
<file path=[Content_Types].xml><?xml version="1.0" encoding="utf-8"?>
<Types xmlns="http://schemas.openxmlformats.org/package/2006/content-types">
  <Override PartName="/ppt/diagrams/drawing1.xml" ContentType="application/vnd.ms-office.drawingml.diagramDrawing+xml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323" r:id="rId10"/>
    <p:sldId id="288" r:id="rId11"/>
    <p:sldId id="289" r:id="rId12"/>
    <p:sldId id="290" r:id="rId13"/>
    <p:sldId id="314" r:id="rId14"/>
    <p:sldId id="281" r:id="rId15"/>
    <p:sldId id="292" r:id="rId16"/>
    <p:sldId id="293" r:id="rId17"/>
    <p:sldId id="294" r:id="rId18"/>
    <p:sldId id="295" r:id="rId19"/>
    <p:sldId id="296" r:id="rId20"/>
    <p:sldId id="297" r:id="rId21"/>
    <p:sldId id="279" r:id="rId22"/>
    <p:sldId id="298" r:id="rId23"/>
    <p:sldId id="303" r:id="rId24"/>
    <p:sldId id="299" r:id="rId25"/>
    <p:sldId id="264" r:id="rId26"/>
    <p:sldId id="302" r:id="rId27"/>
    <p:sldId id="301" r:id="rId28"/>
    <p:sldId id="304" r:id="rId29"/>
    <p:sldId id="306" r:id="rId30"/>
    <p:sldId id="307" r:id="rId31"/>
    <p:sldId id="278" r:id="rId32"/>
    <p:sldId id="308" r:id="rId33"/>
    <p:sldId id="280" r:id="rId34"/>
    <p:sldId id="309" r:id="rId35"/>
    <p:sldId id="312" r:id="rId36"/>
    <p:sldId id="318" r:id="rId37"/>
    <p:sldId id="269" r:id="rId38"/>
    <p:sldId id="271" r:id="rId39"/>
    <p:sldId id="272" r:id="rId40"/>
    <p:sldId id="321" r:id="rId41"/>
    <p:sldId id="322" r:id="rId42"/>
    <p:sldId id="273" r:id="rId43"/>
    <p:sldId id="274" r:id="rId44"/>
    <p:sldId id="311" r:id="rId45"/>
    <p:sldId id="276" r:id="rId46"/>
    <p:sldId id="277" r:id="rId47"/>
    <p:sldId id="319" r:id="rId48"/>
    <p:sldId id="313" r:id="rId49"/>
    <p:sldId id="316" r:id="rId50"/>
    <p:sldId id="317" r:id="rId51"/>
    <p:sldId id="315" r:id="rId52"/>
    <p:sldId id="320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155" d="100"/>
          <a:sy n="155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A58DA-617F-8C48-A3DF-5CBF9F9DF2E0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8B0F1-AFDC-774F-98BC-2D7F1F7735D3}">
      <dgm:prSet phldrT="[Text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25000">
              <a:schemeClr val="accent2">
                <a:lumMod val="40000"/>
                <a:lumOff val="60000"/>
              </a:schemeClr>
            </a:gs>
            <a:gs pos="40000">
              <a:schemeClr val="accent2">
                <a:lumMod val="60000"/>
                <a:lumOff val="40000"/>
              </a:schemeClr>
            </a:gs>
            <a:gs pos="50000">
              <a:schemeClr val="accent2">
                <a:lumMod val="75000"/>
              </a:schemeClr>
            </a:gs>
            <a:gs pos="60000">
              <a:schemeClr val="accent2">
                <a:lumMod val="60000"/>
                <a:lumOff val="40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NetServ</a:t>
          </a:r>
          <a:endParaRPr lang="en-US" dirty="0"/>
        </a:p>
      </dgm:t>
    </dgm:pt>
    <dgm:pt modelId="{637FD14C-2788-2644-8FAA-25CFE693686C}" type="parTrans" cxnId="{EE1A87E0-23F0-C244-8420-8C985BA3D7B8}">
      <dgm:prSet/>
      <dgm:spPr/>
      <dgm:t>
        <a:bodyPr/>
        <a:lstStyle/>
        <a:p>
          <a:endParaRPr lang="en-US"/>
        </a:p>
      </dgm:t>
    </dgm:pt>
    <dgm:pt modelId="{A9B340E6-8505-4A41-A10C-31DF6F8115DF}" type="sibTrans" cxnId="{EE1A87E0-23F0-C244-8420-8C985BA3D7B8}">
      <dgm:prSet/>
      <dgm:spPr/>
      <dgm:t>
        <a:bodyPr/>
        <a:lstStyle/>
        <a:p>
          <a:endParaRPr lang="en-US"/>
        </a:p>
      </dgm:t>
    </dgm:pt>
    <dgm:pt modelId="{51444081-EA8A-FD4C-AB27-DB1E210BC404}">
      <dgm:prSet phldrT="[Text]"/>
      <dgm:spPr/>
      <dgm:t>
        <a:bodyPr/>
        <a:lstStyle/>
        <a:p>
          <a:r>
            <a:rPr lang="en-US" dirty="0" smtClean="0"/>
            <a:t>rapid on-path services, with storage</a:t>
          </a:r>
          <a:endParaRPr lang="en-US" dirty="0"/>
        </a:p>
      </dgm:t>
    </dgm:pt>
    <dgm:pt modelId="{083F7AE9-4E9D-914C-9461-F7ED2B8E54C7}" type="parTrans" cxnId="{0FFBA9DE-D98D-4745-9ED9-D9EA9F4C4EC4}">
      <dgm:prSet/>
      <dgm:spPr/>
      <dgm:t>
        <a:bodyPr/>
        <a:lstStyle/>
        <a:p>
          <a:endParaRPr lang="en-US"/>
        </a:p>
      </dgm:t>
    </dgm:pt>
    <dgm:pt modelId="{4E2D4374-107C-2345-A9A6-4A29CDF5FFB3}" type="sibTrans" cxnId="{0FFBA9DE-D98D-4745-9ED9-D9EA9F4C4EC4}">
      <dgm:prSet/>
      <dgm:spPr/>
      <dgm:t>
        <a:bodyPr/>
        <a:lstStyle/>
        <a:p>
          <a:endParaRPr lang="en-US"/>
        </a:p>
      </dgm:t>
    </dgm:pt>
    <dgm:pt modelId="{C1BD59BA-888B-0349-828A-CDFD0568D37E}">
      <dgm:prSet phldrT="[Text]"/>
      <dgm:spPr/>
      <dgm:t>
        <a:bodyPr/>
        <a:lstStyle/>
        <a:p>
          <a:r>
            <a:rPr lang="en-US" dirty="0" smtClean="0"/>
            <a:t>moderate overhead</a:t>
          </a:r>
          <a:endParaRPr lang="en-US" dirty="0"/>
        </a:p>
      </dgm:t>
    </dgm:pt>
    <dgm:pt modelId="{563A8DC2-4C6A-DE46-ABD9-37CEEC3369A7}" type="parTrans" cxnId="{614FF7B1-7AEF-6242-B5A7-EF5AEE07E7F1}">
      <dgm:prSet/>
      <dgm:spPr/>
      <dgm:t>
        <a:bodyPr/>
        <a:lstStyle/>
        <a:p>
          <a:endParaRPr lang="en-US"/>
        </a:p>
      </dgm:t>
    </dgm:pt>
    <dgm:pt modelId="{255F1BF0-E4E6-864D-A793-460FF34E668D}" type="sibTrans" cxnId="{614FF7B1-7AEF-6242-B5A7-EF5AEE07E7F1}">
      <dgm:prSet/>
      <dgm:spPr/>
      <dgm:t>
        <a:bodyPr/>
        <a:lstStyle/>
        <a:p>
          <a:endParaRPr lang="en-US"/>
        </a:p>
      </dgm:t>
    </dgm:pt>
    <dgm:pt modelId="{328388E2-1EFE-1D47-A699-59ACC01D9077}">
      <dgm:prSet phldrT="[Text]"/>
      <dgm:spPr/>
      <dgm:t>
        <a:bodyPr/>
        <a:lstStyle/>
        <a:p>
          <a:r>
            <a:rPr lang="en-US" dirty="0" smtClean="0"/>
            <a:t>(GENI) </a:t>
          </a:r>
          <a:r>
            <a:rPr lang="en-US" dirty="0" err="1" smtClean="0"/>
            <a:t>VMs</a:t>
          </a:r>
          <a:endParaRPr lang="en-US" dirty="0"/>
        </a:p>
      </dgm:t>
    </dgm:pt>
    <dgm:pt modelId="{146F91E3-FD6E-D442-BE51-6510FCBD06E8}" type="parTrans" cxnId="{A5AFC3B4-44DF-CF4A-9098-956556BEF28B}">
      <dgm:prSet/>
      <dgm:spPr/>
      <dgm:t>
        <a:bodyPr/>
        <a:lstStyle/>
        <a:p>
          <a:endParaRPr lang="en-US"/>
        </a:p>
      </dgm:t>
    </dgm:pt>
    <dgm:pt modelId="{DD894B85-435D-604D-9E6B-0513AC709213}" type="sibTrans" cxnId="{A5AFC3B4-44DF-CF4A-9098-956556BEF28B}">
      <dgm:prSet/>
      <dgm:spPr/>
      <dgm:t>
        <a:bodyPr/>
        <a:lstStyle/>
        <a:p>
          <a:endParaRPr lang="en-US"/>
        </a:p>
      </dgm:t>
    </dgm:pt>
    <dgm:pt modelId="{DFF9386D-0A90-FE41-9CB9-98E001B2A319}">
      <dgm:prSet phldrT="[Text]"/>
      <dgm:spPr/>
      <dgm:t>
        <a:bodyPr/>
        <a:lstStyle/>
        <a:p>
          <a:r>
            <a:rPr lang="en-US" dirty="0" smtClean="0"/>
            <a:t>Long-term</a:t>
          </a:r>
          <a:endParaRPr lang="en-US" dirty="0"/>
        </a:p>
      </dgm:t>
    </dgm:pt>
    <dgm:pt modelId="{51707FDD-AD62-FF48-AC74-897B9E2D05BD}" type="parTrans" cxnId="{4D0C6E5B-08F3-9A4B-8406-10BA2C58FFDA}">
      <dgm:prSet/>
      <dgm:spPr/>
      <dgm:t>
        <a:bodyPr/>
        <a:lstStyle/>
        <a:p>
          <a:endParaRPr lang="en-US"/>
        </a:p>
      </dgm:t>
    </dgm:pt>
    <dgm:pt modelId="{5C420799-B57A-1848-8CA8-C526A16D7458}" type="sibTrans" cxnId="{4D0C6E5B-08F3-9A4B-8406-10BA2C58FFDA}">
      <dgm:prSet/>
      <dgm:spPr/>
      <dgm:t>
        <a:bodyPr/>
        <a:lstStyle/>
        <a:p>
          <a:endParaRPr lang="en-US"/>
        </a:p>
      </dgm:t>
    </dgm:pt>
    <dgm:pt modelId="{2E9B4A08-B84C-A34E-AE5F-18E6E8C14E4B}">
      <dgm:prSet phldrT="[Text]"/>
      <dgm:spPr/>
      <dgm:t>
        <a:bodyPr/>
        <a:lstStyle/>
        <a:p>
          <a:r>
            <a:rPr lang="en-US" dirty="0" smtClean="0"/>
            <a:t>Full access, but not </a:t>
          </a:r>
          <a:r>
            <a:rPr lang="en-US" dirty="0" err="1" smtClean="0"/>
            <a:t>composable</a:t>
          </a:r>
          <a:endParaRPr lang="en-US" dirty="0"/>
        </a:p>
      </dgm:t>
    </dgm:pt>
    <dgm:pt modelId="{BD915E05-A8BF-4D4B-8EB4-FFBF468F1547}" type="parTrans" cxnId="{43DFC249-1A44-CA44-949F-C8340665FA96}">
      <dgm:prSet/>
      <dgm:spPr/>
      <dgm:t>
        <a:bodyPr/>
        <a:lstStyle/>
        <a:p>
          <a:endParaRPr lang="en-US"/>
        </a:p>
      </dgm:t>
    </dgm:pt>
    <dgm:pt modelId="{E4316703-4861-F44D-A67E-1E1BBD0F0569}" type="sibTrans" cxnId="{43DFC249-1A44-CA44-949F-C8340665FA96}">
      <dgm:prSet/>
      <dgm:spPr/>
      <dgm:t>
        <a:bodyPr/>
        <a:lstStyle/>
        <a:p>
          <a:endParaRPr lang="en-US"/>
        </a:p>
      </dgm:t>
    </dgm:pt>
    <dgm:pt modelId="{0CC054C9-3A11-EF40-BBD8-0AFE7B0131F0}">
      <dgm:prSet phldrT="[Text]"/>
      <dgm:spPr/>
      <dgm:t>
        <a:bodyPr/>
        <a:lstStyle/>
        <a:p>
          <a:r>
            <a:rPr lang="en-US" dirty="0" err="1" smtClean="0"/>
            <a:t>NetFPGA</a:t>
          </a:r>
          <a:endParaRPr lang="en-US" dirty="0"/>
        </a:p>
      </dgm:t>
    </dgm:pt>
    <dgm:pt modelId="{95F1AA1C-981E-5440-B675-0A8FFED799EE}" type="parTrans" cxnId="{40981569-E082-2546-9914-B39B13FE1075}">
      <dgm:prSet/>
      <dgm:spPr/>
      <dgm:t>
        <a:bodyPr/>
        <a:lstStyle/>
        <a:p>
          <a:endParaRPr lang="en-US"/>
        </a:p>
      </dgm:t>
    </dgm:pt>
    <dgm:pt modelId="{F3F2B7AF-3ACE-5A44-B979-5E75505C43F1}" type="sibTrans" cxnId="{40981569-E082-2546-9914-B39B13FE1075}">
      <dgm:prSet/>
      <dgm:spPr/>
      <dgm:t>
        <a:bodyPr/>
        <a:lstStyle/>
        <a:p>
          <a:endParaRPr lang="en-US"/>
        </a:p>
      </dgm:t>
    </dgm:pt>
    <dgm:pt modelId="{E73A6AF8-A683-404F-9576-F037B44A4AA9}">
      <dgm:prSet phldrT="[Text]"/>
      <dgm:spPr/>
      <dgm:t>
        <a:bodyPr/>
        <a:lstStyle/>
        <a:p>
          <a:r>
            <a:rPr lang="en-US" dirty="0" smtClean="0"/>
            <a:t>mainly packet processing</a:t>
          </a:r>
          <a:endParaRPr lang="en-US" dirty="0"/>
        </a:p>
      </dgm:t>
    </dgm:pt>
    <dgm:pt modelId="{F1F526CC-C713-3A47-8682-3AB713BA89AB}" type="parTrans" cxnId="{1AE6D3D1-07F6-9F4F-A21C-DB5B1BA8BC16}">
      <dgm:prSet/>
      <dgm:spPr/>
      <dgm:t>
        <a:bodyPr/>
        <a:lstStyle/>
        <a:p>
          <a:endParaRPr lang="en-US"/>
        </a:p>
      </dgm:t>
    </dgm:pt>
    <dgm:pt modelId="{68FA5DC1-A7C8-DA49-9414-50752271CD7F}" type="sibTrans" cxnId="{1AE6D3D1-07F6-9F4F-A21C-DB5B1BA8BC16}">
      <dgm:prSet/>
      <dgm:spPr/>
      <dgm:t>
        <a:bodyPr/>
        <a:lstStyle/>
        <a:p>
          <a:endParaRPr lang="en-US"/>
        </a:p>
      </dgm:t>
    </dgm:pt>
    <dgm:pt modelId="{65CD74AE-5F31-BC4D-85ED-4778107A9DF6}">
      <dgm:prSet phldrT="[Text]"/>
      <dgm:spPr/>
      <dgm:t>
        <a:bodyPr/>
        <a:lstStyle/>
        <a:p>
          <a:r>
            <a:rPr lang="en-US" dirty="0" smtClean="0"/>
            <a:t>fastest, least flexible</a:t>
          </a:r>
          <a:endParaRPr lang="en-US" dirty="0"/>
        </a:p>
      </dgm:t>
    </dgm:pt>
    <dgm:pt modelId="{35F5FB0E-8370-F64D-BF2B-40A7C63FA774}" type="parTrans" cxnId="{D93DFD94-6C68-9D44-A292-00CAA01315B5}">
      <dgm:prSet/>
      <dgm:spPr/>
      <dgm:t>
        <a:bodyPr/>
        <a:lstStyle/>
        <a:p>
          <a:endParaRPr lang="en-US"/>
        </a:p>
      </dgm:t>
    </dgm:pt>
    <dgm:pt modelId="{B0A4A0D0-229A-A64A-AE68-C2440D9EB3A9}" type="sibTrans" cxnId="{D93DFD94-6C68-9D44-A292-00CAA01315B5}">
      <dgm:prSet/>
      <dgm:spPr/>
      <dgm:t>
        <a:bodyPr/>
        <a:lstStyle/>
        <a:p>
          <a:endParaRPr lang="en-US"/>
        </a:p>
      </dgm:t>
    </dgm:pt>
    <dgm:pt modelId="{5A48DCB5-B56C-7248-B88E-989ECFC63A1E}">
      <dgm:prSet phldrT="[Text]"/>
      <dgm:spPr/>
      <dgm:t>
        <a:bodyPr/>
        <a:lstStyle/>
        <a:p>
          <a:r>
            <a:rPr lang="en-US" dirty="0" err="1" smtClean="0"/>
            <a:t>OpenFlow</a:t>
          </a:r>
          <a:endParaRPr lang="en-US" dirty="0"/>
        </a:p>
      </dgm:t>
    </dgm:pt>
    <dgm:pt modelId="{FB98986F-34B6-8143-9D5C-00979F300A17}" type="parTrans" cxnId="{CC556D57-84B7-1046-BD12-BC097A7FFC6E}">
      <dgm:prSet/>
      <dgm:spPr/>
      <dgm:t>
        <a:bodyPr/>
        <a:lstStyle/>
        <a:p>
          <a:endParaRPr lang="en-US"/>
        </a:p>
      </dgm:t>
    </dgm:pt>
    <dgm:pt modelId="{CAEF4ADD-F495-704C-9362-DEB17145C762}" type="sibTrans" cxnId="{CC556D57-84B7-1046-BD12-BC097A7FFC6E}">
      <dgm:prSet/>
      <dgm:spPr/>
      <dgm:t>
        <a:bodyPr/>
        <a:lstStyle/>
        <a:p>
          <a:endParaRPr lang="en-US"/>
        </a:p>
      </dgm:t>
    </dgm:pt>
    <dgm:pt modelId="{0B9AC664-EA7E-814C-B622-2F3D386A4B11}">
      <dgm:prSet phldrT="[Text]"/>
      <dgm:spPr/>
      <dgm:t>
        <a:bodyPr/>
        <a:lstStyle/>
        <a:p>
          <a:r>
            <a:rPr lang="en-US" dirty="0" smtClean="0"/>
            <a:t>rule-based packet handling</a:t>
          </a:r>
          <a:endParaRPr lang="en-US" dirty="0"/>
        </a:p>
      </dgm:t>
    </dgm:pt>
    <dgm:pt modelId="{A07E4C1A-6B09-E944-957C-660515024C9B}" type="parTrans" cxnId="{1005286B-D2FA-BA43-A561-52F51430C057}">
      <dgm:prSet/>
      <dgm:spPr/>
      <dgm:t>
        <a:bodyPr/>
        <a:lstStyle/>
        <a:p>
          <a:endParaRPr lang="en-US"/>
        </a:p>
      </dgm:t>
    </dgm:pt>
    <dgm:pt modelId="{8924B171-1911-5C41-9DA6-92021323C19F}" type="sibTrans" cxnId="{1005286B-D2FA-BA43-A561-52F51430C057}">
      <dgm:prSet/>
      <dgm:spPr/>
      <dgm:t>
        <a:bodyPr/>
        <a:lstStyle/>
        <a:p>
          <a:endParaRPr lang="en-US"/>
        </a:p>
      </dgm:t>
    </dgm:pt>
    <dgm:pt modelId="{1F0456EE-5F76-C347-B4DD-56AAF100DED2}">
      <dgm:prSet phldrT="[Text]"/>
      <dgm:spPr/>
      <dgm:t>
        <a:bodyPr/>
        <a:lstStyle/>
        <a:p>
          <a:r>
            <a:rPr lang="en-US" dirty="0" smtClean="0"/>
            <a:t>can be controlled by NetServ</a:t>
          </a:r>
          <a:endParaRPr lang="en-US" dirty="0"/>
        </a:p>
      </dgm:t>
    </dgm:pt>
    <dgm:pt modelId="{5E466251-26EA-3A48-84DD-DD607470D3DF}" type="parTrans" cxnId="{7D710188-5FCC-7948-935D-3E6B9889E617}">
      <dgm:prSet/>
      <dgm:spPr/>
      <dgm:t>
        <a:bodyPr/>
        <a:lstStyle/>
        <a:p>
          <a:endParaRPr lang="en-US"/>
        </a:p>
      </dgm:t>
    </dgm:pt>
    <dgm:pt modelId="{A964D377-BC87-D94B-B1E4-E6C1EF374CBE}" type="sibTrans" cxnId="{7D710188-5FCC-7948-935D-3E6B9889E617}">
      <dgm:prSet/>
      <dgm:spPr/>
      <dgm:t>
        <a:bodyPr/>
        <a:lstStyle/>
        <a:p>
          <a:endParaRPr lang="en-US"/>
        </a:p>
      </dgm:t>
    </dgm:pt>
    <dgm:pt modelId="{E7C5C70B-B78C-5545-AEB4-605D7576255E}" type="pres">
      <dgm:prSet presAssocID="{D17A58DA-617F-8C48-A3DF-5CBF9F9DF2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0E4040-5142-D94F-BF2D-7936AFE49CFC}" type="pres">
      <dgm:prSet presAssocID="{FE68B0F1-AFDC-774F-98BC-2D7F1F7735D3}" presName="composite" presStyleCnt="0"/>
      <dgm:spPr/>
    </dgm:pt>
    <dgm:pt modelId="{095BA17A-115D-2B4F-A51D-59FB06D6A5F5}" type="pres">
      <dgm:prSet presAssocID="{FE68B0F1-AFDC-774F-98BC-2D7F1F7735D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0046-FFC2-8A4D-A8DB-9E1C8549B7DB}" type="pres">
      <dgm:prSet presAssocID="{FE68B0F1-AFDC-774F-98BC-2D7F1F7735D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4EA8D-0009-5145-88D6-BD4362B8DF54}" type="pres">
      <dgm:prSet presAssocID="{A9B340E6-8505-4A41-A10C-31DF6F8115DF}" presName="sp" presStyleCnt="0"/>
      <dgm:spPr/>
    </dgm:pt>
    <dgm:pt modelId="{E0596BD2-F8E4-5644-96E6-6541DD350499}" type="pres">
      <dgm:prSet presAssocID="{328388E2-1EFE-1D47-A699-59ACC01D9077}" presName="composite" presStyleCnt="0"/>
      <dgm:spPr/>
    </dgm:pt>
    <dgm:pt modelId="{32635F27-423A-2140-A9F9-4C99679D6E05}" type="pres">
      <dgm:prSet presAssocID="{328388E2-1EFE-1D47-A699-59ACC01D907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2E0B1-2A84-E442-A100-4230AF32F82B}" type="pres">
      <dgm:prSet presAssocID="{328388E2-1EFE-1D47-A699-59ACC01D907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21A17-370E-DD4D-8450-4CC315A166B0}" type="pres">
      <dgm:prSet presAssocID="{DD894B85-435D-604D-9E6B-0513AC709213}" presName="sp" presStyleCnt="0"/>
      <dgm:spPr/>
    </dgm:pt>
    <dgm:pt modelId="{31D17D11-902F-3A4A-BCEF-F0EBDAF6BB9C}" type="pres">
      <dgm:prSet presAssocID="{5A48DCB5-B56C-7248-B88E-989ECFC63A1E}" presName="composite" presStyleCnt="0"/>
      <dgm:spPr/>
    </dgm:pt>
    <dgm:pt modelId="{3EEDF60C-4D3E-FC4D-BF07-09622B8F950A}" type="pres">
      <dgm:prSet presAssocID="{5A48DCB5-B56C-7248-B88E-989ECFC63A1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32BED-13FA-2140-A0F0-234FDED10495}" type="pres">
      <dgm:prSet presAssocID="{5A48DCB5-B56C-7248-B88E-989ECFC63A1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D824B-EA30-2447-BA5D-5B46090401BB}" type="pres">
      <dgm:prSet presAssocID="{CAEF4ADD-F495-704C-9362-DEB17145C762}" presName="sp" presStyleCnt="0"/>
      <dgm:spPr/>
    </dgm:pt>
    <dgm:pt modelId="{84C905D9-6CE9-D043-A4CB-BD39781D8C4A}" type="pres">
      <dgm:prSet presAssocID="{0CC054C9-3A11-EF40-BBD8-0AFE7B0131F0}" presName="composite" presStyleCnt="0"/>
      <dgm:spPr/>
    </dgm:pt>
    <dgm:pt modelId="{F68B63C3-BF06-1041-A048-E7E57E7545B0}" type="pres">
      <dgm:prSet presAssocID="{0CC054C9-3A11-EF40-BBD8-0AFE7B0131F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29215-3E58-D34B-A95B-68CCEF721F4A}" type="pres">
      <dgm:prSet presAssocID="{0CC054C9-3A11-EF40-BBD8-0AFE7B0131F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78F00-C1EA-1842-ACB9-D293E8D56C9D}" type="presOf" srcId="{65CD74AE-5F31-BC4D-85ED-4778107A9DF6}" destId="{13329215-3E58-D34B-A95B-68CCEF721F4A}" srcOrd="0" destOrd="1" presId="urn:microsoft.com/office/officeart/2005/8/layout/chevron2"/>
    <dgm:cxn modelId="{039366E1-CBF0-FC4C-AA95-2C364694F7F8}" type="presOf" srcId="{0B9AC664-EA7E-814C-B622-2F3D386A4B11}" destId="{BBE32BED-13FA-2140-A0F0-234FDED10495}" srcOrd="0" destOrd="0" presId="urn:microsoft.com/office/officeart/2005/8/layout/chevron2"/>
    <dgm:cxn modelId="{614FF7B1-7AEF-6242-B5A7-EF5AEE07E7F1}" srcId="{FE68B0F1-AFDC-774F-98BC-2D7F1F7735D3}" destId="{C1BD59BA-888B-0349-828A-CDFD0568D37E}" srcOrd="1" destOrd="0" parTransId="{563A8DC2-4C6A-DE46-ABD9-37CEEC3369A7}" sibTransId="{255F1BF0-E4E6-864D-A793-460FF34E668D}"/>
    <dgm:cxn modelId="{9284BFBE-0629-CD47-B88B-7539177A7E9A}" type="presOf" srcId="{328388E2-1EFE-1D47-A699-59ACC01D9077}" destId="{32635F27-423A-2140-A9F9-4C99679D6E05}" srcOrd="0" destOrd="0" presId="urn:microsoft.com/office/officeart/2005/8/layout/chevron2"/>
    <dgm:cxn modelId="{43DFC249-1A44-CA44-949F-C8340665FA96}" srcId="{328388E2-1EFE-1D47-A699-59ACC01D9077}" destId="{2E9B4A08-B84C-A34E-AE5F-18E6E8C14E4B}" srcOrd="1" destOrd="0" parTransId="{BD915E05-A8BF-4D4B-8EB4-FFBF468F1547}" sibTransId="{E4316703-4861-F44D-A67E-1E1BBD0F0569}"/>
    <dgm:cxn modelId="{A5AFC3B4-44DF-CF4A-9098-956556BEF28B}" srcId="{D17A58DA-617F-8C48-A3DF-5CBF9F9DF2E0}" destId="{328388E2-1EFE-1D47-A699-59ACC01D9077}" srcOrd="1" destOrd="0" parTransId="{146F91E3-FD6E-D442-BE51-6510FCBD06E8}" sibTransId="{DD894B85-435D-604D-9E6B-0513AC709213}"/>
    <dgm:cxn modelId="{D25C4A4A-08A6-E249-A444-C91B552187DF}" type="presOf" srcId="{FE68B0F1-AFDC-774F-98BC-2D7F1F7735D3}" destId="{095BA17A-115D-2B4F-A51D-59FB06D6A5F5}" srcOrd="0" destOrd="0" presId="urn:microsoft.com/office/officeart/2005/8/layout/chevron2"/>
    <dgm:cxn modelId="{ED550678-29E1-9B43-ADB8-C0E7B1CA496F}" type="presOf" srcId="{5A48DCB5-B56C-7248-B88E-989ECFC63A1E}" destId="{3EEDF60C-4D3E-FC4D-BF07-09622B8F950A}" srcOrd="0" destOrd="0" presId="urn:microsoft.com/office/officeart/2005/8/layout/chevron2"/>
    <dgm:cxn modelId="{EDDE759A-5BBB-C044-9C36-287AD240FD1D}" type="presOf" srcId="{1F0456EE-5F76-C347-B4DD-56AAF100DED2}" destId="{BBE32BED-13FA-2140-A0F0-234FDED10495}" srcOrd="0" destOrd="1" presId="urn:microsoft.com/office/officeart/2005/8/layout/chevron2"/>
    <dgm:cxn modelId="{95E36E19-1C31-DC4F-9B32-30D1B600BE03}" type="presOf" srcId="{E73A6AF8-A683-404F-9576-F037B44A4AA9}" destId="{13329215-3E58-D34B-A95B-68CCEF721F4A}" srcOrd="0" destOrd="0" presId="urn:microsoft.com/office/officeart/2005/8/layout/chevron2"/>
    <dgm:cxn modelId="{8FB4F429-756A-B24E-AE2F-58371C5771BD}" type="presOf" srcId="{2E9B4A08-B84C-A34E-AE5F-18E6E8C14E4B}" destId="{9882E0B1-2A84-E442-A100-4230AF32F82B}" srcOrd="0" destOrd="1" presId="urn:microsoft.com/office/officeart/2005/8/layout/chevron2"/>
    <dgm:cxn modelId="{4D0C6E5B-08F3-9A4B-8406-10BA2C58FFDA}" srcId="{328388E2-1EFE-1D47-A699-59ACC01D9077}" destId="{DFF9386D-0A90-FE41-9CB9-98E001B2A319}" srcOrd="0" destOrd="0" parTransId="{51707FDD-AD62-FF48-AC74-897B9E2D05BD}" sibTransId="{5C420799-B57A-1848-8CA8-C526A16D7458}"/>
    <dgm:cxn modelId="{40981569-E082-2546-9914-B39B13FE1075}" srcId="{D17A58DA-617F-8C48-A3DF-5CBF9F9DF2E0}" destId="{0CC054C9-3A11-EF40-BBD8-0AFE7B0131F0}" srcOrd="3" destOrd="0" parTransId="{95F1AA1C-981E-5440-B675-0A8FFED799EE}" sibTransId="{F3F2B7AF-3ACE-5A44-B979-5E75505C43F1}"/>
    <dgm:cxn modelId="{8654C2F4-41EC-1647-958F-4770C11BA293}" type="presOf" srcId="{DFF9386D-0A90-FE41-9CB9-98E001B2A319}" destId="{9882E0B1-2A84-E442-A100-4230AF32F82B}" srcOrd="0" destOrd="0" presId="urn:microsoft.com/office/officeart/2005/8/layout/chevron2"/>
    <dgm:cxn modelId="{0E75AF26-83DF-8247-B274-55CB4A58041B}" type="presOf" srcId="{0CC054C9-3A11-EF40-BBD8-0AFE7B0131F0}" destId="{F68B63C3-BF06-1041-A048-E7E57E7545B0}" srcOrd="0" destOrd="0" presId="urn:microsoft.com/office/officeart/2005/8/layout/chevron2"/>
    <dgm:cxn modelId="{47DF5625-F71B-334A-A7AF-E603C83F9BAB}" type="presOf" srcId="{51444081-EA8A-FD4C-AB27-DB1E210BC404}" destId="{51D30046-FFC2-8A4D-A8DB-9E1C8549B7DB}" srcOrd="0" destOrd="0" presId="urn:microsoft.com/office/officeart/2005/8/layout/chevron2"/>
    <dgm:cxn modelId="{77D68E68-DC8E-BF4D-A1FF-81706C4CD1AC}" type="presOf" srcId="{C1BD59BA-888B-0349-828A-CDFD0568D37E}" destId="{51D30046-FFC2-8A4D-A8DB-9E1C8549B7DB}" srcOrd="0" destOrd="1" presId="urn:microsoft.com/office/officeart/2005/8/layout/chevron2"/>
    <dgm:cxn modelId="{CC556D57-84B7-1046-BD12-BC097A7FFC6E}" srcId="{D17A58DA-617F-8C48-A3DF-5CBF9F9DF2E0}" destId="{5A48DCB5-B56C-7248-B88E-989ECFC63A1E}" srcOrd="2" destOrd="0" parTransId="{FB98986F-34B6-8143-9D5C-00979F300A17}" sibTransId="{CAEF4ADD-F495-704C-9362-DEB17145C762}"/>
    <dgm:cxn modelId="{AC701F4A-84CB-A241-84FE-9EB0D42929CF}" type="presOf" srcId="{D17A58DA-617F-8C48-A3DF-5CBF9F9DF2E0}" destId="{E7C5C70B-B78C-5545-AEB4-605D7576255E}" srcOrd="0" destOrd="0" presId="urn:microsoft.com/office/officeart/2005/8/layout/chevron2"/>
    <dgm:cxn modelId="{1AE6D3D1-07F6-9F4F-A21C-DB5B1BA8BC16}" srcId="{0CC054C9-3A11-EF40-BBD8-0AFE7B0131F0}" destId="{E73A6AF8-A683-404F-9576-F037B44A4AA9}" srcOrd="0" destOrd="0" parTransId="{F1F526CC-C713-3A47-8682-3AB713BA89AB}" sibTransId="{68FA5DC1-A7C8-DA49-9414-50752271CD7F}"/>
    <dgm:cxn modelId="{EE1A87E0-23F0-C244-8420-8C985BA3D7B8}" srcId="{D17A58DA-617F-8C48-A3DF-5CBF9F9DF2E0}" destId="{FE68B0F1-AFDC-774F-98BC-2D7F1F7735D3}" srcOrd="0" destOrd="0" parTransId="{637FD14C-2788-2644-8FAA-25CFE693686C}" sibTransId="{A9B340E6-8505-4A41-A10C-31DF6F8115DF}"/>
    <dgm:cxn modelId="{0FFBA9DE-D98D-4745-9ED9-D9EA9F4C4EC4}" srcId="{FE68B0F1-AFDC-774F-98BC-2D7F1F7735D3}" destId="{51444081-EA8A-FD4C-AB27-DB1E210BC404}" srcOrd="0" destOrd="0" parTransId="{083F7AE9-4E9D-914C-9461-F7ED2B8E54C7}" sibTransId="{4E2D4374-107C-2345-A9A6-4A29CDF5FFB3}"/>
    <dgm:cxn modelId="{D93DFD94-6C68-9D44-A292-00CAA01315B5}" srcId="{0CC054C9-3A11-EF40-BBD8-0AFE7B0131F0}" destId="{65CD74AE-5F31-BC4D-85ED-4778107A9DF6}" srcOrd="1" destOrd="0" parTransId="{35F5FB0E-8370-F64D-BF2B-40A7C63FA774}" sibTransId="{B0A4A0D0-229A-A64A-AE68-C2440D9EB3A9}"/>
    <dgm:cxn modelId="{1005286B-D2FA-BA43-A561-52F51430C057}" srcId="{5A48DCB5-B56C-7248-B88E-989ECFC63A1E}" destId="{0B9AC664-EA7E-814C-B622-2F3D386A4B11}" srcOrd="0" destOrd="0" parTransId="{A07E4C1A-6B09-E944-957C-660515024C9B}" sibTransId="{8924B171-1911-5C41-9DA6-92021323C19F}"/>
    <dgm:cxn modelId="{7D710188-5FCC-7948-935D-3E6B9889E617}" srcId="{5A48DCB5-B56C-7248-B88E-989ECFC63A1E}" destId="{1F0456EE-5F76-C347-B4DD-56AAF100DED2}" srcOrd="1" destOrd="0" parTransId="{5E466251-26EA-3A48-84DD-DD607470D3DF}" sibTransId="{A964D377-BC87-D94B-B1E4-E6C1EF374CBE}"/>
    <dgm:cxn modelId="{C18708D5-4082-9049-BE29-ECB88B16920B}" type="presParOf" srcId="{E7C5C70B-B78C-5545-AEB4-605D7576255E}" destId="{BF0E4040-5142-D94F-BF2D-7936AFE49CFC}" srcOrd="0" destOrd="0" presId="urn:microsoft.com/office/officeart/2005/8/layout/chevron2"/>
    <dgm:cxn modelId="{82F5FA60-E3CF-A14A-92A3-B5F31AF39271}" type="presParOf" srcId="{BF0E4040-5142-D94F-BF2D-7936AFE49CFC}" destId="{095BA17A-115D-2B4F-A51D-59FB06D6A5F5}" srcOrd="0" destOrd="0" presId="urn:microsoft.com/office/officeart/2005/8/layout/chevron2"/>
    <dgm:cxn modelId="{1FB10533-F8E3-4546-ABA2-A43EFED03FEF}" type="presParOf" srcId="{BF0E4040-5142-D94F-BF2D-7936AFE49CFC}" destId="{51D30046-FFC2-8A4D-A8DB-9E1C8549B7DB}" srcOrd="1" destOrd="0" presId="urn:microsoft.com/office/officeart/2005/8/layout/chevron2"/>
    <dgm:cxn modelId="{BAB1C16F-9FB8-F849-9868-9F4A633EB4C5}" type="presParOf" srcId="{E7C5C70B-B78C-5545-AEB4-605D7576255E}" destId="{8094EA8D-0009-5145-88D6-BD4362B8DF54}" srcOrd="1" destOrd="0" presId="urn:microsoft.com/office/officeart/2005/8/layout/chevron2"/>
    <dgm:cxn modelId="{8B9A5AEC-92BC-424B-A31E-14CD6995C794}" type="presParOf" srcId="{E7C5C70B-B78C-5545-AEB4-605D7576255E}" destId="{E0596BD2-F8E4-5644-96E6-6541DD350499}" srcOrd="2" destOrd="0" presId="urn:microsoft.com/office/officeart/2005/8/layout/chevron2"/>
    <dgm:cxn modelId="{E2312A7A-4D4E-5C4C-84E9-94BA5683FA6A}" type="presParOf" srcId="{E0596BD2-F8E4-5644-96E6-6541DD350499}" destId="{32635F27-423A-2140-A9F9-4C99679D6E05}" srcOrd="0" destOrd="0" presId="urn:microsoft.com/office/officeart/2005/8/layout/chevron2"/>
    <dgm:cxn modelId="{3CC39B73-59FC-1C4B-886C-4618B9DCB8FB}" type="presParOf" srcId="{E0596BD2-F8E4-5644-96E6-6541DD350499}" destId="{9882E0B1-2A84-E442-A100-4230AF32F82B}" srcOrd="1" destOrd="0" presId="urn:microsoft.com/office/officeart/2005/8/layout/chevron2"/>
    <dgm:cxn modelId="{EFCCE064-6E94-7B4B-A520-157F582C7F6B}" type="presParOf" srcId="{E7C5C70B-B78C-5545-AEB4-605D7576255E}" destId="{03721A17-370E-DD4D-8450-4CC315A166B0}" srcOrd="3" destOrd="0" presId="urn:microsoft.com/office/officeart/2005/8/layout/chevron2"/>
    <dgm:cxn modelId="{402F25CA-641D-1F45-9F7A-4989878D0D3B}" type="presParOf" srcId="{E7C5C70B-B78C-5545-AEB4-605D7576255E}" destId="{31D17D11-902F-3A4A-BCEF-F0EBDAF6BB9C}" srcOrd="4" destOrd="0" presId="urn:microsoft.com/office/officeart/2005/8/layout/chevron2"/>
    <dgm:cxn modelId="{378C0BC3-1C4D-7C47-AB65-3730BF9F7FE1}" type="presParOf" srcId="{31D17D11-902F-3A4A-BCEF-F0EBDAF6BB9C}" destId="{3EEDF60C-4D3E-FC4D-BF07-09622B8F950A}" srcOrd="0" destOrd="0" presId="urn:microsoft.com/office/officeart/2005/8/layout/chevron2"/>
    <dgm:cxn modelId="{6F84167B-CAAD-504B-B10D-0CD9289424E2}" type="presParOf" srcId="{31D17D11-902F-3A4A-BCEF-F0EBDAF6BB9C}" destId="{BBE32BED-13FA-2140-A0F0-234FDED10495}" srcOrd="1" destOrd="0" presId="urn:microsoft.com/office/officeart/2005/8/layout/chevron2"/>
    <dgm:cxn modelId="{335CC7A7-DD5B-EA4F-BE4A-063A80544A78}" type="presParOf" srcId="{E7C5C70B-B78C-5545-AEB4-605D7576255E}" destId="{8FED824B-EA30-2447-BA5D-5B46090401BB}" srcOrd="5" destOrd="0" presId="urn:microsoft.com/office/officeart/2005/8/layout/chevron2"/>
    <dgm:cxn modelId="{B50AE8A1-9F30-BC43-8D45-9E6B234BC404}" type="presParOf" srcId="{E7C5C70B-B78C-5545-AEB4-605D7576255E}" destId="{84C905D9-6CE9-D043-A4CB-BD39781D8C4A}" srcOrd="6" destOrd="0" presId="urn:microsoft.com/office/officeart/2005/8/layout/chevron2"/>
    <dgm:cxn modelId="{912C7FE6-BAD1-F147-A01D-34B66E297A9C}" type="presParOf" srcId="{84C905D9-6CE9-D043-A4CB-BD39781D8C4A}" destId="{F68B63C3-BF06-1041-A048-E7E57E7545B0}" srcOrd="0" destOrd="0" presId="urn:microsoft.com/office/officeart/2005/8/layout/chevron2"/>
    <dgm:cxn modelId="{01FA8F97-159B-F54D-B2FB-9E05E0010D03}" type="presParOf" srcId="{84C905D9-6CE9-D043-A4CB-BD39781D8C4A}" destId="{13329215-3E58-D34B-A95B-68CCEF721F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5BA17A-115D-2B4F-A51D-59FB06D6A5F5}">
      <dsp:nvSpPr>
        <dsp:cNvPr id="0" name=""/>
        <dsp:cNvSpPr/>
      </dsp:nvSpPr>
      <dsp:spPr>
        <a:xfrm rot="5400000">
          <a:off x="-187858" y="189185"/>
          <a:ext cx="1252388" cy="876672"/>
        </a:xfrm>
        <a:prstGeom prst="chevr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25000">
              <a:schemeClr val="accent2">
                <a:lumMod val="40000"/>
                <a:lumOff val="60000"/>
              </a:schemeClr>
            </a:gs>
            <a:gs pos="40000">
              <a:schemeClr val="accent2">
                <a:lumMod val="60000"/>
                <a:lumOff val="40000"/>
              </a:schemeClr>
            </a:gs>
            <a:gs pos="50000">
              <a:schemeClr val="accent2">
                <a:lumMod val="75000"/>
              </a:schemeClr>
            </a:gs>
            <a:gs pos="60000">
              <a:schemeClr val="accent2">
                <a:lumMod val="60000"/>
                <a:lumOff val="40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NetServ</a:t>
          </a:r>
          <a:endParaRPr lang="en-US" sz="1400" kern="1200" dirty="0"/>
        </a:p>
      </dsp:txBody>
      <dsp:txXfrm rot="5400000">
        <a:off x="-187858" y="189185"/>
        <a:ext cx="1252388" cy="876672"/>
      </dsp:txXfrm>
    </dsp:sp>
    <dsp:sp modelId="{51D30046-FFC2-8A4D-A8DB-9E1C8549B7DB}">
      <dsp:nvSpPr>
        <dsp:cNvPr id="0" name=""/>
        <dsp:cNvSpPr/>
      </dsp:nvSpPr>
      <dsp:spPr>
        <a:xfrm rot="5400000">
          <a:off x="4352674" y="-3474675"/>
          <a:ext cx="814052" cy="7766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rapid on-path services, with storage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moderate overhead</a:t>
          </a:r>
          <a:endParaRPr lang="en-US" sz="2300" kern="1200" dirty="0"/>
        </a:p>
      </dsp:txBody>
      <dsp:txXfrm rot="5400000">
        <a:off x="4352674" y="-3474675"/>
        <a:ext cx="814052" cy="7766057"/>
      </dsp:txXfrm>
    </dsp:sp>
    <dsp:sp modelId="{32635F27-423A-2140-A9F9-4C99679D6E05}">
      <dsp:nvSpPr>
        <dsp:cNvPr id="0" name=""/>
        <dsp:cNvSpPr/>
      </dsp:nvSpPr>
      <dsp:spPr>
        <a:xfrm rot="5400000">
          <a:off x="-187858" y="1294837"/>
          <a:ext cx="1252388" cy="876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(GENI) </a:t>
          </a:r>
          <a:r>
            <a:rPr lang="en-US" sz="1400" kern="1200" dirty="0" err="1" smtClean="0"/>
            <a:t>VMs</a:t>
          </a:r>
          <a:endParaRPr lang="en-US" sz="1400" kern="1200" dirty="0"/>
        </a:p>
      </dsp:txBody>
      <dsp:txXfrm rot="5400000">
        <a:off x="-187858" y="1294837"/>
        <a:ext cx="1252388" cy="876672"/>
      </dsp:txXfrm>
    </dsp:sp>
    <dsp:sp modelId="{9882E0B1-2A84-E442-A100-4230AF32F82B}">
      <dsp:nvSpPr>
        <dsp:cNvPr id="0" name=""/>
        <dsp:cNvSpPr/>
      </dsp:nvSpPr>
      <dsp:spPr>
        <a:xfrm rot="5400000">
          <a:off x="4352674" y="-2369023"/>
          <a:ext cx="814052" cy="7766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Long-term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Full access, but not </a:t>
          </a:r>
          <a:r>
            <a:rPr lang="en-US" sz="2300" kern="1200" dirty="0" err="1" smtClean="0"/>
            <a:t>composable</a:t>
          </a:r>
          <a:endParaRPr lang="en-US" sz="2300" kern="1200" dirty="0"/>
        </a:p>
      </dsp:txBody>
      <dsp:txXfrm rot="5400000">
        <a:off x="4352674" y="-2369023"/>
        <a:ext cx="814052" cy="7766057"/>
      </dsp:txXfrm>
    </dsp:sp>
    <dsp:sp modelId="{3EEDF60C-4D3E-FC4D-BF07-09622B8F950A}">
      <dsp:nvSpPr>
        <dsp:cNvPr id="0" name=""/>
        <dsp:cNvSpPr/>
      </dsp:nvSpPr>
      <dsp:spPr>
        <a:xfrm rot="5400000">
          <a:off x="-187858" y="2400490"/>
          <a:ext cx="1252388" cy="876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OpenFlow</a:t>
          </a:r>
          <a:endParaRPr lang="en-US" sz="1400" kern="1200" dirty="0"/>
        </a:p>
      </dsp:txBody>
      <dsp:txXfrm rot="5400000">
        <a:off x="-187858" y="2400490"/>
        <a:ext cx="1252388" cy="876672"/>
      </dsp:txXfrm>
    </dsp:sp>
    <dsp:sp modelId="{BBE32BED-13FA-2140-A0F0-234FDED10495}">
      <dsp:nvSpPr>
        <dsp:cNvPr id="0" name=""/>
        <dsp:cNvSpPr/>
      </dsp:nvSpPr>
      <dsp:spPr>
        <a:xfrm rot="5400000">
          <a:off x="4352674" y="-1263370"/>
          <a:ext cx="814052" cy="7766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rule-based packet handling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can be controlled by NetServ</a:t>
          </a:r>
          <a:endParaRPr lang="en-US" sz="2300" kern="1200" dirty="0"/>
        </a:p>
      </dsp:txBody>
      <dsp:txXfrm rot="5400000">
        <a:off x="4352674" y="-1263370"/>
        <a:ext cx="814052" cy="7766057"/>
      </dsp:txXfrm>
    </dsp:sp>
    <dsp:sp modelId="{F68B63C3-BF06-1041-A048-E7E57E7545B0}">
      <dsp:nvSpPr>
        <dsp:cNvPr id="0" name=""/>
        <dsp:cNvSpPr/>
      </dsp:nvSpPr>
      <dsp:spPr>
        <a:xfrm rot="5400000">
          <a:off x="-187858" y="3506142"/>
          <a:ext cx="1252388" cy="8766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NetFPGA</a:t>
          </a:r>
          <a:endParaRPr lang="en-US" sz="1400" kern="1200" dirty="0"/>
        </a:p>
      </dsp:txBody>
      <dsp:txXfrm rot="5400000">
        <a:off x="-187858" y="3506142"/>
        <a:ext cx="1252388" cy="876672"/>
      </dsp:txXfrm>
    </dsp:sp>
    <dsp:sp modelId="{13329215-3E58-D34B-A95B-68CCEF721F4A}">
      <dsp:nvSpPr>
        <dsp:cNvPr id="0" name=""/>
        <dsp:cNvSpPr/>
      </dsp:nvSpPr>
      <dsp:spPr>
        <a:xfrm rot="5400000">
          <a:off x="4352674" y="-157718"/>
          <a:ext cx="814052" cy="7766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mainly packet processing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fastest, least flexible</a:t>
          </a:r>
          <a:endParaRPr lang="en-US" sz="2300" kern="1200" dirty="0"/>
        </a:p>
      </dsp:txBody>
      <dsp:txXfrm rot="5400000">
        <a:off x="4352674" y="-157718"/>
        <a:ext cx="814052" cy="7766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44636-9116-7A4E-9AA7-9F38E7F0EFB0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E655-2EC9-764B-831B-13DD5B85D2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FedEx and EC2 prices as of 09/15/09</a:t>
            </a:r>
          </a:p>
          <a:p>
            <a:r>
              <a:rPr lang="en-US" smtClean="0"/>
              <a:t>CDN: http://www.mindbranch.com/listing/product/R678-29.html</a:t>
            </a:r>
          </a:p>
          <a:p>
            <a:r>
              <a:rPr lang="en-US" smtClean="0"/>
              <a:t>http://www.cdnpricing.com/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99FE0-3E13-4F41-B1DA-D65B6B76CC37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 defTabSz="865188"/>
            <a:fld id="{1A8FB7B5-ED8E-2D4A-9771-0D090C4CEFC6}" type="slidenum">
              <a:rPr lang="en-US" sz="1200">
                <a:latin typeface="Calibri" charset="0"/>
              </a:rPr>
              <a:pPr algn="r" defTabSz="865188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93E2A0-6A66-DC4D-9936-31EC4826D54F}" type="slidenum">
              <a:rPr lang="en-US"/>
              <a:pPr/>
              <a:t>40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6D0E-2D9F-C34A-BB44-8614F7DCEB56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117475" indent="-117475"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28CE0-7934-CB4B-953C-CC11E412230D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93609-C4D1-9049-86F5-B31AA3B3FEA0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5B95A-186B-D84A-9CB6-0B83D6974677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FB24B-3247-1944-8546-D2A04E7139F1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59B00E-FF44-1B4B-832A-FC583A4F33C1}" type="slidenum">
              <a:rPr lang="en-US"/>
              <a:pPr/>
              <a:t>25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D3379-AC33-614B-A3A9-8912AE86436B}" type="slidenum">
              <a:rPr lang="en-US"/>
              <a:pPr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0BB39-49E4-9847-B0C3-F6F72F623F45}" type="slidenum">
              <a:rPr lang="en-US"/>
              <a:pPr/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033" descr="IRT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15287" y="242961"/>
            <a:ext cx="1052513" cy="938213"/>
          </a:xfrm>
          <a:prstGeom prst="rect">
            <a:avLst/>
          </a:prstGeom>
          <a:noFill/>
        </p:spPr>
      </p:pic>
      <p:pic>
        <p:nvPicPr>
          <p:cNvPr id="18" name="Picture 1034" descr="logo-squar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9100" y="242961"/>
            <a:ext cx="990600" cy="803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524000"/>
            <a:ext cx="36195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524000"/>
            <a:ext cx="36195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6D27-7A99-3843-92AC-7836C2E15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 lIns="82945" tIns="41473" rIns="82945" bIns="41473"/>
          <a:lstStyle>
            <a:lvl1pPr>
              <a:defRPr smtClean="0"/>
            </a:lvl1pPr>
          </a:lstStyle>
          <a:p>
            <a:fld id="{AB149790-4E7A-D341-9611-566859659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E8B805F-9806-DD48-BF63-A58F4392FE57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2DB866-8FAE-1747-A64E-EDB3FEA321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033" descr="IRT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541543" y="6349205"/>
            <a:ext cx="526257" cy="469107"/>
          </a:xfrm>
          <a:prstGeom prst="rect">
            <a:avLst/>
          </a:prstGeom>
          <a:noFill/>
        </p:spPr>
      </p:pic>
      <p:pic>
        <p:nvPicPr>
          <p:cNvPr id="19" name="Picture 1034" descr="logo-squar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19100" y="6416674"/>
            <a:ext cx="495300" cy="401638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8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NetSERV</a:t>
            </a:r>
            <a:r>
              <a:rPr lang="en-US" dirty="0" smtClean="0"/>
              <a:t>: programming NETWORKS (again)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85753"/>
            <a:ext cx="7772400" cy="3057647"/>
          </a:xfrm>
        </p:spPr>
        <p:txBody>
          <a:bodyPr>
            <a:normAutofit/>
          </a:bodyPr>
          <a:lstStyle/>
          <a:p>
            <a:pPr defTabSz="3762375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Jae Woo Lee, Jan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Janak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Roberto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Francescangeli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Suman Srinivasan,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Salman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A.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Baset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Eric W. Liu, Michael S.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Kester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Henning Schulzrinne</a:t>
            </a:r>
          </a:p>
          <a:p>
            <a:pPr defTabSz="3762375">
              <a:spcBef>
                <a:spcPct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Internet Real-Time Laboratory, Columbia University</a:t>
            </a:r>
          </a:p>
          <a:p>
            <a:pPr defTabSz="3762375">
              <a:spcBef>
                <a:spcPct val="0"/>
              </a:spcBef>
            </a:pP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In collaboration with Wolfgang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Kellerer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Zoran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Despotovic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at DOCOMO Euro-Labs,</a:t>
            </a:r>
          </a:p>
          <a:p>
            <a:pPr defTabSz="3762375">
              <a:spcBef>
                <a:spcPct val="0"/>
              </a:spcBef>
            </a:pP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Volker Hilt at Bell Labs/Alcatel-Lucent and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Srini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Seetharaman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at Deutsche Telekom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74788" y="1770063"/>
            <a:ext cx="2309812" cy="302736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node example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44663" y="3001963"/>
            <a:ext cx="500062" cy="1116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PIC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38463" y="3001963"/>
            <a:ext cx="500062" cy="1116012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35213" y="3001963"/>
            <a:ext cx="500062" cy="1116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PIC</a:t>
            </a:r>
          </a:p>
        </p:txBody>
      </p:sp>
      <p:sp>
        <p:nvSpPr>
          <p:cNvPr id="8" name="Magnetic Disk 7"/>
          <p:cNvSpPr/>
          <p:nvPr/>
        </p:nvSpPr>
        <p:spPr>
          <a:xfrm>
            <a:off x="5503863" y="2527300"/>
            <a:ext cx="1128712" cy="1590675"/>
          </a:xfrm>
          <a:prstGeom prst="flowChartMagneticDisk">
            <a:avLst/>
          </a:prstGeom>
          <a:gradFill>
            <a:gsLst>
              <a:gs pos="0">
                <a:srgbClr val="713330"/>
              </a:gs>
              <a:gs pos="100000">
                <a:srgbClr val="D6949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storage &amp; </a:t>
            </a:r>
            <a:r>
              <a:rPr lang="en-US" sz="1200" dirty="0"/>
              <a:t>computation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59844" y="3534569"/>
            <a:ext cx="3938588" cy="2540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84600" y="2181225"/>
            <a:ext cx="757238" cy="127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rot="10800000">
            <a:off x="4541838" y="3322638"/>
            <a:ext cx="962025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4978400" y="4151313"/>
            <a:ext cx="2211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multiple computation</a:t>
            </a:r>
          </a:p>
          <a:p>
            <a:r>
              <a:rPr lang="en-US"/>
              <a:t>&amp; storage providers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4876800"/>
            <a:ext cx="1608997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 extrusionH="6350"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data center or</a:t>
            </a:r>
          </a:p>
          <a:p>
            <a:pPr>
              <a:defRPr/>
            </a:pPr>
            <a:r>
              <a:rPr lang="en-US" dirty="0"/>
              <a:t>POP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44663" y="1987550"/>
            <a:ext cx="1693862" cy="809625"/>
          </a:xfrm>
          <a:prstGeom prst="roundRect">
            <a:avLst/>
          </a:prstGeom>
          <a:gradFill>
            <a:gsLst>
              <a:gs pos="0">
                <a:srgbClr val="1A314C"/>
              </a:gs>
              <a:gs pos="100000">
                <a:srgbClr val="89AED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Different from active networks?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900" dirty="0"/>
              <a:t>Active networks</a:t>
            </a:r>
            <a:endParaRPr lang="en-US" sz="19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Example: Packet </a:t>
            </a:r>
            <a:r>
              <a:rPr lang="en-US" sz="1800" dirty="0"/>
              <a:t>contains executable code or pre-installed capsules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Can modify router states and behavior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Mostly stateless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Not successful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Per-packet processing too </a:t>
            </a:r>
            <a:r>
              <a:rPr lang="en-US" sz="1600" dirty="0" smtClean="0"/>
              <a:t>expensive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Limited storage (memory expensive)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Security concerns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No compelling </a:t>
            </a:r>
            <a:r>
              <a:rPr lang="en-US" sz="1600" i="1" dirty="0"/>
              <a:t>killer app</a:t>
            </a:r>
            <a:r>
              <a:rPr lang="en-US" sz="1600" dirty="0"/>
              <a:t> to warrant such a big shift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Notable work: ANTS, Janos, </a:t>
            </a:r>
            <a:r>
              <a:rPr lang="en-US" sz="1800" dirty="0" err="1"/>
              <a:t>Switchware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900" dirty="0"/>
              <a:t>NetServ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Virtualized services on current, passive networks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Service invocation is signaling driven, not packet driven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Some flows &amp; packets, not all of them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Emphasis on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Service modules are stand-alone, addressable entities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Separate from packet forwarding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Extensible plug-in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about GENI?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 = global-scale test bed for networking research</a:t>
            </a:r>
          </a:p>
          <a:p>
            <a:pPr lvl="1"/>
            <a:r>
              <a:rPr lang="en-US" dirty="0" smtClean="0"/>
              <a:t>parallel experiments in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err="1" smtClean="0">
                <a:sym typeface="Wingdings" charset="2"/>
              </a:rPr>
              <a:t></a:t>
            </a:r>
            <a:r>
              <a:rPr lang="en-US" dirty="0" smtClean="0">
                <a:sym typeface="Wingdings" charset="2"/>
              </a:rPr>
              <a:t> long-term, “heavy” services</a:t>
            </a:r>
            <a:endParaRPr lang="en-US" dirty="0" smtClean="0"/>
          </a:p>
          <a:p>
            <a:r>
              <a:rPr lang="en-US" dirty="0" smtClean="0"/>
              <a:t>Demonstrated NetServ on GENI during GEC8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800600"/>
            <a:ext cx="2222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Related work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Cisco’s Programmable Overlay Router</a:t>
            </a:r>
          </a:p>
          <a:p>
            <a:pPr eaLnBrk="1" hangingPunct="1"/>
            <a:r>
              <a:rPr lang="en-US" dirty="0"/>
              <a:t>Juniper’s JUNOS SDK</a:t>
            </a:r>
          </a:p>
          <a:p>
            <a:pPr eaLnBrk="1" hangingPunct="1"/>
            <a:r>
              <a:rPr lang="en-US" dirty="0" err="1"/>
              <a:t>DaVinci</a:t>
            </a:r>
            <a:r>
              <a:rPr lang="en-US" dirty="0"/>
              <a:t> project</a:t>
            </a:r>
            <a:endParaRPr lang="en-US" dirty="0" smtClean="0"/>
          </a:p>
          <a:p>
            <a:pPr eaLnBrk="1" hangingPunct="1"/>
            <a:r>
              <a:rPr lang="en-US" dirty="0" err="1" smtClean="0"/>
              <a:t>OpenFlow</a:t>
            </a:r>
            <a:endParaRPr lang="en-US" dirty="0" smtClean="0"/>
          </a:p>
          <a:p>
            <a:pPr eaLnBrk="1" hangingPunct="1"/>
            <a:r>
              <a:rPr lang="en-US" dirty="0" err="1" smtClean="0"/>
              <a:t>ShadowNet</a:t>
            </a:r>
            <a:r>
              <a:rPr lang="en-US" dirty="0" smtClean="0"/>
              <a:t> (AT&amp;T) – virtual routers</a:t>
            </a:r>
          </a:p>
          <a:p>
            <a:pPr eaLnBrk="1" hangingPunct="1"/>
            <a:r>
              <a:rPr lang="en-US" dirty="0" err="1" smtClean="0"/>
              <a:t>MillionNode</a:t>
            </a:r>
            <a:r>
              <a:rPr lang="en-US" dirty="0" smtClean="0"/>
              <a:t> GENI (end systems)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NetServ service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NetServ service container</a:t>
            </a:r>
          </a:p>
          <a:p>
            <a:pPr lvl="1"/>
            <a:r>
              <a:rPr lang="en-US" sz="2400" dirty="0" smtClean="0"/>
              <a:t>User-level processes</a:t>
            </a:r>
          </a:p>
          <a:p>
            <a:pPr lvl="1"/>
            <a:r>
              <a:rPr lang="en-US" sz="2400" dirty="0" smtClean="0"/>
              <a:t>Embeds a Java Virtual Machine</a:t>
            </a:r>
          </a:p>
          <a:p>
            <a:pPr lvl="1"/>
            <a:r>
              <a:rPr lang="en-US" sz="2400" dirty="0" smtClean="0"/>
              <a:t>Runs </a:t>
            </a:r>
            <a:r>
              <a:rPr lang="en-US" sz="2400" dirty="0" err="1" smtClean="0"/>
              <a:t>OSGi</a:t>
            </a:r>
            <a:endParaRPr lang="en-US" sz="2400" dirty="0" smtClean="0"/>
          </a:p>
          <a:p>
            <a:pPr lvl="1"/>
            <a:r>
              <a:rPr lang="en-US" sz="2400" dirty="0" smtClean="0"/>
              <a:t>Service modules are dynamically installed and removed</a:t>
            </a:r>
          </a:p>
          <a:p>
            <a:r>
              <a:rPr lang="en-US" sz="2800" dirty="0" smtClean="0"/>
              <a:t>NetServ Service Modules</a:t>
            </a:r>
          </a:p>
          <a:p>
            <a:pPr lvl="1"/>
            <a:r>
              <a:rPr lang="en-US" sz="2400" dirty="0" smtClean="0"/>
              <a:t>OSGi-compliant Java code</a:t>
            </a:r>
          </a:p>
          <a:p>
            <a:pPr lvl="1"/>
            <a:r>
              <a:rPr lang="en-US" sz="2400" dirty="0" smtClean="0"/>
              <a:t>Can be stand-alone server (i.e., listens on a port)</a:t>
            </a:r>
          </a:p>
          <a:p>
            <a:pPr lvl="1"/>
            <a:r>
              <a:rPr lang="en-US" sz="2400" dirty="0" smtClean="0"/>
              <a:t>Or can be packet processor</a:t>
            </a:r>
          </a:p>
          <a:p>
            <a:pPr lvl="2"/>
            <a:r>
              <a:rPr lang="en-US" sz="2000" dirty="0" smtClean="0"/>
              <a:t>Packets are first routed from kernel to container using kernel queue (Netfilter queue in Linux and pseudo-device in Click Router)</a:t>
            </a:r>
          </a:p>
          <a:p>
            <a:pPr lvl="2"/>
            <a:r>
              <a:rPr lang="en-US" sz="2000" dirty="0" smtClean="0"/>
              <a:t>Packets are then passed to Java using Java Native Interface (JNI) 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Service modules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Full-fledged service implementations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Use building blocks and other service modules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Can be implemented across multiple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Invoked by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Routing-related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Multicast, anycast, QoS-based routing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Monitoring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Link &amp; system status, network topology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Identity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Naming,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Traffic engineering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CDN, redundancy elimination, p2p network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Deployment scenarios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Three 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Content publisher (e.g. youtube.com)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Service provider (e.g. ISP)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End user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Model 1: Publisher-initiated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Publisher rents router space from providers (or end users)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Model 2: Provider-initiated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Publisher writes NetServ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Provider sees lots of traffic, fetches and installs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Predetermined module location (similar to robots.txt)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Model 3: User-initiated deployment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User installs NetServ module to own home router or PC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/>
              <a:t>or on willing routers along the data path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does code run?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(or some?) nodes in a network</a:t>
            </a:r>
          </a:p>
          <a:p>
            <a:pPr lvl="1" eaLnBrk="1" hangingPunct="1"/>
            <a:r>
              <a:rPr lang="en-US" smtClean="0"/>
              <a:t>AS, enterprise LAN</a:t>
            </a:r>
          </a:p>
          <a:p>
            <a:pPr eaLnBrk="1" hangingPunct="1"/>
            <a:r>
              <a:rPr lang="en-US" smtClean="0"/>
              <a:t>Some or all nodes along path</a:t>
            </a:r>
          </a:p>
          <a:p>
            <a:pPr lvl="1" eaLnBrk="1" hangingPunct="1"/>
            <a:r>
              <a:rPr lang="en-US" smtClean="0"/>
              <a:t>data path from source to destination</a:t>
            </a:r>
          </a:p>
          <a:p>
            <a:pPr eaLnBrk="1" hangingPunct="1"/>
            <a:r>
              <a:rPr lang="en-US" smtClean="0"/>
              <a:t>Selected nodes by property</a:t>
            </a:r>
          </a:p>
          <a:p>
            <a:pPr lvl="1" eaLnBrk="1" hangingPunct="1"/>
            <a:r>
              <a:rPr lang="en-US" smtClean="0"/>
              <a:t>e.g., one in each 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code get into nodes?</a:t>
            </a:r>
          </a:p>
        </p:txBody>
      </p:sp>
      <p:pic>
        <p:nvPicPr>
          <p:cNvPr id="35843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267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6670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24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288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9812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3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962400"/>
            <a:ext cx="906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lternate Process 12"/>
          <p:cNvSpPr/>
          <p:nvPr/>
        </p:nvSpPr>
        <p:spPr>
          <a:xfrm>
            <a:off x="1600200" y="5029200"/>
            <a:ext cx="1600200" cy="1066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All nodes in (enterprise) network</a:t>
            </a:r>
          </a:p>
        </p:txBody>
      </p:sp>
      <p:cxnSp>
        <p:nvCxnSpPr>
          <p:cNvPr id="15" name="Straight Arrow Connector 14"/>
          <p:cNvCxnSpPr>
            <a:stCxn id="9" idx="3"/>
            <a:endCxn id="8" idx="1"/>
          </p:cNvCxnSpPr>
          <p:nvPr/>
        </p:nvCxnSpPr>
        <p:spPr>
          <a:xfrm>
            <a:off x="2201863" y="2019300"/>
            <a:ext cx="2141537" cy="76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10" idx="1"/>
          </p:cNvCxnSpPr>
          <p:nvPr/>
        </p:nvCxnSpPr>
        <p:spPr>
          <a:xfrm>
            <a:off x="5249863" y="2095500"/>
            <a:ext cx="2446337" cy="1524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6" idx="1"/>
          </p:cNvCxnSpPr>
          <p:nvPr/>
        </p:nvCxnSpPr>
        <p:spPr>
          <a:xfrm rot="16200000" flipH="1">
            <a:off x="5160169" y="1997869"/>
            <a:ext cx="571500" cy="1300162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5867400" y="1295400"/>
            <a:ext cx="1066800" cy="533400"/>
          </a:xfrm>
          <a:prstGeom prst="wedgeRoundRectCallout">
            <a:avLst>
              <a:gd name="adj1" fmla="val -49404"/>
              <a:gd name="adj2" fmla="val 839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gossip</a:t>
            </a:r>
          </a:p>
        </p:txBody>
      </p:sp>
      <p:cxnSp>
        <p:nvCxnSpPr>
          <p:cNvPr id="23" name="Straight Arrow Connector 22"/>
          <p:cNvCxnSpPr>
            <a:stCxn id="8" idx="2"/>
            <a:endCxn id="7" idx="0"/>
          </p:cNvCxnSpPr>
          <p:nvPr/>
        </p:nvCxnSpPr>
        <p:spPr>
          <a:xfrm rot="5400000">
            <a:off x="3538538" y="1866900"/>
            <a:ext cx="762000" cy="17526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5" idx="1"/>
          </p:cNvCxnSpPr>
          <p:nvPr/>
        </p:nvCxnSpPr>
        <p:spPr>
          <a:xfrm rot="16200000" flipH="1">
            <a:off x="3293269" y="3407569"/>
            <a:ext cx="876300" cy="137636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0" idx="2"/>
          </p:cNvCxnSpPr>
          <p:nvPr/>
        </p:nvCxnSpPr>
        <p:spPr>
          <a:xfrm flipV="1">
            <a:off x="7002463" y="2514600"/>
            <a:ext cx="1146175" cy="4191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11" idx="0"/>
          </p:cNvCxnSpPr>
          <p:nvPr/>
        </p:nvCxnSpPr>
        <p:spPr>
          <a:xfrm rot="16200000" flipH="1">
            <a:off x="6891338" y="2857500"/>
            <a:ext cx="762000" cy="1447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0"/>
            <a:endCxn id="6" idx="1"/>
          </p:cNvCxnSpPr>
          <p:nvPr/>
        </p:nvCxnSpPr>
        <p:spPr>
          <a:xfrm rot="5400000" flipH="1" flipV="1">
            <a:off x="4817269" y="2988469"/>
            <a:ext cx="1333500" cy="122396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3"/>
            <a:endCxn id="11" idx="1"/>
          </p:cNvCxnSpPr>
          <p:nvPr/>
        </p:nvCxnSpPr>
        <p:spPr>
          <a:xfrm flipV="1">
            <a:off x="5326063" y="4229100"/>
            <a:ext cx="2217737" cy="3048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7462838" y="2933701"/>
            <a:ext cx="1223962" cy="533400"/>
          </a:xfrm>
          <a:prstGeom prst="wedgeRoundRectCallout">
            <a:avLst>
              <a:gd name="adj1" fmla="val -49404"/>
              <a:gd name="adj2" fmla="val 83929"/>
              <a:gd name="adj3" fmla="val 16667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signaling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code get into nodes?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90448"/>
            <a:ext cx="5744242" cy="44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NetServ?</a:t>
            </a:r>
            <a:endParaRPr 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In-network service container</a:t>
            </a:r>
          </a:p>
          <a:p>
            <a:r>
              <a:rPr lang="en-US" dirty="0" smtClean="0"/>
              <a:t>Java-programmable, signal-driven router</a:t>
            </a:r>
          </a:p>
          <a:p>
            <a:r>
              <a:rPr lang="en-US" dirty="0" smtClean="0"/>
              <a:t>“GENI </a:t>
            </a:r>
            <a:r>
              <a:rPr lang="en-US" dirty="0" err="1" smtClean="0"/>
              <a:t>Lite</a:t>
            </a:r>
            <a:r>
              <a:rPr lang="en-US" dirty="0" smtClean="0"/>
              <a:t>” – deploy modules, not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both experimental &amp; production code</a:t>
            </a:r>
            <a:endParaRPr lang="en-US" dirty="0" smtClean="0"/>
          </a:p>
          <a:p>
            <a:r>
              <a:rPr lang="en-US" dirty="0" smtClean="0"/>
              <a:t>Active networking that works 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NSIS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Progress along data path</a:t>
            </a:r>
          </a:p>
          <a:p>
            <a:pPr lvl="1" eaLnBrk="1" hangingPunct="1"/>
            <a:r>
              <a:rPr lang="en-US" smtClean="0"/>
              <a:t>with RAO-based discovery</a:t>
            </a:r>
          </a:p>
          <a:p>
            <a:pPr eaLnBrk="1" hangingPunct="1"/>
            <a:r>
              <a:rPr lang="en-US" smtClean="0"/>
              <a:t>Designed to transport large objects</a:t>
            </a:r>
          </a:p>
          <a:p>
            <a:pPr lvl="1" eaLnBrk="1" hangingPunct="1"/>
            <a:r>
              <a:rPr lang="en-US" smtClean="0"/>
              <a:t>supports TCP and UDP</a:t>
            </a:r>
          </a:p>
          <a:p>
            <a:pPr eaLnBrk="1" hangingPunct="1"/>
            <a:r>
              <a:rPr lang="en-US" smtClean="0"/>
              <a:t>Security mechanisms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signaling daemons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NetServ signaling daemons</a:t>
            </a:r>
          </a:p>
          <a:p>
            <a:pPr lvl="1"/>
            <a:r>
              <a:rPr lang="en-US" sz="2400" dirty="0" smtClean="0"/>
              <a:t>NSIS (RFC 4080) compliant</a:t>
            </a:r>
          </a:p>
          <a:p>
            <a:pPr lvl="1"/>
            <a:r>
              <a:rPr lang="en-US" sz="2400" dirty="0" smtClean="0"/>
              <a:t>Two layers: Generic GIST and NetServ-specific NSLP</a:t>
            </a:r>
          </a:p>
          <a:p>
            <a:pPr lvl="1"/>
            <a:r>
              <a:rPr lang="en-US" sz="2400" dirty="0" smtClean="0"/>
              <a:t>Receive signaling packets to setup/remove/probe modules</a:t>
            </a:r>
          </a:p>
          <a:p>
            <a:pPr lvl="1"/>
            <a:r>
              <a:rPr lang="en-US" sz="2400" dirty="0" smtClean="0"/>
              <a:t>Command in signal packet handed to NetServ Controller</a:t>
            </a:r>
          </a:p>
          <a:p>
            <a:pPr lvl="1"/>
            <a:r>
              <a:rPr lang="en-US" sz="2400" dirty="0" smtClean="0"/>
              <a:t>Node can be on-path – signal forwarded to next hop</a:t>
            </a:r>
          </a:p>
          <a:p>
            <a:pPr lvl="1"/>
            <a:r>
              <a:rPr lang="en-US" sz="2400" dirty="0" smtClean="0"/>
              <a:t>Currently based on </a:t>
            </a:r>
            <a:r>
              <a:rPr lang="en-US" sz="2400" dirty="0" err="1" smtClean="0"/>
              <a:t>FreeNSIS</a:t>
            </a:r>
            <a:r>
              <a:rPr lang="en-US" sz="2400" dirty="0" smtClean="0"/>
              <a:t> implementation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management: </a:t>
            </a:r>
            <a:r>
              <a:rPr lang="en-US" dirty="0" err="1" smtClean="0"/>
              <a:t>OSGi</a:t>
            </a:r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“Dynamic module system for Java”</a:t>
            </a:r>
          </a:p>
          <a:p>
            <a:pPr lvl="1"/>
            <a:r>
              <a:rPr lang="en-US" sz="2000" dirty="0" smtClean="0"/>
              <a:t>originally for set top boxes</a:t>
            </a:r>
          </a:p>
          <a:p>
            <a:r>
              <a:rPr lang="en-US" sz="2400" dirty="0" smtClean="0"/>
              <a:t>Why </a:t>
            </a:r>
            <a:r>
              <a:rPr lang="en-US" sz="2400" dirty="0" err="1" smtClean="0"/>
              <a:t>OSGi</a:t>
            </a:r>
            <a:r>
              <a:rPr lang="en-US" sz="2400" dirty="0" smtClean="0"/>
              <a:t>? Why not just JAR files?</a:t>
            </a:r>
          </a:p>
          <a:p>
            <a:pPr lvl="1"/>
            <a:r>
              <a:rPr lang="en-US" sz="2000" dirty="0" smtClean="0"/>
              <a:t>More than just JAR files</a:t>
            </a:r>
          </a:p>
          <a:p>
            <a:pPr lvl="2"/>
            <a:r>
              <a:rPr lang="en-US" sz="1800" dirty="0" smtClean="0"/>
              <a:t>much richer encapsulation</a:t>
            </a:r>
          </a:p>
          <a:p>
            <a:pPr lvl="2"/>
            <a:r>
              <a:rPr lang="en-US" sz="1800" dirty="0" smtClean="0"/>
              <a:t>metadata in manifest</a:t>
            </a:r>
          </a:p>
          <a:p>
            <a:pPr lvl="1"/>
            <a:r>
              <a:rPr lang="en-US" sz="2000" dirty="0" smtClean="0"/>
              <a:t>Automatic dependency resolution</a:t>
            </a:r>
          </a:p>
          <a:p>
            <a:pPr lvl="1"/>
            <a:r>
              <a:rPr lang="en-US" sz="2000" dirty="0" smtClean="0"/>
              <a:t>Version management</a:t>
            </a:r>
          </a:p>
          <a:p>
            <a:pPr lvl="1"/>
            <a:r>
              <a:rPr lang="en-US" sz="2000" dirty="0" smtClean="0"/>
              <a:t>Provides systems services (logging, configuration, user authentication, device access, …)</a:t>
            </a:r>
          </a:p>
          <a:p>
            <a:pPr lvl="1"/>
            <a:r>
              <a:rPr lang="en-US" sz="2000" dirty="0" smtClean="0"/>
              <a:t>~ </a:t>
            </a:r>
            <a:r>
              <a:rPr lang="en-US" sz="2000" dirty="0" err="1" smtClean="0"/>
              <a:t>Debian's</a:t>
            </a:r>
            <a:r>
              <a:rPr lang="en-US" sz="2000" dirty="0" smtClean="0"/>
              <a:t> apt-get or Apple's App Store methods of installation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OSGi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Dynamic module system for Java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Modules loaded and unloaded at runtime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/>
              <a:t>Bundle: </a:t>
            </a:r>
            <a:r>
              <a:rPr lang="en-US" sz="2000"/>
              <a:t>self-contained JAR file with specific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Open-source implementations: Apache Felix, Eclipse Equinox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Security and accounting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Security built on Java 2 Security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Permission-based access control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No fine-grained control or accounting for CPU, storage, bandwidth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Can load native code with appropriate permission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Strict separation of bundles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Classpath set up by Bundle class loader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Inter-bundle communication only through published interfaces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OSGi</a:t>
            </a:r>
            <a:r>
              <a:rPr lang="en-US" dirty="0" smtClean="0"/>
              <a:t>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Architecture</a:t>
            </a:r>
          </a:p>
          <a:p>
            <a:pPr lvl="1">
              <a:defRPr/>
            </a:pPr>
            <a:r>
              <a:rPr lang="en-US" b="1" dirty="0" smtClean="0"/>
              <a:t>Bundles</a:t>
            </a:r>
            <a:r>
              <a:rPr lang="en-US" dirty="0" smtClean="0"/>
              <a:t>: JAR files with manifest</a:t>
            </a:r>
          </a:p>
          <a:p>
            <a:pPr lvl="1">
              <a:defRPr/>
            </a:pPr>
            <a:r>
              <a:rPr lang="en-US" b="1" dirty="0" smtClean="0"/>
              <a:t>Services</a:t>
            </a:r>
            <a:r>
              <a:rPr lang="en-US" dirty="0" smtClean="0"/>
              <a:t>: Connects bundles</a:t>
            </a:r>
          </a:p>
          <a:p>
            <a:pPr lvl="1">
              <a:defRPr/>
            </a:pPr>
            <a:r>
              <a:rPr lang="en-US" b="1" dirty="0" smtClean="0"/>
              <a:t>Services Registry</a:t>
            </a:r>
            <a:r>
              <a:rPr lang="en-US" dirty="0" smtClean="0"/>
              <a:t>: Management </a:t>
            </a:r>
            <a:br>
              <a:rPr lang="en-US" dirty="0" smtClean="0"/>
            </a:br>
            <a:r>
              <a:rPr lang="en-US" dirty="0" smtClean="0"/>
              <a:t>of services</a:t>
            </a:r>
          </a:p>
          <a:p>
            <a:pPr lvl="1">
              <a:defRPr/>
            </a:pPr>
            <a:r>
              <a:rPr lang="en-US" b="1" dirty="0" smtClean="0"/>
              <a:t>Modules</a:t>
            </a:r>
            <a:r>
              <a:rPr lang="en-US" dirty="0" smtClean="0"/>
              <a:t>: Import/export interfaces </a:t>
            </a:r>
            <a:br>
              <a:rPr lang="en-US" dirty="0" smtClean="0"/>
            </a:br>
            <a:r>
              <a:rPr lang="en-US" dirty="0" smtClean="0"/>
              <a:t>for bundles</a:t>
            </a:r>
          </a:p>
          <a:p>
            <a:pPr>
              <a:defRPr/>
            </a:pPr>
            <a:r>
              <a:rPr lang="en-US" dirty="0" smtClean="0"/>
              <a:t>Possible to “wrap” existing Java apps and JARs</a:t>
            </a:r>
          </a:p>
          <a:p>
            <a:pPr lvl="1">
              <a:defRPr/>
            </a:pPr>
            <a:r>
              <a:rPr lang="en-US" dirty="0" smtClean="0"/>
              <a:t>Add additional manifest info to create </a:t>
            </a:r>
            <a:r>
              <a:rPr lang="en-US" dirty="0" err="1" smtClean="0"/>
              <a:t>OSGi</a:t>
            </a:r>
            <a:r>
              <a:rPr lang="en-US" dirty="0" smtClean="0"/>
              <a:t> bundle</a:t>
            </a:r>
          </a:p>
          <a:p>
            <a:pPr lvl="1">
              <a:defRPr/>
            </a:pPr>
            <a:r>
              <a:rPr lang="en-US" dirty="0" smtClean="0"/>
              <a:t>E.g.: Jetty web server now ships with </a:t>
            </a:r>
            <a:r>
              <a:rPr lang="en-US" dirty="0" err="1" smtClean="0"/>
              <a:t>OSGi</a:t>
            </a:r>
            <a:r>
              <a:rPr lang="en-US" dirty="0" smtClean="0"/>
              <a:t> manifest; now extensively used with </a:t>
            </a:r>
            <a:r>
              <a:rPr lang="en-US" dirty="0" err="1" smtClean="0"/>
              <a:t>OSGi</a:t>
            </a:r>
            <a:r>
              <a:rPr lang="en-US" dirty="0" smtClean="0"/>
              <a:t> containers and custom bundles</a:t>
            </a:r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 err="1" smtClean="0"/>
              <a:t>NetServ</a:t>
            </a:r>
            <a:r>
              <a:rPr lang="en-US" dirty="0" smtClean="0"/>
              <a:t>, we created a </a:t>
            </a:r>
            <a:r>
              <a:rPr lang="en-US" dirty="0" err="1" smtClean="0"/>
              <a:t>OSGi</a:t>
            </a:r>
            <a:r>
              <a:rPr lang="en-US" dirty="0" smtClean="0"/>
              <a:t> bundle for the Muffin HTTP proxy server</a:t>
            </a:r>
          </a:p>
        </p:txBody>
      </p:sp>
      <p:pic>
        <p:nvPicPr>
          <p:cNvPr id="40964" name="Picture 2" descr="File:Osgi framework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1524000"/>
            <a:ext cx="27622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400800" y="3581400"/>
            <a:ext cx="2743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i="1"/>
              <a:t>Image credit: Wikipedia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lIns="82945" tIns="35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OSGi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 lIns="82945" tIns="41473" rIns="82945" bIns="41473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Many core frameworks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Eclipse Equinox, Apache Felix, </a:t>
            </a:r>
            <a:r>
              <a:rPr lang="en-US" dirty="0" err="1"/>
              <a:t>Knoplerfish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Real-world examples</a:t>
            </a:r>
          </a:p>
          <a:p>
            <a:pPr marL="783372" lvl="1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Eclipse IDE uses </a:t>
            </a:r>
            <a:r>
              <a:rPr lang="en-US" dirty="0" err="1"/>
              <a:t>OSGi</a:t>
            </a:r>
            <a:r>
              <a:rPr lang="en-US" dirty="0"/>
              <a:t> for </a:t>
            </a:r>
            <a:r>
              <a:rPr lang="en-US" dirty="0" err="1"/>
              <a:t>plugin</a:t>
            </a:r>
            <a:r>
              <a:rPr lang="en-US" dirty="0"/>
              <a:t> architecture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Mostly finds use in enterprise applications needing </a:t>
            </a:r>
            <a:r>
              <a:rPr lang="en-US" dirty="0" err="1"/>
              <a:t>plugin</a:t>
            </a:r>
            <a:r>
              <a:rPr lang="en-US" dirty="0"/>
              <a:t> functionality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E.g.: IBM </a:t>
            </a:r>
            <a:r>
              <a:rPr lang="en-US" dirty="0" err="1"/>
              <a:t>Websphere</a:t>
            </a:r>
            <a:r>
              <a:rPr lang="en-US" dirty="0"/>
              <a:t>, </a:t>
            </a:r>
            <a:r>
              <a:rPr lang="en-US" dirty="0" err="1"/>
              <a:t>SpringSource</a:t>
            </a:r>
            <a:r>
              <a:rPr lang="en-US" dirty="0"/>
              <a:t> (now </a:t>
            </a:r>
            <a:r>
              <a:rPr lang="en-US" dirty="0" err="1"/>
              <a:t>VMWare</a:t>
            </a:r>
            <a:r>
              <a:rPr lang="en-US" dirty="0"/>
              <a:t>) dm server, Red Hat's </a:t>
            </a:r>
            <a:r>
              <a:rPr lang="en-US" dirty="0" err="1"/>
              <a:t>JBoss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Getting packets: </a:t>
            </a:r>
            <a:r>
              <a:rPr lang="en-US" sz="3800" dirty="0"/>
              <a:t>Click router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/>
              <a:t>Runs as a Linux kernel module or user-level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Modules written in C++ (called </a:t>
            </a:r>
            <a:r>
              <a:rPr lang="en-US" sz="2500" i="1"/>
              <a:t>Elements</a:t>
            </a:r>
            <a:r>
              <a:rPr lang="en-US" sz="2500"/>
              <a:t>) are configured in a text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Elements are arranged in a directed graph, through which packets traverse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Click router command: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Courier New" charset="0"/>
              </a:rPr>
              <a:t>sudo click print.click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Configuration file print.click: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Courier New" charset="0"/>
              </a:rPr>
              <a:t>FromDevice(en0)-&gt;CheckIPHeader(14)-&gt;IPPrint-&gt;Discard;</a:t>
            </a:r>
          </a:p>
          <a:p>
            <a:pPr eaLnBrk="1" hangingPunct="1">
              <a:lnSpc>
                <a:spcPct val="90000"/>
              </a:lnSpc>
            </a:pPr>
            <a:r>
              <a:rPr lang="en-US" sz="2500"/>
              <a:t>http://www.read.cs.ucla.edu/click/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Proof-of-concept for dynamic network service deployment</a:t>
            </a:r>
          </a:p>
          <a:p>
            <a:pPr lvl="1" eaLnBrk="1" hangingPunct="1"/>
            <a:r>
              <a:rPr lang="en-US"/>
              <a:t>Open-source Click modular router</a:t>
            </a:r>
          </a:p>
          <a:p>
            <a:pPr lvl="1" eaLnBrk="1" hangingPunct="1"/>
            <a:r>
              <a:rPr lang="en-US"/>
              <a:t>Java OSGi dynamic module system</a:t>
            </a:r>
          </a:p>
          <a:p>
            <a:pPr eaLnBrk="1" hangingPunct="1"/>
            <a:r>
              <a:rPr lang="en-US"/>
              <a:t>Promising initial measurement results</a:t>
            </a:r>
          </a:p>
          <a:p>
            <a:pPr lvl="1" eaLnBrk="1" hangingPunct="1"/>
            <a:r>
              <a:rPr lang="en-US"/>
              <a:t>NetServ overhead acceptable compared to other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143000" y="914400"/>
            <a:ext cx="7505700" cy="518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339850" y="4483100"/>
            <a:ext cx="708025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/>
            <a:endParaRPr lang="en-US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905000" y="3092450"/>
            <a:ext cx="5664200" cy="336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Equinox OSGi framework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1905000" y="1533525"/>
            <a:ext cx="1487488" cy="1558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NetServ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App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Bundle</a:t>
            </a:r>
          </a:p>
          <a:p>
            <a:pPr algn="ctr" eaLnBrk="0" hangingPunct="0"/>
            <a:endParaRPr lang="en-US" sz="1600">
              <a:ea typeface="ＭＳ Ｐゴシック" charset="-128"/>
              <a:cs typeface="ＭＳ Ｐゴシック" charset="-128"/>
            </a:endParaRPr>
          </a:p>
          <a:p>
            <a:pPr algn="ctr" eaLnBrk="0" hangingPunct="0"/>
            <a:endParaRPr lang="en-US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6076950" y="1533525"/>
            <a:ext cx="1490663" cy="1558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NetServ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Building Block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Bundle</a:t>
            </a:r>
          </a:p>
          <a:p>
            <a:pPr algn="ctr" eaLnBrk="0" hangingPunct="0"/>
            <a:endParaRPr lang="en-US" sz="1600">
              <a:ea typeface="ＭＳ Ｐゴシック" charset="-128"/>
              <a:cs typeface="ＭＳ Ｐゴシック" charset="-128"/>
            </a:endParaRPr>
          </a:p>
          <a:p>
            <a:pPr algn="ctr" eaLnBrk="0" hangingPunct="0"/>
            <a:endParaRPr lang="en-US" sz="1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4615" name="AutoShape 7"/>
          <p:cNvSpPr>
            <a:spLocks noChangeArrowheads="1"/>
          </p:cNvSpPr>
          <p:nvPr/>
        </p:nvSpPr>
        <p:spPr bwMode="auto">
          <a:xfrm>
            <a:off x="1905000" y="3810000"/>
            <a:ext cx="5664200" cy="666750"/>
          </a:xfrm>
          <a:custGeom>
            <a:avLst/>
            <a:gdLst>
              <a:gd name="T0" fmla="*/ 2147483647 w 21600"/>
              <a:gd name="T1" fmla="*/ 317651985 h 21600"/>
              <a:gd name="T2" fmla="*/ 2147483647 w 21600"/>
              <a:gd name="T3" fmla="*/ 635303971 h 21600"/>
              <a:gd name="T4" fmla="*/ 2147483647 w 21600"/>
              <a:gd name="T5" fmla="*/ 317651985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3752850" y="3949700"/>
            <a:ext cx="2068513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Java Virtual Machine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698875" y="5181600"/>
            <a:ext cx="218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User-level Click router</a:t>
            </a:r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3613150" y="1511300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  <a:ea typeface="ＭＳ Ｐゴシック" charset="-128"/>
                <a:cs typeface="ＭＳ Ｐゴシック" charset="-128"/>
              </a:rPr>
              <a:t>dispatcher.addPktProcessor(this);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038600" y="5715000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i="1">
                <a:ea typeface="ＭＳ Ｐゴシック" charset="-128"/>
                <a:cs typeface="ＭＳ Ｐゴシック" charset="-128"/>
              </a:rPr>
              <a:t>Single process</a:t>
            </a:r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6594475" y="4483100"/>
            <a:ext cx="1546225" cy="85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CheckIPHeader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element</a:t>
            </a: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1577975" y="4483100"/>
            <a:ext cx="1546225" cy="85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StaticIPLookup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element</a:t>
            </a:r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1905000" y="3397250"/>
            <a:ext cx="5664200" cy="4127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NetServ OSGi Launcher</a:t>
            </a:r>
          </a:p>
        </p:txBody>
      </p:sp>
      <p:sp>
        <p:nvSpPr>
          <p:cNvPr id="324623" name="Rectangle 15"/>
          <p:cNvSpPr>
            <a:spLocks noChangeArrowheads="1"/>
          </p:cNvSpPr>
          <p:nvPr/>
        </p:nvSpPr>
        <p:spPr bwMode="auto">
          <a:xfrm>
            <a:off x="5697538" y="930275"/>
            <a:ext cx="2455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ea typeface="ＭＳ Ｐゴシック" charset="-128"/>
                <a:cs typeface="ＭＳ Ｐゴシック" charset="-128"/>
              </a:rPr>
              <a:t>Registers an instance of</a:t>
            </a:r>
            <a:endParaRPr lang="en-US" sz="1400">
              <a:latin typeface="Courier New" charset="0"/>
              <a:ea typeface="ＭＳ Ｐゴシック" charset="-128"/>
              <a:cs typeface="ＭＳ Ｐゴシック" charset="-128"/>
            </a:endParaRPr>
          </a:p>
          <a:p>
            <a:pPr algn="ctr" eaLnBrk="0" hangingPunct="0"/>
            <a:r>
              <a:rPr lang="en-US" sz="1400">
                <a:latin typeface="Courier New" charset="0"/>
                <a:ea typeface="ＭＳ Ｐゴシック" charset="-128"/>
                <a:cs typeface="ＭＳ Ｐゴシック" charset="-128"/>
              </a:rPr>
              <a:t>PktDispatchingService</a:t>
            </a:r>
          </a:p>
        </p:txBody>
      </p:sp>
      <p:sp>
        <p:nvSpPr>
          <p:cNvPr id="324624" name="Rectangle 16"/>
          <p:cNvSpPr>
            <a:spLocks noChangeArrowheads="1"/>
          </p:cNvSpPr>
          <p:nvPr/>
        </p:nvSpPr>
        <p:spPr bwMode="auto">
          <a:xfrm>
            <a:off x="3321050" y="4481513"/>
            <a:ext cx="2833688" cy="708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NetServ</a:t>
            </a:r>
          </a:p>
          <a:p>
            <a:pPr algn="ctr" eaLnBrk="0" hangingPunct="0"/>
            <a:r>
              <a:rPr lang="en-US" sz="1600">
                <a:ea typeface="ＭＳ Ｐゴシック" charset="-128"/>
                <a:cs typeface="ＭＳ Ｐゴシック" charset="-128"/>
              </a:rPr>
              <a:t>element</a:t>
            </a:r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1524000" y="990600"/>
            <a:ext cx="2265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ea typeface="ＭＳ Ｐゴシック" charset="-128"/>
                <a:cs typeface="ＭＳ Ｐゴシック" charset="-128"/>
              </a:rPr>
              <a:t>Implements</a:t>
            </a:r>
          </a:p>
          <a:p>
            <a:pPr algn="ctr" eaLnBrk="0" hangingPunct="0"/>
            <a:r>
              <a:rPr lang="en-US" sz="1400">
                <a:latin typeface="Courier New" charset="0"/>
                <a:ea typeface="ＭＳ Ｐゴシック" charset="-128"/>
                <a:cs typeface="ＭＳ Ｐゴシック" charset="-128"/>
              </a:rPr>
              <a:t>PktProcessor</a:t>
            </a:r>
            <a:endParaRPr lang="en-US" sz="140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4626" name="AutoShape 18"/>
          <p:cNvCxnSpPr>
            <a:cxnSpLocks noChangeShapeType="1"/>
          </p:cNvCxnSpPr>
          <p:nvPr/>
        </p:nvCxnSpPr>
        <p:spPr bwMode="auto">
          <a:xfrm>
            <a:off x="3392488" y="2133600"/>
            <a:ext cx="2684462" cy="6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4627" name="Freeform 19"/>
          <p:cNvSpPr>
            <a:spLocks/>
          </p:cNvSpPr>
          <p:nvPr/>
        </p:nvSpPr>
        <p:spPr bwMode="auto">
          <a:xfrm>
            <a:off x="762000" y="2590800"/>
            <a:ext cx="7931150" cy="2333625"/>
          </a:xfrm>
          <a:custGeom>
            <a:avLst/>
            <a:gdLst>
              <a:gd name="T0" fmla="*/ 2147483647 w 5376"/>
              <a:gd name="T1" fmla="*/ 2147483647 h 1536"/>
              <a:gd name="T2" fmla="*/ 2147483647 w 5376"/>
              <a:gd name="T3" fmla="*/ 2147483647 h 1536"/>
              <a:gd name="T4" fmla="*/ 2147483647 w 5376"/>
              <a:gd name="T5" fmla="*/ 0 h 1536"/>
              <a:gd name="T6" fmla="*/ 2147483647 w 5376"/>
              <a:gd name="T7" fmla="*/ 0 h 1536"/>
              <a:gd name="T8" fmla="*/ 2147483647 w 5376"/>
              <a:gd name="T9" fmla="*/ 2147483647 h 1536"/>
              <a:gd name="T10" fmla="*/ 0 w 5376"/>
              <a:gd name="T11" fmla="*/ 2147483647 h 1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76"/>
              <a:gd name="T19" fmla="*/ 0 h 1536"/>
              <a:gd name="T20" fmla="*/ 5376 w 5376"/>
              <a:gd name="T21" fmla="*/ 1536 h 1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76" h="1536">
                <a:moveTo>
                  <a:pt x="5376" y="1536"/>
                </a:moveTo>
                <a:lnTo>
                  <a:pt x="3360" y="1536"/>
                </a:lnTo>
                <a:lnTo>
                  <a:pt x="3936" y="0"/>
                </a:lnTo>
                <a:lnTo>
                  <a:pt x="1488" y="0"/>
                </a:lnTo>
                <a:lnTo>
                  <a:pt x="2064" y="1536"/>
                </a:lnTo>
                <a:lnTo>
                  <a:pt x="0" y="1536"/>
                </a:ln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4130675" y="2590800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i="1">
                <a:ea typeface="ＭＳ Ｐゴシック" charset="-128"/>
                <a:cs typeface="ＭＳ Ｐゴシック" charset="-128"/>
              </a:rPr>
              <a:t>packet flow</a:t>
            </a:r>
          </a:p>
        </p:txBody>
      </p:sp>
      <p:sp>
        <p:nvSpPr>
          <p:cNvPr id="49173" name="Rectangle 21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848600" cy="762000"/>
          </a:xfrm>
        </p:spPr>
        <p:txBody>
          <a:bodyPr/>
          <a:lstStyle/>
          <a:p>
            <a:pPr eaLnBrk="1" hangingPunct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 smtClean="0"/>
              <a:t>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animBg="1"/>
      <p:bldP spid="324613" grpId="0" animBg="1"/>
      <p:bldP spid="324614" grpId="0" animBg="1"/>
      <p:bldP spid="324615" grpId="0" animBg="1"/>
      <p:bldP spid="324616" grpId="0" animBg="1"/>
      <p:bldP spid="324618" grpId="0"/>
      <p:bldP spid="324620" grpId="0" animBg="1"/>
      <p:bldP spid="324621" grpId="0" animBg="1"/>
      <p:bldP spid="324622" grpId="0" animBg="1"/>
      <p:bldP spid="324623" grpId="0"/>
      <p:bldP spid="324624" grpId="0" animBg="1"/>
      <p:bldP spid="324625" grpId="0"/>
      <p:bldP spid="324627" grpId="0" animBg="1"/>
      <p:bldP spid="3246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Performance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Initial measurements on the first prototype</a:t>
            </a:r>
          </a:p>
          <a:p>
            <a:pPr lvl="1" eaLnBrk="1" hangingPunct="1"/>
            <a:r>
              <a:rPr lang="en-US" sz="2400"/>
              <a:t>NetServ on user-level Click router</a:t>
            </a:r>
          </a:p>
          <a:p>
            <a:pPr lvl="1" eaLnBrk="1" hangingPunct="1"/>
            <a:r>
              <a:rPr lang="en-US" sz="2400"/>
              <a:t>Maximum Loss Free Forward Rate (MLFFR)</a:t>
            </a:r>
          </a:p>
          <a:p>
            <a:pPr eaLnBrk="1" hangingPunct="1"/>
            <a:r>
              <a:rPr lang="en-US" sz="2800"/>
              <a:t>Future work on next-generation prototypes</a:t>
            </a:r>
          </a:p>
          <a:p>
            <a:pPr lvl="1" eaLnBrk="1" hangingPunct="1"/>
            <a:r>
              <a:rPr lang="en-US" sz="2400"/>
              <a:t>NetServ on JUNOS, kernel-mode Click</a:t>
            </a:r>
          </a:p>
          <a:p>
            <a:pPr lvl="1" eaLnBrk="1" hangingPunct="1"/>
            <a:r>
              <a:rPr lang="en-US" sz="2400"/>
              <a:t>Ping latency</a:t>
            </a:r>
          </a:p>
          <a:p>
            <a:pPr lvl="1" eaLnBrk="1" hangingPunct="1"/>
            <a:r>
              <a:rPr lang="en-US" sz="2400"/>
              <a:t>Microbenchmarks</a:t>
            </a:r>
          </a:p>
          <a:p>
            <a:pPr lvl="1" eaLnBrk="1" hangingPunct="1"/>
            <a:r>
              <a:rPr lang="en-US" sz="2400"/>
              <a:t>Throughput for non-trivial services</a:t>
            </a: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6553200" y="60198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0C357578-5771-E241-97D9-154F4AF83C3F}" type="slidenum">
              <a:rPr lang="en-US" sz="1200">
                <a:solidFill>
                  <a:srgbClr val="8C9ABA"/>
                </a:solidFill>
                <a:latin typeface="Trebuchet MS" charset="0"/>
              </a:rPr>
              <a:pPr algn="r"/>
              <a:t>29</a:t>
            </a:fld>
            <a:endParaRPr lang="en-US" sz="1200">
              <a:solidFill>
                <a:srgbClr val="8C9ABA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world</a:t>
            </a:r>
          </a:p>
          <a:p>
            <a:pPr lvl="1"/>
            <a:r>
              <a:rPr lang="en-US" dirty="0" smtClean="0"/>
              <a:t>(computation, storage) </a:t>
            </a:r>
            <a:r>
              <a:rPr lang="en-US" dirty="0" err="1" smtClean="0">
                <a:sym typeface="Wingdings" charset="2"/>
              </a:rPr>
              <a:t></a:t>
            </a:r>
            <a:r>
              <a:rPr lang="en-US" dirty="0" smtClean="0">
                <a:sym typeface="Wingdings" charset="2"/>
              </a:rPr>
              <a:t> forwarding</a:t>
            </a:r>
            <a:endParaRPr lang="en-US" dirty="0" smtClean="0"/>
          </a:p>
          <a:p>
            <a:r>
              <a:rPr lang="en-US" dirty="0" smtClean="0"/>
              <a:t>1990s: active networking</a:t>
            </a:r>
          </a:p>
          <a:p>
            <a:pPr lvl="1"/>
            <a:r>
              <a:rPr lang="en-US" dirty="0" smtClean="0"/>
              <a:t>no good isolation infrastructure</a:t>
            </a:r>
          </a:p>
          <a:p>
            <a:pPr lvl="1"/>
            <a:r>
              <a:rPr lang="en-US" dirty="0" smtClean="0"/>
              <a:t>limited applications</a:t>
            </a:r>
          </a:p>
          <a:p>
            <a:r>
              <a:rPr lang="en-US" dirty="0" smtClean="0"/>
              <a:t>Exploring new opportunities</a:t>
            </a:r>
          </a:p>
          <a:p>
            <a:pPr lvl="1"/>
            <a:r>
              <a:rPr lang="en-US" dirty="0" smtClean="0"/>
              <a:t>providing additional services in the current Internet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>
                <a:sym typeface="Wingdings" charset="2"/>
              </a:rPr>
              <a:t> NetServ</a:t>
            </a:r>
          </a:p>
          <a:p>
            <a:pPr lvl="1"/>
            <a:r>
              <a:rPr lang="en-US" dirty="0" smtClean="0">
                <a:sym typeface="Wingdings" charset="2"/>
              </a:rPr>
              <a:t>future Internet architecture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/>
              <a:t>MLFFR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5427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48" t="33017" r="26471" b="5428"/>
          <a:stretch>
            <a:fillRect/>
          </a:stretch>
        </p:blipFill>
        <p:spPr>
          <a:xfrm>
            <a:off x="1295400" y="914400"/>
            <a:ext cx="5334000" cy="4648200"/>
          </a:xfrm>
          <a:noFill/>
        </p:spPr>
      </p:pic>
      <p:sp>
        <p:nvSpPr>
          <p:cNvPr id="54276" name="AutoShape 19"/>
          <p:cNvSpPr>
            <a:spLocks/>
          </p:cNvSpPr>
          <p:nvPr/>
        </p:nvSpPr>
        <p:spPr bwMode="auto">
          <a:xfrm>
            <a:off x="6629400" y="1905000"/>
            <a:ext cx="304800" cy="2438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AutoShape 20"/>
          <p:cNvSpPr>
            <a:spLocks/>
          </p:cNvSpPr>
          <p:nvPr/>
        </p:nvSpPr>
        <p:spPr bwMode="auto">
          <a:xfrm>
            <a:off x="6629400" y="4419600"/>
            <a:ext cx="3048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Text Box 21"/>
          <p:cNvSpPr txBox="1">
            <a:spLocks noChangeArrowheads="1"/>
          </p:cNvSpPr>
          <p:nvPr/>
        </p:nvSpPr>
        <p:spPr bwMode="auto">
          <a:xfrm>
            <a:off x="7086600" y="2703513"/>
            <a:ext cx="1539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Penalty from kernel-user transition</a:t>
            </a:r>
          </a:p>
        </p:txBody>
      </p:sp>
      <p:sp>
        <p:nvSpPr>
          <p:cNvPr id="54279" name="Text Box 22"/>
          <p:cNvSpPr txBox="1">
            <a:spLocks noChangeArrowheads="1"/>
          </p:cNvSpPr>
          <p:nvPr/>
        </p:nvSpPr>
        <p:spPr bwMode="auto">
          <a:xfrm>
            <a:off x="7086600" y="4114800"/>
            <a:ext cx="1539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Penalty from trip to Java layer</a:t>
            </a:r>
          </a:p>
        </p:txBody>
      </p:sp>
      <p:sp>
        <p:nvSpPr>
          <p:cNvPr id="54280" name="Text Box 23"/>
          <p:cNvSpPr txBox="1">
            <a:spLocks noChangeArrowheads="1"/>
          </p:cNvSpPr>
          <p:nvPr/>
        </p:nvSpPr>
        <p:spPr bwMode="auto">
          <a:xfrm>
            <a:off x="838200" y="5638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For a modular architecture, kernel-user transition is unavoidable since putting a module inside a kernel is not an option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rc 131"/>
          <p:cNvSpPr/>
          <p:nvPr/>
        </p:nvSpPr>
        <p:spPr>
          <a:xfrm>
            <a:off x="3352800" y="2667000"/>
            <a:ext cx="1143000" cy="2743200"/>
          </a:xfrm>
          <a:prstGeom prst="arc">
            <a:avLst/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c 132"/>
          <p:cNvSpPr/>
          <p:nvPr/>
        </p:nvSpPr>
        <p:spPr>
          <a:xfrm>
            <a:off x="2209800" y="2667000"/>
            <a:ext cx="3429000" cy="2743200"/>
          </a:xfrm>
          <a:prstGeom prst="arc">
            <a:avLst/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3886200" y="2057400"/>
            <a:ext cx="1752600" cy="1752600"/>
          </a:xfrm>
          <a:prstGeom prst="arc">
            <a:avLst>
              <a:gd name="adj1" fmla="val 11118461"/>
              <a:gd name="adj2" fmla="val 20477865"/>
            </a:avLst>
          </a:prstGeom>
          <a:noFill/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NetServ node architecture</a:t>
            </a:r>
            <a:endParaRPr lang="en-US" sz="3200" dirty="0"/>
          </a:p>
        </p:txBody>
      </p:sp>
      <p:sp>
        <p:nvSpPr>
          <p:cNvPr id="4" name="L-Shape 3"/>
          <p:cNvSpPr/>
          <p:nvPr/>
        </p:nvSpPr>
        <p:spPr>
          <a:xfrm rot="16200000">
            <a:off x="2493268" y="1392932"/>
            <a:ext cx="3776464" cy="5410200"/>
          </a:xfrm>
          <a:prstGeom prst="corner">
            <a:avLst>
              <a:gd name="adj1" fmla="val 13981"/>
              <a:gd name="adj2" fmla="val 21477"/>
            </a:avLst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971800" y="2209800"/>
            <a:ext cx="990600" cy="2286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676400" y="2209800"/>
            <a:ext cx="762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3657600"/>
            <a:ext cx="762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4267200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267200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895600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62600" y="2667000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4038600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4038600"/>
            <a:ext cx="762000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38800" y="23622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23622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72000" y="37338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0" y="37338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91200" y="37338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10800000">
            <a:off x="5791202" y="2438400"/>
            <a:ext cx="2057399" cy="1588"/>
          </a:xfrm>
          <a:prstGeom prst="straightConnector1">
            <a:avLst/>
          </a:prstGeom>
          <a:ln w="38100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6096002" y="2589212"/>
            <a:ext cx="1752598" cy="1588"/>
          </a:xfrm>
          <a:prstGeom prst="straightConnector1">
            <a:avLst/>
          </a:prstGeom>
          <a:ln w="38100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Up-Down Arrow 83"/>
          <p:cNvSpPr/>
          <p:nvPr/>
        </p:nvSpPr>
        <p:spPr>
          <a:xfrm>
            <a:off x="4732924" y="4724400"/>
            <a:ext cx="304800" cy="4572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Up-Down Arrow 84"/>
          <p:cNvSpPr/>
          <p:nvPr/>
        </p:nvSpPr>
        <p:spPr>
          <a:xfrm>
            <a:off x="5791200" y="4724400"/>
            <a:ext cx="304800" cy="4572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Up-Down Arrow 86"/>
          <p:cNvSpPr/>
          <p:nvPr/>
        </p:nvSpPr>
        <p:spPr>
          <a:xfrm>
            <a:off x="1930572" y="4495800"/>
            <a:ext cx="203028" cy="6858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914400" y="2535328"/>
            <a:ext cx="6858001" cy="3255872"/>
          </a:xfrm>
          <a:custGeom>
            <a:avLst/>
            <a:gdLst>
              <a:gd name="connsiteX0" fmla="*/ 0 w 6887301"/>
              <a:gd name="connsiteY0" fmla="*/ 3247348 h 3255872"/>
              <a:gd name="connsiteX1" fmla="*/ 963200 w 6887301"/>
              <a:gd name="connsiteY1" fmla="*/ 3255872 h 3255872"/>
              <a:gd name="connsiteX2" fmla="*/ 971724 w 6887301"/>
              <a:gd name="connsiteY2" fmla="*/ 0 h 3255872"/>
              <a:gd name="connsiteX3" fmla="*/ 2284402 w 6887301"/>
              <a:gd name="connsiteY3" fmla="*/ 0 h 3255872"/>
              <a:gd name="connsiteX4" fmla="*/ 2284402 w 6887301"/>
              <a:gd name="connsiteY4" fmla="*/ 281266 h 3255872"/>
              <a:gd name="connsiteX5" fmla="*/ 1278584 w 6887301"/>
              <a:gd name="connsiteY5" fmla="*/ 281266 h 3255872"/>
              <a:gd name="connsiteX6" fmla="*/ 1270060 w 6887301"/>
              <a:gd name="connsiteY6" fmla="*/ 3247348 h 3255872"/>
              <a:gd name="connsiteX7" fmla="*/ 6887301 w 6887301"/>
              <a:gd name="connsiteY7" fmla="*/ 3238825 h 32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7301" h="3255872">
                <a:moveTo>
                  <a:pt x="0" y="3247348"/>
                </a:moveTo>
                <a:lnTo>
                  <a:pt x="963200" y="3255872"/>
                </a:lnTo>
                <a:cubicBezTo>
                  <a:pt x="966041" y="2170581"/>
                  <a:pt x="971724" y="0"/>
                  <a:pt x="971724" y="0"/>
                </a:cubicBezTo>
                <a:lnTo>
                  <a:pt x="2284402" y="0"/>
                </a:lnTo>
                <a:lnTo>
                  <a:pt x="2284402" y="281266"/>
                </a:lnTo>
                <a:lnTo>
                  <a:pt x="1278584" y="281266"/>
                </a:lnTo>
                <a:cubicBezTo>
                  <a:pt x="1275743" y="1269960"/>
                  <a:pt x="1270060" y="3247348"/>
                  <a:pt x="1270060" y="3247348"/>
                </a:cubicBezTo>
                <a:lnTo>
                  <a:pt x="6887301" y="3238825"/>
                </a:lnTo>
              </a:path>
            </a:pathLst>
          </a:cu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Up-Down Arrow 87"/>
          <p:cNvSpPr/>
          <p:nvPr/>
        </p:nvSpPr>
        <p:spPr>
          <a:xfrm>
            <a:off x="1930572" y="3048000"/>
            <a:ext cx="203028" cy="6096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Up-Down Arrow 89"/>
          <p:cNvSpPr/>
          <p:nvPr/>
        </p:nvSpPr>
        <p:spPr>
          <a:xfrm rot="16200000">
            <a:off x="2612107" y="2417092"/>
            <a:ext cx="185985" cy="533400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717634" y="2286000"/>
            <a:ext cx="95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NSLP</a:t>
            </a:r>
          </a:p>
          <a:p>
            <a:pPr algn="ctr"/>
            <a:r>
              <a:rPr lang="en-US" dirty="0" smtClean="0"/>
              <a:t>daemon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17634" y="3733800"/>
            <a:ext cx="95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GIST</a:t>
            </a:r>
          </a:p>
          <a:p>
            <a:pPr algn="ctr"/>
            <a:r>
              <a:rPr lang="en-US" dirty="0" smtClean="0"/>
              <a:t>daemon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947879" y="3048000"/>
            <a:ext cx="1021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NetServ</a:t>
            </a:r>
          </a:p>
          <a:p>
            <a:pPr algn="ctr"/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733800" y="5980330"/>
            <a:ext cx="131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6030760" y="3668560"/>
            <a:ext cx="158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5546220" y="42627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478752" y="42627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541429" y="29041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Service</a:t>
            </a:r>
          </a:p>
          <a:p>
            <a:pPr algn="ctr"/>
            <a:r>
              <a:rPr lang="en-US" sz="1200" dirty="0" smtClean="0"/>
              <a:t>Container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697952" y="4006740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699586" y="2635140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641310" y="4004508"/>
            <a:ext cx="48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OSGi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495800" y="3124200"/>
            <a:ext cx="84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Packet</a:t>
            </a:r>
          </a:p>
          <a:p>
            <a:pPr algn="ctr"/>
            <a:r>
              <a:rPr lang="en-US" sz="1200" dirty="0" smtClean="0"/>
              <a:t>processing</a:t>
            </a:r>
          </a:p>
          <a:p>
            <a:pPr algn="ctr"/>
            <a:r>
              <a:rPr lang="en-US" sz="1200" dirty="0" smtClean="0"/>
              <a:t>modules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601325" y="190053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Server</a:t>
            </a:r>
          </a:p>
          <a:p>
            <a:pPr algn="ctr"/>
            <a:r>
              <a:rPr lang="en-US" sz="1200" dirty="0" smtClean="0"/>
              <a:t>modules</a:t>
            </a:r>
          </a:p>
        </p:txBody>
      </p:sp>
      <p:sp>
        <p:nvSpPr>
          <p:cNvPr id="150" name="TextBox 149"/>
          <p:cNvSpPr txBox="1"/>
          <p:nvPr/>
        </p:nvSpPr>
        <p:spPr>
          <a:xfrm rot="16200000">
            <a:off x="3262995" y="2500996"/>
            <a:ext cx="170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OSGi control sockets</a:t>
            </a:r>
            <a:endParaRPr lang="en-US" sz="1400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772400" y="1941493"/>
            <a:ext cx="735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Client-</a:t>
            </a:r>
          </a:p>
          <a:p>
            <a:pPr algn="ctr"/>
            <a:r>
              <a:rPr lang="en-US" sz="1400" dirty="0" smtClean="0"/>
              <a:t>Server</a:t>
            </a:r>
          </a:p>
          <a:p>
            <a:pPr algn="ctr"/>
            <a:r>
              <a:rPr lang="en-US" sz="1400" dirty="0" smtClean="0"/>
              <a:t>data</a:t>
            </a:r>
          </a:p>
          <a:p>
            <a:pPr algn="ctr"/>
            <a:r>
              <a:rPr lang="en-US" sz="1400" dirty="0" smtClean="0"/>
              <a:t>packets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7252564" y="4953000"/>
            <a:ext cx="109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Forwarded</a:t>
            </a:r>
          </a:p>
          <a:p>
            <a:pPr algn="ctr"/>
            <a:r>
              <a:rPr lang="en-US" sz="1400" dirty="0" smtClean="0"/>
              <a:t>data packets</a:t>
            </a:r>
            <a:endParaRPr lang="en-US" sz="1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384674" y="5801380"/>
            <a:ext cx="83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Signaling</a:t>
            </a:r>
          </a:p>
          <a:p>
            <a:pPr algn="ctr"/>
            <a:r>
              <a:rPr lang="en-US" sz="1400" dirty="0" smtClean="0"/>
              <a:t>packets</a:t>
            </a:r>
            <a:endParaRPr lang="en-US" sz="1400" dirty="0"/>
          </a:p>
        </p:txBody>
      </p:sp>
      <p:sp>
        <p:nvSpPr>
          <p:cNvPr id="154" name="Down Arrow 153"/>
          <p:cNvSpPr/>
          <p:nvPr/>
        </p:nvSpPr>
        <p:spPr>
          <a:xfrm>
            <a:off x="3276600" y="4495800"/>
            <a:ext cx="304800" cy="6858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474392" y="4495800"/>
            <a:ext cx="954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iptables</a:t>
            </a:r>
          </a:p>
          <a:p>
            <a:pPr algn="ctr"/>
            <a:r>
              <a:rPr lang="en-US" sz="1400" i="1" dirty="0" smtClean="0"/>
              <a:t>command</a:t>
            </a:r>
            <a:endParaRPr lang="en-US" sz="1400" i="1" dirty="0"/>
          </a:p>
        </p:txBody>
      </p:sp>
      <p:sp>
        <p:nvSpPr>
          <p:cNvPr id="157" name="Round Same Side Corner Rectangle 156"/>
          <p:cNvSpPr/>
          <p:nvPr/>
        </p:nvSpPr>
        <p:spPr>
          <a:xfrm flipV="1">
            <a:off x="2590800" y="5181600"/>
            <a:ext cx="1676400" cy="457200"/>
          </a:xfrm>
          <a:prstGeom prst="round2Same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3011274" y="518160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Netfilter</a:t>
            </a:r>
            <a:endParaRPr lang="en-US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465126" y="5133201"/>
            <a:ext cx="102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NFQUEUE #2</a:t>
            </a:r>
            <a:endParaRPr lang="en-US" sz="12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4420000" y="5133201"/>
            <a:ext cx="102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NFQUEUE #1</a:t>
            </a:r>
            <a:endParaRPr lang="en-US" sz="1200" i="1" dirty="0"/>
          </a:p>
        </p:txBody>
      </p:sp>
      <p:sp>
        <p:nvSpPr>
          <p:cNvPr id="59" name="Freeform 58"/>
          <p:cNvSpPr/>
          <p:nvPr/>
        </p:nvSpPr>
        <p:spPr>
          <a:xfrm>
            <a:off x="920580" y="3878067"/>
            <a:ext cx="6851820" cy="1684533"/>
          </a:xfrm>
          <a:custGeom>
            <a:avLst/>
            <a:gdLst>
              <a:gd name="connsiteX0" fmla="*/ 0 w 6810586"/>
              <a:gd name="connsiteY0" fmla="*/ 1662029 h 1662029"/>
              <a:gd name="connsiteX1" fmla="*/ 3733462 w 6810586"/>
              <a:gd name="connsiteY1" fmla="*/ 1662029 h 1662029"/>
              <a:gd name="connsiteX2" fmla="*/ 3733462 w 6810586"/>
              <a:gd name="connsiteY2" fmla="*/ 0 h 1662029"/>
              <a:gd name="connsiteX3" fmla="*/ 3955083 w 6810586"/>
              <a:gd name="connsiteY3" fmla="*/ 554010 h 1662029"/>
              <a:gd name="connsiteX4" fmla="*/ 4142609 w 6810586"/>
              <a:gd name="connsiteY4" fmla="*/ 8524 h 1662029"/>
              <a:gd name="connsiteX5" fmla="*/ 4151133 w 6810586"/>
              <a:gd name="connsiteY5" fmla="*/ 1662029 h 1662029"/>
              <a:gd name="connsiteX6" fmla="*/ 6810586 w 6810586"/>
              <a:gd name="connsiteY6" fmla="*/ 1662029 h 1662029"/>
              <a:gd name="connsiteX7" fmla="*/ 6810586 w 6810586"/>
              <a:gd name="connsiteY7" fmla="*/ 1662029 h 166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0586" h="1662029">
                <a:moveTo>
                  <a:pt x="0" y="1662029"/>
                </a:moveTo>
                <a:lnTo>
                  <a:pt x="3733462" y="1662029"/>
                </a:lnTo>
                <a:lnTo>
                  <a:pt x="3733462" y="0"/>
                </a:lnTo>
                <a:lnTo>
                  <a:pt x="3955083" y="554010"/>
                </a:lnTo>
                <a:lnTo>
                  <a:pt x="4142609" y="8524"/>
                </a:lnTo>
                <a:cubicBezTo>
                  <a:pt x="4145450" y="559692"/>
                  <a:pt x="4148292" y="1110861"/>
                  <a:pt x="4151133" y="1662029"/>
                </a:cubicBezTo>
                <a:lnTo>
                  <a:pt x="6810586" y="1662029"/>
                </a:lnTo>
                <a:lnTo>
                  <a:pt x="6810586" y="1662029"/>
                </a:lnTo>
              </a:path>
            </a:pathLst>
          </a:cu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295400" y="4572000"/>
            <a:ext cx="61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Raw</a:t>
            </a:r>
          </a:p>
          <a:p>
            <a:pPr algn="ctr"/>
            <a:r>
              <a:rPr lang="en-US" sz="1200" i="1" dirty="0" smtClean="0"/>
              <a:t>socket</a:t>
            </a:r>
            <a:endParaRPr lang="en-US" sz="1200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295400" y="3119735"/>
            <a:ext cx="63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UNIX</a:t>
            </a:r>
          </a:p>
          <a:p>
            <a:pPr algn="ctr"/>
            <a:r>
              <a:rPr lang="en-US" sz="1200" i="1" dirty="0" smtClean="0"/>
              <a:t>socket</a:t>
            </a:r>
            <a:endParaRPr lang="en-US" sz="1200" i="1" dirty="0"/>
          </a:p>
        </p:txBody>
      </p:sp>
      <p:sp>
        <p:nvSpPr>
          <p:cNvPr id="165" name="TextBox 164"/>
          <p:cNvSpPr txBox="1"/>
          <p:nvPr/>
        </p:nvSpPr>
        <p:spPr>
          <a:xfrm rot="16200000">
            <a:off x="2093901" y="3197995"/>
            <a:ext cx="121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NetServ Control</a:t>
            </a:r>
          </a:p>
          <a:p>
            <a:pPr algn="ctr"/>
            <a:r>
              <a:rPr lang="en-US" sz="1200" i="1" dirty="0" smtClean="0"/>
              <a:t>Protocol (TCP)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282700" y="5181600"/>
            <a:ext cx="7086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692900" y="5386388"/>
            <a:ext cx="1428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Kernel-mode Click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60863" y="5051425"/>
            <a:ext cx="274637" cy="260350"/>
            <a:chOff x="2448" y="3182"/>
            <a:chExt cx="288" cy="164"/>
          </a:xfrm>
        </p:grpSpPr>
        <p:sp>
          <p:nvSpPr>
            <p:cNvPr id="55384" name="Rectangle 11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5" name="Rectangle 12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6" name="Rectangle 13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7" name="Rectangle 14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92500" y="5051425"/>
            <a:ext cx="274638" cy="260350"/>
            <a:chOff x="2448" y="3182"/>
            <a:chExt cx="288" cy="164"/>
          </a:xfrm>
        </p:grpSpPr>
        <p:sp>
          <p:nvSpPr>
            <p:cNvPr id="55380" name="Rectangle 16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1" name="Rectangle 17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2" name="Rectangle 18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3" name="Rectangle 19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73500" y="5051425"/>
            <a:ext cx="274638" cy="260350"/>
            <a:chOff x="2448" y="3182"/>
            <a:chExt cx="288" cy="164"/>
          </a:xfrm>
        </p:grpSpPr>
        <p:sp>
          <p:nvSpPr>
            <p:cNvPr id="55376" name="Rectangle 21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7" name="Rectangle 22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8" name="Rectangle 23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9" name="Rectangle 24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037263" y="5051425"/>
            <a:ext cx="274637" cy="260350"/>
            <a:chOff x="2448" y="3182"/>
            <a:chExt cx="288" cy="164"/>
          </a:xfrm>
        </p:grpSpPr>
        <p:sp>
          <p:nvSpPr>
            <p:cNvPr id="55372" name="Rectangle 26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3" name="Rectangle 27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4" name="Rectangle 28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5" name="Rectangle 29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122863" y="5051425"/>
            <a:ext cx="274637" cy="260350"/>
            <a:chOff x="2448" y="3182"/>
            <a:chExt cx="288" cy="164"/>
          </a:xfrm>
        </p:grpSpPr>
        <p:sp>
          <p:nvSpPr>
            <p:cNvPr id="55368" name="Rectangle 31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9" name="Rectangle 32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0" name="Rectangle 33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1" name="Rectangle 34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503863" y="5051425"/>
            <a:ext cx="274637" cy="260350"/>
            <a:chOff x="2448" y="3182"/>
            <a:chExt cx="288" cy="164"/>
          </a:xfrm>
        </p:grpSpPr>
        <p:sp>
          <p:nvSpPr>
            <p:cNvPr id="55364" name="Rectangle 36"/>
            <p:cNvSpPr>
              <a:spLocks noChangeArrowheads="1"/>
            </p:cNvSpPr>
            <p:nvPr/>
          </p:nvSpPr>
          <p:spPr bwMode="auto">
            <a:xfrm>
              <a:off x="2448" y="322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5" name="Rectangle 37"/>
            <p:cNvSpPr>
              <a:spLocks noChangeArrowheads="1"/>
            </p:cNvSpPr>
            <p:nvPr/>
          </p:nvSpPr>
          <p:spPr bwMode="auto">
            <a:xfrm>
              <a:off x="2448" y="3182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6" name="Rectangle 38"/>
            <p:cNvSpPr>
              <a:spLocks noChangeArrowheads="1"/>
            </p:cNvSpPr>
            <p:nvPr/>
          </p:nvSpPr>
          <p:spPr bwMode="auto">
            <a:xfrm>
              <a:off x="2448" y="3264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7" name="Rectangle 39"/>
            <p:cNvSpPr>
              <a:spLocks noChangeArrowheads="1"/>
            </p:cNvSpPr>
            <p:nvPr/>
          </p:nvSpPr>
          <p:spPr bwMode="auto">
            <a:xfrm>
              <a:off x="2448" y="3306"/>
              <a:ext cx="288" cy="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06" name="Rectangle 40"/>
          <p:cNvSpPr>
            <a:spLocks noChangeArrowheads="1"/>
          </p:cNvSpPr>
          <p:nvPr/>
        </p:nvSpPr>
        <p:spPr bwMode="auto">
          <a:xfrm>
            <a:off x="2044700" y="4929188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/dev/fromclick1…</a:t>
            </a:r>
            <a:r>
              <a:rPr lang="en-US" sz="1200" i="1">
                <a:ea typeface="ＭＳ Ｐゴシック" charset="-128"/>
                <a:cs typeface="ＭＳ Ｐゴシック" charset="-128"/>
              </a:rPr>
              <a:t>N</a:t>
            </a:r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7" name="Rectangle 41"/>
          <p:cNvSpPr>
            <a:spLocks noChangeArrowheads="1"/>
          </p:cNvSpPr>
          <p:nvPr/>
        </p:nvSpPr>
        <p:spPr bwMode="auto">
          <a:xfrm>
            <a:off x="6311900" y="4929188"/>
            <a:ext cx="1285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/dev/toclick1…</a:t>
            </a:r>
            <a:r>
              <a:rPr lang="en-US" sz="1200" i="1">
                <a:ea typeface="ＭＳ Ｐゴシック" charset="-128"/>
                <a:cs typeface="ＭＳ Ｐゴシック" charset="-128"/>
              </a:rPr>
              <a:t>N</a:t>
            </a:r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8" name="Rectangle 42"/>
          <p:cNvSpPr>
            <a:spLocks noChangeArrowheads="1"/>
          </p:cNvSpPr>
          <p:nvPr/>
        </p:nvSpPr>
        <p:spPr bwMode="auto">
          <a:xfrm>
            <a:off x="3657600" y="3756025"/>
            <a:ext cx="190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OpenVZ container</a:t>
            </a:r>
          </a:p>
        </p:txBody>
      </p:sp>
      <p:sp>
        <p:nvSpPr>
          <p:cNvPr id="55309" name="Rectangle 43"/>
          <p:cNvSpPr>
            <a:spLocks noChangeArrowheads="1"/>
          </p:cNvSpPr>
          <p:nvPr/>
        </p:nvSpPr>
        <p:spPr bwMode="auto">
          <a:xfrm>
            <a:off x="3657600" y="35274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OSGi, Java 2 Security</a:t>
            </a:r>
          </a:p>
        </p:txBody>
      </p:sp>
      <p:sp>
        <p:nvSpPr>
          <p:cNvPr id="55310" name="Rectangle 44"/>
          <p:cNvSpPr>
            <a:spLocks noChangeArrowheads="1"/>
          </p:cNvSpPr>
          <p:nvPr/>
        </p:nvSpPr>
        <p:spPr bwMode="auto">
          <a:xfrm>
            <a:off x="3657600" y="32988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Building Blocks</a:t>
            </a:r>
          </a:p>
        </p:txBody>
      </p:sp>
      <p:sp>
        <p:nvSpPr>
          <p:cNvPr id="55311" name="Oval 45"/>
          <p:cNvSpPr>
            <a:spLocks noChangeArrowheads="1"/>
          </p:cNvSpPr>
          <p:nvPr/>
        </p:nvSpPr>
        <p:spPr bwMode="auto">
          <a:xfrm>
            <a:off x="37004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12" name="Oval 46"/>
          <p:cNvSpPr>
            <a:spLocks noChangeArrowheads="1"/>
          </p:cNvSpPr>
          <p:nvPr/>
        </p:nvSpPr>
        <p:spPr bwMode="auto">
          <a:xfrm>
            <a:off x="46148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13" name="Oval 47"/>
          <p:cNvSpPr>
            <a:spLocks noChangeArrowheads="1"/>
          </p:cNvSpPr>
          <p:nvPr/>
        </p:nvSpPr>
        <p:spPr bwMode="auto">
          <a:xfrm>
            <a:off x="41576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14" name="Oval 48"/>
          <p:cNvSpPr>
            <a:spLocks noChangeArrowheads="1"/>
          </p:cNvSpPr>
          <p:nvPr/>
        </p:nvSpPr>
        <p:spPr bwMode="auto">
          <a:xfrm>
            <a:off x="50720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15" name="Rectangle 49"/>
          <p:cNvSpPr>
            <a:spLocks noChangeArrowheads="1"/>
          </p:cNvSpPr>
          <p:nvPr/>
        </p:nvSpPr>
        <p:spPr bwMode="auto">
          <a:xfrm>
            <a:off x="3851275" y="2600325"/>
            <a:ext cx="141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Service modules for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user #2</a:t>
            </a:r>
          </a:p>
        </p:txBody>
      </p:sp>
      <p:sp>
        <p:nvSpPr>
          <p:cNvPr id="55316" name="Rectangle 50"/>
          <p:cNvSpPr>
            <a:spLocks noChangeArrowheads="1"/>
          </p:cNvSpPr>
          <p:nvPr/>
        </p:nvSpPr>
        <p:spPr bwMode="auto">
          <a:xfrm>
            <a:off x="1524000" y="3756025"/>
            <a:ext cx="190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OpenVZ container</a:t>
            </a:r>
          </a:p>
        </p:txBody>
      </p:sp>
      <p:sp>
        <p:nvSpPr>
          <p:cNvPr id="55317" name="Rectangle 51"/>
          <p:cNvSpPr>
            <a:spLocks noChangeArrowheads="1"/>
          </p:cNvSpPr>
          <p:nvPr/>
        </p:nvSpPr>
        <p:spPr bwMode="auto">
          <a:xfrm>
            <a:off x="1524000" y="35274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OSGi, Java 2 Security</a:t>
            </a:r>
          </a:p>
        </p:txBody>
      </p:sp>
      <p:sp>
        <p:nvSpPr>
          <p:cNvPr id="55318" name="Rectangle 52"/>
          <p:cNvSpPr>
            <a:spLocks noChangeArrowheads="1"/>
          </p:cNvSpPr>
          <p:nvPr/>
        </p:nvSpPr>
        <p:spPr bwMode="auto">
          <a:xfrm>
            <a:off x="1524000" y="32988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Building Blocks</a:t>
            </a:r>
          </a:p>
        </p:txBody>
      </p:sp>
      <p:sp>
        <p:nvSpPr>
          <p:cNvPr id="55319" name="Oval 53"/>
          <p:cNvSpPr>
            <a:spLocks noChangeArrowheads="1"/>
          </p:cNvSpPr>
          <p:nvPr/>
        </p:nvSpPr>
        <p:spPr bwMode="auto">
          <a:xfrm>
            <a:off x="15668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0" name="Oval 54"/>
          <p:cNvSpPr>
            <a:spLocks noChangeArrowheads="1"/>
          </p:cNvSpPr>
          <p:nvPr/>
        </p:nvSpPr>
        <p:spPr bwMode="auto">
          <a:xfrm>
            <a:off x="24812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1" name="Oval 55"/>
          <p:cNvSpPr>
            <a:spLocks noChangeArrowheads="1"/>
          </p:cNvSpPr>
          <p:nvPr/>
        </p:nvSpPr>
        <p:spPr bwMode="auto">
          <a:xfrm>
            <a:off x="20240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2" name="Oval 56"/>
          <p:cNvSpPr>
            <a:spLocks noChangeArrowheads="1"/>
          </p:cNvSpPr>
          <p:nvPr/>
        </p:nvSpPr>
        <p:spPr bwMode="auto">
          <a:xfrm>
            <a:off x="2938463" y="30575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3" name="Rectangle 57"/>
          <p:cNvSpPr>
            <a:spLocks noChangeArrowheads="1"/>
          </p:cNvSpPr>
          <p:nvPr/>
        </p:nvSpPr>
        <p:spPr bwMode="auto">
          <a:xfrm>
            <a:off x="1717675" y="2600325"/>
            <a:ext cx="141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Service modules for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user #1</a:t>
            </a:r>
          </a:p>
        </p:txBody>
      </p:sp>
      <p:sp>
        <p:nvSpPr>
          <p:cNvPr id="55324" name="Rectangle 58"/>
          <p:cNvSpPr>
            <a:spLocks noChangeArrowheads="1"/>
          </p:cNvSpPr>
          <p:nvPr/>
        </p:nvSpPr>
        <p:spPr bwMode="auto">
          <a:xfrm>
            <a:off x="6248400" y="3756025"/>
            <a:ext cx="190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OpenVZ container</a:t>
            </a:r>
          </a:p>
        </p:txBody>
      </p:sp>
      <p:sp>
        <p:nvSpPr>
          <p:cNvPr id="55325" name="Rectangle 59"/>
          <p:cNvSpPr>
            <a:spLocks noChangeArrowheads="1"/>
          </p:cNvSpPr>
          <p:nvPr/>
        </p:nvSpPr>
        <p:spPr bwMode="auto">
          <a:xfrm>
            <a:off x="6248400" y="35274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OSGi, Java 2 Security</a:t>
            </a:r>
          </a:p>
        </p:txBody>
      </p:sp>
      <p:sp>
        <p:nvSpPr>
          <p:cNvPr id="55326" name="Rectangle 60"/>
          <p:cNvSpPr>
            <a:spLocks noChangeArrowheads="1"/>
          </p:cNvSpPr>
          <p:nvPr/>
        </p:nvSpPr>
        <p:spPr bwMode="auto">
          <a:xfrm>
            <a:off x="6248400" y="3298825"/>
            <a:ext cx="1905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Building Blocks</a:t>
            </a:r>
          </a:p>
        </p:txBody>
      </p:sp>
      <p:sp>
        <p:nvSpPr>
          <p:cNvPr id="55327" name="Oval 61"/>
          <p:cNvSpPr>
            <a:spLocks noChangeArrowheads="1"/>
          </p:cNvSpPr>
          <p:nvPr/>
        </p:nvSpPr>
        <p:spPr bwMode="auto">
          <a:xfrm>
            <a:off x="6324600" y="2600325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28" name="Rectangle 62"/>
          <p:cNvSpPr>
            <a:spLocks noChangeArrowheads="1"/>
          </p:cNvSpPr>
          <p:nvPr/>
        </p:nvSpPr>
        <p:spPr bwMode="auto">
          <a:xfrm>
            <a:off x="6397625" y="2143125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Service modules for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anonymous users</a:t>
            </a:r>
          </a:p>
        </p:txBody>
      </p:sp>
      <p:sp>
        <p:nvSpPr>
          <p:cNvPr id="55329" name="Rectangle 63"/>
          <p:cNvSpPr>
            <a:spLocks noChangeArrowheads="1"/>
          </p:cNvSpPr>
          <p:nvPr/>
        </p:nvSpPr>
        <p:spPr bwMode="auto">
          <a:xfrm>
            <a:off x="5683250" y="36798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sp>
        <p:nvSpPr>
          <p:cNvPr id="55330" name="Rectangle 64"/>
          <p:cNvSpPr>
            <a:spLocks noChangeArrowheads="1"/>
          </p:cNvSpPr>
          <p:nvPr/>
        </p:nvSpPr>
        <p:spPr bwMode="auto">
          <a:xfrm>
            <a:off x="5735638" y="508158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sp>
        <p:nvSpPr>
          <p:cNvPr id="55331" name="Rectangle 65"/>
          <p:cNvSpPr>
            <a:spLocks noChangeArrowheads="1"/>
          </p:cNvSpPr>
          <p:nvPr/>
        </p:nvSpPr>
        <p:spPr bwMode="auto">
          <a:xfrm>
            <a:off x="4090988" y="508158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sp>
        <p:nvSpPr>
          <p:cNvPr id="55332" name="Rectangle 66"/>
          <p:cNvSpPr>
            <a:spLocks noChangeArrowheads="1"/>
          </p:cNvSpPr>
          <p:nvPr/>
        </p:nvSpPr>
        <p:spPr bwMode="auto">
          <a:xfrm>
            <a:off x="6248400" y="2841625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Flow-based multiplexing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layer</a:t>
            </a:r>
          </a:p>
        </p:txBody>
      </p:sp>
      <p:sp>
        <p:nvSpPr>
          <p:cNvPr id="55333" name="AutoShape 67"/>
          <p:cNvSpPr>
            <a:spLocks noChangeArrowheads="1"/>
          </p:cNvSpPr>
          <p:nvPr/>
        </p:nvSpPr>
        <p:spPr bwMode="auto">
          <a:xfrm>
            <a:off x="6858000" y="2600325"/>
            <a:ext cx="457200" cy="228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4" name="AutoShape 68"/>
          <p:cNvSpPr>
            <a:spLocks noChangeArrowheads="1"/>
          </p:cNvSpPr>
          <p:nvPr/>
        </p:nvSpPr>
        <p:spPr bwMode="auto">
          <a:xfrm>
            <a:off x="7696200" y="2600325"/>
            <a:ext cx="381000" cy="228600"/>
          </a:xfrm>
          <a:prstGeom prst="pentag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5" name="AutoShape 69"/>
          <p:cNvSpPr>
            <a:spLocks noChangeArrowheads="1"/>
          </p:cNvSpPr>
          <p:nvPr/>
        </p:nvSpPr>
        <p:spPr bwMode="auto">
          <a:xfrm>
            <a:off x="7315200" y="2600325"/>
            <a:ext cx="3048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6" name="Rectangle 70"/>
          <p:cNvSpPr>
            <a:spLocks noChangeArrowheads="1"/>
          </p:cNvSpPr>
          <p:nvPr/>
        </p:nvSpPr>
        <p:spPr bwMode="auto">
          <a:xfrm>
            <a:off x="3048000" y="855663"/>
            <a:ext cx="2895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NetServ Controller Daemon</a:t>
            </a:r>
          </a:p>
          <a:p>
            <a:pPr eaLnBrk="0" hangingPunct="0">
              <a:buFontTx/>
              <a:buChar char="•"/>
            </a:pPr>
            <a:r>
              <a:rPr lang="en-US" sz="1200" i="1">
                <a:ea typeface="ＭＳ Ｐゴシック" charset="-128"/>
                <a:cs typeface="ＭＳ Ｐゴシック" charset="-128"/>
              </a:rPr>
              <a:t>Start &amp; stop NetServ Service Container</a:t>
            </a:r>
          </a:p>
          <a:p>
            <a:pPr eaLnBrk="0" hangingPunct="0">
              <a:buFontTx/>
              <a:buChar char="•"/>
            </a:pPr>
            <a:r>
              <a:rPr lang="en-US" sz="1200" i="1">
                <a:ea typeface="ＭＳ Ｐゴシック" charset="-128"/>
                <a:cs typeface="ＭＳ Ｐゴシック" charset="-128"/>
              </a:rPr>
              <a:t>Module install &amp; removal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965200" y="1276350"/>
            <a:ext cx="20828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943600" y="1282700"/>
            <a:ext cx="26924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Down Arrow 89"/>
          <p:cNvSpPr/>
          <p:nvPr/>
        </p:nvSpPr>
        <p:spPr>
          <a:xfrm>
            <a:off x="4292600" y="1816100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Down Arrow 90"/>
          <p:cNvSpPr/>
          <p:nvPr/>
        </p:nvSpPr>
        <p:spPr>
          <a:xfrm rot="18782453">
            <a:off x="5610225" y="1862138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Down Arrow 91"/>
          <p:cNvSpPr/>
          <p:nvPr/>
        </p:nvSpPr>
        <p:spPr>
          <a:xfrm rot="2817547" flipH="1">
            <a:off x="3084513" y="1862138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42" name="TextBox 94"/>
          <p:cNvSpPr txBox="1">
            <a:spLocks noChangeArrowheads="1"/>
          </p:cNvSpPr>
          <p:nvPr/>
        </p:nvSpPr>
        <p:spPr bwMode="auto">
          <a:xfrm>
            <a:off x="1585913" y="962025"/>
            <a:ext cx="89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/>
              <a:t>Signaling</a:t>
            </a:r>
          </a:p>
        </p:txBody>
      </p:sp>
      <p:sp>
        <p:nvSpPr>
          <p:cNvPr id="55343" name="TextBox 95"/>
          <p:cNvSpPr txBox="1">
            <a:spLocks noChangeArrowheads="1"/>
          </p:cNvSpPr>
          <p:nvPr/>
        </p:nvSpPr>
        <p:spPr bwMode="auto">
          <a:xfrm>
            <a:off x="6800850" y="962025"/>
            <a:ext cx="89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/>
              <a:t>Signaling</a:t>
            </a:r>
          </a:p>
        </p:txBody>
      </p:sp>
      <p:cxnSp>
        <p:nvCxnSpPr>
          <p:cNvPr id="97" name="Straight Arrow Connector 96"/>
          <p:cNvCxnSpPr>
            <a:stCxn id="55346" idx="0"/>
          </p:cNvCxnSpPr>
          <p:nvPr/>
        </p:nvCxnSpPr>
        <p:spPr>
          <a:xfrm rot="16200000" flipV="1">
            <a:off x="3525044" y="5404644"/>
            <a:ext cx="544512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965200" y="6096000"/>
            <a:ext cx="7670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3416300" y="58674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NetServ Packet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Filter</a:t>
            </a:r>
          </a:p>
        </p:txBody>
      </p:sp>
      <p:sp>
        <p:nvSpPr>
          <p:cNvPr id="55347" name="AutoShape 4"/>
          <p:cNvSpPr>
            <a:spLocks noChangeArrowheads="1"/>
          </p:cNvSpPr>
          <p:nvPr/>
        </p:nvSpPr>
        <p:spPr bwMode="auto">
          <a:xfrm>
            <a:off x="2425700" y="5867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Other Click</a:t>
            </a:r>
          </a:p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elements</a:t>
            </a: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5092700" y="58674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NetServ Packet</a:t>
            </a:r>
          </a:p>
          <a:p>
            <a:pPr algn="ctr"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Injector</a:t>
            </a:r>
          </a:p>
        </p:txBody>
      </p:sp>
      <p:sp>
        <p:nvSpPr>
          <p:cNvPr id="55349" name="AutoShape 6"/>
          <p:cNvSpPr>
            <a:spLocks noChangeArrowheads="1"/>
          </p:cNvSpPr>
          <p:nvPr/>
        </p:nvSpPr>
        <p:spPr bwMode="auto">
          <a:xfrm>
            <a:off x="6388100" y="5867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Other Click</a:t>
            </a:r>
          </a:p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elements</a:t>
            </a:r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50" name="AutoShape 7"/>
          <p:cNvSpPr>
            <a:spLocks noChangeArrowheads="1"/>
          </p:cNvSpPr>
          <p:nvPr/>
        </p:nvSpPr>
        <p:spPr bwMode="auto">
          <a:xfrm>
            <a:off x="7378700" y="5867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ToDevice</a:t>
            </a:r>
          </a:p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element</a:t>
            </a:r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51" name="AutoShape 8"/>
          <p:cNvSpPr>
            <a:spLocks noChangeArrowheads="1"/>
          </p:cNvSpPr>
          <p:nvPr/>
        </p:nvSpPr>
        <p:spPr bwMode="auto">
          <a:xfrm>
            <a:off x="1435100" y="5867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PollDevice</a:t>
            </a:r>
          </a:p>
          <a:p>
            <a:pPr algn="ctr" eaLnBrk="0" hangingPunct="0"/>
            <a:r>
              <a:rPr lang="en-US" sz="1200" i="1">
                <a:ea typeface="ＭＳ Ｐゴシック" charset="-128"/>
                <a:cs typeface="ＭＳ Ｐゴシック" charset="-128"/>
              </a:rPr>
              <a:t>element</a:t>
            </a:r>
          </a:p>
        </p:txBody>
      </p:sp>
      <p:cxnSp>
        <p:nvCxnSpPr>
          <p:cNvPr id="102" name="Straight Arrow Connector 101"/>
          <p:cNvCxnSpPr>
            <a:stCxn id="55346" idx="0"/>
            <a:endCxn id="55379" idx="2"/>
          </p:cNvCxnSpPr>
          <p:nvPr/>
        </p:nvCxnSpPr>
        <p:spPr>
          <a:xfrm rot="5400000" flipH="1" flipV="1">
            <a:off x="3721894" y="5577681"/>
            <a:ext cx="555625" cy="2381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55346" idx="0"/>
            <a:endCxn id="55387" idx="2"/>
          </p:cNvCxnSpPr>
          <p:nvPr/>
        </p:nvCxnSpPr>
        <p:spPr>
          <a:xfrm rot="5400000" flipH="1" flipV="1">
            <a:off x="3965575" y="5334000"/>
            <a:ext cx="555625" cy="5111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V="1">
            <a:off x="5149851" y="5454650"/>
            <a:ext cx="544512" cy="280987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5348" idx="0"/>
            <a:endCxn id="55367" idx="2"/>
          </p:cNvCxnSpPr>
          <p:nvPr/>
        </p:nvCxnSpPr>
        <p:spPr>
          <a:xfrm rot="16200000" flipV="1">
            <a:off x="5375275" y="5578475"/>
            <a:ext cx="555625" cy="22225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 flipH="1" flipV="1">
            <a:off x="5697537" y="5392738"/>
            <a:ext cx="555625" cy="393700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55381" idx="0"/>
          </p:cNvCxnSpPr>
          <p:nvPr/>
        </p:nvCxnSpPr>
        <p:spPr>
          <a:xfrm rot="16200000" flipV="1">
            <a:off x="2609057" y="4029868"/>
            <a:ext cx="457200" cy="158591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55377" idx="0"/>
          </p:cNvCxnSpPr>
          <p:nvPr/>
        </p:nvCxnSpPr>
        <p:spPr>
          <a:xfrm rot="5400000" flipH="1" flipV="1">
            <a:off x="3957638" y="4648200"/>
            <a:ext cx="457200" cy="3492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55385" idx="0"/>
          </p:cNvCxnSpPr>
          <p:nvPr/>
        </p:nvCxnSpPr>
        <p:spPr>
          <a:xfrm rot="5400000" flipH="1" flipV="1">
            <a:off x="5449888" y="3643312"/>
            <a:ext cx="457200" cy="23590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55369" idx="0"/>
          </p:cNvCxnSpPr>
          <p:nvPr/>
        </p:nvCxnSpPr>
        <p:spPr>
          <a:xfrm rot="16200000" flipV="1">
            <a:off x="3836988" y="3627437"/>
            <a:ext cx="457200" cy="2390775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55365" idx="0"/>
          </p:cNvCxnSpPr>
          <p:nvPr/>
        </p:nvCxnSpPr>
        <p:spPr>
          <a:xfrm rot="16200000" flipV="1">
            <a:off x="4973638" y="4383087"/>
            <a:ext cx="457200" cy="879475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55373" idx="0"/>
          </p:cNvCxnSpPr>
          <p:nvPr/>
        </p:nvCxnSpPr>
        <p:spPr>
          <a:xfrm rot="5400000" flipH="1" flipV="1">
            <a:off x="6548438" y="4221162"/>
            <a:ext cx="457200" cy="1203325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63" name="Title 9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639762"/>
          </a:xfrm>
        </p:spPr>
        <p:txBody>
          <a:bodyPr/>
          <a:lstStyle/>
          <a:p>
            <a:r>
              <a:rPr lang="en-US" dirty="0" smtClean="0"/>
              <a:t>Next Click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NetServ controller and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NetServ kernel</a:t>
            </a:r>
          </a:p>
          <a:p>
            <a:pPr lvl="1"/>
            <a:r>
              <a:rPr lang="en-US" sz="2400" dirty="0" smtClean="0"/>
              <a:t>Pass packets to user-level service container processes</a:t>
            </a:r>
          </a:p>
          <a:p>
            <a:pPr lvl="1"/>
            <a:r>
              <a:rPr lang="en-US" sz="2400" dirty="0" smtClean="0"/>
              <a:t>Currently Linux kernel with Netfilter queues</a:t>
            </a:r>
          </a:p>
          <a:p>
            <a:pPr lvl="1"/>
            <a:r>
              <a:rPr lang="en-US" sz="2400" dirty="0" smtClean="0"/>
              <a:t>Click Router version under development</a:t>
            </a:r>
          </a:p>
          <a:p>
            <a:pPr lvl="1"/>
            <a:r>
              <a:rPr lang="en-US" sz="2400" dirty="0" smtClean="0"/>
              <a:t>Juniper Router version planned</a:t>
            </a:r>
          </a:p>
          <a:p>
            <a:r>
              <a:rPr lang="en-US" sz="2800" dirty="0" smtClean="0"/>
              <a:t>NetServ controller</a:t>
            </a:r>
          </a:p>
          <a:p>
            <a:pPr lvl="1"/>
            <a:r>
              <a:rPr lang="en-US" sz="2400" dirty="0" smtClean="0"/>
              <a:t>Coordinates between signaling daemons, kernel, and service container processes</a:t>
            </a:r>
          </a:p>
          <a:p>
            <a:pPr lvl="1"/>
            <a:r>
              <a:rPr lang="en-US" sz="2400" dirty="0" smtClean="0"/>
              <a:t>Receives setup/remove/probe commands from signaling daemons</a:t>
            </a:r>
          </a:p>
          <a:p>
            <a:pPr lvl="1"/>
            <a:r>
              <a:rPr lang="en-US" sz="2400" dirty="0" smtClean="0"/>
              <a:t>Insert/remove packet filters into/from the kernel</a:t>
            </a:r>
          </a:p>
          <a:p>
            <a:pPr lvl="1"/>
            <a:r>
              <a:rPr lang="en-US" sz="2400" dirty="0" smtClean="0"/>
              <a:t>Start/stop service modules in service container processes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intercept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CLICK</a:t>
            </a:r>
          </a:p>
          <a:p>
            <a:pPr lvl="1">
              <a:defRPr/>
            </a:pPr>
            <a:r>
              <a:rPr lang="en-US" dirty="0" smtClean="0"/>
              <a:t>more functionality than needed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pcap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capture only</a:t>
            </a:r>
          </a:p>
          <a:p>
            <a:pPr>
              <a:defRPr/>
            </a:pPr>
            <a:r>
              <a:rPr lang="en-US" dirty="0" err="1" smtClean="0">
                <a:solidFill>
                  <a:srgbClr val="008000"/>
                </a:solidFill>
              </a:rPr>
              <a:t>iptables</a:t>
            </a:r>
            <a:r>
              <a:rPr lang="en-US" dirty="0" smtClean="0">
                <a:solidFill>
                  <a:srgbClr val="008000"/>
                </a:solidFill>
              </a:rPr>
              <a:t> with NFQUEUE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</a:rPr>
              <a:t>allows filtering of packets into different queues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APIs needed!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Avoid SNMP retrieval problems</a:t>
            </a:r>
          </a:p>
          <a:p>
            <a:pPr lvl="1" eaLnBrk="1" hangingPunct="1"/>
            <a:r>
              <a:rPr lang="en-US" sz="2400" smtClean="0"/>
              <a:t>all or nothing (typical)</a:t>
            </a:r>
          </a:p>
          <a:p>
            <a:pPr lvl="1" eaLnBrk="1" hangingPunct="1"/>
            <a:r>
              <a:rPr lang="en-US" sz="2400" smtClean="0"/>
              <a:t>hard to do selective triggers</a:t>
            </a:r>
          </a:p>
          <a:p>
            <a:pPr eaLnBrk="1" hangingPunct="1"/>
            <a:r>
              <a:rPr lang="en-US" sz="2800" smtClean="0"/>
              <a:t>Flow management</a:t>
            </a:r>
          </a:p>
          <a:p>
            <a:pPr lvl="1" eaLnBrk="1" hangingPunct="1"/>
            <a:r>
              <a:rPr lang="en-US" sz="2400" smtClean="0"/>
              <a:t>counters, measurement</a:t>
            </a:r>
          </a:p>
          <a:p>
            <a:pPr eaLnBrk="1" hangingPunct="1"/>
            <a:r>
              <a:rPr lang="en-US" sz="2800" smtClean="0"/>
              <a:t>System information</a:t>
            </a:r>
          </a:p>
          <a:p>
            <a:pPr lvl="1" eaLnBrk="1" hangingPunct="1"/>
            <a:r>
              <a:rPr lang="en-US" sz="2400" smtClean="0"/>
              <a:t>like system MIB: geo location, uptime, interface speeds, …</a:t>
            </a:r>
          </a:p>
          <a:p>
            <a:pPr lvl="1" eaLnBrk="1" hangingPunct="1"/>
            <a:r>
              <a:rPr lang="en-US" sz="2400" smtClean="0"/>
              <a:t>routing table</a:t>
            </a:r>
          </a:p>
          <a:p>
            <a:pPr lvl="1" eaLnBrk="1" hangingPunct="1"/>
            <a:r>
              <a:rPr lang="en-US" sz="2400" smtClean="0"/>
              <a:t>routing table changes (“tell me if route to X changes”)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NetServ service (demo)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relay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4725988"/>
            <a:ext cx="7620000" cy="1979612"/>
            <a:chOff x="15053822" y="24176832"/>
            <a:chExt cx="9787378" cy="2721768"/>
          </a:xfrm>
        </p:grpSpPr>
        <p:sp>
          <p:nvSpPr>
            <p:cNvPr id="18437" name="Rectangle 36"/>
            <p:cNvSpPr>
              <a:spLocks noChangeArrowheads="1"/>
            </p:cNvSpPr>
            <p:nvPr/>
          </p:nvSpPr>
          <p:spPr bwMode="auto">
            <a:xfrm>
              <a:off x="15053822" y="24176832"/>
              <a:ext cx="4758178" cy="272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498" tIns="52249" rIns="104498" bIns="52249">
              <a:prstTxWarp prst="textNoShape">
                <a:avLst/>
              </a:prstTxWarp>
            </a:bodyPr>
            <a:lstStyle/>
            <a:p>
              <a:pPr marL="392113" indent="-392113" defTabSz="1044575">
                <a:spcBef>
                  <a:spcPct val="20000"/>
                </a:spcBef>
                <a:buFontTx/>
                <a:buChar char="•"/>
              </a:pPr>
              <a:r>
                <a:rPr lang="en-US" sz="2400">
                  <a:latin typeface="Calibri" charset="0"/>
                </a:rPr>
                <a:t>Standard media relay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Required due to NAT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Out-of-path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Inefficient and Costly</a:t>
              </a:r>
            </a:p>
          </p:txBody>
        </p:sp>
        <p:sp>
          <p:nvSpPr>
            <p:cNvPr id="18438" name="Rectangle 36"/>
            <p:cNvSpPr>
              <a:spLocks noChangeArrowheads="1"/>
            </p:cNvSpPr>
            <p:nvPr/>
          </p:nvSpPr>
          <p:spPr bwMode="auto">
            <a:xfrm>
              <a:off x="19964400" y="24176832"/>
              <a:ext cx="4876800" cy="266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498" tIns="52249" rIns="104498" bIns="52249">
              <a:prstTxWarp prst="textNoShape">
                <a:avLst/>
              </a:prstTxWarp>
            </a:bodyPr>
            <a:lstStyle/>
            <a:p>
              <a:pPr marL="392113" indent="-392113" defTabSz="1044575">
                <a:spcBef>
                  <a:spcPct val="20000"/>
                </a:spcBef>
                <a:buFontTx/>
                <a:buChar char="•"/>
              </a:pPr>
              <a:r>
                <a:rPr lang="en-US" sz="2400">
                  <a:latin typeface="Calibri" charset="0"/>
                </a:rPr>
                <a:t>NetServ media relay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Closer to users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Improved call quality</a:t>
              </a:r>
            </a:p>
            <a:p>
              <a:pPr marL="849313" lvl="1" indent="-327025" defTabSz="1044575">
                <a:spcBef>
                  <a:spcPct val="20000"/>
                </a:spcBef>
                <a:buFontTx/>
                <a:buChar char="–"/>
              </a:pPr>
              <a:r>
                <a:rPr lang="en-US" sz="2400">
                  <a:latin typeface="Calibri" charset="0"/>
                </a:rPr>
                <a:t>Reduced cost for ITSP</a:t>
              </a:r>
            </a:p>
          </p:txBody>
        </p:sp>
      </p:grpSp>
      <p:pic>
        <p:nvPicPr>
          <p:cNvPr id="18436" name="Picture 6" descr="netserv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295400"/>
            <a:ext cx="67294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561264" y="1600200"/>
            <a:ext cx="36871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relay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419600" y="4800600"/>
            <a:ext cx="3962400" cy="1341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Show: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Make a video call between screens 1 &amp; 3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Call flow displayed on screen 2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Bad call quality due to far-away relay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762000" y="4800600"/>
            <a:ext cx="37338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Tell:</a:t>
            </a:r>
          </a:p>
          <a:p>
            <a:pPr>
              <a:buNone/>
            </a:pPr>
            <a:r>
              <a:rPr lang="en-US" sz="1600" dirty="0" smtClean="0"/>
              <a:t>How VoIP calls are relayed today</a:t>
            </a:r>
          </a:p>
          <a:p>
            <a:r>
              <a:rPr lang="en-US" sz="1600" dirty="0" smtClean="0"/>
              <a:t>Media relay needed due to NAT</a:t>
            </a:r>
          </a:p>
          <a:p>
            <a:r>
              <a:rPr lang="en-US" sz="1600" dirty="0" smtClean="0"/>
              <a:t>But relays are often out-of-path</a:t>
            </a:r>
          </a:p>
          <a:p>
            <a:r>
              <a:rPr lang="en-US" sz="1600" dirty="0" smtClean="0"/>
              <a:t>Inefficient and high cost for ITSP</a:t>
            </a:r>
            <a:endParaRPr lang="en-US" sz="1600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864" y="2743200"/>
            <a:ext cx="297968" cy="4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264" y="2743200"/>
            <a:ext cx="4572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264" y="3276600"/>
            <a:ext cx="4572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1030" idx="1"/>
            <a:endCxn id="15" idx="3"/>
          </p:cNvCxnSpPr>
          <p:nvPr/>
        </p:nvCxnSpPr>
        <p:spPr>
          <a:xfrm rot="10800000" flipV="1">
            <a:off x="3087832" y="2939143"/>
            <a:ext cx="2140432" cy="9720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3" idx="1"/>
          </p:cNvCxnSpPr>
          <p:nvPr/>
        </p:nvCxnSpPr>
        <p:spPr>
          <a:xfrm>
            <a:off x="3094664" y="3124200"/>
            <a:ext cx="2133600" cy="348343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7264" y="2667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664" y="31242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384224" y="3124200"/>
            <a:ext cx="112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SIP server and </a:t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Media relay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79945" y="3505200"/>
            <a:ext cx="443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NAT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9831" y="3657600"/>
            <a:ext cx="46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End</a:t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user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50" y="1905000"/>
            <a:ext cx="1399149" cy="265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1905000"/>
            <a:ext cx="1449917" cy="2667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1524000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8471" y="15240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1916" y="15240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3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relay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733800" y="4800600"/>
            <a:ext cx="4648200" cy="167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smtClean="0"/>
              <a:t>Show: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SIP server sends signal to install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Screen 2 displays module being installed (blue arrow)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Make a new video 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Call flow through NetServ relay displayed on screen 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Screen 1 &amp; 3 show much better video quality</a:t>
            </a:r>
            <a:endParaRPr lang="en-US" sz="12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85800" y="4800600"/>
            <a:ext cx="2895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/>
              <a:t>Tell:</a:t>
            </a:r>
          </a:p>
          <a:p>
            <a:pPr>
              <a:buNone/>
            </a:pPr>
            <a:r>
              <a:rPr lang="en-US" sz="1400" dirty="0" smtClean="0"/>
              <a:t>Media relay running in NetServ</a:t>
            </a:r>
          </a:p>
          <a:p>
            <a:r>
              <a:rPr lang="en-US" sz="1400" dirty="0" smtClean="0"/>
              <a:t>Closer to user agents</a:t>
            </a:r>
          </a:p>
          <a:p>
            <a:r>
              <a:rPr lang="en-US" sz="1400" dirty="0" smtClean="0"/>
              <a:t>Higher call quality for users</a:t>
            </a:r>
          </a:p>
          <a:p>
            <a:r>
              <a:rPr lang="en-US" sz="1400" dirty="0" smtClean="0"/>
              <a:t>Reduced cost for ITSP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0" y="1905000"/>
            <a:ext cx="1399149" cy="265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905000"/>
            <a:ext cx="1449917" cy="2667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1524000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15240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1916" y="15240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3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637464" y="1828800"/>
            <a:ext cx="36871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6147" y="3048000"/>
            <a:ext cx="570117" cy="45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006626" y="29673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6064" y="2971800"/>
            <a:ext cx="297968" cy="4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4464" y="2971800"/>
            <a:ext cx="4572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4464" y="3505200"/>
            <a:ext cx="4572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>
            <a:stCxn id="30" idx="1"/>
            <a:endCxn id="26" idx="3"/>
          </p:cNvCxnSpPr>
          <p:nvPr/>
        </p:nvCxnSpPr>
        <p:spPr>
          <a:xfrm rot="10800000" flipV="1">
            <a:off x="4466264" y="3167743"/>
            <a:ext cx="838200" cy="107862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1"/>
          </p:cNvCxnSpPr>
          <p:nvPr/>
        </p:nvCxnSpPr>
        <p:spPr>
          <a:xfrm>
            <a:off x="4466264" y="3429000"/>
            <a:ext cx="838200" cy="272143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3464" y="28956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120" y="3352800"/>
            <a:ext cx="2377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616715" y="3352800"/>
            <a:ext cx="811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SIP server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08545" y="3761601"/>
            <a:ext cx="443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NAT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6031" y="3886200"/>
            <a:ext cx="46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End</a:t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user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41794" y="3429000"/>
            <a:ext cx="97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Media relay 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NetServ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4" name="Straight Arrow Connector 43"/>
          <p:cNvCxnSpPr>
            <a:stCxn id="29" idx="3"/>
            <a:endCxn id="26" idx="1"/>
          </p:cNvCxnSpPr>
          <p:nvPr/>
        </p:nvCxnSpPr>
        <p:spPr>
          <a:xfrm>
            <a:off x="3164032" y="3177463"/>
            <a:ext cx="732115" cy="9814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worlds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26464"/>
            <a:ext cx="2675467" cy="354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019800" y="3962400"/>
            <a:ext cx="2263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10+ interfaces</a:t>
            </a:r>
          </a:p>
          <a:p>
            <a:r>
              <a:rPr lang="en-US"/>
              <a:t>0 GB disk</a:t>
            </a:r>
          </a:p>
          <a:p>
            <a:r>
              <a:rPr lang="en-US"/>
              <a:t>1 low-end processor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143000" y="5105400"/>
            <a:ext cx="2917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interface</a:t>
            </a:r>
          </a:p>
          <a:p>
            <a:r>
              <a:rPr lang="en-US"/>
              <a:t>TB disk</a:t>
            </a:r>
          </a:p>
          <a:p>
            <a:r>
              <a:rPr lang="en-US"/>
              <a:t>1-32 multi-core processors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Media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elay </a:t>
            </a:r>
            <a:r>
              <a:rPr lang="en-US" dirty="0"/>
              <a:t>s</a:t>
            </a:r>
            <a:r>
              <a:rPr lang="en-US" dirty="0" smtClean="0"/>
              <a:t>ignaling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orient="vert" idx="4294967295"/>
          </p:nvPr>
        </p:nvSpPr>
        <p:spPr>
          <a:xfrm>
            <a:off x="3141292" y="1784350"/>
            <a:ext cx="6002708" cy="3737190"/>
          </a:xfrm>
          <a:ln/>
        </p:spPr>
        <p:txBody>
          <a:bodyPr>
            <a:normAutofit fontScale="77500" lnSpcReduction="20000"/>
          </a:bodyPr>
          <a:lstStyle/>
          <a:p>
            <a:pPr marL="391686" indent="-293764">
              <a:buFont typeface="Times New Roman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UA registers with SIP server</a:t>
            </a:r>
          </a:p>
          <a:p>
            <a:pPr marL="391686" indent="-293764">
              <a:buFont typeface="Times New Roman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SIP server detects NAT:</a:t>
            </a:r>
          </a:p>
          <a:p>
            <a:pPr marL="783372" lvl="1" indent="-293764">
              <a:buSzPct val="45000"/>
              <a:buFont typeface="Symbol" charset="2"/>
              <a:buChar char="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Sends NSIS signal towards UA</a:t>
            </a:r>
          </a:p>
          <a:p>
            <a:pPr marL="783372" lvl="1" indent="-293764">
              <a:buSzPct val="45000"/>
              <a:buFont typeface="Symbol" charset="2"/>
              <a:buChar char="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 err="1"/>
              <a:t>Netserv</a:t>
            </a:r>
            <a:r>
              <a:rPr lang="en-US" dirty="0"/>
              <a:t> node close to UA is discovered</a:t>
            </a:r>
          </a:p>
          <a:p>
            <a:pPr marL="783372" lvl="1" indent="-293764">
              <a:buSzPct val="45000"/>
              <a:buFont typeface="Symbol" charset="2"/>
              <a:buChar char="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 err="1"/>
              <a:t>Netserv</a:t>
            </a:r>
            <a:r>
              <a:rPr lang="en-US" dirty="0"/>
              <a:t> node installs TURN module</a:t>
            </a:r>
          </a:p>
          <a:p>
            <a:pPr marL="783372" lvl="1" indent="-293764">
              <a:buSzPct val="45000"/>
              <a:buFont typeface="Symbol" charset="2"/>
              <a:buChar char="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SIP server remembers to use the TURN module for the UA</a:t>
            </a:r>
          </a:p>
          <a:p>
            <a:pPr marL="391686" indent="-293764">
              <a:buFont typeface="StarSymbol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An INVITE is received for UA</a:t>
            </a:r>
          </a:p>
          <a:p>
            <a:pPr marL="391686" indent="-293764">
              <a:buFont typeface="StarSymbol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SIP server sends relaying request to the TURN server</a:t>
            </a:r>
          </a:p>
          <a:p>
            <a:pPr marL="391686" indent="-293764">
              <a:buFont typeface="StarSymbol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/>
              <a:t> INVITE with updated SDP is sent to UA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720" y="5806690"/>
            <a:ext cx="8501760" cy="549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ea typeface="Bitstream Vera Sans" charset="0"/>
                <a:cs typeface="Bitstream Vera Sans" charset="0"/>
              </a:rPr>
              <a:t>NetServ based TURN module is installed at registration time to speed-up processing of INVITE signaling.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080" y="1451673"/>
            <a:ext cx="2073600" cy="4069867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</a:t>
            </a:r>
            <a:r>
              <a:rPr lang="en-US" dirty="0" smtClean="0"/>
              <a:t> keep</a:t>
            </a:r>
            <a:r>
              <a:rPr lang="en-US" dirty="0" smtClean="0"/>
              <a:t>-alive</a:t>
            </a:r>
            <a:r>
              <a:rPr lang="en-US" dirty="0" smtClean="0"/>
              <a:t> responder</a:t>
            </a:r>
            <a:endParaRPr lang="en-US" dirty="0"/>
          </a:p>
        </p:txBody>
      </p:sp>
      <p:sp>
        <p:nvSpPr>
          <p:cNvPr id="19459" name="Rectangle 36"/>
          <p:cNvSpPr>
            <a:spLocks noChangeArrowheads="1"/>
          </p:cNvSpPr>
          <p:nvPr/>
        </p:nvSpPr>
        <p:spPr bwMode="auto">
          <a:xfrm>
            <a:off x="990600" y="3581400"/>
            <a:ext cx="7162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prstTxWarp prst="textNoShape">
              <a:avLst/>
            </a:prstTxWarp>
          </a:bodyPr>
          <a:lstStyle/>
          <a:p>
            <a:pPr marL="392113" indent="-392113" defTabSz="10445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NAT Keep-alive responder off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UA behind NAT must send keep-alive messages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Major bottleneck for SIP </a:t>
            </a:r>
            <a:r>
              <a:rPr lang="en-US" sz="2400" dirty="0" smtClean="0">
                <a:latin typeface="Calibri" charset="0"/>
              </a:rPr>
              <a:t>server</a:t>
            </a:r>
          </a:p>
          <a:p>
            <a:pPr marL="392113" indent="-392113" defTabSz="10445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charset="0"/>
              </a:rPr>
              <a:t>NAT Keep-alive responder on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Module responds on behalf of SIP server</a:t>
            </a:r>
          </a:p>
          <a:p>
            <a:pPr marL="849313" lvl="1" indent="-327025" defTabSz="1044575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charset="0"/>
              </a:rPr>
              <a:t>No traffic to server</a:t>
            </a:r>
          </a:p>
        </p:txBody>
      </p:sp>
      <p:pic>
        <p:nvPicPr>
          <p:cNvPr id="19460" name="Picture 5" descr="natkeepaliv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95463"/>
            <a:ext cx="7673975" cy="1633537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 keep-alive responder</a:t>
            </a:r>
            <a:endParaRPr lang="en-US" sz="3600" dirty="0"/>
          </a:p>
        </p:txBody>
      </p:sp>
      <p:grpSp>
        <p:nvGrpSpPr>
          <p:cNvPr id="2" name="Group 25"/>
          <p:cNvGrpSpPr/>
          <p:nvPr/>
        </p:nvGrpSpPr>
        <p:grpSpPr>
          <a:xfrm>
            <a:off x="2362200" y="1371600"/>
            <a:ext cx="3733800" cy="2743200"/>
            <a:chOff x="3505200" y="1219091"/>
            <a:chExt cx="5105400" cy="41149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3505200" y="1219091"/>
              <a:ext cx="5105400" cy="411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883098"/>
              <a:ext cx="533400" cy="73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96200" y="2349699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3873699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>
              <a:stCxn id="1030" idx="1"/>
              <a:endCxn id="15" idx="3"/>
            </p:cNvCxnSpPr>
            <p:nvPr/>
          </p:nvCxnSpPr>
          <p:spPr>
            <a:xfrm rot="10800000" flipV="1">
              <a:off x="6096000" y="2545641"/>
              <a:ext cx="1600200" cy="705619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3"/>
              <a:endCxn id="23" idx="1"/>
            </p:cNvCxnSpPr>
            <p:nvPr/>
          </p:nvCxnSpPr>
          <p:spPr>
            <a:xfrm>
              <a:off x="6096000" y="3251261"/>
              <a:ext cx="1066800" cy="81838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4200" y="3721299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337892" y="3568899"/>
              <a:ext cx="811375" cy="69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SIP server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18380" y="4190970"/>
              <a:ext cx="2188029" cy="69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Traffic generator </a:t>
              </a:r>
              <a:b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sipp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1892499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Arrow Connector 37"/>
            <p:cNvCxnSpPr>
              <a:stCxn id="33" idx="3"/>
              <a:endCxn id="15" idx="1"/>
            </p:cNvCxnSpPr>
            <p:nvPr/>
          </p:nvCxnSpPr>
          <p:spPr>
            <a:xfrm>
              <a:off x="4419600" y="2088442"/>
              <a:ext cx="1143000" cy="1162819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3416499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Straight Arrow Connector 41"/>
            <p:cNvCxnSpPr>
              <a:stCxn id="41" idx="3"/>
              <a:endCxn id="15" idx="1"/>
            </p:cNvCxnSpPr>
            <p:nvPr/>
          </p:nvCxnSpPr>
          <p:spPr>
            <a:xfrm flipV="1">
              <a:off x="4419600" y="3251261"/>
              <a:ext cx="1143000" cy="36118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6262" y="2273499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43400" y="1892499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343400" y="3340299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6735147" y="2247818"/>
              <a:ext cx="930268" cy="41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NAT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4495800"/>
            <a:ext cx="3124200" cy="162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Tell:</a:t>
            </a:r>
          </a:p>
          <a:p>
            <a:r>
              <a:rPr lang="en-US" sz="1600" dirty="0" smtClean="0"/>
              <a:t>UA behind NAT must keep sending keep-alive message</a:t>
            </a:r>
          </a:p>
          <a:p>
            <a:r>
              <a:rPr lang="en-US" sz="1600" dirty="0" smtClean="0"/>
              <a:t>Major bottleneck on SIP server today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962400" y="4495800"/>
            <a:ext cx="47244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Show: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1</a:t>
            </a:r>
            <a:r>
              <a:rPr lang="en-US" sz="1600" b="1" dirty="0" smtClean="0"/>
              <a:t>: </a:t>
            </a:r>
            <a:r>
              <a:rPr lang="en-US" sz="1600" dirty="0" smtClean="0"/>
              <a:t>Traffic generators send keep-alive messages to SIP server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2</a:t>
            </a:r>
            <a:r>
              <a:rPr lang="en-US" sz="1600" dirty="0" smtClean="0"/>
              <a:t>: Packet flows shown on screen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3: </a:t>
            </a:r>
            <a:r>
              <a:rPr lang="en-US" sz="1600" dirty="0" smtClean="0"/>
              <a:t>High traffic volume, thus high cost for ITSP</a:t>
            </a:r>
          </a:p>
        </p:txBody>
      </p:sp>
      <p:pic>
        <p:nvPicPr>
          <p:cNvPr id="30" name="Picture 29" descr="money-bi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429000"/>
            <a:ext cx="2590800" cy="37998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29400" y="3124200"/>
            <a:ext cx="184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cost for ITSP</a:t>
            </a:r>
            <a:endParaRPr lang="en-US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3375" t="14426" r="3375" b="3934"/>
          <a:stretch>
            <a:fillRect/>
          </a:stretch>
        </p:blipFill>
        <p:spPr>
          <a:xfrm>
            <a:off x="304800" y="1752600"/>
            <a:ext cx="2060640" cy="1547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1752600"/>
            <a:ext cx="2438400" cy="13595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14400" y="1371600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38600" y="13716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81916" y="13716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3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2514600" y="1447691"/>
            <a:ext cx="3733800" cy="2667109"/>
            <a:chOff x="2819400" y="698192"/>
            <a:chExt cx="5105400" cy="4114909"/>
          </a:xfrm>
        </p:grpSpPr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2819400" y="698192"/>
              <a:ext cx="5105400" cy="411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362199"/>
              <a:ext cx="533400" cy="73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1828800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3352800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0207" y="3200400"/>
              <a:ext cx="2286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652091" y="3048001"/>
              <a:ext cx="811375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SIP server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84980" y="3637461"/>
              <a:ext cx="1827245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Traffic generator </a:t>
              </a:r>
              <a:b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sipp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1371600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895600"/>
              <a:ext cx="457200" cy="39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0462" y="1752600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657600" y="1371600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657600" y="2819400"/>
              <a:ext cx="22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6466114" y="1446637"/>
              <a:ext cx="826074" cy="42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NAT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4114800" y="2667000"/>
              <a:ext cx="333746" cy="997182"/>
              <a:chOff x="4114800" y="2667000"/>
              <a:chExt cx="333746" cy="997182"/>
            </a:xfrm>
          </p:grpSpPr>
          <p:pic>
            <p:nvPicPr>
              <p:cNvPr id="78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4800" y="27432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4114800" y="2667000"/>
                <a:ext cx="333746" cy="99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5" name="Straight Arrow Connector 64"/>
            <p:cNvCxnSpPr>
              <a:stCxn id="59" idx="3"/>
            </p:cNvCxnSpPr>
            <p:nvPr/>
          </p:nvCxnSpPr>
          <p:spPr>
            <a:xfrm flipV="1">
              <a:off x="3733800" y="2971800"/>
              <a:ext cx="457200" cy="119743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1"/>
            <p:cNvGrpSpPr/>
            <p:nvPr/>
          </p:nvGrpSpPr>
          <p:grpSpPr>
            <a:xfrm>
              <a:off x="4114800" y="1828800"/>
              <a:ext cx="333746" cy="997182"/>
              <a:chOff x="4114800" y="2667000"/>
              <a:chExt cx="333746" cy="997182"/>
            </a:xfrm>
          </p:grpSpPr>
          <p:pic>
            <p:nvPicPr>
              <p:cNvPr id="76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4800" y="27432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4114800" y="2667000"/>
                <a:ext cx="333746" cy="99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7" name="Straight Arrow Connector 66"/>
            <p:cNvCxnSpPr>
              <a:stCxn id="58" idx="3"/>
            </p:cNvCxnSpPr>
            <p:nvPr/>
          </p:nvCxnSpPr>
          <p:spPr>
            <a:xfrm>
              <a:off x="3733800" y="1567543"/>
              <a:ext cx="457200" cy="413657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3"/>
            <p:cNvGrpSpPr/>
            <p:nvPr/>
          </p:nvGrpSpPr>
          <p:grpSpPr>
            <a:xfrm>
              <a:off x="6248400" y="2057400"/>
              <a:ext cx="333746" cy="997182"/>
              <a:chOff x="4114800" y="2667000"/>
              <a:chExt cx="333746" cy="997182"/>
            </a:xfrm>
          </p:grpSpPr>
          <p:pic>
            <p:nvPicPr>
              <p:cNvPr id="74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4800" y="27432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114800" y="2667000"/>
                <a:ext cx="333746" cy="99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52"/>
            <p:cNvGrpSpPr/>
            <p:nvPr/>
          </p:nvGrpSpPr>
          <p:grpSpPr>
            <a:xfrm>
              <a:off x="5791200" y="2819400"/>
              <a:ext cx="333746" cy="997182"/>
              <a:chOff x="4114800" y="2667000"/>
              <a:chExt cx="333746" cy="997182"/>
            </a:xfrm>
          </p:grpSpPr>
          <p:pic>
            <p:nvPicPr>
              <p:cNvPr id="72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4800" y="27432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4114800" y="2667000"/>
                <a:ext cx="333746" cy="99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0" name="Straight Arrow Connector 69"/>
            <p:cNvCxnSpPr/>
            <p:nvPr/>
          </p:nvCxnSpPr>
          <p:spPr>
            <a:xfrm rot="10800000" flipV="1">
              <a:off x="6505946" y="2068677"/>
              <a:ext cx="428254" cy="217323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55" idx="1"/>
            </p:cNvCxnSpPr>
            <p:nvPr/>
          </p:nvCxnSpPr>
          <p:spPr>
            <a:xfrm>
              <a:off x="6049347" y="3167205"/>
              <a:ext cx="280860" cy="261796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 keep-alive responder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4495800"/>
            <a:ext cx="3124200" cy="1625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600" b="1" dirty="0" smtClean="0"/>
              <a:t>Tell:</a:t>
            </a:r>
          </a:p>
          <a:p>
            <a:r>
              <a:rPr lang="en-US" sz="1600" dirty="0" smtClean="0"/>
              <a:t>SIP server installs modules into NetServ nodes closer to users</a:t>
            </a:r>
          </a:p>
          <a:p>
            <a:r>
              <a:rPr lang="en-US" sz="1600" dirty="0" smtClean="0"/>
              <a:t>Modules respond to keep-alive messages on behalf of SIP server</a:t>
            </a:r>
          </a:p>
          <a:p>
            <a:r>
              <a:rPr lang="en-US" sz="1600" dirty="0" smtClean="0"/>
              <a:t>Keep-alive messages do not reach SIP server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962400" y="4495800"/>
            <a:ext cx="47244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Show: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1</a:t>
            </a:r>
            <a:r>
              <a:rPr lang="en-US" sz="1600" b="1" dirty="0" smtClean="0"/>
              <a:t>: </a:t>
            </a:r>
            <a:r>
              <a:rPr lang="en-US" sz="1600" dirty="0" smtClean="0"/>
              <a:t>Traffic generators keep sending keep-alive messages to the SIP server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2</a:t>
            </a:r>
            <a:r>
              <a:rPr lang="en-US" sz="1600" dirty="0" smtClean="0"/>
              <a:t>: Packet flows terminate at NetServ nodes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Screen 3: </a:t>
            </a:r>
            <a:r>
              <a:rPr lang="en-US" sz="1600" dirty="0" smtClean="0"/>
              <a:t>SIP server sees no keep-alive traffic, thus no keep-alive cost to ITSP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3375" t="14426" r="3375" b="3934"/>
          <a:stretch>
            <a:fillRect/>
          </a:stretch>
        </p:blipFill>
        <p:spPr>
          <a:xfrm>
            <a:off x="304800" y="1752600"/>
            <a:ext cx="2060640" cy="1547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752600"/>
            <a:ext cx="2438400" cy="13595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14400" y="1371600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38600" y="13716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0400" y="1371600"/>
            <a:ext cx="99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Screen 3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1" name="Picture 30" descr="money-zer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3355975"/>
            <a:ext cx="1670050" cy="530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77000" y="3051175"/>
            <a:ext cx="21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keep-alive traffic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endCxn id="5" idx="1"/>
          </p:cNvCxnSpPr>
          <p:nvPr/>
        </p:nvCxnSpPr>
        <p:spPr>
          <a:xfrm rot="10800000">
            <a:off x="2182813" y="1104900"/>
            <a:ext cx="603408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504825"/>
            <a:ext cx="704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82813" y="733425"/>
            <a:ext cx="742950" cy="742950"/>
          </a:xfrm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6850" y="733425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87388"/>
            <a:ext cx="987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075" y="687388"/>
            <a:ext cx="987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3" y="201613"/>
            <a:ext cx="5048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3" y="1476375"/>
            <a:ext cx="5048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9" idx="3"/>
            <a:endCxn id="5" idx="1"/>
          </p:cNvCxnSpPr>
          <p:nvPr/>
        </p:nvCxnSpPr>
        <p:spPr>
          <a:xfrm>
            <a:off x="1157288" y="504825"/>
            <a:ext cx="1025525" cy="6000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3"/>
            <a:endCxn id="5" idx="1"/>
          </p:cNvCxnSpPr>
          <p:nvPr/>
        </p:nvCxnSpPr>
        <p:spPr>
          <a:xfrm flipV="1">
            <a:off x="1157288" y="1104900"/>
            <a:ext cx="1025525" cy="6746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0" name="TextBox 36"/>
          <p:cNvSpPr txBox="1">
            <a:spLocks noChangeArrowheads="1"/>
          </p:cNvSpPr>
          <p:nvPr/>
        </p:nvSpPr>
        <p:spPr bwMode="auto">
          <a:xfrm>
            <a:off x="652463" y="936625"/>
            <a:ext cx="1062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End user</a:t>
            </a:r>
          </a:p>
        </p:txBody>
      </p:sp>
      <p:sp>
        <p:nvSpPr>
          <p:cNvPr id="58381" name="TextBox 38"/>
          <p:cNvSpPr txBox="1">
            <a:spLocks noChangeArrowheads="1"/>
          </p:cNvSpPr>
          <p:nvPr/>
        </p:nvSpPr>
        <p:spPr bwMode="auto">
          <a:xfrm>
            <a:off x="5003800" y="1497013"/>
            <a:ext cx="98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NetServ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58382" name="TextBox 40"/>
          <p:cNvSpPr txBox="1">
            <a:spLocks noChangeArrowheads="1"/>
          </p:cNvSpPr>
          <p:nvPr/>
        </p:nvSpPr>
        <p:spPr bwMode="auto">
          <a:xfrm>
            <a:off x="3521075" y="1497013"/>
            <a:ext cx="98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NetServ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58383" name="TextBox 41"/>
          <p:cNvSpPr txBox="1">
            <a:spLocks noChangeArrowheads="1"/>
          </p:cNvSpPr>
          <p:nvPr/>
        </p:nvSpPr>
        <p:spPr bwMode="auto">
          <a:xfrm>
            <a:off x="2182813" y="1497013"/>
            <a:ext cx="1030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Regular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58384" name="TextBox 42"/>
          <p:cNvSpPr txBox="1">
            <a:spLocks noChangeArrowheads="1"/>
          </p:cNvSpPr>
          <p:nvPr/>
        </p:nvSpPr>
        <p:spPr bwMode="auto">
          <a:xfrm>
            <a:off x="6546850" y="1497013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Regular</a:t>
            </a:r>
          </a:p>
          <a:p>
            <a:r>
              <a:rPr lang="en-US" sz="1600"/>
              <a:t>router</a:t>
            </a:r>
          </a:p>
        </p:txBody>
      </p:sp>
      <p:sp>
        <p:nvSpPr>
          <p:cNvPr id="58385" name="TextBox 43"/>
          <p:cNvSpPr txBox="1">
            <a:spLocks noChangeArrowheads="1"/>
          </p:cNvSpPr>
          <p:nvPr/>
        </p:nvSpPr>
        <p:spPr bwMode="auto">
          <a:xfrm>
            <a:off x="7854950" y="1497013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Content</a:t>
            </a:r>
          </a:p>
          <a:p>
            <a:r>
              <a:rPr lang="en-US" sz="1600"/>
              <a:t>provider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-1243806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445294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1721644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204369" y="4418806"/>
            <a:ext cx="4292600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4775200" y="4419600"/>
            <a:ext cx="4294188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6063456" y="4412457"/>
            <a:ext cx="4294187" cy="127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92" name="Straight Arrow Connector 59"/>
          <p:cNvCxnSpPr>
            <a:cxnSpLocks noChangeShapeType="1"/>
          </p:cNvCxnSpPr>
          <p:nvPr/>
        </p:nvCxnSpPr>
        <p:spPr bwMode="auto">
          <a:xfrm>
            <a:off x="901700" y="2438400"/>
            <a:ext cx="7315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61" name="TextBox 60"/>
          <p:cNvSpPr txBox="1"/>
          <p:nvPr/>
        </p:nvSpPr>
        <p:spPr>
          <a:xfrm>
            <a:off x="901700" y="2438400"/>
            <a:ext cx="4743450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(1) User requests http://youtube.com/getvideo?id=foo</a:t>
            </a:r>
          </a:p>
        </p:txBody>
      </p:sp>
      <p:cxnSp>
        <p:nvCxnSpPr>
          <p:cNvPr id="58394" name="Straight Arrow Connector 64"/>
          <p:cNvCxnSpPr>
            <a:cxnSpLocks noChangeShapeType="1"/>
          </p:cNvCxnSpPr>
          <p:nvPr/>
        </p:nvCxnSpPr>
        <p:spPr bwMode="auto">
          <a:xfrm rot="10800000" flipV="1">
            <a:off x="901700" y="2879725"/>
            <a:ext cx="7315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8395" name="TextBox 65"/>
          <p:cNvSpPr txBox="1">
            <a:spLocks noChangeArrowheads="1"/>
          </p:cNvSpPr>
          <p:nvPr/>
        </p:nvSpPr>
        <p:spPr bwMode="auto">
          <a:xfrm>
            <a:off x="5702300" y="2879725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(2) YouTube sends video file</a:t>
            </a:r>
          </a:p>
        </p:txBody>
      </p:sp>
      <p:cxnSp>
        <p:nvCxnSpPr>
          <p:cNvPr id="58396" name="Straight Arrow Connector 70"/>
          <p:cNvCxnSpPr>
            <a:cxnSpLocks noChangeShapeType="1"/>
          </p:cNvCxnSpPr>
          <p:nvPr/>
        </p:nvCxnSpPr>
        <p:spPr bwMode="auto">
          <a:xfrm rot="10800000">
            <a:off x="2590800" y="3340100"/>
            <a:ext cx="5626100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58397" name="Straight Arrow Connector 74"/>
          <p:cNvCxnSpPr>
            <a:cxnSpLocks noChangeShapeType="1"/>
          </p:cNvCxnSpPr>
          <p:nvPr/>
        </p:nvCxnSpPr>
        <p:spPr bwMode="auto">
          <a:xfrm rot="10800000">
            <a:off x="5349875" y="3810000"/>
            <a:ext cx="2867025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58398" name="TextBox 75"/>
          <p:cNvSpPr txBox="1">
            <a:spLocks noChangeArrowheads="1"/>
          </p:cNvSpPr>
          <p:nvPr/>
        </p:nvSpPr>
        <p:spPr bwMode="auto">
          <a:xfrm>
            <a:off x="3829050" y="3902075"/>
            <a:ext cx="4387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(4) NetServ-enabled routers download the module</a:t>
            </a:r>
          </a:p>
        </p:txBody>
      </p:sp>
      <p:cxnSp>
        <p:nvCxnSpPr>
          <p:cNvPr id="58399" name="Straight Arrow Connector 77"/>
          <p:cNvCxnSpPr>
            <a:cxnSpLocks noChangeShapeType="1"/>
          </p:cNvCxnSpPr>
          <p:nvPr/>
        </p:nvCxnSpPr>
        <p:spPr bwMode="auto">
          <a:xfrm rot="10800000">
            <a:off x="3867150" y="3902075"/>
            <a:ext cx="434975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80" name="TextBox 79"/>
          <p:cNvSpPr txBox="1"/>
          <p:nvPr/>
        </p:nvSpPr>
        <p:spPr>
          <a:xfrm>
            <a:off x="2769419" y="3340100"/>
            <a:ext cx="5434781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(3) YouTube sends on-path signal to deploy</a:t>
            </a:r>
            <a:r>
              <a:rPr lang="en-US" sz="1600" dirty="0" smtClean="0"/>
              <a:t> </a:t>
            </a:r>
            <a:r>
              <a:rPr lang="en-US" sz="1600" dirty="0" err="1" smtClean="0"/>
              <a:t>ActiveCDN</a:t>
            </a:r>
            <a:r>
              <a:rPr lang="en-US" sz="1600" dirty="0" smtClean="0"/>
              <a:t> </a:t>
            </a:r>
            <a:r>
              <a:rPr lang="en-US" sz="1600" dirty="0"/>
              <a:t>module</a:t>
            </a:r>
            <a:endParaRPr lang="en-US" sz="1600" dirty="0">
              <a:latin typeface="+mn-lt"/>
            </a:endParaRPr>
          </a:p>
        </p:txBody>
      </p:sp>
      <p:cxnSp>
        <p:nvCxnSpPr>
          <p:cNvPr id="58401" name="Straight Arrow Connector 80"/>
          <p:cNvCxnSpPr>
            <a:cxnSpLocks noChangeShapeType="1"/>
          </p:cNvCxnSpPr>
          <p:nvPr/>
        </p:nvCxnSpPr>
        <p:spPr bwMode="auto">
          <a:xfrm rot="10800000">
            <a:off x="5349875" y="4316413"/>
            <a:ext cx="2867025" cy="15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/>
          </a:ln>
        </p:spPr>
      </p:cxnSp>
      <p:sp>
        <p:nvSpPr>
          <p:cNvPr id="82" name="TextBox 81"/>
          <p:cNvSpPr txBox="1"/>
          <p:nvPr/>
        </p:nvSpPr>
        <p:spPr>
          <a:xfrm>
            <a:off x="3703484" y="4408488"/>
            <a:ext cx="4500716" cy="3397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(5) NetServ routers notify that the module is active</a:t>
            </a:r>
            <a:endParaRPr lang="en-US" sz="1600" dirty="0">
              <a:latin typeface="+mn-lt"/>
            </a:endParaRPr>
          </a:p>
        </p:txBody>
      </p:sp>
      <p:cxnSp>
        <p:nvCxnSpPr>
          <p:cNvPr id="58403" name="Straight Arrow Connector 82"/>
          <p:cNvCxnSpPr>
            <a:cxnSpLocks noChangeShapeType="1"/>
          </p:cNvCxnSpPr>
          <p:nvPr/>
        </p:nvCxnSpPr>
        <p:spPr bwMode="auto">
          <a:xfrm rot="10800000">
            <a:off x="3867150" y="4408488"/>
            <a:ext cx="434975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arrow" w="med" len="med"/>
            <a:tailEnd/>
          </a:ln>
        </p:spPr>
      </p:cxnSp>
      <p:cxnSp>
        <p:nvCxnSpPr>
          <p:cNvPr id="58404" name="Straight Arrow Connector 83"/>
          <p:cNvCxnSpPr>
            <a:cxnSpLocks noChangeShapeType="1"/>
          </p:cNvCxnSpPr>
          <p:nvPr/>
        </p:nvCxnSpPr>
        <p:spPr bwMode="auto">
          <a:xfrm>
            <a:off x="901700" y="4838700"/>
            <a:ext cx="7315200" cy="1588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85" name="TextBox 84"/>
          <p:cNvSpPr txBox="1"/>
          <p:nvPr/>
        </p:nvSpPr>
        <p:spPr>
          <a:xfrm>
            <a:off x="901700" y="4838700"/>
            <a:ext cx="5446713" cy="33813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(6) Another user requests http://youtube.com/getvideo?id=foo</a:t>
            </a:r>
          </a:p>
        </p:txBody>
      </p:sp>
      <p:cxnSp>
        <p:nvCxnSpPr>
          <p:cNvPr id="58406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901700" y="5267325"/>
            <a:ext cx="731520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96" name="TextBox 95"/>
          <p:cNvSpPr txBox="1"/>
          <p:nvPr/>
        </p:nvSpPr>
        <p:spPr>
          <a:xfrm>
            <a:off x="1714500" y="5267325"/>
            <a:ext cx="650240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(7) YouTube redirects user to nearest NetServ node running</a:t>
            </a:r>
            <a:r>
              <a:rPr lang="en-US" sz="1600" dirty="0" smtClean="0"/>
              <a:t> </a:t>
            </a:r>
            <a:r>
              <a:rPr lang="en-US" sz="1600" dirty="0" err="1" smtClean="0"/>
              <a:t>ActiveCDN</a:t>
            </a:r>
            <a:endParaRPr lang="en-US" sz="1600" dirty="0">
              <a:latin typeface="+mn-lt"/>
            </a:endParaRPr>
          </a:p>
        </p:txBody>
      </p:sp>
      <p:cxnSp>
        <p:nvCxnSpPr>
          <p:cNvPr id="58408" name="Straight Arrow Connector 96"/>
          <p:cNvCxnSpPr>
            <a:cxnSpLocks noChangeShapeType="1"/>
          </p:cNvCxnSpPr>
          <p:nvPr/>
        </p:nvCxnSpPr>
        <p:spPr bwMode="auto">
          <a:xfrm>
            <a:off x="901700" y="5702300"/>
            <a:ext cx="2965450" cy="1588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101" name="TextBox 100"/>
          <p:cNvSpPr txBox="1"/>
          <p:nvPr/>
        </p:nvSpPr>
        <p:spPr>
          <a:xfrm>
            <a:off x="901700" y="5703888"/>
            <a:ext cx="5378450" cy="33813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(8) User requests http://netserv1.verizon.com/youtube/foo.flv</a:t>
            </a:r>
          </a:p>
        </p:txBody>
      </p:sp>
      <p:cxnSp>
        <p:nvCxnSpPr>
          <p:cNvPr id="58410" name="Straight Arrow Connector 101"/>
          <p:cNvCxnSpPr>
            <a:cxnSpLocks noChangeShapeType="1"/>
          </p:cNvCxnSpPr>
          <p:nvPr/>
        </p:nvCxnSpPr>
        <p:spPr bwMode="auto">
          <a:xfrm rot="10800000">
            <a:off x="901700" y="6156325"/>
            <a:ext cx="296545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cxnSp>
        <p:nvCxnSpPr>
          <p:cNvPr id="58411" name="Straight Arrow Connector 104"/>
          <p:cNvCxnSpPr>
            <a:cxnSpLocks noChangeShapeType="1"/>
          </p:cNvCxnSpPr>
          <p:nvPr/>
        </p:nvCxnSpPr>
        <p:spPr bwMode="auto">
          <a:xfrm rot="10800000">
            <a:off x="3867150" y="6156325"/>
            <a:ext cx="4349750" cy="0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</p:spPr>
      </p:cxnSp>
      <p:sp>
        <p:nvSpPr>
          <p:cNvPr id="146" name="TextBox 145"/>
          <p:cNvSpPr txBox="1"/>
          <p:nvPr/>
        </p:nvSpPr>
        <p:spPr>
          <a:xfrm>
            <a:off x="1150938" y="6156325"/>
            <a:ext cx="7053262" cy="3397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(9) NetServ router relays the video content, while fetching the file and caching it</a:t>
            </a:r>
            <a:endParaRPr lang="en-US" sz="1600" dirty="0">
              <a:latin typeface="+mn-lt"/>
            </a:endParaRPr>
          </a:p>
        </p:txBody>
      </p:sp>
      <p:sp>
        <p:nvSpPr>
          <p:cNvPr id="58413" name="TextBox 146"/>
          <p:cNvSpPr txBox="1">
            <a:spLocks noChangeArrowheads="1"/>
          </p:cNvSpPr>
          <p:nvPr/>
        </p:nvSpPr>
        <p:spPr bwMode="auto">
          <a:xfrm>
            <a:off x="3803650" y="569913"/>
            <a:ext cx="549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8414" name="TextBox 147"/>
          <p:cNvSpPr txBox="1">
            <a:spLocks noChangeArrowheads="1"/>
          </p:cNvSpPr>
          <p:nvPr/>
        </p:nvSpPr>
        <p:spPr bwMode="auto">
          <a:xfrm>
            <a:off x="5281613" y="569913"/>
            <a:ext cx="547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ActiveCDN</a:t>
            </a:r>
            <a:r>
              <a:rPr lang="en-US" dirty="0" smtClean="0"/>
              <a:t> </a:t>
            </a:r>
            <a:r>
              <a:rPr lang="en-US" dirty="0" smtClean="0"/>
              <a:t>– watermarking</a:t>
            </a:r>
            <a:endParaRPr lang="en-US" dirty="0"/>
          </a:p>
        </p:txBody>
      </p:sp>
      <p:grpSp>
        <p:nvGrpSpPr>
          <p:cNvPr id="3" name="Group 75"/>
          <p:cNvGrpSpPr/>
          <p:nvPr/>
        </p:nvGrpSpPr>
        <p:grpSpPr>
          <a:xfrm>
            <a:off x="1502090" y="1524000"/>
            <a:ext cx="4343400" cy="5214754"/>
            <a:chOff x="685800" y="1316923"/>
            <a:chExt cx="4343400" cy="52147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371600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35"/>
            <p:cNvGrpSpPr/>
            <p:nvPr/>
          </p:nvGrpSpPr>
          <p:grpSpPr>
            <a:xfrm>
              <a:off x="1676400" y="4724400"/>
              <a:ext cx="2438400" cy="1807277"/>
              <a:chOff x="76200" y="3526723"/>
              <a:chExt cx="4038600" cy="3255077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02406" y="3956578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5" name="Group 23"/>
              <p:cNvGrpSpPr/>
              <p:nvPr/>
            </p:nvGrpSpPr>
            <p:grpSpPr>
              <a:xfrm>
                <a:off x="2123358" y="4440004"/>
                <a:ext cx="582852" cy="665202"/>
                <a:chOff x="2123358" y="1884768"/>
                <a:chExt cx="582852" cy="665205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33600" y="2057401"/>
                  <a:ext cx="5726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2123358" y="1884768"/>
                  <a:ext cx="234603" cy="665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799293" y="3920642"/>
                <a:ext cx="1179651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NetServ</a:t>
                </a:r>
                <a:br>
                  <a:rPr lang="en-US" sz="1000" dirty="0" smtClean="0">
                    <a:solidFill>
                      <a:srgbClr val="0070C0"/>
                    </a:solidFill>
                  </a:rPr>
                </a:br>
                <a:r>
                  <a:rPr lang="en-US" sz="1000" dirty="0" smtClean="0">
                    <a:solidFill>
                      <a:srgbClr val="0070C0"/>
                    </a:solidFill>
                  </a:rPr>
                  <a:t>node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365500" y="4212523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090376" y="3797476"/>
                <a:ext cx="964406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2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590800" y="4593523"/>
                <a:ext cx="838200" cy="152400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066800" y="4822123"/>
                <a:ext cx="10668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6"/>
            <p:cNvGrpSpPr/>
            <p:nvPr/>
          </p:nvGrpSpPr>
          <p:grpSpPr>
            <a:xfrm>
              <a:off x="1676400" y="3069523"/>
              <a:ext cx="2438400" cy="1807277"/>
              <a:chOff x="76200" y="3526723"/>
              <a:chExt cx="4038600" cy="3255077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1" name="Straight Arrow Connector 40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02406" y="3956578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7" name="Group 23"/>
              <p:cNvGrpSpPr/>
              <p:nvPr/>
            </p:nvGrpSpPr>
            <p:grpSpPr>
              <a:xfrm>
                <a:off x="2123358" y="4440004"/>
                <a:ext cx="582852" cy="665202"/>
                <a:chOff x="2123358" y="1884768"/>
                <a:chExt cx="582852" cy="665205"/>
              </a:xfrm>
            </p:grpSpPr>
            <p:pic>
              <p:nvPicPr>
                <p:cNvPr id="50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33600" y="2057401"/>
                  <a:ext cx="5726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2123358" y="1884768"/>
                  <a:ext cx="234603" cy="665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799293" y="3920642"/>
                <a:ext cx="1179651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NetServ</a:t>
                </a:r>
                <a:br>
                  <a:rPr lang="en-US" sz="1000" dirty="0" smtClean="0">
                    <a:solidFill>
                      <a:srgbClr val="0070C0"/>
                    </a:solidFill>
                  </a:rPr>
                </a:br>
                <a:r>
                  <a:rPr lang="en-US" sz="1000" dirty="0" smtClean="0">
                    <a:solidFill>
                      <a:srgbClr val="0070C0"/>
                    </a:solidFill>
                  </a:rPr>
                  <a:t>node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1066800" y="4822123"/>
                <a:ext cx="1066800" cy="1588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prstDash val="dash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51"/>
            <p:cNvGrpSpPr/>
            <p:nvPr/>
          </p:nvGrpSpPr>
          <p:grpSpPr>
            <a:xfrm>
              <a:off x="1676400" y="1316923"/>
              <a:ext cx="2438400" cy="1807277"/>
              <a:chOff x="76200" y="3526723"/>
              <a:chExt cx="4038600" cy="3255077"/>
            </a:xfrm>
          </p:grpSpPr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76200" y="3526723"/>
                <a:ext cx="4038600" cy="3255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4610589"/>
                <a:ext cx="533400" cy="73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48000" y="4839189"/>
                <a:ext cx="368300" cy="47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6" name="Straight Arrow Connector 55"/>
              <p:cNvCxnSpPr/>
              <p:nvPr/>
            </p:nvCxnSpPr>
            <p:spPr>
              <a:xfrm>
                <a:off x="1066800" y="5126923"/>
                <a:ext cx="1905000" cy="1588"/>
              </a:xfrm>
              <a:prstGeom prst="straightConnector1">
                <a:avLst/>
              </a:prstGeom>
              <a:ln w="38100">
                <a:prstDash val="sys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02406" y="5272122"/>
                <a:ext cx="1308673" cy="72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Content </a:t>
                </a:r>
              </a:p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server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805072" y="5264758"/>
                <a:ext cx="860619" cy="44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70C0"/>
                    </a:solidFill>
                  </a:rPr>
                  <a:t>User 1</a:t>
                </a:r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30462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47226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371600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30462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4722643"/>
              <a:ext cx="914400" cy="152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140030" y="5833673"/>
              <a:ext cx="856018" cy="2539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Watermark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31620" y="1600200"/>
              <a:ext cx="8382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31620" y="3268189"/>
              <a:ext cx="8382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33400" y="2276147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4924" y="3723945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4924" y="5400345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06761" y="1162949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1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183161" y="1171991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854890" y="1171991"/>
            <a:ext cx="985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Screen 3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150290" y="1828800"/>
            <a:ext cx="248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1 downloads and watches video content from provider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50290" y="3343870"/>
            <a:ext cx="248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 server sends on-path signal to install</a:t>
            </a:r>
            <a:r>
              <a:rPr lang="en-US" dirty="0" smtClean="0"/>
              <a:t> </a:t>
            </a:r>
            <a:r>
              <a:rPr lang="en-US" dirty="0" err="1" smtClean="0"/>
              <a:t>ActiveCDN</a:t>
            </a:r>
            <a:r>
              <a:rPr lang="en-US" dirty="0" smtClean="0"/>
              <a:t> </a:t>
            </a:r>
            <a:r>
              <a:rPr lang="en-US" dirty="0" smtClean="0"/>
              <a:t>module into NetServ router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50290" y="4971871"/>
            <a:ext cx="248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2’s request gets redirected to NetServ router, which serves processed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ActiveCDN</a:t>
            </a:r>
            <a:r>
              <a:rPr lang="en-US" dirty="0" smtClean="0"/>
              <a:t> </a:t>
            </a:r>
            <a:r>
              <a:rPr lang="en-US" dirty="0" smtClean="0"/>
              <a:t>– module migration</a:t>
            </a:r>
            <a:endParaRPr lang="en-US" dirty="0"/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320144" y="1066801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4-Point Star 164"/>
          <p:cNvSpPr/>
          <p:nvPr/>
        </p:nvSpPr>
        <p:spPr>
          <a:xfrm>
            <a:off x="4858110" y="15350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4-Point Star 165"/>
          <p:cNvSpPr/>
          <p:nvPr/>
        </p:nvSpPr>
        <p:spPr>
          <a:xfrm>
            <a:off x="4914181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4-Point Star 166"/>
          <p:cNvSpPr/>
          <p:nvPr/>
        </p:nvSpPr>
        <p:spPr>
          <a:xfrm>
            <a:off x="5026325" y="184721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4-Point Star 167"/>
          <p:cNvSpPr/>
          <p:nvPr/>
        </p:nvSpPr>
        <p:spPr>
          <a:xfrm>
            <a:off x="5138468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4-Point Star 168"/>
          <p:cNvSpPr/>
          <p:nvPr/>
        </p:nvSpPr>
        <p:spPr>
          <a:xfrm>
            <a:off x="5026325" y="169113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4-Point Star 169"/>
          <p:cNvSpPr/>
          <p:nvPr/>
        </p:nvSpPr>
        <p:spPr>
          <a:xfrm>
            <a:off x="5138468" y="179519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4-Point Star 170"/>
          <p:cNvSpPr/>
          <p:nvPr/>
        </p:nvSpPr>
        <p:spPr>
          <a:xfrm>
            <a:off x="5026325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4-Point Star 171"/>
          <p:cNvSpPr/>
          <p:nvPr/>
        </p:nvSpPr>
        <p:spPr>
          <a:xfrm>
            <a:off x="5250611" y="1951273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4-Point Star 172"/>
          <p:cNvSpPr/>
          <p:nvPr/>
        </p:nvSpPr>
        <p:spPr>
          <a:xfrm>
            <a:off x="5194540" y="184721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4-Point Star 173"/>
          <p:cNvSpPr/>
          <p:nvPr/>
        </p:nvSpPr>
        <p:spPr>
          <a:xfrm>
            <a:off x="5194540" y="200330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4-Point Star 174"/>
          <p:cNvSpPr/>
          <p:nvPr/>
        </p:nvSpPr>
        <p:spPr>
          <a:xfrm>
            <a:off x="5250611" y="205532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4-Point Star 175"/>
          <p:cNvSpPr/>
          <p:nvPr/>
        </p:nvSpPr>
        <p:spPr>
          <a:xfrm>
            <a:off x="5194540" y="215938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4-Point Star 176"/>
          <p:cNvSpPr/>
          <p:nvPr/>
        </p:nvSpPr>
        <p:spPr>
          <a:xfrm>
            <a:off x="5194540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4-Point Star 177"/>
          <p:cNvSpPr/>
          <p:nvPr/>
        </p:nvSpPr>
        <p:spPr>
          <a:xfrm>
            <a:off x="5474898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4-Point Star 178"/>
          <p:cNvSpPr/>
          <p:nvPr/>
        </p:nvSpPr>
        <p:spPr>
          <a:xfrm>
            <a:off x="5306683" y="174316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4-Point Star 179"/>
          <p:cNvSpPr/>
          <p:nvPr/>
        </p:nvSpPr>
        <p:spPr>
          <a:xfrm>
            <a:off x="5362755" y="189924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4-Point Star 180"/>
          <p:cNvSpPr/>
          <p:nvPr/>
        </p:nvSpPr>
        <p:spPr>
          <a:xfrm>
            <a:off x="5418826" y="2107357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4-Point Star 181"/>
          <p:cNvSpPr/>
          <p:nvPr/>
        </p:nvSpPr>
        <p:spPr>
          <a:xfrm>
            <a:off x="5082396" y="2159385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4-Point Star 182"/>
          <p:cNvSpPr/>
          <p:nvPr/>
        </p:nvSpPr>
        <p:spPr>
          <a:xfrm>
            <a:off x="4970253" y="205532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4-Point Star 183"/>
          <p:cNvSpPr/>
          <p:nvPr/>
        </p:nvSpPr>
        <p:spPr>
          <a:xfrm>
            <a:off x="5026325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4-Point Star 184"/>
          <p:cNvSpPr/>
          <p:nvPr/>
        </p:nvSpPr>
        <p:spPr>
          <a:xfrm>
            <a:off x="4858110" y="2211412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4-Point Star 185"/>
          <p:cNvSpPr/>
          <p:nvPr/>
        </p:nvSpPr>
        <p:spPr>
          <a:xfrm>
            <a:off x="4914181" y="241952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4-Point Star 186"/>
          <p:cNvSpPr/>
          <p:nvPr/>
        </p:nvSpPr>
        <p:spPr>
          <a:xfrm>
            <a:off x="5250611" y="189924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4-Point Star 187"/>
          <p:cNvSpPr/>
          <p:nvPr/>
        </p:nvSpPr>
        <p:spPr>
          <a:xfrm>
            <a:off x="5474898" y="15350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4-Point Star 188"/>
          <p:cNvSpPr/>
          <p:nvPr/>
        </p:nvSpPr>
        <p:spPr>
          <a:xfrm>
            <a:off x="4577751" y="2523579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4-Point Star 189"/>
          <p:cNvSpPr/>
          <p:nvPr/>
        </p:nvSpPr>
        <p:spPr>
          <a:xfrm>
            <a:off x="4577751" y="1430996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4-Point Star 190"/>
          <p:cNvSpPr/>
          <p:nvPr/>
        </p:nvSpPr>
        <p:spPr>
          <a:xfrm>
            <a:off x="4689894" y="2315468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4-Point Star 192"/>
          <p:cNvSpPr/>
          <p:nvPr/>
        </p:nvSpPr>
        <p:spPr>
          <a:xfrm>
            <a:off x="5250611" y="2471551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08" y="1795190"/>
            <a:ext cx="280358" cy="3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385456" y="39624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4-Point Star 197"/>
          <p:cNvSpPr/>
          <p:nvPr/>
        </p:nvSpPr>
        <p:spPr>
          <a:xfrm>
            <a:off x="3918856" y="4648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4-Point Star 198"/>
          <p:cNvSpPr/>
          <p:nvPr/>
        </p:nvSpPr>
        <p:spPr>
          <a:xfrm>
            <a:off x="42236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4-Point Star 199"/>
          <p:cNvSpPr/>
          <p:nvPr/>
        </p:nvSpPr>
        <p:spPr>
          <a:xfrm>
            <a:off x="4223656" y="5105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4-Point Star 200"/>
          <p:cNvSpPr/>
          <p:nvPr/>
        </p:nvSpPr>
        <p:spPr>
          <a:xfrm>
            <a:off x="37664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4-Point Star 201"/>
          <p:cNvSpPr/>
          <p:nvPr/>
        </p:nvSpPr>
        <p:spPr>
          <a:xfrm>
            <a:off x="3842656" y="4572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4-Point Star 202"/>
          <p:cNvSpPr/>
          <p:nvPr/>
        </p:nvSpPr>
        <p:spPr>
          <a:xfrm>
            <a:off x="4071256" y="5181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4-Point Star 203"/>
          <p:cNvSpPr/>
          <p:nvPr/>
        </p:nvSpPr>
        <p:spPr>
          <a:xfrm>
            <a:off x="35378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4-Point Star 204"/>
          <p:cNvSpPr/>
          <p:nvPr/>
        </p:nvSpPr>
        <p:spPr>
          <a:xfrm>
            <a:off x="3614056" y="48768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4-Point Star 205"/>
          <p:cNvSpPr/>
          <p:nvPr/>
        </p:nvSpPr>
        <p:spPr>
          <a:xfrm>
            <a:off x="36902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4-Point Star 206"/>
          <p:cNvSpPr/>
          <p:nvPr/>
        </p:nvSpPr>
        <p:spPr>
          <a:xfrm>
            <a:off x="3614056" y="44958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4-Point Star 207"/>
          <p:cNvSpPr/>
          <p:nvPr/>
        </p:nvSpPr>
        <p:spPr>
          <a:xfrm>
            <a:off x="3690256" y="5029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4-Point Star 208"/>
          <p:cNvSpPr/>
          <p:nvPr/>
        </p:nvSpPr>
        <p:spPr>
          <a:xfrm>
            <a:off x="3918856" y="5181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4-Point Star 209"/>
          <p:cNvSpPr/>
          <p:nvPr/>
        </p:nvSpPr>
        <p:spPr>
          <a:xfrm>
            <a:off x="37664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4-Point Star 210"/>
          <p:cNvSpPr/>
          <p:nvPr/>
        </p:nvSpPr>
        <p:spPr>
          <a:xfrm>
            <a:off x="3995056" y="4267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4-Point Star 211"/>
          <p:cNvSpPr/>
          <p:nvPr/>
        </p:nvSpPr>
        <p:spPr>
          <a:xfrm>
            <a:off x="4376056" y="4572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4-Point Star 212"/>
          <p:cNvSpPr/>
          <p:nvPr/>
        </p:nvSpPr>
        <p:spPr>
          <a:xfrm>
            <a:off x="3995056" y="5029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4-Point Star 213"/>
          <p:cNvSpPr/>
          <p:nvPr/>
        </p:nvSpPr>
        <p:spPr>
          <a:xfrm>
            <a:off x="3690256" y="5105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4-Point Star 214"/>
          <p:cNvSpPr/>
          <p:nvPr/>
        </p:nvSpPr>
        <p:spPr>
          <a:xfrm>
            <a:off x="3690256" y="4724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4-Point Star 215"/>
          <p:cNvSpPr/>
          <p:nvPr/>
        </p:nvSpPr>
        <p:spPr>
          <a:xfrm>
            <a:off x="39950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4-Point Star 216"/>
          <p:cNvSpPr/>
          <p:nvPr/>
        </p:nvSpPr>
        <p:spPr>
          <a:xfrm>
            <a:off x="3537856" y="4724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4-Point Star 217"/>
          <p:cNvSpPr/>
          <p:nvPr/>
        </p:nvSpPr>
        <p:spPr>
          <a:xfrm>
            <a:off x="3690256" y="4267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4-Point Star 218"/>
          <p:cNvSpPr/>
          <p:nvPr/>
        </p:nvSpPr>
        <p:spPr>
          <a:xfrm>
            <a:off x="35378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4-Point Star 219"/>
          <p:cNvSpPr/>
          <p:nvPr/>
        </p:nvSpPr>
        <p:spPr>
          <a:xfrm>
            <a:off x="3690256" y="4800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4-Point Star 220"/>
          <p:cNvSpPr/>
          <p:nvPr/>
        </p:nvSpPr>
        <p:spPr>
          <a:xfrm>
            <a:off x="40712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4-Point Star 221"/>
          <p:cNvSpPr/>
          <p:nvPr/>
        </p:nvSpPr>
        <p:spPr>
          <a:xfrm>
            <a:off x="4452256" y="5410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4-Point Star 222"/>
          <p:cNvSpPr/>
          <p:nvPr/>
        </p:nvSpPr>
        <p:spPr>
          <a:xfrm>
            <a:off x="4528456" y="43434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4-Point Star 223"/>
          <p:cNvSpPr/>
          <p:nvPr/>
        </p:nvSpPr>
        <p:spPr>
          <a:xfrm>
            <a:off x="4299856" y="5334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4-Point Star 224"/>
          <p:cNvSpPr/>
          <p:nvPr/>
        </p:nvSpPr>
        <p:spPr>
          <a:xfrm>
            <a:off x="3766456" y="4953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920" y="4690789"/>
            <a:ext cx="280358" cy="3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762000" y="39624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4-Point Star 227"/>
          <p:cNvSpPr/>
          <p:nvPr/>
        </p:nvSpPr>
        <p:spPr>
          <a:xfrm>
            <a:off x="5366656" y="45441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4-Point Star 228"/>
          <p:cNvSpPr/>
          <p:nvPr/>
        </p:nvSpPr>
        <p:spPr>
          <a:xfrm>
            <a:off x="5442856" y="50775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4-Point Star 229"/>
          <p:cNvSpPr/>
          <p:nvPr/>
        </p:nvSpPr>
        <p:spPr>
          <a:xfrm>
            <a:off x="4949713" y="5306144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4-Point Star 230"/>
          <p:cNvSpPr/>
          <p:nvPr/>
        </p:nvSpPr>
        <p:spPr>
          <a:xfrm>
            <a:off x="3589001" y="21336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4-Point Star 231"/>
          <p:cNvSpPr/>
          <p:nvPr/>
        </p:nvSpPr>
        <p:spPr>
          <a:xfrm>
            <a:off x="3436601" y="19050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4-Point Star 232"/>
          <p:cNvSpPr/>
          <p:nvPr/>
        </p:nvSpPr>
        <p:spPr>
          <a:xfrm>
            <a:off x="3548744" y="1981200"/>
            <a:ext cx="112143" cy="104056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023256" y="4419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023256" y="4572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1175656" y="4572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1328056" y="4724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099456" y="4724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251856" y="4953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870856" y="4876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023256" y="5029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175656" y="5105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175656" y="4343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328056" y="4267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404256" y="5257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794656" y="4648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947056" y="4267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910944" y="1066800"/>
            <a:ext cx="2547256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Oval 248"/>
          <p:cNvSpPr/>
          <p:nvPr/>
        </p:nvSpPr>
        <p:spPr>
          <a:xfrm>
            <a:off x="7663544" y="1905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7739744" y="2286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7815944" y="2438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8044544" y="1676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8921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587344" y="1524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7739744" y="2133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7892144" y="1905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7892144" y="1676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8044544" y="1828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8120744" y="1524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80445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587344" y="2362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7587344" y="2057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3124200" y="1066800"/>
            <a:ext cx="5562600" cy="2438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457200" y="3962400"/>
            <a:ext cx="5791200" cy="2438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3505200" y="2590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2:</a:t>
            </a:r>
          </a:p>
          <a:p>
            <a:r>
              <a:rPr lang="en-US" sz="1600" dirty="0" smtClean="0"/>
              <a:t>NetServ nodes popping up</a:t>
            </a:r>
          </a:p>
          <a:p>
            <a:r>
              <a:rPr lang="en-US" sz="1600" dirty="0" smtClean="0"/>
              <a:t>In the eastern region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6126417" y="2590800"/>
            <a:ext cx="256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3:</a:t>
            </a:r>
          </a:p>
          <a:p>
            <a:r>
              <a:rPr lang="en-US" sz="1600" dirty="0" smtClean="0"/>
              <a:t>Web traffic generated from eastern </a:t>
            </a:r>
            <a:r>
              <a:rPr lang="en-US" sz="1600" dirty="0" err="1" smtClean="0"/>
              <a:t>PlanetLab</a:t>
            </a:r>
            <a:r>
              <a:rPr lang="en-US" sz="1600" dirty="0" smtClean="0"/>
              <a:t> nodes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3505200" y="5493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2:</a:t>
            </a:r>
          </a:p>
          <a:p>
            <a:r>
              <a:rPr lang="en-US" sz="1600" dirty="0" smtClean="0"/>
              <a:t>(Flickering) NetServ nodes migrating to the wild west!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716217" y="5493603"/>
            <a:ext cx="256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Screen 1:</a:t>
            </a:r>
          </a:p>
          <a:p>
            <a:r>
              <a:rPr lang="en-US" sz="1600" dirty="0" smtClean="0"/>
              <a:t>Web traffic generated from western </a:t>
            </a:r>
            <a:r>
              <a:rPr lang="en-US" sz="1600" dirty="0" err="1" smtClean="0"/>
              <a:t>PlanetLab</a:t>
            </a:r>
            <a:r>
              <a:rPr lang="en-US" sz="1600" dirty="0" smtClean="0"/>
              <a:t> nodes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5544368" y="1066800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895600" y="3974068"/>
            <a:ext cx="780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Step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57200" y="10668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sz="1600" dirty="0" err="1" smtClean="0"/>
              <a:t>PlanetLab</a:t>
            </a:r>
            <a:r>
              <a:rPr lang="en-US" sz="1600" dirty="0" smtClean="0"/>
              <a:t> </a:t>
            </a:r>
            <a:r>
              <a:rPr lang="en-US" sz="1600" dirty="0" smtClean="0"/>
              <a:t>nodes run scripts fetching small files from the web server</a:t>
            </a:r>
            <a:endParaRPr lang="en-US" sz="1600" dirty="0" smtClean="0"/>
          </a:p>
          <a:p>
            <a:pPr marL="114300" indent="-114300">
              <a:buFont typeface="Arial"/>
              <a:buChar char="•"/>
            </a:pPr>
            <a:r>
              <a:rPr lang="en-US" sz="1600" dirty="0" err="1" smtClean="0"/>
              <a:t>ActiveCDN</a:t>
            </a:r>
            <a:r>
              <a:rPr lang="en-US" sz="1600" dirty="0" smtClean="0"/>
              <a:t> </a:t>
            </a:r>
            <a:r>
              <a:rPr lang="en-US" sz="1600" dirty="0" smtClean="0"/>
              <a:t>modules with short TTL keep getting installed and removed</a:t>
            </a:r>
          </a:p>
          <a:p>
            <a:pPr marL="114300" indent="-114300">
              <a:buFont typeface="Arial"/>
              <a:buChar char="•"/>
            </a:pPr>
            <a:r>
              <a:rPr lang="en-US" sz="1600" dirty="0" err="1" smtClean="0"/>
              <a:t>PlanetLab</a:t>
            </a:r>
            <a:r>
              <a:rPr lang="en-US" sz="1600" dirty="0" smtClean="0"/>
              <a:t> scripts are choreographed to make modules </a:t>
            </a:r>
            <a:r>
              <a:rPr lang="en-US" sz="1600" i="1" dirty="0" smtClean="0"/>
              <a:t>migrate </a:t>
            </a:r>
            <a:r>
              <a:rPr lang="en-US" sz="1600" dirty="0" smtClean="0"/>
              <a:t>westward!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Future: NetServ everywhere</a:t>
            </a:r>
            <a:endParaRPr lang="en-US" sz="38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big to small devices</a:t>
            </a:r>
          </a:p>
          <a:p>
            <a:r>
              <a:rPr lang="en-US" dirty="0"/>
              <a:t>Real router: Juniper’s JUNOS</a:t>
            </a:r>
          </a:p>
          <a:p>
            <a:r>
              <a:rPr lang="en-US" dirty="0"/>
              <a:t>Personal computer: Kernel-mode Click</a:t>
            </a:r>
          </a:p>
          <a:p>
            <a:r>
              <a:rPr lang="en-US" dirty="0"/>
              <a:t>Home router: Linux using </a:t>
            </a:r>
            <a:r>
              <a:rPr lang="en-US" dirty="0" err="1"/>
              <a:t>iptables</a:t>
            </a:r>
            <a:endParaRPr lang="en-US" dirty="0"/>
          </a:p>
          <a:p>
            <a:pPr eaLnBrk="1" hangingPunct="1"/>
            <a:r>
              <a:rPr lang="en-US" dirty="0"/>
              <a:t>Security and resource control</a:t>
            </a:r>
          </a:p>
          <a:p>
            <a:pPr lvl="1" eaLnBrk="1" hangingPunct="1"/>
            <a:r>
              <a:rPr lang="en-US" dirty="0"/>
              <a:t>Enable various deployment scenarios</a:t>
            </a:r>
          </a:p>
          <a:p>
            <a:pPr lvl="1" eaLnBrk="1" hangingPunct="1"/>
            <a:r>
              <a:rPr lang="en-US" dirty="0"/>
              <a:t>Support different economic incentives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network services fallacy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391400" cy="47244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We tried adding network services as protocols:</a:t>
            </a:r>
          </a:p>
          <a:p>
            <a:pPr lvl="1" eaLnBrk="1" hangingPunct="1"/>
            <a:r>
              <a:rPr lang="en-US" dirty="0" smtClean="0"/>
              <a:t>multicast</a:t>
            </a:r>
          </a:p>
          <a:p>
            <a:pPr lvl="1" eaLnBrk="1" hangingPunct="1"/>
            <a:r>
              <a:rPr lang="en-US" dirty="0" err="1" smtClean="0"/>
              <a:t>QoS</a:t>
            </a:r>
            <a:endParaRPr lang="en-US" dirty="0" smtClean="0"/>
          </a:p>
          <a:p>
            <a:pPr lvl="1" eaLnBrk="1" hangingPunct="1"/>
            <a:r>
              <a:rPr lang="en-US" dirty="0" smtClean="0"/>
              <a:t>mobility</a:t>
            </a:r>
          </a:p>
          <a:p>
            <a:pPr lvl="1" eaLnBrk="1" hangingPunct="1"/>
            <a:r>
              <a:rPr lang="en-US" dirty="0" smtClean="0"/>
              <a:t>security</a:t>
            </a:r>
          </a:p>
          <a:p>
            <a:pPr eaLnBrk="1" hangingPunct="1"/>
            <a:r>
              <a:rPr lang="en-US" dirty="0" smtClean="0"/>
              <a:t>All were, more-or-less, failures</a:t>
            </a:r>
          </a:p>
          <a:p>
            <a:pPr lvl="1" eaLnBrk="1" hangingPunct="1"/>
            <a:r>
              <a:rPr lang="en-US" dirty="0" smtClean="0"/>
              <a:t>(or underperformed expectations)</a:t>
            </a:r>
          </a:p>
          <a:p>
            <a:pPr lvl="1" eaLnBrk="1" hangingPunct="1"/>
            <a:r>
              <a:rPr lang="en-US" dirty="0" smtClean="0"/>
              <a:t>hard to secure, not quite </a:t>
            </a:r>
            <a:r>
              <a:rPr lang="en-US" dirty="0" smtClean="0"/>
              <a:t>right</a:t>
            </a:r>
          </a:p>
          <a:p>
            <a:r>
              <a:rPr lang="en-US" dirty="0" smtClean="0"/>
              <a:t>Assumptions, unexamined:</a:t>
            </a:r>
          </a:p>
          <a:p>
            <a:pPr lvl="1"/>
            <a:r>
              <a:rPr lang="en-US" dirty="0" smtClean="0"/>
              <a:t>code </a:t>
            </a:r>
            <a:r>
              <a:rPr lang="en-US" dirty="0" smtClean="0"/>
              <a:t>changes </a:t>
            </a:r>
            <a:r>
              <a:rPr lang="en-US" dirty="0" err="1" smtClean="0"/>
              <a:t>O(years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written by vendor</a:t>
            </a:r>
          </a:p>
          <a:p>
            <a:pPr lvl="1"/>
            <a:r>
              <a:rPr lang="en-US" dirty="0" smtClean="0"/>
              <a:t>cannot be replaced in field</a:t>
            </a:r>
          </a:p>
          <a:p>
            <a:pPr lvl="1"/>
            <a:r>
              <a:rPr lang="en-US" dirty="0" smtClean="0"/>
              <a:t>but: web browser (JavaScript), Flash, Android, </a:t>
            </a:r>
            <a:r>
              <a:rPr lang="en-US" dirty="0" err="1" smtClean="0"/>
              <a:t>iPhone</a:t>
            </a:r>
            <a:r>
              <a:rPr lang="en-US" dirty="0" smtClean="0"/>
              <a:t>, …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costs</a:t>
            </a:r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5D31A-D587-DF49-8DD7-8FAEB3E5381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9460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2740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13"/>
          <p:cNvSpPr/>
          <p:nvPr/>
        </p:nvSpPr>
        <p:spPr>
          <a:xfrm>
            <a:off x="8001000" y="4038600"/>
            <a:ext cx="914400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90"/>
                </a:solidFill>
              </a:rPr>
              <a:t>$100/TB</a:t>
            </a: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2209800" y="6096000"/>
            <a:ext cx="2536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http://www.mkomo.com/cost-per-gigabyte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Thoughts 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Long-term constant: service model</a:t>
            </a:r>
          </a:p>
          <a:p>
            <a:pPr lvl="1" eaLnBrk="1" hangingPunct="1">
              <a:defRPr/>
            </a:pPr>
            <a:r>
              <a:rPr lang="en-US" dirty="0" smtClean="0"/>
              <a:t>equivalent of railroad track &amp; road width</a:t>
            </a:r>
          </a:p>
          <a:p>
            <a:pPr eaLnBrk="1" hangingPunct="1">
              <a:defRPr/>
            </a:pPr>
            <a:r>
              <a:rPr lang="en-US" dirty="0" smtClean="0"/>
              <a:t>Identify core functions we need</a:t>
            </a:r>
          </a:p>
          <a:p>
            <a:pPr lvl="1" eaLnBrk="1" hangingPunct="1">
              <a:defRPr/>
            </a:pPr>
            <a:r>
              <a:rPr lang="en-US" dirty="0" smtClean="0"/>
              <a:t>routing</a:t>
            </a:r>
          </a:p>
          <a:p>
            <a:pPr lvl="1" eaLnBrk="1" hangingPunct="1">
              <a:defRPr/>
            </a:pPr>
            <a:r>
              <a:rPr lang="en-US" dirty="0" smtClean="0"/>
              <a:t>congestion control</a:t>
            </a:r>
          </a:p>
          <a:p>
            <a:pPr lvl="1" eaLnBrk="1" hangingPunct="1">
              <a:defRPr/>
            </a:pPr>
            <a:r>
              <a:rPr lang="en-US" dirty="0" smtClean="0"/>
              <a:t>name lookup</a:t>
            </a:r>
          </a:p>
          <a:p>
            <a:pPr lvl="1" eaLnBrk="1" hangingPunct="1">
              <a:defRPr/>
            </a:pPr>
            <a:r>
              <a:rPr lang="en-US" dirty="0" smtClean="0"/>
              <a:t>path state establishment</a:t>
            </a:r>
          </a:p>
          <a:p>
            <a:pPr lvl="1" eaLnBrk="1" hangingPunct="1">
              <a:defRPr/>
            </a:pPr>
            <a:r>
              <a:rPr lang="en-US" dirty="0" smtClean="0"/>
              <a:t>…</a:t>
            </a:r>
          </a:p>
          <a:p>
            <a:pPr eaLnBrk="1" hangingPunct="1">
              <a:defRPr/>
            </a:pPr>
            <a:r>
              <a:rPr lang="en-US" dirty="0" smtClean="0"/>
              <a:t>Learn from history</a:t>
            </a:r>
          </a:p>
          <a:p>
            <a:pPr lvl="1" eaLnBrk="1" hangingPunct="1">
              <a:defRPr/>
            </a:pPr>
            <a:r>
              <a:rPr lang="en-US" dirty="0" smtClean="0"/>
              <a:t>why didn’t these get done “right”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Future Internet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Really closer to urban design</a:t>
            </a:r>
          </a:p>
          <a:p>
            <a:pPr lvl="1" eaLnBrk="1" hangingPunct="1">
              <a:defRPr/>
            </a:pPr>
            <a:r>
              <a:rPr lang="en-US" dirty="0" smtClean="0"/>
              <a:t>zoning, fire codes and infrastructure (rail, water)</a:t>
            </a:r>
          </a:p>
          <a:p>
            <a:pPr lvl="2" eaLnBrk="1" hangingPunct="1">
              <a:defRPr/>
            </a:pPr>
            <a:r>
              <a:rPr lang="en-US" dirty="0" smtClean="0"/>
              <a:t>plus oversight (fire marshal &amp; building inspector)</a:t>
            </a:r>
          </a:p>
          <a:p>
            <a:pPr lvl="1" eaLnBrk="1" hangingPunct="1">
              <a:defRPr/>
            </a:pPr>
            <a:r>
              <a:rPr lang="en-US" dirty="0" smtClean="0"/>
              <a:t>architecture changes, urban designs stay</a:t>
            </a:r>
          </a:p>
          <a:p>
            <a:pPr lvl="2" eaLnBrk="1" hangingPunct="1">
              <a:defRPr/>
            </a:pPr>
            <a:r>
              <a:rPr lang="en-US" dirty="0" smtClean="0"/>
              <a:t>see Washington, DC &amp; Berlin</a:t>
            </a:r>
          </a:p>
          <a:p>
            <a:pPr eaLnBrk="1" hangingPunct="1">
              <a:defRPr/>
            </a:pPr>
            <a:r>
              <a:rPr lang="en-US" dirty="0" smtClean="0"/>
              <a:t>“Architecture” must be</a:t>
            </a:r>
          </a:p>
          <a:p>
            <a:pPr lvl="1" eaLnBrk="1" hangingPunct="1">
              <a:defRPr/>
            </a:pPr>
            <a:r>
              <a:rPr lang="en-US" dirty="0" smtClean="0"/>
              <a:t>expressible in one sentence</a:t>
            </a:r>
          </a:p>
          <a:p>
            <a:pPr lvl="1" eaLnBrk="1" hangingPunct="1">
              <a:defRPr/>
            </a:pPr>
            <a:r>
              <a:rPr lang="en-US" dirty="0" smtClean="0"/>
              <a:t>avoid limiting options (unknown unknowns)</a:t>
            </a:r>
          </a:p>
          <a:p>
            <a:pPr lvl="1" eaLnBrk="1" hangingPunct="1">
              <a:defRPr/>
            </a:pPr>
            <a:r>
              <a:rPr lang="en-US" dirty="0" smtClean="0"/>
              <a:t>avoid imposing unnecessary costs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1270" y="1783560"/>
          <a:ext cx="864273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Amazon EC2</a:t>
            </a:r>
          </a:p>
          <a:p>
            <a:pPr lvl="1">
              <a:defRPr/>
            </a:pPr>
            <a:r>
              <a:rPr lang="en-US" dirty="0" smtClean="0">
                <a:solidFill>
                  <a:srgbClr val="FFCF68"/>
                </a:solidFill>
              </a:rPr>
              <a:t>$100/TB </a:t>
            </a:r>
            <a:r>
              <a:rPr lang="en-US" dirty="0" smtClean="0"/>
              <a:t>in, $100/TB out</a:t>
            </a:r>
          </a:p>
          <a:p>
            <a:pPr>
              <a:defRPr/>
            </a:pPr>
            <a:r>
              <a:rPr lang="en-US" dirty="0" smtClean="0"/>
              <a:t>CDN (Internet radio)</a:t>
            </a:r>
          </a:p>
          <a:p>
            <a:pPr lvl="1">
              <a:defRPr/>
            </a:pPr>
            <a:r>
              <a:rPr lang="en-US" dirty="0" smtClean="0"/>
              <a:t>$600/TB (2007)</a:t>
            </a:r>
          </a:p>
          <a:p>
            <a:pPr lvl="1">
              <a:defRPr/>
            </a:pPr>
            <a:r>
              <a:rPr lang="en-US" dirty="0" smtClean="0">
                <a:solidFill>
                  <a:srgbClr val="FFCF68"/>
                </a:solidFill>
              </a:rPr>
              <a:t>$100/TB </a:t>
            </a:r>
            <a:r>
              <a:rPr lang="en-US" dirty="0" smtClean="0"/>
              <a:t>(Q1 2009 – </a:t>
            </a:r>
            <a:r>
              <a:rPr lang="en-US" dirty="0" err="1" smtClean="0"/>
              <a:t>CDNpricing.com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NetFlix</a:t>
            </a:r>
            <a:r>
              <a:rPr lang="en-US" dirty="0" smtClean="0"/>
              <a:t> (7 GB DVD)</a:t>
            </a:r>
          </a:p>
          <a:p>
            <a:pPr lvl="1">
              <a:defRPr/>
            </a:pPr>
            <a:r>
              <a:rPr lang="en-US" dirty="0" smtClean="0"/>
              <a:t>postage $0.70 round-trip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CF68"/>
                </a:solidFill>
                <a:sym typeface="Wingdings"/>
              </a:rPr>
              <a:t>$100/TB</a:t>
            </a:r>
            <a:endParaRPr lang="en-US" dirty="0" smtClean="0">
              <a:solidFill>
                <a:srgbClr val="FFCF68"/>
              </a:solidFill>
            </a:endParaRPr>
          </a:p>
          <a:p>
            <a:pPr>
              <a:defRPr/>
            </a:pPr>
            <a:r>
              <a:rPr lang="en-US" dirty="0" smtClean="0"/>
              <a:t>FedEx – 2 lb disk</a:t>
            </a:r>
          </a:p>
          <a:p>
            <a:pPr lvl="1">
              <a:defRPr/>
            </a:pPr>
            <a:r>
              <a:rPr lang="en-US" dirty="0" smtClean="0"/>
              <a:t>5 business days: $6.55</a:t>
            </a:r>
          </a:p>
          <a:p>
            <a:pPr lvl="1">
              <a:defRPr/>
            </a:pPr>
            <a:r>
              <a:rPr lang="en-US" dirty="0" smtClean="0"/>
              <a:t>Standard overnight: $43.68</a:t>
            </a:r>
          </a:p>
          <a:p>
            <a:pPr lvl="1">
              <a:defRPr/>
            </a:pPr>
            <a:r>
              <a:rPr lang="en-US" dirty="0" smtClean="0"/>
              <a:t>Barracuda disk: </a:t>
            </a:r>
            <a:r>
              <a:rPr lang="en-US" dirty="0" smtClean="0">
                <a:solidFill>
                  <a:srgbClr val="FFCF68"/>
                </a:solidFill>
              </a:rPr>
              <a:t>$91 - $116/TB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E5476-CBF9-9546-88DF-146BF3E006CA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4724400"/>
            <a:ext cx="2603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1981200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810000"/>
            <a:ext cx="1828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Software: from floppy to autonomous</a:t>
            </a:r>
          </a:p>
        </p:txBody>
      </p:sp>
      <p:pic>
        <p:nvPicPr>
          <p:cNvPr id="22531" name="Picture 4" descr="5863098_MicrosoftUpdate_F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2766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window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397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phone_22_app_update_al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089400"/>
            <a:ext cx="18462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plugin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343400"/>
            <a:ext cx="4386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NetServ overview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59363" y="1524000"/>
            <a:ext cx="3627437" cy="4419600"/>
          </a:xfrm>
        </p:spPr>
        <p:txBody>
          <a:bodyPr/>
          <a:lstStyle/>
          <a:p>
            <a:pPr marL="0" indent="0" eaLnBrk="1" hangingPunct="1">
              <a:tabLst>
                <a:tab pos="3946525" algn="l"/>
              </a:tabLst>
            </a:pPr>
            <a:endParaRPr lang="en-US" sz="2000"/>
          </a:p>
          <a:p>
            <a:pPr marL="407988" lvl="1" indent="-238125" eaLnBrk="1" hangingPunct="1">
              <a:buFontTx/>
              <a:buNone/>
              <a:tabLst>
                <a:tab pos="3946525" algn="l"/>
              </a:tabLst>
            </a:pPr>
            <a:r>
              <a:rPr lang="en-US" sz="1800" b="1"/>
              <a:t>Modularization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Building Blocks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Service Modules</a:t>
            </a:r>
          </a:p>
          <a:p>
            <a:pPr marL="407988" lvl="1" indent="-238125" eaLnBrk="1" hangingPunct="1">
              <a:buFontTx/>
              <a:buNone/>
              <a:tabLst>
                <a:tab pos="3946525" algn="l"/>
              </a:tabLst>
            </a:pPr>
            <a:r>
              <a:rPr lang="en-US" sz="1800" b="1"/>
              <a:t>Virtual services framework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Security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Portability</a:t>
            </a:r>
          </a:p>
          <a:p>
            <a:pPr marL="407988" lvl="1" indent="-238125" eaLnBrk="1" hangingPunct="1">
              <a:buFontTx/>
              <a:buNone/>
              <a:tabLst>
                <a:tab pos="3946525" algn="l"/>
              </a:tabLst>
            </a:pPr>
            <a:r>
              <a:rPr lang="en-US" sz="1800" b="1"/>
              <a:t>NSF FIND four-year project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Columbia University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Bell Labs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Deutsche Telekom</a:t>
            </a:r>
          </a:p>
          <a:p>
            <a:pPr marL="407988" lvl="1" indent="-238125" eaLnBrk="1" hangingPunct="1">
              <a:tabLst>
                <a:tab pos="3946525" algn="l"/>
              </a:tabLst>
            </a:pPr>
            <a:r>
              <a:rPr lang="en-US" sz="1800"/>
              <a:t>DOCOMO Euro-Labs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066800" y="1219200"/>
            <a:ext cx="7845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ea typeface="ＭＳ Ｐゴシック" charset="-128"/>
                <a:cs typeface="ＭＳ Ｐゴシック" charset="-128"/>
              </a:rPr>
              <a:t>Extensible architecture for core network services</a:t>
            </a:r>
          </a:p>
        </p:txBody>
      </p:sp>
      <p:pic>
        <p:nvPicPr>
          <p:cNvPr id="3092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782763"/>
            <a:ext cx="378777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9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9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9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95400" y="6202332"/>
            <a:ext cx="67183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NetServ packet transport</a:t>
            </a:r>
            <a:endParaRPr lang="en-US" sz="1600" dirty="0"/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13001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26844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9859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749300" y="6392832"/>
            <a:ext cx="558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026400" y="6392832"/>
            <a:ext cx="558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1295400" y="5008532"/>
            <a:ext cx="20828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1295400" y="4627532"/>
            <a:ext cx="2082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sp>
        <p:nvSpPr>
          <p:cNvPr id="110" name="Oval 53"/>
          <p:cNvSpPr>
            <a:spLocks noChangeArrowheads="1"/>
          </p:cNvSpPr>
          <p:nvPr/>
        </p:nvSpPr>
        <p:spPr bwMode="auto">
          <a:xfrm>
            <a:off x="36242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" name="Oval 54"/>
          <p:cNvSpPr>
            <a:spLocks noChangeArrowheads="1"/>
          </p:cNvSpPr>
          <p:nvPr/>
        </p:nvSpPr>
        <p:spPr bwMode="auto">
          <a:xfrm>
            <a:off x="50085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" name="Oval 55"/>
          <p:cNvSpPr>
            <a:spLocks noChangeArrowheads="1"/>
          </p:cNvSpPr>
          <p:nvPr/>
        </p:nvSpPr>
        <p:spPr bwMode="auto">
          <a:xfrm>
            <a:off x="43100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3" name="Rectangle 2"/>
          <p:cNvSpPr>
            <a:spLocks noChangeArrowheads="1"/>
          </p:cNvSpPr>
          <p:nvPr/>
        </p:nvSpPr>
        <p:spPr bwMode="auto">
          <a:xfrm>
            <a:off x="3619500" y="5008532"/>
            <a:ext cx="20828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3619500" y="4627532"/>
            <a:ext cx="2082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59356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6" name="Oval 54"/>
          <p:cNvSpPr>
            <a:spLocks noChangeArrowheads="1"/>
          </p:cNvSpPr>
          <p:nvPr/>
        </p:nvSpPr>
        <p:spPr bwMode="auto">
          <a:xfrm>
            <a:off x="73199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" name="Oval 55"/>
          <p:cNvSpPr>
            <a:spLocks noChangeArrowheads="1"/>
          </p:cNvSpPr>
          <p:nvPr/>
        </p:nvSpPr>
        <p:spPr bwMode="auto">
          <a:xfrm>
            <a:off x="6621462" y="4056032"/>
            <a:ext cx="693737" cy="57149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2"/>
          <p:cNvSpPr>
            <a:spLocks noChangeArrowheads="1"/>
          </p:cNvSpPr>
          <p:nvPr/>
        </p:nvSpPr>
        <p:spPr bwMode="auto">
          <a:xfrm>
            <a:off x="5930900" y="5008532"/>
            <a:ext cx="20828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Virtual execution</a:t>
            </a:r>
          </a:p>
          <a:p>
            <a:pPr algn="ctr"/>
            <a:r>
              <a:rPr lang="en-US" sz="1600" dirty="0" smtClean="0"/>
              <a:t> environment</a:t>
            </a:r>
            <a:endParaRPr lang="en-US" sz="1600" dirty="0"/>
          </a:p>
        </p:txBody>
      </p:sp>
      <p:sp>
        <p:nvSpPr>
          <p:cNvPr id="119" name="Rectangle 2"/>
          <p:cNvSpPr>
            <a:spLocks noChangeArrowheads="1"/>
          </p:cNvSpPr>
          <p:nvPr/>
        </p:nvSpPr>
        <p:spPr bwMode="auto">
          <a:xfrm>
            <a:off x="5930900" y="4627532"/>
            <a:ext cx="2082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Building block layer</a:t>
            </a:r>
            <a:endParaRPr lang="en-US" sz="1600" dirty="0"/>
          </a:p>
        </p:txBody>
      </p:sp>
      <p:cxnSp>
        <p:nvCxnSpPr>
          <p:cNvPr id="122" name="Straight Arrow Connector 121"/>
          <p:cNvCxnSpPr/>
          <p:nvPr/>
        </p:nvCxnSpPr>
        <p:spPr>
          <a:xfrm rot="5400000">
            <a:off x="2076450" y="5941982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>
            <a:off x="4387850" y="5929282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6737350" y="5941982"/>
            <a:ext cx="5207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860800" y="3751233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210300" y="3751233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574800" y="3751233"/>
            <a:ext cx="153906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Service modules</a:t>
            </a:r>
            <a:endParaRPr lang="en-US" sz="1400" dirty="0"/>
          </a:p>
        </p:txBody>
      </p:sp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2895600" y="2049432"/>
            <a:ext cx="3530600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NetServ controller</a:t>
            </a:r>
            <a:endParaRPr lang="en-US" sz="1600" dirty="0"/>
          </a:p>
        </p:txBody>
      </p:sp>
      <p:cxnSp>
        <p:nvCxnSpPr>
          <p:cNvPr id="130" name="Straight Arrow Connector 129"/>
          <p:cNvCxnSpPr>
            <a:endCxn id="129" idx="1"/>
          </p:cNvCxnSpPr>
          <p:nvPr/>
        </p:nvCxnSpPr>
        <p:spPr>
          <a:xfrm>
            <a:off x="749300" y="2481232"/>
            <a:ext cx="21463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438900" y="2481232"/>
            <a:ext cx="2146300" cy="635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Down Arrow 156"/>
          <p:cNvSpPr/>
          <p:nvPr/>
        </p:nvSpPr>
        <p:spPr>
          <a:xfrm>
            <a:off x="4394200" y="1185832"/>
            <a:ext cx="469900" cy="8001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Down Arrow 157"/>
          <p:cNvSpPr/>
          <p:nvPr/>
        </p:nvSpPr>
        <p:spPr>
          <a:xfrm>
            <a:off x="4394200" y="3027332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Down Arrow 158"/>
          <p:cNvSpPr/>
          <p:nvPr/>
        </p:nvSpPr>
        <p:spPr>
          <a:xfrm rot="18782453">
            <a:off x="5880101" y="3027333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Down Arrow 159"/>
          <p:cNvSpPr/>
          <p:nvPr/>
        </p:nvSpPr>
        <p:spPr>
          <a:xfrm rot="2817547" flipH="1">
            <a:off x="2997201" y="3027332"/>
            <a:ext cx="469900" cy="7874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4838700" y="1325532"/>
            <a:ext cx="154827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Module download</a:t>
            </a:r>
            <a:endParaRPr lang="en-US" sz="1400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6413500" y="3116232"/>
            <a:ext cx="12598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Module install</a:t>
            </a:r>
            <a:endParaRPr lang="en-US" sz="1400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003300" y="1871632"/>
            <a:ext cx="157307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Signaling message</a:t>
            </a:r>
          </a:p>
          <a:p>
            <a:r>
              <a:rPr lang="en-US" sz="1400" i="1" dirty="0" smtClean="0"/>
              <a:t>to install module</a:t>
            </a:r>
            <a:endParaRPr lang="en-US" sz="1400" i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6743700" y="1871632"/>
            <a:ext cx="185195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Signaling message</a:t>
            </a:r>
          </a:p>
          <a:p>
            <a:r>
              <a:rPr lang="en-US" sz="1400" i="1" dirty="0"/>
              <a:t>f</a:t>
            </a:r>
            <a:r>
              <a:rPr lang="en-US" sz="1400" i="1" dirty="0" smtClean="0"/>
              <a:t>orwarded to next hop</a:t>
            </a:r>
            <a:endParaRPr lang="en-US" sz="1400" i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4647406" y="5643532"/>
            <a:ext cx="23510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Data packets processed</a:t>
            </a:r>
          </a:p>
          <a:p>
            <a:pPr algn="ctr"/>
            <a:r>
              <a:rPr lang="en-US" sz="1400" i="1" dirty="0" smtClean="0"/>
              <a:t>by service modules</a:t>
            </a:r>
            <a:endParaRPr lang="en-US" sz="1400" i="1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overview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91</TotalTime>
  <Words>2885</Words>
  <Application>Microsoft Macintosh PowerPoint</Application>
  <PresentationFormat>On-screen Show (4:3)</PresentationFormat>
  <Paragraphs>631</Paragraphs>
  <Slides>52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Metro</vt:lpstr>
      <vt:lpstr>NetSERV: programming NETWORKS (again)</vt:lpstr>
      <vt:lpstr>What is NetServ?</vt:lpstr>
      <vt:lpstr>Overview</vt:lpstr>
      <vt:lpstr>Two worlds</vt:lpstr>
      <vt:lpstr>Storage costs</vt:lpstr>
      <vt:lpstr>Bandwidth costs</vt:lpstr>
      <vt:lpstr>Software: from floppy to autonomous</vt:lpstr>
      <vt:lpstr>NetServ overview</vt:lpstr>
      <vt:lpstr>Architecture overview</vt:lpstr>
      <vt:lpstr>Network node example</vt:lpstr>
      <vt:lpstr>Different from active networks?</vt:lpstr>
      <vt:lpstr>How about GENI?</vt:lpstr>
      <vt:lpstr>Related work</vt:lpstr>
      <vt:lpstr>NetServ service containers</vt:lpstr>
      <vt:lpstr>Service modules</vt:lpstr>
      <vt:lpstr>Deployment scenarios</vt:lpstr>
      <vt:lpstr>Where does code run?</vt:lpstr>
      <vt:lpstr>How does code get into nodes?</vt:lpstr>
      <vt:lpstr>How does code get into nodes? </vt:lpstr>
      <vt:lpstr>NSIS</vt:lpstr>
      <vt:lpstr>NetServ signaling daemons</vt:lpstr>
      <vt:lpstr>Module management: OSGi</vt:lpstr>
      <vt:lpstr>OSGi features</vt:lpstr>
      <vt:lpstr>OSGi architecture</vt:lpstr>
      <vt:lpstr>OSGi implementation</vt:lpstr>
      <vt:lpstr>Getting packets: Click router</vt:lpstr>
      <vt:lpstr>1st prototype</vt:lpstr>
      <vt:lpstr>1st implementation</vt:lpstr>
      <vt:lpstr>Performance evaluation</vt:lpstr>
      <vt:lpstr>MLFFR comparison</vt:lpstr>
      <vt:lpstr>Current NetServ node architecture</vt:lpstr>
      <vt:lpstr>Next Click architecture</vt:lpstr>
      <vt:lpstr>NetServ controller and kernel</vt:lpstr>
      <vt:lpstr>Packet intercept</vt:lpstr>
      <vt:lpstr>APIs needed!</vt:lpstr>
      <vt:lpstr>NetServ service (demo) examples</vt:lpstr>
      <vt:lpstr>Media relay</vt:lpstr>
      <vt:lpstr>Media relay</vt:lpstr>
      <vt:lpstr>Media relay</vt:lpstr>
      <vt:lpstr>Media relay signaling</vt:lpstr>
      <vt:lpstr>NAT keep-alive responder</vt:lpstr>
      <vt:lpstr>NAT keep-alive responder</vt:lpstr>
      <vt:lpstr>NAT keep-alive responder</vt:lpstr>
      <vt:lpstr>Slide 44</vt:lpstr>
      <vt:lpstr>ActiveCDN – watermarking</vt:lpstr>
      <vt:lpstr>ActiveCDN – module migration</vt:lpstr>
      <vt:lpstr>Looking ahead</vt:lpstr>
      <vt:lpstr>Future: NetServ everywhere</vt:lpstr>
      <vt:lpstr>The network services fallacy</vt:lpstr>
      <vt:lpstr>Thoughts on architecture</vt:lpstr>
      <vt:lpstr>Future Internet architecture?</vt:lpstr>
      <vt:lpstr>Conclusion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NetSERV: programming NETWORKS (again)</dc:title>
  <dc:creator>Henning Schulzrinne</dc:creator>
  <cp:lastModifiedBy>Henning Schulzrinne</cp:lastModifiedBy>
  <cp:revision>10</cp:revision>
  <dcterms:created xsi:type="dcterms:W3CDTF">2010-10-11T19:08:06Z</dcterms:created>
  <dcterms:modified xsi:type="dcterms:W3CDTF">2010-10-11T19:12:26Z</dcterms:modified>
</cp:coreProperties>
</file>