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notesMasterIdLst>
    <p:notesMasterId r:id="rId17"/>
  </p:notesMasterIdLst>
  <p:sldIdLst>
    <p:sldId id="256" r:id="rId3"/>
    <p:sldId id="269" r:id="rId4"/>
    <p:sldId id="271" r:id="rId5"/>
    <p:sldId id="270" r:id="rId6"/>
    <p:sldId id="272" r:id="rId7"/>
    <p:sldId id="273" r:id="rId8"/>
    <p:sldId id="274" r:id="rId9"/>
    <p:sldId id="276" r:id="rId10"/>
    <p:sldId id="277" r:id="rId11"/>
    <p:sldId id="278" r:id="rId12"/>
    <p:sldId id="275" r:id="rId13"/>
    <p:sldId id="257" r:id="rId14"/>
    <p:sldId id="261" r:id="rId15"/>
    <p:sldId id="25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93F6A-8446-44A1-99AB-BA33EBAF3CAB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EFAE3-6E53-446A-8B56-BAF440BB4F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SIP Event SUBSCRIBE</a:t>
            </a:r>
            <a:r>
              <a:rPr lang="en-US" baseline="0" dirty="0" smtClean="0"/>
              <a:t> and NOTIFY mechanisms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s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33400"/>
            <a:ext cx="106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IRT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533400"/>
            <a:ext cx="990600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828800"/>
            <a:ext cx="9144000" cy="237172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548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419600"/>
            <a:ext cx="6400800" cy="1219200"/>
          </a:xfrm>
        </p:spPr>
        <p:txBody>
          <a:bodyPr/>
          <a:lstStyle>
            <a:lvl1pPr marL="0" indent="0">
              <a:defRPr sz="1400"/>
            </a:lvl1pPr>
          </a:lstStyle>
          <a:p>
            <a:r>
              <a:rPr lang="en-US" altLang="zh-CN" smtClean="0"/>
              <a:t>Click to edit Master subtitle style</a:t>
            </a:r>
            <a:endParaRPr lang="en-US" altLang="zh-CN"/>
          </a:p>
        </p:txBody>
      </p:sp>
      <p:sp>
        <p:nvSpPr>
          <p:cNvPr id="22548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7772400" cy="1447800"/>
          </a:xfrm>
        </p:spPr>
        <p:txBody>
          <a:bodyPr lIns="91440" tIns="45720" rIns="91440" bIns="45720" anchor="t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10ABAC-E9FC-4F4F-B680-C85249AC3541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65099-928B-43BB-BB0A-CBBED3F5DC4F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0600"/>
            <a:ext cx="8229600" cy="24907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633788"/>
            <a:ext cx="8229600" cy="2492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53B225-0491-41DD-A35D-7B7B0E243111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0600"/>
            <a:ext cx="4038600" cy="5135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135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477000"/>
            <a:ext cx="1219200" cy="381000"/>
          </a:xfrm>
        </p:spPr>
        <p:txBody>
          <a:bodyPr/>
          <a:lstStyle>
            <a:lvl1pPr>
              <a:defRPr/>
            </a:lvl1pPr>
          </a:lstStyle>
          <a:p>
            <a:fld id="{314B1F81-7338-4F72-8107-3C3CC445C127}" type="datetime1">
              <a:rPr lang="en-US" altLang="zh-CN" smtClean="0">
                <a:solidFill>
                  <a:srgbClr val="000000"/>
                </a:solidFill>
              </a:rPr>
              <a:pPr/>
              <a:t>11/29/2010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477000"/>
            <a:ext cx="1143000" cy="381000"/>
          </a:xfrm>
        </p:spPr>
        <p:txBody>
          <a:bodyPr/>
          <a:lstStyle>
            <a:lvl1pPr>
              <a:defRPr/>
            </a:lvl1pPr>
          </a:lstStyle>
          <a:p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477000"/>
            <a:ext cx="990600" cy="381000"/>
          </a:xfrm>
        </p:spPr>
        <p:txBody>
          <a:bodyPr/>
          <a:lstStyle>
            <a:lvl1pPr>
              <a:defRPr/>
            </a:lvl1pPr>
          </a:lstStyle>
          <a:p>
            <a:fld id="{3126CB39-E116-4B13-903C-58B6EF3DEF2A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6800" y="64770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F0671D49-7CFE-49EB-B89D-A56C82C6378B}" type="datetime1">
              <a:rPr lang="en-US" altLang="zh-CN" smtClean="0">
                <a:solidFill>
                  <a:srgbClr val="000000"/>
                </a:solidFill>
              </a:rPr>
              <a:pPr/>
              <a:t>11/29/2010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477000"/>
            <a:ext cx="1143000" cy="381000"/>
          </a:xfrm>
        </p:spPr>
        <p:txBody>
          <a:bodyPr/>
          <a:lstStyle>
            <a:lvl1pPr>
              <a:defRPr/>
            </a:lvl1pPr>
          </a:lstStyle>
          <a:p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477000"/>
            <a:ext cx="9906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>
                <a:solidFill>
                  <a:srgbClr val="000000"/>
                </a:solidFill>
              </a:rPr>
              <a:t> </a:t>
            </a:r>
            <a:fld id="{015EB86E-422F-47FB-BA42-A09C492E3DD8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0600"/>
            <a:ext cx="4038600" cy="5135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990600"/>
            <a:ext cx="4038600" cy="513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600" y="6477000"/>
            <a:ext cx="838200" cy="381000"/>
          </a:xfrm>
        </p:spPr>
        <p:txBody>
          <a:bodyPr/>
          <a:lstStyle>
            <a:lvl1pPr>
              <a:defRPr/>
            </a:lvl1pPr>
          </a:lstStyle>
          <a:p>
            <a:fld id="{4B2C7A9D-C316-4D5C-8220-0934EE8D3C14}" type="datetime1">
              <a:rPr lang="en-US" altLang="zh-CN" smtClean="0">
                <a:solidFill>
                  <a:srgbClr val="000000"/>
                </a:solidFill>
              </a:rPr>
              <a:pPr/>
              <a:t>11/29/2010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477000"/>
            <a:ext cx="1143000" cy="381000"/>
          </a:xfrm>
        </p:spPr>
        <p:txBody>
          <a:bodyPr/>
          <a:lstStyle>
            <a:lvl1pPr>
              <a:defRPr/>
            </a:lvl1pPr>
          </a:lstStyle>
          <a:p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477000"/>
            <a:ext cx="990600" cy="381000"/>
          </a:xfrm>
        </p:spPr>
        <p:txBody>
          <a:bodyPr/>
          <a:lstStyle>
            <a:lvl1pPr>
              <a:defRPr/>
            </a:lvl1pPr>
          </a:lstStyle>
          <a:p>
            <a:fld id="{429BA436-CFB5-4C6F-8287-5B001D7D3770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0600"/>
            <a:ext cx="4038600" cy="5135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90600"/>
            <a:ext cx="4038600" cy="24907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33788"/>
            <a:ext cx="4038600" cy="2492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762000" y="6477000"/>
            <a:ext cx="1219200" cy="381000"/>
          </a:xfrm>
        </p:spPr>
        <p:txBody>
          <a:bodyPr/>
          <a:lstStyle>
            <a:lvl1pPr>
              <a:defRPr/>
            </a:lvl1pPr>
          </a:lstStyle>
          <a:p>
            <a:fld id="{E001B64E-A24B-4A28-8A53-BB49BCC52BBF}" type="datetime1">
              <a:rPr lang="en-US" altLang="zh-CN" smtClean="0">
                <a:solidFill>
                  <a:srgbClr val="000000"/>
                </a:solidFill>
              </a:rPr>
              <a:pPr/>
              <a:t>11/29/2010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657600" y="6477000"/>
            <a:ext cx="1143000" cy="381000"/>
          </a:xfrm>
        </p:spPr>
        <p:txBody>
          <a:bodyPr/>
          <a:lstStyle>
            <a:lvl1pPr>
              <a:defRPr/>
            </a:lvl1pPr>
          </a:lstStyle>
          <a:p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05600" y="6477000"/>
            <a:ext cx="9906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>
                <a:solidFill>
                  <a:srgbClr val="000000"/>
                </a:solidFill>
              </a:rPr>
              <a:t> </a:t>
            </a:r>
            <a:fld id="{57F0993A-FD48-4FEF-92A9-28FB5B35EDC9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s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33400"/>
            <a:ext cx="106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IRT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533400"/>
            <a:ext cx="990600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828800"/>
            <a:ext cx="9144000" cy="237172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548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419600"/>
            <a:ext cx="6400800" cy="1219200"/>
          </a:xfrm>
        </p:spPr>
        <p:txBody>
          <a:bodyPr/>
          <a:lstStyle>
            <a:lvl1pPr marL="0" indent="0">
              <a:defRPr sz="1400"/>
            </a:lvl1pPr>
          </a:lstStyle>
          <a:p>
            <a:r>
              <a:rPr lang="en-US" altLang="zh-CN" smtClean="0"/>
              <a:t>Click to edit Master subtitle style</a:t>
            </a:r>
            <a:endParaRPr lang="en-US" altLang="zh-CN"/>
          </a:p>
        </p:txBody>
      </p:sp>
      <p:sp>
        <p:nvSpPr>
          <p:cNvPr id="22548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7772400" cy="1447800"/>
          </a:xfrm>
        </p:spPr>
        <p:txBody>
          <a:bodyPr lIns="91440" tIns="45720" rIns="91440" bIns="45720" anchor="t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E18341-C783-4576-ADE4-CC9513437D1D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370450-F039-4A4C-ADE5-32B1C944A078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3026D4-3F68-4A26-855B-A3916E9AD418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289BCD-B63C-448C-8E87-8925B606D597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7A1D78-137C-4BFC-92A6-B61FBB396B8B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D269BA-E06B-43E0-9CA2-338B9F2AA11B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DC8D3E-1C0D-4838-9A14-C52B49EE821C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21F4A6-C396-4159-BE94-F8ECCE5B6F60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7A8B86-1BCF-4F53-A410-B9690677043C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510BE5-5080-4F74-ACD0-581F9E6CEF11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2E9FDD-CC1D-4A65-83A5-F59ECA3F5E44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0600"/>
            <a:ext cx="8229600" cy="24907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633788"/>
            <a:ext cx="8229600" cy="2492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7A3238-4EAF-4FB2-A7FE-E7668F179CB0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0600"/>
            <a:ext cx="4038600" cy="5135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135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477000"/>
            <a:ext cx="1219200" cy="381000"/>
          </a:xfrm>
        </p:spPr>
        <p:txBody>
          <a:bodyPr/>
          <a:lstStyle>
            <a:lvl1pPr>
              <a:defRPr/>
            </a:lvl1pPr>
          </a:lstStyle>
          <a:p>
            <a:fld id="{CFBCC80D-7F56-4EC5-A552-67980833E272}" type="datetime1">
              <a:rPr lang="en-US" altLang="zh-CN" smtClean="0">
                <a:solidFill>
                  <a:srgbClr val="000000"/>
                </a:solidFill>
              </a:rPr>
              <a:pPr/>
              <a:t>11/29/2010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477000"/>
            <a:ext cx="1143000" cy="381000"/>
          </a:xfrm>
        </p:spPr>
        <p:txBody>
          <a:bodyPr/>
          <a:lstStyle>
            <a:lvl1pPr>
              <a:defRPr/>
            </a:lvl1pPr>
          </a:lstStyle>
          <a:p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477000"/>
            <a:ext cx="990600" cy="381000"/>
          </a:xfrm>
        </p:spPr>
        <p:txBody>
          <a:bodyPr/>
          <a:lstStyle>
            <a:lvl1pPr>
              <a:defRPr/>
            </a:lvl1pPr>
          </a:lstStyle>
          <a:p>
            <a:fld id="{3126CB39-E116-4B13-903C-58B6EF3DEF2A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33CB01-E584-434F-ADC0-015584F5221A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6800" y="64770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79A9238B-1EE2-4721-AAC5-5CA57B52FEF8}" type="datetime1">
              <a:rPr lang="en-US" altLang="zh-CN" smtClean="0">
                <a:solidFill>
                  <a:srgbClr val="000000"/>
                </a:solidFill>
              </a:rPr>
              <a:pPr/>
              <a:t>11/29/2010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477000"/>
            <a:ext cx="1143000" cy="381000"/>
          </a:xfrm>
        </p:spPr>
        <p:txBody>
          <a:bodyPr/>
          <a:lstStyle>
            <a:lvl1pPr>
              <a:defRPr/>
            </a:lvl1pPr>
          </a:lstStyle>
          <a:p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477000"/>
            <a:ext cx="9906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>
                <a:solidFill>
                  <a:srgbClr val="000000"/>
                </a:solidFill>
              </a:rPr>
              <a:t> </a:t>
            </a:r>
            <a:fld id="{015EB86E-422F-47FB-BA42-A09C492E3DD8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0600"/>
            <a:ext cx="4038600" cy="5135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990600"/>
            <a:ext cx="4038600" cy="513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600" y="6477000"/>
            <a:ext cx="838200" cy="381000"/>
          </a:xfrm>
        </p:spPr>
        <p:txBody>
          <a:bodyPr/>
          <a:lstStyle>
            <a:lvl1pPr>
              <a:defRPr/>
            </a:lvl1pPr>
          </a:lstStyle>
          <a:p>
            <a:fld id="{CBCD1F67-E55C-44D3-9CAD-E290F4901DF4}" type="datetime1">
              <a:rPr lang="en-US" altLang="zh-CN" smtClean="0">
                <a:solidFill>
                  <a:srgbClr val="000000"/>
                </a:solidFill>
              </a:rPr>
              <a:pPr/>
              <a:t>11/29/2010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477000"/>
            <a:ext cx="1143000" cy="381000"/>
          </a:xfrm>
        </p:spPr>
        <p:txBody>
          <a:bodyPr/>
          <a:lstStyle>
            <a:lvl1pPr>
              <a:defRPr/>
            </a:lvl1pPr>
          </a:lstStyle>
          <a:p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477000"/>
            <a:ext cx="990600" cy="381000"/>
          </a:xfrm>
        </p:spPr>
        <p:txBody>
          <a:bodyPr/>
          <a:lstStyle>
            <a:lvl1pPr>
              <a:defRPr/>
            </a:lvl1pPr>
          </a:lstStyle>
          <a:p>
            <a:fld id="{429BA436-CFB5-4C6F-8287-5B001D7D3770}" type="slidenum">
              <a:rPr lang="en-US" altLang="zh-CN" smtClean="0">
                <a:solidFill>
                  <a:srgbClr val="000000"/>
                </a:solidFill>
              </a:rPr>
              <a:pPr/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0600"/>
            <a:ext cx="4038600" cy="5135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90600"/>
            <a:ext cx="4038600" cy="24907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33788"/>
            <a:ext cx="4038600" cy="2492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762000" y="6477000"/>
            <a:ext cx="1219200" cy="381000"/>
          </a:xfrm>
        </p:spPr>
        <p:txBody>
          <a:bodyPr/>
          <a:lstStyle>
            <a:lvl1pPr>
              <a:defRPr/>
            </a:lvl1pPr>
          </a:lstStyle>
          <a:p>
            <a:fld id="{C4D75D9D-15FF-4DCC-992D-0AE163F4BCD9}" type="datetime1">
              <a:rPr lang="en-US" altLang="zh-CN" smtClean="0">
                <a:solidFill>
                  <a:srgbClr val="000000"/>
                </a:solidFill>
              </a:rPr>
              <a:pPr/>
              <a:t>11/29/2010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657600" y="6477000"/>
            <a:ext cx="1143000" cy="381000"/>
          </a:xfrm>
        </p:spPr>
        <p:txBody>
          <a:bodyPr/>
          <a:lstStyle>
            <a:lvl1pPr>
              <a:defRPr/>
            </a:lvl1pPr>
          </a:lstStyle>
          <a:p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05600" y="6477000"/>
            <a:ext cx="9906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>
                <a:solidFill>
                  <a:srgbClr val="000000"/>
                </a:solidFill>
              </a:rPr>
              <a:t> </a:t>
            </a:r>
            <a:fld id="{57F0993A-FD48-4FEF-92A9-28FB5B35EDC9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7A185D-766A-4858-8C01-3ED6B728DDAF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3F08D7-BB22-4CE9-9DA0-33D30950EDA7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47A58A-D134-42B4-9E29-0A16F3F7DFB6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E6AB71-AD4F-4306-82E2-12F2A0E95A0F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DE39D4-1BAC-4431-856A-DAFD61833481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DF34E9-9892-4D94-90BD-0DAE8404FF97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90600"/>
            <a:ext cx="8229600" cy="513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253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477000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1"/>
                </a:solidFill>
                <a:latin typeface="Trebuchet MS" pitchFamily="34" charset="0"/>
                <a:ea typeface="SimSun" pitchFamily="2" charset="-122"/>
              </a:defRPr>
            </a:lvl1pPr>
          </a:lstStyle>
          <a:p>
            <a:fld id="{CD2D9754-B6B2-4DF7-B28F-FC297842FC01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53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477000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tx1"/>
                </a:solidFill>
                <a:latin typeface="Trebuchet MS" pitchFamily="34" charset="0"/>
                <a:ea typeface="SimSun" pitchFamily="2" charset="-122"/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53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4770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1"/>
                </a:solidFill>
                <a:latin typeface="Trebuchet MS" pitchFamily="34" charset="0"/>
                <a:ea typeface="SimSun" pitchFamily="2" charset="-122"/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457200" y="838200"/>
            <a:ext cx="8229600" cy="0"/>
          </a:xfrm>
          <a:prstGeom prst="line">
            <a:avLst/>
          </a:prstGeom>
          <a:noFill/>
          <a:ln w="53975" cmpd="thickThin">
            <a:solidFill>
              <a:srgbClr val="EE003B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32" name="Picture 7" descr="cscu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772400" y="6477000"/>
            <a:ext cx="838200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 descr="IRT_logo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33400" y="6477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834" name="Rectangle 10"/>
          <p:cNvSpPr>
            <a:spLocks noChangeArrowheads="1"/>
          </p:cNvSpPr>
          <p:nvPr/>
        </p:nvSpPr>
        <p:spPr bwMode="auto">
          <a:xfrm>
            <a:off x="425450" y="6359525"/>
            <a:ext cx="8715375" cy="19050"/>
          </a:xfrm>
          <a:prstGeom prst="rect">
            <a:avLst/>
          </a:prstGeom>
          <a:gradFill rotWithShape="1">
            <a:gsLst>
              <a:gs pos="0">
                <a:srgbClr val="808080"/>
              </a:gs>
              <a:gs pos="100000">
                <a:srgbClr val="808080">
                  <a:gamma/>
                  <a:tint val="1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53840" name="Rectangle 16"/>
          <p:cNvSpPr>
            <a:spLocks noChangeArrowheads="1"/>
          </p:cNvSpPr>
          <p:nvPr/>
        </p:nvSpPr>
        <p:spPr bwMode="auto">
          <a:xfrm>
            <a:off x="425450" y="6359525"/>
            <a:ext cx="8715375" cy="19050"/>
          </a:xfrm>
          <a:prstGeom prst="rect">
            <a:avLst/>
          </a:prstGeom>
          <a:gradFill rotWithShape="1">
            <a:gsLst>
              <a:gs pos="0">
                <a:srgbClr val="808080"/>
              </a:gs>
              <a:gs pos="100000">
                <a:srgbClr val="808080">
                  <a:gamma/>
                  <a:tint val="1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wipe dir="r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charset="0"/>
          <a:ea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charset="0"/>
          <a:ea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charset="0"/>
          <a:ea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charset="0"/>
          <a:ea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charset="0"/>
          <a:ea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charset="0"/>
          <a:ea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charset="0"/>
          <a:ea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charset="0"/>
          <a:ea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28638" indent="-238125" algn="l" rtl="0" eaLnBrk="1" fontAlgn="base" hangingPunct="1">
        <a:spcBef>
          <a:spcPct val="30000"/>
        </a:spcBef>
        <a:spcAft>
          <a:spcPct val="0"/>
        </a:spcAft>
        <a:buClr>
          <a:srgbClr val="969696"/>
        </a:buClr>
        <a:buFont typeface="Wingdings" pitchFamily="2" charset="2"/>
        <a:buChar char="§"/>
        <a:tabLst>
          <a:tab pos="3946525" algn="l"/>
        </a:tabLst>
        <a:defRPr>
          <a:solidFill>
            <a:srgbClr val="000000"/>
          </a:solidFill>
          <a:latin typeface="+mn-lt"/>
          <a:ea typeface="+mn-ea"/>
          <a:cs typeface="+mn-cs"/>
        </a:defRPr>
      </a:lvl2pPr>
      <a:lvl3pPr marL="808038" indent="-165100" algn="l" rtl="0" eaLnBrk="1" fontAlgn="base" hangingPunct="1">
        <a:spcBef>
          <a:spcPct val="30000"/>
        </a:spcBef>
        <a:spcAft>
          <a:spcPct val="0"/>
        </a:spcAft>
        <a:buClr>
          <a:srgbClr val="969696"/>
        </a:buClr>
        <a:buFont typeface="Wingdings" pitchFamily="2" charset="2"/>
        <a:buChar char=""/>
        <a:tabLst>
          <a:tab pos="3946525" algn="l"/>
        </a:tabLst>
        <a:defRPr sz="1600">
          <a:solidFill>
            <a:srgbClr val="000000"/>
          </a:solidFill>
          <a:latin typeface="+mn-lt"/>
          <a:ea typeface="+mn-ea"/>
          <a:cs typeface="+mn-cs"/>
        </a:defRPr>
      </a:lvl3pPr>
      <a:lvl4pPr marL="1506538" indent="-168275" algn="l" rtl="0" eaLnBrk="1" fontAlgn="base" hangingPunct="1">
        <a:spcBef>
          <a:spcPct val="30000"/>
        </a:spcBef>
        <a:spcAft>
          <a:spcPct val="0"/>
        </a:spcAft>
        <a:buClr>
          <a:schemeClr val="tx1"/>
        </a:buClr>
        <a:buChar char="–"/>
        <a:tabLst>
          <a:tab pos="3946525" algn="l"/>
        </a:tabLst>
        <a:defRPr sz="1400">
          <a:solidFill>
            <a:srgbClr val="000000"/>
          </a:solidFill>
          <a:latin typeface="Verdana" charset="0"/>
          <a:ea typeface="+mn-ea"/>
          <a:cs typeface="+mn-cs"/>
        </a:defRPr>
      </a:lvl4pPr>
      <a:lvl5pPr marL="1854200" indent="-168275" algn="l" rtl="0" eaLnBrk="1" fontAlgn="base" hangingPunct="1">
        <a:spcBef>
          <a:spcPct val="30000"/>
        </a:spcBef>
        <a:spcAft>
          <a:spcPct val="0"/>
        </a:spcAft>
        <a:buClr>
          <a:schemeClr val="tx1"/>
        </a:buClr>
        <a:buFont typeface="Futura Md BT" pitchFamily="34" charset="0"/>
        <a:buChar char="–"/>
        <a:tabLst>
          <a:tab pos="3946525" algn="l"/>
        </a:tabLst>
        <a:defRPr sz="1400">
          <a:solidFill>
            <a:srgbClr val="000000"/>
          </a:solidFill>
          <a:latin typeface="Verdana" charset="0"/>
          <a:ea typeface="+mn-ea"/>
          <a:cs typeface="+mn-cs"/>
        </a:defRPr>
      </a:lvl5pPr>
      <a:lvl6pPr marL="2311400" indent="-168275" algn="l" rtl="0" eaLnBrk="1" fontAlgn="base" hangingPunct="1">
        <a:spcBef>
          <a:spcPct val="30000"/>
        </a:spcBef>
        <a:spcAft>
          <a:spcPct val="0"/>
        </a:spcAft>
        <a:buClr>
          <a:schemeClr val="tx1"/>
        </a:buClr>
        <a:buFont typeface="Futura Md BT" pitchFamily="34" charset="0"/>
        <a:buChar char="–"/>
        <a:tabLst>
          <a:tab pos="3946525" algn="l"/>
        </a:tabLst>
        <a:defRPr sz="1400">
          <a:solidFill>
            <a:srgbClr val="000000"/>
          </a:solidFill>
          <a:latin typeface="Verdana" charset="0"/>
          <a:ea typeface="+mn-ea"/>
          <a:cs typeface="+mn-cs"/>
        </a:defRPr>
      </a:lvl6pPr>
      <a:lvl7pPr marL="2768600" indent="-168275" algn="l" rtl="0" eaLnBrk="1" fontAlgn="base" hangingPunct="1">
        <a:spcBef>
          <a:spcPct val="30000"/>
        </a:spcBef>
        <a:spcAft>
          <a:spcPct val="0"/>
        </a:spcAft>
        <a:buClr>
          <a:schemeClr val="tx1"/>
        </a:buClr>
        <a:buFont typeface="Futura Md BT" pitchFamily="34" charset="0"/>
        <a:buChar char="–"/>
        <a:tabLst>
          <a:tab pos="3946525" algn="l"/>
        </a:tabLst>
        <a:defRPr sz="1400">
          <a:solidFill>
            <a:srgbClr val="000000"/>
          </a:solidFill>
          <a:latin typeface="Verdana" charset="0"/>
          <a:ea typeface="+mn-ea"/>
          <a:cs typeface="+mn-cs"/>
        </a:defRPr>
      </a:lvl7pPr>
      <a:lvl8pPr marL="3225800" indent="-168275" algn="l" rtl="0" eaLnBrk="1" fontAlgn="base" hangingPunct="1">
        <a:spcBef>
          <a:spcPct val="30000"/>
        </a:spcBef>
        <a:spcAft>
          <a:spcPct val="0"/>
        </a:spcAft>
        <a:buClr>
          <a:schemeClr val="tx1"/>
        </a:buClr>
        <a:buFont typeface="Futura Md BT" pitchFamily="34" charset="0"/>
        <a:buChar char="–"/>
        <a:tabLst>
          <a:tab pos="3946525" algn="l"/>
        </a:tabLst>
        <a:defRPr sz="1400">
          <a:solidFill>
            <a:srgbClr val="000000"/>
          </a:solidFill>
          <a:latin typeface="Verdana" charset="0"/>
          <a:ea typeface="+mn-ea"/>
          <a:cs typeface="+mn-cs"/>
        </a:defRPr>
      </a:lvl8pPr>
      <a:lvl9pPr marL="3683000" indent="-168275" algn="l" rtl="0" eaLnBrk="1" fontAlgn="base" hangingPunct="1">
        <a:spcBef>
          <a:spcPct val="30000"/>
        </a:spcBef>
        <a:spcAft>
          <a:spcPct val="0"/>
        </a:spcAft>
        <a:buClr>
          <a:schemeClr val="tx1"/>
        </a:buClr>
        <a:buFont typeface="Futura Md BT" pitchFamily="34" charset="0"/>
        <a:buChar char="–"/>
        <a:tabLst>
          <a:tab pos="3946525" algn="l"/>
        </a:tabLst>
        <a:defRPr sz="1400">
          <a:solidFill>
            <a:srgbClr val="000000"/>
          </a:solidFill>
          <a:latin typeface="Verdana" charset="0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90600"/>
            <a:ext cx="8229600" cy="513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253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477000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1"/>
                </a:solidFill>
                <a:latin typeface="Trebuchet MS" pitchFamily="34" charset="0"/>
                <a:ea typeface="SimSun" pitchFamily="2" charset="-122"/>
              </a:defRPr>
            </a:lvl1pPr>
          </a:lstStyle>
          <a:p>
            <a:fld id="{116F4861-81E9-40B6-B294-91B73771FAE8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53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477000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tx1"/>
                </a:solidFill>
                <a:latin typeface="Trebuchet MS" pitchFamily="34" charset="0"/>
                <a:ea typeface="SimSun" pitchFamily="2" charset="-122"/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53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4770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1"/>
                </a:solidFill>
                <a:latin typeface="Trebuchet MS" pitchFamily="34" charset="0"/>
                <a:ea typeface="SimSun" pitchFamily="2" charset="-122"/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457200" y="838200"/>
            <a:ext cx="8229600" cy="0"/>
          </a:xfrm>
          <a:prstGeom prst="line">
            <a:avLst/>
          </a:prstGeom>
          <a:noFill/>
          <a:ln w="53975" cmpd="thickThin">
            <a:solidFill>
              <a:srgbClr val="EE003B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32" name="Picture 7" descr="cscu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772400" y="6477000"/>
            <a:ext cx="838200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 descr="IRT_logo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33400" y="6477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834" name="Rectangle 10"/>
          <p:cNvSpPr>
            <a:spLocks noChangeArrowheads="1"/>
          </p:cNvSpPr>
          <p:nvPr/>
        </p:nvSpPr>
        <p:spPr bwMode="auto">
          <a:xfrm>
            <a:off x="425450" y="6359525"/>
            <a:ext cx="8715375" cy="19050"/>
          </a:xfrm>
          <a:prstGeom prst="rect">
            <a:avLst/>
          </a:prstGeom>
          <a:gradFill rotWithShape="1">
            <a:gsLst>
              <a:gs pos="0">
                <a:srgbClr val="808080"/>
              </a:gs>
              <a:gs pos="100000">
                <a:srgbClr val="808080">
                  <a:gamma/>
                  <a:tint val="1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53840" name="Rectangle 16"/>
          <p:cNvSpPr>
            <a:spLocks noChangeArrowheads="1"/>
          </p:cNvSpPr>
          <p:nvPr/>
        </p:nvSpPr>
        <p:spPr bwMode="auto">
          <a:xfrm>
            <a:off x="425450" y="6359525"/>
            <a:ext cx="8715375" cy="19050"/>
          </a:xfrm>
          <a:prstGeom prst="rect">
            <a:avLst/>
          </a:prstGeom>
          <a:gradFill rotWithShape="1">
            <a:gsLst>
              <a:gs pos="0">
                <a:srgbClr val="808080"/>
              </a:gs>
              <a:gs pos="100000">
                <a:srgbClr val="808080">
                  <a:gamma/>
                  <a:tint val="1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ransition>
    <p:wipe dir="r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charset="0"/>
          <a:ea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charset="0"/>
          <a:ea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charset="0"/>
          <a:ea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charset="0"/>
          <a:ea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charset="0"/>
          <a:ea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charset="0"/>
          <a:ea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charset="0"/>
          <a:ea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rebuchet MS" charset="0"/>
          <a:ea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28638" indent="-238125" algn="l" rtl="0" eaLnBrk="1" fontAlgn="base" hangingPunct="1">
        <a:spcBef>
          <a:spcPct val="30000"/>
        </a:spcBef>
        <a:spcAft>
          <a:spcPct val="0"/>
        </a:spcAft>
        <a:buClr>
          <a:srgbClr val="969696"/>
        </a:buClr>
        <a:buFont typeface="Wingdings" pitchFamily="2" charset="2"/>
        <a:buChar char="§"/>
        <a:tabLst>
          <a:tab pos="3946525" algn="l"/>
        </a:tabLst>
        <a:defRPr>
          <a:solidFill>
            <a:srgbClr val="000000"/>
          </a:solidFill>
          <a:latin typeface="+mn-lt"/>
          <a:ea typeface="+mn-ea"/>
          <a:cs typeface="+mn-cs"/>
        </a:defRPr>
      </a:lvl2pPr>
      <a:lvl3pPr marL="808038" indent="-165100" algn="l" rtl="0" eaLnBrk="1" fontAlgn="base" hangingPunct="1">
        <a:spcBef>
          <a:spcPct val="30000"/>
        </a:spcBef>
        <a:spcAft>
          <a:spcPct val="0"/>
        </a:spcAft>
        <a:buClr>
          <a:srgbClr val="969696"/>
        </a:buClr>
        <a:buFont typeface="Wingdings" pitchFamily="2" charset="2"/>
        <a:buChar char=""/>
        <a:tabLst>
          <a:tab pos="3946525" algn="l"/>
        </a:tabLst>
        <a:defRPr sz="1600">
          <a:solidFill>
            <a:srgbClr val="000000"/>
          </a:solidFill>
          <a:latin typeface="+mn-lt"/>
          <a:ea typeface="+mn-ea"/>
          <a:cs typeface="+mn-cs"/>
        </a:defRPr>
      </a:lvl3pPr>
      <a:lvl4pPr marL="1506538" indent="-168275" algn="l" rtl="0" eaLnBrk="1" fontAlgn="base" hangingPunct="1">
        <a:spcBef>
          <a:spcPct val="30000"/>
        </a:spcBef>
        <a:spcAft>
          <a:spcPct val="0"/>
        </a:spcAft>
        <a:buClr>
          <a:schemeClr val="tx1"/>
        </a:buClr>
        <a:buChar char="–"/>
        <a:tabLst>
          <a:tab pos="3946525" algn="l"/>
        </a:tabLst>
        <a:defRPr sz="1400">
          <a:solidFill>
            <a:srgbClr val="000000"/>
          </a:solidFill>
          <a:latin typeface="Verdana" charset="0"/>
          <a:ea typeface="+mn-ea"/>
          <a:cs typeface="+mn-cs"/>
        </a:defRPr>
      </a:lvl4pPr>
      <a:lvl5pPr marL="1854200" indent="-168275" algn="l" rtl="0" eaLnBrk="1" fontAlgn="base" hangingPunct="1">
        <a:spcBef>
          <a:spcPct val="30000"/>
        </a:spcBef>
        <a:spcAft>
          <a:spcPct val="0"/>
        </a:spcAft>
        <a:buClr>
          <a:schemeClr val="tx1"/>
        </a:buClr>
        <a:buFont typeface="Futura Md BT" pitchFamily="34" charset="0"/>
        <a:buChar char="–"/>
        <a:tabLst>
          <a:tab pos="3946525" algn="l"/>
        </a:tabLst>
        <a:defRPr sz="1400">
          <a:solidFill>
            <a:srgbClr val="000000"/>
          </a:solidFill>
          <a:latin typeface="Verdana" charset="0"/>
          <a:ea typeface="+mn-ea"/>
          <a:cs typeface="+mn-cs"/>
        </a:defRPr>
      </a:lvl5pPr>
      <a:lvl6pPr marL="2311400" indent="-168275" algn="l" rtl="0" eaLnBrk="1" fontAlgn="base" hangingPunct="1">
        <a:spcBef>
          <a:spcPct val="30000"/>
        </a:spcBef>
        <a:spcAft>
          <a:spcPct val="0"/>
        </a:spcAft>
        <a:buClr>
          <a:schemeClr val="tx1"/>
        </a:buClr>
        <a:buFont typeface="Futura Md BT" pitchFamily="34" charset="0"/>
        <a:buChar char="–"/>
        <a:tabLst>
          <a:tab pos="3946525" algn="l"/>
        </a:tabLst>
        <a:defRPr sz="1400">
          <a:solidFill>
            <a:srgbClr val="000000"/>
          </a:solidFill>
          <a:latin typeface="Verdana" charset="0"/>
          <a:ea typeface="+mn-ea"/>
          <a:cs typeface="+mn-cs"/>
        </a:defRPr>
      </a:lvl6pPr>
      <a:lvl7pPr marL="2768600" indent="-168275" algn="l" rtl="0" eaLnBrk="1" fontAlgn="base" hangingPunct="1">
        <a:spcBef>
          <a:spcPct val="30000"/>
        </a:spcBef>
        <a:spcAft>
          <a:spcPct val="0"/>
        </a:spcAft>
        <a:buClr>
          <a:schemeClr val="tx1"/>
        </a:buClr>
        <a:buFont typeface="Futura Md BT" pitchFamily="34" charset="0"/>
        <a:buChar char="–"/>
        <a:tabLst>
          <a:tab pos="3946525" algn="l"/>
        </a:tabLst>
        <a:defRPr sz="1400">
          <a:solidFill>
            <a:srgbClr val="000000"/>
          </a:solidFill>
          <a:latin typeface="Verdana" charset="0"/>
          <a:ea typeface="+mn-ea"/>
          <a:cs typeface="+mn-cs"/>
        </a:defRPr>
      </a:lvl7pPr>
      <a:lvl8pPr marL="3225800" indent="-168275" algn="l" rtl="0" eaLnBrk="1" fontAlgn="base" hangingPunct="1">
        <a:spcBef>
          <a:spcPct val="30000"/>
        </a:spcBef>
        <a:spcAft>
          <a:spcPct val="0"/>
        </a:spcAft>
        <a:buClr>
          <a:schemeClr val="tx1"/>
        </a:buClr>
        <a:buFont typeface="Futura Md BT" pitchFamily="34" charset="0"/>
        <a:buChar char="–"/>
        <a:tabLst>
          <a:tab pos="3946525" algn="l"/>
        </a:tabLst>
        <a:defRPr sz="1400">
          <a:solidFill>
            <a:srgbClr val="000000"/>
          </a:solidFill>
          <a:latin typeface="Verdana" charset="0"/>
          <a:ea typeface="+mn-ea"/>
          <a:cs typeface="+mn-cs"/>
        </a:defRPr>
      </a:lvl8pPr>
      <a:lvl9pPr marL="3683000" indent="-168275" algn="l" rtl="0" eaLnBrk="1" fontAlgn="base" hangingPunct="1">
        <a:spcBef>
          <a:spcPct val="30000"/>
        </a:spcBef>
        <a:spcAft>
          <a:spcPct val="0"/>
        </a:spcAft>
        <a:buClr>
          <a:schemeClr val="tx1"/>
        </a:buClr>
        <a:buFont typeface="Futura Md BT" pitchFamily="34" charset="0"/>
        <a:buChar char="–"/>
        <a:tabLst>
          <a:tab pos="3946525" algn="l"/>
        </a:tabLst>
        <a:defRPr sz="1400">
          <a:solidFill>
            <a:srgbClr val="000000"/>
          </a:solidFill>
          <a:latin typeface="Verdana" charset="0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hyperlink" Target="http://www.infocellar.com/networks/graphics/images/router-blue-small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tools.ietf.org/rfcdiff?url1=http://tools.ietf.org/id/draft-shen-sipping-load-control-event-package-03.txt&amp;url2=http://www.ietf.org/id/draft-shen-soc-load-control-event-package-00.tx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419600"/>
            <a:ext cx="6400800" cy="2133600"/>
          </a:xfrm>
        </p:spPr>
        <p:txBody>
          <a:bodyPr>
            <a:normAutofit/>
          </a:bodyPr>
          <a:lstStyle/>
          <a:p>
            <a:pPr algn="l"/>
            <a:r>
              <a:rPr lang="en-US" sz="1500" b="1" dirty="0" smtClean="0">
                <a:solidFill>
                  <a:schemeClr val="tx1"/>
                </a:solidFill>
              </a:rPr>
              <a:t>Charles Shen</a:t>
            </a:r>
            <a:r>
              <a:rPr lang="en-US" sz="1500" b="1" baseline="30000" dirty="0" smtClean="0">
                <a:solidFill>
                  <a:schemeClr val="tx1"/>
                </a:solidFill>
              </a:rPr>
              <a:t>†</a:t>
            </a:r>
            <a:r>
              <a:rPr lang="en-US" sz="1500" b="1" dirty="0" smtClean="0">
                <a:solidFill>
                  <a:schemeClr val="tx1"/>
                </a:solidFill>
              </a:rPr>
              <a:t> and Henning Schulzrinne, Columbia University</a:t>
            </a:r>
          </a:p>
          <a:p>
            <a:pPr algn="l"/>
            <a:r>
              <a:rPr lang="en-US" sz="1500" b="1" dirty="0" smtClean="0">
                <a:solidFill>
                  <a:schemeClr val="tx1"/>
                </a:solidFill>
              </a:rPr>
              <a:t>Arata Koike, NTT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b="1" dirty="0" smtClean="0">
                <a:solidFill>
                  <a:srgbClr val="000000"/>
                </a:solidFill>
                <a:latin typeface="Arial" charset="0"/>
                <a:cs typeface="Arial"/>
              </a:rPr>
              <a:t>IETF </a:t>
            </a:r>
            <a:r>
              <a:rPr lang="en-US" b="1" dirty="0" smtClean="0">
                <a:solidFill>
                  <a:srgbClr val="000000"/>
                </a:solidFill>
                <a:latin typeface="Arial" charset="0"/>
              </a:rPr>
              <a:t> Interim Meeting, </a:t>
            </a:r>
            <a:r>
              <a:rPr lang="en-US" sz="1400" b="1" dirty="0" smtClean="0">
                <a:solidFill>
                  <a:srgbClr val="000000"/>
                </a:solidFill>
                <a:latin typeface="Arial" charset="0"/>
              </a:rPr>
              <a:t>December 2010</a:t>
            </a:r>
          </a:p>
          <a:p>
            <a:endParaRPr lang="en-US" b="1" dirty="0" smtClean="0">
              <a:solidFill>
                <a:srgbClr val="000000"/>
              </a:solidFill>
              <a:latin typeface="Arial" charset="0"/>
            </a:endParaRPr>
          </a:p>
          <a:p>
            <a:endParaRPr lang="en-US" sz="1400" b="1" dirty="0" smtClean="0">
              <a:solidFill>
                <a:srgbClr val="000000"/>
              </a:solidFill>
              <a:latin typeface="Arial" charset="0"/>
            </a:endParaRPr>
          </a:p>
          <a:p>
            <a:r>
              <a:rPr lang="en-US" b="1" baseline="30000" dirty="0" smtClean="0"/>
              <a:t>† </a:t>
            </a:r>
            <a:r>
              <a:rPr lang="en-US" b="1" dirty="0" smtClean="0"/>
              <a:t>Now with AT&amp;T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1800" b="1" dirty="0" smtClean="0">
                <a:solidFill>
                  <a:srgbClr val="000000"/>
                </a:solidFill>
                <a:latin typeface="Arial" charset="0"/>
                <a:cs typeface="Arial"/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latin typeface="Arial" charset="0"/>
                <a:cs typeface="Arial"/>
              </a:rPr>
            </a:br>
            <a:r>
              <a:rPr lang="en-US" sz="2700" b="1" dirty="0" smtClean="0">
                <a:solidFill>
                  <a:srgbClr val="000000"/>
                </a:solidFill>
                <a:latin typeface="Arial" charset="0"/>
                <a:cs typeface="Arial"/>
              </a:rPr>
              <a:t>A </a:t>
            </a:r>
            <a:r>
              <a:rPr lang="en-US" sz="2700" b="1" dirty="0">
                <a:solidFill>
                  <a:srgbClr val="000000"/>
                </a:solidFill>
                <a:latin typeface="Arial" charset="0"/>
                <a:cs typeface="Arial"/>
              </a:rPr>
              <a:t>Session Initiation Protocol (SIP) Load Control Event </a:t>
            </a:r>
            <a:r>
              <a:rPr lang="en-US" sz="2700" b="1" dirty="0" smtClean="0">
                <a:solidFill>
                  <a:srgbClr val="000000"/>
                </a:solidFill>
                <a:latin typeface="Arial" charset="0"/>
                <a:cs typeface="Arial"/>
              </a:rPr>
              <a:t>Package</a:t>
            </a:r>
            <a:r>
              <a:rPr lang="en-US" sz="1800" b="1" dirty="0">
                <a:solidFill>
                  <a:srgbClr val="000000"/>
                </a:solidFill>
                <a:latin typeface="Arial" charset="0"/>
                <a:cs typeface="Arial"/>
              </a:rPr>
              <a:t/>
            </a:r>
            <a:br>
              <a:rPr lang="en-US" sz="1800" b="1" dirty="0">
                <a:solidFill>
                  <a:srgbClr val="000000"/>
                </a:solidFill>
                <a:latin typeface="Arial" charset="0"/>
                <a:cs typeface="Arial"/>
              </a:rPr>
            </a:br>
            <a:r>
              <a:rPr lang="en-US" sz="1800" b="1" dirty="0" smtClean="0">
                <a:solidFill>
                  <a:srgbClr val="000000"/>
                </a:solidFill>
                <a:latin typeface="Arial" charset="0"/>
                <a:cs typeface="Arial"/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latin typeface="Arial" charset="0"/>
                <a:cs typeface="Arial"/>
              </a:rPr>
            </a:br>
            <a:r>
              <a:rPr lang="en-US" sz="2000" b="1" dirty="0" smtClean="0">
                <a:solidFill>
                  <a:srgbClr val="000000"/>
                </a:solidFill>
                <a:latin typeface="Arial" charset="0"/>
                <a:cs typeface="Arial"/>
              </a:rPr>
              <a:t>draft-shen-soc-load-control-event-package-00.txt</a:t>
            </a: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Arial"/>
              </a:rPr>
              <a:t/>
            </a:r>
            <a:br>
              <a:rPr lang="en-US" sz="1200" dirty="0" smtClean="0">
                <a:solidFill>
                  <a:srgbClr val="000000"/>
                </a:solidFill>
                <a:latin typeface="Arial" charset="0"/>
                <a:cs typeface="Arial"/>
              </a:rPr>
            </a:b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Arial"/>
              </a:rPr>
              <a:t/>
            </a:r>
            <a:br>
              <a:rPr lang="en-US" sz="1200" dirty="0" smtClean="0">
                <a:solidFill>
                  <a:srgbClr val="000000"/>
                </a:solidFill>
                <a:latin typeface="Arial" charset="0"/>
                <a:cs typeface="Arial"/>
              </a:rPr>
            </a:b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Issue: document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sz="2400" dirty="0" smtClean="0"/>
          </a:p>
          <a:p>
            <a:r>
              <a:rPr lang="en-US" sz="2400" dirty="0" smtClean="0"/>
              <a:t>Shall this I-D be accepted as a WG item, in particular, as the base document for the third deliverable in the WG charter: </a:t>
            </a:r>
          </a:p>
          <a:p>
            <a:endParaRPr lang="en-US" sz="2400" dirty="0" smtClean="0"/>
          </a:p>
          <a:p>
            <a:pPr lvl="1">
              <a:buNone/>
            </a:pPr>
            <a:r>
              <a:rPr lang="en-US" sz="2400" dirty="0" smtClean="0"/>
              <a:t>“3. A specification for a SIP load filtering mechanism.”?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026D4-3F68-4A26-855B-A3916E9AD418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4400" dirty="0" smtClean="0"/>
              <a:t>Backup slides:</a:t>
            </a:r>
          </a:p>
          <a:p>
            <a:pPr algn="ctr"/>
            <a:r>
              <a:rPr lang="en-US" sz="4400" dirty="0" smtClean="0"/>
              <a:t>Mechanism </a:t>
            </a:r>
            <a:r>
              <a:rPr lang="en-US" sz="4400" dirty="0" smtClean="0"/>
              <a:t>overview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026D4-3F68-4A26-855B-A3916E9AD418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Problem Statement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086600" cy="51355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400" dirty="0" smtClean="0"/>
              <a:t>SIP overload feedback control is reactive </a:t>
            </a:r>
          </a:p>
          <a:p>
            <a:pPr lvl="1"/>
            <a:r>
              <a:rPr lang="en-US" sz="2400" dirty="0" smtClean="0"/>
              <a:t>typically affects traffic already admitted &amp; treat it equally</a:t>
            </a:r>
          </a:p>
          <a:p>
            <a:pPr lvl="1"/>
            <a:endParaRPr lang="en-US" dirty="0" smtClean="0"/>
          </a:p>
          <a:p>
            <a:r>
              <a:rPr lang="en-US" sz="2400" dirty="0" smtClean="0"/>
              <a:t>Where applicable, it is desirable to leverage known overload contexts (e.g., time and scope) </a:t>
            </a:r>
          </a:p>
          <a:p>
            <a:endParaRPr lang="en-US" sz="2400" dirty="0" smtClean="0"/>
          </a:p>
          <a:p>
            <a:pPr lvl="1"/>
            <a:r>
              <a:rPr lang="en-US" sz="2000" dirty="0" smtClean="0"/>
              <a:t>Complement feedback control</a:t>
            </a:r>
          </a:p>
          <a:p>
            <a:pPr lvl="1"/>
            <a:r>
              <a:rPr lang="en-US" sz="2000" dirty="0" smtClean="0"/>
              <a:t>Push control closer to the source</a:t>
            </a:r>
          </a:p>
          <a:p>
            <a:pPr lvl="1"/>
            <a:r>
              <a:rPr lang="en-US" sz="2000" dirty="0" smtClean="0"/>
              <a:t>Specify selected parties to be controlled</a:t>
            </a:r>
          </a:p>
          <a:p>
            <a:pPr lvl="1"/>
            <a:r>
              <a:rPr lang="en-US" sz="2000" dirty="0" smtClean="0"/>
              <a:t>Setting up control in advance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9028-27EC-408D-85E2-2E8B08F04C0E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Solution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7315200" cy="5135563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SIP event package for load control</a:t>
            </a:r>
          </a:p>
          <a:p>
            <a:pPr lvl="1"/>
            <a:r>
              <a:rPr lang="en-US" dirty="0" smtClean="0"/>
              <a:t>Subscribe and Notify-based mechanism, instantiation of SIP event framework RFC3265</a:t>
            </a:r>
          </a:p>
          <a:p>
            <a:endParaRPr lang="en-US" dirty="0" smtClean="0"/>
          </a:p>
          <a:p>
            <a:r>
              <a:rPr lang="en-US" sz="2400" dirty="0" smtClean="0"/>
              <a:t>Definition of load control XML document </a:t>
            </a:r>
          </a:p>
          <a:p>
            <a:pPr lvl="1"/>
            <a:r>
              <a:rPr lang="en-US" sz="2000" dirty="0" smtClean="0"/>
              <a:t>Condition</a:t>
            </a:r>
          </a:p>
          <a:p>
            <a:pPr lvl="2"/>
            <a:r>
              <a:rPr lang="en-US" dirty="0" smtClean="0"/>
              <a:t>Call Identity: source/destination, SIP or Tel URI(s)</a:t>
            </a:r>
          </a:p>
          <a:p>
            <a:pPr lvl="2"/>
            <a:r>
              <a:rPr lang="en-US" dirty="0" smtClean="0"/>
              <a:t>Validity: time period to activate control </a:t>
            </a:r>
          </a:p>
          <a:p>
            <a:pPr lvl="2"/>
            <a:r>
              <a:rPr lang="en-US" dirty="0" smtClean="0"/>
              <a:t>Method:  e.g., INVITE</a:t>
            </a:r>
          </a:p>
          <a:p>
            <a:pPr lvl="1"/>
            <a:r>
              <a:rPr lang="en-US" sz="2000" dirty="0" smtClean="0"/>
              <a:t>Actions</a:t>
            </a:r>
          </a:p>
          <a:p>
            <a:pPr lvl="2"/>
            <a:r>
              <a:rPr lang="en-US" dirty="0" smtClean="0"/>
              <a:t>E.g., accepting a target controlled rate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1F22-BEEB-4CFC-8969-DC014B11FB59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Example</a:t>
            </a:r>
            <a:endParaRPr lang="en-US" sz="2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7E449-3493-4FAC-8BD8-A9F55863EE06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40" descr="http://www.infocellar.com/networks/graphics/images/cloud-basic%20(small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6304" y="2994194"/>
            <a:ext cx="2633825" cy="1488191"/>
          </a:xfrm>
          <a:prstGeom prst="rect">
            <a:avLst/>
          </a:prstGeom>
          <a:noFill/>
        </p:spPr>
      </p:pic>
      <p:pic>
        <p:nvPicPr>
          <p:cNvPr id="8" name="Picture 25" descr="http://www.infocellar.com/networks/graphics/images/cloud-basic%20(small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55012" y="3856592"/>
            <a:ext cx="2722304" cy="1196664"/>
          </a:xfrm>
          <a:prstGeom prst="rect">
            <a:avLst/>
          </a:prstGeom>
          <a:noFill/>
        </p:spPr>
      </p:pic>
      <p:pic>
        <p:nvPicPr>
          <p:cNvPr id="9" name="Picture 41" descr="http://www.infocellar.com/networks/graphics/images/cloud-basic%20(small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9776" y="4575257"/>
            <a:ext cx="2421716" cy="1368343"/>
          </a:xfrm>
          <a:prstGeom prst="rect">
            <a:avLst/>
          </a:prstGeom>
          <a:noFill/>
        </p:spPr>
      </p:pic>
      <p:pic>
        <p:nvPicPr>
          <p:cNvPr id="10" name="Picture 31" descr="router-blue-small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67663" y="3805731"/>
            <a:ext cx="346509" cy="204825"/>
          </a:xfrm>
          <a:prstGeom prst="rect">
            <a:avLst/>
          </a:prstGeom>
          <a:noFill/>
        </p:spPr>
      </p:pic>
      <p:pic>
        <p:nvPicPr>
          <p:cNvPr id="12" name="Picture 39" descr="router-blue-small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97436" y="4313274"/>
            <a:ext cx="415812" cy="246994"/>
          </a:xfrm>
          <a:prstGeom prst="rect">
            <a:avLst/>
          </a:prstGeom>
          <a:noFill/>
        </p:spPr>
      </p:pic>
      <p:pic>
        <p:nvPicPr>
          <p:cNvPr id="13" name="Picture 42" descr="http://www.infocellar.com/networks/graphics/images/cloud-basic%20(small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4992" y="2491129"/>
            <a:ext cx="2121408" cy="1198660"/>
          </a:xfrm>
          <a:prstGeom prst="rect">
            <a:avLst/>
          </a:prstGeom>
          <a:noFill/>
        </p:spPr>
      </p:pic>
      <p:pic>
        <p:nvPicPr>
          <p:cNvPr id="14" name="Picture 43" descr="router-blue-small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97280" y="3497260"/>
            <a:ext cx="554415" cy="329828"/>
          </a:xfrm>
          <a:prstGeom prst="rect">
            <a:avLst/>
          </a:prstGeom>
          <a:noFill/>
        </p:spPr>
      </p:pic>
      <p:pic>
        <p:nvPicPr>
          <p:cNvPr id="15" name="Picture 44" descr="router-blue-small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09754" y="3138697"/>
            <a:ext cx="346509" cy="206330"/>
          </a:xfrm>
          <a:prstGeom prst="rect">
            <a:avLst/>
          </a:prstGeom>
          <a:noFill/>
        </p:spPr>
      </p:pic>
      <p:pic>
        <p:nvPicPr>
          <p:cNvPr id="16" name="Picture 45" descr="router-blue-small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0752" y="5654859"/>
            <a:ext cx="346509" cy="206330"/>
          </a:xfrm>
          <a:prstGeom prst="rect">
            <a:avLst/>
          </a:prstGeom>
          <a:noFill/>
        </p:spPr>
      </p:pic>
      <p:pic>
        <p:nvPicPr>
          <p:cNvPr id="17" name="Picture 46" descr="router-blue-small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38657" y="4900321"/>
            <a:ext cx="277208" cy="165667"/>
          </a:xfrm>
          <a:prstGeom prst="rect">
            <a:avLst/>
          </a:prstGeom>
          <a:noFill/>
        </p:spPr>
      </p:pic>
      <p:pic>
        <p:nvPicPr>
          <p:cNvPr id="18" name="Picture 47" descr="router-blue-small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62375" y="5055446"/>
            <a:ext cx="277208" cy="165667"/>
          </a:xfrm>
          <a:prstGeom prst="rect">
            <a:avLst/>
          </a:prstGeom>
          <a:noFill/>
        </p:spPr>
      </p:pic>
      <p:pic>
        <p:nvPicPr>
          <p:cNvPr id="19" name="Picture 48" descr="router-blue-small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0208" y="2706728"/>
            <a:ext cx="277208" cy="165667"/>
          </a:xfrm>
          <a:prstGeom prst="rect">
            <a:avLst/>
          </a:prstGeom>
          <a:noFill/>
        </p:spPr>
      </p:pic>
      <p:pic>
        <p:nvPicPr>
          <p:cNvPr id="20" name="Picture 49" descr="router-blue-small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31471" y="2991142"/>
            <a:ext cx="277208" cy="165667"/>
          </a:xfrm>
          <a:prstGeom prst="rect">
            <a:avLst/>
          </a:prstGeom>
          <a:noFill/>
        </p:spPr>
      </p:pic>
      <p:pic>
        <p:nvPicPr>
          <p:cNvPr id="21" name="Picture 50" descr="router-blue-small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0075" y="2723063"/>
            <a:ext cx="277208" cy="165667"/>
          </a:xfrm>
          <a:prstGeom prst="rect">
            <a:avLst/>
          </a:prstGeom>
          <a:noFill/>
        </p:spPr>
      </p:pic>
      <p:pic>
        <p:nvPicPr>
          <p:cNvPr id="22" name="Picture 51" descr="router-blue-small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85887" y="2629687"/>
            <a:ext cx="277208" cy="165667"/>
          </a:xfrm>
          <a:prstGeom prst="rect">
            <a:avLst/>
          </a:prstGeom>
          <a:noFill/>
        </p:spPr>
      </p:pic>
      <p:pic>
        <p:nvPicPr>
          <p:cNvPr id="23" name="Picture 52" descr="router-blue-small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92148" y="5200028"/>
            <a:ext cx="277208" cy="165667"/>
          </a:xfrm>
          <a:prstGeom prst="rect">
            <a:avLst/>
          </a:prstGeom>
          <a:noFill/>
        </p:spPr>
      </p:pic>
      <p:sp>
        <p:nvSpPr>
          <p:cNvPr id="24" name="Line 53"/>
          <p:cNvSpPr>
            <a:spLocks noChangeShapeType="1"/>
          </p:cNvSpPr>
          <p:nvPr/>
        </p:nvSpPr>
        <p:spPr bwMode="auto">
          <a:xfrm>
            <a:off x="3730752" y="5365695"/>
            <a:ext cx="138604" cy="289164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 flipH="1">
            <a:off x="3730752" y="5004240"/>
            <a:ext cx="277208" cy="216874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6" name="Line 55"/>
          <p:cNvSpPr>
            <a:spLocks noChangeShapeType="1"/>
          </p:cNvSpPr>
          <p:nvPr/>
        </p:nvSpPr>
        <p:spPr bwMode="auto">
          <a:xfrm flipH="1">
            <a:off x="4007960" y="5148822"/>
            <a:ext cx="623717" cy="5060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7" name="Line 56"/>
          <p:cNvSpPr>
            <a:spLocks noChangeShapeType="1"/>
          </p:cNvSpPr>
          <p:nvPr/>
        </p:nvSpPr>
        <p:spPr bwMode="auto">
          <a:xfrm>
            <a:off x="4215865" y="5004240"/>
            <a:ext cx="346509" cy="7229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8" name="Line 57"/>
          <p:cNvSpPr>
            <a:spLocks noChangeShapeType="1"/>
          </p:cNvSpPr>
          <p:nvPr/>
        </p:nvSpPr>
        <p:spPr bwMode="auto">
          <a:xfrm flipV="1">
            <a:off x="3800053" y="5148822"/>
            <a:ext cx="762321" cy="14458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4770280" y="5148822"/>
            <a:ext cx="41581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" name="Line 59"/>
          <p:cNvSpPr>
            <a:spLocks noChangeShapeType="1"/>
          </p:cNvSpPr>
          <p:nvPr/>
        </p:nvSpPr>
        <p:spPr bwMode="auto">
          <a:xfrm>
            <a:off x="4223565" y="2795354"/>
            <a:ext cx="41581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1" name="Line 60"/>
          <p:cNvSpPr>
            <a:spLocks noChangeShapeType="1"/>
          </p:cNvSpPr>
          <p:nvPr/>
        </p:nvSpPr>
        <p:spPr bwMode="auto">
          <a:xfrm flipV="1">
            <a:off x="4777980" y="2723063"/>
            <a:ext cx="346509" cy="7229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2" name="Line 61"/>
          <p:cNvSpPr>
            <a:spLocks noChangeShapeType="1"/>
          </p:cNvSpPr>
          <p:nvPr/>
        </p:nvSpPr>
        <p:spPr bwMode="auto">
          <a:xfrm>
            <a:off x="4154264" y="2795354"/>
            <a:ext cx="415812" cy="289164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3" name="Line 62"/>
          <p:cNvSpPr>
            <a:spLocks noChangeShapeType="1"/>
          </p:cNvSpPr>
          <p:nvPr/>
        </p:nvSpPr>
        <p:spPr bwMode="auto">
          <a:xfrm flipH="1">
            <a:off x="4639377" y="2867645"/>
            <a:ext cx="69301" cy="14458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4" name="Line 63"/>
          <p:cNvSpPr>
            <a:spLocks noChangeShapeType="1"/>
          </p:cNvSpPr>
          <p:nvPr/>
        </p:nvSpPr>
        <p:spPr bwMode="auto">
          <a:xfrm>
            <a:off x="4608577" y="3137928"/>
            <a:ext cx="1428390" cy="74009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6" name="Line 65"/>
          <p:cNvSpPr>
            <a:spLocks noChangeShapeType="1"/>
          </p:cNvSpPr>
          <p:nvPr/>
        </p:nvSpPr>
        <p:spPr bwMode="auto">
          <a:xfrm flipH="1">
            <a:off x="2267710" y="3137927"/>
            <a:ext cx="1024129" cy="7314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7" name="Line 68"/>
          <p:cNvSpPr>
            <a:spLocks noChangeShapeType="1"/>
          </p:cNvSpPr>
          <p:nvPr/>
        </p:nvSpPr>
        <p:spPr bwMode="auto">
          <a:xfrm flipH="1" flipV="1">
            <a:off x="3661451" y="4859657"/>
            <a:ext cx="277208" cy="7229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8" name="Line 69"/>
          <p:cNvSpPr>
            <a:spLocks noChangeShapeType="1"/>
          </p:cNvSpPr>
          <p:nvPr/>
        </p:nvSpPr>
        <p:spPr bwMode="auto">
          <a:xfrm flipV="1">
            <a:off x="5193792" y="2419262"/>
            <a:ext cx="207905" cy="216874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" name="Line 70"/>
          <p:cNvSpPr>
            <a:spLocks noChangeShapeType="1"/>
          </p:cNvSpPr>
          <p:nvPr/>
        </p:nvSpPr>
        <p:spPr bwMode="auto">
          <a:xfrm flipV="1">
            <a:off x="4700978" y="4431524"/>
            <a:ext cx="419661" cy="645006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0" name="Line 71"/>
          <p:cNvSpPr>
            <a:spLocks noChangeShapeType="1"/>
          </p:cNvSpPr>
          <p:nvPr/>
        </p:nvSpPr>
        <p:spPr bwMode="auto">
          <a:xfrm flipV="1">
            <a:off x="2079055" y="2922327"/>
            <a:ext cx="43890" cy="30974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1" name="Line 72"/>
          <p:cNvSpPr>
            <a:spLocks noChangeShapeType="1"/>
          </p:cNvSpPr>
          <p:nvPr/>
        </p:nvSpPr>
        <p:spPr bwMode="auto">
          <a:xfrm flipH="1">
            <a:off x="5413248" y="3950313"/>
            <a:ext cx="623717" cy="36145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2" name="Line 73"/>
          <p:cNvSpPr>
            <a:spLocks noChangeShapeType="1"/>
          </p:cNvSpPr>
          <p:nvPr/>
        </p:nvSpPr>
        <p:spPr bwMode="auto">
          <a:xfrm>
            <a:off x="6175569" y="3878022"/>
            <a:ext cx="847023" cy="33790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3" name="Group 82"/>
          <p:cNvGrpSpPr>
            <a:grpSpLocks/>
          </p:cNvGrpSpPr>
          <p:nvPr/>
        </p:nvGrpSpPr>
        <p:grpSpPr bwMode="auto">
          <a:xfrm>
            <a:off x="6660683" y="4239477"/>
            <a:ext cx="1247435" cy="433746"/>
            <a:chOff x="1056" y="1728"/>
            <a:chExt cx="864" cy="288"/>
          </a:xfrm>
        </p:grpSpPr>
        <p:sp>
          <p:nvSpPr>
            <p:cNvPr id="45" name="Line 76"/>
            <p:cNvSpPr>
              <a:spLocks noChangeShapeType="1"/>
            </p:cNvSpPr>
            <p:nvPr/>
          </p:nvSpPr>
          <p:spPr bwMode="auto">
            <a:xfrm>
              <a:off x="1056" y="1872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46" name="Line 77"/>
            <p:cNvSpPr>
              <a:spLocks noChangeShapeType="1"/>
            </p:cNvSpPr>
            <p:nvPr/>
          </p:nvSpPr>
          <p:spPr bwMode="auto">
            <a:xfrm>
              <a:off x="1200" y="18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47" name="Line 78"/>
            <p:cNvSpPr>
              <a:spLocks noChangeShapeType="1"/>
            </p:cNvSpPr>
            <p:nvPr/>
          </p:nvSpPr>
          <p:spPr bwMode="auto">
            <a:xfrm>
              <a:off x="1488" y="18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48" name="Line 79"/>
            <p:cNvSpPr>
              <a:spLocks noChangeShapeType="1"/>
            </p:cNvSpPr>
            <p:nvPr/>
          </p:nvSpPr>
          <p:spPr bwMode="auto">
            <a:xfrm>
              <a:off x="1776" y="18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49" name="Line 80"/>
            <p:cNvSpPr>
              <a:spLocks noChangeShapeType="1"/>
            </p:cNvSpPr>
            <p:nvPr/>
          </p:nvSpPr>
          <p:spPr bwMode="auto">
            <a:xfrm>
              <a:off x="1632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0" name="Line 81"/>
            <p:cNvSpPr>
              <a:spLocks noChangeShapeType="1"/>
            </p:cNvSpPr>
            <p:nvPr/>
          </p:nvSpPr>
          <p:spPr bwMode="auto">
            <a:xfrm>
              <a:off x="1344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oup 83"/>
          <p:cNvGrpSpPr>
            <a:grpSpLocks/>
          </p:cNvGrpSpPr>
          <p:nvPr/>
        </p:nvGrpSpPr>
        <p:grpSpPr bwMode="auto">
          <a:xfrm>
            <a:off x="5413248" y="4219521"/>
            <a:ext cx="693019" cy="433746"/>
            <a:chOff x="1056" y="1728"/>
            <a:chExt cx="864" cy="288"/>
          </a:xfrm>
        </p:grpSpPr>
        <p:sp>
          <p:nvSpPr>
            <p:cNvPr id="52" name="Line 84"/>
            <p:cNvSpPr>
              <a:spLocks noChangeShapeType="1"/>
            </p:cNvSpPr>
            <p:nvPr/>
          </p:nvSpPr>
          <p:spPr bwMode="auto">
            <a:xfrm>
              <a:off x="1056" y="1872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3" name="Line 85"/>
            <p:cNvSpPr>
              <a:spLocks noChangeShapeType="1"/>
            </p:cNvSpPr>
            <p:nvPr/>
          </p:nvSpPr>
          <p:spPr bwMode="auto">
            <a:xfrm>
              <a:off x="1200" y="18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4" name="Line 86"/>
            <p:cNvSpPr>
              <a:spLocks noChangeShapeType="1"/>
            </p:cNvSpPr>
            <p:nvPr/>
          </p:nvSpPr>
          <p:spPr bwMode="auto">
            <a:xfrm>
              <a:off x="1488" y="18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5" name="Line 87"/>
            <p:cNvSpPr>
              <a:spLocks noChangeShapeType="1"/>
            </p:cNvSpPr>
            <p:nvPr/>
          </p:nvSpPr>
          <p:spPr bwMode="auto">
            <a:xfrm>
              <a:off x="1776" y="18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6" name="Line 88"/>
            <p:cNvSpPr>
              <a:spLocks noChangeShapeType="1"/>
            </p:cNvSpPr>
            <p:nvPr/>
          </p:nvSpPr>
          <p:spPr bwMode="auto">
            <a:xfrm>
              <a:off x="1632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7" name="Line 89"/>
            <p:cNvSpPr>
              <a:spLocks noChangeShapeType="1"/>
            </p:cNvSpPr>
            <p:nvPr/>
          </p:nvSpPr>
          <p:spPr bwMode="auto">
            <a:xfrm>
              <a:off x="1344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1" name="Group 96"/>
          <p:cNvGrpSpPr>
            <a:grpSpLocks/>
          </p:cNvGrpSpPr>
          <p:nvPr/>
        </p:nvGrpSpPr>
        <p:grpSpPr bwMode="auto">
          <a:xfrm>
            <a:off x="415811" y="3738110"/>
            <a:ext cx="1247435" cy="433746"/>
            <a:chOff x="1056" y="1728"/>
            <a:chExt cx="864" cy="288"/>
          </a:xfrm>
        </p:grpSpPr>
        <p:sp>
          <p:nvSpPr>
            <p:cNvPr id="59" name="Line 97"/>
            <p:cNvSpPr>
              <a:spLocks noChangeShapeType="1"/>
            </p:cNvSpPr>
            <p:nvPr/>
          </p:nvSpPr>
          <p:spPr bwMode="auto">
            <a:xfrm>
              <a:off x="1056" y="1872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60" name="Line 98"/>
            <p:cNvSpPr>
              <a:spLocks noChangeShapeType="1"/>
            </p:cNvSpPr>
            <p:nvPr/>
          </p:nvSpPr>
          <p:spPr bwMode="auto">
            <a:xfrm>
              <a:off x="1200" y="18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61" name="Line 99"/>
            <p:cNvSpPr>
              <a:spLocks noChangeShapeType="1"/>
            </p:cNvSpPr>
            <p:nvPr/>
          </p:nvSpPr>
          <p:spPr bwMode="auto">
            <a:xfrm>
              <a:off x="1488" y="18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62" name="Line 100"/>
            <p:cNvSpPr>
              <a:spLocks noChangeShapeType="1"/>
            </p:cNvSpPr>
            <p:nvPr/>
          </p:nvSpPr>
          <p:spPr bwMode="auto">
            <a:xfrm>
              <a:off x="1776" y="18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63" name="Line 101"/>
            <p:cNvSpPr>
              <a:spLocks noChangeShapeType="1"/>
            </p:cNvSpPr>
            <p:nvPr/>
          </p:nvSpPr>
          <p:spPr bwMode="auto">
            <a:xfrm>
              <a:off x="1632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64" name="Line 102"/>
            <p:cNvSpPr>
              <a:spLocks noChangeShapeType="1"/>
            </p:cNvSpPr>
            <p:nvPr/>
          </p:nvSpPr>
          <p:spPr bwMode="auto">
            <a:xfrm>
              <a:off x="1344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65" name="Line 164"/>
          <p:cNvSpPr>
            <a:spLocks noChangeShapeType="1"/>
          </p:cNvSpPr>
          <p:nvPr/>
        </p:nvSpPr>
        <p:spPr bwMode="auto">
          <a:xfrm flipV="1">
            <a:off x="6244871" y="3588857"/>
            <a:ext cx="346509" cy="289164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7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1952" y="2562995"/>
            <a:ext cx="466344" cy="404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8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91840" y="4718990"/>
            <a:ext cx="466344" cy="404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9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66944" y="2131797"/>
            <a:ext cx="466344" cy="404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0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10528" y="3213391"/>
            <a:ext cx="466344" cy="404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00416" y="3856592"/>
            <a:ext cx="740664" cy="746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2" name="Line 66"/>
          <p:cNvSpPr>
            <a:spLocks noChangeShapeType="1"/>
          </p:cNvSpPr>
          <p:nvPr/>
        </p:nvSpPr>
        <p:spPr bwMode="auto">
          <a:xfrm flipH="1">
            <a:off x="1536191" y="3232073"/>
            <a:ext cx="542864" cy="408919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901184" y="5581387"/>
            <a:ext cx="1722318" cy="290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Comic Sans MS" pitchFamily="66" charset="0"/>
              </a:rPr>
              <a:t>Service Provider B </a:t>
            </a:r>
          </a:p>
        </p:txBody>
      </p:sp>
      <p:pic>
        <p:nvPicPr>
          <p:cNvPr id="115" name="Picture 39" descr="router-blue-small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18688" y="2994194"/>
            <a:ext cx="415812" cy="246994"/>
          </a:xfrm>
          <a:prstGeom prst="rect">
            <a:avLst/>
          </a:prstGeom>
          <a:noFill/>
        </p:spPr>
      </p:pic>
      <p:sp>
        <p:nvSpPr>
          <p:cNvPr id="116" name="Line 65"/>
          <p:cNvSpPr>
            <a:spLocks noChangeShapeType="1"/>
          </p:cNvSpPr>
          <p:nvPr/>
        </p:nvSpPr>
        <p:spPr bwMode="auto">
          <a:xfrm flipH="1">
            <a:off x="3511295" y="2808617"/>
            <a:ext cx="512063" cy="32931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465265" y="2922328"/>
            <a:ext cx="1312975" cy="8998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Comic Sans MS" pitchFamily="66" charset="0"/>
              </a:rPr>
              <a:t>Hotline Callee</a:t>
            </a:r>
          </a:p>
          <a:p>
            <a:pPr algn="ctr"/>
            <a:r>
              <a:rPr lang="en-US" sz="1400" dirty="0">
                <a:solidFill>
                  <a:srgbClr val="000000"/>
                </a:solidFill>
                <a:latin typeface="Comic Sans MS" pitchFamily="66" charset="0"/>
              </a:rPr>
              <a:t>212-555-1234</a:t>
            </a:r>
          </a:p>
          <a:p>
            <a:pPr algn="ctr"/>
            <a:r>
              <a:rPr lang="en-US" sz="1400" dirty="0">
                <a:solidFill>
                  <a:srgbClr val="000000"/>
                </a:solidFill>
                <a:latin typeface="Comic Sans MS" pitchFamily="66" charset="0"/>
              </a:rPr>
              <a:t>9am-10am, </a:t>
            </a:r>
          </a:p>
          <a:p>
            <a:pPr algn="ctr"/>
            <a:r>
              <a:rPr lang="en-US" sz="1400" dirty="0">
                <a:solidFill>
                  <a:srgbClr val="000000"/>
                </a:solidFill>
                <a:latin typeface="Comic Sans MS" pitchFamily="66" charset="0"/>
              </a:rPr>
              <a:t>2009-1-1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3364992" y="3640993"/>
            <a:ext cx="1739245" cy="290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Comic Sans MS" pitchFamily="66" charset="0"/>
              </a:rPr>
              <a:t>Service Provider A 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779008" y="5006456"/>
            <a:ext cx="1943916" cy="290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Comic Sans MS" pitchFamily="66" charset="0"/>
              </a:rPr>
              <a:t>Enterprise Network B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0" y="2778595"/>
            <a:ext cx="2011627" cy="290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Comic Sans MS" pitchFamily="66" charset="0"/>
              </a:rPr>
              <a:t>Enterprise Network A </a:t>
            </a:r>
          </a:p>
        </p:txBody>
      </p:sp>
      <p:grpSp>
        <p:nvGrpSpPr>
          <p:cNvPr id="35" name="Group 92"/>
          <p:cNvGrpSpPr/>
          <p:nvPr/>
        </p:nvGrpSpPr>
        <p:grpSpPr>
          <a:xfrm>
            <a:off x="6656832" y="1484998"/>
            <a:ext cx="2182368" cy="1149864"/>
            <a:chOff x="6656832" y="1484998"/>
            <a:chExt cx="2182368" cy="1149864"/>
          </a:xfrm>
        </p:grpSpPr>
        <p:sp>
          <p:nvSpPr>
            <p:cNvPr id="119" name="Oval Callout 118"/>
            <p:cNvSpPr/>
            <p:nvPr/>
          </p:nvSpPr>
          <p:spPr bwMode="auto">
            <a:xfrm>
              <a:off x="6656832" y="1484998"/>
              <a:ext cx="2182368" cy="1149864"/>
            </a:xfrm>
            <a:prstGeom prst="wedgeEllipseCallout">
              <a:avLst>
                <a:gd name="adj1" fmla="val -44350"/>
                <a:gd name="adj2" fmla="val 95586"/>
              </a:avLst>
            </a:prstGeom>
            <a:noFill/>
            <a:ln w="12700" cap="flat" cmpd="sng" algn="ctr">
              <a:solidFill>
                <a:srgbClr val="FF7C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4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729984" y="1700598"/>
              <a:ext cx="203301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  <a:latin typeface="Comic Sans MS" pitchFamily="66" charset="0"/>
                </a:rPr>
                <a:t>Filter Spec</a:t>
              </a:r>
            </a:p>
            <a:p>
              <a:r>
                <a:rPr lang="en-US" sz="1200" dirty="0">
                  <a:solidFill>
                    <a:srgbClr val="000000"/>
                  </a:solidFill>
                  <a:latin typeface="Comic Sans MS" pitchFamily="66" charset="0"/>
                </a:rPr>
                <a:t>ID: To: +1-212-555-1234</a:t>
              </a:r>
            </a:p>
            <a:p>
              <a:r>
                <a:rPr lang="en-US" sz="1200" dirty="0">
                  <a:solidFill>
                    <a:srgbClr val="000000"/>
                  </a:solidFill>
                  <a:latin typeface="Comic Sans MS" pitchFamily="66" charset="0"/>
                </a:rPr>
                <a:t>Time: 9am-10am 2009-1-1</a:t>
              </a:r>
            </a:p>
            <a:p>
              <a:r>
                <a:rPr lang="en-US" sz="1200" dirty="0">
                  <a:solidFill>
                    <a:srgbClr val="000000"/>
                  </a:solidFill>
                  <a:latin typeface="Comic Sans MS" pitchFamily="66" charset="0"/>
                </a:rPr>
                <a:t>Act: accept rate= N</a:t>
              </a:r>
              <a:r>
                <a:rPr lang="en-US" sz="1200" b="1" baseline="-25000" dirty="0">
                  <a:solidFill>
                    <a:srgbClr val="000000"/>
                  </a:solidFill>
                  <a:latin typeface="Comic Sans MS" pitchFamily="66" charset="0"/>
                </a:rPr>
                <a:t>max</a:t>
              </a:r>
            </a:p>
          </p:txBody>
        </p:sp>
      </p:grpSp>
      <p:grpSp>
        <p:nvGrpSpPr>
          <p:cNvPr id="43" name="Group 91"/>
          <p:cNvGrpSpPr/>
          <p:nvPr/>
        </p:nvGrpSpPr>
        <p:grpSpPr>
          <a:xfrm>
            <a:off x="4724400" y="838200"/>
            <a:ext cx="2225040" cy="1149864"/>
            <a:chOff x="4724400" y="838200"/>
            <a:chExt cx="2225040" cy="1149864"/>
          </a:xfrm>
        </p:grpSpPr>
        <p:sp>
          <p:nvSpPr>
            <p:cNvPr id="125" name="Oval Callout 124"/>
            <p:cNvSpPr/>
            <p:nvPr/>
          </p:nvSpPr>
          <p:spPr bwMode="auto">
            <a:xfrm>
              <a:off x="4724400" y="838200"/>
              <a:ext cx="2151888" cy="1149864"/>
            </a:xfrm>
            <a:prstGeom prst="wedgeEllipseCallout">
              <a:avLst>
                <a:gd name="adj1" fmla="val 9232"/>
                <a:gd name="adj2" fmla="val 110306"/>
              </a:avLst>
            </a:prstGeom>
            <a:noFill/>
            <a:ln w="12700" cap="flat" cmpd="sng" algn="ctr">
              <a:solidFill>
                <a:srgbClr val="FF7C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4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876800" y="1053799"/>
              <a:ext cx="20726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  <a:latin typeface="Comic Sans MS" pitchFamily="66" charset="0"/>
                </a:rPr>
                <a:t>Filter Spec</a:t>
              </a:r>
            </a:p>
            <a:p>
              <a:r>
                <a:rPr lang="en-US" sz="1200" dirty="0">
                  <a:solidFill>
                    <a:srgbClr val="000000"/>
                  </a:solidFill>
                  <a:latin typeface="Comic Sans MS" pitchFamily="66" charset="0"/>
                </a:rPr>
                <a:t>ID: To: +1-212-555-1234</a:t>
              </a:r>
            </a:p>
            <a:p>
              <a:r>
                <a:rPr lang="en-US" sz="1200" dirty="0">
                  <a:solidFill>
                    <a:srgbClr val="000000"/>
                  </a:solidFill>
                  <a:latin typeface="Comic Sans MS" pitchFamily="66" charset="0"/>
                </a:rPr>
                <a:t>Time: 9am-10am 2009-1-1</a:t>
              </a:r>
            </a:p>
            <a:p>
              <a:r>
                <a:rPr lang="en-US" sz="1200" dirty="0">
                  <a:solidFill>
                    <a:srgbClr val="000000"/>
                  </a:solidFill>
                  <a:latin typeface="Comic Sans MS" pitchFamily="66" charset="0"/>
                </a:rPr>
                <a:t>Act: accept rate=N</a:t>
              </a:r>
              <a:r>
                <a:rPr lang="en-US" sz="1200" b="1" baseline="-25000" dirty="0">
                  <a:solidFill>
                    <a:srgbClr val="000000"/>
                  </a:solidFill>
                  <a:latin typeface="Comic Sans MS" pitchFamily="66" charset="0"/>
                </a:rPr>
                <a:t>SPA</a:t>
              </a:r>
            </a:p>
          </p:txBody>
        </p:sp>
      </p:grpSp>
      <p:grpSp>
        <p:nvGrpSpPr>
          <p:cNvPr id="44" name="Group 90"/>
          <p:cNvGrpSpPr/>
          <p:nvPr/>
        </p:nvGrpSpPr>
        <p:grpSpPr>
          <a:xfrm>
            <a:off x="1524000" y="910066"/>
            <a:ext cx="2279904" cy="1149864"/>
            <a:chOff x="1524000" y="910066"/>
            <a:chExt cx="2279904" cy="1149864"/>
          </a:xfrm>
        </p:grpSpPr>
        <p:sp>
          <p:nvSpPr>
            <p:cNvPr id="127" name="Oval Callout 126"/>
            <p:cNvSpPr/>
            <p:nvPr/>
          </p:nvSpPr>
          <p:spPr bwMode="auto">
            <a:xfrm>
              <a:off x="1524000" y="910066"/>
              <a:ext cx="2206752" cy="1149864"/>
            </a:xfrm>
            <a:prstGeom prst="wedgeEllipseCallout">
              <a:avLst>
                <a:gd name="adj1" fmla="val 35400"/>
                <a:gd name="adj2" fmla="val 84371"/>
              </a:avLst>
            </a:prstGeom>
            <a:noFill/>
            <a:ln w="12700" cap="flat" cmpd="sng" algn="ctr">
              <a:solidFill>
                <a:srgbClr val="FF7C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4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1676400" y="1125666"/>
              <a:ext cx="212750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  <a:latin typeface="Comic Sans MS" pitchFamily="66" charset="0"/>
                </a:rPr>
                <a:t>Filter Spec</a:t>
              </a:r>
            </a:p>
            <a:p>
              <a:r>
                <a:rPr lang="en-US" sz="1200" dirty="0">
                  <a:solidFill>
                    <a:srgbClr val="000000"/>
                  </a:solidFill>
                  <a:latin typeface="Comic Sans MS" pitchFamily="66" charset="0"/>
                </a:rPr>
                <a:t>ID: To: +1-212-555-1234</a:t>
              </a:r>
            </a:p>
            <a:p>
              <a:r>
                <a:rPr lang="en-US" sz="1200" dirty="0">
                  <a:solidFill>
                    <a:srgbClr val="000000"/>
                  </a:solidFill>
                  <a:latin typeface="Comic Sans MS" pitchFamily="66" charset="0"/>
                </a:rPr>
                <a:t>Time: 9am-10am 2009-1-1</a:t>
              </a:r>
            </a:p>
            <a:p>
              <a:r>
                <a:rPr lang="en-US" sz="1200" dirty="0">
                  <a:solidFill>
                    <a:srgbClr val="000000"/>
                  </a:solidFill>
                  <a:latin typeface="Comic Sans MS" pitchFamily="66" charset="0"/>
                </a:rPr>
                <a:t>Act: accept rate=N</a:t>
              </a:r>
              <a:r>
                <a:rPr lang="en-US" sz="1200" b="1" baseline="-25000" dirty="0">
                  <a:solidFill>
                    <a:srgbClr val="000000"/>
                  </a:solidFill>
                  <a:latin typeface="Comic Sans MS" pitchFamily="66" charset="0"/>
                </a:rPr>
                <a:t>EPA</a:t>
              </a:r>
              <a:endParaRPr lang="en-US" sz="1200" b="1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51" name="Group 93"/>
          <p:cNvGrpSpPr/>
          <p:nvPr/>
        </p:nvGrpSpPr>
        <p:grpSpPr>
          <a:xfrm>
            <a:off x="609600" y="4503390"/>
            <a:ext cx="2170176" cy="1149864"/>
            <a:chOff x="609600" y="4503390"/>
            <a:chExt cx="2170176" cy="1149864"/>
          </a:xfrm>
        </p:grpSpPr>
        <p:sp>
          <p:nvSpPr>
            <p:cNvPr id="129" name="Oval Callout 128"/>
            <p:cNvSpPr/>
            <p:nvPr/>
          </p:nvSpPr>
          <p:spPr bwMode="auto">
            <a:xfrm>
              <a:off x="609600" y="4503390"/>
              <a:ext cx="2097024" cy="1149864"/>
            </a:xfrm>
            <a:prstGeom prst="wedgeEllipseCallout">
              <a:avLst>
                <a:gd name="adj1" fmla="val 169149"/>
                <a:gd name="adj2" fmla="val -92965"/>
              </a:avLst>
            </a:prstGeom>
            <a:noFill/>
            <a:ln w="12700" cap="flat" cmpd="sng" algn="ctr">
              <a:solidFill>
                <a:srgbClr val="FF7C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4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685800" y="4718990"/>
              <a:ext cx="20939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  <a:latin typeface="Comic Sans MS" pitchFamily="66" charset="0"/>
                </a:rPr>
                <a:t>Filter Spec</a:t>
              </a:r>
            </a:p>
            <a:p>
              <a:r>
                <a:rPr lang="en-US" sz="1200" dirty="0">
                  <a:solidFill>
                    <a:srgbClr val="000000"/>
                  </a:solidFill>
                  <a:latin typeface="Comic Sans MS" pitchFamily="66" charset="0"/>
                </a:rPr>
                <a:t>ID: To: +1-212-555-1234</a:t>
              </a:r>
            </a:p>
            <a:p>
              <a:r>
                <a:rPr lang="en-US" sz="1200" dirty="0">
                  <a:solidFill>
                    <a:srgbClr val="000000"/>
                  </a:solidFill>
                  <a:latin typeface="Comic Sans MS" pitchFamily="66" charset="0"/>
                </a:rPr>
                <a:t>Time: 9am-10am 2009-1-1</a:t>
              </a:r>
            </a:p>
            <a:p>
              <a:r>
                <a:rPr lang="en-US" sz="1200" dirty="0">
                  <a:solidFill>
                    <a:srgbClr val="000000"/>
                  </a:solidFill>
                  <a:latin typeface="Comic Sans MS" pitchFamily="66" charset="0"/>
                </a:rPr>
                <a:t>Act: accept rate=N</a:t>
              </a:r>
              <a:r>
                <a:rPr lang="en-US" sz="1200" b="1" baseline="-25000" dirty="0">
                  <a:solidFill>
                    <a:srgbClr val="000000"/>
                  </a:solidFill>
                  <a:latin typeface="Comic Sans MS" pitchFamily="66" charset="0"/>
                </a:rPr>
                <a:t>SPB</a:t>
              </a:r>
              <a:endParaRPr lang="en-US" sz="1200" b="1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cxnSp>
        <p:nvCxnSpPr>
          <p:cNvPr id="132" name="Curved Connector 131"/>
          <p:cNvCxnSpPr/>
          <p:nvPr/>
        </p:nvCxnSpPr>
        <p:spPr bwMode="auto">
          <a:xfrm rot="10800000">
            <a:off x="5779008" y="2634862"/>
            <a:ext cx="658368" cy="574932"/>
          </a:xfrm>
          <a:prstGeom prst="curvedConnector3">
            <a:avLst>
              <a:gd name="adj1" fmla="val 50000"/>
            </a:avLst>
          </a:prstGeom>
          <a:noFill/>
          <a:ln w="3810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2" name="Curved Connector 141"/>
          <p:cNvCxnSpPr/>
          <p:nvPr/>
        </p:nvCxnSpPr>
        <p:spPr bwMode="auto">
          <a:xfrm rot="10800000" flipV="1">
            <a:off x="3803904" y="3425393"/>
            <a:ext cx="2633472" cy="1221730"/>
          </a:xfrm>
          <a:prstGeom prst="curvedConnector3">
            <a:avLst>
              <a:gd name="adj1" fmla="val 50000"/>
            </a:avLst>
          </a:prstGeom>
          <a:noFill/>
          <a:ln w="3810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4" name="Curved Connector 143"/>
          <p:cNvCxnSpPr/>
          <p:nvPr/>
        </p:nvCxnSpPr>
        <p:spPr bwMode="auto">
          <a:xfrm rot="10800000" flipV="1">
            <a:off x="2487168" y="2275529"/>
            <a:ext cx="2706624" cy="431199"/>
          </a:xfrm>
          <a:prstGeom prst="curvedConnector3">
            <a:avLst>
              <a:gd name="adj1" fmla="val 56668"/>
            </a:avLst>
          </a:prstGeom>
          <a:noFill/>
          <a:ln w="3810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6" name="Line 58"/>
          <p:cNvSpPr>
            <a:spLocks noChangeShapeType="1"/>
          </p:cNvSpPr>
          <p:nvPr/>
        </p:nvSpPr>
        <p:spPr bwMode="auto">
          <a:xfrm>
            <a:off x="3730752" y="2634862"/>
            <a:ext cx="365761" cy="14373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47" name="Picture 39" descr="router-blue-small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3136" y="4144058"/>
            <a:ext cx="415812" cy="246994"/>
          </a:xfrm>
          <a:prstGeom prst="rect">
            <a:avLst/>
          </a:prstGeom>
          <a:noFill/>
        </p:spPr>
      </p:pic>
      <p:cxnSp>
        <p:nvCxnSpPr>
          <p:cNvPr id="149" name="Curved Connector 148"/>
          <p:cNvCxnSpPr/>
          <p:nvPr/>
        </p:nvCxnSpPr>
        <p:spPr bwMode="auto">
          <a:xfrm rot="10800000">
            <a:off x="7095744" y="3497260"/>
            <a:ext cx="877824" cy="503065"/>
          </a:xfrm>
          <a:prstGeom prst="curvedConnector3">
            <a:avLst>
              <a:gd name="adj1" fmla="val 50000"/>
            </a:avLst>
          </a:prstGeom>
          <a:noFill/>
          <a:ln w="38100" cap="flat" cmpd="sng" algn="ctr">
            <a:solidFill>
              <a:srgbClr val="FF33CC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Straight Arrow Connector 113"/>
          <p:cNvCxnSpPr/>
          <p:nvPr/>
        </p:nvCxnSpPr>
        <p:spPr bwMode="auto">
          <a:xfrm>
            <a:off x="8266176" y="3209794"/>
            <a:ext cx="877824" cy="862398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advClick="0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400" dirty="0" smtClean="0"/>
              <a:t>Addressed comments from the mailing list by</a:t>
            </a:r>
          </a:p>
          <a:p>
            <a:pPr lvl="2"/>
            <a:r>
              <a:rPr lang="en-US" sz="2200" dirty="0" smtClean="0"/>
              <a:t>Bruno </a:t>
            </a:r>
            <a:r>
              <a:rPr lang="en-US" sz="2200" dirty="0" err="1" smtClean="0"/>
              <a:t>Chatras</a:t>
            </a:r>
            <a:endParaRPr lang="en-US" sz="2200" dirty="0" smtClean="0"/>
          </a:p>
          <a:p>
            <a:pPr lvl="2"/>
            <a:r>
              <a:rPr lang="en-US" sz="2200" dirty="0" smtClean="0"/>
              <a:t>Janet Gunn</a:t>
            </a:r>
          </a:p>
          <a:p>
            <a:pPr lvl="2"/>
            <a:r>
              <a:rPr lang="en-US" sz="2200" dirty="0" smtClean="0"/>
              <a:t>Volker Hilt</a:t>
            </a:r>
          </a:p>
          <a:p>
            <a:pPr lvl="2"/>
            <a:r>
              <a:rPr lang="en-US" sz="2200" dirty="0" smtClean="0"/>
              <a:t>Geoff Hunt</a:t>
            </a:r>
          </a:p>
          <a:p>
            <a:pPr lvl="2"/>
            <a:r>
              <a:rPr lang="en-US" sz="2200" dirty="0" smtClean="0"/>
              <a:t>Timothy Moran</a:t>
            </a:r>
          </a:p>
          <a:p>
            <a:pPr lvl="2"/>
            <a:r>
              <a:rPr lang="en-US" sz="2200" dirty="0" smtClean="0"/>
              <a:t>Eric Noel</a:t>
            </a:r>
          </a:p>
          <a:p>
            <a:pPr lvl="2"/>
            <a:r>
              <a:rPr lang="en-US" sz="2200" dirty="0" err="1" smtClean="0"/>
              <a:t>Parthasarathi</a:t>
            </a:r>
            <a:r>
              <a:rPr lang="en-US" sz="2200" dirty="0" smtClean="0"/>
              <a:t> R </a:t>
            </a:r>
          </a:p>
          <a:p>
            <a:pPr lvl="2"/>
            <a:endParaRPr lang="en-US" sz="2200" dirty="0" smtClean="0"/>
          </a:p>
          <a:p>
            <a:pPr lvl="1">
              <a:buNone/>
            </a:pPr>
            <a:r>
              <a:rPr lang="en-US" sz="2400" dirty="0" smtClean="0"/>
              <a:t>Full diff available at </a:t>
            </a:r>
            <a:r>
              <a:rPr lang="en-US" sz="1600" dirty="0" smtClean="0">
                <a:latin typeface="Tekton" pitchFamily="34" charset="0"/>
                <a:hlinkClick r:id="rId2"/>
              </a:rPr>
              <a:t>http://tools.ietf.org/rfcdiff?url1=http://tools.ietf.org/id/draft-shen-sipping-load-control-event-package-03.txt&amp;url2=http://www.ietf.org/id/draft-shen-soc-load-control-event-package-00.txt</a:t>
            </a:r>
            <a:r>
              <a:rPr lang="en-US" sz="1600" dirty="0" smtClean="0">
                <a:latin typeface="Tekton" pitchFamily="34" charset="0"/>
              </a:rPr>
              <a:t> </a:t>
            </a:r>
          </a:p>
          <a:p>
            <a:endParaRPr lang="en-US" sz="2400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026D4-3F68-4A26-855B-A3916E9AD418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Filter value computation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pPr lvl="1">
              <a:buNone/>
            </a:pPr>
            <a:r>
              <a:rPr lang="en-US" sz="2400" dirty="0" smtClean="0"/>
              <a:t>Section 4.2</a:t>
            </a:r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r>
              <a:rPr lang="en-US" sz="2400" dirty="0" smtClean="0"/>
              <a:t>Clarified that filter value computation is based on algorithms out-of-scope of this document. The values do not have to be static, depending on the specific algorithm. </a:t>
            </a:r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r>
              <a:rPr lang="en-US" sz="2400" dirty="0" smtClean="0"/>
              <a:t>The wording in the example operation scenario in Section 4.3 is adjusted accordingly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026D4-3F68-4A26-855B-A3916E9AD418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RPH 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sz="2400" dirty="0" smtClean="0"/>
              <a:t>Section 4.4</a:t>
            </a:r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r>
              <a:rPr lang="en-US" sz="2400" dirty="0" smtClean="0"/>
              <a:t>Mentioned RPH header in the revised texts:</a:t>
            </a:r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r>
              <a:rPr lang="en-US" sz="2400" dirty="0" smtClean="0"/>
              <a:t>"A simple policy is to reject excessive requests with 500 responses as if they were obeying the rate, except that the SIP server should honor the Resource-Priority header field as defined in RFC4412 [RFC4412] in order to preserve more high-priority requests."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026D4-3F68-4A26-855B-A3916E9AD418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Logical combination AND / 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/>
              <a:t>Section 6.3.1 </a:t>
            </a:r>
          </a:p>
          <a:p>
            <a:endParaRPr lang="en-US" sz="2400" dirty="0" smtClean="0"/>
          </a:p>
          <a:p>
            <a:r>
              <a:rPr lang="en-US" sz="2400" dirty="0" smtClean="0"/>
              <a:t>Clarified further on whether the sub-elements should be interpreted as "AND/OR" combination within the Call-Identity element.</a:t>
            </a:r>
          </a:p>
          <a:p>
            <a:endParaRPr lang="en-US" sz="2400" dirty="0" smtClean="0"/>
          </a:p>
          <a:p>
            <a:r>
              <a:rPr lang="en-US" sz="2400" dirty="0" smtClean="0"/>
              <a:t>Allows the call identity to be specified by multiple fields of a SIP request simultaneously, e.g., both the From and the To header fields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026D4-3F68-4A26-855B-A3916E9AD418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Action for filtering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/>
              <a:t>Section 6.4</a:t>
            </a:r>
          </a:p>
          <a:p>
            <a:endParaRPr lang="en-US" sz="2400" dirty="0" smtClean="0"/>
          </a:p>
          <a:p>
            <a:r>
              <a:rPr lang="en-US" sz="2400" dirty="0" smtClean="0"/>
              <a:t>Clarified actions for filtering. added </a:t>
            </a:r>
          </a:p>
          <a:p>
            <a:r>
              <a:rPr lang="en-US" sz="2400" dirty="0" smtClean="0"/>
              <a:t>"In static load filter configuration scenarios, using the &lt;rate&gt; sub-element is RECOMMENDED because it is hard to enforce the percentage  rate or window-based control when the incoming load from upstream or the reactions from downstream are uncertain."  </a:t>
            </a:r>
          </a:p>
          <a:p>
            <a:endParaRPr lang="en-US" sz="2400" dirty="0" smtClean="0"/>
          </a:p>
          <a:p>
            <a:r>
              <a:rPr lang="en-US" sz="2400" dirty="0" smtClean="0"/>
              <a:t>Changed the default action for non-acceptable requests from "Drop" to "Reject" in order to curb retransmission.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026D4-3F68-4A26-855B-A3916E9AD418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5. Security considerations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/>
              <a:t>Section 9</a:t>
            </a:r>
          </a:p>
          <a:p>
            <a:endParaRPr lang="en-US" sz="2400" dirty="0" smtClean="0"/>
          </a:p>
          <a:p>
            <a:r>
              <a:rPr lang="en-US" sz="2400" dirty="0" smtClean="0"/>
              <a:t>Revised texts now state that:</a:t>
            </a:r>
          </a:p>
          <a:p>
            <a:endParaRPr lang="en-US" sz="2400" dirty="0" smtClean="0"/>
          </a:p>
          <a:p>
            <a:r>
              <a:rPr lang="en-US" sz="2400" dirty="0" smtClean="0"/>
              <a:t>“all load control notification MUST be authenticated and authorized before being accepted.”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026D4-3F68-4A26-855B-A3916E9AD418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Issue: mandatory default schema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Initially brought up by Bruno in 2009</a:t>
            </a:r>
          </a:p>
          <a:p>
            <a:endParaRPr lang="en-US" dirty="0" smtClean="0"/>
          </a:p>
          <a:p>
            <a:r>
              <a:rPr lang="en-US" sz="2000" dirty="0" smtClean="0"/>
              <a:t>Background </a:t>
            </a:r>
          </a:p>
          <a:p>
            <a:pPr lvl="1">
              <a:buNone/>
            </a:pPr>
            <a:r>
              <a:rPr lang="en-US" dirty="0" smtClean="0"/>
              <a:t>This I-D defines a SIP Event with its associated XML schema. The I-D does not preclude additional schemas to be used. When a more sophisticated </a:t>
            </a:r>
            <a:r>
              <a:rPr lang="en-US" dirty="0" smtClean="0"/>
              <a:t>schema </a:t>
            </a:r>
            <a:r>
              <a:rPr lang="en-US" dirty="0" smtClean="0"/>
              <a:t>is used in specific environments, the SIP event mechanisms defined in this draft </a:t>
            </a:r>
            <a:r>
              <a:rPr lang="en-US" dirty="0" smtClean="0"/>
              <a:t>can </a:t>
            </a:r>
            <a:r>
              <a:rPr lang="en-US" dirty="0" smtClean="0"/>
              <a:t>still be applicable, only the schema need to be different (e.g., ETSI-specific schema ETSI ES 283 034 in NGN).    </a:t>
            </a:r>
          </a:p>
          <a:p>
            <a:endParaRPr lang="en-US" dirty="0" smtClean="0"/>
          </a:p>
          <a:p>
            <a:r>
              <a:rPr lang="en-US" sz="2000" dirty="0" smtClean="0"/>
              <a:t>Problem description</a:t>
            </a:r>
          </a:p>
          <a:p>
            <a:pPr lvl="1">
              <a:buNone/>
            </a:pPr>
            <a:r>
              <a:rPr lang="en-US" dirty="0" smtClean="0"/>
              <a:t>The argument is that when using an alternative schema (e.g., ETSI-specific schema ETSI ES 283 034 in NGN), the respective SIP entities </a:t>
            </a:r>
            <a:r>
              <a:rPr lang="en-US" dirty="0" smtClean="0"/>
              <a:t>do</a:t>
            </a:r>
            <a:r>
              <a:rPr lang="en-US" dirty="0" smtClean="0"/>
              <a:t> </a:t>
            </a:r>
            <a:r>
              <a:rPr lang="en-US" dirty="0" smtClean="0"/>
              <a:t>not have to support the schema in this </a:t>
            </a:r>
            <a:r>
              <a:rPr lang="en-US" dirty="0" smtClean="0"/>
              <a:t>I-D</a:t>
            </a:r>
            <a:r>
              <a:rPr lang="en-US" dirty="0" smtClean="0"/>
              <a:t>. </a:t>
            </a:r>
            <a:r>
              <a:rPr lang="en-US" dirty="0" smtClean="0"/>
              <a:t>However, the current </a:t>
            </a:r>
            <a:r>
              <a:rPr lang="en-US" dirty="0" smtClean="0"/>
              <a:t>version</a:t>
            </a:r>
            <a:r>
              <a:rPr lang="en-US" dirty="0" smtClean="0"/>
              <a:t> </a:t>
            </a:r>
            <a:r>
              <a:rPr lang="en-US" dirty="0" smtClean="0"/>
              <a:t>mandates the support for the </a:t>
            </a:r>
            <a:r>
              <a:rPr lang="en-US" dirty="0" smtClean="0"/>
              <a:t>schema </a:t>
            </a:r>
            <a:r>
              <a:rPr lang="en-US" dirty="0" smtClean="0"/>
              <a:t>in this </a:t>
            </a:r>
            <a:r>
              <a:rPr lang="en-US" dirty="0" smtClean="0"/>
              <a:t>I-D</a:t>
            </a:r>
            <a:r>
              <a:rPr lang="en-US" dirty="0" smtClean="0"/>
              <a:t> </a:t>
            </a:r>
            <a:r>
              <a:rPr lang="en-US" dirty="0" smtClean="0"/>
              <a:t>in order to facilitate interoperability.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026D4-3F68-4A26-855B-A3916E9AD418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Issue: mandatory default schema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Possible solutions</a:t>
            </a:r>
          </a:p>
          <a:p>
            <a:endParaRPr lang="en-US" dirty="0" smtClean="0"/>
          </a:p>
          <a:p>
            <a:pPr>
              <a:buAutoNum type="arabicPeriod"/>
            </a:pPr>
            <a:r>
              <a:rPr lang="en-US" dirty="0" smtClean="0"/>
              <a:t>Retain the current I-D's statement. If necessary, create separate I-D for  alternative schema (e.g., ETSI-specific schema ETSI ES 283 034 in NGN) which is mandatory for that I-D. The other I-D may refer to this I-D for contents that are in common. In the case both I-Ds become RFCs, a product may be declared as RFC-A compliant or RFC-B compliant.   </a:t>
            </a:r>
          </a:p>
          <a:p>
            <a:endParaRPr lang="en-US" dirty="0" smtClean="0"/>
          </a:p>
          <a:p>
            <a:r>
              <a:rPr lang="en-US" dirty="0" smtClean="0"/>
              <a:t>2. Change the wording in the current version, making the schema in this I-D default but </a:t>
            </a:r>
            <a:r>
              <a:rPr lang="en-US" dirty="0" smtClean="0"/>
              <a:t>removing its </a:t>
            </a:r>
            <a:r>
              <a:rPr lang="en-US" dirty="0" smtClean="0"/>
              <a:t>mandatory </a:t>
            </a:r>
            <a:r>
              <a:rPr lang="en-US" dirty="0" smtClean="0"/>
              <a:t>support requirement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3. Split the current I-D into two documents. One about the common contents on the mechanism, the second about the schema itself. Alternative schemas can be </a:t>
            </a:r>
            <a:r>
              <a:rPr lang="en-US" dirty="0" smtClean="0"/>
              <a:t>defined in other </a:t>
            </a:r>
            <a:r>
              <a:rPr lang="en-US" dirty="0" smtClean="0"/>
              <a:t>separate I-Ds. In this case, decision still needs to made about whether any one schema needs to be mandatory.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026D4-3F68-4A26-855B-A3916E9AD418}" type="datetime1">
              <a:rPr lang="en-US" smtClean="0">
                <a:solidFill>
                  <a:srgbClr val="000000"/>
                </a:solidFill>
              </a:rPr>
              <a:pPr/>
              <a:t>11/29/2010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1_Theme1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Trebuchet MS"/>
        <a:ea typeface="Arial"/>
        <a:cs typeface="Arial"/>
      </a:majorFont>
      <a:minorFont>
        <a:latin typeface="Trebuchet MS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charset="0"/>
            <a:ea typeface="Arial" charset="0"/>
            <a:cs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Theme1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Trebuchet MS"/>
        <a:ea typeface="Arial"/>
        <a:cs typeface="Arial"/>
      </a:majorFont>
      <a:minorFont>
        <a:latin typeface="Trebuchet MS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charset="0"/>
            <a:ea typeface="Arial" charset="0"/>
            <a:cs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894</Words>
  <Application>Microsoft Office PowerPoint</Application>
  <PresentationFormat>On-screen Show (4:3)</PresentationFormat>
  <Paragraphs>163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1_Theme1</vt:lpstr>
      <vt:lpstr>2_Theme1</vt:lpstr>
      <vt:lpstr> A Session Initiation Protocol (SIP) Load Control Event Package  draft-shen-soc-load-control-event-package-00.txt  </vt:lpstr>
      <vt:lpstr>Main updates</vt:lpstr>
      <vt:lpstr>1. Filter value computation</vt:lpstr>
      <vt:lpstr>2. RPH header</vt:lpstr>
      <vt:lpstr>3. Logical combination AND / OR</vt:lpstr>
      <vt:lpstr>4. Action for filtering</vt:lpstr>
      <vt:lpstr> 5. Security considerations </vt:lpstr>
      <vt:lpstr>Open Issue: mandatory default schema </vt:lpstr>
      <vt:lpstr>Open Issue: mandatory default schema </vt:lpstr>
      <vt:lpstr>Open Issue: document status</vt:lpstr>
      <vt:lpstr>Backup Slides</vt:lpstr>
      <vt:lpstr>Problem Statement</vt:lpstr>
      <vt:lpstr>Solution</vt:lpstr>
      <vt:lpstr>Example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78</dc:title>
  <dc:creator>charles</dc:creator>
  <cp:lastModifiedBy>CDT User</cp:lastModifiedBy>
  <cp:revision>63</cp:revision>
  <dcterms:created xsi:type="dcterms:W3CDTF">2010-07-23T18:58:53Z</dcterms:created>
  <dcterms:modified xsi:type="dcterms:W3CDTF">2010-11-29T22:14:19Z</dcterms:modified>
</cp:coreProperties>
</file>