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3"/>
  </p:notesMasterIdLst>
  <p:sldIdLst>
    <p:sldId id="265" r:id="rId3"/>
    <p:sldId id="280" r:id="rId4"/>
    <p:sldId id="281" r:id="rId5"/>
    <p:sldId id="283" r:id="rId6"/>
    <p:sldId id="282" r:id="rId7"/>
    <p:sldId id="284" r:id="rId8"/>
    <p:sldId id="286" r:id="rId9"/>
    <p:sldId id="279" r:id="rId10"/>
    <p:sldId id="260"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16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193F6A-8446-44A1-99AB-BA33EBAF3CAB}" type="datetimeFigureOut">
              <a:rPr lang="en-US" smtClean="0"/>
              <a:pPr/>
              <a:t>11/29/2010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EFAE3-6E53-446A-8B56-BAF440BB4F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Restart-</a:t>
            </a:r>
            <a:r>
              <a:rPr lang="en-US" dirty="0" err="1" smtClean="0"/>
              <a:t>Backoff</a:t>
            </a:r>
            <a:r>
              <a:rPr lang="en-US" dirty="0" smtClean="0"/>
              <a:t> Timer Interval (RBIT) =  RBTI = ( R / C ) * ( 1 + k )</a:t>
            </a:r>
          </a:p>
          <a:p>
            <a:r>
              <a:rPr lang="en-US" dirty="0" smtClean="0"/>
              <a:t>        where R = number of registered clients at the Registrar</a:t>
            </a:r>
          </a:p>
          <a:p>
            <a:r>
              <a:rPr lang="en-US" dirty="0" smtClean="0"/>
              <a:t>	             C = Registrar estimated server capacity</a:t>
            </a:r>
          </a:p>
          <a:p>
            <a:r>
              <a:rPr lang="en-US" dirty="0" smtClean="0"/>
              <a:t>                  k = redundancy coefficient (e.g., 0.1)</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cscu"/>
          <p:cNvPicPr>
            <a:picLocks noChangeAspect="1" noChangeArrowheads="1"/>
          </p:cNvPicPr>
          <p:nvPr/>
        </p:nvPicPr>
        <p:blipFill>
          <a:blip r:embed="rId2" cstate="print"/>
          <a:srcRect/>
          <a:stretch>
            <a:fillRect/>
          </a:stretch>
        </p:blipFill>
        <p:spPr bwMode="auto">
          <a:xfrm>
            <a:off x="7467600" y="533400"/>
            <a:ext cx="1066800" cy="914400"/>
          </a:xfrm>
          <a:prstGeom prst="rect">
            <a:avLst/>
          </a:prstGeom>
          <a:noFill/>
          <a:ln w="9525">
            <a:noFill/>
            <a:miter lim="800000"/>
            <a:headEnd/>
            <a:tailEnd/>
          </a:ln>
        </p:spPr>
      </p:pic>
      <p:pic>
        <p:nvPicPr>
          <p:cNvPr id="5" name="Picture 9" descr="IRT_logo"/>
          <p:cNvPicPr>
            <a:picLocks noChangeAspect="1" noChangeArrowheads="1"/>
          </p:cNvPicPr>
          <p:nvPr/>
        </p:nvPicPr>
        <p:blipFill>
          <a:blip r:embed="rId3" cstate="print"/>
          <a:srcRect/>
          <a:stretch>
            <a:fillRect/>
          </a:stretch>
        </p:blipFill>
        <p:spPr bwMode="auto">
          <a:xfrm>
            <a:off x="6324600" y="533400"/>
            <a:ext cx="990600" cy="871538"/>
          </a:xfrm>
          <a:prstGeom prst="rect">
            <a:avLst/>
          </a:prstGeom>
          <a:noFill/>
          <a:ln w="9525">
            <a:noFill/>
            <a:miter lim="800000"/>
            <a:headEnd/>
            <a:tailEnd/>
          </a:ln>
        </p:spPr>
      </p:pic>
      <p:sp>
        <p:nvSpPr>
          <p:cNvPr id="6" name="Rectangle 5"/>
          <p:cNvSpPr>
            <a:spLocks noChangeArrowheads="1"/>
          </p:cNvSpPr>
          <p:nvPr/>
        </p:nvSpPr>
        <p:spPr bwMode="auto">
          <a:xfrm>
            <a:off x="0" y="1828800"/>
            <a:ext cx="9144000" cy="2371725"/>
          </a:xfrm>
          <a:prstGeom prst="rect">
            <a:avLst/>
          </a:prstGeom>
          <a:solidFill>
            <a:srgbClr val="EAEAEA"/>
          </a:solidFill>
          <a:ln w="9525">
            <a:noFill/>
            <a:miter lim="800000"/>
            <a:headEnd/>
            <a:tailEnd/>
          </a:ln>
          <a:effectLst/>
        </p:spPr>
        <p:txBody>
          <a:bodyPr lIns="92075" tIns="46038" rIns="92075" bIns="46038" anchor="ctr">
            <a:spAutoFit/>
          </a:bodyPr>
          <a:lstStyle/>
          <a:p>
            <a:endParaRPr lang="en-US" dirty="0">
              <a:solidFill>
                <a:srgbClr val="000000"/>
              </a:solidFill>
            </a:endParaRPr>
          </a:p>
        </p:txBody>
      </p:sp>
      <p:sp>
        <p:nvSpPr>
          <p:cNvPr id="2254850" name="Rectangle 2"/>
          <p:cNvSpPr>
            <a:spLocks noGrp="1" noChangeArrowheads="1"/>
          </p:cNvSpPr>
          <p:nvPr>
            <p:ph type="subTitle" idx="1"/>
          </p:nvPr>
        </p:nvSpPr>
        <p:spPr>
          <a:xfrm>
            <a:off x="685800" y="4419600"/>
            <a:ext cx="6400800" cy="1219200"/>
          </a:xfrm>
        </p:spPr>
        <p:txBody>
          <a:bodyPr/>
          <a:lstStyle>
            <a:lvl1pPr marL="0" indent="0">
              <a:defRPr sz="1400"/>
            </a:lvl1pPr>
          </a:lstStyle>
          <a:p>
            <a:r>
              <a:rPr lang="en-US" altLang="zh-CN" smtClean="0"/>
              <a:t>Click to edit Master subtitle style</a:t>
            </a:r>
            <a:endParaRPr lang="en-US" altLang="zh-CN"/>
          </a:p>
        </p:txBody>
      </p:sp>
      <p:sp>
        <p:nvSpPr>
          <p:cNvPr id="2254854" name="Rectangle 6"/>
          <p:cNvSpPr>
            <a:spLocks noGrp="1" noChangeArrowheads="1"/>
          </p:cNvSpPr>
          <p:nvPr>
            <p:ph type="ctrTitle"/>
          </p:nvPr>
        </p:nvSpPr>
        <p:spPr>
          <a:xfrm>
            <a:off x="609600" y="2286000"/>
            <a:ext cx="7772400" cy="1447800"/>
          </a:xfrm>
        </p:spPr>
        <p:txBody>
          <a:bodyPr lIns="91440" tIns="45720" rIns="91440" bIns="45720" anchor="t"/>
          <a:lstStyle>
            <a:lvl1pPr>
              <a:defRPr sz="3200"/>
            </a:lvl1pPr>
          </a:lstStyle>
          <a:p>
            <a:r>
              <a:rPr lang="en-US" altLang="zh-CN" smtClean="0"/>
              <a:t>Click to edit Master title style</a:t>
            </a:r>
            <a:endParaRPr lang="en-US" altLang="zh-CN"/>
          </a:p>
        </p:txBody>
      </p:sp>
    </p:spTree>
  </p:cSld>
  <p:clrMapOvr>
    <a:masterClrMapping/>
  </p:clrMapOvr>
  <p:transition>
    <p:wipe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610ABAC-E9FC-4F4F-B680-C85249AC3541}"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C765099-928B-43BB-BB0A-CBBED3F5DC4F}"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8229600" cy="2490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633788"/>
            <a:ext cx="8229600" cy="2492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5553B225-0491-41DD-A35D-7B7B0E243111}"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762000" y="6477000"/>
            <a:ext cx="1219200" cy="381000"/>
          </a:xfrm>
        </p:spPr>
        <p:txBody>
          <a:bodyPr/>
          <a:lstStyle>
            <a:lvl1pPr>
              <a:defRPr/>
            </a:lvl1pPr>
          </a:lstStyle>
          <a:p>
            <a:fld id="{314B1F81-7338-4F72-8107-3C3CC445C127}" type="datetime1">
              <a:rPr lang="en-US" altLang="zh-CN" smtClean="0">
                <a:solidFill>
                  <a:srgbClr val="000000"/>
                </a:solidFill>
              </a:rPr>
              <a:pPr/>
              <a:t>11/29/2010</a:t>
            </a:fld>
            <a:endParaRPr lang="en-US" altLang="zh-CN" dirty="0">
              <a:solidFill>
                <a:srgbClr val="000000"/>
              </a:solidFill>
            </a:endParaRPr>
          </a:p>
        </p:txBody>
      </p:sp>
      <p:sp>
        <p:nvSpPr>
          <p:cNvPr id="6" name="Footer Placeholder 5"/>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7" name="Slide Number Placeholder 6"/>
          <p:cNvSpPr>
            <a:spLocks noGrp="1"/>
          </p:cNvSpPr>
          <p:nvPr>
            <p:ph type="sldNum" sz="quarter" idx="12"/>
          </p:nvPr>
        </p:nvSpPr>
        <p:spPr>
          <a:xfrm>
            <a:off x="6705600" y="6477000"/>
            <a:ext cx="990600" cy="381000"/>
          </a:xfrm>
        </p:spPr>
        <p:txBody>
          <a:bodyPr/>
          <a:lstStyle>
            <a:lvl1pPr>
              <a:defRPr/>
            </a:lvl1pPr>
          </a:lstStyle>
          <a:p>
            <a:fld id="{3126CB39-E116-4B13-903C-58B6EF3DEF2A}" type="slidenum">
              <a:rPr lang="en-US" altLang="zh-CN" smtClean="0">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90600"/>
            <a:ext cx="8229600" cy="5135563"/>
          </a:xfrm>
        </p:spPr>
        <p:txBody>
          <a:bodyPr/>
          <a:lstStyle/>
          <a:p>
            <a:endParaRPr lang="en-US" dirty="0"/>
          </a:p>
        </p:txBody>
      </p:sp>
      <p:sp>
        <p:nvSpPr>
          <p:cNvPr id="4" name="Date Placeholder 3"/>
          <p:cNvSpPr>
            <a:spLocks noGrp="1"/>
          </p:cNvSpPr>
          <p:nvPr>
            <p:ph type="dt" sz="half" idx="10"/>
          </p:nvPr>
        </p:nvSpPr>
        <p:spPr>
          <a:xfrm>
            <a:off x="1066800" y="6477000"/>
            <a:ext cx="914400" cy="381000"/>
          </a:xfrm>
        </p:spPr>
        <p:txBody>
          <a:bodyPr/>
          <a:lstStyle>
            <a:lvl1pPr>
              <a:defRPr/>
            </a:lvl1pPr>
          </a:lstStyle>
          <a:p>
            <a:fld id="{F0671D49-7CFE-49EB-B89D-A56C82C6378B}" type="datetime1">
              <a:rPr lang="en-US" altLang="zh-CN" smtClean="0">
                <a:solidFill>
                  <a:srgbClr val="000000"/>
                </a:solidFill>
              </a:rPr>
              <a:pPr/>
              <a:t>11/29/2010</a:t>
            </a:fld>
            <a:endParaRPr lang="en-US" altLang="zh-CN" dirty="0">
              <a:solidFill>
                <a:srgbClr val="000000"/>
              </a:solidFill>
            </a:endParaRPr>
          </a:p>
        </p:txBody>
      </p:sp>
      <p:sp>
        <p:nvSpPr>
          <p:cNvPr id="5" name="Footer Placeholder 4"/>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6" name="Slide Number Placeholder 5"/>
          <p:cNvSpPr>
            <a:spLocks noGrp="1"/>
          </p:cNvSpPr>
          <p:nvPr>
            <p:ph type="sldNum" sz="quarter" idx="12"/>
          </p:nvPr>
        </p:nvSpPr>
        <p:spPr>
          <a:xfrm>
            <a:off x="6705600" y="6477000"/>
            <a:ext cx="990600" cy="381000"/>
          </a:xfrm>
        </p:spPr>
        <p:txBody>
          <a:bodyPr/>
          <a:lstStyle>
            <a:lvl1pPr>
              <a:defRPr/>
            </a:lvl1pPr>
          </a:lstStyle>
          <a:p>
            <a:r>
              <a:rPr lang="en-US" altLang="zh-CN" dirty="0" smtClean="0">
                <a:solidFill>
                  <a:srgbClr val="000000"/>
                </a:solidFill>
              </a:rPr>
              <a:t> </a:t>
            </a:r>
            <a:fld id="{015EB86E-422F-47FB-BA42-A09C492E3DD8}" type="slidenum">
              <a:rPr lang="en-US" altLang="zh-CN">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990600"/>
            <a:ext cx="4038600" cy="5135563"/>
          </a:xfrm>
        </p:spPr>
        <p:txBody>
          <a:bodyPr/>
          <a:lstStyle/>
          <a:p>
            <a:endParaRPr lang="en-US" dirty="0"/>
          </a:p>
        </p:txBody>
      </p:sp>
      <p:sp>
        <p:nvSpPr>
          <p:cNvPr id="5" name="Date Placeholder 4"/>
          <p:cNvSpPr>
            <a:spLocks noGrp="1"/>
          </p:cNvSpPr>
          <p:nvPr>
            <p:ph type="dt" sz="half" idx="10"/>
          </p:nvPr>
        </p:nvSpPr>
        <p:spPr>
          <a:xfrm>
            <a:off x="990600" y="6477000"/>
            <a:ext cx="838200" cy="381000"/>
          </a:xfrm>
        </p:spPr>
        <p:txBody>
          <a:bodyPr/>
          <a:lstStyle>
            <a:lvl1pPr>
              <a:defRPr/>
            </a:lvl1pPr>
          </a:lstStyle>
          <a:p>
            <a:fld id="{4B2C7A9D-C316-4D5C-8220-0934EE8D3C14}" type="datetime1">
              <a:rPr lang="en-US" altLang="zh-CN" smtClean="0">
                <a:solidFill>
                  <a:srgbClr val="000000"/>
                </a:solidFill>
              </a:rPr>
              <a:pPr/>
              <a:t>11/29/2010</a:t>
            </a:fld>
            <a:endParaRPr lang="en-US" altLang="zh-CN" dirty="0">
              <a:solidFill>
                <a:srgbClr val="000000"/>
              </a:solidFill>
            </a:endParaRPr>
          </a:p>
        </p:txBody>
      </p:sp>
      <p:sp>
        <p:nvSpPr>
          <p:cNvPr id="6" name="Footer Placeholder 5"/>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7" name="Slide Number Placeholder 6"/>
          <p:cNvSpPr>
            <a:spLocks noGrp="1"/>
          </p:cNvSpPr>
          <p:nvPr>
            <p:ph type="sldNum" sz="quarter" idx="12"/>
          </p:nvPr>
        </p:nvSpPr>
        <p:spPr>
          <a:xfrm>
            <a:off x="6705600" y="6477000"/>
            <a:ext cx="990600" cy="381000"/>
          </a:xfrm>
        </p:spPr>
        <p:txBody>
          <a:bodyPr/>
          <a:lstStyle>
            <a:lvl1pPr>
              <a:defRPr/>
            </a:lvl1pPr>
          </a:lstStyle>
          <a:p>
            <a:fld id="{429BA436-CFB5-4C6F-8287-5B001D7D3770}" type="slidenum">
              <a:rPr lang="en-US" altLang="zh-CN" smtClean="0">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4038600" cy="2490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633788"/>
            <a:ext cx="4038600" cy="2492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477000"/>
            <a:ext cx="1219200" cy="381000"/>
          </a:xfrm>
        </p:spPr>
        <p:txBody>
          <a:bodyPr/>
          <a:lstStyle>
            <a:lvl1pPr>
              <a:defRPr/>
            </a:lvl1pPr>
          </a:lstStyle>
          <a:p>
            <a:fld id="{E001B64E-A24B-4A28-8A53-BB49BCC52BBF}" type="datetime1">
              <a:rPr lang="en-US" altLang="zh-CN" smtClean="0">
                <a:solidFill>
                  <a:srgbClr val="000000"/>
                </a:solidFill>
              </a:rPr>
              <a:pPr/>
              <a:t>11/29/2010</a:t>
            </a:fld>
            <a:endParaRPr lang="en-US" altLang="zh-CN" dirty="0">
              <a:solidFill>
                <a:srgbClr val="000000"/>
              </a:solidFill>
            </a:endParaRPr>
          </a:p>
        </p:txBody>
      </p:sp>
      <p:sp>
        <p:nvSpPr>
          <p:cNvPr id="7" name="Footer Placeholder 6"/>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8" name="Slide Number Placeholder 7"/>
          <p:cNvSpPr>
            <a:spLocks noGrp="1"/>
          </p:cNvSpPr>
          <p:nvPr>
            <p:ph type="sldNum" sz="quarter" idx="12"/>
          </p:nvPr>
        </p:nvSpPr>
        <p:spPr>
          <a:xfrm>
            <a:off x="6705600" y="6477000"/>
            <a:ext cx="990600" cy="381000"/>
          </a:xfrm>
        </p:spPr>
        <p:txBody>
          <a:bodyPr/>
          <a:lstStyle>
            <a:lvl1pPr>
              <a:defRPr/>
            </a:lvl1pPr>
          </a:lstStyle>
          <a:p>
            <a:r>
              <a:rPr lang="en-US" altLang="zh-CN" dirty="0" smtClean="0">
                <a:solidFill>
                  <a:srgbClr val="000000"/>
                </a:solidFill>
              </a:rPr>
              <a:t> </a:t>
            </a:r>
            <a:fld id="{57F0993A-FD48-4FEF-92A9-28FB5B35EDC9}" type="slidenum">
              <a:rPr lang="en-US" altLang="zh-CN">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cscu"/>
          <p:cNvPicPr>
            <a:picLocks noChangeAspect="1" noChangeArrowheads="1"/>
          </p:cNvPicPr>
          <p:nvPr/>
        </p:nvPicPr>
        <p:blipFill>
          <a:blip r:embed="rId2" cstate="print"/>
          <a:srcRect/>
          <a:stretch>
            <a:fillRect/>
          </a:stretch>
        </p:blipFill>
        <p:spPr bwMode="auto">
          <a:xfrm>
            <a:off x="7467600" y="533400"/>
            <a:ext cx="1066800" cy="914400"/>
          </a:xfrm>
          <a:prstGeom prst="rect">
            <a:avLst/>
          </a:prstGeom>
          <a:noFill/>
          <a:ln w="9525">
            <a:noFill/>
            <a:miter lim="800000"/>
            <a:headEnd/>
            <a:tailEnd/>
          </a:ln>
        </p:spPr>
      </p:pic>
      <p:pic>
        <p:nvPicPr>
          <p:cNvPr id="5" name="Picture 9" descr="IRT_logo"/>
          <p:cNvPicPr>
            <a:picLocks noChangeAspect="1" noChangeArrowheads="1"/>
          </p:cNvPicPr>
          <p:nvPr/>
        </p:nvPicPr>
        <p:blipFill>
          <a:blip r:embed="rId3" cstate="print"/>
          <a:srcRect/>
          <a:stretch>
            <a:fillRect/>
          </a:stretch>
        </p:blipFill>
        <p:spPr bwMode="auto">
          <a:xfrm>
            <a:off x="6324600" y="533400"/>
            <a:ext cx="990600" cy="871538"/>
          </a:xfrm>
          <a:prstGeom prst="rect">
            <a:avLst/>
          </a:prstGeom>
          <a:noFill/>
          <a:ln w="9525">
            <a:noFill/>
            <a:miter lim="800000"/>
            <a:headEnd/>
            <a:tailEnd/>
          </a:ln>
        </p:spPr>
      </p:pic>
      <p:sp>
        <p:nvSpPr>
          <p:cNvPr id="6" name="Rectangle 5"/>
          <p:cNvSpPr>
            <a:spLocks noChangeArrowheads="1"/>
          </p:cNvSpPr>
          <p:nvPr/>
        </p:nvSpPr>
        <p:spPr bwMode="auto">
          <a:xfrm>
            <a:off x="0" y="1828800"/>
            <a:ext cx="9144000" cy="2371725"/>
          </a:xfrm>
          <a:prstGeom prst="rect">
            <a:avLst/>
          </a:prstGeom>
          <a:solidFill>
            <a:srgbClr val="EAEAEA"/>
          </a:solidFill>
          <a:ln w="9525">
            <a:noFill/>
            <a:miter lim="800000"/>
            <a:headEnd/>
            <a:tailEnd/>
          </a:ln>
          <a:effectLst/>
        </p:spPr>
        <p:txBody>
          <a:bodyPr lIns="92075" tIns="46038" rIns="92075" bIns="46038" anchor="ctr">
            <a:spAutoFit/>
          </a:bodyPr>
          <a:lstStyle/>
          <a:p>
            <a:endParaRPr lang="en-US" dirty="0">
              <a:solidFill>
                <a:srgbClr val="000000"/>
              </a:solidFill>
            </a:endParaRPr>
          </a:p>
        </p:txBody>
      </p:sp>
      <p:sp>
        <p:nvSpPr>
          <p:cNvPr id="2254850" name="Rectangle 2"/>
          <p:cNvSpPr>
            <a:spLocks noGrp="1" noChangeArrowheads="1"/>
          </p:cNvSpPr>
          <p:nvPr>
            <p:ph type="subTitle" idx="1"/>
          </p:nvPr>
        </p:nvSpPr>
        <p:spPr>
          <a:xfrm>
            <a:off x="685800" y="4419600"/>
            <a:ext cx="6400800" cy="1219200"/>
          </a:xfrm>
        </p:spPr>
        <p:txBody>
          <a:bodyPr/>
          <a:lstStyle>
            <a:lvl1pPr marL="0" indent="0">
              <a:defRPr sz="1400"/>
            </a:lvl1pPr>
          </a:lstStyle>
          <a:p>
            <a:r>
              <a:rPr lang="en-US" altLang="zh-CN" smtClean="0"/>
              <a:t>Click to edit Master subtitle style</a:t>
            </a:r>
            <a:endParaRPr lang="en-US" altLang="zh-CN"/>
          </a:p>
        </p:txBody>
      </p:sp>
      <p:sp>
        <p:nvSpPr>
          <p:cNvPr id="2254854" name="Rectangle 6"/>
          <p:cNvSpPr>
            <a:spLocks noGrp="1" noChangeArrowheads="1"/>
          </p:cNvSpPr>
          <p:nvPr>
            <p:ph type="ctrTitle"/>
          </p:nvPr>
        </p:nvSpPr>
        <p:spPr>
          <a:xfrm>
            <a:off x="609600" y="2286000"/>
            <a:ext cx="7772400" cy="1447800"/>
          </a:xfrm>
        </p:spPr>
        <p:txBody>
          <a:bodyPr lIns="91440" tIns="45720" rIns="91440" bIns="45720" anchor="t"/>
          <a:lstStyle>
            <a:lvl1pPr>
              <a:defRPr sz="3200"/>
            </a:lvl1pPr>
          </a:lstStyle>
          <a:p>
            <a:r>
              <a:rPr lang="en-US" altLang="zh-CN" smtClean="0"/>
              <a:t>Click to edit Master title style</a:t>
            </a:r>
            <a:endParaRPr lang="en-US" altLang="zh-CN"/>
          </a:p>
        </p:txBody>
      </p:sp>
    </p:spTree>
  </p:cSld>
  <p:clrMapOvr>
    <a:masterClrMapping/>
  </p:clrMapOvr>
  <p:transition>
    <p:wipe dir="u"/>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a:buFont typeface="Arial" pitchFamily="34" charset="0"/>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8EE18341-C783-4576-ADE4-CC9513437D1D}"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46370450-F039-4A4C-ADE5-32B1C944A078}"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a:buFont typeface="Arial" pitchFamily="34" charset="0"/>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90600"/>
            <a:ext cx="4038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BC289BCD-B63C-448C-8E87-8925B606D597}"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787A1D78-137C-4BFC-92A6-B61FBB396B8B}" type="datetime1">
              <a:rPr lang="en-US" smtClean="0">
                <a:solidFill>
                  <a:srgbClr val="000000"/>
                </a:solidFill>
              </a:rPr>
              <a:pPr/>
              <a:t>11/29/2010</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47D269BA-E06B-43E0-9CA2-338B9F2AA11B}" type="datetime1">
              <a:rPr lang="en-US" smtClean="0">
                <a:solidFill>
                  <a:srgbClr val="000000"/>
                </a:solidFill>
              </a:rPr>
              <a:pPr/>
              <a:t>11/29/2010</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3DC8D3E-1C0D-4838-9A14-C52B49EE821C}" type="datetime1">
              <a:rPr lang="en-US" smtClean="0">
                <a:solidFill>
                  <a:srgbClr val="000000"/>
                </a:solidFill>
              </a:rPr>
              <a:pPr/>
              <a:t>11/29/2010</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521F4A6-C396-4159-BE94-F8ECCE5B6F60}"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A7A8B86-1BCF-4F53-A410-B9690677043C}"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9A510BE5-5080-4F74-ACD0-581F9E6CEF11}"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B2E9FDD-CC1D-4A65-83A5-F59ECA3F5E44}"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8229600" cy="2490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633788"/>
            <a:ext cx="8229600" cy="2492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4B7A3238-4EAF-4FB2-A7FE-E7668F179CB0}"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762000" y="6477000"/>
            <a:ext cx="1219200" cy="381000"/>
          </a:xfrm>
        </p:spPr>
        <p:txBody>
          <a:bodyPr/>
          <a:lstStyle>
            <a:lvl1pPr>
              <a:defRPr/>
            </a:lvl1pPr>
          </a:lstStyle>
          <a:p>
            <a:fld id="{CFBCC80D-7F56-4EC5-A552-67980833E272}" type="datetime1">
              <a:rPr lang="en-US" altLang="zh-CN" smtClean="0">
                <a:solidFill>
                  <a:srgbClr val="000000"/>
                </a:solidFill>
              </a:rPr>
              <a:pPr/>
              <a:t>11/29/2010</a:t>
            </a:fld>
            <a:endParaRPr lang="en-US" altLang="zh-CN" dirty="0">
              <a:solidFill>
                <a:srgbClr val="000000"/>
              </a:solidFill>
            </a:endParaRPr>
          </a:p>
        </p:txBody>
      </p:sp>
      <p:sp>
        <p:nvSpPr>
          <p:cNvPr id="6" name="Footer Placeholder 5"/>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7" name="Slide Number Placeholder 6"/>
          <p:cNvSpPr>
            <a:spLocks noGrp="1"/>
          </p:cNvSpPr>
          <p:nvPr>
            <p:ph type="sldNum" sz="quarter" idx="12"/>
          </p:nvPr>
        </p:nvSpPr>
        <p:spPr>
          <a:xfrm>
            <a:off x="6705600" y="6477000"/>
            <a:ext cx="990600" cy="381000"/>
          </a:xfrm>
        </p:spPr>
        <p:txBody>
          <a:bodyPr/>
          <a:lstStyle>
            <a:lvl1pPr>
              <a:defRPr/>
            </a:lvl1pPr>
          </a:lstStyle>
          <a:p>
            <a:fld id="{3126CB39-E116-4B13-903C-58B6EF3DEF2A}" type="slidenum">
              <a:rPr lang="en-US" altLang="zh-CN" smtClean="0">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3B33CB01-E584-434F-ADC0-015584F5221A}" type="datetime1">
              <a:rPr lang="en-US" smtClean="0">
                <a:solidFill>
                  <a:srgbClr val="000000"/>
                </a:solidFill>
              </a:rPr>
              <a:pPr/>
              <a:t>11/29/2010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90600"/>
            <a:ext cx="8229600" cy="5135563"/>
          </a:xfrm>
        </p:spPr>
        <p:txBody>
          <a:bodyPr/>
          <a:lstStyle/>
          <a:p>
            <a:endParaRPr lang="en-US" dirty="0"/>
          </a:p>
        </p:txBody>
      </p:sp>
      <p:sp>
        <p:nvSpPr>
          <p:cNvPr id="4" name="Date Placeholder 3"/>
          <p:cNvSpPr>
            <a:spLocks noGrp="1"/>
          </p:cNvSpPr>
          <p:nvPr>
            <p:ph type="dt" sz="half" idx="10"/>
          </p:nvPr>
        </p:nvSpPr>
        <p:spPr>
          <a:xfrm>
            <a:off x="1066800" y="6477000"/>
            <a:ext cx="914400" cy="381000"/>
          </a:xfrm>
        </p:spPr>
        <p:txBody>
          <a:bodyPr/>
          <a:lstStyle>
            <a:lvl1pPr>
              <a:defRPr/>
            </a:lvl1pPr>
          </a:lstStyle>
          <a:p>
            <a:fld id="{79A9238B-1EE2-4721-AAC5-5CA57B52FEF8}" type="datetime1">
              <a:rPr lang="en-US" altLang="zh-CN" smtClean="0">
                <a:solidFill>
                  <a:srgbClr val="000000"/>
                </a:solidFill>
              </a:rPr>
              <a:pPr/>
              <a:t>11/29/2010</a:t>
            </a:fld>
            <a:endParaRPr lang="en-US" altLang="zh-CN" dirty="0">
              <a:solidFill>
                <a:srgbClr val="000000"/>
              </a:solidFill>
            </a:endParaRPr>
          </a:p>
        </p:txBody>
      </p:sp>
      <p:sp>
        <p:nvSpPr>
          <p:cNvPr id="5" name="Footer Placeholder 4"/>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6" name="Slide Number Placeholder 5"/>
          <p:cNvSpPr>
            <a:spLocks noGrp="1"/>
          </p:cNvSpPr>
          <p:nvPr>
            <p:ph type="sldNum" sz="quarter" idx="12"/>
          </p:nvPr>
        </p:nvSpPr>
        <p:spPr>
          <a:xfrm>
            <a:off x="6705600" y="6477000"/>
            <a:ext cx="990600" cy="381000"/>
          </a:xfrm>
        </p:spPr>
        <p:txBody>
          <a:bodyPr/>
          <a:lstStyle>
            <a:lvl1pPr>
              <a:defRPr/>
            </a:lvl1pPr>
          </a:lstStyle>
          <a:p>
            <a:r>
              <a:rPr lang="en-US" altLang="zh-CN" dirty="0" smtClean="0">
                <a:solidFill>
                  <a:srgbClr val="000000"/>
                </a:solidFill>
              </a:rPr>
              <a:t> </a:t>
            </a:r>
            <a:fld id="{015EB86E-422F-47FB-BA42-A09C492E3DD8}" type="slidenum">
              <a:rPr lang="en-US" altLang="zh-CN">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990600"/>
            <a:ext cx="4038600" cy="5135563"/>
          </a:xfrm>
        </p:spPr>
        <p:txBody>
          <a:bodyPr/>
          <a:lstStyle/>
          <a:p>
            <a:endParaRPr lang="en-US" dirty="0"/>
          </a:p>
        </p:txBody>
      </p:sp>
      <p:sp>
        <p:nvSpPr>
          <p:cNvPr id="5" name="Date Placeholder 4"/>
          <p:cNvSpPr>
            <a:spLocks noGrp="1"/>
          </p:cNvSpPr>
          <p:nvPr>
            <p:ph type="dt" sz="half" idx="10"/>
          </p:nvPr>
        </p:nvSpPr>
        <p:spPr>
          <a:xfrm>
            <a:off x="990600" y="6477000"/>
            <a:ext cx="838200" cy="381000"/>
          </a:xfrm>
        </p:spPr>
        <p:txBody>
          <a:bodyPr/>
          <a:lstStyle>
            <a:lvl1pPr>
              <a:defRPr/>
            </a:lvl1pPr>
          </a:lstStyle>
          <a:p>
            <a:fld id="{CBCD1F67-E55C-44D3-9CAD-E290F4901DF4}" type="datetime1">
              <a:rPr lang="en-US" altLang="zh-CN" smtClean="0">
                <a:solidFill>
                  <a:srgbClr val="000000"/>
                </a:solidFill>
              </a:rPr>
              <a:pPr/>
              <a:t>11/29/2010</a:t>
            </a:fld>
            <a:endParaRPr lang="en-US" altLang="zh-CN" dirty="0">
              <a:solidFill>
                <a:srgbClr val="000000"/>
              </a:solidFill>
            </a:endParaRPr>
          </a:p>
        </p:txBody>
      </p:sp>
      <p:sp>
        <p:nvSpPr>
          <p:cNvPr id="6" name="Footer Placeholder 5"/>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7" name="Slide Number Placeholder 6"/>
          <p:cNvSpPr>
            <a:spLocks noGrp="1"/>
          </p:cNvSpPr>
          <p:nvPr>
            <p:ph type="sldNum" sz="quarter" idx="12"/>
          </p:nvPr>
        </p:nvSpPr>
        <p:spPr>
          <a:xfrm>
            <a:off x="6705600" y="6477000"/>
            <a:ext cx="990600" cy="381000"/>
          </a:xfrm>
        </p:spPr>
        <p:txBody>
          <a:bodyPr/>
          <a:lstStyle>
            <a:lvl1pPr>
              <a:defRPr/>
            </a:lvl1pPr>
          </a:lstStyle>
          <a:p>
            <a:fld id="{429BA436-CFB5-4C6F-8287-5B001D7D3770}" type="slidenum">
              <a:rPr lang="en-US" altLang="zh-CN" smtClean="0">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4038600" cy="2490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633788"/>
            <a:ext cx="4038600" cy="2492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477000"/>
            <a:ext cx="1219200" cy="381000"/>
          </a:xfrm>
        </p:spPr>
        <p:txBody>
          <a:bodyPr/>
          <a:lstStyle>
            <a:lvl1pPr>
              <a:defRPr/>
            </a:lvl1pPr>
          </a:lstStyle>
          <a:p>
            <a:fld id="{C4D75D9D-15FF-4DCC-992D-0AE163F4BCD9}" type="datetime1">
              <a:rPr lang="en-US" altLang="zh-CN" smtClean="0">
                <a:solidFill>
                  <a:srgbClr val="000000"/>
                </a:solidFill>
              </a:rPr>
              <a:pPr/>
              <a:t>11/29/2010</a:t>
            </a:fld>
            <a:endParaRPr lang="en-US" altLang="zh-CN" dirty="0">
              <a:solidFill>
                <a:srgbClr val="000000"/>
              </a:solidFill>
            </a:endParaRPr>
          </a:p>
        </p:txBody>
      </p:sp>
      <p:sp>
        <p:nvSpPr>
          <p:cNvPr id="7" name="Footer Placeholder 6"/>
          <p:cNvSpPr>
            <a:spLocks noGrp="1"/>
          </p:cNvSpPr>
          <p:nvPr>
            <p:ph type="ftr" sz="quarter" idx="11"/>
          </p:nvPr>
        </p:nvSpPr>
        <p:spPr>
          <a:xfrm>
            <a:off x="3657600" y="6477000"/>
            <a:ext cx="1143000" cy="381000"/>
          </a:xfrm>
        </p:spPr>
        <p:txBody>
          <a:bodyPr/>
          <a:lstStyle>
            <a:lvl1pPr>
              <a:defRPr/>
            </a:lvl1pPr>
          </a:lstStyle>
          <a:p>
            <a:endParaRPr lang="en-US" altLang="zh-CN" dirty="0">
              <a:solidFill>
                <a:srgbClr val="000000"/>
              </a:solidFill>
            </a:endParaRPr>
          </a:p>
        </p:txBody>
      </p:sp>
      <p:sp>
        <p:nvSpPr>
          <p:cNvPr id="8" name="Slide Number Placeholder 7"/>
          <p:cNvSpPr>
            <a:spLocks noGrp="1"/>
          </p:cNvSpPr>
          <p:nvPr>
            <p:ph type="sldNum" sz="quarter" idx="12"/>
          </p:nvPr>
        </p:nvSpPr>
        <p:spPr>
          <a:xfrm>
            <a:off x="6705600" y="6477000"/>
            <a:ext cx="990600" cy="381000"/>
          </a:xfrm>
        </p:spPr>
        <p:txBody>
          <a:bodyPr/>
          <a:lstStyle>
            <a:lvl1pPr>
              <a:defRPr/>
            </a:lvl1pPr>
          </a:lstStyle>
          <a:p>
            <a:r>
              <a:rPr lang="en-US" altLang="zh-CN" dirty="0" smtClean="0">
                <a:solidFill>
                  <a:srgbClr val="000000"/>
                </a:solidFill>
              </a:rPr>
              <a:t> </a:t>
            </a:r>
            <a:fld id="{57F0993A-FD48-4FEF-92A9-28FB5B35EDC9}" type="slidenum">
              <a:rPr lang="en-US" altLang="zh-CN">
                <a:solidFill>
                  <a:srgbClr val="000000"/>
                </a:solidFill>
              </a:rPr>
              <a:pPr/>
              <a:t>‹#›</a:t>
            </a:fld>
            <a:endParaRPr lang="en-US" altLang="zh-CN"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90600"/>
            <a:ext cx="4038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657A185D-766A-4858-8C01-3ED6B728DDAF}"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C83F08D7-BB22-4CE9-9DA0-33D30950EDA7}" type="datetime1">
              <a:rPr lang="en-US" smtClean="0">
                <a:solidFill>
                  <a:srgbClr val="000000"/>
                </a:solidFill>
              </a:rPr>
              <a:pPr/>
              <a:t>11/29/2010</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2747A58A-D134-42B4-9E29-0A16F3F7DFB6}" type="datetime1">
              <a:rPr lang="en-US" smtClean="0">
                <a:solidFill>
                  <a:srgbClr val="000000"/>
                </a:solidFill>
              </a:rPr>
              <a:pPr/>
              <a:t>11/29/2010</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CE6AB71-AD4F-4306-82E2-12F2A0E95A0F}" type="datetime1">
              <a:rPr lang="en-US" smtClean="0">
                <a:solidFill>
                  <a:srgbClr val="000000"/>
                </a:solidFill>
              </a:rPr>
              <a:pPr/>
              <a:t>11/29/2010</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5DE39D4-1BAC-4431-856A-DAFD61833481}"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0DF34E9-9892-4D94-90BD-0DAE8404FF97}" type="datetime1">
              <a:rPr lang="en-US" smtClean="0">
                <a:solidFill>
                  <a:srgbClr val="000000"/>
                </a:solidFill>
              </a:rPr>
              <a:pPr/>
              <a:t>11/29/2010</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solidFill>
                  <a:srgbClr val="000000"/>
                </a:solidFill>
              </a:rPr>
              <a:pPr/>
              <a:t>‹#›</a:t>
            </a:fld>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0"/>
            <a:ext cx="8229600" cy="6858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457200" y="990600"/>
            <a:ext cx="8229600" cy="513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253828" name="Rectangle 4"/>
          <p:cNvSpPr>
            <a:spLocks noGrp="1" noChangeArrowheads="1"/>
          </p:cNvSpPr>
          <p:nvPr>
            <p:ph type="dt" sz="half" idx="2"/>
          </p:nvPr>
        </p:nvSpPr>
        <p:spPr bwMode="auto">
          <a:xfrm>
            <a:off x="838200" y="6477000"/>
            <a:ext cx="1219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solidFill>
                  <a:schemeClr val="tx1"/>
                </a:solidFill>
                <a:latin typeface="Trebuchet MS" pitchFamily="34" charset="0"/>
                <a:ea typeface="SimSun" pitchFamily="2" charset="-122"/>
              </a:defRPr>
            </a:lvl1pPr>
          </a:lstStyle>
          <a:p>
            <a:fld id="{CD2D9754-B6B2-4DF7-B28F-FC297842FC01}" type="datetime1">
              <a:rPr lang="en-US" smtClean="0">
                <a:solidFill>
                  <a:srgbClr val="000000"/>
                </a:solidFill>
              </a:rPr>
              <a:pPr/>
              <a:t>11/29/2010</a:t>
            </a:fld>
            <a:endParaRPr lang="en-US" dirty="0">
              <a:solidFill>
                <a:srgbClr val="000000"/>
              </a:solidFill>
            </a:endParaRPr>
          </a:p>
        </p:txBody>
      </p:sp>
      <p:sp>
        <p:nvSpPr>
          <p:cNvPr id="2253829" name="Rectangle 5"/>
          <p:cNvSpPr>
            <a:spLocks noGrp="1" noChangeArrowheads="1"/>
          </p:cNvSpPr>
          <p:nvPr>
            <p:ph type="ftr" sz="quarter" idx="3"/>
          </p:nvPr>
        </p:nvSpPr>
        <p:spPr bwMode="auto">
          <a:xfrm>
            <a:off x="3657600" y="6477000"/>
            <a:ext cx="1143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00">
                <a:solidFill>
                  <a:schemeClr val="tx1"/>
                </a:solidFill>
                <a:latin typeface="Trebuchet MS" pitchFamily="34" charset="0"/>
                <a:ea typeface="SimSun" pitchFamily="2" charset="-122"/>
              </a:defRPr>
            </a:lvl1pPr>
          </a:lstStyle>
          <a:p>
            <a:endParaRPr lang="en-US" dirty="0">
              <a:solidFill>
                <a:srgbClr val="000000"/>
              </a:solidFill>
            </a:endParaRPr>
          </a:p>
        </p:txBody>
      </p:sp>
      <p:sp>
        <p:nvSpPr>
          <p:cNvPr id="2253830" name="Rectangle 6"/>
          <p:cNvSpPr>
            <a:spLocks noGrp="1" noChangeArrowheads="1"/>
          </p:cNvSpPr>
          <p:nvPr>
            <p:ph type="sldNum" sz="quarter" idx="4"/>
          </p:nvPr>
        </p:nvSpPr>
        <p:spPr bwMode="auto">
          <a:xfrm>
            <a:off x="6705600" y="6477000"/>
            <a:ext cx="990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solidFill>
                  <a:schemeClr val="tx1"/>
                </a:solidFill>
                <a:latin typeface="Trebuchet MS" pitchFamily="34" charset="0"/>
                <a:ea typeface="SimSun" pitchFamily="2" charset="-122"/>
              </a:defRPr>
            </a:lvl1pPr>
          </a:lstStyle>
          <a:p>
            <a:fld id="{B6F15528-21DE-4FAA-801E-634DDDAF4B2B}" type="slidenum">
              <a:rPr lang="en-US" smtClean="0">
                <a:solidFill>
                  <a:srgbClr val="000000"/>
                </a:solidFill>
              </a:rPr>
              <a:pPr/>
              <a:t>‹#›</a:t>
            </a:fld>
            <a:endParaRPr lang="en-US" dirty="0">
              <a:solidFill>
                <a:srgbClr val="000000"/>
              </a:solidFill>
            </a:endParaRPr>
          </a:p>
        </p:txBody>
      </p:sp>
      <p:sp>
        <p:nvSpPr>
          <p:cNvPr id="10" name="Line 8"/>
          <p:cNvSpPr>
            <a:spLocks noChangeShapeType="1"/>
          </p:cNvSpPr>
          <p:nvPr/>
        </p:nvSpPr>
        <p:spPr bwMode="auto">
          <a:xfrm>
            <a:off x="457200" y="838200"/>
            <a:ext cx="8229600" cy="0"/>
          </a:xfrm>
          <a:prstGeom prst="line">
            <a:avLst/>
          </a:prstGeom>
          <a:noFill/>
          <a:ln w="53975" cmpd="thickThin">
            <a:solidFill>
              <a:srgbClr val="EE003B"/>
            </a:solidFill>
            <a:round/>
            <a:headEnd/>
            <a:tailEnd/>
          </a:ln>
        </p:spPr>
        <p:txBody>
          <a:bodyPr wrap="none" anchor="ctr"/>
          <a:lstStyle/>
          <a:p>
            <a:pPr>
              <a:defRPr/>
            </a:pPr>
            <a:endParaRPr lang="en-US" dirty="0">
              <a:solidFill>
                <a:srgbClr val="000000"/>
              </a:solidFill>
              <a:latin typeface="Arial" charset="0"/>
            </a:endParaRPr>
          </a:p>
        </p:txBody>
      </p:sp>
      <p:pic>
        <p:nvPicPr>
          <p:cNvPr id="1032" name="Picture 7" descr="cscu"/>
          <p:cNvPicPr>
            <a:picLocks noChangeAspect="1" noChangeArrowheads="1"/>
          </p:cNvPicPr>
          <p:nvPr/>
        </p:nvPicPr>
        <p:blipFill>
          <a:blip r:embed="rId18" cstate="print"/>
          <a:srcRect/>
          <a:stretch>
            <a:fillRect/>
          </a:stretch>
        </p:blipFill>
        <p:spPr bwMode="auto">
          <a:xfrm>
            <a:off x="7772400" y="6477000"/>
            <a:ext cx="838200" cy="249238"/>
          </a:xfrm>
          <a:prstGeom prst="rect">
            <a:avLst/>
          </a:prstGeom>
          <a:noFill/>
          <a:ln w="9525">
            <a:noFill/>
            <a:miter lim="800000"/>
            <a:headEnd/>
            <a:tailEnd/>
          </a:ln>
        </p:spPr>
      </p:pic>
      <p:pic>
        <p:nvPicPr>
          <p:cNvPr id="1033" name="Picture 9" descr="IRT_logo"/>
          <p:cNvPicPr>
            <a:picLocks noChangeAspect="1" noChangeArrowheads="1"/>
          </p:cNvPicPr>
          <p:nvPr/>
        </p:nvPicPr>
        <p:blipFill>
          <a:blip r:embed="rId19" cstate="print"/>
          <a:srcRect/>
          <a:stretch>
            <a:fillRect/>
          </a:stretch>
        </p:blipFill>
        <p:spPr bwMode="auto">
          <a:xfrm>
            <a:off x="533400" y="6477000"/>
            <a:ext cx="457200" cy="304800"/>
          </a:xfrm>
          <a:prstGeom prst="rect">
            <a:avLst/>
          </a:prstGeom>
          <a:noFill/>
          <a:ln w="9525">
            <a:noFill/>
            <a:miter lim="800000"/>
            <a:headEnd/>
            <a:tailEnd/>
          </a:ln>
        </p:spPr>
      </p:pic>
      <p:sp>
        <p:nvSpPr>
          <p:cNvPr id="2253834" name="Rectangle 10"/>
          <p:cNvSpPr>
            <a:spLocks noChangeArrowheads="1"/>
          </p:cNvSpPr>
          <p:nvPr/>
        </p:nvSpPr>
        <p:spPr bwMode="auto">
          <a:xfrm>
            <a:off x="425450" y="6359525"/>
            <a:ext cx="8715375" cy="19050"/>
          </a:xfrm>
          <a:prstGeom prst="rect">
            <a:avLst/>
          </a:prstGeom>
          <a:gradFill rotWithShape="1">
            <a:gsLst>
              <a:gs pos="0">
                <a:srgbClr val="808080"/>
              </a:gs>
              <a:gs pos="100000">
                <a:srgbClr val="808080">
                  <a:gamma/>
                  <a:tint val="15686"/>
                  <a:invGamma/>
                </a:srgbClr>
              </a:gs>
            </a:gsLst>
            <a:lin ang="0" scaled="1"/>
          </a:gradFill>
          <a:ln w="9525">
            <a:noFill/>
            <a:miter lim="800000"/>
            <a:headEnd/>
            <a:tailEnd/>
          </a:ln>
          <a:effectLst/>
        </p:spPr>
        <p:txBody>
          <a:bodyPr lIns="92075" tIns="46038" rIns="92075" bIns="46038" anchor="ctr">
            <a:spAutoFit/>
          </a:bodyPr>
          <a:lstStyle/>
          <a:p>
            <a:endParaRPr lang="en-US" dirty="0">
              <a:solidFill>
                <a:srgbClr val="000000"/>
              </a:solidFill>
            </a:endParaRPr>
          </a:p>
        </p:txBody>
      </p:sp>
      <p:sp>
        <p:nvSpPr>
          <p:cNvPr id="2253840" name="Rectangle 16"/>
          <p:cNvSpPr>
            <a:spLocks noChangeArrowheads="1"/>
          </p:cNvSpPr>
          <p:nvPr/>
        </p:nvSpPr>
        <p:spPr bwMode="auto">
          <a:xfrm>
            <a:off x="425450" y="6359525"/>
            <a:ext cx="8715375" cy="19050"/>
          </a:xfrm>
          <a:prstGeom prst="rect">
            <a:avLst/>
          </a:prstGeom>
          <a:gradFill rotWithShape="1">
            <a:gsLst>
              <a:gs pos="0">
                <a:srgbClr val="808080"/>
              </a:gs>
              <a:gs pos="100000">
                <a:srgbClr val="808080">
                  <a:gamma/>
                  <a:tint val="15686"/>
                  <a:invGamma/>
                </a:srgbClr>
              </a:gs>
            </a:gsLst>
            <a:lin ang="0" scaled="1"/>
          </a:gradFill>
          <a:ln w="9525">
            <a:noFill/>
            <a:miter lim="800000"/>
            <a:headEnd/>
            <a:tailEnd/>
          </a:ln>
          <a:effectLst/>
        </p:spPr>
        <p:txBody>
          <a:bodyPr lIns="92075" tIns="46038" rIns="92075" bIns="46038" anchor="ctr">
            <a:spAutoFit/>
          </a:bodyPr>
          <a:lstStyle/>
          <a:p>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wipe dir="r"/>
  </p:transition>
  <p:timing>
    <p:tnLst>
      <p:par>
        <p:cTn id="1" dur="indefinite" restart="never" nodeType="tmRoot"/>
      </p:par>
    </p:tnLst>
  </p:timing>
  <p:hf hdr="0" ftr="0"/>
  <p:txStyles>
    <p:titleStyle>
      <a:lvl1pPr algn="l" rtl="0" eaLnBrk="1" fontAlgn="base" hangingPunct="1">
        <a:spcBef>
          <a:spcPct val="0"/>
        </a:spcBef>
        <a:spcAft>
          <a:spcPct val="0"/>
        </a:spcAft>
        <a:defRPr sz="2000" b="1">
          <a:solidFill>
            <a:schemeClr val="tx2"/>
          </a:solidFill>
          <a:latin typeface="+mj-lt"/>
          <a:ea typeface="+mj-ea"/>
          <a:cs typeface="+mj-cs"/>
        </a:defRPr>
      </a:lvl1pPr>
      <a:lvl2pPr algn="l" rtl="0" eaLnBrk="1" fontAlgn="base" hangingPunct="1">
        <a:spcBef>
          <a:spcPct val="0"/>
        </a:spcBef>
        <a:spcAft>
          <a:spcPct val="0"/>
        </a:spcAft>
        <a:defRPr sz="2000" b="1">
          <a:solidFill>
            <a:schemeClr val="tx2"/>
          </a:solidFill>
          <a:latin typeface="Trebuchet MS" charset="0"/>
          <a:ea typeface="Arial" charset="0"/>
          <a:cs typeface="Arial" charset="0"/>
        </a:defRPr>
      </a:lvl2pPr>
      <a:lvl3pPr algn="l" rtl="0" eaLnBrk="1" fontAlgn="base" hangingPunct="1">
        <a:spcBef>
          <a:spcPct val="0"/>
        </a:spcBef>
        <a:spcAft>
          <a:spcPct val="0"/>
        </a:spcAft>
        <a:defRPr sz="2000" b="1">
          <a:solidFill>
            <a:schemeClr val="tx2"/>
          </a:solidFill>
          <a:latin typeface="Trebuchet MS" charset="0"/>
          <a:ea typeface="Arial" charset="0"/>
          <a:cs typeface="Arial" charset="0"/>
        </a:defRPr>
      </a:lvl3pPr>
      <a:lvl4pPr algn="l" rtl="0" eaLnBrk="1" fontAlgn="base" hangingPunct="1">
        <a:spcBef>
          <a:spcPct val="0"/>
        </a:spcBef>
        <a:spcAft>
          <a:spcPct val="0"/>
        </a:spcAft>
        <a:defRPr sz="2000" b="1">
          <a:solidFill>
            <a:schemeClr val="tx2"/>
          </a:solidFill>
          <a:latin typeface="Trebuchet MS" charset="0"/>
          <a:ea typeface="Arial" charset="0"/>
          <a:cs typeface="Arial" charset="0"/>
        </a:defRPr>
      </a:lvl4pPr>
      <a:lvl5pPr algn="l" rtl="0" eaLnBrk="1" fontAlgn="base" hangingPunct="1">
        <a:spcBef>
          <a:spcPct val="0"/>
        </a:spcBef>
        <a:spcAft>
          <a:spcPct val="0"/>
        </a:spcAft>
        <a:defRPr sz="2000" b="1">
          <a:solidFill>
            <a:schemeClr val="tx2"/>
          </a:solidFill>
          <a:latin typeface="Trebuchet MS" charset="0"/>
          <a:ea typeface="Arial" charset="0"/>
          <a:cs typeface="Arial" charset="0"/>
        </a:defRPr>
      </a:lvl5pPr>
      <a:lvl6pPr marL="457200" algn="l" rtl="0" eaLnBrk="1" fontAlgn="base" hangingPunct="1">
        <a:spcBef>
          <a:spcPct val="0"/>
        </a:spcBef>
        <a:spcAft>
          <a:spcPct val="0"/>
        </a:spcAft>
        <a:defRPr sz="2000" b="1">
          <a:solidFill>
            <a:schemeClr val="tx2"/>
          </a:solidFill>
          <a:latin typeface="Trebuchet MS" charset="0"/>
          <a:ea typeface="Arial" charset="0"/>
          <a:cs typeface="Arial" charset="0"/>
        </a:defRPr>
      </a:lvl6pPr>
      <a:lvl7pPr marL="914400" algn="l" rtl="0" eaLnBrk="1" fontAlgn="base" hangingPunct="1">
        <a:spcBef>
          <a:spcPct val="0"/>
        </a:spcBef>
        <a:spcAft>
          <a:spcPct val="0"/>
        </a:spcAft>
        <a:defRPr sz="2000" b="1">
          <a:solidFill>
            <a:schemeClr val="tx2"/>
          </a:solidFill>
          <a:latin typeface="Trebuchet MS" charset="0"/>
          <a:ea typeface="Arial" charset="0"/>
          <a:cs typeface="Arial" charset="0"/>
        </a:defRPr>
      </a:lvl7pPr>
      <a:lvl8pPr marL="1371600" algn="l" rtl="0" eaLnBrk="1" fontAlgn="base" hangingPunct="1">
        <a:spcBef>
          <a:spcPct val="0"/>
        </a:spcBef>
        <a:spcAft>
          <a:spcPct val="0"/>
        </a:spcAft>
        <a:defRPr sz="2000" b="1">
          <a:solidFill>
            <a:schemeClr val="tx2"/>
          </a:solidFill>
          <a:latin typeface="Trebuchet MS" charset="0"/>
          <a:ea typeface="Arial" charset="0"/>
          <a:cs typeface="Arial" charset="0"/>
        </a:defRPr>
      </a:lvl8pPr>
      <a:lvl9pPr marL="1828800" algn="l" rtl="0" eaLnBrk="1" fontAlgn="base" hangingPunct="1">
        <a:spcBef>
          <a:spcPct val="0"/>
        </a:spcBef>
        <a:spcAft>
          <a:spcPct val="0"/>
        </a:spcAft>
        <a:defRPr sz="2000" b="1">
          <a:solidFill>
            <a:schemeClr val="tx2"/>
          </a:solidFill>
          <a:latin typeface="Trebuchet MS" charset="0"/>
          <a:ea typeface="Arial" charset="0"/>
          <a:cs typeface="Arial" charset="0"/>
        </a:defRPr>
      </a:lvl9pPr>
    </p:titleStyle>
    <p:bodyStyle>
      <a:lvl1pPr marL="342900" indent="-342900" algn="l" rtl="0" eaLnBrk="1" fontAlgn="base" hangingPunct="1">
        <a:spcBef>
          <a:spcPct val="20000"/>
        </a:spcBef>
        <a:spcAft>
          <a:spcPct val="0"/>
        </a:spcAft>
        <a:defRPr>
          <a:solidFill>
            <a:schemeClr val="tx1"/>
          </a:solidFill>
          <a:latin typeface="+mn-lt"/>
          <a:ea typeface="+mn-ea"/>
          <a:cs typeface="+mn-cs"/>
        </a:defRPr>
      </a:lvl1pPr>
      <a:lvl2pPr marL="528638" indent="-238125" algn="l" rtl="0" eaLnBrk="1" fontAlgn="base" hangingPunct="1">
        <a:spcBef>
          <a:spcPct val="30000"/>
        </a:spcBef>
        <a:spcAft>
          <a:spcPct val="0"/>
        </a:spcAft>
        <a:buClr>
          <a:srgbClr val="969696"/>
        </a:buClr>
        <a:buFont typeface="Wingdings" pitchFamily="2" charset="2"/>
        <a:buChar char="§"/>
        <a:tabLst>
          <a:tab pos="3946525" algn="l"/>
        </a:tabLst>
        <a:defRPr>
          <a:solidFill>
            <a:srgbClr val="000000"/>
          </a:solidFill>
          <a:latin typeface="+mn-lt"/>
          <a:ea typeface="+mn-ea"/>
          <a:cs typeface="+mn-cs"/>
        </a:defRPr>
      </a:lvl2pPr>
      <a:lvl3pPr marL="808038" indent="-165100" algn="l" rtl="0" eaLnBrk="1" fontAlgn="base" hangingPunct="1">
        <a:spcBef>
          <a:spcPct val="30000"/>
        </a:spcBef>
        <a:spcAft>
          <a:spcPct val="0"/>
        </a:spcAft>
        <a:buClr>
          <a:srgbClr val="969696"/>
        </a:buClr>
        <a:buFont typeface="Wingdings" pitchFamily="2" charset="2"/>
        <a:buChar char=""/>
        <a:tabLst>
          <a:tab pos="3946525" algn="l"/>
        </a:tabLst>
        <a:defRPr sz="1600">
          <a:solidFill>
            <a:srgbClr val="000000"/>
          </a:solidFill>
          <a:latin typeface="+mn-lt"/>
          <a:ea typeface="+mn-ea"/>
          <a:cs typeface="+mn-cs"/>
        </a:defRPr>
      </a:lvl3pPr>
      <a:lvl4pPr marL="1506538" indent="-168275" algn="l" rtl="0" eaLnBrk="1" fontAlgn="base" hangingPunct="1">
        <a:spcBef>
          <a:spcPct val="30000"/>
        </a:spcBef>
        <a:spcAft>
          <a:spcPct val="0"/>
        </a:spcAft>
        <a:buClr>
          <a:schemeClr val="tx1"/>
        </a:buClr>
        <a:buChar char="–"/>
        <a:tabLst>
          <a:tab pos="3946525" algn="l"/>
        </a:tabLst>
        <a:defRPr sz="1400">
          <a:solidFill>
            <a:srgbClr val="000000"/>
          </a:solidFill>
          <a:latin typeface="Verdana" charset="0"/>
          <a:ea typeface="+mn-ea"/>
          <a:cs typeface="+mn-cs"/>
        </a:defRPr>
      </a:lvl4pPr>
      <a:lvl5pPr marL="18542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5pPr>
      <a:lvl6pPr marL="23114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6pPr>
      <a:lvl7pPr marL="27686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7pPr>
      <a:lvl8pPr marL="32258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8pPr>
      <a:lvl9pPr marL="36830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0"/>
            <a:ext cx="8229600" cy="6858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457200" y="990600"/>
            <a:ext cx="8229600" cy="513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253828" name="Rectangle 4"/>
          <p:cNvSpPr>
            <a:spLocks noGrp="1" noChangeArrowheads="1"/>
          </p:cNvSpPr>
          <p:nvPr>
            <p:ph type="dt" sz="half" idx="2"/>
          </p:nvPr>
        </p:nvSpPr>
        <p:spPr bwMode="auto">
          <a:xfrm>
            <a:off x="838200" y="6477000"/>
            <a:ext cx="1219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solidFill>
                  <a:schemeClr val="tx1"/>
                </a:solidFill>
                <a:latin typeface="Trebuchet MS" pitchFamily="34" charset="0"/>
                <a:ea typeface="SimSun" pitchFamily="2" charset="-122"/>
              </a:defRPr>
            </a:lvl1pPr>
          </a:lstStyle>
          <a:p>
            <a:fld id="{116F4861-81E9-40B6-B294-91B73771FAE8}" type="datetime1">
              <a:rPr lang="en-US" smtClean="0">
                <a:solidFill>
                  <a:srgbClr val="000000"/>
                </a:solidFill>
              </a:rPr>
              <a:pPr/>
              <a:t>11/29/2010</a:t>
            </a:fld>
            <a:endParaRPr lang="en-US" dirty="0">
              <a:solidFill>
                <a:srgbClr val="000000"/>
              </a:solidFill>
            </a:endParaRPr>
          </a:p>
        </p:txBody>
      </p:sp>
      <p:sp>
        <p:nvSpPr>
          <p:cNvPr id="2253829" name="Rectangle 5"/>
          <p:cNvSpPr>
            <a:spLocks noGrp="1" noChangeArrowheads="1"/>
          </p:cNvSpPr>
          <p:nvPr>
            <p:ph type="ftr" sz="quarter" idx="3"/>
          </p:nvPr>
        </p:nvSpPr>
        <p:spPr bwMode="auto">
          <a:xfrm>
            <a:off x="3657600" y="6477000"/>
            <a:ext cx="1143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00">
                <a:solidFill>
                  <a:schemeClr val="tx1"/>
                </a:solidFill>
                <a:latin typeface="Trebuchet MS" pitchFamily="34" charset="0"/>
                <a:ea typeface="SimSun" pitchFamily="2" charset="-122"/>
              </a:defRPr>
            </a:lvl1pPr>
          </a:lstStyle>
          <a:p>
            <a:endParaRPr lang="en-US" dirty="0">
              <a:solidFill>
                <a:srgbClr val="000000"/>
              </a:solidFill>
            </a:endParaRPr>
          </a:p>
        </p:txBody>
      </p:sp>
      <p:sp>
        <p:nvSpPr>
          <p:cNvPr id="2253830" name="Rectangle 6"/>
          <p:cNvSpPr>
            <a:spLocks noGrp="1" noChangeArrowheads="1"/>
          </p:cNvSpPr>
          <p:nvPr>
            <p:ph type="sldNum" sz="quarter" idx="4"/>
          </p:nvPr>
        </p:nvSpPr>
        <p:spPr bwMode="auto">
          <a:xfrm>
            <a:off x="6705600" y="6477000"/>
            <a:ext cx="990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solidFill>
                  <a:schemeClr val="tx1"/>
                </a:solidFill>
                <a:latin typeface="Trebuchet MS" pitchFamily="34" charset="0"/>
                <a:ea typeface="SimSun" pitchFamily="2" charset="-122"/>
              </a:defRPr>
            </a:lvl1pPr>
          </a:lstStyle>
          <a:p>
            <a:fld id="{B6F15528-21DE-4FAA-801E-634DDDAF4B2B}" type="slidenum">
              <a:rPr lang="en-US" smtClean="0">
                <a:solidFill>
                  <a:srgbClr val="000000"/>
                </a:solidFill>
              </a:rPr>
              <a:pPr/>
              <a:t>‹#›</a:t>
            </a:fld>
            <a:endParaRPr lang="en-US" dirty="0">
              <a:solidFill>
                <a:srgbClr val="000000"/>
              </a:solidFill>
            </a:endParaRPr>
          </a:p>
        </p:txBody>
      </p:sp>
      <p:sp>
        <p:nvSpPr>
          <p:cNvPr id="10" name="Line 8"/>
          <p:cNvSpPr>
            <a:spLocks noChangeShapeType="1"/>
          </p:cNvSpPr>
          <p:nvPr/>
        </p:nvSpPr>
        <p:spPr bwMode="auto">
          <a:xfrm>
            <a:off x="457200" y="838200"/>
            <a:ext cx="8229600" cy="0"/>
          </a:xfrm>
          <a:prstGeom prst="line">
            <a:avLst/>
          </a:prstGeom>
          <a:noFill/>
          <a:ln w="53975" cmpd="thickThin">
            <a:solidFill>
              <a:srgbClr val="EE003B"/>
            </a:solidFill>
            <a:round/>
            <a:headEnd/>
            <a:tailEnd/>
          </a:ln>
        </p:spPr>
        <p:txBody>
          <a:bodyPr wrap="none" anchor="ctr"/>
          <a:lstStyle/>
          <a:p>
            <a:pPr>
              <a:defRPr/>
            </a:pPr>
            <a:endParaRPr lang="en-US" dirty="0">
              <a:solidFill>
                <a:srgbClr val="000000"/>
              </a:solidFill>
              <a:latin typeface="Arial" charset="0"/>
            </a:endParaRPr>
          </a:p>
        </p:txBody>
      </p:sp>
      <p:pic>
        <p:nvPicPr>
          <p:cNvPr id="1032" name="Picture 7" descr="cscu"/>
          <p:cNvPicPr>
            <a:picLocks noChangeAspect="1" noChangeArrowheads="1"/>
          </p:cNvPicPr>
          <p:nvPr/>
        </p:nvPicPr>
        <p:blipFill>
          <a:blip r:embed="rId18" cstate="print"/>
          <a:srcRect/>
          <a:stretch>
            <a:fillRect/>
          </a:stretch>
        </p:blipFill>
        <p:spPr bwMode="auto">
          <a:xfrm>
            <a:off x="7772400" y="6477000"/>
            <a:ext cx="838200" cy="249238"/>
          </a:xfrm>
          <a:prstGeom prst="rect">
            <a:avLst/>
          </a:prstGeom>
          <a:noFill/>
          <a:ln w="9525">
            <a:noFill/>
            <a:miter lim="800000"/>
            <a:headEnd/>
            <a:tailEnd/>
          </a:ln>
        </p:spPr>
      </p:pic>
      <p:pic>
        <p:nvPicPr>
          <p:cNvPr id="1033" name="Picture 9" descr="IRT_logo"/>
          <p:cNvPicPr>
            <a:picLocks noChangeAspect="1" noChangeArrowheads="1"/>
          </p:cNvPicPr>
          <p:nvPr/>
        </p:nvPicPr>
        <p:blipFill>
          <a:blip r:embed="rId19" cstate="print"/>
          <a:srcRect/>
          <a:stretch>
            <a:fillRect/>
          </a:stretch>
        </p:blipFill>
        <p:spPr bwMode="auto">
          <a:xfrm>
            <a:off x="533400" y="6477000"/>
            <a:ext cx="457200" cy="304800"/>
          </a:xfrm>
          <a:prstGeom prst="rect">
            <a:avLst/>
          </a:prstGeom>
          <a:noFill/>
          <a:ln w="9525">
            <a:noFill/>
            <a:miter lim="800000"/>
            <a:headEnd/>
            <a:tailEnd/>
          </a:ln>
        </p:spPr>
      </p:pic>
      <p:sp>
        <p:nvSpPr>
          <p:cNvPr id="2253834" name="Rectangle 10"/>
          <p:cNvSpPr>
            <a:spLocks noChangeArrowheads="1"/>
          </p:cNvSpPr>
          <p:nvPr/>
        </p:nvSpPr>
        <p:spPr bwMode="auto">
          <a:xfrm>
            <a:off x="425450" y="6359525"/>
            <a:ext cx="8715375" cy="19050"/>
          </a:xfrm>
          <a:prstGeom prst="rect">
            <a:avLst/>
          </a:prstGeom>
          <a:gradFill rotWithShape="1">
            <a:gsLst>
              <a:gs pos="0">
                <a:srgbClr val="808080"/>
              </a:gs>
              <a:gs pos="100000">
                <a:srgbClr val="808080">
                  <a:gamma/>
                  <a:tint val="15686"/>
                  <a:invGamma/>
                </a:srgbClr>
              </a:gs>
            </a:gsLst>
            <a:lin ang="0" scaled="1"/>
          </a:gradFill>
          <a:ln w="9525">
            <a:noFill/>
            <a:miter lim="800000"/>
            <a:headEnd/>
            <a:tailEnd/>
          </a:ln>
          <a:effectLst/>
        </p:spPr>
        <p:txBody>
          <a:bodyPr lIns="92075" tIns="46038" rIns="92075" bIns="46038" anchor="ctr">
            <a:spAutoFit/>
          </a:bodyPr>
          <a:lstStyle/>
          <a:p>
            <a:endParaRPr lang="en-US" dirty="0">
              <a:solidFill>
                <a:srgbClr val="000000"/>
              </a:solidFill>
            </a:endParaRPr>
          </a:p>
        </p:txBody>
      </p:sp>
      <p:sp>
        <p:nvSpPr>
          <p:cNvPr id="2253840" name="Rectangle 16"/>
          <p:cNvSpPr>
            <a:spLocks noChangeArrowheads="1"/>
          </p:cNvSpPr>
          <p:nvPr/>
        </p:nvSpPr>
        <p:spPr bwMode="auto">
          <a:xfrm>
            <a:off x="425450" y="6359525"/>
            <a:ext cx="8715375" cy="19050"/>
          </a:xfrm>
          <a:prstGeom prst="rect">
            <a:avLst/>
          </a:prstGeom>
          <a:gradFill rotWithShape="1">
            <a:gsLst>
              <a:gs pos="0">
                <a:srgbClr val="808080"/>
              </a:gs>
              <a:gs pos="100000">
                <a:srgbClr val="808080">
                  <a:gamma/>
                  <a:tint val="15686"/>
                  <a:invGamma/>
                </a:srgbClr>
              </a:gs>
            </a:gsLst>
            <a:lin ang="0" scaled="1"/>
          </a:gradFill>
          <a:ln w="9525">
            <a:noFill/>
            <a:miter lim="800000"/>
            <a:headEnd/>
            <a:tailEnd/>
          </a:ln>
          <a:effectLst/>
        </p:spPr>
        <p:txBody>
          <a:bodyPr lIns="92075" tIns="46038" rIns="92075" bIns="46038" anchor="ctr">
            <a:spAutoFit/>
          </a:bodyPr>
          <a:lstStyle/>
          <a:p>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p:wipe dir="r"/>
  </p:transition>
  <p:timing>
    <p:tnLst>
      <p:par>
        <p:cTn id="1" dur="indefinite" restart="never" nodeType="tmRoot"/>
      </p:par>
    </p:tnLst>
  </p:timing>
  <p:hf hdr="0" ftr="0"/>
  <p:txStyles>
    <p:titleStyle>
      <a:lvl1pPr algn="l" rtl="0" eaLnBrk="1" fontAlgn="base" hangingPunct="1">
        <a:spcBef>
          <a:spcPct val="0"/>
        </a:spcBef>
        <a:spcAft>
          <a:spcPct val="0"/>
        </a:spcAft>
        <a:defRPr sz="2000" b="1">
          <a:solidFill>
            <a:schemeClr val="tx2"/>
          </a:solidFill>
          <a:latin typeface="+mj-lt"/>
          <a:ea typeface="+mj-ea"/>
          <a:cs typeface="+mj-cs"/>
        </a:defRPr>
      </a:lvl1pPr>
      <a:lvl2pPr algn="l" rtl="0" eaLnBrk="1" fontAlgn="base" hangingPunct="1">
        <a:spcBef>
          <a:spcPct val="0"/>
        </a:spcBef>
        <a:spcAft>
          <a:spcPct val="0"/>
        </a:spcAft>
        <a:defRPr sz="2000" b="1">
          <a:solidFill>
            <a:schemeClr val="tx2"/>
          </a:solidFill>
          <a:latin typeface="Trebuchet MS" charset="0"/>
          <a:ea typeface="Arial" charset="0"/>
          <a:cs typeface="Arial" charset="0"/>
        </a:defRPr>
      </a:lvl2pPr>
      <a:lvl3pPr algn="l" rtl="0" eaLnBrk="1" fontAlgn="base" hangingPunct="1">
        <a:spcBef>
          <a:spcPct val="0"/>
        </a:spcBef>
        <a:spcAft>
          <a:spcPct val="0"/>
        </a:spcAft>
        <a:defRPr sz="2000" b="1">
          <a:solidFill>
            <a:schemeClr val="tx2"/>
          </a:solidFill>
          <a:latin typeface="Trebuchet MS" charset="0"/>
          <a:ea typeface="Arial" charset="0"/>
          <a:cs typeface="Arial" charset="0"/>
        </a:defRPr>
      </a:lvl3pPr>
      <a:lvl4pPr algn="l" rtl="0" eaLnBrk="1" fontAlgn="base" hangingPunct="1">
        <a:spcBef>
          <a:spcPct val="0"/>
        </a:spcBef>
        <a:spcAft>
          <a:spcPct val="0"/>
        </a:spcAft>
        <a:defRPr sz="2000" b="1">
          <a:solidFill>
            <a:schemeClr val="tx2"/>
          </a:solidFill>
          <a:latin typeface="Trebuchet MS" charset="0"/>
          <a:ea typeface="Arial" charset="0"/>
          <a:cs typeface="Arial" charset="0"/>
        </a:defRPr>
      </a:lvl4pPr>
      <a:lvl5pPr algn="l" rtl="0" eaLnBrk="1" fontAlgn="base" hangingPunct="1">
        <a:spcBef>
          <a:spcPct val="0"/>
        </a:spcBef>
        <a:spcAft>
          <a:spcPct val="0"/>
        </a:spcAft>
        <a:defRPr sz="2000" b="1">
          <a:solidFill>
            <a:schemeClr val="tx2"/>
          </a:solidFill>
          <a:latin typeface="Trebuchet MS" charset="0"/>
          <a:ea typeface="Arial" charset="0"/>
          <a:cs typeface="Arial" charset="0"/>
        </a:defRPr>
      </a:lvl5pPr>
      <a:lvl6pPr marL="457200" algn="l" rtl="0" eaLnBrk="1" fontAlgn="base" hangingPunct="1">
        <a:spcBef>
          <a:spcPct val="0"/>
        </a:spcBef>
        <a:spcAft>
          <a:spcPct val="0"/>
        </a:spcAft>
        <a:defRPr sz="2000" b="1">
          <a:solidFill>
            <a:schemeClr val="tx2"/>
          </a:solidFill>
          <a:latin typeface="Trebuchet MS" charset="0"/>
          <a:ea typeface="Arial" charset="0"/>
          <a:cs typeface="Arial" charset="0"/>
        </a:defRPr>
      </a:lvl6pPr>
      <a:lvl7pPr marL="914400" algn="l" rtl="0" eaLnBrk="1" fontAlgn="base" hangingPunct="1">
        <a:spcBef>
          <a:spcPct val="0"/>
        </a:spcBef>
        <a:spcAft>
          <a:spcPct val="0"/>
        </a:spcAft>
        <a:defRPr sz="2000" b="1">
          <a:solidFill>
            <a:schemeClr val="tx2"/>
          </a:solidFill>
          <a:latin typeface="Trebuchet MS" charset="0"/>
          <a:ea typeface="Arial" charset="0"/>
          <a:cs typeface="Arial" charset="0"/>
        </a:defRPr>
      </a:lvl7pPr>
      <a:lvl8pPr marL="1371600" algn="l" rtl="0" eaLnBrk="1" fontAlgn="base" hangingPunct="1">
        <a:spcBef>
          <a:spcPct val="0"/>
        </a:spcBef>
        <a:spcAft>
          <a:spcPct val="0"/>
        </a:spcAft>
        <a:defRPr sz="2000" b="1">
          <a:solidFill>
            <a:schemeClr val="tx2"/>
          </a:solidFill>
          <a:latin typeface="Trebuchet MS" charset="0"/>
          <a:ea typeface="Arial" charset="0"/>
          <a:cs typeface="Arial" charset="0"/>
        </a:defRPr>
      </a:lvl8pPr>
      <a:lvl9pPr marL="1828800" algn="l" rtl="0" eaLnBrk="1" fontAlgn="base" hangingPunct="1">
        <a:spcBef>
          <a:spcPct val="0"/>
        </a:spcBef>
        <a:spcAft>
          <a:spcPct val="0"/>
        </a:spcAft>
        <a:defRPr sz="2000" b="1">
          <a:solidFill>
            <a:schemeClr val="tx2"/>
          </a:solidFill>
          <a:latin typeface="Trebuchet MS" charset="0"/>
          <a:ea typeface="Arial" charset="0"/>
          <a:cs typeface="Arial" charset="0"/>
        </a:defRPr>
      </a:lvl9pPr>
    </p:titleStyle>
    <p:bodyStyle>
      <a:lvl1pPr marL="342900" indent="-342900" algn="l" rtl="0" eaLnBrk="1" fontAlgn="base" hangingPunct="1">
        <a:spcBef>
          <a:spcPct val="20000"/>
        </a:spcBef>
        <a:spcAft>
          <a:spcPct val="0"/>
        </a:spcAft>
        <a:defRPr>
          <a:solidFill>
            <a:schemeClr val="tx1"/>
          </a:solidFill>
          <a:latin typeface="+mn-lt"/>
          <a:ea typeface="+mn-ea"/>
          <a:cs typeface="+mn-cs"/>
        </a:defRPr>
      </a:lvl1pPr>
      <a:lvl2pPr marL="528638" indent="-238125" algn="l" rtl="0" eaLnBrk="1" fontAlgn="base" hangingPunct="1">
        <a:spcBef>
          <a:spcPct val="30000"/>
        </a:spcBef>
        <a:spcAft>
          <a:spcPct val="0"/>
        </a:spcAft>
        <a:buClr>
          <a:srgbClr val="969696"/>
        </a:buClr>
        <a:buFont typeface="Wingdings" pitchFamily="2" charset="2"/>
        <a:buChar char="§"/>
        <a:tabLst>
          <a:tab pos="3946525" algn="l"/>
        </a:tabLst>
        <a:defRPr>
          <a:solidFill>
            <a:srgbClr val="000000"/>
          </a:solidFill>
          <a:latin typeface="+mn-lt"/>
          <a:ea typeface="+mn-ea"/>
          <a:cs typeface="+mn-cs"/>
        </a:defRPr>
      </a:lvl2pPr>
      <a:lvl3pPr marL="808038" indent="-165100" algn="l" rtl="0" eaLnBrk="1" fontAlgn="base" hangingPunct="1">
        <a:spcBef>
          <a:spcPct val="30000"/>
        </a:spcBef>
        <a:spcAft>
          <a:spcPct val="0"/>
        </a:spcAft>
        <a:buClr>
          <a:srgbClr val="969696"/>
        </a:buClr>
        <a:buFont typeface="Wingdings" pitchFamily="2" charset="2"/>
        <a:buChar char=""/>
        <a:tabLst>
          <a:tab pos="3946525" algn="l"/>
        </a:tabLst>
        <a:defRPr sz="1600">
          <a:solidFill>
            <a:srgbClr val="000000"/>
          </a:solidFill>
          <a:latin typeface="+mn-lt"/>
          <a:ea typeface="+mn-ea"/>
          <a:cs typeface="+mn-cs"/>
        </a:defRPr>
      </a:lvl3pPr>
      <a:lvl4pPr marL="1506538" indent="-168275" algn="l" rtl="0" eaLnBrk="1" fontAlgn="base" hangingPunct="1">
        <a:spcBef>
          <a:spcPct val="30000"/>
        </a:spcBef>
        <a:spcAft>
          <a:spcPct val="0"/>
        </a:spcAft>
        <a:buClr>
          <a:schemeClr val="tx1"/>
        </a:buClr>
        <a:buChar char="–"/>
        <a:tabLst>
          <a:tab pos="3946525" algn="l"/>
        </a:tabLst>
        <a:defRPr sz="1400">
          <a:solidFill>
            <a:srgbClr val="000000"/>
          </a:solidFill>
          <a:latin typeface="Verdana" charset="0"/>
          <a:ea typeface="+mn-ea"/>
          <a:cs typeface="+mn-cs"/>
        </a:defRPr>
      </a:lvl4pPr>
      <a:lvl5pPr marL="18542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5pPr>
      <a:lvl6pPr marL="23114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6pPr>
      <a:lvl7pPr marL="27686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7pPr>
      <a:lvl8pPr marL="32258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8pPr>
      <a:lvl9pPr marL="3683000" indent="-168275" algn="l" rtl="0" eaLnBrk="1" fontAlgn="base" hangingPunct="1">
        <a:spcBef>
          <a:spcPct val="30000"/>
        </a:spcBef>
        <a:spcAft>
          <a:spcPct val="0"/>
        </a:spcAft>
        <a:buClr>
          <a:schemeClr val="tx1"/>
        </a:buClr>
        <a:buFont typeface="Futura Md BT" pitchFamily="34" charset="0"/>
        <a:buChar char="–"/>
        <a:tabLst>
          <a:tab pos="3946525" algn="l"/>
        </a:tabLst>
        <a:defRPr sz="1400">
          <a:solidFill>
            <a:srgbClr val="000000"/>
          </a:solidFill>
          <a:latin typeface="Verdana"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hyperlink" Target="http://tools.ietf.org/rfcdiff?url1=http://tools.ietf.org/id/draft-shen-sipping-avalanche-restart-overload-00.txt&amp;url2=http://www.ietf.org/id/draft-shen-soc-avalanche-restart-overload-00.tx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etf.org/mail-archive/web/sip-overload/current/msg00083.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tf.org/mail-archive/web/sip-overload/current/msg00105.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tf.org/mail-archive/web/sip-overload/current/msg00105.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b="1" dirty="0">
                <a:solidFill>
                  <a:srgbClr val="000000"/>
                </a:solidFill>
                <a:latin typeface="Arial" charset="0"/>
                <a:cs typeface="Arial"/>
              </a:rPr>
              <a:t>A Mechanism for Session Initiation Protocol (SIP) </a:t>
            </a:r>
            <a:r>
              <a:rPr lang="en-US" sz="2400" b="1" dirty="0" smtClean="0">
                <a:solidFill>
                  <a:srgbClr val="000000"/>
                </a:solidFill>
                <a:latin typeface="Arial" charset="0"/>
                <a:cs typeface="Arial"/>
              </a:rPr>
              <a:t>Avalanche </a:t>
            </a:r>
            <a:r>
              <a:rPr lang="en-US" sz="2400" b="1" dirty="0">
                <a:solidFill>
                  <a:srgbClr val="000000"/>
                </a:solidFill>
                <a:latin typeface="Arial" charset="0"/>
                <a:cs typeface="Arial"/>
              </a:rPr>
              <a:t>Restart </a:t>
            </a:r>
            <a:r>
              <a:rPr lang="en-US" sz="2400" b="1" dirty="0" smtClean="0">
                <a:solidFill>
                  <a:srgbClr val="000000"/>
                </a:solidFill>
                <a:latin typeface="Arial" charset="0"/>
                <a:cs typeface="Arial"/>
              </a:rPr>
              <a:t>Overload Control</a:t>
            </a:r>
            <a:r>
              <a:rPr lang="en-US" sz="1600" b="1" dirty="0" smtClean="0">
                <a:solidFill>
                  <a:srgbClr val="000000"/>
                </a:solidFill>
                <a:latin typeface="Arial" charset="0"/>
                <a:cs typeface="Arial"/>
              </a:rPr>
              <a:t/>
            </a:r>
            <a:br>
              <a:rPr lang="en-US" sz="1600" b="1" dirty="0" smtClean="0">
                <a:solidFill>
                  <a:srgbClr val="000000"/>
                </a:solidFill>
                <a:latin typeface="Arial" charset="0"/>
                <a:cs typeface="Arial"/>
              </a:rPr>
            </a:br>
            <a:r>
              <a:rPr lang="en-US" sz="1600" b="1" dirty="0">
                <a:solidFill>
                  <a:srgbClr val="000000"/>
                </a:solidFill>
                <a:latin typeface="Arial" charset="0"/>
                <a:cs typeface="Arial"/>
              </a:rPr>
              <a:t/>
            </a:r>
            <a:br>
              <a:rPr lang="en-US" sz="1600" b="1" dirty="0">
                <a:solidFill>
                  <a:srgbClr val="000000"/>
                </a:solidFill>
                <a:latin typeface="Arial" charset="0"/>
                <a:cs typeface="Arial"/>
              </a:rPr>
            </a:br>
            <a:r>
              <a:rPr lang="en-US" sz="1800" b="1" dirty="0" smtClean="0">
                <a:solidFill>
                  <a:srgbClr val="000000"/>
                </a:solidFill>
                <a:latin typeface="Arial" charset="0"/>
                <a:cs typeface="Arial"/>
              </a:rPr>
              <a:t>draft-shen-soc-avalanche-restart-overload-00</a:t>
            </a:r>
            <a:endParaRPr lang="en-US" sz="1800" b="1" dirty="0"/>
          </a:p>
        </p:txBody>
      </p:sp>
      <p:sp>
        <p:nvSpPr>
          <p:cNvPr id="4" name="Subtitle 2"/>
          <p:cNvSpPr>
            <a:spLocks noGrp="1"/>
          </p:cNvSpPr>
          <p:nvPr>
            <p:ph type="subTitle" idx="1"/>
          </p:nvPr>
        </p:nvSpPr>
        <p:spPr>
          <a:xfrm>
            <a:off x="685800" y="4419600"/>
            <a:ext cx="6400800" cy="2133600"/>
          </a:xfrm>
        </p:spPr>
        <p:txBody>
          <a:bodyPr>
            <a:normAutofit/>
          </a:bodyPr>
          <a:lstStyle/>
          <a:p>
            <a:pPr algn="l"/>
            <a:r>
              <a:rPr lang="en-US" sz="1500" b="1" dirty="0" smtClean="0">
                <a:solidFill>
                  <a:schemeClr val="tx1"/>
                </a:solidFill>
              </a:rPr>
              <a:t>Charles Shen</a:t>
            </a:r>
            <a:r>
              <a:rPr lang="en-US" sz="1500" b="1" baseline="30000" dirty="0" smtClean="0">
                <a:solidFill>
                  <a:schemeClr val="tx1"/>
                </a:solidFill>
              </a:rPr>
              <a:t>†</a:t>
            </a:r>
            <a:r>
              <a:rPr lang="en-US" sz="1500" b="1" dirty="0" smtClean="0">
                <a:solidFill>
                  <a:schemeClr val="tx1"/>
                </a:solidFill>
              </a:rPr>
              <a:t> and Henning Schulzrinne, Columbia University</a:t>
            </a:r>
          </a:p>
          <a:p>
            <a:pPr algn="l"/>
            <a:r>
              <a:rPr lang="en-US" sz="1500" b="1" dirty="0" smtClean="0">
                <a:solidFill>
                  <a:schemeClr val="tx1"/>
                </a:solidFill>
              </a:rPr>
              <a:t>Arata Koike, NTT</a:t>
            </a:r>
          </a:p>
          <a:p>
            <a:endParaRPr lang="en-US" sz="1400" dirty="0">
              <a:solidFill>
                <a:schemeClr val="tx1"/>
              </a:solidFill>
            </a:endParaRPr>
          </a:p>
          <a:p>
            <a:r>
              <a:rPr lang="en-US" sz="1400" b="1" dirty="0" smtClean="0">
                <a:solidFill>
                  <a:srgbClr val="000000"/>
                </a:solidFill>
                <a:latin typeface="Arial" charset="0"/>
                <a:cs typeface="Arial"/>
              </a:rPr>
              <a:t>IETF </a:t>
            </a:r>
            <a:r>
              <a:rPr lang="en-US" b="1" dirty="0" smtClean="0">
                <a:solidFill>
                  <a:srgbClr val="000000"/>
                </a:solidFill>
                <a:latin typeface="Arial" charset="0"/>
              </a:rPr>
              <a:t> SOC Interim Meeting, </a:t>
            </a:r>
            <a:r>
              <a:rPr lang="en-US" sz="1400" b="1" dirty="0" smtClean="0">
                <a:solidFill>
                  <a:srgbClr val="000000"/>
                </a:solidFill>
                <a:latin typeface="Arial" charset="0"/>
              </a:rPr>
              <a:t>December 2010</a:t>
            </a:r>
          </a:p>
          <a:p>
            <a:endParaRPr lang="en-US" b="1" dirty="0" smtClean="0">
              <a:solidFill>
                <a:srgbClr val="000000"/>
              </a:solidFill>
              <a:latin typeface="Arial" charset="0"/>
            </a:endParaRPr>
          </a:p>
          <a:p>
            <a:endParaRPr lang="en-US" sz="1400" b="1" dirty="0" smtClean="0">
              <a:solidFill>
                <a:srgbClr val="000000"/>
              </a:solidFill>
              <a:latin typeface="Arial" charset="0"/>
            </a:endParaRPr>
          </a:p>
          <a:p>
            <a:r>
              <a:rPr lang="en-US" b="1" baseline="30000" dirty="0" smtClean="0"/>
              <a:t>† </a:t>
            </a:r>
            <a:r>
              <a:rPr lang="en-US" b="1" dirty="0" smtClean="0"/>
              <a:t>Now with AT&amp;T</a:t>
            </a:r>
            <a:r>
              <a:rPr lang="en-US" sz="1400" dirty="0" smtClean="0"/>
              <a:t/>
            </a:r>
            <a:br>
              <a:rPr lang="en-US" sz="1400" dirty="0" smtClean="0"/>
            </a:br>
            <a:endParaRPr lang="en-US" sz="1400" dirty="0" smtClean="0"/>
          </a:p>
          <a:p>
            <a:endParaRPr lang="en-US" dirty="0" smtClean="0">
              <a:solidFill>
                <a:schemeClr val="tx1"/>
              </a:solidFill>
            </a:endParaRPr>
          </a:p>
          <a:p>
            <a:endParaRPr lang="en-US" sz="1400" dirty="0">
              <a:solidFill>
                <a:schemeClr val="tx1"/>
              </a:solidFill>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Solution</a:t>
            </a:r>
            <a:endParaRPr lang="en-US" sz="2800" dirty="0"/>
          </a:p>
        </p:txBody>
      </p:sp>
      <p:sp>
        <p:nvSpPr>
          <p:cNvPr id="3" name="Content Placeholder 2"/>
          <p:cNvSpPr>
            <a:spLocks noGrp="1"/>
          </p:cNvSpPr>
          <p:nvPr>
            <p:ph idx="1"/>
          </p:nvPr>
        </p:nvSpPr>
        <p:spPr>
          <a:xfrm>
            <a:off x="685800" y="990600"/>
            <a:ext cx="7543800" cy="4800600"/>
          </a:xfrm>
        </p:spPr>
        <p:txBody>
          <a:bodyPr/>
          <a:lstStyle/>
          <a:p>
            <a:pPr lvl="1"/>
            <a:endParaRPr lang="en-US" dirty="0" smtClean="0"/>
          </a:p>
          <a:p>
            <a:pPr lvl="1"/>
            <a:r>
              <a:rPr lang="en-US" sz="2000" dirty="0" smtClean="0"/>
              <a:t>Server estimates Restart-</a:t>
            </a:r>
            <a:r>
              <a:rPr lang="en-US" sz="2000" dirty="0" err="1" smtClean="0"/>
              <a:t>Backoff</a:t>
            </a:r>
            <a:r>
              <a:rPr lang="en-US" sz="2000" dirty="0" smtClean="0"/>
              <a:t> Timer Interval (RBIT)</a:t>
            </a:r>
          </a:p>
          <a:p>
            <a:pPr lvl="1"/>
            <a:r>
              <a:rPr lang="en-US" sz="2000" dirty="0" smtClean="0"/>
              <a:t>Server conveys RBIT to UAs during normal operation</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lvl="1"/>
            <a:endParaRPr lang="en-US" dirty="0" smtClean="0"/>
          </a:p>
          <a:p>
            <a:pPr lvl="1"/>
            <a:r>
              <a:rPr lang="en-US" sz="2000" dirty="0" smtClean="0"/>
              <a:t>During avalanche restart</a:t>
            </a:r>
          </a:p>
          <a:p>
            <a:pPr lvl="2"/>
            <a:r>
              <a:rPr lang="en-US" sz="1800" dirty="0" smtClean="0"/>
              <a:t>UAs </a:t>
            </a:r>
            <a:r>
              <a:rPr lang="en-US" sz="1800" dirty="0" err="1" smtClean="0"/>
              <a:t>backoff</a:t>
            </a:r>
            <a:r>
              <a:rPr lang="en-US" sz="1800" dirty="0" smtClean="0"/>
              <a:t> a randomly distributed time between 0 ~ RBTI</a:t>
            </a:r>
          </a:p>
          <a:p>
            <a:pPr lvl="1">
              <a:buNone/>
            </a:pPr>
            <a:r>
              <a:rPr lang="en-US" dirty="0" smtClean="0"/>
              <a:t> </a:t>
            </a:r>
          </a:p>
        </p:txBody>
      </p:sp>
      <p:sp>
        <p:nvSpPr>
          <p:cNvPr id="4" name="Date Placeholder 3"/>
          <p:cNvSpPr>
            <a:spLocks noGrp="1"/>
          </p:cNvSpPr>
          <p:nvPr>
            <p:ph type="dt" sz="half" idx="10"/>
          </p:nvPr>
        </p:nvSpPr>
        <p:spPr/>
        <p:txBody>
          <a:bodyPr/>
          <a:lstStyle/>
          <a:p>
            <a:fld id="{19CB23E6-798B-463B-9E49-227BAAFE16D6}" type="datetime1">
              <a:rPr lang="en-US" smtClean="0"/>
              <a:pPr/>
              <a:t>11/29/2010</a:t>
            </a:fld>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grpSp>
        <p:nvGrpSpPr>
          <p:cNvPr id="6" name="Group 34"/>
          <p:cNvGrpSpPr/>
          <p:nvPr/>
        </p:nvGrpSpPr>
        <p:grpSpPr>
          <a:xfrm>
            <a:off x="1752600" y="2438400"/>
            <a:ext cx="5231440" cy="2170331"/>
            <a:chOff x="1524000" y="1143000"/>
            <a:chExt cx="5231440" cy="2170331"/>
          </a:xfrm>
        </p:grpSpPr>
        <p:pic>
          <p:nvPicPr>
            <p:cNvPr id="11" name="Picture 4"/>
            <p:cNvPicPr>
              <a:picLocks noChangeAspect="1" noChangeArrowheads="1"/>
            </p:cNvPicPr>
            <p:nvPr/>
          </p:nvPicPr>
          <p:blipFill>
            <a:blip r:embed="rId2" cstate="print"/>
            <a:srcRect/>
            <a:stretch>
              <a:fillRect/>
            </a:stretch>
          </p:blipFill>
          <p:spPr bwMode="auto">
            <a:xfrm>
              <a:off x="1524000" y="1905000"/>
              <a:ext cx="435514" cy="377186"/>
            </a:xfrm>
            <a:prstGeom prst="rect">
              <a:avLst/>
            </a:prstGeom>
            <a:noFill/>
            <a:ln w="9525">
              <a:noFill/>
              <a:miter lim="800000"/>
              <a:headEnd/>
              <a:tailEnd/>
            </a:ln>
            <a:effectLst/>
          </p:spPr>
        </p:pic>
        <p:pic>
          <p:nvPicPr>
            <p:cNvPr id="9" name="Picture 2"/>
            <p:cNvPicPr>
              <a:picLocks noChangeAspect="1" noChangeArrowheads="1"/>
            </p:cNvPicPr>
            <p:nvPr/>
          </p:nvPicPr>
          <p:blipFill>
            <a:blip r:embed="rId3" cstate="print"/>
            <a:srcRect/>
            <a:stretch>
              <a:fillRect/>
            </a:stretch>
          </p:blipFill>
          <p:spPr bwMode="auto">
            <a:xfrm>
              <a:off x="5715000" y="1752600"/>
              <a:ext cx="704850" cy="600075"/>
            </a:xfrm>
            <a:prstGeom prst="rect">
              <a:avLst/>
            </a:prstGeom>
            <a:noFill/>
            <a:ln w="9525">
              <a:noFill/>
              <a:miter lim="800000"/>
              <a:headEnd/>
              <a:tailEnd/>
            </a:ln>
            <a:effectLst/>
          </p:spPr>
        </p:pic>
        <p:sp>
          <p:nvSpPr>
            <p:cNvPr id="10" name="TextBox 9"/>
            <p:cNvSpPr txBox="1"/>
            <p:nvPr/>
          </p:nvSpPr>
          <p:spPr>
            <a:xfrm>
              <a:off x="5410200" y="2514600"/>
              <a:ext cx="1345240" cy="307777"/>
            </a:xfrm>
            <a:prstGeom prst="rect">
              <a:avLst/>
            </a:prstGeom>
            <a:noFill/>
          </p:spPr>
          <p:txBody>
            <a:bodyPr wrap="none" rtlCol="0">
              <a:spAutoFit/>
            </a:bodyPr>
            <a:lstStyle/>
            <a:p>
              <a:r>
                <a:rPr lang="en-US" sz="1400" dirty="0" smtClean="0">
                  <a:latin typeface="Comic Sans MS" pitchFamily="66" charset="0"/>
                </a:rPr>
                <a:t>SIP Registrar</a:t>
              </a:r>
              <a:endParaRPr lang="en-US" sz="1400" dirty="0">
                <a:latin typeface="Comic Sans MS" pitchFamily="66" charset="0"/>
              </a:endParaRPr>
            </a:p>
          </p:txBody>
        </p:sp>
        <p:sp>
          <p:nvSpPr>
            <p:cNvPr id="19" name="Rounded Rectangular Callout 18"/>
            <p:cNvSpPr/>
            <p:nvPr/>
          </p:nvSpPr>
          <p:spPr bwMode="auto">
            <a:xfrm>
              <a:off x="2743200" y="2667000"/>
              <a:ext cx="2362200" cy="609600"/>
            </a:xfrm>
            <a:prstGeom prst="wedgeRoundRectCallout">
              <a:avLst>
                <a:gd name="adj1" fmla="val -18391"/>
                <a:gd name="adj2" fmla="val -57647"/>
                <a:gd name="adj3" fmla="val 16667"/>
              </a:avLst>
            </a:prstGeom>
            <a:solidFill>
              <a:srgbClr val="FFFF99"/>
            </a:solid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2"/>
                </a:solidFill>
                <a:effectLst/>
                <a:latin typeface="Arial" charset="0"/>
                <a:ea typeface="Arial" charset="0"/>
                <a:cs typeface="Arial" charset="0"/>
              </a:endParaRPr>
            </a:p>
          </p:txBody>
        </p:sp>
        <p:sp>
          <p:nvSpPr>
            <p:cNvPr id="17" name="Rounded Rectangular Callout 16"/>
            <p:cNvSpPr/>
            <p:nvPr/>
          </p:nvSpPr>
          <p:spPr bwMode="auto">
            <a:xfrm>
              <a:off x="3276600" y="1143000"/>
              <a:ext cx="1371600" cy="381000"/>
            </a:xfrm>
            <a:prstGeom prst="wedgeRoundRectCallout">
              <a:avLst/>
            </a:prstGeom>
            <a:solidFill>
              <a:srgbClr val="FFFF99"/>
            </a:solid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2"/>
                </a:solidFill>
                <a:effectLst/>
                <a:latin typeface="Arial" charset="0"/>
                <a:ea typeface="Arial" charset="0"/>
                <a:cs typeface="Arial" charset="0"/>
              </a:endParaRPr>
            </a:p>
          </p:txBody>
        </p:sp>
        <p:sp>
          <p:nvSpPr>
            <p:cNvPr id="20" name="TextBox 19"/>
            <p:cNvSpPr txBox="1"/>
            <p:nvPr/>
          </p:nvSpPr>
          <p:spPr>
            <a:xfrm>
              <a:off x="3352800" y="1143000"/>
              <a:ext cx="1165704" cy="369332"/>
            </a:xfrm>
            <a:prstGeom prst="rect">
              <a:avLst/>
            </a:prstGeom>
            <a:noFill/>
          </p:spPr>
          <p:txBody>
            <a:bodyPr wrap="none" rtlCol="0">
              <a:spAutoFit/>
            </a:bodyPr>
            <a:lstStyle/>
            <a:p>
              <a:r>
                <a:rPr lang="en-US" dirty="0" smtClean="0"/>
                <a:t>REGISTER</a:t>
              </a:r>
              <a:endParaRPr lang="en-US" dirty="0"/>
            </a:p>
          </p:txBody>
        </p:sp>
        <p:sp>
          <p:nvSpPr>
            <p:cNvPr id="21" name="TextBox 20"/>
            <p:cNvSpPr txBox="1"/>
            <p:nvPr/>
          </p:nvSpPr>
          <p:spPr>
            <a:xfrm>
              <a:off x="2743200" y="2667000"/>
              <a:ext cx="2438400" cy="646331"/>
            </a:xfrm>
            <a:prstGeom prst="rect">
              <a:avLst/>
            </a:prstGeom>
            <a:noFill/>
          </p:spPr>
          <p:txBody>
            <a:bodyPr wrap="square" rtlCol="0">
              <a:spAutoFit/>
            </a:bodyPr>
            <a:lstStyle/>
            <a:p>
              <a:r>
                <a:rPr lang="en-US" dirty="0" smtClean="0"/>
                <a:t>SIP/2.0 200 OK</a:t>
              </a:r>
            </a:p>
            <a:p>
              <a:r>
                <a:rPr lang="en-US" dirty="0" smtClean="0"/>
                <a:t>Restart-</a:t>
              </a:r>
              <a:r>
                <a:rPr lang="en-US" dirty="0" err="1" smtClean="0"/>
                <a:t>Backoff</a:t>
              </a:r>
              <a:r>
                <a:rPr lang="en-US" dirty="0" smtClean="0"/>
                <a:t>: RBTI</a:t>
              </a:r>
              <a:endParaRPr lang="en-US" dirty="0"/>
            </a:p>
          </p:txBody>
        </p:sp>
        <p:sp>
          <p:nvSpPr>
            <p:cNvPr id="23" name="Freeform 22"/>
            <p:cNvSpPr/>
            <p:nvPr/>
          </p:nvSpPr>
          <p:spPr bwMode="auto">
            <a:xfrm>
              <a:off x="2245807" y="1654629"/>
              <a:ext cx="3205424" cy="405283"/>
            </a:xfrm>
            <a:custGeom>
              <a:avLst/>
              <a:gdLst>
                <a:gd name="connsiteX0" fmla="*/ 0 w 3205424"/>
                <a:gd name="connsiteY0" fmla="*/ 405283 h 405283"/>
                <a:gd name="connsiteX1" fmla="*/ 1446962 w 3205424"/>
                <a:gd name="connsiteY1" fmla="*/ 3349 h 405283"/>
                <a:gd name="connsiteX2" fmla="*/ 3205424 w 3205424"/>
                <a:gd name="connsiteY2" fmla="*/ 385186 h 405283"/>
                <a:gd name="connsiteX3" fmla="*/ 3205424 w 3205424"/>
                <a:gd name="connsiteY3" fmla="*/ 385186 h 405283"/>
                <a:gd name="connsiteX4" fmla="*/ 3205424 w 3205424"/>
                <a:gd name="connsiteY4" fmla="*/ 385186 h 4052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5424" h="405283">
                  <a:moveTo>
                    <a:pt x="0" y="405283"/>
                  </a:moveTo>
                  <a:cubicBezTo>
                    <a:pt x="456362" y="205990"/>
                    <a:pt x="912725" y="6698"/>
                    <a:pt x="1446962" y="3349"/>
                  </a:cubicBezTo>
                  <a:cubicBezTo>
                    <a:pt x="1981199" y="0"/>
                    <a:pt x="3205424" y="385186"/>
                    <a:pt x="3205424" y="385186"/>
                  </a:cubicBezTo>
                  <a:lnTo>
                    <a:pt x="3205424" y="385186"/>
                  </a:lnTo>
                  <a:lnTo>
                    <a:pt x="3205424" y="385186"/>
                  </a:lnTo>
                </a:path>
              </a:pathLst>
            </a:custGeom>
            <a:noFill/>
            <a:ln w="25400" cap="flat" cmpd="sng" algn="ctr">
              <a:solidFill>
                <a:schemeClr val="accent6"/>
              </a:solidFill>
              <a:prstDash val="solid"/>
              <a:round/>
              <a:headEnd type="none" w="med" len="med"/>
              <a:tailEnd type="stealth"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2"/>
                </a:solidFill>
                <a:effectLst/>
                <a:latin typeface="Arial" charset="0"/>
                <a:ea typeface="Arial" charset="0"/>
                <a:cs typeface="Arial" charset="0"/>
              </a:endParaRPr>
            </a:p>
          </p:txBody>
        </p:sp>
        <p:sp>
          <p:nvSpPr>
            <p:cNvPr id="25" name="Freeform 24"/>
            <p:cNvSpPr/>
            <p:nvPr/>
          </p:nvSpPr>
          <p:spPr bwMode="auto">
            <a:xfrm>
              <a:off x="2235758" y="2220686"/>
              <a:ext cx="3205424" cy="323222"/>
            </a:xfrm>
            <a:custGeom>
              <a:avLst/>
              <a:gdLst>
                <a:gd name="connsiteX0" fmla="*/ 3205424 w 3205424"/>
                <a:gd name="connsiteY0" fmla="*/ 0 h 323222"/>
                <a:gd name="connsiteX1" fmla="*/ 1577591 w 3205424"/>
                <a:gd name="connsiteY1" fmla="*/ 321547 h 323222"/>
                <a:gd name="connsiteX2" fmla="*/ 0 w 3205424"/>
                <a:gd name="connsiteY2" fmla="*/ 10048 h 323222"/>
                <a:gd name="connsiteX3" fmla="*/ 0 w 3205424"/>
                <a:gd name="connsiteY3" fmla="*/ 10048 h 323222"/>
                <a:gd name="connsiteX4" fmla="*/ 0 w 3205424"/>
                <a:gd name="connsiteY4" fmla="*/ 10048 h 323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5424" h="323222">
                  <a:moveTo>
                    <a:pt x="3205424" y="0"/>
                  </a:moveTo>
                  <a:cubicBezTo>
                    <a:pt x="2658626" y="159936"/>
                    <a:pt x="2111828" y="319872"/>
                    <a:pt x="1577591" y="321547"/>
                  </a:cubicBezTo>
                  <a:cubicBezTo>
                    <a:pt x="1043354" y="323222"/>
                    <a:pt x="0" y="10048"/>
                    <a:pt x="0" y="10048"/>
                  </a:cubicBezTo>
                  <a:lnTo>
                    <a:pt x="0" y="10048"/>
                  </a:lnTo>
                  <a:lnTo>
                    <a:pt x="0" y="10048"/>
                  </a:lnTo>
                </a:path>
              </a:pathLst>
            </a:custGeom>
            <a:noFill/>
            <a:ln w="25400" cap="flat" cmpd="sng" algn="ctr">
              <a:solidFill>
                <a:schemeClr val="accent2"/>
              </a:solidFill>
              <a:prstDash val="solid"/>
              <a:round/>
              <a:headEnd type="stealth" w="med" len="med"/>
              <a:tailEnd type="stealth"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2"/>
                </a:solidFill>
                <a:effectLst/>
                <a:latin typeface="Arial" charset="0"/>
                <a:ea typeface="Arial" charset="0"/>
                <a:cs typeface="Arial" charset="0"/>
              </a:endParaRPr>
            </a:p>
          </p:txBody>
        </p:sp>
      </p:grpSp>
      <p:sp>
        <p:nvSpPr>
          <p:cNvPr id="18" name="TextBox 17"/>
          <p:cNvSpPr txBox="1"/>
          <p:nvPr/>
        </p:nvSpPr>
        <p:spPr>
          <a:xfrm>
            <a:off x="1600200" y="3962400"/>
            <a:ext cx="817853" cy="307777"/>
          </a:xfrm>
          <a:prstGeom prst="rect">
            <a:avLst/>
          </a:prstGeom>
          <a:noFill/>
        </p:spPr>
        <p:txBody>
          <a:bodyPr wrap="none" rtlCol="0">
            <a:spAutoFit/>
          </a:bodyPr>
          <a:lstStyle/>
          <a:p>
            <a:r>
              <a:rPr lang="en-US" sz="1400" dirty="0">
                <a:solidFill>
                  <a:srgbClr val="000000"/>
                </a:solidFill>
                <a:latin typeface="Comic Sans MS" pitchFamily="66" charset="0"/>
              </a:rPr>
              <a:t>SIP </a:t>
            </a:r>
            <a:r>
              <a:rPr lang="en-US" sz="1400" dirty="0" smtClean="0">
                <a:solidFill>
                  <a:srgbClr val="000000"/>
                </a:solidFill>
                <a:latin typeface="Comic Sans MS" pitchFamily="66" charset="0"/>
              </a:rPr>
              <a:t>UA</a:t>
            </a:r>
            <a:endParaRPr lang="en-US" sz="1400" dirty="0">
              <a:solidFill>
                <a:srgbClr val="000000"/>
              </a:solidFill>
              <a:latin typeface="Comic Sans MS" pitchFamily="66"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updates</a:t>
            </a:r>
            <a:endParaRPr lang="en-US" dirty="0"/>
          </a:p>
        </p:txBody>
      </p:sp>
      <p:sp>
        <p:nvSpPr>
          <p:cNvPr id="3" name="Content Placeholder 2"/>
          <p:cNvSpPr>
            <a:spLocks noGrp="1"/>
          </p:cNvSpPr>
          <p:nvPr>
            <p:ph idx="1"/>
          </p:nvPr>
        </p:nvSpPr>
        <p:spPr/>
        <p:txBody>
          <a:bodyPr/>
          <a:lstStyle/>
          <a:p>
            <a:pPr lvl="1">
              <a:buNone/>
            </a:pPr>
            <a:endParaRPr lang="en-US" sz="2400" dirty="0" smtClean="0"/>
          </a:p>
          <a:p>
            <a:pPr lvl="1">
              <a:buNone/>
            </a:pPr>
            <a:r>
              <a:rPr lang="en-US" sz="2400" dirty="0" smtClean="0"/>
              <a:t>Addressed comments from the mailing list by</a:t>
            </a:r>
          </a:p>
          <a:p>
            <a:pPr lvl="2"/>
            <a:r>
              <a:rPr lang="en-US" sz="2200" dirty="0" smtClean="0"/>
              <a:t>Janet Gunn</a:t>
            </a:r>
          </a:p>
          <a:p>
            <a:pPr lvl="2"/>
            <a:r>
              <a:rPr lang="en-US" sz="2200" dirty="0" err="1" smtClean="0"/>
              <a:t>Parthasarathi</a:t>
            </a:r>
            <a:r>
              <a:rPr lang="en-US" sz="2200" dirty="0" smtClean="0"/>
              <a:t> R </a:t>
            </a:r>
          </a:p>
          <a:p>
            <a:pPr lvl="2"/>
            <a:endParaRPr lang="en-US" sz="2200" dirty="0" smtClean="0"/>
          </a:p>
          <a:p>
            <a:pPr lvl="1">
              <a:buNone/>
            </a:pPr>
            <a:r>
              <a:rPr lang="en-US" sz="2400" dirty="0" smtClean="0"/>
              <a:t>Full diff available at </a:t>
            </a:r>
            <a:r>
              <a:rPr lang="en-US" sz="1600" dirty="0" smtClean="0">
                <a:latin typeface="Tekton" pitchFamily="34" charset="0"/>
                <a:hlinkClick r:id="rId2"/>
              </a:rPr>
              <a:t>http://tools.ietf.org/rfcdiff?url1=http://tools.ietf.org/id/draft-shen-sipping-avalanche-restart-overload-00.txt&amp;url2=http://www.ietf.org/id/draft-shen-soc-avalanche-restart-overload-00.txt</a:t>
            </a:r>
            <a:r>
              <a:rPr lang="en-US" sz="1600" dirty="0" smtClean="0">
                <a:latin typeface="Tekton" pitchFamily="34" charset="0"/>
              </a:rPr>
              <a:t> </a:t>
            </a:r>
          </a:p>
          <a:p>
            <a:endParaRPr lang="en-US" sz="2400" dirty="0" smtClean="0"/>
          </a:p>
          <a:p>
            <a:pPr lvl="1">
              <a:buNone/>
            </a:pPr>
            <a:endParaRPr lang="en-US" dirty="0" smtClean="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2</a:t>
            </a:fld>
            <a:endParaRPr lang="en-US" dirty="0">
              <a:solidFill>
                <a:srgbClr val="000000"/>
              </a:solidFill>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US" dirty="0" smtClean="0"/>
              <a:t>Comments from Janet Gunn (I)</a:t>
            </a:r>
            <a:endParaRPr lang="en-US" dirty="0"/>
          </a:p>
        </p:txBody>
      </p:sp>
      <p:sp>
        <p:nvSpPr>
          <p:cNvPr id="3" name="Content Placeholder 2"/>
          <p:cNvSpPr>
            <a:spLocks noGrp="1"/>
          </p:cNvSpPr>
          <p:nvPr>
            <p:ph idx="1"/>
          </p:nvPr>
        </p:nvSpPr>
        <p:spPr/>
        <p:txBody>
          <a:bodyPr/>
          <a:lstStyle/>
          <a:p>
            <a:r>
              <a:rPr lang="en-US" dirty="0" smtClean="0">
                <a:hlinkClick r:id="rId2"/>
              </a:rPr>
              <a:t>http://www.ietf.org/mail-archive/web/sip-overload/current/msg00083.html</a:t>
            </a:r>
            <a:r>
              <a:rPr lang="en-US" dirty="0" smtClean="0"/>
              <a:t> </a:t>
            </a:r>
          </a:p>
          <a:p>
            <a:endParaRPr lang="en-US" dirty="0" smtClean="0"/>
          </a:p>
          <a:p>
            <a:r>
              <a:rPr lang="en-US" dirty="0" smtClean="0"/>
              <a:t>Comment: overall </a:t>
            </a:r>
            <a:r>
              <a:rPr lang="en-US" dirty="0" smtClean="0"/>
              <a:t>concern about insufficient addressing of (negative) unintended consequences of this I-D. e.g., </a:t>
            </a:r>
          </a:p>
          <a:p>
            <a:endParaRPr lang="en-US" dirty="0" smtClean="0"/>
          </a:p>
          <a:p>
            <a:pPr lvl="1"/>
            <a:r>
              <a:rPr lang="en-US" dirty="0" smtClean="0"/>
              <a:t>The 300 seconds default restart </a:t>
            </a:r>
            <a:r>
              <a:rPr lang="en-US" dirty="0" err="1" smtClean="0"/>
              <a:t>backoff</a:t>
            </a:r>
            <a:r>
              <a:rPr lang="en-US" dirty="0" smtClean="0"/>
              <a:t> interval is reasonable for avalanche restart, but not acceptable for “power off recovery” or a “connection loss recovery”.</a:t>
            </a:r>
          </a:p>
          <a:p>
            <a:pPr lvl="1"/>
            <a:endParaRPr lang="en-US" dirty="0" smtClean="0"/>
          </a:p>
          <a:p>
            <a:pPr lvl="1"/>
            <a:r>
              <a:rPr lang="en-US" dirty="0" smtClean="0"/>
              <a:t>The enabling/disabling operations of client side </a:t>
            </a:r>
            <a:r>
              <a:rPr lang="en-US" dirty="0" err="1" smtClean="0"/>
              <a:t>backoff</a:t>
            </a:r>
            <a:r>
              <a:rPr lang="en-US" dirty="0" smtClean="0"/>
              <a:t> </a:t>
            </a:r>
            <a:r>
              <a:rPr lang="en-US" dirty="0" smtClean="0"/>
              <a:t>may be </a:t>
            </a:r>
            <a:r>
              <a:rPr lang="en-US" dirty="0" smtClean="0"/>
              <a:t>ignored by users; service providers may not be willing to enable the </a:t>
            </a:r>
            <a:r>
              <a:rPr lang="en-US" dirty="0" err="1" smtClean="0"/>
              <a:t>backoff</a:t>
            </a:r>
            <a:r>
              <a:rPr lang="en-US" dirty="0" smtClean="0"/>
              <a:t> at the cost of a slower </a:t>
            </a:r>
            <a:r>
              <a:rPr lang="en-US" dirty="0" smtClean="0"/>
              <a:t>power-up</a:t>
            </a:r>
            <a:r>
              <a:rPr lang="en-US" dirty="0" smtClean="0"/>
              <a:t>. </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3</a:t>
            </a:fld>
            <a:endParaRPr lang="en-US" dirty="0">
              <a:solidFill>
                <a:srgbClr val="000000"/>
              </a:solidFill>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from Janet Gunn (II)</a:t>
            </a:r>
            <a:endParaRPr lang="en-US" dirty="0"/>
          </a:p>
        </p:txBody>
      </p:sp>
      <p:sp>
        <p:nvSpPr>
          <p:cNvPr id="3" name="Content Placeholder 2"/>
          <p:cNvSpPr>
            <a:spLocks noGrp="1"/>
          </p:cNvSpPr>
          <p:nvPr>
            <p:ph idx="1"/>
          </p:nvPr>
        </p:nvSpPr>
        <p:spPr/>
        <p:txBody>
          <a:bodyPr/>
          <a:lstStyle/>
          <a:p>
            <a:r>
              <a:rPr lang="en-US" dirty="0" smtClean="0"/>
              <a:t>Revision: added the following texts in Section 1</a:t>
            </a:r>
          </a:p>
          <a:p>
            <a:endParaRPr lang="en-US" dirty="0" smtClean="0"/>
          </a:p>
          <a:p>
            <a:r>
              <a:rPr lang="en-US" dirty="0" smtClean="0"/>
              <a:t>“The method defined in this document is intended to be used for real avalanche restart situations, rather than just any local reboot or connection recovery. Therefore, the device employing this mechanism SHOULD try to estimate the nature of the restart incidents whenever possible.”</a:t>
            </a:r>
          </a:p>
          <a:p>
            <a:endParaRPr lang="en-US" dirty="0" smtClean="0"/>
          </a:p>
          <a:p>
            <a:r>
              <a:rPr lang="en-US" dirty="0" smtClean="0"/>
              <a:t>NOTE: </a:t>
            </a:r>
          </a:p>
          <a:p>
            <a:endParaRPr lang="en-US" dirty="0" smtClean="0"/>
          </a:p>
          <a:p>
            <a:pPr lvl="1"/>
            <a:r>
              <a:rPr lang="en-US" dirty="0" smtClean="0"/>
              <a:t>the concern is fully </a:t>
            </a:r>
            <a:r>
              <a:rPr lang="en-US" dirty="0" smtClean="0"/>
              <a:t>acknowledged</a:t>
            </a:r>
            <a:r>
              <a:rPr lang="en-US" dirty="0" smtClean="0"/>
              <a:t>;</a:t>
            </a:r>
            <a:r>
              <a:rPr lang="en-US" dirty="0" smtClean="0"/>
              <a:t> </a:t>
            </a:r>
            <a:r>
              <a:rPr lang="en-US" dirty="0" smtClean="0"/>
              <a:t>the texts </a:t>
            </a:r>
            <a:r>
              <a:rPr lang="en-US" dirty="0" smtClean="0"/>
              <a:t>are</a:t>
            </a:r>
            <a:r>
              <a:rPr lang="en-US" dirty="0" smtClean="0"/>
              <a:t> not </a:t>
            </a:r>
            <a:r>
              <a:rPr lang="en-US" dirty="0" smtClean="0"/>
              <a:t>a perfect </a:t>
            </a:r>
            <a:r>
              <a:rPr lang="en-US" dirty="0" smtClean="0"/>
              <a:t>solution  </a:t>
            </a:r>
            <a:endParaRPr lang="en-US" dirty="0" smtClean="0"/>
          </a:p>
          <a:p>
            <a:pPr lvl="1"/>
            <a:r>
              <a:rPr lang="en-US" dirty="0" smtClean="0"/>
              <a:t>there might not be a perfect solution, so the point is whether having this mechanism standardized will provide benefits in at least some scenarios and make it better than the status </a:t>
            </a:r>
            <a:r>
              <a:rPr lang="en-US" dirty="0" smtClean="0"/>
              <a:t>quo, </a:t>
            </a:r>
            <a:r>
              <a:rPr lang="en-US" dirty="0" smtClean="0"/>
              <a:t>where each vendor implements different things or nothing</a:t>
            </a:r>
          </a:p>
          <a:p>
            <a:endParaRPr lang="en-US" dirty="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4</a:t>
            </a:fld>
            <a:endParaRPr lang="en-US" dirty="0">
              <a:solidFill>
                <a:srgbClr val="000000"/>
              </a:solidFill>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US" dirty="0" smtClean="0"/>
              <a:t>Comments from </a:t>
            </a:r>
            <a:r>
              <a:rPr lang="en-US" dirty="0" err="1" smtClean="0"/>
              <a:t>Parthasarathi</a:t>
            </a:r>
            <a:r>
              <a:rPr lang="en-US" dirty="0" smtClean="0"/>
              <a:t> R  </a:t>
            </a:r>
            <a:endParaRPr lang="en-US" dirty="0"/>
          </a:p>
        </p:txBody>
      </p:sp>
      <p:sp>
        <p:nvSpPr>
          <p:cNvPr id="3" name="Content Placeholder 2"/>
          <p:cNvSpPr>
            <a:spLocks noGrp="1"/>
          </p:cNvSpPr>
          <p:nvPr>
            <p:ph idx="1"/>
          </p:nvPr>
        </p:nvSpPr>
        <p:spPr/>
        <p:txBody>
          <a:bodyPr/>
          <a:lstStyle/>
          <a:p>
            <a:r>
              <a:rPr lang="en-US" dirty="0" smtClean="0">
                <a:hlinkClick r:id="rId2"/>
              </a:rPr>
              <a:t>http://www.ietf.org/mail-archive/web/sip-overload/current/msg00105.html</a:t>
            </a:r>
            <a:r>
              <a:rPr lang="en-US" dirty="0" smtClean="0"/>
              <a:t> </a:t>
            </a:r>
          </a:p>
          <a:p>
            <a:endParaRPr lang="en-US" dirty="0" smtClean="0"/>
          </a:p>
          <a:p>
            <a:r>
              <a:rPr lang="en-US" dirty="0" smtClean="0"/>
              <a:t>Problem: REGISTER </a:t>
            </a:r>
            <a:r>
              <a:rPr lang="en-US" dirty="0" smtClean="0"/>
              <a:t>might not be the first message by UA. E.g., SUBSCRIBE could be the first message send by UA, in which case, SUBSCRIBE should have restart-timer rather than REGISTER.</a:t>
            </a:r>
          </a:p>
          <a:p>
            <a:pPr>
              <a:buAutoNum type="arabicPeriod"/>
            </a:pPr>
            <a:endParaRPr lang="en-US" dirty="0" smtClean="0"/>
          </a:p>
          <a:p>
            <a:r>
              <a:rPr lang="en-US" dirty="0" smtClean="0"/>
              <a:t>Revision: The parameter name has been renamed to “RESTART-TIMER” from its original “REGISTER-RESTART”, other </a:t>
            </a:r>
            <a:r>
              <a:rPr lang="en-US" dirty="0" smtClean="0"/>
              <a:t>related texts </a:t>
            </a:r>
            <a:r>
              <a:rPr lang="en-US" dirty="0" smtClean="0"/>
              <a:t>have been updated accordingly. </a:t>
            </a:r>
          </a:p>
          <a:p>
            <a:endParaRPr lang="en-US" dirty="0" smtClean="0"/>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5</a:t>
            </a:fld>
            <a:endParaRPr lang="en-US" dirty="0">
              <a:solidFill>
                <a:srgbClr val="000000"/>
              </a:solidFill>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issue: zero configuration entity</a:t>
            </a:r>
            <a:endParaRPr lang="en-US" dirty="0"/>
          </a:p>
        </p:txBody>
      </p:sp>
      <p:sp>
        <p:nvSpPr>
          <p:cNvPr id="3" name="Content Placeholder 2"/>
          <p:cNvSpPr>
            <a:spLocks noGrp="1"/>
          </p:cNvSpPr>
          <p:nvPr>
            <p:ph idx="1"/>
          </p:nvPr>
        </p:nvSpPr>
        <p:spPr/>
        <p:txBody>
          <a:bodyPr/>
          <a:lstStyle/>
          <a:p>
            <a:r>
              <a:rPr lang="en-US" dirty="0" smtClean="0"/>
              <a:t>Comments from </a:t>
            </a:r>
            <a:r>
              <a:rPr lang="en-US" dirty="0" err="1" smtClean="0"/>
              <a:t>Parthasarathi</a:t>
            </a:r>
            <a:r>
              <a:rPr lang="en-US" dirty="0" smtClean="0"/>
              <a:t> R </a:t>
            </a:r>
            <a:endParaRPr lang="en-US" dirty="0" smtClean="0">
              <a:hlinkClick r:id="rId2"/>
            </a:endParaRPr>
          </a:p>
          <a:p>
            <a:r>
              <a:rPr lang="en-US" dirty="0" smtClean="0">
                <a:hlinkClick r:id="rId2"/>
              </a:rPr>
              <a:t>http://www.ietf.org/mail-archive/web/sip-overload/current/msg00105.html</a:t>
            </a:r>
            <a:r>
              <a:rPr lang="en-US" dirty="0" smtClean="0"/>
              <a:t> </a:t>
            </a:r>
          </a:p>
          <a:p>
            <a:endParaRPr lang="en-US" dirty="0" smtClean="0"/>
          </a:p>
          <a:p>
            <a:r>
              <a:rPr lang="en-US" dirty="0" smtClean="0"/>
              <a:t>Comment: “In </a:t>
            </a:r>
            <a:r>
              <a:rPr lang="en-US" dirty="0" smtClean="0"/>
              <a:t>case of zero configuration entity (SIP UA), DHCP discovery mechanism is used to discover the configuration server. The configuration server may use SIP or non-SIP mechanism. In these deployment, Entity will not have any configuration information within itself.”</a:t>
            </a:r>
          </a:p>
          <a:p>
            <a:endParaRPr lang="en-US" dirty="0" smtClean="0"/>
          </a:p>
          <a:p>
            <a:r>
              <a:rPr lang="en-US" dirty="0" smtClean="0"/>
              <a:t>Discussion: </a:t>
            </a:r>
          </a:p>
          <a:p>
            <a:endParaRPr lang="en-US" dirty="0" smtClean="0"/>
          </a:p>
          <a:p>
            <a:r>
              <a:rPr lang="en-US" dirty="0" smtClean="0"/>
              <a:t>Is this something that needs to be considered within the scope of this document? </a:t>
            </a:r>
          </a:p>
          <a:p>
            <a:endParaRPr lang="en-US" dirty="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6</a:t>
            </a:fld>
            <a:endParaRPr lang="en-US" dirty="0">
              <a:solidFill>
                <a:srgbClr val="000000"/>
              </a:solidFill>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Issue: document status</a:t>
            </a:r>
            <a:endParaRPr lang="en-US" dirty="0"/>
          </a:p>
        </p:txBody>
      </p:sp>
      <p:sp>
        <p:nvSpPr>
          <p:cNvPr id="3" name="Content Placeholder 2"/>
          <p:cNvSpPr>
            <a:spLocks noGrp="1"/>
          </p:cNvSpPr>
          <p:nvPr>
            <p:ph idx="1"/>
          </p:nvPr>
        </p:nvSpPr>
        <p:spPr/>
        <p:txBody>
          <a:bodyPr/>
          <a:lstStyle/>
          <a:p>
            <a:endParaRPr lang="en-US" dirty="0" smtClean="0"/>
          </a:p>
          <a:p>
            <a:endParaRPr lang="en-US" sz="2400" dirty="0" smtClean="0"/>
          </a:p>
          <a:p>
            <a:r>
              <a:rPr lang="en-US" sz="2400" dirty="0" smtClean="0"/>
              <a:t>Is there a common interest in </a:t>
            </a:r>
            <a:r>
              <a:rPr lang="en-US" sz="2400" dirty="0" smtClean="0"/>
              <a:t>the avalanche-restart overload problem (which is </a:t>
            </a:r>
            <a:r>
              <a:rPr lang="en-US" sz="2400" dirty="0" smtClean="0"/>
              <a:t>listed in the overload </a:t>
            </a:r>
            <a:r>
              <a:rPr lang="en-US" sz="2400" dirty="0" smtClean="0"/>
              <a:t>requirement RFC5390) within this WG? </a:t>
            </a:r>
            <a:endParaRPr lang="en-US" sz="2400" dirty="0" smtClean="0"/>
          </a:p>
          <a:p>
            <a:endParaRPr lang="en-US" sz="2400" dirty="0" smtClean="0"/>
          </a:p>
          <a:p>
            <a:r>
              <a:rPr lang="en-US" sz="2400" dirty="0" smtClean="0"/>
              <a:t>Should this I-D be considered towards a WG item? </a:t>
            </a:r>
          </a:p>
          <a:p>
            <a:endParaRPr lang="en-US" sz="2400" dirty="0" smtClean="0"/>
          </a:p>
          <a:p>
            <a:endParaRPr lang="en-US" dirty="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7</a:t>
            </a:fld>
            <a:endParaRPr lang="en-US" dirty="0">
              <a:solidFill>
                <a:srgbClr val="000000"/>
              </a:solidFill>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4400" dirty="0" smtClean="0"/>
              <a:t>Backup slides:</a:t>
            </a:r>
          </a:p>
          <a:p>
            <a:pPr algn="ctr"/>
            <a:r>
              <a:rPr lang="en-US" sz="4400" dirty="0" smtClean="0"/>
              <a:t>Mechanism </a:t>
            </a:r>
            <a:r>
              <a:rPr lang="en-US" sz="4400" dirty="0" smtClean="0"/>
              <a:t>overview</a:t>
            </a:r>
            <a:endParaRPr lang="en-US" sz="4400" dirty="0"/>
          </a:p>
        </p:txBody>
      </p:sp>
      <p:sp>
        <p:nvSpPr>
          <p:cNvPr id="4" name="Date Placeholder 3"/>
          <p:cNvSpPr>
            <a:spLocks noGrp="1"/>
          </p:cNvSpPr>
          <p:nvPr>
            <p:ph type="dt" sz="half" idx="10"/>
          </p:nvPr>
        </p:nvSpPr>
        <p:spPr/>
        <p:txBody>
          <a:bodyPr/>
          <a:lstStyle/>
          <a:p>
            <a:fld id="{413026D4-3F68-4A26-855B-A3916E9AD418}"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8</a:t>
            </a:fld>
            <a:endParaRPr lang="en-US" dirty="0">
              <a:solidFill>
                <a:srgbClr val="000000"/>
              </a:solidFill>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Problem Statement</a:t>
            </a:r>
            <a:endParaRPr lang="en-US" sz="2800" dirty="0"/>
          </a:p>
        </p:txBody>
      </p:sp>
      <p:sp>
        <p:nvSpPr>
          <p:cNvPr id="3" name="Content Placeholder 2"/>
          <p:cNvSpPr>
            <a:spLocks noGrp="1"/>
          </p:cNvSpPr>
          <p:nvPr>
            <p:ph idx="1"/>
          </p:nvPr>
        </p:nvSpPr>
        <p:spPr>
          <a:xfrm>
            <a:off x="990600" y="2743200"/>
            <a:ext cx="6858000" cy="3657600"/>
          </a:xfrm>
        </p:spPr>
        <p:txBody>
          <a:bodyPr/>
          <a:lstStyle/>
          <a:p>
            <a:endParaRPr lang="en-US" dirty="0" smtClean="0"/>
          </a:p>
          <a:p>
            <a:pPr lvl="1"/>
            <a:r>
              <a:rPr lang="en-US" sz="2000" dirty="0" smtClean="0"/>
              <a:t>Avalanche restart (e.g., “Manhattan reboot”) causes simultaneous floods of certain messages (e.g., REGISTRAR, SUBSCRIBE, PUBLISH) which overloads the SIP server</a:t>
            </a:r>
          </a:p>
          <a:p>
            <a:pPr lvl="1"/>
            <a:endParaRPr lang="en-US" dirty="0" smtClean="0"/>
          </a:p>
          <a:p>
            <a:pPr lvl="1"/>
            <a:r>
              <a:rPr lang="en-US" sz="2000" dirty="0" smtClean="0"/>
              <a:t>Very difficult for the UAs to choose an appropriate </a:t>
            </a:r>
            <a:r>
              <a:rPr lang="en-US" sz="2000" dirty="0" err="1" smtClean="0"/>
              <a:t>backoff</a:t>
            </a:r>
            <a:r>
              <a:rPr lang="en-US" sz="2000" dirty="0" smtClean="0"/>
              <a:t> time by themselves during avalanche restart </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fld id="{3E1BCF4B-8851-4243-A920-E6553E1C388A}" type="datetime1">
              <a:rPr lang="en-US" smtClean="0">
                <a:solidFill>
                  <a:srgbClr val="000000"/>
                </a:solidFill>
              </a:rPr>
              <a:pPr/>
              <a:t>11/29/2010</a:t>
            </a:fld>
            <a:endParaRPr lang="en-US" dirty="0">
              <a:solidFill>
                <a:srgbClr val="0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00000"/>
                </a:solidFill>
              </a:rPr>
              <a:pPr/>
              <a:t>9</a:t>
            </a:fld>
            <a:endParaRPr lang="en-US" dirty="0">
              <a:solidFill>
                <a:srgbClr val="000000"/>
              </a:solidFill>
            </a:endParaRPr>
          </a:p>
        </p:txBody>
      </p:sp>
      <p:grpSp>
        <p:nvGrpSpPr>
          <p:cNvPr id="6" name="Group 17"/>
          <p:cNvGrpSpPr/>
          <p:nvPr/>
        </p:nvGrpSpPr>
        <p:grpSpPr>
          <a:xfrm>
            <a:off x="3276600" y="1447800"/>
            <a:ext cx="2183440" cy="1298377"/>
            <a:chOff x="6172200" y="2743200"/>
            <a:chExt cx="2183440" cy="1298377"/>
          </a:xfrm>
        </p:grpSpPr>
        <p:sp>
          <p:nvSpPr>
            <p:cNvPr id="22" name="Oval 21"/>
            <p:cNvSpPr/>
            <p:nvPr/>
          </p:nvSpPr>
          <p:spPr bwMode="auto">
            <a:xfrm>
              <a:off x="7162800" y="2743200"/>
              <a:ext cx="990600" cy="990600"/>
            </a:xfrm>
            <a:prstGeom prst="ellipse">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endParaRPr lang="en-US" sz="4400" dirty="0">
                <a:solidFill>
                  <a:srgbClr val="000000"/>
                </a:solidFill>
                <a:latin typeface="Arial" charset="0"/>
              </a:endParaRPr>
            </a:p>
          </p:txBody>
        </p:sp>
        <p:grpSp>
          <p:nvGrpSpPr>
            <p:cNvPr id="7" name="Group 8"/>
            <p:cNvGrpSpPr/>
            <p:nvPr/>
          </p:nvGrpSpPr>
          <p:grpSpPr>
            <a:xfrm>
              <a:off x="6172200" y="2743200"/>
              <a:ext cx="914400" cy="1139186"/>
              <a:chOff x="381000" y="3962400"/>
              <a:chExt cx="914400" cy="1139186"/>
            </a:xfrm>
          </p:grpSpPr>
          <p:pic>
            <p:nvPicPr>
              <p:cNvPr id="28" name="Picture 4"/>
              <p:cNvPicPr>
                <a:picLocks noChangeAspect="1" noChangeArrowheads="1"/>
              </p:cNvPicPr>
              <p:nvPr/>
            </p:nvPicPr>
            <p:blipFill>
              <a:blip r:embed="rId3" cstate="print"/>
              <a:srcRect/>
              <a:stretch>
                <a:fillRect/>
              </a:stretch>
            </p:blipFill>
            <p:spPr bwMode="auto">
              <a:xfrm>
                <a:off x="381000" y="3962400"/>
                <a:ext cx="435514" cy="377186"/>
              </a:xfrm>
              <a:prstGeom prst="rect">
                <a:avLst/>
              </a:prstGeom>
              <a:noFill/>
              <a:ln w="9525">
                <a:noFill/>
                <a:miter lim="800000"/>
                <a:headEnd/>
                <a:tailEnd/>
              </a:ln>
              <a:effectLst/>
            </p:spPr>
          </p:pic>
          <p:pic>
            <p:nvPicPr>
              <p:cNvPr id="29" name="Picture 4"/>
              <p:cNvPicPr>
                <a:picLocks noChangeAspect="1" noChangeArrowheads="1"/>
              </p:cNvPicPr>
              <p:nvPr/>
            </p:nvPicPr>
            <p:blipFill>
              <a:blip r:embed="rId3" cstate="print"/>
              <a:srcRect/>
              <a:stretch>
                <a:fillRect/>
              </a:stretch>
            </p:blipFill>
            <p:spPr bwMode="auto">
              <a:xfrm>
                <a:off x="381000" y="4724400"/>
                <a:ext cx="435514" cy="377186"/>
              </a:xfrm>
              <a:prstGeom prst="rect">
                <a:avLst/>
              </a:prstGeom>
              <a:noFill/>
              <a:ln w="9525">
                <a:noFill/>
                <a:miter lim="800000"/>
                <a:headEnd/>
                <a:tailEnd/>
              </a:ln>
              <a:effectLst/>
            </p:spPr>
          </p:pic>
          <p:cxnSp>
            <p:nvCxnSpPr>
              <p:cNvPr id="30" name="Straight Connector 29"/>
              <p:cNvCxnSpPr/>
              <p:nvPr/>
            </p:nvCxnSpPr>
            <p:spPr bwMode="auto">
              <a:xfrm rot="5400000">
                <a:off x="496094" y="4533106"/>
                <a:ext cx="228600" cy="1588"/>
              </a:xfrm>
              <a:prstGeom prst="line">
                <a:avLst/>
              </a:prstGeom>
              <a:noFill/>
              <a:ln w="38100" cap="flat" cmpd="sng" algn="ctr">
                <a:solidFill>
                  <a:srgbClr val="C00000"/>
                </a:solidFill>
                <a:prstDash val="sysDot"/>
                <a:round/>
                <a:headEnd type="none" w="med" len="med"/>
                <a:tailEnd type="none" w="med" len="med"/>
              </a:ln>
              <a:effectLst/>
            </p:spPr>
          </p:cxnSp>
          <p:sp>
            <p:nvSpPr>
              <p:cNvPr id="31" name="Line 12"/>
              <p:cNvSpPr>
                <a:spLocks noChangeShapeType="1"/>
              </p:cNvSpPr>
              <p:nvPr/>
            </p:nvSpPr>
            <p:spPr bwMode="auto">
              <a:xfrm>
                <a:off x="914400" y="4114800"/>
                <a:ext cx="381000" cy="228600"/>
              </a:xfrm>
              <a:prstGeom prst="line">
                <a:avLst/>
              </a:prstGeom>
              <a:noFill/>
              <a:ln w="38100">
                <a:solidFill>
                  <a:schemeClr val="accent6"/>
                </a:solidFill>
                <a:round/>
                <a:headEnd/>
                <a:tailEnd type="triangle" w="med" len="med"/>
              </a:ln>
              <a:effectLst/>
            </p:spPr>
            <p:txBody>
              <a:bodyPr/>
              <a:lstStyle/>
              <a:p>
                <a:pPr algn="ctr" fontAlgn="base">
                  <a:spcBef>
                    <a:spcPct val="0"/>
                  </a:spcBef>
                  <a:spcAft>
                    <a:spcPct val="0"/>
                  </a:spcAft>
                </a:pPr>
                <a:endParaRPr lang="en-US" sz="2400" dirty="0">
                  <a:solidFill>
                    <a:srgbClr val="000000"/>
                  </a:solidFill>
                  <a:latin typeface="Tahoma" pitchFamily="34" charset="0"/>
                </a:endParaRPr>
              </a:p>
            </p:txBody>
          </p:sp>
          <p:sp>
            <p:nvSpPr>
              <p:cNvPr id="32" name="Line 12"/>
              <p:cNvSpPr>
                <a:spLocks noChangeShapeType="1"/>
              </p:cNvSpPr>
              <p:nvPr/>
            </p:nvSpPr>
            <p:spPr bwMode="auto">
              <a:xfrm flipV="1">
                <a:off x="914400" y="4572000"/>
                <a:ext cx="381000" cy="228600"/>
              </a:xfrm>
              <a:prstGeom prst="line">
                <a:avLst/>
              </a:prstGeom>
              <a:noFill/>
              <a:ln w="38100">
                <a:solidFill>
                  <a:schemeClr val="accent6"/>
                </a:solidFill>
                <a:round/>
                <a:headEnd/>
                <a:tailEnd type="triangle" w="med" len="med"/>
              </a:ln>
              <a:effectLst/>
            </p:spPr>
            <p:txBody>
              <a:bodyPr/>
              <a:lstStyle/>
              <a:p>
                <a:pPr algn="ctr" fontAlgn="base">
                  <a:spcBef>
                    <a:spcPct val="0"/>
                  </a:spcBef>
                  <a:spcAft>
                    <a:spcPct val="0"/>
                  </a:spcAft>
                </a:pPr>
                <a:endParaRPr lang="en-US" sz="2400" dirty="0">
                  <a:solidFill>
                    <a:srgbClr val="000000"/>
                  </a:solidFill>
                  <a:latin typeface="Tahoma" pitchFamily="34" charset="0"/>
                </a:endParaRPr>
              </a:p>
            </p:txBody>
          </p:sp>
          <p:cxnSp>
            <p:nvCxnSpPr>
              <p:cNvPr id="33" name="Straight Connector 32"/>
              <p:cNvCxnSpPr/>
              <p:nvPr/>
            </p:nvCxnSpPr>
            <p:spPr bwMode="auto">
              <a:xfrm rot="5400000">
                <a:off x="953294" y="4456906"/>
                <a:ext cx="228600" cy="1588"/>
              </a:xfrm>
              <a:prstGeom prst="line">
                <a:avLst/>
              </a:prstGeom>
              <a:noFill/>
              <a:ln w="38100" cap="flat" cmpd="sng" algn="ctr">
                <a:solidFill>
                  <a:schemeClr val="accent6"/>
                </a:solidFill>
                <a:prstDash val="sysDot"/>
                <a:round/>
                <a:headEnd type="none" w="med" len="med"/>
                <a:tailEnd type="none" w="med" len="med"/>
              </a:ln>
              <a:effectLst/>
            </p:spPr>
          </p:cxnSp>
        </p:grpSp>
        <p:pic>
          <p:nvPicPr>
            <p:cNvPr id="26" name="Picture 2"/>
            <p:cNvPicPr>
              <a:picLocks noChangeAspect="1" noChangeArrowheads="1"/>
            </p:cNvPicPr>
            <p:nvPr/>
          </p:nvPicPr>
          <p:blipFill>
            <a:blip r:embed="rId4" cstate="print"/>
            <a:srcRect/>
            <a:stretch>
              <a:fillRect/>
            </a:stretch>
          </p:blipFill>
          <p:spPr bwMode="auto">
            <a:xfrm>
              <a:off x="7315200" y="2971800"/>
              <a:ext cx="704850" cy="600075"/>
            </a:xfrm>
            <a:prstGeom prst="rect">
              <a:avLst/>
            </a:prstGeom>
            <a:noFill/>
            <a:ln w="9525">
              <a:noFill/>
              <a:miter lim="800000"/>
              <a:headEnd/>
              <a:tailEnd/>
            </a:ln>
            <a:effectLst/>
          </p:spPr>
        </p:pic>
        <p:sp>
          <p:nvSpPr>
            <p:cNvPr id="27" name="TextBox 26"/>
            <p:cNvSpPr txBox="1"/>
            <p:nvPr/>
          </p:nvSpPr>
          <p:spPr>
            <a:xfrm>
              <a:off x="7010400" y="3733800"/>
              <a:ext cx="1345240" cy="307777"/>
            </a:xfrm>
            <a:prstGeom prst="rect">
              <a:avLst/>
            </a:prstGeom>
            <a:noFill/>
          </p:spPr>
          <p:txBody>
            <a:bodyPr wrap="none" rtlCol="0">
              <a:spAutoFit/>
            </a:bodyPr>
            <a:lstStyle/>
            <a:p>
              <a:r>
                <a:rPr lang="en-US" sz="1400" dirty="0">
                  <a:solidFill>
                    <a:srgbClr val="000000"/>
                  </a:solidFill>
                  <a:latin typeface="Comic Sans MS" pitchFamily="66" charset="0"/>
                </a:rPr>
                <a:t>SIP Registrar</a:t>
              </a:r>
            </a:p>
          </p:txBody>
        </p:sp>
      </p:grpSp>
      <p:sp>
        <p:nvSpPr>
          <p:cNvPr id="34" name="TextBox 33"/>
          <p:cNvSpPr txBox="1"/>
          <p:nvPr/>
        </p:nvSpPr>
        <p:spPr>
          <a:xfrm>
            <a:off x="3048000" y="2590800"/>
            <a:ext cx="906017" cy="307777"/>
          </a:xfrm>
          <a:prstGeom prst="rect">
            <a:avLst/>
          </a:prstGeom>
          <a:noFill/>
        </p:spPr>
        <p:txBody>
          <a:bodyPr wrap="none" rtlCol="0">
            <a:spAutoFit/>
          </a:bodyPr>
          <a:lstStyle/>
          <a:p>
            <a:r>
              <a:rPr lang="en-US" sz="1400" dirty="0">
                <a:solidFill>
                  <a:srgbClr val="000000"/>
                </a:solidFill>
                <a:latin typeface="Comic Sans MS" pitchFamily="66" charset="0"/>
              </a:rPr>
              <a:t>SIP UAs</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_Theme1">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Trebuchet MS"/>
        <a:ea typeface="Arial"/>
        <a:cs typeface="Arial"/>
      </a:majorFont>
      <a:minorFont>
        <a:latin typeface="Trebuchet MS"/>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a:ln>
              <a:noFill/>
            </a:ln>
            <a:solidFill>
              <a:schemeClr val="tx2"/>
            </a:solidFill>
            <a:effectLst/>
            <a:latin typeface="Arial" charset="0"/>
            <a:ea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a:ln>
              <a:noFill/>
            </a:ln>
            <a:solidFill>
              <a:schemeClr val="tx2"/>
            </a:solidFill>
            <a:effectLst/>
            <a:latin typeface="Arial" charset="0"/>
            <a:ea typeface="Arial" charset="0"/>
            <a:cs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Theme1">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Trebuchet MS"/>
        <a:ea typeface="Arial"/>
        <a:cs typeface="Arial"/>
      </a:majorFont>
      <a:minorFont>
        <a:latin typeface="Trebuchet MS"/>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a:ln>
              <a:noFill/>
            </a:ln>
            <a:solidFill>
              <a:schemeClr val="tx2"/>
            </a:solidFill>
            <a:effectLst/>
            <a:latin typeface="Arial" charset="0"/>
            <a:ea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a:ln>
              <a:noFill/>
            </a:ln>
            <a:solidFill>
              <a:schemeClr val="tx2"/>
            </a:solidFill>
            <a:effectLst/>
            <a:latin typeface="Arial" charset="0"/>
            <a:ea typeface="Arial" charset="0"/>
            <a:cs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TotalTime>
  <Words>557</Words>
  <Application>Microsoft Office PowerPoint</Application>
  <PresentationFormat>On-screen Show (4:3)</PresentationFormat>
  <Paragraphs>114</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1_Theme1</vt:lpstr>
      <vt:lpstr>2_Theme1</vt:lpstr>
      <vt:lpstr>A Mechanism for Session Initiation Protocol (SIP) Avalanche Restart Overload Control  draft-shen-soc-avalanche-restart-overload-00</vt:lpstr>
      <vt:lpstr>Main updates</vt:lpstr>
      <vt:lpstr>Comments from Janet Gunn (I)</vt:lpstr>
      <vt:lpstr>Comments from Janet Gunn (II)</vt:lpstr>
      <vt:lpstr>Comments from Parthasarathi R  </vt:lpstr>
      <vt:lpstr>Open issue: zero configuration entity</vt:lpstr>
      <vt:lpstr>Open Issue: document status</vt:lpstr>
      <vt:lpstr>Backup Slides</vt:lpstr>
      <vt:lpstr>Problem Statement</vt:lpstr>
      <vt:lpstr>Solution</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78</dc:title>
  <dc:creator>charles</dc:creator>
  <cp:lastModifiedBy>CDT User</cp:lastModifiedBy>
  <cp:revision>64</cp:revision>
  <dcterms:created xsi:type="dcterms:W3CDTF">2010-07-23T18:58:53Z</dcterms:created>
  <dcterms:modified xsi:type="dcterms:W3CDTF">2010-11-29T22:21:53Z</dcterms:modified>
</cp:coreProperties>
</file>