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1" r:id="rId2"/>
  </p:sldMasterIdLst>
  <p:notesMasterIdLst>
    <p:notesMasterId r:id="rId77"/>
  </p:notesMasterIdLst>
  <p:handoutMasterIdLst>
    <p:handoutMasterId r:id="rId78"/>
  </p:handoutMasterIdLst>
  <p:sldIdLst>
    <p:sldId id="256" r:id="rId3"/>
    <p:sldId id="478" r:id="rId4"/>
    <p:sldId id="486" r:id="rId5"/>
    <p:sldId id="392" r:id="rId6"/>
    <p:sldId id="390" r:id="rId7"/>
    <p:sldId id="396" r:id="rId8"/>
    <p:sldId id="487" r:id="rId9"/>
    <p:sldId id="701" r:id="rId10"/>
    <p:sldId id="629" r:id="rId11"/>
    <p:sldId id="269" r:id="rId12"/>
    <p:sldId id="398" r:id="rId13"/>
    <p:sldId id="625" r:id="rId14"/>
    <p:sldId id="266" r:id="rId15"/>
    <p:sldId id="399" r:id="rId16"/>
    <p:sldId id="409" r:id="rId17"/>
    <p:sldId id="630" r:id="rId18"/>
    <p:sldId id="488" r:id="rId19"/>
    <p:sldId id="703" r:id="rId20"/>
    <p:sldId id="490" r:id="rId21"/>
    <p:sldId id="411" r:id="rId22"/>
    <p:sldId id="410" r:id="rId23"/>
    <p:sldId id="422" r:id="rId24"/>
    <p:sldId id="423" r:id="rId25"/>
    <p:sldId id="429" r:id="rId26"/>
    <p:sldId id="406" r:id="rId27"/>
    <p:sldId id="622" r:id="rId28"/>
    <p:sldId id="414" r:id="rId29"/>
    <p:sldId id="504" r:id="rId30"/>
    <p:sldId id="530" r:id="rId31"/>
    <p:sldId id="491" r:id="rId32"/>
    <p:sldId id="531" r:id="rId33"/>
    <p:sldId id="730" r:id="rId34"/>
    <p:sldId id="492" r:id="rId35"/>
    <p:sldId id="518" r:id="rId36"/>
    <p:sldId id="519" r:id="rId37"/>
    <p:sldId id="733" r:id="rId38"/>
    <p:sldId id="521" r:id="rId39"/>
    <p:sldId id="426" r:id="rId40"/>
    <p:sldId id="427" r:id="rId41"/>
    <p:sldId id="432" r:id="rId42"/>
    <p:sldId id="734" r:id="rId43"/>
    <p:sldId id="435" r:id="rId44"/>
    <p:sldId id="437" r:id="rId45"/>
    <p:sldId id="644" r:id="rId46"/>
    <p:sldId id="642" r:id="rId47"/>
    <p:sldId id="645" r:id="rId48"/>
    <p:sldId id="647" r:id="rId49"/>
    <p:sldId id="649" r:id="rId50"/>
    <p:sldId id="654" r:id="rId51"/>
    <p:sldId id="709" r:id="rId52"/>
    <p:sldId id="710" r:id="rId53"/>
    <p:sldId id="711" r:id="rId54"/>
    <p:sldId id="663" r:id="rId55"/>
    <p:sldId id="721" r:id="rId56"/>
    <p:sldId id="713" r:id="rId57"/>
    <p:sldId id="736" r:id="rId58"/>
    <p:sldId id="664" r:id="rId59"/>
    <p:sldId id="665" r:id="rId60"/>
    <p:sldId id="740" r:id="rId61"/>
    <p:sldId id="738" r:id="rId62"/>
    <p:sldId id="671" r:id="rId63"/>
    <p:sldId id="673" r:id="rId64"/>
    <p:sldId id="675" r:id="rId65"/>
    <p:sldId id="534" r:id="rId66"/>
    <p:sldId id="728" r:id="rId67"/>
    <p:sldId id="735" r:id="rId68"/>
    <p:sldId id="742" r:id="rId69"/>
    <p:sldId id="680" r:id="rId70"/>
    <p:sldId id="497" r:id="rId71"/>
    <p:sldId id="262" r:id="rId72"/>
    <p:sldId id="684" r:id="rId73"/>
    <p:sldId id="682" r:id="rId74"/>
    <p:sldId id="683" r:id="rId75"/>
    <p:sldId id="729" r:id="rId76"/>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es" initial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6600"/>
    <a:srgbClr val="FF33CC"/>
    <a:srgbClr val="FF7C80"/>
    <a:srgbClr val="66FF33"/>
    <a:srgbClr val="FFFF99"/>
    <a:srgbClr val="80FF00"/>
    <a:srgbClr val="FF9900"/>
    <a:srgbClr val="99FFCC"/>
    <a:srgbClr val="CCFFCC"/>
    <a:srgbClr val="C8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150" autoAdjust="0"/>
    <p:restoredTop sz="87976" autoAdjust="0"/>
  </p:normalViewPr>
  <p:slideViewPr>
    <p:cSldViewPr>
      <p:cViewPr>
        <p:scale>
          <a:sx n="64" d="100"/>
          <a:sy n="64" d="100"/>
        </p:scale>
        <p:origin x="-672" y="-96"/>
      </p:cViewPr>
      <p:guideLst>
        <p:guide orient="horz" pos="2160"/>
        <p:guide pos="2880"/>
      </p:guideLst>
    </p:cSldViewPr>
  </p:slideViewPr>
  <p:outlineViewPr>
    <p:cViewPr>
      <p:scale>
        <a:sx n="33" d="100"/>
        <a:sy n="33" d="100"/>
      </p:scale>
      <p:origin x="0" y="402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1570" y="-8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myfiler\Documents\_research\projscurrent\sipol\sipol_deliverable\iptcomm-200807\datasource\sipol_SS_sim1_fb-C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5117842010280791"/>
          <c:y val="3.6147903982314322E-2"/>
          <c:w val="0.80491836841779751"/>
          <c:h val="0.7754157388774926"/>
        </c:manualLayout>
      </c:layout>
      <c:scatterChart>
        <c:scatterStyle val="lineMarker"/>
        <c:ser>
          <c:idx val="4"/>
          <c:order val="0"/>
          <c:tx>
            <c:v>rate-abs</c:v>
          </c:tx>
          <c:spPr>
            <a:ln w="12700">
              <a:solidFill>
                <a:srgbClr val="800080"/>
              </a:solidFill>
              <a:prstDash val="solid"/>
            </a:ln>
          </c:spPr>
          <c:marker>
            <c:symbol val="star"/>
            <c:size val="4"/>
            <c:spPr>
              <a:noFill/>
              <a:ln>
                <a:solidFill>
                  <a:srgbClr val="800080"/>
                </a:solidFill>
                <a:prstDash val="solid"/>
              </a:ln>
            </c:spPr>
          </c:marker>
          <c:xVal>
            <c:numRef>
              <c:f>compare!$A$4:$A$18</c:f>
              <c:numCache>
                <c:formatCode>General</c:formatCode>
                <c:ptCount val="15"/>
                <c:pt idx="0">
                  <c:v>0.41465768893315386</c:v>
                </c:pt>
                <c:pt idx="1">
                  <c:v>0.62921489608429904</c:v>
                </c:pt>
                <c:pt idx="2">
                  <c:v>0.83402489186049877</c:v>
                </c:pt>
                <c:pt idx="3">
                  <c:v>0.9241154746623097</c:v>
                </c:pt>
                <c:pt idx="4">
                  <c:v>0.96416511712330333</c:v>
                </c:pt>
                <c:pt idx="5">
                  <c:v>1.0027069507341373</c:v>
                </c:pt>
                <c:pt idx="6">
                  <c:v>1.0483705382874109</c:v>
                </c:pt>
                <c:pt idx="7">
                  <c:v>1.1256081070921604</c:v>
                </c:pt>
                <c:pt idx="8">
                  <c:v>1.386242095844842</c:v>
                </c:pt>
                <c:pt idx="9">
                  <c:v>1.6823349872466999</c:v>
                </c:pt>
                <c:pt idx="10">
                  <c:v>2.1028379610567596</c:v>
                </c:pt>
                <c:pt idx="11">
                  <c:v>2.9468622233372384</c:v>
                </c:pt>
                <c:pt idx="12">
                  <c:v>4.1986624623732514</c:v>
                </c:pt>
                <c:pt idx="13">
                  <c:v>6.2991221089824423</c:v>
                </c:pt>
                <c:pt idx="14">
                  <c:v>8.388590241971805</c:v>
                </c:pt>
              </c:numCache>
            </c:numRef>
          </c:xVal>
          <c:yVal>
            <c:numRef>
              <c:f>compare!$B$4:$B$18</c:f>
              <c:numCache>
                <c:formatCode>General</c:formatCode>
                <c:ptCount val="15"/>
                <c:pt idx="0">
                  <c:v>0.41467008187340243</c:v>
                </c:pt>
                <c:pt idx="1">
                  <c:v>0.62919765424395413</c:v>
                </c:pt>
                <c:pt idx="2">
                  <c:v>0.83393161783863345</c:v>
                </c:pt>
                <c:pt idx="3">
                  <c:v>0.92058649851172958</c:v>
                </c:pt>
                <c:pt idx="4">
                  <c:v>0.95498871319977574</c:v>
                </c:pt>
                <c:pt idx="5">
                  <c:v>0.97858343167166806</c:v>
                </c:pt>
                <c:pt idx="6">
                  <c:v>0.99130312170606028</c:v>
                </c:pt>
                <c:pt idx="7">
                  <c:v>0.99764501585290033</c:v>
                </c:pt>
                <c:pt idx="8">
                  <c:v>0.99812275970245357</c:v>
                </c:pt>
                <c:pt idx="9">
                  <c:v>0.9985726827514525</c:v>
                </c:pt>
                <c:pt idx="10">
                  <c:v>0.99867036481340743</c:v>
                </c:pt>
                <c:pt idx="11">
                  <c:v>0.9980982431819645</c:v>
                </c:pt>
                <c:pt idx="12">
                  <c:v>0.99850250117004846</c:v>
                </c:pt>
                <c:pt idx="13">
                  <c:v>0.9984324306086485</c:v>
                </c:pt>
                <c:pt idx="14">
                  <c:v>0.99910742970214739</c:v>
                </c:pt>
              </c:numCache>
            </c:numRef>
          </c:yVal>
        </c:ser>
        <c:ser>
          <c:idx val="5"/>
          <c:order val="1"/>
          <c:tx>
            <c:v>rate-occ1</c:v>
          </c:tx>
          <c:spPr>
            <a:ln w="12700">
              <a:solidFill>
                <a:srgbClr val="800000"/>
              </a:solidFill>
              <a:prstDash val="solid"/>
            </a:ln>
          </c:spPr>
          <c:marker>
            <c:symbol val="circle"/>
            <c:size val="3"/>
            <c:spPr>
              <a:solidFill>
                <a:srgbClr val="800000"/>
              </a:solidFill>
              <a:ln>
                <a:solidFill>
                  <a:srgbClr val="800000"/>
                </a:solidFill>
                <a:prstDash val="solid"/>
              </a:ln>
            </c:spPr>
          </c:marker>
          <c:dLbls>
            <c:dLbl>
              <c:idx val="14"/>
              <c:layout/>
              <c:tx>
                <c:rich>
                  <a:bodyPr/>
                  <a:lstStyle/>
                  <a:p>
                    <a:pPr>
                      <a:defRPr sz="600" b="0" i="0" u="none" strike="noStrike" baseline="0">
                        <a:solidFill>
                          <a:srgbClr val="000000"/>
                        </a:solidFill>
                        <a:latin typeface="Arial Unicode MS"/>
                        <a:ea typeface="Arial Unicode MS"/>
                        <a:cs typeface="Arial Unicode MS"/>
                      </a:defRPr>
                    </a:pPr>
                    <a:r>
                      <a:rPr lang="en-US" sz="900"/>
                      <a:t>rate-occ1</a:t>
                    </a:r>
                  </a:p>
                </c:rich>
              </c:tx>
              <c:spPr>
                <a:noFill/>
                <a:ln w="25400">
                  <a:noFill/>
                </a:ln>
              </c:spPr>
              <c:showSerName val="1"/>
            </c:dLbl>
            <c:delete val="1"/>
          </c:dLbls>
          <c:xVal>
            <c:numRef>
              <c:f>compare!$A$23:$A$37</c:f>
              <c:numCache>
                <c:formatCode>General</c:formatCode>
                <c:ptCount val="15"/>
                <c:pt idx="0">
                  <c:v>0.41828422464568482</c:v>
                </c:pt>
                <c:pt idx="1">
                  <c:v>0.62701407630028272</c:v>
                </c:pt>
                <c:pt idx="2">
                  <c:v>0.83453346147066831</c:v>
                </c:pt>
                <c:pt idx="3">
                  <c:v>0.92346459112929158</c:v>
                </c:pt>
                <c:pt idx="4">
                  <c:v>0.96352099685042003</c:v>
                </c:pt>
                <c:pt idx="5">
                  <c:v>1.0076310241126198</c:v>
                </c:pt>
                <c:pt idx="6">
                  <c:v>1.0470338228806766</c:v>
                </c:pt>
                <c:pt idx="7">
                  <c:v>1.1348964293979287</c:v>
                </c:pt>
                <c:pt idx="8">
                  <c:v>1.384180695763614</c:v>
                </c:pt>
                <c:pt idx="9">
                  <c:v>1.6779536717590735</c:v>
                </c:pt>
                <c:pt idx="10">
                  <c:v>2.0994265991885324</c:v>
                </c:pt>
                <c:pt idx="11">
                  <c:v>2.9321263032425264</c:v>
                </c:pt>
                <c:pt idx="12">
                  <c:v>4.2009123562182387</c:v>
                </c:pt>
                <c:pt idx="13">
                  <c:v>6.3251577373031482</c:v>
                </c:pt>
                <c:pt idx="14">
                  <c:v>8.3906344618126898</c:v>
                </c:pt>
              </c:numCache>
            </c:numRef>
          </c:xVal>
          <c:yVal>
            <c:numRef>
              <c:f>compare!$B$23:$B$37</c:f>
              <c:numCache>
                <c:formatCode>General</c:formatCode>
                <c:ptCount val="15"/>
                <c:pt idx="0">
                  <c:v>0.41808805748176131</c:v>
                </c:pt>
                <c:pt idx="1">
                  <c:v>0.61849853076997074</c:v>
                </c:pt>
                <c:pt idx="2">
                  <c:v>0.76673417359468521</c:v>
                </c:pt>
                <c:pt idx="3">
                  <c:v>0.80376955201539213</c:v>
                </c:pt>
                <c:pt idx="4">
                  <c:v>0.81848660486973157</c:v>
                </c:pt>
                <c:pt idx="5">
                  <c:v>0.82707452452149144</c:v>
                </c:pt>
                <c:pt idx="6">
                  <c:v>0.8387733755554676</c:v>
                </c:pt>
                <c:pt idx="7">
                  <c:v>0.85064370447287563</c:v>
                </c:pt>
                <c:pt idx="8">
                  <c:v>0.86637858590757189</c:v>
                </c:pt>
                <c:pt idx="9">
                  <c:v>0.87420402508408168</c:v>
                </c:pt>
                <c:pt idx="10">
                  <c:v>0.87119904654398317</c:v>
                </c:pt>
                <c:pt idx="11">
                  <c:v>0.82839658654793158</c:v>
                </c:pt>
                <c:pt idx="12">
                  <c:v>0.84066704149334093</c:v>
                </c:pt>
                <c:pt idx="13">
                  <c:v>0.82035423682708564</c:v>
                </c:pt>
                <c:pt idx="14">
                  <c:v>0.84435359758707262</c:v>
                </c:pt>
              </c:numCache>
            </c:numRef>
          </c:yVal>
        </c:ser>
        <c:ser>
          <c:idx val="1"/>
          <c:order val="2"/>
          <c:tx>
            <c:v>rate-occ2</c:v>
          </c:tx>
          <c:spPr>
            <a:ln w="12700">
              <a:solidFill>
                <a:srgbClr val="FF00FF"/>
              </a:solidFill>
              <a:prstDash val="solid"/>
            </a:ln>
          </c:spPr>
          <c:marker>
            <c:symbol val="square"/>
            <c:size val="3"/>
            <c:spPr>
              <a:solidFill>
                <a:srgbClr val="FF00FF"/>
              </a:solidFill>
              <a:ln>
                <a:solidFill>
                  <a:srgbClr val="FF00FF"/>
                </a:solidFill>
                <a:prstDash val="solid"/>
              </a:ln>
            </c:spPr>
          </c:marker>
          <c:dLbls>
            <c:dLbl>
              <c:idx val="14"/>
              <c:layout/>
              <c:tx>
                <c:rich>
                  <a:bodyPr/>
                  <a:lstStyle/>
                  <a:p>
                    <a:pPr>
                      <a:defRPr sz="600" b="0" i="0" u="none" strike="noStrike" baseline="0">
                        <a:solidFill>
                          <a:srgbClr val="000000"/>
                        </a:solidFill>
                        <a:latin typeface="Arial Unicode MS"/>
                        <a:ea typeface="Arial Unicode MS"/>
                        <a:cs typeface="Arial Unicode MS"/>
                      </a:defRPr>
                    </a:pPr>
                    <a:r>
                      <a:rPr lang="en-US" sz="900"/>
                      <a:t>rate-occ2</a:t>
                    </a:r>
                  </a:p>
                </c:rich>
              </c:tx>
              <c:spPr>
                <a:noFill/>
                <a:ln w="25400">
                  <a:noFill/>
                </a:ln>
              </c:spPr>
              <c:showSerName val="1"/>
            </c:dLbl>
            <c:delete val="1"/>
          </c:dLbls>
          <c:xVal>
            <c:numRef>
              <c:f>compare!$A$100:$A$114</c:f>
              <c:numCache>
                <c:formatCode>General</c:formatCode>
                <c:ptCount val="15"/>
                <c:pt idx="0">
                  <c:v>0.41514034146280687</c:v>
                </c:pt>
                <c:pt idx="1">
                  <c:v>0.63348855184977115</c:v>
                </c:pt>
                <c:pt idx="2">
                  <c:v>0.83867060281341388</c:v>
                </c:pt>
                <c:pt idx="3">
                  <c:v>0.92144608928892158</c:v>
                </c:pt>
                <c:pt idx="4">
                  <c:v>0.9578995959179919</c:v>
                </c:pt>
                <c:pt idx="5">
                  <c:v>1.0048272355165448</c:v>
                </c:pt>
                <c:pt idx="6">
                  <c:v>1.0494749036694961</c:v>
                </c:pt>
                <c:pt idx="7">
                  <c:v>1.1336024852520499</c:v>
                </c:pt>
                <c:pt idx="8">
                  <c:v>1.3891293559425852</c:v>
                </c:pt>
                <c:pt idx="9">
                  <c:v>1.6760666565213331</c:v>
                </c:pt>
                <c:pt idx="10">
                  <c:v>2.0898640109972804</c:v>
                </c:pt>
                <c:pt idx="11">
                  <c:v>2.9424636570492733</c:v>
                </c:pt>
                <c:pt idx="12">
                  <c:v>4.1988123379762348</c:v>
                </c:pt>
                <c:pt idx="13">
                  <c:v>6.2762283607245815</c:v>
                </c:pt>
                <c:pt idx="14">
                  <c:v>8.4066485959329746</c:v>
                </c:pt>
              </c:numCache>
            </c:numRef>
          </c:xVal>
          <c:yVal>
            <c:numRef>
              <c:f>compare!$B$100:$B$114</c:f>
              <c:numCache>
                <c:formatCode>General</c:formatCode>
                <c:ptCount val="15"/>
                <c:pt idx="0">
                  <c:v>0.39468596165372016</c:v>
                </c:pt>
                <c:pt idx="1">
                  <c:v>0.55359270443185349</c:v>
                </c:pt>
                <c:pt idx="2">
                  <c:v>0.65749451892989186</c:v>
                </c:pt>
                <c:pt idx="3">
                  <c:v>0.68527758388555149</c:v>
                </c:pt>
                <c:pt idx="4">
                  <c:v>0.69559496851190017</c:v>
                </c:pt>
                <c:pt idx="5">
                  <c:v>0.70987149133743077</c:v>
                </c:pt>
                <c:pt idx="6">
                  <c:v>0.72198180727963723</c:v>
                </c:pt>
                <c:pt idx="7">
                  <c:v>0.74210448802208984</c:v>
                </c:pt>
                <c:pt idx="8">
                  <c:v>0.78172539125450891</c:v>
                </c:pt>
                <c:pt idx="9">
                  <c:v>0.81014569660291513</c:v>
                </c:pt>
                <c:pt idx="10">
                  <c:v>0.83569583725391883</c:v>
                </c:pt>
                <c:pt idx="11">
                  <c:v>0.86409967034199486</c:v>
                </c:pt>
                <c:pt idx="12">
                  <c:v>0.88703953166079175</c:v>
                </c:pt>
                <c:pt idx="13">
                  <c:v>0.9167130582342613</c:v>
                </c:pt>
                <c:pt idx="14">
                  <c:v>0.92799667457993362</c:v>
                </c:pt>
              </c:numCache>
            </c:numRef>
          </c:yVal>
        </c:ser>
        <c:ser>
          <c:idx val="0"/>
          <c:order val="3"/>
          <c:tx>
            <c:v>win-disc</c:v>
          </c:tx>
          <c:spPr>
            <a:ln w="12700">
              <a:solidFill>
                <a:srgbClr val="000080"/>
              </a:solidFill>
              <a:prstDash val="solid"/>
            </a:ln>
          </c:spPr>
          <c:marker>
            <c:symbol val="diamond"/>
            <c:size val="3"/>
            <c:spPr>
              <a:solidFill>
                <a:srgbClr val="000080"/>
              </a:solidFill>
              <a:ln>
                <a:solidFill>
                  <a:srgbClr val="000080"/>
                </a:solidFill>
                <a:prstDash val="solid"/>
              </a:ln>
            </c:spPr>
          </c:marker>
          <c:xVal>
            <c:numRef>
              <c:f>compare!$A$80:$A$94</c:f>
              <c:numCache>
                <c:formatCode>General</c:formatCode>
                <c:ptCount val="15"/>
                <c:pt idx="0">
                  <c:v>0.41760418653208381</c:v>
                </c:pt>
                <c:pt idx="1">
                  <c:v>0.63034618332692349</c:v>
                </c:pt>
                <c:pt idx="2">
                  <c:v>0.83854477893089563</c:v>
                </c:pt>
                <c:pt idx="3">
                  <c:v>0.92542575470851562</c:v>
                </c:pt>
                <c:pt idx="4">
                  <c:v>0.96931717854634358</c:v>
                </c:pt>
                <c:pt idx="5">
                  <c:v>1.0111557714231161</c:v>
                </c:pt>
                <c:pt idx="6">
                  <c:v>1.0460701184414023</c:v>
                </c:pt>
                <c:pt idx="7">
                  <c:v>1.126254888065098</c:v>
                </c:pt>
                <c:pt idx="8">
                  <c:v>1.3921313039026262</c:v>
                </c:pt>
                <c:pt idx="9">
                  <c:v>1.6809138234182799</c:v>
                </c:pt>
                <c:pt idx="10">
                  <c:v>2.1011653656233076</c:v>
                </c:pt>
                <c:pt idx="11">
                  <c:v>2.9329374786587477</c:v>
                </c:pt>
                <c:pt idx="12">
                  <c:v>4.2067339931346943</c:v>
                </c:pt>
                <c:pt idx="13">
                  <c:v>6.3149830886996625</c:v>
                </c:pt>
                <c:pt idx="14">
                  <c:v>8.4167959669359202</c:v>
                </c:pt>
              </c:numCache>
            </c:numRef>
          </c:xVal>
          <c:yVal>
            <c:numRef>
              <c:f>compare!$B$80:$B$94</c:f>
              <c:numCache>
                <c:formatCode>General</c:formatCode>
                <c:ptCount val="15"/>
                <c:pt idx="0">
                  <c:v>0.41744811396896292</c:v>
                </c:pt>
                <c:pt idx="1">
                  <c:v>0.62977120205542614</c:v>
                </c:pt>
                <c:pt idx="2">
                  <c:v>0.83369767167395459</c:v>
                </c:pt>
                <c:pt idx="3">
                  <c:v>0.91337678088753438</c:v>
                </c:pt>
                <c:pt idx="4">
                  <c:v>0.94638259382765022</c:v>
                </c:pt>
                <c:pt idx="5">
                  <c:v>0.96969818631396465</c:v>
                </c:pt>
                <c:pt idx="6">
                  <c:v>0.98168897305378056</c:v>
                </c:pt>
                <c:pt idx="7">
                  <c:v>0.99434182274683669</c:v>
                </c:pt>
                <c:pt idx="8">
                  <c:v>0.99777270299545406</c:v>
                </c:pt>
                <c:pt idx="9">
                  <c:v>0.99857675185153405</c:v>
                </c:pt>
                <c:pt idx="10">
                  <c:v>0.99811603186231923</c:v>
                </c:pt>
                <c:pt idx="11">
                  <c:v>0.99794338399886751</c:v>
                </c:pt>
                <c:pt idx="12">
                  <c:v>0.99790665709813364</c:v>
                </c:pt>
                <c:pt idx="13">
                  <c:v>0.9984260086685206</c:v>
                </c:pt>
                <c:pt idx="14">
                  <c:v>0.99763280001265509</c:v>
                </c:pt>
              </c:numCache>
            </c:numRef>
          </c:yVal>
        </c:ser>
        <c:ser>
          <c:idx val="6"/>
          <c:order val="4"/>
          <c:tx>
            <c:v>win-auto</c:v>
          </c:tx>
          <c:spPr>
            <a:ln w="12700">
              <a:solidFill>
                <a:srgbClr val="008080"/>
              </a:solidFill>
              <a:prstDash val="solid"/>
            </a:ln>
          </c:spPr>
          <c:marker>
            <c:symbol val="plus"/>
            <c:size val="5"/>
            <c:spPr>
              <a:noFill/>
              <a:ln>
                <a:solidFill>
                  <a:srgbClr val="008080"/>
                </a:solidFill>
                <a:prstDash val="solid"/>
              </a:ln>
            </c:spPr>
          </c:marker>
          <c:xVal>
            <c:numRef>
              <c:f>compare!$A$42:$A$56</c:f>
              <c:numCache>
                <c:formatCode>General</c:formatCode>
                <c:ptCount val="15"/>
                <c:pt idx="0">
                  <c:v>0.41773205329464175</c:v>
                </c:pt>
                <c:pt idx="1">
                  <c:v>0.63044461564889509</c:v>
                </c:pt>
                <c:pt idx="2">
                  <c:v>0.84638514770770257</c:v>
                </c:pt>
                <c:pt idx="3">
                  <c:v>0.92075677295513569</c:v>
                </c:pt>
                <c:pt idx="4">
                  <c:v>0.95502829078056595</c:v>
                </c:pt>
                <c:pt idx="5">
                  <c:v>1.007437402428748</c:v>
                </c:pt>
                <c:pt idx="6">
                  <c:v>1.0585550827911021</c:v>
                </c:pt>
                <c:pt idx="7">
                  <c:v>1.128850280777006</c:v>
                </c:pt>
                <c:pt idx="8">
                  <c:v>1.3930087906001758</c:v>
                </c:pt>
                <c:pt idx="9">
                  <c:v>1.6732737964654758</c:v>
                </c:pt>
                <c:pt idx="10">
                  <c:v>2.0962258981245183</c:v>
                </c:pt>
                <c:pt idx="11">
                  <c:v>2.9460205811204152</c:v>
                </c:pt>
                <c:pt idx="12">
                  <c:v>4.1997208889944178</c:v>
                </c:pt>
                <c:pt idx="13">
                  <c:v>6.3201380064027521</c:v>
                </c:pt>
                <c:pt idx="14">
                  <c:v>8.3862727099254553</c:v>
                </c:pt>
              </c:numCache>
            </c:numRef>
          </c:xVal>
          <c:yVal>
            <c:numRef>
              <c:f>compare!$B$42:$B$56</c:f>
              <c:numCache>
                <c:formatCode>General</c:formatCode>
                <c:ptCount val="15"/>
                <c:pt idx="0">
                  <c:v>0.41772146383443004</c:v>
                </c:pt>
                <c:pt idx="1">
                  <c:v>0.63050878031017565</c:v>
                </c:pt>
                <c:pt idx="2">
                  <c:v>0.84570302709406064</c:v>
                </c:pt>
                <c:pt idx="3">
                  <c:v>0.91831454318629058</c:v>
                </c:pt>
                <c:pt idx="4">
                  <c:v>0.94537431086748624</c:v>
                </c:pt>
                <c:pt idx="5">
                  <c:v>0.98068689699373801</c:v>
                </c:pt>
                <c:pt idx="6">
                  <c:v>0.99291840883836757</c:v>
                </c:pt>
                <c:pt idx="7">
                  <c:v>0.99618810708376226</c:v>
                </c:pt>
                <c:pt idx="8">
                  <c:v>0.997204996544101</c:v>
                </c:pt>
                <c:pt idx="9">
                  <c:v>0.99669522909390462</c:v>
                </c:pt>
                <c:pt idx="10">
                  <c:v>0.99632742052654855</c:v>
                </c:pt>
                <c:pt idx="11">
                  <c:v>0.99649723072994456</c:v>
                </c:pt>
                <c:pt idx="12">
                  <c:v>0.99623289658465797</c:v>
                </c:pt>
                <c:pt idx="13">
                  <c:v>0.99725682776513658</c:v>
                </c:pt>
                <c:pt idx="14">
                  <c:v>0.99714568498291356</c:v>
                </c:pt>
              </c:numCache>
            </c:numRef>
          </c:yVal>
        </c:ser>
        <c:ser>
          <c:idx val="7"/>
          <c:order val="5"/>
          <c:tx>
            <c:v>win-cont</c:v>
          </c:tx>
          <c:spPr>
            <a:ln w="12700">
              <a:solidFill>
                <a:srgbClr val="0000FF"/>
              </a:solidFill>
              <a:prstDash val="solid"/>
            </a:ln>
          </c:spPr>
          <c:marker>
            <c:symbol val="dot"/>
            <c:size val="5"/>
            <c:spPr>
              <a:noFill/>
              <a:ln>
                <a:solidFill>
                  <a:srgbClr val="0000FF"/>
                </a:solidFill>
                <a:prstDash val="solid"/>
              </a:ln>
            </c:spPr>
          </c:marker>
          <c:dLbls>
            <c:dLbl>
              <c:idx val="14"/>
              <c:layout>
                <c:manualLayout>
                  <c:x val="8.2722655579628586E-4"/>
                  <c:y val="5.4160912153748868E-3"/>
                </c:manualLayout>
              </c:layout>
              <c:tx>
                <c:rich>
                  <a:bodyPr/>
                  <a:lstStyle/>
                  <a:p>
                    <a:pPr>
                      <a:defRPr sz="600" b="0" i="0" u="none" strike="noStrike" baseline="0">
                        <a:solidFill>
                          <a:srgbClr val="000000"/>
                        </a:solidFill>
                        <a:latin typeface="Arial Unicode MS"/>
                        <a:ea typeface="Arial Unicode MS"/>
                        <a:cs typeface="Arial Unicode MS"/>
                      </a:defRPr>
                    </a:pPr>
                    <a:r>
                      <a:rPr lang="en-US" sz="900">
                        <a:latin typeface="Arial" pitchFamily="34" charset="0"/>
                        <a:cs typeface="Arial" pitchFamily="34" charset="0"/>
                      </a:rPr>
                      <a:t>win-cont
win-disc</a:t>
                    </a:r>
                    <a:br>
                      <a:rPr lang="en-US" sz="900">
                        <a:latin typeface="Arial" pitchFamily="34" charset="0"/>
                        <a:cs typeface="Arial" pitchFamily="34" charset="0"/>
                      </a:rPr>
                    </a:br>
                    <a:r>
                      <a:rPr lang="en-US" sz="900">
                        <a:latin typeface="Arial" pitchFamily="34" charset="0"/>
                        <a:cs typeface="Arial" pitchFamily="34" charset="0"/>
                      </a:rPr>
                      <a:t>win-auto</a:t>
                    </a:r>
                    <a:br>
                      <a:rPr lang="en-US" sz="900">
                        <a:latin typeface="Arial" pitchFamily="34" charset="0"/>
                        <a:cs typeface="Arial" pitchFamily="34" charset="0"/>
                      </a:rPr>
                    </a:br>
                    <a:r>
                      <a:rPr lang="en-US" sz="900">
                        <a:latin typeface="Arial" pitchFamily="34" charset="0"/>
                        <a:cs typeface="Arial" pitchFamily="34" charset="0"/>
                      </a:rPr>
                      <a:t>rate-abs           </a:t>
                    </a:r>
                  </a:p>
                </c:rich>
              </c:tx>
              <c:spPr>
                <a:noFill/>
                <a:ln w="25400">
                  <a:noFill/>
                </a:ln>
              </c:spPr>
              <c:dLblPos val="r"/>
            </c:dLbl>
            <c:delete val="1"/>
          </c:dLbls>
          <c:xVal>
            <c:numRef>
              <c:f>compare!$A$61:$A$75</c:f>
              <c:numCache>
                <c:formatCode>General</c:formatCode>
                <c:ptCount val="15"/>
                <c:pt idx="0">
                  <c:v>0.41214549934291056</c:v>
                </c:pt>
                <c:pt idx="1">
                  <c:v>0.61934497260690091</c:v>
                </c:pt>
                <c:pt idx="2">
                  <c:v>0.84477479445549752</c:v>
                </c:pt>
                <c:pt idx="3">
                  <c:v>0.93058048383160863</c:v>
                </c:pt>
                <c:pt idx="4">
                  <c:v>0.9680180275203607</c:v>
                </c:pt>
                <c:pt idx="5">
                  <c:v>1.0090096667201918</c:v>
                </c:pt>
                <c:pt idx="6">
                  <c:v>1.0580546448010941</c:v>
                </c:pt>
                <c:pt idx="7">
                  <c:v>1.1223584609071711</c:v>
                </c:pt>
                <c:pt idx="8">
                  <c:v>1.3893132476262651</c:v>
                </c:pt>
                <c:pt idx="9">
                  <c:v>1.6794599023891978</c:v>
                </c:pt>
                <c:pt idx="10">
                  <c:v>2.1049820694996417</c:v>
                </c:pt>
                <c:pt idx="11">
                  <c:v>2.9386945055738867</c:v>
                </c:pt>
                <c:pt idx="12">
                  <c:v>4.2111103624222075</c:v>
                </c:pt>
                <c:pt idx="13">
                  <c:v>6.3114417452288425</c:v>
                </c:pt>
                <c:pt idx="14">
                  <c:v>8.4105688396113774</c:v>
                </c:pt>
              </c:numCache>
            </c:numRef>
          </c:xVal>
          <c:yVal>
            <c:numRef>
              <c:f>compare!$B$61:$B$75</c:f>
              <c:numCache>
                <c:formatCode>General</c:formatCode>
                <c:ptCount val="15"/>
                <c:pt idx="0">
                  <c:v>0.41212756044255167</c:v>
                </c:pt>
                <c:pt idx="1">
                  <c:v>0.61938204712764056</c:v>
                </c:pt>
                <c:pt idx="2">
                  <c:v>0.84379087723581969</c:v>
                </c:pt>
                <c:pt idx="3">
                  <c:v>0.92252827503056567</c:v>
                </c:pt>
                <c:pt idx="4">
                  <c:v>0.95036208354724039</c:v>
                </c:pt>
                <c:pt idx="5">
                  <c:v>0.97076208329524094</c:v>
                </c:pt>
                <c:pt idx="6">
                  <c:v>0.98545236324904628</c:v>
                </c:pt>
                <c:pt idx="7">
                  <c:v>0.99460171385203444</c:v>
                </c:pt>
                <c:pt idx="8">
                  <c:v>0.99822043266440985</c:v>
                </c:pt>
                <c:pt idx="9">
                  <c:v>0.99876078493521447</c:v>
                </c:pt>
                <c:pt idx="10">
                  <c:v>0.9984953807699064</c:v>
                </c:pt>
                <c:pt idx="11">
                  <c:v>0.9977515614550313</c:v>
                </c:pt>
                <c:pt idx="12">
                  <c:v>0.99826742590534701</c:v>
                </c:pt>
                <c:pt idx="13">
                  <c:v>0.99834773410695377</c:v>
                </c:pt>
                <c:pt idx="14">
                  <c:v>0.99824897488497966</c:v>
                </c:pt>
              </c:numCache>
            </c:numRef>
          </c:yVal>
        </c:ser>
        <c:axId val="38919552"/>
        <c:axId val="50961024"/>
      </c:scatterChart>
      <c:valAx>
        <c:axId val="38919552"/>
        <c:scaling>
          <c:orientation val="minMax"/>
          <c:max val="10.5"/>
          <c:min val="0"/>
        </c:scaling>
        <c:axPos val="b"/>
        <c:title>
          <c:tx>
            <c:rich>
              <a:bodyPr/>
              <a:lstStyle/>
              <a:p>
                <a:pPr>
                  <a:defRPr sz="1000" b="0" i="0" u="none" strike="noStrike" baseline="0">
                    <a:solidFill>
                      <a:srgbClr val="000000"/>
                    </a:solidFill>
                    <a:latin typeface="Arial Unicode MS"/>
                    <a:ea typeface="Arial Unicode MS"/>
                    <a:cs typeface="Arial Unicode MS"/>
                  </a:defRPr>
                </a:pPr>
                <a:r>
                  <a:rPr lang="en-US" sz="1000"/>
                  <a:t>Load</a:t>
                </a:r>
              </a:p>
            </c:rich>
          </c:tx>
          <c:layout>
            <c:manualLayout>
              <c:xMode val="edge"/>
              <c:yMode val="edge"/>
              <c:x val="0.50515531891711418"/>
              <c:y val="0.91643501295327701"/>
            </c:manualLayout>
          </c:layout>
          <c:spPr>
            <a:noFill/>
            <a:ln w="25400">
              <a:noFill/>
            </a:ln>
          </c:spPr>
        </c:title>
        <c:numFmt formatCode="General" sourceLinked="1"/>
        <c:minorTickMark val="out"/>
        <c:tickLblPos val="nextTo"/>
        <c:spPr>
          <a:ln w="3175">
            <a:solidFill>
              <a:srgbClr val="000000"/>
            </a:solidFill>
            <a:prstDash val="solid"/>
          </a:ln>
        </c:spPr>
        <c:txPr>
          <a:bodyPr rot="0" vert="horz"/>
          <a:lstStyle/>
          <a:p>
            <a:pPr>
              <a:defRPr sz="900" b="0" i="0" u="none" strike="noStrike" baseline="0">
                <a:solidFill>
                  <a:srgbClr val="000000"/>
                </a:solidFill>
                <a:latin typeface="Arial Unicode MS"/>
                <a:ea typeface="Arial Unicode MS"/>
                <a:cs typeface="Arial Unicode MS"/>
              </a:defRPr>
            </a:pPr>
            <a:endParaRPr lang="en-US"/>
          </a:p>
        </c:txPr>
        <c:crossAx val="50961024"/>
        <c:crosses val="autoZero"/>
        <c:crossBetween val="midCat"/>
        <c:majorUnit val="1"/>
        <c:minorUnit val="0.5"/>
      </c:valAx>
      <c:valAx>
        <c:axId val="50961024"/>
        <c:scaling>
          <c:orientation val="minMax"/>
          <c:max val="1.04"/>
          <c:min val="0.70000000000000062"/>
        </c:scaling>
        <c:axPos val="l"/>
        <c:title>
          <c:tx>
            <c:rich>
              <a:bodyPr/>
              <a:lstStyle/>
              <a:p>
                <a:pPr>
                  <a:defRPr sz="700" b="0" i="0" u="none" strike="noStrike" baseline="0">
                    <a:solidFill>
                      <a:srgbClr val="000000"/>
                    </a:solidFill>
                    <a:latin typeface="Arial Unicode MS"/>
                    <a:ea typeface="Arial Unicode MS"/>
                    <a:cs typeface="Arial Unicode MS"/>
                  </a:defRPr>
                </a:pPr>
                <a:r>
                  <a:rPr lang="en-US" sz="1000"/>
                  <a:t>Goodput</a:t>
                </a:r>
              </a:p>
            </c:rich>
          </c:tx>
          <c:layout>
            <c:manualLayout>
              <c:xMode val="edge"/>
              <c:yMode val="edge"/>
              <c:x val="2.6142345539966042E-3"/>
              <c:y val="0.36039241044673775"/>
            </c:manualLayout>
          </c:layout>
          <c:spPr>
            <a:noFill/>
            <a:ln w="25400">
              <a:noFill/>
            </a:ln>
          </c:spPr>
        </c:title>
        <c:numFmt formatCode="General" sourceLinked="1"/>
        <c:minorTickMark val="out"/>
        <c:tickLblPos val="nextTo"/>
        <c:spPr>
          <a:ln w="3175">
            <a:solidFill>
              <a:srgbClr val="000000"/>
            </a:solidFill>
            <a:prstDash val="solid"/>
          </a:ln>
        </c:spPr>
        <c:txPr>
          <a:bodyPr rot="0" vert="horz"/>
          <a:lstStyle/>
          <a:p>
            <a:pPr>
              <a:defRPr sz="900" b="0" i="0" u="none" strike="noStrike" baseline="0">
                <a:solidFill>
                  <a:srgbClr val="000000"/>
                </a:solidFill>
                <a:latin typeface="Arial Unicode MS"/>
                <a:ea typeface="Arial Unicode MS"/>
                <a:cs typeface="Arial Unicode MS"/>
              </a:defRPr>
            </a:pPr>
            <a:endParaRPr lang="en-US"/>
          </a:p>
        </c:txPr>
        <c:crossAx val="38919552"/>
        <c:crosses val="autoZero"/>
        <c:crossBetween val="midCat"/>
        <c:minorUnit val="2.5000000000000026E-2"/>
      </c:valAx>
      <c:spPr>
        <a:noFill/>
        <a:ln w="3175">
          <a:solidFill>
            <a:srgbClr val="000000"/>
          </a:solidFill>
          <a:prstDash val="solid"/>
        </a:ln>
      </c:spPr>
    </c:plotArea>
    <c:plotVisOnly val="1"/>
    <c:dispBlanksAs val="gap"/>
  </c:chart>
  <c:spPr>
    <a:noFill/>
    <a:ln w="9525">
      <a:noFill/>
    </a:ln>
  </c:spPr>
  <c:txPr>
    <a:bodyPr/>
    <a:lstStyle/>
    <a:p>
      <a:pPr>
        <a:defRPr sz="52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0.43998</cdr:x>
      <cdr:y>0.25404</cdr:y>
    </cdr:from>
    <cdr:to>
      <cdr:x>0.65377</cdr:x>
      <cdr:y>0.53764</cdr:y>
    </cdr:to>
    <cdr:sp macro="" textlink="">
      <cdr:nvSpPr>
        <cdr:cNvPr id="2" name="TextBox 1"/>
        <cdr:cNvSpPr txBox="1"/>
      </cdr:nvSpPr>
      <cdr:spPr>
        <a:xfrm xmlns:a="http://schemas.openxmlformats.org/drawingml/2006/main">
          <a:off x="1881748" y="81911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6A1BC403-06C5-433E-B264-CE8F9A5D93F9}" type="datetimeFigureOut">
              <a:rPr lang="en-US" smtClean="0"/>
              <a:t>4/7/2010</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841E06B6-0B27-4AA2-B83B-B2E785F556DD}" type="slidenum">
              <a:rPr lang="en-US" smtClean="0"/>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dirty="0"/>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6B24754C-B0B0-407D-84EB-F21094F6423D}" type="datetimeFigureOut">
              <a:rPr lang="en-US" smtClean="0"/>
              <a:pPr/>
              <a:t>4/7/2010</a:t>
            </a:fld>
            <a:endParaRPr lang="en-US" dirty="0"/>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dirty="0"/>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3114D841-CD40-42D9-BE60-A6614A17149F}" type="slidenum">
              <a:rPr lang="en-US" smtClean="0"/>
              <a:pPr/>
              <a:t>‹#›</a:t>
            </a:fld>
            <a:endParaRPr lang="en-US"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en.wikipedia.org/wiki/Internet" TargetMode="External"/><Relationship Id="rId13" Type="http://schemas.openxmlformats.org/officeDocument/2006/relationships/hyperlink" Target="http://en.wikipedia.org/wiki/GPRS" TargetMode="External"/><Relationship Id="rId3" Type="http://schemas.openxmlformats.org/officeDocument/2006/relationships/hyperlink" Target="http://en.wikipedia.org/wiki/Telecommunication" TargetMode="External"/><Relationship Id="rId7" Type="http://schemas.openxmlformats.org/officeDocument/2006/relationships/hyperlink" Target="http://en.wikipedia.org/wiki/Packet_(information_technology)" TargetMode="External"/><Relationship Id="rId12" Type="http://schemas.openxmlformats.org/officeDocument/2006/relationships/hyperlink" Target="http://en.wikipedia.org/wiki/GSM" TargetMode="External"/><Relationship Id="rId17" Type="http://schemas.openxmlformats.org/officeDocument/2006/relationships/hyperlink" Target="http://en.wikipedia.org/wiki/CDMA2000" TargetMode="External"/><Relationship Id="rId2" Type="http://schemas.openxmlformats.org/officeDocument/2006/relationships/slide" Target="../slides/slide15.xml"/><Relationship Id="rId16" Type="http://schemas.openxmlformats.org/officeDocument/2006/relationships/hyperlink" Target="http://en.wikipedia.org/wiki/Wireless_LAN" TargetMode="External"/><Relationship Id="rId1" Type="http://schemas.openxmlformats.org/officeDocument/2006/relationships/notesMaster" Target="../notesMasters/notesMaster1.xml"/><Relationship Id="rId6" Type="http://schemas.openxmlformats.org/officeDocument/2006/relationships/hyperlink" Target="http://en.wikipedia.org/wiki/System_deployment" TargetMode="External"/><Relationship Id="rId11" Type="http://schemas.openxmlformats.org/officeDocument/2006/relationships/hyperlink" Target="http://en.wikipedia.org/wiki/3rd_Generation_Partnership_Project" TargetMode="External"/><Relationship Id="rId5" Type="http://schemas.openxmlformats.org/officeDocument/2006/relationships/hyperlink" Target="http://en.wikipedia.org/wiki/Access_network" TargetMode="External"/><Relationship Id="rId15" Type="http://schemas.openxmlformats.org/officeDocument/2006/relationships/hyperlink" Target="http://en.wikipedia.org/wiki/TISPAN" TargetMode="External"/><Relationship Id="rId10" Type="http://schemas.openxmlformats.org/officeDocument/2006/relationships/hyperlink" Target="http://en.wikipedia.org/wiki/Multimedia" TargetMode="External"/><Relationship Id="rId4" Type="http://schemas.openxmlformats.org/officeDocument/2006/relationships/hyperlink" Target="http://en.wikipedia.org/wiki/Core_network" TargetMode="External"/><Relationship Id="rId9" Type="http://schemas.openxmlformats.org/officeDocument/2006/relationships/hyperlink" Target="http://en.wikipedia.org/wiki/Internet_Protocol" TargetMode="External"/><Relationship Id="rId14" Type="http://schemas.openxmlformats.org/officeDocument/2006/relationships/hyperlink" Target="http://en.wikipedia.org/wiki/3GPP2"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2800" kern="0" dirty="0" smtClean="0">
              <a:solidFill>
                <a:srgbClr val="000000"/>
              </a:solidFill>
              <a:latin typeface="Trebuchet MS"/>
              <a:cs typeface="Arial"/>
            </a:endParaRPr>
          </a:p>
          <a:p>
            <a:pPr marL="822098" lvl="2" indent="-167973" defTabSz="930311" fontAlgn="base">
              <a:spcBef>
                <a:spcPct val="30000"/>
              </a:spcBef>
              <a:spcAft>
                <a:spcPct val="0"/>
              </a:spcAft>
              <a:buClr>
                <a:srgbClr val="969696"/>
              </a:buClr>
              <a:buFont typeface="Arial" pitchFamily="34" charset="0"/>
              <a:buChar char="•"/>
              <a:tabLst>
                <a:tab pos="4015195" algn="l"/>
              </a:tabLst>
              <a:defRPr/>
            </a:pPr>
            <a:r>
              <a:rPr lang="en-US" sz="3700" kern="0" dirty="0" smtClean="0">
                <a:solidFill>
                  <a:srgbClr val="000000"/>
                </a:solidFill>
                <a:latin typeface="Trebuchet MS"/>
                <a:cs typeface="Arial"/>
              </a:rPr>
              <a:t>total num phone numbers in US 400+ millions </a:t>
            </a:r>
          </a:p>
          <a:p>
            <a:pPr marL="822098" lvl="2" indent="-167973" defTabSz="930311" fontAlgn="base">
              <a:spcBef>
                <a:spcPct val="30000"/>
              </a:spcBef>
              <a:spcAft>
                <a:spcPct val="0"/>
              </a:spcAft>
              <a:buClr>
                <a:srgbClr val="969696"/>
              </a:buClr>
              <a:buFont typeface="Arial" pitchFamily="34" charset="0"/>
              <a:buChar char="•"/>
              <a:tabLst>
                <a:tab pos="4015195" algn="l"/>
              </a:tabLst>
              <a:defRPr/>
            </a:pPr>
            <a:endParaRPr lang="en-US" sz="2800" kern="0" dirty="0" smtClean="0">
              <a:solidFill>
                <a:srgbClr val="000000"/>
              </a:solidFill>
              <a:latin typeface="Trebuchet MS"/>
              <a:cs typeface="Arial"/>
            </a:endParaRPr>
          </a:p>
          <a:p>
            <a:pPr marL="822098" lvl="2" indent="-167973" defTabSz="930311" fontAlgn="base">
              <a:spcBef>
                <a:spcPct val="30000"/>
              </a:spcBef>
              <a:spcAft>
                <a:spcPct val="0"/>
              </a:spcAft>
              <a:buClr>
                <a:srgbClr val="969696"/>
              </a:buClr>
              <a:buFont typeface="Arial" pitchFamily="34" charset="0"/>
              <a:buChar char="•"/>
              <a:tabLst>
                <a:tab pos="4015195" algn="l"/>
              </a:tabLst>
              <a:defRPr/>
            </a:pPr>
            <a:r>
              <a:rPr lang="en-US" sz="2800" kern="0" dirty="0" smtClean="0">
                <a:solidFill>
                  <a:srgbClr val="000000"/>
                </a:solidFill>
                <a:latin typeface="Trebuchet MS"/>
                <a:cs typeface="Arial"/>
              </a:rPr>
              <a:t>PSTN database query for free phone service in the order of 200 to 350 ms</a:t>
            </a:r>
          </a:p>
          <a:p>
            <a:pPr marL="822098" lvl="2" indent="-167973" defTabSz="930311" fontAlgn="base">
              <a:spcBef>
                <a:spcPct val="30000"/>
              </a:spcBef>
              <a:spcAft>
                <a:spcPct val="0"/>
              </a:spcAft>
              <a:buClr>
                <a:srgbClr val="969696"/>
              </a:buClr>
              <a:buFont typeface="Arial" pitchFamily="34" charset="0"/>
              <a:buChar char="•"/>
              <a:tabLst>
                <a:tab pos="4015195" algn="l"/>
              </a:tabLst>
              <a:defRPr/>
            </a:pPr>
            <a:endParaRPr lang="en-US" sz="2800" kern="0" dirty="0" smtClean="0">
              <a:solidFill>
                <a:srgbClr val="000000"/>
              </a:solidFill>
              <a:latin typeface="Trebuchet MS"/>
              <a:cs typeface="Arial"/>
            </a:endParaRPr>
          </a:p>
          <a:p>
            <a:pPr marL="822098" lvl="2" indent="-167973" defTabSz="930311" fontAlgn="base">
              <a:spcBef>
                <a:spcPct val="30000"/>
              </a:spcBef>
              <a:spcAft>
                <a:spcPct val="0"/>
              </a:spcAft>
              <a:buClr>
                <a:srgbClr val="969696"/>
              </a:buClr>
              <a:buFont typeface="Arial" pitchFamily="34" charset="0"/>
              <a:buChar char="•"/>
              <a:tabLst>
                <a:tab pos="4015195" algn="l"/>
              </a:tabLst>
              <a:defRPr/>
            </a:pPr>
            <a:r>
              <a:rPr lang="en-US" sz="2800" kern="0" dirty="0" smtClean="0">
                <a:solidFill>
                  <a:srgbClr val="000000"/>
                </a:solidFill>
                <a:latin typeface="Trebuchet MS"/>
                <a:cs typeface="Arial"/>
              </a:rPr>
              <a:t>100 million population, 2calls/busy hour, 50k qps.</a:t>
            </a:r>
          </a:p>
          <a:p>
            <a:pPr marL="822098" lvl="2" indent="-167973" defTabSz="930311" fontAlgn="base">
              <a:spcBef>
                <a:spcPct val="30000"/>
              </a:spcBef>
              <a:spcAft>
                <a:spcPct val="0"/>
              </a:spcAft>
              <a:buClr>
                <a:srgbClr val="969696"/>
              </a:buClr>
              <a:buFont typeface="Arial" pitchFamily="34" charset="0"/>
              <a:buChar char="•"/>
              <a:tabLst>
                <a:tab pos="4015195" algn="l"/>
              </a:tabLst>
              <a:defRPr/>
            </a:pPr>
            <a:endParaRPr lang="en-US" sz="2800" kern="0" dirty="0" smtClean="0">
              <a:solidFill>
                <a:srgbClr val="000000"/>
              </a:solidFill>
              <a:latin typeface="Trebuchet MS"/>
              <a:cs typeface="Arial"/>
            </a:endParaRPr>
          </a:p>
          <a:p>
            <a:pPr marL="822098" lvl="2" indent="-167973" defTabSz="930311" fontAlgn="base">
              <a:spcBef>
                <a:spcPct val="30000"/>
              </a:spcBef>
              <a:spcAft>
                <a:spcPct val="0"/>
              </a:spcAft>
              <a:buClr>
                <a:srgbClr val="969696"/>
              </a:buClr>
              <a:buFont typeface="Arial" pitchFamily="34" charset="0"/>
              <a:buChar char="•"/>
              <a:tabLst>
                <a:tab pos="4015195" algn="l"/>
              </a:tabLst>
              <a:defRPr/>
            </a:pPr>
            <a:r>
              <a:rPr lang="en-US" sz="2800" kern="0" dirty="0" smtClean="0">
                <a:solidFill>
                  <a:srgbClr val="000000"/>
                </a:solidFill>
                <a:latin typeface="Trebuchet MS"/>
                <a:cs typeface="Arial"/>
              </a:rPr>
              <a:t>Bulk new records adding in (security)</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buFontTx/>
              <a:buChar char="-"/>
            </a:pPr>
            <a:r>
              <a:rPr lang="en-US" kern="0" dirty="0" smtClean="0"/>
              <a:t>core signaling in Internet Multimedia Subsystem (IMS) for Next Generation Networks</a:t>
            </a:r>
          </a:p>
          <a:p>
            <a:pPr>
              <a:buFontTx/>
              <a:buChar char="-"/>
            </a:pPr>
            <a:endParaRPr lang="en-US" kern="0" dirty="0" smtClean="0"/>
          </a:p>
          <a:p>
            <a:pPr>
              <a:buFontTx/>
              <a:buChar char="-"/>
            </a:pPr>
            <a:r>
              <a:rPr lang="en-US" b="1" dirty="0" smtClean="0"/>
              <a:t>Next generation networking</a:t>
            </a:r>
            <a:r>
              <a:rPr lang="en-US" dirty="0" smtClean="0"/>
              <a:t> (</a:t>
            </a:r>
            <a:r>
              <a:rPr lang="en-US" b="1" dirty="0" smtClean="0"/>
              <a:t>NGN</a:t>
            </a:r>
            <a:r>
              <a:rPr lang="en-US" dirty="0" smtClean="0"/>
              <a:t>) is a broad term to describe some key architectural evolutions in </a:t>
            </a:r>
            <a:r>
              <a:rPr lang="en-US" dirty="0" smtClean="0">
                <a:hlinkClick r:id="rId3" tooltip="Telecommunication"/>
              </a:rPr>
              <a:t>telecommunication</a:t>
            </a:r>
            <a:r>
              <a:rPr lang="en-US" dirty="0" smtClean="0"/>
              <a:t> </a:t>
            </a:r>
            <a:r>
              <a:rPr lang="en-US" dirty="0" smtClean="0">
                <a:hlinkClick r:id="rId4" tooltip="Core network"/>
              </a:rPr>
              <a:t>core</a:t>
            </a:r>
            <a:r>
              <a:rPr lang="en-US" dirty="0" smtClean="0"/>
              <a:t> and </a:t>
            </a:r>
            <a:r>
              <a:rPr lang="en-US" dirty="0" smtClean="0">
                <a:hlinkClick r:id="rId5" tooltip="Access network"/>
              </a:rPr>
              <a:t>access networks</a:t>
            </a:r>
            <a:r>
              <a:rPr lang="en-US" dirty="0" smtClean="0"/>
              <a:t> that will be </a:t>
            </a:r>
            <a:r>
              <a:rPr lang="en-US" dirty="0" smtClean="0">
                <a:hlinkClick r:id="rId6" tooltip="System deployment"/>
              </a:rPr>
              <a:t>deployed</a:t>
            </a:r>
            <a:r>
              <a:rPr lang="en-US" dirty="0" smtClean="0"/>
              <a:t> over the next 5–10 years. he general idea behind NGN is that one network transports all information and services (voice, data, and all sorts of media such as video) by encapsulating these into </a:t>
            </a:r>
            <a:r>
              <a:rPr lang="en-US" dirty="0" smtClean="0">
                <a:hlinkClick r:id="rId7" tooltip="Packet (information technology)"/>
              </a:rPr>
              <a:t>packets</a:t>
            </a:r>
            <a:r>
              <a:rPr lang="en-US" dirty="0" smtClean="0"/>
              <a:t>, like it is on the </a:t>
            </a:r>
            <a:r>
              <a:rPr lang="en-US" dirty="0" smtClean="0">
                <a:hlinkClick r:id="rId8" tooltip="Internet"/>
              </a:rPr>
              <a:t>Internet</a:t>
            </a:r>
            <a:r>
              <a:rPr lang="en-US" dirty="0" smtClean="0"/>
              <a:t>. NGNs are commonly built around the </a:t>
            </a:r>
            <a:r>
              <a:rPr lang="en-US" dirty="0" smtClean="0">
                <a:hlinkClick r:id="rId9" tooltip="Internet Protocol"/>
              </a:rPr>
              <a:t>Internet Protocol</a:t>
            </a:r>
            <a:r>
              <a:rPr lang="en-US" dirty="0" smtClean="0"/>
              <a:t>, and therefore the term "all-IP" is also sometimes used to describe the transformation toward NGN.</a:t>
            </a:r>
          </a:p>
          <a:p>
            <a:pPr>
              <a:buFontTx/>
              <a:buChar char="-"/>
            </a:pPr>
            <a:endParaRPr lang="en-US" dirty="0" smtClean="0"/>
          </a:p>
          <a:p>
            <a:pPr>
              <a:buFontTx/>
              <a:buChar char="-"/>
            </a:pPr>
            <a:r>
              <a:rPr lang="en-US" dirty="0" smtClean="0"/>
              <a:t>The </a:t>
            </a:r>
            <a:r>
              <a:rPr lang="en-US" b="1" dirty="0" smtClean="0"/>
              <a:t>IP Multimedia Subsystem</a:t>
            </a:r>
            <a:r>
              <a:rPr lang="en-US" dirty="0" smtClean="0"/>
              <a:t> (</a:t>
            </a:r>
            <a:r>
              <a:rPr lang="en-US" b="1" dirty="0" smtClean="0"/>
              <a:t>IMS</a:t>
            </a:r>
            <a:r>
              <a:rPr lang="en-US" dirty="0" smtClean="0"/>
              <a:t>) is an architectural framework for delivering </a:t>
            </a:r>
            <a:r>
              <a:rPr lang="en-US" dirty="0" smtClean="0">
                <a:hlinkClick r:id="rId9" tooltip="Internet Protocol"/>
              </a:rPr>
              <a:t>Internet Protocol</a:t>
            </a:r>
            <a:r>
              <a:rPr lang="en-US" dirty="0" smtClean="0"/>
              <a:t> (IP) </a:t>
            </a:r>
            <a:r>
              <a:rPr lang="en-US" dirty="0" smtClean="0">
                <a:hlinkClick r:id="rId10" tooltip="Multimedia"/>
              </a:rPr>
              <a:t>multimedia</a:t>
            </a:r>
            <a:r>
              <a:rPr lang="en-US" dirty="0" smtClean="0"/>
              <a:t> services. It was originally designed by the wireless standards body </a:t>
            </a:r>
            <a:r>
              <a:rPr lang="en-US" dirty="0" smtClean="0">
                <a:hlinkClick r:id="rId11" tooltip="3rd Generation Partnership Project"/>
              </a:rPr>
              <a:t>3rd Generation Partnership Project</a:t>
            </a:r>
            <a:r>
              <a:rPr lang="en-US" dirty="0" smtClean="0"/>
              <a:t> (3GPP), as a part of the vision for evolving mobile networks beyond </a:t>
            </a:r>
            <a:r>
              <a:rPr lang="en-US" dirty="0" smtClean="0">
                <a:hlinkClick r:id="rId12" tooltip="GSM"/>
              </a:rPr>
              <a:t>GSM</a:t>
            </a:r>
            <a:r>
              <a:rPr lang="en-US" dirty="0" smtClean="0"/>
              <a:t>. Its original formulation (3GPP R5) represented an approach to delivering "Internet services" over </a:t>
            </a:r>
            <a:r>
              <a:rPr lang="en-US" dirty="0" smtClean="0">
                <a:hlinkClick r:id="rId13" tooltip="GPRS"/>
              </a:rPr>
              <a:t>GPRS</a:t>
            </a:r>
            <a:r>
              <a:rPr lang="en-US" dirty="0" smtClean="0"/>
              <a:t>. This vision was later updated by 3GPP, </a:t>
            </a:r>
            <a:r>
              <a:rPr lang="en-US" dirty="0" smtClean="0">
                <a:hlinkClick r:id="rId14" tooltip="3GPP2"/>
              </a:rPr>
              <a:t>3GPP2</a:t>
            </a:r>
            <a:r>
              <a:rPr lang="en-US" dirty="0" smtClean="0"/>
              <a:t> and </a:t>
            </a:r>
            <a:r>
              <a:rPr lang="en-US" dirty="0" smtClean="0">
                <a:hlinkClick r:id="rId15" tooltip="TISPAN"/>
              </a:rPr>
              <a:t>TISPAN</a:t>
            </a:r>
            <a:r>
              <a:rPr lang="en-US" dirty="0" smtClean="0"/>
              <a:t> by requiring support of networks other than GPRS, such as </a:t>
            </a:r>
            <a:r>
              <a:rPr lang="en-US" dirty="0" smtClean="0">
                <a:hlinkClick r:id="rId16" tooltip="Wireless LAN"/>
              </a:rPr>
              <a:t>Wireless LAN</a:t>
            </a:r>
            <a:r>
              <a:rPr lang="en-US" dirty="0" smtClean="0"/>
              <a:t>, </a:t>
            </a:r>
            <a:r>
              <a:rPr lang="en-US" dirty="0" smtClean="0">
                <a:hlinkClick r:id="rId17" tooltip="CDMA2000"/>
              </a:rPr>
              <a:t>CDMA2000</a:t>
            </a:r>
            <a:r>
              <a:rPr lang="en-US" dirty="0" smtClean="0"/>
              <a:t> and fixed line.</a:t>
            </a:r>
          </a:p>
          <a:p>
            <a:pPr>
              <a:buFontTx/>
              <a:buChar char="-"/>
            </a:pPr>
            <a:endParaRPr lang="en-US" dirty="0" smtClean="0"/>
          </a:p>
          <a:p>
            <a:pPr>
              <a:buFontTx/>
              <a:buChar char="-"/>
            </a:pPr>
            <a:endParaRPr lang="en-US" dirty="0" smtClean="0"/>
          </a:p>
          <a:p>
            <a:pPr>
              <a:buFontTx/>
              <a:buChar char="-"/>
            </a:pPr>
            <a:r>
              <a:rPr lang="en-US" dirty="0" smtClean="0"/>
              <a:t>3GPP   defined IMS for GPRS then UMTS</a:t>
            </a:r>
          </a:p>
          <a:p>
            <a:pPr>
              <a:buFontTx/>
              <a:buChar char="-"/>
            </a:pPr>
            <a:r>
              <a:rPr lang="en-US" dirty="0" smtClean="0"/>
              <a:t>3GPP2  added IMS support for CDMA2000</a:t>
            </a:r>
          </a:p>
          <a:p>
            <a:pPr>
              <a:buFontTx/>
              <a:buChar char="-"/>
            </a:pPr>
            <a:r>
              <a:rPr lang="en-US" dirty="0" smtClean="0"/>
              <a:t>3GPP added interworking with WLAN</a:t>
            </a:r>
          </a:p>
          <a:p>
            <a:pPr>
              <a:buFontTx/>
              <a:buChar char="-"/>
            </a:pPr>
            <a:r>
              <a:rPr lang="en-US" dirty="0" smtClean="0"/>
              <a:t>3GPP/TISPAN  added </a:t>
            </a:r>
            <a:r>
              <a:rPr lang="en-US" dirty="0" err="1" smtClean="0"/>
              <a:t>added</a:t>
            </a:r>
            <a:r>
              <a:rPr lang="en-US" dirty="0" smtClean="0"/>
              <a:t> support for fixed networks  </a:t>
            </a:r>
          </a:p>
          <a:p>
            <a:pPr>
              <a:buFontTx/>
              <a:buNone/>
            </a:pPr>
            <a:r>
              <a:rPr lang="en-US" dirty="0" smtClean="0"/>
              <a:t>TISPAN is an ETSI technical</a:t>
            </a:r>
            <a:r>
              <a:rPr lang="en-US" baseline="0" dirty="0" smtClean="0"/>
              <a:t> committee.   </a:t>
            </a:r>
            <a:r>
              <a:rPr lang="en-US" dirty="0" smtClean="0"/>
              <a:t>Telecoms &amp; Internet converged Services &amp; Protocols for Advanced Networks </a:t>
            </a:r>
          </a:p>
          <a:p>
            <a:pPr>
              <a:buFontTx/>
              <a:buChar char="-"/>
            </a:pPr>
            <a:endParaRPr lang="en-US" dirty="0" smtClean="0"/>
          </a:p>
          <a:p>
            <a:pPr>
              <a:buFontTx/>
              <a:buChar cha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INVITE three-way handshake because 200 OK message may be delayed</a:t>
            </a:r>
          </a:p>
          <a:p>
            <a:r>
              <a:rPr lang="en-US" dirty="0" smtClean="0"/>
              <a:t>The ACK tells the server that</a:t>
            </a:r>
            <a:r>
              <a:rPr lang="en-US" baseline="0" dirty="0" smtClean="0"/>
              <a:t> the client is still there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eaLnBrk="1" hangingPunct="1">
              <a:lnSpc>
                <a:spcPct val="90000"/>
              </a:lnSpc>
            </a:pPr>
            <a:r>
              <a:rPr lang="en-US" sz="2000" dirty="0" smtClean="0"/>
              <a:t>IETF standardized evolution of Secure Socket Layer (SSL) v3</a:t>
            </a:r>
          </a:p>
          <a:p>
            <a:pPr lvl="1" eaLnBrk="1" hangingPunct="1">
              <a:lnSpc>
                <a:spcPct val="90000"/>
              </a:lnSpc>
            </a:pPr>
            <a:r>
              <a:rPr lang="en-US" sz="2000" dirty="0" smtClean="0"/>
              <a:t>A layer between application and transport</a:t>
            </a:r>
          </a:p>
          <a:p>
            <a:pPr lvl="1" eaLnBrk="1" hangingPunct="1">
              <a:lnSpc>
                <a:spcPct val="90000"/>
              </a:lnSpc>
            </a:pPr>
            <a:r>
              <a:rPr lang="en-US" sz="2000" dirty="0" smtClean="0"/>
              <a:t>Server and optional client authentication based on certificate</a:t>
            </a:r>
          </a:p>
          <a:p>
            <a:pPr lvl="1" eaLnBrk="1" hangingPunct="1">
              <a:lnSpc>
                <a:spcPct val="90000"/>
              </a:lnSpc>
            </a:pPr>
            <a:r>
              <a:rPr lang="en-US" sz="2000" dirty="0" smtClean="0"/>
              <a:t>Data confidentiality through hop-by-hop encryption </a:t>
            </a:r>
          </a:p>
          <a:p>
            <a:pPr lvl="1" eaLnBrk="1" hangingPunct="1">
              <a:lnSpc>
                <a:spcPct val="90000"/>
              </a:lnSpc>
            </a:pPr>
            <a:r>
              <a:rPr lang="en-US" sz="2000" dirty="0" smtClean="0"/>
              <a:t>Data integrity by Message Authentication Code (MAC)</a:t>
            </a:r>
          </a:p>
          <a:p>
            <a:pPr lvl="1" eaLnBrk="1" hangingPunct="1">
              <a:lnSpc>
                <a:spcPct val="90000"/>
              </a:lnSpc>
            </a:pPr>
            <a:endParaRPr lang="en-US" sz="2000" dirty="0" smtClean="0"/>
          </a:p>
          <a:p>
            <a:pPr lvl="1" eaLnBrk="1" hangingPunct="1">
              <a:lnSpc>
                <a:spcPct val="90000"/>
              </a:lnSpc>
            </a:pPr>
            <a:r>
              <a:rPr lang="en-US" sz="2000" dirty="0" smtClean="0"/>
              <a:t>No comprehensive study of SIP-over-TLS exists !</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American Idol </a:t>
            </a:r>
          </a:p>
          <a:p>
            <a:endParaRPr lang="en-US" dirty="0" smtClean="0"/>
          </a:p>
          <a:p>
            <a:pPr marL="0" lvl="2" defTabSz="930311">
              <a:defRPr/>
            </a:pPr>
            <a:r>
              <a:rPr lang="en-US" sz="1800" dirty="0" smtClean="0"/>
              <a:t>: Thanksgiving, New Year’s Day, and Mother's Day</a:t>
            </a:r>
          </a:p>
          <a:p>
            <a:pPr marL="0" lvl="2" defTabSz="930311">
              <a:defRPr/>
            </a:pPr>
            <a:endParaRPr lang="en-US" sz="1800" dirty="0" smtClean="0"/>
          </a:p>
          <a:p>
            <a:pPr marL="0" lvl="2" defTabSz="930311">
              <a:defRPr/>
            </a:pPr>
            <a:r>
              <a:rPr lang="en-US" sz="1800" dirty="0" smtClean="0"/>
              <a:t>such as those affected by earthquakes</a:t>
            </a:r>
          </a:p>
          <a:p>
            <a:pPr marL="0" lvl="2" defTabSz="930311">
              <a:defRPr/>
            </a:pPr>
            <a:endParaRPr lang="en-US" sz="1800" dirty="0" smtClean="0"/>
          </a:p>
          <a:p>
            <a:endParaRPr lang="en-US" dirty="0" smtClean="0"/>
          </a:p>
          <a:p>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solidFill>
                  <a:srgbClr val="000000"/>
                </a:solidFill>
                <a:latin typeface="Trebuchet MS" pitchFamily="34" charset="0"/>
                <a:ea typeface="宋体" pitchFamily="2" charset="-122"/>
              </a:rPr>
              <a:t>T1 = 500 ms, increases exponentially</a:t>
            </a:r>
          </a:p>
          <a:p>
            <a:endParaRPr lang="en-US" dirty="0" smtClean="0">
              <a:solidFill>
                <a:srgbClr val="000000"/>
              </a:solidFill>
              <a:latin typeface="Trebuchet MS" pitchFamily="34" charset="0"/>
              <a:ea typeface="宋体" pitchFamily="2" charset="-122"/>
            </a:endParaRPr>
          </a:p>
          <a:p>
            <a:r>
              <a:rPr lang="en-US" dirty="0" smtClean="0">
                <a:solidFill>
                  <a:srgbClr val="000000"/>
                </a:solidFill>
                <a:latin typeface="Trebuchet MS" pitchFamily="34" charset="0"/>
                <a:ea typeface="宋体" pitchFamily="2" charset="-122"/>
              </a:rPr>
              <a:t>Until total timeout exceeds 32 seconds</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32752" lvl="3" indent="-171203" defTabSz="930311" fontAlgn="base">
              <a:spcBef>
                <a:spcPct val="30000"/>
              </a:spcBef>
              <a:spcAft>
                <a:spcPct val="0"/>
              </a:spcAft>
              <a:buClr>
                <a:srgbClr val="000000"/>
              </a:buClr>
              <a:tabLst>
                <a:tab pos="4015195" algn="l"/>
              </a:tabLst>
              <a:defRPr/>
            </a:pPr>
            <a:endParaRPr lang="en-US" altLang="zh-CN" sz="1400" kern="0" dirty="0" smtClean="0">
              <a:solidFill>
                <a:srgbClr val="000000"/>
              </a:solidFill>
              <a:latin typeface="Verdana" charset="0"/>
              <a:ea typeface="宋体" pitchFamily="2" charset="-122"/>
              <a:cs typeface="Arial"/>
            </a:endParaRPr>
          </a:p>
          <a:p>
            <a:pPr marL="602441" lvl="1" indent="-171203" defTabSz="930311" fontAlgn="base">
              <a:spcBef>
                <a:spcPct val="30000"/>
              </a:spcBef>
              <a:spcAft>
                <a:spcPct val="0"/>
              </a:spcAft>
              <a:buClr>
                <a:srgbClr val="000000"/>
              </a:buClr>
              <a:tabLst>
                <a:tab pos="4015195" algn="l"/>
              </a:tabLst>
              <a:defRPr/>
            </a:pPr>
            <a:r>
              <a:rPr lang="en-US" altLang="zh-CN" sz="1400" kern="0" dirty="0" smtClean="0">
                <a:solidFill>
                  <a:srgbClr val="000000"/>
                </a:solidFill>
                <a:latin typeface="Verdana" charset="0"/>
                <a:ea typeface="宋体" pitchFamily="2" charset="-122"/>
                <a:cs typeface="Arial"/>
              </a:rPr>
              <a:t>overall sending rate is not reduced.</a:t>
            </a:r>
          </a:p>
          <a:p>
            <a:pPr marL="602441" lvl="1" indent="-171203" defTabSz="930311" fontAlgn="base">
              <a:spcBef>
                <a:spcPct val="30000"/>
              </a:spcBef>
              <a:spcAft>
                <a:spcPct val="0"/>
              </a:spcAft>
              <a:buClr>
                <a:srgbClr val="000000"/>
              </a:buClr>
              <a:tabLst>
                <a:tab pos="4015195" algn="l"/>
              </a:tabLst>
              <a:defRPr/>
            </a:pPr>
            <a:r>
              <a:rPr lang="en-US" altLang="zh-CN" sz="1400" kern="0" dirty="0" smtClean="0">
                <a:solidFill>
                  <a:srgbClr val="000000"/>
                </a:solidFill>
                <a:latin typeface="Verdana" charset="0"/>
                <a:ea typeface="宋体" pitchFamily="2" charset="-122"/>
                <a:cs typeface="Arial"/>
              </a:rPr>
              <a:t>rejecting costs comparable CPU cycles with accepting requests!</a:t>
            </a:r>
          </a:p>
          <a:p>
            <a:endParaRPr lang="en-US" dirty="0" smtClean="0"/>
          </a:p>
          <a:p>
            <a:endParaRPr lang="en-US" dirty="0" smtClean="0"/>
          </a:p>
          <a:p>
            <a:endParaRPr lang="en-US" dirty="0" smtClean="0"/>
          </a:p>
          <a:p>
            <a:pPr marL="137286" indent="-171203" defTabSz="930311" fontAlgn="base">
              <a:spcBef>
                <a:spcPct val="30000"/>
              </a:spcBef>
              <a:spcAft>
                <a:spcPct val="0"/>
              </a:spcAft>
              <a:buClr>
                <a:srgbClr val="000000"/>
              </a:buClr>
              <a:buFontTx/>
              <a:buChar char="–"/>
              <a:tabLst>
                <a:tab pos="4015195" algn="l"/>
              </a:tabLst>
              <a:defRPr/>
            </a:pPr>
            <a:r>
              <a:rPr lang="en-US" altLang="zh-CN" sz="1400" kern="0" dirty="0" smtClean="0">
                <a:solidFill>
                  <a:srgbClr val="000000"/>
                </a:solidFill>
                <a:latin typeface="Verdana" charset="0"/>
                <a:ea typeface="宋体" pitchFamily="2" charset="-122"/>
                <a:cs typeface="Arial"/>
              </a:rPr>
              <a:t>Client completely shut off during the period specified</a:t>
            </a:r>
          </a:p>
          <a:p>
            <a:pPr marL="137286" indent="-171203" defTabSz="930311" fontAlgn="base">
              <a:spcBef>
                <a:spcPct val="30000"/>
              </a:spcBef>
              <a:spcAft>
                <a:spcPct val="0"/>
              </a:spcAft>
              <a:buClr>
                <a:srgbClr val="000000"/>
              </a:buClr>
              <a:buFontTx/>
              <a:buChar char="–"/>
              <a:tabLst>
                <a:tab pos="4015195" algn="l"/>
              </a:tabLst>
              <a:defRPr/>
            </a:pPr>
            <a:r>
              <a:rPr lang="en-US" altLang="zh-CN" sz="1400" kern="0" dirty="0" smtClean="0">
                <a:solidFill>
                  <a:srgbClr val="000000"/>
                </a:solidFill>
                <a:latin typeface="Verdana" charset="0"/>
                <a:ea typeface="宋体" pitchFamily="2" charset="-122"/>
                <a:cs typeface="Arial"/>
              </a:rPr>
              <a:t>Reducing rate with an on/off pattern, may cause oscillation </a:t>
            </a:r>
          </a:p>
          <a:p>
            <a:endParaRPr lang="en-US" dirty="0" smtClean="0"/>
          </a:p>
          <a:p>
            <a:endParaRPr lang="en-US" dirty="0" smtClean="0"/>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altLang="zh-CN" sz="1600" kern="0" dirty="0" smtClean="0">
                <a:solidFill>
                  <a:srgbClr val="000000"/>
                </a:solidFill>
                <a:latin typeface="Trebuchet MS"/>
                <a:ea typeface="宋体" pitchFamily="2" charset="-122"/>
                <a:cs typeface="Arial"/>
              </a:rPr>
              <a:t>high threshold: new INVITE rejected but other messages processed. </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altLang="zh-CN" sz="1600" kern="0" dirty="0" smtClean="0">
              <a:solidFill>
                <a:srgbClr val="000000"/>
              </a:solidFill>
              <a:latin typeface="Trebuchet MS"/>
              <a:ea typeface="宋体" pitchFamily="2" charset="-122"/>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altLang="zh-CN" sz="1600" kern="0" dirty="0" smtClean="0">
                <a:solidFill>
                  <a:srgbClr val="000000"/>
                </a:solidFill>
                <a:latin typeface="Trebuchet MS"/>
                <a:ea typeface="宋体" pitchFamily="2" charset="-122"/>
                <a:cs typeface="Arial"/>
              </a:rPr>
              <a:t>Low threshold: new INVITE processing restored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altLang="zh-CN" dirty="0" smtClean="0">
                <a:latin typeface="Trebuchet MS" pitchFamily="34" charset="0"/>
                <a:ea typeface="Arial Unicode MS" pitchFamily="34" charset="-122"/>
                <a:cs typeface="Arial Unicode MS" pitchFamily="34" charset="-122"/>
              </a:rPr>
              <a:t>TCP: (dominant for HTTP, increasing for SIP) </a:t>
            </a:r>
          </a:p>
          <a:p>
            <a:endParaRPr lang="en-US" dirty="0" smtClean="0">
              <a:latin typeface="Trebuchet MS" pitchFamily="34" charset="0"/>
              <a:ea typeface="Arial Unicode MS" pitchFamily="34" charset="-122"/>
              <a:cs typeface="Arial Unicode MS" pitchFamily="34" charset="-122"/>
            </a:endParaRPr>
          </a:p>
          <a:p>
            <a:r>
              <a:rPr lang="en-US" b="0" baseline="0" dirty="0" smtClean="0">
                <a:solidFill>
                  <a:schemeClr val="tx1"/>
                </a:solidFill>
              </a:rPr>
              <a:t>Single Hop: (</a:t>
            </a:r>
            <a:r>
              <a:rPr lang="en-US" b="0" dirty="0" smtClean="0">
                <a:solidFill>
                  <a:schemeClr val="tx1"/>
                </a:solidFill>
              </a:rPr>
              <a:t>client</a:t>
            </a:r>
            <a:r>
              <a:rPr lang="en-US" b="0" baseline="0" dirty="0" smtClean="0">
                <a:solidFill>
                  <a:schemeClr val="tx1"/>
                </a:solidFill>
              </a:rPr>
              <a:t> to server for HTTP, UA to registrar/proxy for SIP)</a:t>
            </a:r>
            <a:endParaRPr lang="en-US" dirty="0" smtClean="0">
              <a:latin typeface="Trebuchet MS" pitchFamily="34" charset="0"/>
              <a:ea typeface="Arial Unicode MS" pitchFamily="34" charset="-122"/>
              <a:cs typeface="Arial Unicode MS" pitchFamily="34" charset="-122"/>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a:noFill/>
          <a:ln/>
        </p:spPr>
        <p:txBody>
          <a:bodyPr/>
          <a:lstStyle/>
          <a:p>
            <a:pPr>
              <a:lnSpc>
                <a:spcPct val="90000"/>
              </a:lnSpc>
            </a:pPr>
            <a:r>
              <a:rPr lang="en-US" dirty="0" smtClean="0"/>
              <a:t>Real-life</a:t>
            </a:r>
            <a:r>
              <a:rPr lang="en-US" baseline="0" dirty="0" smtClean="0"/>
              <a:t> example of avalanche restart: </a:t>
            </a:r>
            <a:r>
              <a:rPr lang="en-US" dirty="0" smtClean="0"/>
              <a:t>we had a fairly large power outage not to long ago</a:t>
            </a:r>
            <a:br>
              <a:rPr lang="en-US" dirty="0" smtClean="0"/>
            </a:br>
            <a:r>
              <a:rPr lang="en-US" dirty="0" smtClean="0"/>
              <a:t>affecting a fairly wide area of the east of the UK.  When the power</a:t>
            </a:r>
            <a:br>
              <a:rPr lang="en-US" dirty="0" smtClean="0"/>
            </a:br>
            <a:r>
              <a:rPr lang="en-US" dirty="0" smtClean="0"/>
              <a:t>was restored, we saw a huge number of REGISTERs hit our platform all</a:t>
            </a:r>
            <a:br>
              <a:rPr lang="en-US" dirty="0" smtClean="0"/>
            </a:br>
            <a:r>
              <a:rPr lang="en-US" dirty="0" smtClean="0"/>
              <a:t>within a second or two - presumably because the same vendor/model</a:t>
            </a:r>
            <a:br>
              <a:rPr lang="en-US" dirty="0" smtClean="0"/>
            </a:br>
            <a:r>
              <a:rPr lang="en-US" dirty="0" smtClean="0"/>
              <a:t>takes the same time to boot up wherever it is - which caused a mini</a:t>
            </a:r>
            <a:br>
              <a:rPr lang="en-US" dirty="0" smtClean="0"/>
            </a:br>
            <a:r>
              <a:rPr lang="en-US" dirty="0" smtClean="0"/>
              <a:t>DoS against our registration servers thanks to the avalanche effect.</a:t>
            </a:r>
            <a:br>
              <a:rPr lang="en-US" dirty="0" smtClean="0"/>
            </a:br>
            <a:r>
              <a:rPr lang="en-US" dirty="0" smtClean="0"/>
              <a:t>Most annoyingly, these devices all retransmitted at exactly the same</a:t>
            </a:r>
            <a:br>
              <a:rPr lang="en-US" dirty="0" smtClean="0"/>
            </a:br>
            <a:r>
              <a:rPr lang="en-US" dirty="0" smtClean="0"/>
              <a:t>time X seconds later, causing a spike followed by plenty of spare</a:t>
            </a:r>
            <a:br>
              <a:rPr lang="en-US" dirty="0" smtClean="0"/>
            </a:br>
            <a:r>
              <a:rPr lang="en-US" dirty="0" smtClean="0"/>
              <a:t>capacity until they all next tried, etc.</a:t>
            </a:r>
            <a:br>
              <a:rPr lang="en-US" dirty="0" smtClean="0"/>
            </a:b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 of overload, it is always that sources sending too much traffic.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causes of overload:</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 reasonable number of sources all sending the traffic to the server (for registration or for a same number) at the same time </a:t>
            </a:r>
          </a:p>
          <a:p>
            <a:pPr>
              <a:lnSpc>
                <a:spcPct val="90000"/>
              </a:lnSpc>
            </a:pPr>
            <a:endParaRPr lang="en-US" altLang="zh-CN" dirty="0" smtClean="0">
              <a:cs typeface="Arial" pitchFamily="34" charset="0"/>
            </a:endParaRP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More than usual number of users tries to access the system resource </a:t>
            </a:r>
          </a:p>
          <a:p>
            <a:pPr>
              <a:lnSpc>
                <a:spcPct val="90000"/>
              </a:lnSpc>
            </a:pPr>
            <a:r>
              <a:rPr lang="en-US" altLang="zh-CN" dirty="0" smtClean="0">
                <a:cs typeface="Arial" pitchFamily="34" charset="0"/>
              </a:rPr>
              <a:t>*a) a server to registrar  - power failure and recovery</a:t>
            </a:r>
          </a:p>
          <a:p>
            <a:pPr>
              <a:lnSpc>
                <a:spcPct val="90000"/>
              </a:lnSpc>
            </a:pPr>
            <a:r>
              <a:rPr lang="en-US" altLang="zh-CN" dirty="0" smtClean="0">
                <a:cs typeface="Arial" pitchFamily="34" charset="0"/>
              </a:rPr>
              <a:t>*b) server to a set of designated number  - TV commercial</a:t>
            </a:r>
          </a:p>
          <a:p>
            <a:pPr>
              <a:lnSpc>
                <a:spcPct val="90000"/>
              </a:lnSpc>
            </a:pPr>
            <a:r>
              <a:rPr lang="en-US" altLang="zh-CN" dirty="0" smtClean="0">
                <a:cs typeface="Arial" pitchFamily="34" charset="0"/>
              </a:rPr>
              <a:t>*c) server to a set random numbers - disaster aftermath at the same time because of unexpected event (, ) or  </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Who are those added (surge) users?</a:t>
            </a:r>
          </a:p>
          <a:p>
            <a:pPr>
              <a:lnSpc>
                <a:spcPct val="90000"/>
              </a:lnSpc>
            </a:pPr>
            <a:endParaRPr lang="en-US" altLang="zh-CN" dirty="0" smtClean="0">
              <a:cs typeface="Arial" pitchFamily="34" charset="0"/>
            </a:endParaRPr>
          </a:p>
          <a:p>
            <a:pPr>
              <a:lnSpc>
                <a:spcPct val="90000"/>
              </a:lnSpc>
            </a:pPr>
            <a:r>
              <a:rPr lang="en-US" altLang="zh-CN" dirty="0" smtClean="0">
                <a:cs typeface="Arial" pitchFamily="34" charset="0"/>
              </a:rPr>
              <a:t>We define the affected population and the associated servers as an Affected Region. The scope of affected region can be local, e.g., in a) the area that a registrar server covers; the affected region can be global, e.g. in b) or c). In essence, the difference of the local surge vs. global surge is a known population size vs. unknown population size.</a:t>
            </a:r>
          </a:p>
          <a:p>
            <a:pPr>
              <a:lnSpc>
                <a:spcPct val="90000"/>
              </a:lnSpc>
            </a:pPr>
            <a:endParaRPr lang="en-US" altLang="zh-CN" dirty="0" smtClean="0">
              <a:cs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SIP Event SUBSCRIBE</a:t>
            </a:r>
            <a:r>
              <a:rPr lang="en-US" baseline="0" dirty="0" smtClean="0"/>
              <a:t> and NOTIFY mechanisms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UDP does not have transport</a:t>
            </a:r>
            <a:r>
              <a:rPr lang="en-US" baseline="0" dirty="0" smtClean="0"/>
              <a:t> flow control -&gt; application layer feedback-based mechanism</a:t>
            </a:r>
            <a:endParaRPr lang="en-US" dirty="0" smtClean="0"/>
          </a:p>
          <a:p>
            <a:endParaRPr lang="en-US" dirty="0" smtClean="0"/>
          </a:p>
          <a:p>
            <a:endParaRPr lang="en-US" dirty="0" smtClean="0"/>
          </a:p>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Overloaded</a:t>
            </a:r>
            <a:r>
              <a:rPr lang="en-US" baseline="0" dirty="0" smtClean="0"/>
              <a:t> server as a receiving entity</a:t>
            </a:r>
          </a:p>
          <a:p>
            <a:endParaRPr lang="en-US" baseline="0" dirty="0" smtClean="0"/>
          </a:p>
          <a:p>
            <a:r>
              <a:rPr lang="en-US" baseline="0" dirty="0" smtClean="0"/>
              <a:t>Upstream server as sending entities</a:t>
            </a:r>
            <a:endParaRPr lang="en-US" dirty="0" smtClean="0"/>
          </a:p>
          <a:p>
            <a:endParaRPr lang="en-US" dirty="0" smtClean="0"/>
          </a:p>
          <a:p>
            <a:r>
              <a:rPr lang="en-US" dirty="0" smtClean="0"/>
              <a:t>Executes an Algorithm, produce</a:t>
            </a:r>
            <a:r>
              <a:rPr lang="en-US" baseline="0" dirty="0" smtClean="0"/>
              <a:t> a control variable</a:t>
            </a:r>
            <a:endParaRPr lang="en-US" dirty="0" smtClean="0"/>
          </a:p>
          <a:p>
            <a:endParaRPr lang="en-US" dirty="0" smtClean="0"/>
          </a:p>
          <a:p>
            <a:r>
              <a:rPr lang="en-US" dirty="0" smtClean="0"/>
              <a:t>Convey</a:t>
            </a:r>
            <a:r>
              <a:rPr lang="en-US" baseline="0" dirty="0" smtClean="0"/>
              <a:t> the control to the sending entity</a:t>
            </a:r>
          </a:p>
          <a:p>
            <a:endParaRPr lang="en-US" baseline="0" dirty="0" smtClean="0"/>
          </a:p>
          <a:p>
            <a:r>
              <a:rPr lang="en-US" baseline="0" dirty="0" smtClean="0"/>
              <a:t>Enforce the control parameter</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Win-disc is a</a:t>
            </a:r>
            <a:r>
              <a:rPr lang="en-US" baseline="0" dirty="0" smtClean="0"/>
              <a:t> time-driven algorithm – make sure the existing backlogged sessions and new sessions accepted during the next</a:t>
            </a:r>
            <a:r>
              <a:rPr lang="en-US" dirty="0" smtClean="0"/>
              <a:t> control interval will all be handled with a</a:t>
            </a:r>
            <a:r>
              <a:rPr lang="en-US" baseline="0" dirty="0" smtClean="0"/>
              <a:t> budget </a:t>
            </a:r>
            <a:r>
              <a:rPr lang="en-US" baseline="0" dirty="0" err="1" smtClean="0"/>
              <a:t>queueing</a:t>
            </a:r>
            <a:r>
              <a:rPr lang="en-US" baseline="0" dirty="0" smtClean="0"/>
              <a:t> delay.</a:t>
            </a:r>
          </a:p>
          <a:p>
            <a:endParaRPr lang="en-US" baseline="0" dirty="0" smtClean="0"/>
          </a:p>
          <a:p>
            <a:r>
              <a:rPr lang="en-US" baseline="0" dirty="0" smtClean="0"/>
              <a:t>Win-cont is an event-driven algorithm – make sure that until the next event time, the number of sessions presented in the system will not exceeded the number that the server can handle, given a </a:t>
            </a:r>
            <a:r>
              <a:rPr lang="en-US" baseline="0" dirty="0" err="1" smtClean="0"/>
              <a:t>queueing</a:t>
            </a:r>
            <a:r>
              <a:rPr lang="en-US" baseline="0" dirty="0" smtClean="0"/>
              <a:t> delay budget. </a:t>
            </a:r>
          </a:p>
          <a:p>
            <a:endParaRPr lang="en-US" baseline="0" dirty="0" smtClean="0"/>
          </a:p>
          <a:p>
            <a:r>
              <a:rPr lang="en-US" baseline="0" dirty="0" smtClean="0"/>
              <a:t>Win-auto accepts a new session after it finishes processing a new request. </a:t>
            </a:r>
          </a:p>
          <a:p>
            <a:endParaRPr lang="en-US" baseline="0" dirty="0" smtClean="0"/>
          </a:p>
          <a:p>
            <a:endParaRPr lang="en-US" baseline="0" dirty="0" smtClean="0"/>
          </a:p>
          <a:p>
            <a:endParaRPr lang="en-US" dirty="0" smtClean="0"/>
          </a:p>
          <a:p>
            <a:endParaRPr lang="en-US" dirty="0" smtClean="0"/>
          </a:p>
          <a:p>
            <a:r>
              <a:rPr lang="en-US" dirty="0" smtClean="0"/>
              <a:t>Evaluate</a:t>
            </a:r>
            <a:r>
              <a:rPr lang="en-US" baseline="0" dirty="0" smtClean="0"/>
              <a:t> # new sessions acceptable in the next control interval</a:t>
            </a:r>
          </a:p>
          <a:p>
            <a:endParaRPr lang="en-US" baseline="0" dirty="0" smtClean="0"/>
          </a:p>
          <a:p>
            <a:r>
              <a:rPr lang="en-US" baseline="0" dirty="0" smtClean="0"/>
              <a:t>Delay for existing and upcoming sessions are bounded</a:t>
            </a:r>
          </a:p>
          <a:p>
            <a:endParaRPr lang="en-US" baseline="0" dirty="0" smtClean="0"/>
          </a:p>
          <a:p>
            <a:endParaRPr lang="en-US" baseline="0" dirty="0" smtClean="0"/>
          </a:p>
          <a:p>
            <a:r>
              <a:rPr lang="en-US" baseline="0" dirty="0" smtClean="0"/>
              <a:t>Bound the # sessions at any time</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0311">
              <a:defRPr/>
            </a:pPr>
            <a:r>
              <a:rPr lang="en-US" altLang="zh-CN" sz="1600" dirty="0" smtClean="0">
                <a:ea typeface="宋体" pitchFamily="2" charset="-122"/>
              </a:rPr>
              <a:t>Realistic proxy to proxy overload likely short periods of bulk loads w/ source arrivals/departures. </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Involve a number of protocols</a:t>
            </a:r>
            <a:r>
              <a:rPr lang="en-US" baseline="0" dirty="0" smtClean="0"/>
              <a:t> for signaling and media transport. </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Win-auto has the least number</a:t>
            </a:r>
            <a:r>
              <a:rPr lang="en-US" baseline="0" dirty="0" smtClean="0"/>
              <a:t> of tunable parameters, offers good steady performance. But we don’t have much control on its dynamic performance or fairness.</a:t>
            </a:r>
          </a:p>
          <a:p>
            <a:endParaRPr lang="en-US" baseline="0" dirty="0" smtClean="0"/>
          </a:p>
          <a:p>
            <a:r>
              <a:rPr lang="en-US" baseline="0" dirty="0" smtClean="0"/>
              <a:t>Rate-</a:t>
            </a:r>
            <a:r>
              <a:rPr lang="en-US" baseline="0" dirty="0" err="1" smtClean="0"/>
              <a:t>occ</a:t>
            </a:r>
            <a:r>
              <a:rPr lang="en-US" baseline="0" dirty="0" smtClean="0"/>
              <a:t> has the largest number of tunable parameters, is good at dynamic load and fairness but not under steady performance. </a:t>
            </a:r>
          </a:p>
          <a:p>
            <a:endParaRPr lang="en-US" baseline="0" dirty="0" smtClean="0"/>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solidFill>
                  <a:srgbClr val="000000"/>
                </a:solidFill>
                <a:latin typeface="Trebuchet MS" pitchFamily="34" charset="0"/>
                <a:ea typeface="宋体" pitchFamily="2" charset="-122"/>
              </a:rPr>
              <a:t>T1 = 500 ms, increases exponentially</a:t>
            </a:r>
          </a:p>
          <a:p>
            <a:endParaRPr lang="en-US" dirty="0" smtClean="0">
              <a:solidFill>
                <a:srgbClr val="000000"/>
              </a:solidFill>
              <a:latin typeface="Trebuchet MS" pitchFamily="34" charset="0"/>
              <a:ea typeface="宋体" pitchFamily="2" charset="-122"/>
            </a:endParaRPr>
          </a:p>
          <a:p>
            <a:r>
              <a:rPr lang="en-US" dirty="0" smtClean="0">
                <a:solidFill>
                  <a:srgbClr val="000000"/>
                </a:solidFill>
                <a:latin typeface="Trebuchet MS" pitchFamily="34" charset="0"/>
                <a:ea typeface="宋体" pitchFamily="2" charset="-122"/>
              </a:rPr>
              <a:t>Until total timeout exceeds 32 seconds</a:t>
            </a:r>
          </a:p>
          <a:p>
            <a:endParaRPr lang="en-US" dirty="0" smtClean="0">
              <a:solidFill>
                <a:srgbClr val="000000"/>
              </a:solidFill>
              <a:latin typeface="Trebuchet MS" pitchFamily="34" charset="0"/>
              <a:ea typeface="宋体" pitchFamily="2" charset="-122"/>
            </a:endParaRPr>
          </a:p>
          <a:p>
            <a:r>
              <a:rPr lang="en-US" dirty="0" smtClean="0"/>
              <a:t>Some existing NATs and firewalls bock UDP traffic all together. </a:t>
            </a:r>
          </a:p>
          <a:p>
            <a:endParaRPr lang="en-US" dirty="0" smtClean="0"/>
          </a:p>
          <a:p>
            <a:r>
              <a:rPr lang="en-US" dirty="0" smtClean="0"/>
              <a:t>Outbound TCP connections blocked less frequently</a:t>
            </a:r>
            <a:br>
              <a:rPr lang="en-US" dirty="0" smtClean="0"/>
            </a:br>
            <a:r>
              <a:rPr lang="en-US" dirty="0" smtClean="0"/>
              <a:t/>
            </a:r>
            <a:br>
              <a:rPr lang="en-US" dirty="0" smtClean="0"/>
            </a:br>
            <a:r>
              <a:rPr lang="en-US" dirty="0" smtClean="0"/>
              <a:t> the state to let UDP go through usually deleted if the flow becomes idle for some time</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16KB send buffer</a:t>
            </a:r>
          </a:p>
          <a:p>
            <a:r>
              <a:rPr lang="en-US" dirty="0" smtClean="0"/>
              <a:t>64KB receive buffer</a:t>
            </a:r>
          </a:p>
          <a:p>
            <a:r>
              <a:rPr lang="en-US" dirty="0" smtClean="0"/>
              <a:t>64KB application buffer</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Send buffer 2K</a:t>
            </a:r>
          </a:p>
          <a:p>
            <a:r>
              <a:rPr lang="en-US" dirty="0" smtClean="0"/>
              <a:t>Receive buffer 680x2</a:t>
            </a:r>
            <a:r>
              <a:rPr lang="en-US" baseline="0" dirty="0" smtClean="0"/>
              <a:t>    effective 680x1.5</a:t>
            </a:r>
          </a:p>
          <a:p>
            <a:r>
              <a:rPr lang="en-US" baseline="0" dirty="0" smtClean="0"/>
              <a:t>Application buffer 1020</a:t>
            </a:r>
            <a:endParaRPr lang="en-US" dirty="0" smtClean="0"/>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Restart-</a:t>
            </a:r>
            <a:r>
              <a:rPr lang="en-US" dirty="0" err="1" smtClean="0"/>
              <a:t>Backoff</a:t>
            </a:r>
            <a:r>
              <a:rPr lang="en-US" dirty="0" smtClean="0"/>
              <a:t> Timer Interval (RBIT) =  RBTI = ( R / C ) * ( 1 + k )</a:t>
            </a:r>
          </a:p>
          <a:p>
            <a:r>
              <a:rPr lang="en-US" dirty="0" smtClean="0"/>
              <a:t>        where R = number of registered clients at the Registrar</a:t>
            </a:r>
          </a:p>
          <a:p>
            <a:r>
              <a:rPr lang="en-US" dirty="0" smtClean="0"/>
              <a:t>	             C = Registrar estimated server capacity</a:t>
            </a:r>
          </a:p>
          <a:p>
            <a:r>
              <a:rPr lang="en-US" dirty="0" smtClean="0"/>
              <a:t>                  k = redundancy coefficient (e.g., 0.1)</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NSIS: (under IETF </a:t>
            </a:r>
            <a:r>
              <a:rPr lang="en-US" dirty="0" err="1" smtClean="0"/>
              <a:t>standadization</a:t>
            </a:r>
            <a:r>
              <a:rPr lang="en-US" dirty="0" smtClean="0"/>
              <a: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NSIS: (under IETF </a:t>
            </a:r>
            <a:r>
              <a:rPr lang="en-US" dirty="0" err="1" smtClean="0"/>
              <a:t>standadization</a:t>
            </a:r>
            <a:r>
              <a:rPr lang="en-US" dirty="0" smtClean="0"/>
              <a:t>)</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0311">
              <a:defRPr/>
            </a:pPr>
            <a:r>
              <a:rPr lang="en-US" dirty="0" smtClean="0"/>
              <a:t>used to plug-in existing algorithms for SIP overload </a:t>
            </a:r>
            <a:r>
              <a:rPr lang="en-US" dirty="0" err="1" smtClean="0"/>
              <a:t>overload</a:t>
            </a:r>
            <a:endParaRPr lang="en-US" dirty="0" smtClean="0"/>
          </a:p>
          <a:p>
            <a:endParaRPr lang="en-US" dirty="0" smtClean="0"/>
          </a:p>
          <a:p>
            <a:pPr marL="0" lvl="2" defTabSz="930311">
              <a:defRPr/>
            </a:pPr>
            <a:r>
              <a:rPr lang="en-US" dirty="0" smtClean="0"/>
              <a:t>accepted by the IETF design team  </a:t>
            </a:r>
          </a:p>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Similarity</a:t>
            </a:r>
          </a:p>
          <a:p>
            <a:endParaRPr lang="en-US" dirty="0" smtClean="0"/>
          </a:p>
          <a:p>
            <a:r>
              <a:rPr lang="en-US" dirty="0" smtClean="0"/>
              <a:t>Inherient randamization unless it is an</a:t>
            </a:r>
            <a:r>
              <a:rPr lang="en-US" baseline="0" dirty="0" smtClean="0"/>
              <a:t> attack</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sz="1800" dirty="0" smtClean="0"/>
              <a:t>Next Step in Signaling</a:t>
            </a:r>
          </a:p>
          <a:p>
            <a:endParaRPr lang="en-US" sz="1800" dirty="0" smtClean="0"/>
          </a:p>
          <a:p>
            <a:r>
              <a:rPr lang="en-US" sz="1800" dirty="0" smtClean="0"/>
              <a:t>Signaling Protocol </a:t>
            </a:r>
          </a:p>
          <a:p>
            <a:endParaRPr lang="en-US" sz="1800" dirty="0" smtClean="0"/>
          </a:p>
          <a:p>
            <a:r>
              <a:rPr lang="en-US" sz="1800" dirty="0" smtClean="0"/>
              <a:t>different purposes of session support</a:t>
            </a:r>
          </a:p>
          <a:p>
            <a:endParaRPr lang="en-US" sz="1800" dirty="0" smtClean="0"/>
          </a:p>
          <a:p>
            <a:r>
              <a:rPr lang="en-US" sz="1800" dirty="0" smtClean="0"/>
              <a:t>including QoS reservation</a:t>
            </a:r>
            <a:endParaRPr lang="en-US" sz="1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Specific</a:t>
            </a:r>
            <a:r>
              <a:rPr lang="en-US" baseline="0" dirty="0" smtClean="0"/>
              <a:t> topic</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lvl="1"/>
            <a:r>
              <a:rPr lang="en-US" sz="1800" dirty="0" smtClean="0"/>
              <a:t>Path-coupled</a:t>
            </a:r>
          </a:p>
          <a:p>
            <a:pPr lvl="1"/>
            <a:endParaRPr lang="en-US" sz="1800" dirty="0" smtClean="0"/>
          </a:p>
          <a:p>
            <a:pPr lvl="1"/>
            <a:endParaRPr lang="en-US" sz="1800" dirty="0" smtClean="0"/>
          </a:p>
          <a:p>
            <a:pPr lvl="1"/>
            <a:endParaRPr lang="en-US" sz="1800" dirty="0" smtClean="0"/>
          </a:p>
          <a:p>
            <a:pPr lvl="1"/>
            <a:endParaRPr lang="en-US" sz="1800" dirty="0" smtClean="0"/>
          </a:p>
          <a:p>
            <a:pPr lvl="1"/>
            <a:endParaRPr lang="en-US" sz="1800" dirty="0" smtClean="0"/>
          </a:p>
          <a:p>
            <a:pPr lvl="1"/>
            <a:r>
              <a:rPr lang="en-US" sz="1800" dirty="0" smtClean="0"/>
              <a:t>Impact of route change on NSIS</a:t>
            </a:r>
          </a:p>
          <a:p>
            <a:pPr lvl="1"/>
            <a:endParaRPr lang="en-US" sz="1800" dirty="0" smtClean="0"/>
          </a:p>
          <a:p>
            <a:pPr lvl="1"/>
            <a:r>
              <a:rPr lang="en-US" sz="1800" dirty="0" smtClean="0"/>
              <a:t>path-coupled signaling  </a:t>
            </a:r>
          </a:p>
          <a:p>
            <a:pPr lvl="1"/>
            <a:r>
              <a:rPr lang="en-US" sz="1800" dirty="0" smtClean="0"/>
              <a:t>QoS control state - data forwarding path </a:t>
            </a:r>
          </a:p>
          <a:p>
            <a:pPr lvl="1"/>
            <a:r>
              <a:rPr lang="en-US" sz="1800" dirty="0" smtClean="0"/>
              <a:t>new segments may not have QoS </a:t>
            </a:r>
          </a:p>
          <a:p>
            <a:pPr lvl="1"/>
            <a:r>
              <a:rPr lang="en-US" sz="1800" dirty="0" smtClean="0"/>
              <a:t>Problem - QoS judged by weakest link </a:t>
            </a:r>
          </a:p>
          <a:p>
            <a:pPr lvl="1"/>
            <a:endParaRPr lang="en-US" sz="1800" dirty="0" smtClean="0"/>
          </a:p>
          <a:p>
            <a:pPr lvl="1"/>
            <a:r>
              <a:rPr lang="en-US" sz="1800" dirty="0" smtClean="0"/>
              <a:t>understanding of the routing infrastructure</a:t>
            </a:r>
          </a:p>
          <a:p>
            <a:pPr lvl="1"/>
            <a:endParaRPr lang="en-US" sz="1800" dirty="0" smtClean="0"/>
          </a:p>
          <a:p>
            <a:pPr lvl="1"/>
            <a:r>
              <a:rPr lang="en-US" sz="1800" dirty="0" smtClean="0"/>
              <a:t>Highlights: -&gt; adaptive  </a:t>
            </a:r>
          </a:p>
          <a:p>
            <a:pPr lvl="1"/>
            <a:endParaRPr lang="en-US" sz="1800" dirty="0" smtClean="0"/>
          </a:p>
          <a:p>
            <a:pPr lvl="1"/>
            <a:r>
              <a:rPr lang="en-US" sz="1800" dirty="0" smtClean="0"/>
              <a:t>Key -&gt; route change detection  </a:t>
            </a:r>
          </a:p>
          <a:p>
            <a:pPr lvl="1"/>
            <a:endParaRPr lang="en-US" sz="1800" dirty="0" smtClean="0"/>
          </a:p>
          <a:p>
            <a:pPr lvl="1"/>
            <a:endParaRPr lang="en-US" sz="1800" dirty="0" smtClean="0"/>
          </a:p>
          <a:p>
            <a:pPr lvl="1"/>
            <a:endParaRPr lang="en-US" sz="1800" dirty="0" smtClean="0"/>
          </a:p>
          <a:p>
            <a:pPr lvl="1"/>
            <a:r>
              <a:rPr lang="en-US" sz="1800" dirty="0" smtClean="0"/>
              <a:t>Data flow traverses a path different from the one for  which NSIS has set up QoS</a:t>
            </a:r>
          </a:p>
          <a:p>
            <a:pPr lvl="1"/>
            <a:endParaRPr lang="en-US" sz="1800" dirty="0" smtClean="0"/>
          </a:p>
          <a:p>
            <a:pPr lvl="1"/>
            <a:r>
              <a:rPr lang="en-US" sz="1800" dirty="0" smtClean="0"/>
              <a:t>The </a:t>
            </a:r>
            <a:r>
              <a:rPr lang="en-US" sz="1800" dirty="0" err="1" smtClean="0"/>
              <a:t>poisson</a:t>
            </a:r>
            <a:r>
              <a:rPr lang="en-US" sz="1800" dirty="0" smtClean="0"/>
              <a:t> nature ensures that the proportion of time our measurement observes a given state is asymptotically equal to the amount of time the Internet spends in that state. </a:t>
            </a:r>
          </a:p>
          <a:p>
            <a:pPr lvl="1"/>
            <a:endParaRPr lang="en-US" sz="1800" dirty="0" smtClean="0"/>
          </a:p>
          <a:p>
            <a:pPr lvl="1"/>
            <a:r>
              <a:rPr lang="en-US" sz="1800" dirty="0" smtClean="0"/>
              <a:t>Prevalence: how likely it is that a path at an arbitrary point in time uses a particular route.</a:t>
            </a:r>
          </a:p>
          <a:p>
            <a:pPr lvl="1"/>
            <a:endParaRPr lang="en-US" sz="1800" dirty="0" smtClean="0"/>
          </a:p>
          <a:p>
            <a:pPr lvl="1" eaLnBrk="1" hangingPunct="1">
              <a:lnSpc>
                <a:spcPct val="90000"/>
              </a:lnSpc>
            </a:pPr>
            <a:r>
              <a:rPr lang="en-US" altLang="zh-CN" sz="1800" dirty="0" smtClean="0">
                <a:ea typeface="宋体" pitchFamily="2" charset="-122"/>
              </a:rPr>
              <a:t>Asymmetric - In most cases the prevalence values for the same site as source or destination are similar, but a few cases differ a lot.</a:t>
            </a:r>
          </a:p>
          <a:p>
            <a:pPr lvl="1" eaLnBrk="1" hangingPunct="1">
              <a:lnSpc>
                <a:spcPct val="90000"/>
              </a:lnSpc>
            </a:pPr>
            <a:endParaRPr lang="en-US" altLang="zh-CN" sz="1800" dirty="0" smtClean="0">
              <a:ea typeface="宋体" pitchFamily="2" charset="-122"/>
            </a:endParaRPr>
          </a:p>
          <a:p>
            <a:pPr lvl="1" eaLnBrk="1" hangingPunct="1">
              <a:lnSpc>
                <a:spcPct val="90000"/>
              </a:lnSpc>
            </a:pPr>
            <a:r>
              <a:rPr lang="en-US" altLang="zh-CN" sz="1800" dirty="0" smtClean="0">
                <a:ea typeface="宋体" pitchFamily="2" charset="-122"/>
              </a:rPr>
              <a:t>Persistence: how long the path will stay in one route </a:t>
            </a:r>
          </a:p>
          <a:p>
            <a:pPr lvl="1"/>
            <a:endParaRPr lang="en-US" sz="1800" dirty="0" smtClean="0"/>
          </a:p>
          <a:p>
            <a:pPr lvl="1"/>
            <a:r>
              <a:rPr lang="en-US" sz="1800" dirty="0" smtClean="0"/>
              <a:t>Hop count in route changes: 54% one, 80%-90% &lt;=3 (aft. route merging)</a:t>
            </a:r>
          </a:p>
          <a:p>
            <a:pPr lvl="1"/>
            <a:r>
              <a:rPr lang="en-US" sz="1800" dirty="0" smtClean="0"/>
              <a:t>AS path changes: 50%+ Zero, all &lt;=2,     2/3 starting from 2</a:t>
            </a:r>
            <a:r>
              <a:rPr lang="en-US" sz="1800" baseline="30000" dirty="0" smtClean="0"/>
              <a:t>nd</a:t>
            </a:r>
            <a:r>
              <a:rPr lang="en-US" sz="1800" dirty="0" smtClean="0"/>
              <a:t> or 3</a:t>
            </a:r>
            <a:r>
              <a:rPr lang="en-US" sz="1800" baseline="30000" dirty="0" smtClean="0"/>
              <a:t>rd</a:t>
            </a:r>
            <a:r>
              <a:rPr lang="en-US" sz="1800" dirty="0" smtClean="0"/>
              <a:t> AS</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1800" kern="0" dirty="0" smtClean="0">
              <a:solidFill>
                <a:srgbClr val="000000"/>
              </a:solidFill>
              <a:latin typeface="Trebuchet MS"/>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sz="1800" kern="0" dirty="0" smtClean="0">
                <a:solidFill>
                  <a:srgbClr val="000000"/>
                </a:solidFill>
                <a:latin typeface="Trebuchet MS"/>
                <a:cs typeface="Arial"/>
              </a:rPr>
              <a:t>no strong evidence that the overall routing has either improved or degraded significantly comparing to 1994 and 1999 measurements</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1800" kern="0" dirty="0" smtClean="0">
              <a:solidFill>
                <a:srgbClr val="000000"/>
              </a:solidFill>
              <a:latin typeface="Trebuchet MS"/>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sz="1800" kern="0" dirty="0" smtClean="0">
                <a:solidFill>
                  <a:srgbClr val="000000"/>
                </a:solidFill>
                <a:latin typeface="Trebuchet MS"/>
                <a:cs typeface="Arial"/>
              </a:rPr>
              <a:t>paths dominated by a single route good for NSIS</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1800" kern="0" dirty="0" smtClean="0">
              <a:solidFill>
                <a:srgbClr val="000000"/>
              </a:solidFill>
              <a:latin typeface="Trebuchet MS"/>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sz="1800" kern="0" dirty="0" smtClean="0">
                <a:solidFill>
                  <a:srgbClr val="000000"/>
                </a:solidFill>
                <a:latin typeface="Trebuchet MS"/>
                <a:cs typeface="Arial"/>
              </a:rPr>
              <a:t>NSIS needs to be aware of significant site-to-site variations </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1800" kern="0" dirty="0" smtClean="0">
              <a:solidFill>
                <a:srgbClr val="000000"/>
              </a:solidFill>
              <a:latin typeface="Trebuchet MS"/>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sz="1800" kern="0" dirty="0" smtClean="0">
                <a:solidFill>
                  <a:srgbClr val="000000"/>
                </a:solidFill>
                <a:latin typeface="Trebuchet MS"/>
                <a:cs typeface="Arial"/>
              </a:rPr>
              <a:t>NSIS simple TTL monitoring effective but insufficient</a:t>
            </a:r>
          </a:p>
          <a:p>
            <a:pPr marL="537836" lvl="1" indent="-242268" defTabSz="930311" fontAlgn="base">
              <a:spcBef>
                <a:spcPct val="30000"/>
              </a:spcBef>
              <a:spcAft>
                <a:spcPct val="0"/>
              </a:spcAft>
              <a:buClr>
                <a:srgbClr val="969696"/>
              </a:buClr>
              <a:buFont typeface="Wingdings" pitchFamily="2" charset="2"/>
              <a:buChar char="§"/>
              <a:tabLst>
                <a:tab pos="4015195" algn="l"/>
              </a:tabLst>
              <a:defRPr/>
            </a:pPr>
            <a:endParaRPr lang="en-US" sz="1800" kern="0" dirty="0" smtClean="0">
              <a:solidFill>
                <a:srgbClr val="000000"/>
              </a:solidFill>
              <a:latin typeface="Trebuchet MS"/>
              <a:cs typeface="Arial"/>
            </a:endParaRPr>
          </a:p>
          <a:p>
            <a:pPr marL="537836" lvl="1" indent="-242268" defTabSz="930311" fontAlgn="base">
              <a:spcBef>
                <a:spcPct val="30000"/>
              </a:spcBef>
              <a:spcAft>
                <a:spcPct val="0"/>
              </a:spcAft>
              <a:buClr>
                <a:srgbClr val="969696"/>
              </a:buClr>
              <a:buFont typeface="Wingdings" pitchFamily="2" charset="2"/>
              <a:buChar char="§"/>
              <a:tabLst>
                <a:tab pos="4015195" algn="l"/>
              </a:tabLst>
              <a:defRPr/>
            </a:pPr>
            <a:r>
              <a:rPr lang="en-US" sz="1800" kern="0" dirty="0" smtClean="0">
                <a:solidFill>
                  <a:srgbClr val="000000"/>
                </a:solidFill>
                <a:latin typeface="Trebuchet MS"/>
                <a:cs typeface="Arial"/>
              </a:rPr>
              <a:t>proposed one-way-delay change monitoring mechanism a good complement (e.g. covers 60% TTL-invisible route change in the dataset)</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Widely used - </a:t>
            </a:r>
            <a:r>
              <a:rPr lang="en-US" dirty="0" err="1" smtClean="0"/>
              <a:t>Ipsec</a:t>
            </a:r>
            <a:r>
              <a:rPr lang="en-US" dirty="0" smtClean="0"/>
              <a: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scu"/>
          <p:cNvPicPr>
            <a:picLocks noChangeAspect="1" noChangeArrowheads="1"/>
          </p:cNvPicPr>
          <p:nvPr/>
        </p:nvPicPr>
        <p:blipFill>
          <a:blip r:embed="rId2" cstate="print"/>
          <a:srcRect/>
          <a:stretch>
            <a:fillRect/>
          </a:stretch>
        </p:blipFill>
        <p:spPr bwMode="auto">
          <a:xfrm>
            <a:off x="7467600" y="533400"/>
            <a:ext cx="1066800" cy="914400"/>
          </a:xfrm>
          <a:prstGeom prst="rect">
            <a:avLst/>
          </a:prstGeom>
          <a:noFill/>
          <a:ln w="9525">
            <a:noFill/>
            <a:miter lim="800000"/>
            <a:headEnd/>
            <a:tailEnd/>
          </a:ln>
        </p:spPr>
      </p:pic>
      <p:pic>
        <p:nvPicPr>
          <p:cNvPr id="5" name="Picture 9" descr="IRT_logo"/>
          <p:cNvPicPr>
            <a:picLocks noChangeAspect="1" noChangeArrowheads="1"/>
          </p:cNvPicPr>
          <p:nvPr/>
        </p:nvPicPr>
        <p:blipFill>
          <a:blip r:embed="rId3" cstate="print"/>
          <a:srcRect/>
          <a:stretch>
            <a:fillRect/>
          </a:stretch>
        </p:blipFill>
        <p:spPr bwMode="auto">
          <a:xfrm>
            <a:off x="6324600" y="533400"/>
            <a:ext cx="990600" cy="871538"/>
          </a:xfrm>
          <a:prstGeom prst="rect">
            <a:avLst/>
          </a:prstGeom>
          <a:noFill/>
          <a:ln w="9525">
            <a:noFill/>
            <a:miter lim="800000"/>
            <a:headEnd/>
            <a:tailEnd/>
          </a:ln>
        </p:spPr>
      </p:pic>
      <p:sp>
        <p:nvSpPr>
          <p:cNvPr id="6" name="Rectangle 5"/>
          <p:cNvSpPr>
            <a:spLocks noChangeArrowheads="1"/>
          </p:cNvSpPr>
          <p:nvPr/>
        </p:nvSpPr>
        <p:spPr bwMode="auto">
          <a:xfrm>
            <a:off x="0" y="1828800"/>
            <a:ext cx="9144000" cy="2371725"/>
          </a:xfrm>
          <a:prstGeom prst="rect">
            <a:avLst/>
          </a:prstGeom>
          <a:solidFill>
            <a:srgbClr val="EAEAEA"/>
          </a:solidFill>
          <a:ln w="9525">
            <a:noFill/>
            <a:miter lim="800000"/>
            <a:headEnd/>
            <a:tailEnd/>
          </a:ln>
          <a:effectLst/>
        </p:spPr>
        <p:txBody>
          <a:bodyPr lIns="92075" tIns="46038" rIns="92075" bIns="46038" anchor="ctr">
            <a:spAutoFit/>
          </a:bodyPr>
          <a:lstStyle/>
          <a:p>
            <a:endParaRPr lang="en-US" dirty="0"/>
          </a:p>
        </p:txBody>
      </p:sp>
      <p:sp>
        <p:nvSpPr>
          <p:cNvPr id="2254850" name="Rectangle 2"/>
          <p:cNvSpPr>
            <a:spLocks noGrp="1" noChangeArrowheads="1"/>
          </p:cNvSpPr>
          <p:nvPr>
            <p:ph type="subTitle" idx="1"/>
          </p:nvPr>
        </p:nvSpPr>
        <p:spPr>
          <a:xfrm>
            <a:off x="685800" y="4419600"/>
            <a:ext cx="6400800" cy="1219200"/>
          </a:xfrm>
        </p:spPr>
        <p:txBody>
          <a:bodyPr/>
          <a:lstStyle>
            <a:lvl1pPr marL="0" indent="0">
              <a:defRPr sz="1400"/>
            </a:lvl1pPr>
          </a:lstStyle>
          <a:p>
            <a:r>
              <a:rPr lang="en-US" altLang="zh-CN" smtClean="0"/>
              <a:t>Click to edit Master subtitle style</a:t>
            </a:r>
            <a:endParaRPr lang="en-US" altLang="zh-CN"/>
          </a:p>
        </p:txBody>
      </p:sp>
      <p:sp>
        <p:nvSpPr>
          <p:cNvPr id="2254854" name="Rectangle 6"/>
          <p:cNvSpPr>
            <a:spLocks noGrp="1" noChangeArrowheads="1"/>
          </p:cNvSpPr>
          <p:nvPr>
            <p:ph type="ctrTitle"/>
          </p:nvPr>
        </p:nvSpPr>
        <p:spPr>
          <a:xfrm>
            <a:off x="609600" y="2286000"/>
            <a:ext cx="7772400" cy="1447800"/>
          </a:xfrm>
        </p:spPr>
        <p:txBody>
          <a:bodyPr lIns="91440" tIns="45720" rIns="91440" bIns="45720" anchor="t"/>
          <a:lstStyle>
            <a:lvl1pPr>
              <a:defRPr sz="3200"/>
            </a:lvl1pPr>
          </a:lstStyle>
          <a:p>
            <a:r>
              <a:rPr lang="en-US" altLang="zh-CN" smtClean="0"/>
              <a:t>Click to edit Master title style</a:t>
            </a:r>
            <a:endParaRPr lang="en-US" altLang="zh-CN"/>
          </a:p>
        </p:txBody>
      </p:sp>
    </p:spTree>
  </p:cSld>
  <p:clrMapOvr>
    <a:masterClrMapping/>
  </p:clrMapOvr>
  <p:transition>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05C2E92C-EA90-46FA-B36D-910C4D0C772D}"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23998366-9818-4D3C-875B-C29D53344854}"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65CB7118-208F-40CC-ABA8-BC62168000FA}"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C8BA4D5B-4B32-4998-AB37-67F52146EE37}"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33788"/>
            <a:ext cx="8229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EC4102FC-97A0-4DAD-AC63-2E8A4FD2C488}" type="datetime1">
              <a:rPr lang="en-US" altLang="zh-CN" smtClean="0"/>
              <a:pPr/>
              <a:t>4/7/2010</a:t>
            </a:fld>
            <a:endParaRPr lang="en-US" altLang="zh-CN" dirty="0"/>
          </a:p>
        </p:txBody>
      </p:sp>
      <p:sp>
        <p:nvSpPr>
          <p:cNvPr id="6" name="Rectangle 5"/>
          <p:cNvSpPr>
            <a:spLocks noGrp="1" noChangeArrowheads="1"/>
          </p:cNvSpPr>
          <p:nvPr>
            <p:ph type="ftr" sz="quarter" idx="11"/>
          </p:nvPr>
        </p:nvSpPr>
        <p:spPr>
          <a:ln/>
        </p:spPr>
        <p:txBody>
          <a:bodyPr/>
          <a:lstStyle>
            <a:lvl1pPr>
              <a:defRPr/>
            </a:lvl1pPr>
          </a:lstStyle>
          <a:p>
            <a:endParaRPr lang="en-US" altLang="zh-CN" dirty="0"/>
          </a:p>
        </p:txBody>
      </p:sp>
      <p:sp>
        <p:nvSpPr>
          <p:cNvPr id="7" name="Rectangle 6"/>
          <p:cNvSpPr>
            <a:spLocks noGrp="1" noChangeArrowheads="1"/>
          </p:cNvSpPr>
          <p:nvPr>
            <p:ph type="sldNum" sz="quarter" idx="12"/>
          </p:nvPr>
        </p:nvSpPr>
        <p:spPr>
          <a:ln/>
        </p:spPr>
        <p:txBody>
          <a:bodyPr/>
          <a:lstStyle>
            <a:lvl1pPr>
              <a:defRPr/>
            </a:lvl1pPr>
          </a:lstStyle>
          <a:p>
            <a:fld id="{915E025C-19B3-417E-B245-F83CD428D5A9}" type="slidenum">
              <a:rPr lang="en-US" altLang="zh-CN" smtClean="0"/>
              <a:pPr/>
              <a:t>‹#›</a:t>
            </a:fld>
            <a:endParaRPr lang="en-US" altLang="zh-CN" dirty="0"/>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scu"/>
          <p:cNvPicPr>
            <a:picLocks noChangeAspect="1" noChangeArrowheads="1"/>
          </p:cNvPicPr>
          <p:nvPr/>
        </p:nvPicPr>
        <p:blipFill>
          <a:blip r:embed="rId2" cstate="print"/>
          <a:srcRect/>
          <a:stretch>
            <a:fillRect/>
          </a:stretch>
        </p:blipFill>
        <p:spPr bwMode="auto">
          <a:xfrm>
            <a:off x="7467600" y="533400"/>
            <a:ext cx="1066800" cy="914400"/>
          </a:xfrm>
          <a:prstGeom prst="rect">
            <a:avLst/>
          </a:prstGeom>
          <a:noFill/>
          <a:ln w="9525">
            <a:noFill/>
            <a:miter lim="800000"/>
            <a:headEnd/>
            <a:tailEnd/>
          </a:ln>
        </p:spPr>
      </p:pic>
      <p:pic>
        <p:nvPicPr>
          <p:cNvPr id="5" name="Picture 9" descr="IRT_logo"/>
          <p:cNvPicPr>
            <a:picLocks noChangeAspect="1" noChangeArrowheads="1"/>
          </p:cNvPicPr>
          <p:nvPr/>
        </p:nvPicPr>
        <p:blipFill>
          <a:blip r:embed="rId3" cstate="print"/>
          <a:srcRect/>
          <a:stretch>
            <a:fillRect/>
          </a:stretch>
        </p:blipFill>
        <p:spPr bwMode="auto">
          <a:xfrm>
            <a:off x="6324600" y="533400"/>
            <a:ext cx="990600" cy="871538"/>
          </a:xfrm>
          <a:prstGeom prst="rect">
            <a:avLst/>
          </a:prstGeom>
          <a:noFill/>
          <a:ln w="9525">
            <a:noFill/>
            <a:miter lim="800000"/>
            <a:headEnd/>
            <a:tailEnd/>
          </a:ln>
        </p:spPr>
      </p:pic>
      <p:sp>
        <p:nvSpPr>
          <p:cNvPr id="6" name="Rectangle 5"/>
          <p:cNvSpPr>
            <a:spLocks noChangeArrowheads="1"/>
          </p:cNvSpPr>
          <p:nvPr/>
        </p:nvSpPr>
        <p:spPr bwMode="auto">
          <a:xfrm>
            <a:off x="0" y="1828800"/>
            <a:ext cx="9144000" cy="2371725"/>
          </a:xfrm>
          <a:prstGeom prst="rect">
            <a:avLst/>
          </a:prstGeom>
          <a:solidFill>
            <a:srgbClr val="EAEAEA"/>
          </a:solidFill>
          <a:ln w="9525">
            <a:noFill/>
            <a:miter lim="800000"/>
            <a:headEnd/>
            <a:tailEnd/>
          </a:ln>
          <a:effectLst/>
        </p:spPr>
        <p:txBody>
          <a:bodyPr lIns="92075" tIns="46038" rIns="92075" bIns="46038" anchor="ctr">
            <a:spAutoFit/>
          </a:bodyPr>
          <a:lstStyle/>
          <a:p>
            <a:endParaRPr lang="en-US" dirty="0"/>
          </a:p>
        </p:txBody>
      </p:sp>
      <p:sp>
        <p:nvSpPr>
          <p:cNvPr id="2254850" name="Rectangle 2"/>
          <p:cNvSpPr>
            <a:spLocks noGrp="1" noChangeArrowheads="1"/>
          </p:cNvSpPr>
          <p:nvPr>
            <p:ph type="subTitle" idx="1"/>
          </p:nvPr>
        </p:nvSpPr>
        <p:spPr>
          <a:xfrm>
            <a:off x="685800" y="4419600"/>
            <a:ext cx="6400800" cy="1219200"/>
          </a:xfrm>
        </p:spPr>
        <p:txBody>
          <a:bodyPr/>
          <a:lstStyle>
            <a:lvl1pPr marL="0" indent="0">
              <a:defRPr sz="1400"/>
            </a:lvl1pPr>
          </a:lstStyle>
          <a:p>
            <a:r>
              <a:rPr lang="en-US" altLang="zh-CN" smtClean="0"/>
              <a:t>Click to edit Master subtitle style</a:t>
            </a:r>
            <a:endParaRPr lang="en-US" altLang="zh-CN"/>
          </a:p>
        </p:txBody>
      </p:sp>
      <p:sp>
        <p:nvSpPr>
          <p:cNvPr id="2254854" name="Rectangle 6"/>
          <p:cNvSpPr>
            <a:spLocks noGrp="1" noChangeArrowheads="1"/>
          </p:cNvSpPr>
          <p:nvPr>
            <p:ph type="ctrTitle"/>
          </p:nvPr>
        </p:nvSpPr>
        <p:spPr>
          <a:xfrm>
            <a:off x="609600" y="2286000"/>
            <a:ext cx="7772400" cy="1447800"/>
          </a:xfrm>
        </p:spPr>
        <p:txBody>
          <a:bodyPr lIns="91440" tIns="45720" rIns="91440" bIns="45720" anchor="t"/>
          <a:lstStyle>
            <a:lvl1pPr>
              <a:defRPr sz="3200"/>
            </a:lvl1pPr>
          </a:lstStyle>
          <a:p>
            <a:r>
              <a:rPr lang="en-US" altLang="zh-CN" smtClean="0"/>
              <a:t>Click to edit Master title style</a:t>
            </a:r>
            <a:endParaRPr lang="en-US" altLang="zh-CN"/>
          </a:p>
        </p:txBody>
      </p:sp>
    </p:spTree>
  </p:cSld>
  <p:clrMapOvr>
    <a:masterClrMapping/>
  </p:clrMapOvr>
  <p:transition>
    <p:wipe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01288C8B-AE8A-48B3-BA53-225751F2B762}" type="datetime1">
              <a:rPr lang="en-US" smtClean="0"/>
              <a:pPr/>
              <a:t>4/7/2010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9A12C10C-5F11-4644-ABB1-47C8EFB0B0B7}" type="datetime1">
              <a:rPr lang="en-US" smtClean="0"/>
              <a:pPr/>
              <a:t>4/7/2010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89CB8EC-220A-44D3-A8EF-6D5DF43133E7}" type="datetime1">
              <a:rPr lang="en-US" smtClean="0"/>
              <a:pPr/>
              <a:t>4/7/2010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285DE239-F9CF-4064-BDFA-426AE17A5C57}" type="datetime1">
              <a:rPr lang="en-US" smtClean="0"/>
              <a:pPr/>
              <a:t>4/7/2010</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97B53869-1A80-4C24-AAE3-F1DC67699B4D}" type="datetime1">
              <a:rPr lang="en-US" smtClean="0"/>
              <a:pPr/>
              <a:t>4/7/2010</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FEEA04F3-81BC-4E8F-86BA-D5CAE0219AC9}" type="datetime1">
              <a:rPr lang="en-US" smtClean="0"/>
              <a:pPr/>
              <a:t>4/7/2010</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514E6FAB-9881-4EC1-A2E6-A433BC14E945}"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1789CCA8-C225-4F72-A271-18A1A75A5694}"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4A6AE4E-F8D8-4804-8D9D-B337D490CF47}" type="datetime1">
              <a:rPr lang="en-US" smtClean="0"/>
              <a:pPr/>
              <a:t>4/7/2010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45A2993D-EFF8-481E-96F8-E728E94FC94A}" type="datetime1">
              <a:rPr lang="en-US" smtClean="0"/>
              <a:pPr/>
              <a:t>4/7/2010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BFA348-3CDF-4F43-924A-D0E60F1354AF}" type="datetime1">
              <a:rPr lang="en-US" smtClean="0"/>
              <a:pPr/>
              <a:t>4/7/2010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BF49268E-6354-430A-83CB-401203F25DBD}" type="datetime1">
              <a:rPr lang="en-US" smtClean="0"/>
              <a:pPr/>
              <a:t>4/7/2010</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8229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633788"/>
            <a:ext cx="8229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27EFBB9-D7B9-4DD3-B491-0DA8BB161A9A}" type="datetime1">
              <a:rPr lang="en-US" smtClean="0"/>
              <a:pPr/>
              <a:t>4/7/2010</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762000" y="6477000"/>
            <a:ext cx="1219200" cy="381000"/>
          </a:xfrm>
        </p:spPr>
        <p:txBody>
          <a:bodyPr/>
          <a:lstStyle>
            <a:lvl1pPr>
              <a:defRPr/>
            </a:lvl1pPr>
          </a:lstStyle>
          <a:p>
            <a:fld id="{EFA67710-892F-4C4C-9B99-B5E2C3F5AD06}" type="datetime1">
              <a:rPr lang="en-US" altLang="zh-CN" smtClean="0"/>
              <a:pPr/>
              <a:t>4/7/2010</a:t>
            </a:fld>
            <a:endParaRPr lang="en-US" altLang="zh-CN" dirty="0"/>
          </a:p>
        </p:txBody>
      </p:sp>
      <p:sp>
        <p:nvSpPr>
          <p:cNvPr id="6" name="Footer Placeholder 5"/>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7" name="Slide Number Placeholder 6"/>
          <p:cNvSpPr>
            <a:spLocks noGrp="1"/>
          </p:cNvSpPr>
          <p:nvPr>
            <p:ph type="sldNum" sz="quarter" idx="12"/>
          </p:nvPr>
        </p:nvSpPr>
        <p:spPr>
          <a:xfrm>
            <a:off x="6705600" y="6477000"/>
            <a:ext cx="990600" cy="381000"/>
          </a:xfrm>
        </p:spPr>
        <p:txBody>
          <a:bodyPr/>
          <a:lstStyle>
            <a:lvl1pPr>
              <a:defRPr/>
            </a:lvl1pPr>
          </a:lstStyle>
          <a:p>
            <a:fld id="{3126CB39-E116-4B13-903C-58B6EF3DEF2A}" type="slidenum">
              <a:rPr lang="en-US" altLang="zh-CN" smtClean="0"/>
              <a:pPr/>
              <a:t>‹#›</a:t>
            </a:fld>
            <a:endParaRPr lang="en-US" altLang="zh-CN" dirty="0"/>
          </a:p>
        </p:txBody>
      </p:sp>
    </p:spTree>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90600"/>
            <a:ext cx="8229600" cy="5135563"/>
          </a:xfrm>
        </p:spPr>
        <p:txBody>
          <a:bodyPr/>
          <a:lstStyle/>
          <a:p>
            <a:endParaRPr lang="en-US" dirty="0"/>
          </a:p>
        </p:txBody>
      </p:sp>
      <p:sp>
        <p:nvSpPr>
          <p:cNvPr id="4" name="Date Placeholder 3"/>
          <p:cNvSpPr>
            <a:spLocks noGrp="1"/>
          </p:cNvSpPr>
          <p:nvPr>
            <p:ph type="dt" sz="half" idx="10"/>
          </p:nvPr>
        </p:nvSpPr>
        <p:spPr>
          <a:xfrm>
            <a:off x="1066800" y="6477000"/>
            <a:ext cx="914400" cy="381000"/>
          </a:xfrm>
        </p:spPr>
        <p:txBody>
          <a:bodyPr/>
          <a:lstStyle>
            <a:lvl1pPr>
              <a:defRPr/>
            </a:lvl1pPr>
          </a:lstStyle>
          <a:p>
            <a:fld id="{79BBEE57-6B88-4414-81A6-E0DD562F181E}" type="datetime1">
              <a:rPr lang="en-US" altLang="zh-CN" smtClean="0"/>
              <a:pPr/>
              <a:t>4/7/2010</a:t>
            </a:fld>
            <a:endParaRPr lang="en-US" altLang="zh-CN" dirty="0"/>
          </a:p>
        </p:txBody>
      </p:sp>
      <p:sp>
        <p:nvSpPr>
          <p:cNvPr id="5" name="Footer Placeholder 4"/>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6" name="Slide Number Placeholder 5"/>
          <p:cNvSpPr>
            <a:spLocks noGrp="1"/>
          </p:cNvSpPr>
          <p:nvPr>
            <p:ph type="sldNum" sz="quarter" idx="12"/>
          </p:nvPr>
        </p:nvSpPr>
        <p:spPr>
          <a:xfrm>
            <a:off x="6705600" y="6477000"/>
            <a:ext cx="990600" cy="381000"/>
          </a:xfrm>
        </p:spPr>
        <p:txBody>
          <a:bodyPr/>
          <a:lstStyle>
            <a:lvl1pPr>
              <a:defRPr/>
            </a:lvl1pPr>
          </a:lstStyle>
          <a:p>
            <a:r>
              <a:rPr lang="en-US" altLang="zh-CN" dirty="0" smtClean="0"/>
              <a:t> </a:t>
            </a:r>
            <a:fld id="{015EB86E-422F-47FB-BA42-A09C492E3DD8}" type="slidenum">
              <a:rPr lang="en-US" altLang="zh-CN"/>
              <a:pPr/>
              <a:t>‹#›</a:t>
            </a:fld>
            <a:endParaRPr lang="en-US" altLang="zh-CN"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990600"/>
            <a:ext cx="4038600" cy="5135563"/>
          </a:xfrm>
        </p:spPr>
        <p:txBody>
          <a:bodyPr/>
          <a:lstStyle/>
          <a:p>
            <a:endParaRPr lang="en-US" dirty="0"/>
          </a:p>
        </p:txBody>
      </p:sp>
      <p:sp>
        <p:nvSpPr>
          <p:cNvPr id="5" name="Date Placeholder 4"/>
          <p:cNvSpPr>
            <a:spLocks noGrp="1"/>
          </p:cNvSpPr>
          <p:nvPr>
            <p:ph type="dt" sz="half" idx="10"/>
          </p:nvPr>
        </p:nvSpPr>
        <p:spPr>
          <a:xfrm>
            <a:off x="990600" y="6477000"/>
            <a:ext cx="838200" cy="381000"/>
          </a:xfrm>
        </p:spPr>
        <p:txBody>
          <a:bodyPr/>
          <a:lstStyle>
            <a:lvl1pPr>
              <a:defRPr/>
            </a:lvl1pPr>
          </a:lstStyle>
          <a:p>
            <a:fld id="{CCA28171-D1D7-410B-958B-182F4975900B}" type="datetime1">
              <a:rPr lang="en-US" altLang="zh-CN" smtClean="0"/>
              <a:pPr/>
              <a:t>4/7/2010</a:t>
            </a:fld>
            <a:endParaRPr lang="en-US" altLang="zh-CN" dirty="0"/>
          </a:p>
        </p:txBody>
      </p:sp>
      <p:sp>
        <p:nvSpPr>
          <p:cNvPr id="6" name="Footer Placeholder 5"/>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7" name="Slide Number Placeholder 6"/>
          <p:cNvSpPr>
            <a:spLocks noGrp="1"/>
          </p:cNvSpPr>
          <p:nvPr>
            <p:ph type="sldNum" sz="quarter" idx="12"/>
          </p:nvPr>
        </p:nvSpPr>
        <p:spPr>
          <a:xfrm>
            <a:off x="6705600" y="6477000"/>
            <a:ext cx="990600" cy="381000"/>
          </a:xfrm>
        </p:spPr>
        <p:txBody>
          <a:bodyPr/>
          <a:lstStyle>
            <a:lvl1pPr>
              <a:defRPr/>
            </a:lvl1pPr>
          </a:lstStyle>
          <a:p>
            <a:fld id="{429BA436-CFB5-4C6F-8287-5B001D7D3770}" type="slidenum">
              <a:rPr lang="en-US" altLang="zh-CN" smtClean="0"/>
              <a:pPr/>
              <a:t>‹#›</a:t>
            </a:fld>
            <a:endParaRPr lang="en-US" altLang="zh-CN" dirty="0"/>
          </a:p>
        </p:txBody>
      </p:sp>
    </p:spTree>
  </p:cSld>
  <p:clrMapOvr>
    <a:masterClrMapping/>
  </p:clrMapOvr>
  <p:transition>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990600"/>
            <a:ext cx="4038600" cy="5135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4038600" cy="2490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633788"/>
            <a:ext cx="4038600" cy="2492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2000" y="6477000"/>
            <a:ext cx="1219200" cy="381000"/>
          </a:xfrm>
        </p:spPr>
        <p:txBody>
          <a:bodyPr/>
          <a:lstStyle>
            <a:lvl1pPr>
              <a:defRPr/>
            </a:lvl1pPr>
          </a:lstStyle>
          <a:p>
            <a:fld id="{7EB0C00E-09B3-4BBE-9507-9F0C3E1F1602}" type="datetime1">
              <a:rPr lang="en-US" altLang="zh-CN" smtClean="0"/>
              <a:pPr/>
              <a:t>4/7/2010</a:t>
            </a:fld>
            <a:endParaRPr lang="en-US" altLang="zh-CN" dirty="0"/>
          </a:p>
        </p:txBody>
      </p:sp>
      <p:sp>
        <p:nvSpPr>
          <p:cNvPr id="7" name="Footer Placeholder 6"/>
          <p:cNvSpPr>
            <a:spLocks noGrp="1"/>
          </p:cNvSpPr>
          <p:nvPr>
            <p:ph type="ftr" sz="quarter" idx="11"/>
          </p:nvPr>
        </p:nvSpPr>
        <p:spPr>
          <a:xfrm>
            <a:off x="3657600" y="6477000"/>
            <a:ext cx="1143000" cy="381000"/>
          </a:xfrm>
        </p:spPr>
        <p:txBody>
          <a:bodyPr/>
          <a:lstStyle>
            <a:lvl1pPr>
              <a:defRPr/>
            </a:lvl1pPr>
          </a:lstStyle>
          <a:p>
            <a:endParaRPr lang="en-US" altLang="zh-CN" dirty="0"/>
          </a:p>
        </p:txBody>
      </p:sp>
      <p:sp>
        <p:nvSpPr>
          <p:cNvPr id="8" name="Slide Number Placeholder 7"/>
          <p:cNvSpPr>
            <a:spLocks noGrp="1"/>
          </p:cNvSpPr>
          <p:nvPr>
            <p:ph type="sldNum" sz="quarter" idx="12"/>
          </p:nvPr>
        </p:nvSpPr>
        <p:spPr>
          <a:xfrm>
            <a:off x="6705600" y="6477000"/>
            <a:ext cx="990600" cy="381000"/>
          </a:xfrm>
        </p:spPr>
        <p:txBody>
          <a:bodyPr/>
          <a:lstStyle>
            <a:lvl1pPr>
              <a:defRPr/>
            </a:lvl1pPr>
          </a:lstStyle>
          <a:p>
            <a:r>
              <a:rPr lang="en-US" altLang="zh-CN" dirty="0" smtClean="0"/>
              <a:t> </a:t>
            </a:r>
            <a:fld id="{57F0993A-FD48-4FEF-92A9-28FB5B35EDC9}" type="slidenum">
              <a:rPr lang="en-US" altLang="zh-CN"/>
              <a:pPr/>
              <a:t>‹#›</a:t>
            </a:fld>
            <a:endParaRPr lang="en-US" altLang="zh-CN" dirty="0"/>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38A31751-27C1-44F8-8A89-19138602EADA}"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F6113DB3-B926-47AB-9649-CD1A2B19FB9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0386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63E6BF55-6642-4E97-9147-A85958172A0E}"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DB4EEE9F-04A0-4A0F-94F8-3F06E70667A5}"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A7BC7AD1-F5D4-4937-8194-DD8E66D3C0AB}"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8E00A15D-54B9-4A95-B701-FFA76A7EA57C}"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6F4EA8F9-7817-4E87-BA11-297975F27A0B}"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A5865B1E-8CAC-45C7-BE1E-907337C341A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942B2DFE-66D5-487E-97D0-94D156476AC2}"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9DA8B8D4-75D2-4DA3-8199-DBEB0B8E8C92}"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A39A0F29-E0ED-4AB5-96D2-BF61228826AF}"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D8EF5FA9-1216-4AD6-A893-0998A3FCE1E9}"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pPr>
            <a:fld id="{720F363D-E5ED-4EFA-8E08-1E3BAF0F3474}" type="datetime1">
              <a:rPr lang="en-US" sz="1400" kern="1200" smtClean="0">
                <a:solidFill>
                  <a:srgbClr val="000000"/>
                </a:solidFill>
                <a:latin typeface="Tahoma" pitchFamily="34" charset="0"/>
                <a:ea typeface="+mn-ea"/>
                <a:cs typeface="+mn-cs"/>
              </a:rPr>
              <a:pPr algn="l" rtl="0" fontAlgn="base">
                <a:spcBef>
                  <a:spcPct val="0"/>
                </a:spcBef>
                <a:spcAft>
                  <a:spcPct val="0"/>
                </a:spcAft>
              </a:pPr>
              <a:t>4/7/2010</a:t>
            </a:fld>
            <a:endParaRPr lang="en-US" sz="1400" kern="1200" dirty="0">
              <a:solidFill>
                <a:srgbClr val="000000"/>
              </a:solidFill>
              <a:latin typeface="Tahoma"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pPr>
            <a:endParaRPr lang="en-US" sz="1400" kern="1200" dirty="0">
              <a:solidFill>
                <a:srgbClr val="000000"/>
              </a:solidFill>
              <a:latin typeface="Tahoma"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pPr>
            <a:fld id="{C8B11BF9-F8F3-4707-803F-A46F1F615093}" type="slidenum">
              <a:rPr lang="en-US" sz="1400" kern="1200" smtClean="0">
                <a:solidFill>
                  <a:srgbClr val="000000"/>
                </a:solidFill>
                <a:latin typeface="Tahoma" pitchFamily="34" charset="0"/>
                <a:ea typeface="+mn-ea"/>
                <a:cs typeface="+mn-cs"/>
              </a:rPr>
              <a:pPr algn="r" rtl="0" fontAlgn="base">
                <a:spcBef>
                  <a:spcPct val="0"/>
                </a:spcBef>
                <a:spcAft>
                  <a:spcPct val="0"/>
                </a:spcAft>
              </a:pPr>
              <a:t>‹#›</a:t>
            </a:fld>
            <a:endParaRPr lang="en-US" sz="1400" kern="1200" dirty="0">
              <a:solidFill>
                <a:srgbClr val="000000"/>
              </a:solidFill>
              <a:latin typeface="Tahoma" pitchFamily="34" charset="0"/>
              <a:ea typeface="+mn-ea"/>
              <a:cs typeface="+mn-cs"/>
            </a:endParaRP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53828" name="Rectangle 4"/>
          <p:cNvSpPr>
            <a:spLocks noGrp="1" noChangeArrowheads="1"/>
          </p:cNvSpPr>
          <p:nvPr>
            <p:ph type="dt" sz="half" idx="2"/>
          </p:nvPr>
        </p:nvSpPr>
        <p:spPr bwMode="auto">
          <a:xfrm>
            <a:off x="838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E8A2B8C5-98B8-4011-9E11-8EA0D5A9325B}" type="datetime1">
              <a:rPr lang="en-US" smtClean="0"/>
              <a:pPr/>
              <a:t>4/7/2010</a:t>
            </a:fld>
            <a:endParaRPr lang="en-US" dirty="0"/>
          </a:p>
        </p:txBody>
      </p:sp>
      <p:sp>
        <p:nvSpPr>
          <p:cNvPr id="2253829" name="Rectangle 5"/>
          <p:cNvSpPr>
            <a:spLocks noGrp="1" noChangeArrowheads="1"/>
          </p:cNvSpPr>
          <p:nvPr>
            <p:ph type="ftr" sz="quarter" idx="3"/>
          </p:nvPr>
        </p:nvSpPr>
        <p:spPr bwMode="auto">
          <a:xfrm>
            <a:off x="3657600" y="6477000"/>
            <a:ext cx="114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chemeClr val="tx1"/>
                </a:solidFill>
                <a:latin typeface="Trebuchet MS" pitchFamily="34" charset="0"/>
                <a:ea typeface="SimSun" pitchFamily="2" charset="-122"/>
              </a:defRPr>
            </a:lvl1pPr>
          </a:lstStyle>
          <a:p>
            <a:endParaRPr lang="en-US" dirty="0"/>
          </a:p>
        </p:txBody>
      </p:sp>
      <p:sp>
        <p:nvSpPr>
          <p:cNvPr id="2253830" name="Rectangle 6"/>
          <p:cNvSpPr>
            <a:spLocks noGrp="1" noChangeArrowheads="1"/>
          </p:cNvSpPr>
          <p:nvPr>
            <p:ph type="sldNum" sz="quarter" idx="4"/>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B6F15528-21DE-4FAA-801E-634DDDAF4B2B}" type="slidenum">
              <a:rPr lang="en-US" smtClean="0"/>
              <a:pPr/>
              <a:t>‹#›</a:t>
            </a:fld>
            <a:endParaRPr lang="en-US" dirty="0"/>
          </a:p>
        </p:txBody>
      </p:sp>
      <p:sp>
        <p:nvSpPr>
          <p:cNvPr id="10" name="Line 8"/>
          <p:cNvSpPr>
            <a:spLocks noChangeShapeType="1"/>
          </p:cNvSpPr>
          <p:nvPr/>
        </p:nvSpPr>
        <p:spPr bwMode="auto">
          <a:xfrm>
            <a:off x="457200" y="838200"/>
            <a:ext cx="8229600" cy="0"/>
          </a:xfrm>
          <a:prstGeom prst="line">
            <a:avLst/>
          </a:prstGeom>
          <a:noFill/>
          <a:ln w="53975" cmpd="thickThin">
            <a:solidFill>
              <a:srgbClr val="EE003B"/>
            </a:solidFill>
            <a:round/>
            <a:headEnd/>
            <a:tailEnd/>
          </a:ln>
        </p:spPr>
        <p:txBody>
          <a:bodyPr wrap="none" anchor="ctr"/>
          <a:lstStyle/>
          <a:p>
            <a:pPr>
              <a:defRPr/>
            </a:pPr>
            <a:endParaRPr lang="en-US" dirty="0">
              <a:latin typeface="Arial" charset="0"/>
              <a:cs typeface="Arial" charset="0"/>
            </a:endParaRPr>
          </a:p>
        </p:txBody>
      </p:sp>
      <p:pic>
        <p:nvPicPr>
          <p:cNvPr id="1032" name="Picture 7" descr="cscu"/>
          <p:cNvPicPr>
            <a:picLocks noChangeAspect="1" noChangeArrowheads="1"/>
          </p:cNvPicPr>
          <p:nvPr/>
        </p:nvPicPr>
        <p:blipFill>
          <a:blip r:embed="rId14" cstate="print"/>
          <a:srcRect/>
          <a:stretch>
            <a:fillRect/>
          </a:stretch>
        </p:blipFill>
        <p:spPr bwMode="auto">
          <a:xfrm>
            <a:off x="7772400" y="6477000"/>
            <a:ext cx="838200" cy="249238"/>
          </a:xfrm>
          <a:prstGeom prst="rect">
            <a:avLst/>
          </a:prstGeom>
          <a:noFill/>
          <a:ln w="9525">
            <a:noFill/>
            <a:miter lim="800000"/>
            <a:headEnd/>
            <a:tailEnd/>
          </a:ln>
        </p:spPr>
      </p:pic>
      <p:pic>
        <p:nvPicPr>
          <p:cNvPr id="1033" name="Picture 9" descr="IRT_logo"/>
          <p:cNvPicPr>
            <a:picLocks noChangeAspect="1" noChangeArrowheads="1"/>
          </p:cNvPicPr>
          <p:nvPr/>
        </p:nvPicPr>
        <p:blipFill>
          <a:blip r:embed="rId15" cstate="print"/>
          <a:srcRect/>
          <a:stretch>
            <a:fillRect/>
          </a:stretch>
        </p:blipFill>
        <p:spPr bwMode="auto">
          <a:xfrm>
            <a:off x="533400" y="6477000"/>
            <a:ext cx="457200" cy="304800"/>
          </a:xfrm>
          <a:prstGeom prst="rect">
            <a:avLst/>
          </a:prstGeom>
          <a:noFill/>
          <a:ln w="9525">
            <a:noFill/>
            <a:miter lim="800000"/>
            <a:headEnd/>
            <a:tailEnd/>
          </a:ln>
        </p:spPr>
      </p:pic>
      <p:sp>
        <p:nvSpPr>
          <p:cNvPr id="2253834" name="Rectangle 10"/>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
        <p:nvSpPr>
          <p:cNvPr id="2253840" name="Rectangle 16"/>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p:wipe dir="r"/>
  </p:transition>
  <p:timing>
    <p:tnLst>
      <p:par>
        <p:cTn id="1" dur="indefinite" restart="never" nodeType="tmRoot"/>
      </p:par>
    </p:tnLst>
  </p:timing>
  <p:hf hdr="0" ftr="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Trebuchet MS" charset="0"/>
          <a:ea typeface="Arial" charset="0"/>
          <a:cs typeface="Arial" charset="0"/>
        </a:defRPr>
      </a:lvl2pPr>
      <a:lvl3pPr algn="l" rtl="0" eaLnBrk="1" fontAlgn="base" hangingPunct="1">
        <a:spcBef>
          <a:spcPct val="0"/>
        </a:spcBef>
        <a:spcAft>
          <a:spcPct val="0"/>
        </a:spcAft>
        <a:defRPr sz="2000" b="1">
          <a:solidFill>
            <a:schemeClr val="tx2"/>
          </a:solidFill>
          <a:latin typeface="Trebuchet MS" charset="0"/>
          <a:ea typeface="Arial" charset="0"/>
          <a:cs typeface="Arial" charset="0"/>
        </a:defRPr>
      </a:lvl3pPr>
      <a:lvl4pPr algn="l" rtl="0" eaLnBrk="1" fontAlgn="base" hangingPunct="1">
        <a:spcBef>
          <a:spcPct val="0"/>
        </a:spcBef>
        <a:spcAft>
          <a:spcPct val="0"/>
        </a:spcAft>
        <a:defRPr sz="2000" b="1">
          <a:solidFill>
            <a:schemeClr val="tx2"/>
          </a:solidFill>
          <a:latin typeface="Trebuchet MS" charset="0"/>
          <a:ea typeface="Arial" charset="0"/>
          <a:cs typeface="Arial" charset="0"/>
        </a:defRPr>
      </a:lvl4pPr>
      <a:lvl5pPr algn="l" rtl="0" eaLnBrk="1" fontAlgn="base" hangingPunct="1">
        <a:spcBef>
          <a:spcPct val="0"/>
        </a:spcBef>
        <a:spcAft>
          <a:spcPct val="0"/>
        </a:spcAft>
        <a:defRPr sz="2000" b="1">
          <a:solidFill>
            <a:schemeClr val="tx2"/>
          </a:solidFill>
          <a:latin typeface="Trebuchet MS" charset="0"/>
          <a:ea typeface="Arial" charset="0"/>
          <a:cs typeface="Arial" charset="0"/>
        </a:defRPr>
      </a:lvl5pPr>
      <a:lvl6pPr marL="457200" algn="l" rtl="0" eaLnBrk="1" fontAlgn="base" hangingPunct="1">
        <a:spcBef>
          <a:spcPct val="0"/>
        </a:spcBef>
        <a:spcAft>
          <a:spcPct val="0"/>
        </a:spcAft>
        <a:defRPr sz="2000" b="1">
          <a:solidFill>
            <a:schemeClr val="tx2"/>
          </a:solidFill>
          <a:latin typeface="Trebuchet MS" charset="0"/>
          <a:ea typeface="Arial" charset="0"/>
          <a:cs typeface="Arial" charset="0"/>
        </a:defRPr>
      </a:lvl6pPr>
      <a:lvl7pPr marL="914400" algn="l" rtl="0" eaLnBrk="1" fontAlgn="base" hangingPunct="1">
        <a:spcBef>
          <a:spcPct val="0"/>
        </a:spcBef>
        <a:spcAft>
          <a:spcPct val="0"/>
        </a:spcAft>
        <a:defRPr sz="2000" b="1">
          <a:solidFill>
            <a:schemeClr val="tx2"/>
          </a:solidFill>
          <a:latin typeface="Trebuchet MS" charset="0"/>
          <a:ea typeface="Arial" charset="0"/>
          <a:cs typeface="Arial" charset="0"/>
        </a:defRPr>
      </a:lvl7pPr>
      <a:lvl8pPr marL="1371600" algn="l" rtl="0" eaLnBrk="1" fontAlgn="base" hangingPunct="1">
        <a:spcBef>
          <a:spcPct val="0"/>
        </a:spcBef>
        <a:spcAft>
          <a:spcPct val="0"/>
        </a:spcAft>
        <a:defRPr sz="2000" b="1">
          <a:solidFill>
            <a:schemeClr val="tx2"/>
          </a:solidFill>
          <a:latin typeface="Trebuchet MS" charset="0"/>
          <a:ea typeface="Arial" charset="0"/>
          <a:cs typeface="Arial" charset="0"/>
        </a:defRPr>
      </a:lvl8pPr>
      <a:lvl9pPr marL="1828800" algn="l" rtl="0" eaLnBrk="1" fontAlgn="base" hangingPunct="1">
        <a:spcBef>
          <a:spcPct val="0"/>
        </a:spcBef>
        <a:spcAft>
          <a:spcPct val="0"/>
        </a:spcAft>
        <a:defRPr sz="2000" b="1">
          <a:solidFill>
            <a:schemeClr val="tx2"/>
          </a:solidFill>
          <a:latin typeface="Trebuchet MS" charset="0"/>
          <a:ea typeface="Arial" charset="0"/>
          <a:cs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528638" indent="-238125" algn="l" rtl="0" eaLnBrk="1" fontAlgn="base" hangingPunct="1">
        <a:spcBef>
          <a:spcPct val="30000"/>
        </a:spcBef>
        <a:spcAft>
          <a:spcPct val="0"/>
        </a:spcAft>
        <a:buClr>
          <a:srgbClr val="969696"/>
        </a:buClr>
        <a:buFont typeface="Wingdings" pitchFamily="2" charset="2"/>
        <a:buChar char="§"/>
        <a:tabLst>
          <a:tab pos="3946525" algn="l"/>
        </a:tabLst>
        <a:defRPr>
          <a:solidFill>
            <a:srgbClr val="000000"/>
          </a:solidFill>
          <a:latin typeface="+mn-lt"/>
          <a:ea typeface="+mn-ea"/>
          <a:cs typeface="+mn-cs"/>
        </a:defRPr>
      </a:lvl2pPr>
      <a:lvl3pPr marL="808038" indent="-165100" algn="l" rtl="0" eaLnBrk="1" fontAlgn="base" hangingPunct="1">
        <a:spcBef>
          <a:spcPct val="30000"/>
        </a:spcBef>
        <a:spcAft>
          <a:spcPct val="0"/>
        </a:spcAft>
        <a:buClr>
          <a:srgbClr val="969696"/>
        </a:buClr>
        <a:buFont typeface="Wingdings" pitchFamily="2" charset="2"/>
        <a:buChar char=""/>
        <a:tabLst>
          <a:tab pos="3946525" algn="l"/>
        </a:tabLst>
        <a:defRPr sz="1600">
          <a:solidFill>
            <a:srgbClr val="000000"/>
          </a:solidFill>
          <a:latin typeface="+mn-lt"/>
          <a:ea typeface="+mn-ea"/>
          <a:cs typeface="+mn-cs"/>
        </a:defRPr>
      </a:lvl3pPr>
      <a:lvl4pPr marL="1506538" indent="-168275" algn="l" rtl="0" eaLnBrk="1" fontAlgn="base" hangingPunct="1">
        <a:spcBef>
          <a:spcPct val="30000"/>
        </a:spcBef>
        <a:spcAft>
          <a:spcPct val="0"/>
        </a:spcAft>
        <a:buClr>
          <a:schemeClr val="tx1"/>
        </a:buClr>
        <a:buChar char="–"/>
        <a:tabLst>
          <a:tab pos="3946525" algn="l"/>
        </a:tabLst>
        <a:defRPr sz="1400">
          <a:solidFill>
            <a:srgbClr val="000000"/>
          </a:solidFill>
          <a:latin typeface="Verdana" charset="0"/>
          <a:ea typeface="+mn-ea"/>
          <a:cs typeface="+mn-cs"/>
        </a:defRPr>
      </a:lvl4pPr>
      <a:lvl5pPr marL="18542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5pPr>
      <a:lvl6pPr marL="23114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6pPr>
      <a:lvl7pPr marL="27686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7pPr>
      <a:lvl8pPr marL="32258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8pPr>
      <a:lvl9pPr marL="36830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685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253828" name="Rectangle 4"/>
          <p:cNvSpPr>
            <a:spLocks noGrp="1" noChangeArrowheads="1"/>
          </p:cNvSpPr>
          <p:nvPr>
            <p:ph type="dt" sz="half" idx="2"/>
          </p:nvPr>
        </p:nvSpPr>
        <p:spPr bwMode="auto">
          <a:xfrm>
            <a:off x="838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AD77DE8D-99C8-4A4E-9424-423CE8BE5962}" type="datetime1">
              <a:rPr lang="en-US" smtClean="0"/>
              <a:pPr/>
              <a:t>4/7/2010</a:t>
            </a:fld>
            <a:endParaRPr lang="en-US" dirty="0"/>
          </a:p>
        </p:txBody>
      </p:sp>
      <p:sp>
        <p:nvSpPr>
          <p:cNvPr id="2253829" name="Rectangle 5"/>
          <p:cNvSpPr>
            <a:spLocks noGrp="1" noChangeArrowheads="1"/>
          </p:cNvSpPr>
          <p:nvPr>
            <p:ph type="ftr" sz="quarter" idx="3"/>
          </p:nvPr>
        </p:nvSpPr>
        <p:spPr bwMode="auto">
          <a:xfrm>
            <a:off x="3657600" y="6477000"/>
            <a:ext cx="1143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chemeClr val="tx1"/>
                </a:solidFill>
                <a:latin typeface="Trebuchet MS" pitchFamily="34" charset="0"/>
                <a:ea typeface="SimSun" pitchFamily="2" charset="-122"/>
              </a:defRPr>
            </a:lvl1pPr>
          </a:lstStyle>
          <a:p>
            <a:endParaRPr lang="en-US" dirty="0"/>
          </a:p>
        </p:txBody>
      </p:sp>
      <p:sp>
        <p:nvSpPr>
          <p:cNvPr id="2253830" name="Rectangle 6"/>
          <p:cNvSpPr>
            <a:spLocks noGrp="1" noChangeArrowheads="1"/>
          </p:cNvSpPr>
          <p:nvPr>
            <p:ph type="sldNum" sz="quarter" idx="4"/>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tx1"/>
                </a:solidFill>
                <a:latin typeface="Trebuchet MS" pitchFamily="34" charset="0"/>
                <a:ea typeface="SimSun" pitchFamily="2" charset="-122"/>
              </a:defRPr>
            </a:lvl1pPr>
          </a:lstStyle>
          <a:p>
            <a:fld id="{B6F15528-21DE-4FAA-801E-634DDDAF4B2B}" type="slidenum">
              <a:rPr lang="en-US" smtClean="0"/>
              <a:pPr/>
              <a:t>‹#›</a:t>
            </a:fld>
            <a:endParaRPr lang="en-US" dirty="0"/>
          </a:p>
        </p:txBody>
      </p:sp>
      <p:sp>
        <p:nvSpPr>
          <p:cNvPr id="10" name="Line 8"/>
          <p:cNvSpPr>
            <a:spLocks noChangeShapeType="1"/>
          </p:cNvSpPr>
          <p:nvPr/>
        </p:nvSpPr>
        <p:spPr bwMode="auto">
          <a:xfrm>
            <a:off x="457200" y="838200"/>
            <a:ext cx="8229600" cy="0"/>
          </a:xfrm>
          <a:prstGeom prst="line">
            <a:avLst/>
          </a:prstGeom>
          <a:noFill/>
          <a:ln w="53975" cmpd="thickThin">
            <a:solidFill>
              <a:srgbClr val="EE003B"/>
            </a:solidFill>
            <a:round/>
            <a:headEnd/>
            <a:tailEnd/>
          </a:ln>
        </p:spPr>
        <p:txBody>
          <a:bodyPr wrap="none" anchor="ctr"/>
          <a:lstStyle/>
          <a:p>
            <a:pPr>
              <a:defRPr/>
            </a:pPr>
            <a:endParaRPr lang="en-US" dirty="0">
              <a:latin typeface="Arial" charset="0"/>
              <a:cs typeface="Arial" charset="0"/>
            </a:endParaRPr>
          </a:p>
        </p:txBody>
      </p:sp>
      <p:pic>
        <p:nvPicPr>
          <p:cNvPr id="1032" name="Picture 7" descr="cscu"/>
          <p:cNvPicPr>
            <a:picLocks noChangeAspect="1" noChangeArrowheads="1"/>
          </p:cNvPicPr>
          <p:nvPr/>
        </p:nvPicPr>
        <p:blipFill>
          <a:blip r:embed="rId18" cstate="print"/>
          <a:srcRect/>
          <a:stretch>
            <a:fillRect/>
          </a:stretch>
        </p:blipFill>
        <p:spPr bwMode="auto">
          <a:xfrm>
            <a:off x="7772400" y="6477000"/>
            <a:ext cx="838200" cy="249238"/>
          </a:xfrm>
          <a:prstGeom prst="rect">
            <a:avLst/>
          </a:prstGeom>
          <a:noFill/>
          <a:ln w="9525">
            <a:noFill/>
            <a:miter lim="800000"/>
            <a:headEnd/>
            <a:tailEnd/>
          </a:ln>
        </p:spPr>
      </p:pic>
      <p:pic>
        <p:nvPicPr>
          <p:cNvPr id="1033" name="Picture 9" descr="IRT_logo"/>
          <p:cNvPicPr>
            <a:picLocks noChangeAspect="1" noChangeArrowheads="1"/>
          </p:cNvPicPr>
          <p:nvPr/>
        </p:nvPicPr>
        <p:blipFill>
          <a:blip r:embed="rId19" cstate="print"/>
          <a:srcRect/>
          <a:stretch>
            <a:fillRect/>
          </a:stretch>
        </p:blipFill>
        <p:spPr bwMode="auto">
          <a:xfrm>
            <a:off x="533400" y="6477000"/>
            <a:ext cx="457200" cy="304800"/>
          </a:xfrm>
          <a:prstGeom prst="rect">
            <a:avLst/>
          </a:prstGeom>
          <a:noFill/>
          <a:ln w="9525">
            <a:noFill/>
            <a:miter lim="800000"/>
            <a:headEnd/>
            <a:tailEnd/>
          </a:ln>
        </p:spPr>
      </p:pic>
      <p:sp>
        <p:nvSpPr>
          <p:cNvPr id="2253834" name="Rectangle 10"/>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
        <p:nvSpPr>
          <p:cNvPr id="2253840" name="Rectangle 16"/>
          <p:cNvSpPr>
            <a:spLocks noChangeArrowheads="1"/>
          </p:cNvSpPr>
          <p:nvPr/>
        </p:nvSpPr>
        <p:spPr bwMode="auto">
          <a:xfrm>
            <a:off x="425450" y="6359525"/>
            <a:ext cx="8715375" cy="19050"/>
          </a:xfrm>
          <a:prstGeom prst="rect">
            <a:avLst/>
          </a:prstGeom>
          <a:gradFill rotWithShape="1">
            <a:gsLst>
              <a:gs pos="0">
                <a:srgbClr val="808080"/>
              </a:gs>
              <a:gs pos="100000">
                <a:srgbClr val="808080">
                  <a:gamma/>
                  <a:tint val="15686"/>
                  <a:invGamma/>
                </a:srgbClr>
              </a:gs>
            </a:gsLst>
            <a:lin ang="0" scaled="1"/>
          </a:gradFill>
          <a:ln w="9525">
            <a:noFill/>
            <a:miter lim="800000"/>
            <a:headEnd/>
            <a:tailEnd/>
          </a:ln>
          <a:effectLst/>
        </p:spPr>
        <p:txBody>
          <a:bodyPr lIns="92075" tIns="46038" rIns="92075" bIns="46038" anchor="ctr">
            <a:spAutoFit/>
          </a:bodyPr>
          <a:lstStyle/>
          <a:p>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5" r:id="rId13"/>
    <p:sldLayoutId id="2147483716" r:id="rId14"/>
    <p:sldLayoutId id="2147483717" r:id="rId15"/>
    <p:sldLayoutId id="2147483718" r:id="rId16"/>
  </p:sldLayoutIdLst>
  <p:transition>
    <p:wipe dir="r"/>
  </p:transition>
  <p:timing>
    <p:tnLst>
      <p:par>
        <p:cTn id="1" dur="indefinite" restart="never" nodeType="tmRoot"/>
      </p:par>
    </p:tnLst>
  </p:timing>
  <p:hf hdr="0" ftr="0"/>
  <p:txStyles>
    <p:titleStyle>
      <a:lvl1pPr algn="l" rtl="0" eaLnBrk="1" fontAlgn="base" hangingPunct="1">
        <a:spcBef>
          <a:spcPct val="0"/>
        </a:spcBef>
        <a:spcAft>
          <a:spcPct val="0"/>
        </a:spcAft>
        <a:defRPr sz="2000" b="1">
          <a:solidFill>
            <a:schemeClr val="tx2"/>
          </a:solidFill>
          <a:latin typeface="+mj-lt"/>
          <a:ea typeface="+mj-ea"/>
          <a:cs typeface="+mj-cs"/>
        </a:defRPr>
      </a:lvl1pPr>
      <a:lvl2pPr algn="l" rtl="0" eaLnBrk="1" fontAlgn="base" hangingPunct="1">
        <a:spcBef>
          <a:spcPct val="0"/>
        </a:spcBef>
        <a:spcAft>
          <a:spcPct val="0"/>
        </a:spcAft>
        <a:defRPr sz="2000" b="1">
          <a:solidFill>
            <a:schemeClr val="tx2"/>
          </a:solidFill>
          <a:latin typeface="Trebuchet MS" charset="0"/>
          <a:ea typeface="Arial" charset="0"/>
          <a:cs typeface="Arial" charset="0"/>
        </a:defRPr>
      </a:lvl2pPr>
      <a:lvl3pPr algn="l" rtl="0" eaLnBrk="1" fontAlgn="base" hangingPunct="1">
        <a:spcBef>
          <a:spcPct val="0"/>
        </a:spcBef>
        <a:spcAft>
          <a:spcPct val="0"/>
        </a:spcAft>
        <a:defRPr sz="2000" b="1">
          <a:solidFill>
            <a:schemeClr val="tx2"/>
          </a:solidFill>
          <a:latin typeface="Trebuchet MS" charset="0"/>
          <a:ea typeface="Arial" charset="0"/>
          <a:cs typeface="Arial" charset="0"/>
        </a:defRPr>
      </a:lvl3pPr>
      <a:lvl4pPr algn="l" rtl="0" eaLnBrk="1" fontAlgn="base" hangingPunct="1">
        <a:spcBef>
          <a:spcPct val="0"/>
        </a:spcBef>
        <a:spcAft>
          <a:spcPct val="0"/>
        </a:spcAft>
        <a:defRPr sz="2000" b="1">
          <a:solidFill>
            <a:schemeClr val="tx2"/>
          </a:solidFill>
          <a:latin typeface="Trebuchet MS" charset="0"/>
          <a:ea typeface="Arial" charset="0"/>
          <a:cs typeface="Arial" charset="0"/>
        </a:defRPr>
      </a:lvl4pPr>
      <a:lvl5pPr algn="l" rtl="0" eaLnBrk="1" fontAlgn="base" hangingPunct="1">
        <a:spcBef>
          <a:spcPct val="0"/>
        </a:spcBef>
        <a:spcAft>
          <a:spcPct val="0"/>
        </a:spcAft>
        <a:defRPr sz="2000" b="1">
          <a:solidFill>
            <a:schemeClr val="tx2"/>
          </a:solidFill>
          <a:latin typeface="Trebuchet MS" charset="0"/>
          <a:ea typeface="Arial" charset="0"/>
          <a:cs typeface="Arial" charset="0"/>
        </a:defRPr>
      </a:lvl5pPr>
      <a:lvl6pPr marL="457200" algn="l" rtl="0" eaLnBrk="1" fontAlgn="base" hangingPunct="1">
        <a:spcBef>
          <a:spcPct val="0"/>
        </a:spcBef>
        <a:spcAft>
          <a:spcPct val="0"/>
        </a:spcAft>
        <a:defRPr sz="2000" b="1">
          <a:solidFill>
            <a:schemeClr val="tx2"/>
          </a:solidFill>
          <a:latin typeface="Trebuchet MS" charset="0"/>
          <a:ea typeface="Arial" charset="0"/>
          <a:cs typeface="Arial" charset="0"/>
        </a:defRPr>
      </a:lvl6pPr>
      <a:lvl7pPr marL="914400" algn="l" rtl="0" eaLnBrk="1" fontAlgn="base" hangingPunct="1">
        <a:spcBef>
          <a:spcPct val="0"/>
        </a:spcBef>
        <a:spcAft>
          <a:spcPct val="0"/>
        </a:spcAft>
        <a:defRPr sz="2000" b="1">
          <a:solidFill>
            <a:schemeClr val="tx2"/>
          </a:solidFill>
          <a:latin typeface="Trebuchet MS" charset="0"/>
          <a:ea typeface="Arial" charset="0"/>
          <a:cs typeface="Arial" charset="0"/>
        </a:defRPr>
      </a:lvl7pPr>
      <a:lvl8pPr marL="1371600" algn="l" rtl="0" eaLnBrk="1" fontAlgn="base" hangingPunct="1">
        <a:spcBef>
          <a:spcPct val="0"/>
        </a:spcBef>
        <a:spcAft>
          <a:spcPct val="0"/>
        </a:spcAft>
        <a:defRPr sz="2000" b="1">
          <a:solidFill>
            <a:schemeClr val="tx2"/>
          </a:solidFill>
          <a:latin typeface="Trebuchet MS" charset="0"/>
          <a:ea typeface="Arial" charset="0"/>
          <a:cs typeface="Arial" charset="0"/>
        </a:defRPr>
      </a:lvl8pPr>
      <a:lvl9pPr marL="1828800" algn="l" rtl="0" eaLnBrk="1" fontAlgn="base" hangingPunct="1">
        <a:spcBef>
          <a:spcPct val="0"/>
        </a:spcBef>
        <a:spcAft>
          <a:spcPct val="0"/>
        </a:spcAft>
        <a:defRPr sz="2000" b="1">
          <a:solidFill>
            <a:schemeClr val="tx2"/>
          </a:solidFill>
          <a:latin typeface="Trebuchet MS" charset="0"/>
          <a:ea typeface="Arial" charset="0"/>
          <a:cs typeface="Arial" charset="0"/>
        </a:defRPr>
      </a:lvl9pPr>
    </p:titleStyle>
    <p:bodyStyle>
      <a:lvl1pPr marL="342900" indent="-342900" algn="l" rtl="0" eaLnBrk="1" fontAlgn="base" hangingPunct="1">
        <a:spcBef>
          <a:spcPct val="20000"/>
        </a:spcBef>
        <a:spcAft>
          <a:spcPct val="0"/>
        </a:spcAft>
        <a:defRPr>
          <a:solidFill>
            <a:schemeClr val="tx1"/>
          </a:solidFill>
          <a:latin typeface="+mn-lt"/>
          <a:ea typeface="+mn-ea"/>
          <a:cs typeface="+mn-cs"/>
        </a:defRPr>
      </a:lvl1pPr>
      <a:lvl2pPr marL="528638" indent="-238125" algn="l" rtl="0" eaLnBrk="1" fontAlgn="base" hangingPunct="1">
        <a:spcBef>
          <a:spcPct val="30000"/>
        </a:spcBef>
        <a:spcAft>
          <a:spcPct val="0"/>
        </a:spcAft>
        <a:buClr>
          <a:srgbClr val="969696"/>
        </a:buClr>
        <a:buFont typeface="Wingdings" pitchFamily="2" charset="2"/>
        <a:buChar char="§"/>
        <a:tabLst>
          <a:tab pos="3946525" algn="l"/>
        </a:tabLst>
        <a:defRPr>
          <a:solidFill>
            <a:srgbClr val="000000"/>
          </a:solidFill>
          <a:latin typeface="+mn-lt"/>
          <a:ea typeface="+mn-ea"/>
          <a:cs typeface="+mn-cs"/>
        </a:defRPr>
      </a:lvl2pPr>
      <a:lvl3pPr marL="808038" indent="-165100" algn="l" rtl="0" eaLnBrk="1" fontAlgn="base" hangingPunct="1">
        <a:spcBef>
          <a:spcPct val="30000"/>
        </a:spcBef>
        <a:spcAft>
          <a:spcPct val="0"/>
        </a:spcAft>
        <a:buClr>
          <a:srgbClr val="969696"/>
        </a:buClr>
        <a:buFont typeface="Wingdings" pitchFamily="2" charset="2"/>
        <a:buChar char=""/>
        <a:tabLst>
          <a:tab pos="3946525" algn="l"/>
        </a:tabLst>
        <a:defRPr sz="1600">
          <a:solidFill>
            <a:srgbClr val="000000"/>
          </a:solidFill>
          <a:latin typeface="+mn-lt"/>
          <a:ea typeface="+mn-ea"/>
          <a:cs typeface="+mn-cs"/>
        </a:defRPr>
      </a:lvl3pPr>
      <a:lvl4pPr marL="1506538" indent="-168275" algn="l" rtl="0" eaLnBrk="1" fontAlgn="base" hangingPunct="1">
        <a:spcBef>
          <a:spcPct val="30000"/>
        </a:spcBef>
        <a:spcAft>
          <a:spcPct val="0"/>
        </a:spcAft>
        <a:buClr>
          <a:schemeClr val="tx1"/>
        </a:buClr>
        <a:buChar char="–"/>
        <a:tabLst>
          <a:tab pos="3946525" algn="l"/>
        </a:tabLst>
        <a:defRPr sz="1400">
          <a:solidFill>
            <a:srgbClr val="000000"/>
          </a:solidFill>
          <a:latin typeface="Verdana" charset="0"/>
          <a:ea typeface="+mn-ea"/>
          <a:cs typeface="+mn-cs"/>
        </a:defRPr>
      </a:lvl4pPr>
      <a:lvl5pPr marL="18542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5pPr>
      <a:lvl6pPr marL="23114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6pPr>
      <a:lvl7pPr marL="27686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7pPr>
      <a:lvl8pPr marL="32258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8pPr>
      <a:lvl9pPr marL="3683000" indent="-168275" algn="l" rtl="0" eaLnBrk="1" fontAlgn="base" hangingPunct="1">
        <a:spcBef>
          <a:spcPct val="30000"/>
        </a:spcBef>
        <a:spcAft>
          <a:spcPct val="0"/>
        </a:spcAft>
        <a:buClr>
          <a:schemeClr val="tx1"/>
        </a:buClr>
        <a:buFont typeface="Futura Md BT" pitchFamily="34" charset="0"/>
        <a:buChar char="–"/>
        <a:tabLst>
          <a:tab pos="3946525" algn="l"/>
        </a:tabLst>
        <a:defRPr sz="1400">
          <a:solidFill>
            <a:srgbClr val="000000"/>
          </a:solidFill>
          <a:latin typeface="Verdan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6.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6.wmf"/><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emf"/><Relationship Id="rId3" Type="http://schemas.openxmlformats.org/officeDocument/2006/relationships/slideLayout" Target="../slideLayouts/slideLayout14.xml"/><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tags" Target="../tags/tag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vmlDrawing" Target="../drawings/vmlDrawing1.vml"/><Relationship Id="rId6" Type="http://schemas.openxmlformats.org/officeDocument/2006/relationships/hyperlink" Target="http://www.infocellar.com/networks/graphics/images/router-blue-small.jpg"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notesSlide" Target="../notesSlides/notesSlide2.xml"/><Relationship Id="rId9" Type="http://schemas.openxmlformats.org/officeDocument/2006/relationships/oleObject" Target="../embeddings/oleObject1.bin"/><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hyperlink" Target="http://www.infocellar.com/networks/graphics/images/router-blue-small.jp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11.png"/><Relationship Id="rId18" Type="http://schemas.openxmlformats.org/officeDocument/2006/relationships/image" Target="../media/image17.png"/><Relationship Id="rId3" Type="http://schemas.openxmlformats.org/officeDocument/2006/relationships/notesSlide" Target="../notesSlides/notesSlide3.xml"/><Relationship Id="rId21" Type="http://schemas.openxmlformats.org/officeDocument/2006/relationships/image" Target="../media/image22.jpe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20.emf"/><Relationship Id="rId2" Type="http://schemas.openxmlformats.org/officeDocument/2006/relationships/slideLayout" Target="../slideLayouts/slideLayout14.xml"/><Relationship Id="rId16" Type="http://schemas.openxmlformats.org/officeDocument/2006/relationships/image" Target="../media/image14.png"/><Relationship Id="rId20" Type="http://schemas.openxmlformats.org/officeDocument/2006/relationships/image" Target="../media/image21.emf"/><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www.infocellar.com/networks/graphics/images/router-blue-small.jpg" TargetMode="External"/><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4.jpeg"/><Relationship Id="rId9" Type="http://schemas.openxmlformats.org/officeDocument/2006/relationships/image" Target="../media/image7.png"/><Relationship Id="rId14" Type="http://schemas.openxmlformats.org/officeDocument/2006/relationships/image" Target="../media/image19.emf"/></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27.xml"/><Relationship Id="rId5" Type="http://schemas.openxmlformats.org/officeDocument/2006/relationships/chart" Target="../charts/chart1.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8.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image" Target="../media/image41.png"/><Relationship Id="rId5" Type="http://schemas.openxmlformats.org/officeDocument/2006/relationships/image" Target="../media/image38.png"/><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5.xml"/><Relationship Id="rId5" Type="http://schemas.openxmlformats.org/officeDocument/2006/relationships/image" Target="../media/image2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505200"/>
            <a:ext cx="6400800" cy="1981200"/>
          </a:xfrm>
        </p:spPr>
        <p:txBody>
          <a:bodyPr/>
          <a:lstStyle/>
          <a:p>
            <a:r>
              <a:rPr lang="en-US" sz="1800" dirty="0" smtClean="0"/>
              <a:t>Charles </a:t>
            </a:r>
            <a:r>
              <a:rPr lang="en-US" sz="1800" dirty="0" err="1" smtClean="0"/>
              <a:t>Shen</a:t>
            </a:r>
            <a:r>
              <a:rPr lang="en-US" sz="1800" dirty="0" smtClean="0"/>
              <a:t>  </a:t>
            </a:r>
            <a:r>
              <a:rPr lang="en-US" sz="1600" dirty="0" smtClean="0"/>
              <a:t>Ph.D. Candidate in Electrical Engineering</a:t>
            </a:r>
            <a:r>
              <a:rPr lang="en-US" sz="1800" dirty="0" smtClean="0"/>
              <a:t/>
            </a:r>
            <a:br>
              <a:rPr lang="en-US" sz="1800" dirty="0" smtClean="0"/>
            </a:br>
            <a:r>
              <a:rPr lang="en-US" sz="800" dirty="0" smtClean="0"/>
              <a:t/>
            </a:r>
            <a:br>
              <a:rPr lang="en-US" sz="800" dirty="0" smtClean="0"/>
            </a:br>
            <a:r>
              <a:rPr lang="en-US" sz="1800" dirty="0" smtClean="0"/>
              <a:t>Advisor: Prof. Henning Schulzrinne</a:t>
            </a:r>
            <a:br>
              <a:rPr lang="en-US" sz="1800" dirty="0" smtClean="0"/>
            </a:br>
            <a:endParaRPr lang="en-US" sz="1600" dirty="0" smtClean="0"/>
          </a:p>
          <a:p>
            <a:r>
              <a:rPr lang="en-US" sz="1800" dirty="0" smtClean="0"/>
              <a:t>Internet Real-Time Laboratory</a:t>
            </a:r>
            <a:br>
              <a:rPr lang="en-US" sz="1800" dirty="0" smtClean="0"/>
            </a:br>
            <a:r>
              <a:rPr lang="en-US" sz="1800" dirty="0" smtClean="0"/>
              <a:t>Department of Computer Science</a:t>
            </a:r>
            <a:br>
              <a:rPr lang="en-US" sz="1800" dirty="0" smtClean="0"/>
            </a:br>
            <a:r>
              <a:rPr lang="en-US" sz="1800" dirty="0" smtClean="0"/>
              <a:t>Columbia University  </a:t>
            </a:r>
          </a:p>
          <a:p>
            <a:endParaRPr lang="en-US" sz="1800" dirty="0" smtClean="0"/>
          </a:p>
          <a:p>
            <a:r>
              <a:rPr lang="en-US" sz="1800" dirty="0" smtClean="0"/>
              <a:t>April 8</a:t>
            </a:r>
            <a:r>
              <a:rPr lang="en-US" sz="1800" baseline="30000" dirty="0" smtClean="0"/>
              <a:t>th</a:t>
            </a:r>
            <a:r>
              <a:rPr lang="en-US" sz="1800" dirty="0" smtClean="0"/>
              <a:t>, 2010</a:t>
            </a:r>
          </a:p>
        </p:txBody>
      </p:sp>
      <p:sp>
        <p:nvSpPr>
          <p:cNvPr id="2" name="Title 1"/>
          <p:cNvSpPr>
            <a:spLocks noGrp="1"/>
          </p:cNvSpPr>
          <p:nvPr>
            <p:ph type="ctrTitle"/>
          </p:nvPr>
        </p:nvSpPr>
        <p:spPr>
          <a:xfrm>
            <a:off x="609600" y="2286000"/>
            <a:ext cx="8229600" cy="990600"/>
          </a:xfrm>
        </p:spPr>
        <p:txBody>
          <a:bodyPr>
            <a:noAutofit/>
          </a:bodyPr>
          <a:lstStyle/>
          <a:p>
            <a:r>
              <a:rPr lang="en-US" sz="2800" dirty="0" smtClean="0"/>
              <a:t>On Scalable, Robust and Secure Signaling for </a:t>
            </a:r>
            <a:br>
              <a:rPr lang="en-US" sz="2800" dirty="0" smtClean="0"/>
            </a:br>
            <a:r>
              <a:rPr lang="en-US" sz="2800" dirty="0" smtClean="0"/>
              <a:t>Next Generation Internet Multimedia Services</a:t>
            </a:r>
            <a:endParaRPr lang="en-US" sz="2800" dirty="0"/>
          </a:p>
        </p:txBody>
      </p:sp>
    </p:spTree>
  </p:cSld>
  <p:clrMapOvr>
    <a:masterClrMapping/>
  </p:clrMapOvr>
  <p:transition advTm="4462">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NSIS Operation Over IP Tunnels</a:t>
            </a:r>
            <a:endParaRPr lang="en-US" dirty="0"/>
          </a:p>
        </p:txBody>
      </p:sp>
      <p:sp>
        <p:nvSpPr>
          <p:cNvPr id="3" name="Content Placeholder 2"/>
          <p:cNvSpPr>
            <a:spLocks noGrp="1"/>
          </p:cNvSpPr>
          <p:nvPr>
            <p:ph idx="1"/>
          </p:nvPr>
        </p:nvSpPr>
        <p:spPr>
          <a:xfrm>
            <a:off x="457200" y="1143000"/>
            <a:ext cx="7391400" cy="1828799"/>
          </a:xfrm>
        </p:spPr>
        <p:txBody>
          <a:bodyPr/>
          <a:lstStyle/>
          <a:p>
            <a:r>
              <a:rPr lang="en-GB" altLang="zh-CN" b="1" dirty="0" smtClean="0">
                <a:ea typeface="SimSun" pitchFamily="2" charset="-122"/>
              </a:rPr>
              <a:t>Problem </a:t>
            </a:r>
          </a:p>
          <a:p>
            <a:pPr lvl="1"/>
            <a:r>
              <a:rPr lang="en-GB" altLang="zh-CN" dirty="0" err="1" smtClean="0">
                <a:ea typeface="SimSun" pitchFamily="2" charset="-122"/>
              </a:rPr>
              <a:t>QoS</a:t>
            </a:r>
            <a:r>
              <a:rPr lang="en-GB" altLang="zh-CN" dirty="0" smtClean="0">
                <a:ea typeface="SimSun" pitchFamily="2" charset="-122"/>
              </a:rPr>
              <a:t> signaling / data packets unidentifiable in IP tunnels </a:t>
            </a:r>
          </a:p>
          <a:p>
            <a:pPr lvl="1"/>
            <a:r>
              <a:rPr lang="en-GB" altLang="zh-CN" dirty="0" smtClean="0">
                <a:ea typeface="SimSun" pitchFamily="2" charset="-122"/>
              </a:rPr>
              <a:t>E2E </a:t>
            </a:r>
            <a:r>
              <a:rPr lang="en-GB" altLang="zh-CN" dirty="0" err="1" smtClean="0">
                <a:ea typeface="SimSun" pitchFamily="2" charset="-122"/>
              </a:rPr>
              <a:t>QoS</a:t>
            </a:r>
            <a:r>
              <a:rPr lang="en-GB" altLang="zh-CN" dirty="0" smtClean="0">
                <a:ea typeface="SimSun" pitchFamily="2" charset="-122"/>
              </a:rPr>
              <a:t> breaks</a:t>
            </a:r>
          </a:p>
          <a:p>
            <a:pPr lvl="1"/>
            <a:endParaRPr lang="en-GB" altLang="zh-CN" dirty="0" smtClean="0">
              <a:ea typeface="SimSun" pitchFamily="2" charset="-122"/>
            </a:endParaRPr>
          </a:p>
          <a:p>
            <a:r>
              <a:rPr lang="en-GB" altLang="zh-CN" b="1" dirty="0" smtClean="0">
                <a:ea typeface="SimSun" pitchFamily="2" charset="-122"/>
              </a:rPr>
              <a:t>Solution</a:t>
            </a:r>
          </a:p>
          <a:p>
            <a:pPr lvl="1"/>
            <a:r>
              <a:rPr lang="en-GB" altLang="zh-CN" dirty="0" smtClean="0">
                <a:ea typeface="SimSun" pitchFamily="2" charset="-122"/>
              </a:rPr>
              <a:t>Separate tunnel sessions for the tunnel segment</a:t>
            </a:r>
          </a:p>
          <a:p>
            <a:pPr lvl="1"/>
            <a:r>
              <a:rPr lang="en-GB" altLang="zh-CN" dirty="0" smtClean="0">
                <a:ea typeface="SimSun" pitchFamily="2" charset="-122"/>
              </a:rPr>
              <a:t>Tunnel end points map tunnel and E2E sessions</a:t>
            </a:r>
          </a:p>
          <a:p>
            <a:endParaRPr lang="en-GB" altLang="zh-CN" b="1" dirty="0" smtClean="0">
              <a:ea typeface="SimSun" pitchFamily="2" charset="-122"/>
            </a:endParaRPr>
          </a:p>
        </p:txBody>
      </p:sp>
      <p:sp>
        <p:nvSpPr>
          <p:cNvPr id="4" name="Date Placeholder 3"/>
          <p:cNvSpPr>
            <a:spLocks noGrp="1"/>
          </p:cNvSpPr>
          <p:nvPr>
            <p:ph type="dt" sz="half" idx="10"/>
          </p:nvPr>
        </p:nvSpPr>
        <p:spPr/>
        <p:txBody>
          <a:bodyPr/>
          <a:lstStyle/>
          <a:p>
            <a:fld id="{EAB903A0-AF40-4B44-B723-AB0F2BC432B3}"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dirty="0"/>
          </a:p>
        </p:txBody>
      </p:sp>
      <p:grpSp>
        <p:nvGrpSpPr>
          <p:cNvPr id="77" name="Group 76"/>
          <p:cNvGrpSpPr/>
          <p:nvPr/>
        </p:nvGrpSpPr>
        <p:grpSpPr>
          <a:xfrm>
            <a:off x="650449" y="4093590"/>
            <a:ext cx="7535417" cy="1603177"/>
            <a:chOff x="650449" y="4093590"/>
            <a:chExt cx="7535417" cy="1603177"/>
          </a:xfrm>
        </p:grpSpPr>
        <p:pic>
          <p:nvPicPr>
            <p:cNvPr id="7" name="Picture 5"/>
            <p:cNvPicPr>
              <a:picLocks noChangeArrowheads="1"/>
            </p:cNvPicPr>
            <p:nvPr/>
          </p:nvPicPr>
          <p:blipFill>
            <a:blip r:embed="rId3" cstate="print"/>
            <a:srcRect/>
            <a:stretch>
              <a:fillRect/>
            </a:stretch>
          </p:blipFill>
          <p:spPr bwMode="auto">
            <a:xfrm>
              <a:off x="2022049" y="4931790"/>
              <a:ext cx="479803" cy="220318"/>
            </a:xfrm>
            <a:prstGeom prst="rect">
              <a:avLst/>
            </a:prstGeom>
            <a:noFill/>
            <a:ln w="9525">
              <a:noFill/>
              <a:miter lim="800000"/>
              <a:headEnd/>
              <a:tailEnd/>
            </a:ln>
            <a:effectLst/>
          </p:spPr>
        </p:pic>
        <p:pic>
          <p:nvPicPr>
            <p:cNvPr id="8" name="Picture 6"/>
            <p:cNvPicPr>
              <a:picLocks noChangeArrowheads="1"/>
            </p:cNvPicPr>
            <p:nvPr/>
          </p:nvPicPr>
          <p:blipFill>
            <a:blip r:embed="rId3" cstate="print"/>
            <a:srcRect/>
            <a:stretch>
              <a:fillRect/>
            </a:stretch>
          </p:blipFill>
          <p:spPr bwMode="auto">
            <a:xfrm>
              <a:off x="6213049" y="4931790"/>
              <a:ext cx="466199" cy="202722"/>
            </a:xfrm>
            <a:prstGeom prst="rect">
              <a:avLst/>
            </a:prstGeom>
            <a:noFill/>
            <a:ln w="9525">
              <a:noFill/>
              <a:miter lim="800000"/>
              <a:headEnd/>
              <a:tailEnd/>
            </a:ln>
            <a:effectLst/>
          </p:spPr>
        </p:pic>
        <p:sp>
          <p:nvSpPr>
            <p:cNvPr id="9" name="AutoShape 7"/>
            <p:cNvSpPr>
              <a:spLocks noChangeArrowheads="1"/>
            </p:cNvSpPr>
            <p:nvPr/>
          </p:nvSpPr>
          <p:spPr bwMode="auto">
            <a:xfrm rot="16200000">
              <a:off x="3954968" y="3532271"/>
              <a:ext cx="789311" cy="2673948"/>
            </a:xfrm>
            <a:prstGeom prst="can">
              <a:avLst>
                <a:gd name="adj" fmla="val 50659"/>
              </a:avLst>
            </a:prstGeom>
            <a:solidFill>
              <a:schemeClr val="bg1">
                <a:lumMod val="65000"/>
              </a:schemeClr>
            </a:solidFill>
            <a:ln w="25400">
              <a:solidFill>
                <a:schemeClr val="bg1">
                  <a:lumMod val="65000"/>
                </a:schemeClr>
              </a:solidFill>
              <a:round/>
              <a:headEnd/>
              <a:tailEnd type="none" w="lg" len="lg"/>
            </a:ln>
            <a:effectLst/>
          </p:spPr>
          <p:txBody>
            <a:bodyPr wrap="none" anchor="ctr"/>
            <a:lstStyle/>
            <a:p>
              <a:endParaRPr lang="en-US" dirty="0"/>
            </a:p>
          </p:txBody>
        </p:sp>
        <p:sp>
          <p:nvSpPr>
            <p:cNvPr id="11" name="Line 9"/>
            <p:cNvSpPr>
              <a:spLocks noChangeShapeType="1"/>
            </p:cNvSpPr>
            <p:nvPr/>
          </p:nvSpPr>
          <p:spPr bwMode="auto">
            <a:xfrm flipV="1">
              <a:off x="1260049" y="5084189"/>
              <a:ext cx="762000" cy="98665"/>
            </a:xfrm>
            <a:prstGeom prst="line">
              <a:avLst/>
            </a:prstGeom>
            <a:noFill/>
            <a:ln w="25400">
              <a:solidFill>
                <a:schemeClr val="tx2"/>
              </a:solidFill>
              <a:round/>
              <a:headEnd/>
              <a:tailEnd type="none" w="lg" len="lg"/>
            </a:ln>
            <a:effectLst/>
          </p:spPr>
          <p:txBody>
            <a:bodyPr/>
            <a:lstStyle/>
            <a:p>
              <a:endParaRPr lang="en-US" dirty="0"/>
            </a:p>
          </p:txBody>
        </p:sp>
        <p:sp>
          <p:nvSpPr>
            <p:cNvPr id="12" name="Line 10"/>
            <p:cNvSpPr>
              <a:spLocks noChangeShapeType="1"/>
            </p:cNvSpPr>
            <p:nvPr/>
          </p:nvSpPr>
          <p:spPr bwMode="auto">
            <a:xfrm flipV="1">
              <a:off x="2479249" y="5084189"/>
              <a:ext cx="685800" cy="1"/>
            </a:xfrm>
            <a:prstGeom prst="line">
              <a:avLst/>
            </a:prstGeom>
            <a:noFill/>
            <a:ln w="25400">
              <a:solidFill>
                <a:schemeClr val="tx2"/>
              </a:solidFill>
              <a:round/>
              <a:headEnd/>
              <a:tailEnd type="none" w="lg" len="lg"/>
            </a:ln>
            <a:effectLst/>
          </p:spPr>
          <p:txBody>
            <a:bodyPr/>
            <a:lstStyle/>
            <a:p>
              <a:endParaRPr lang="en-US" dirty="0"/>
            </a:p>
          </p:txBody>
        </p:sp>
        <p:sp>
          <p:nvSpPr>
            <p:cNvPr id="13" name="Line 11"/>
            <p:cNvSpPr>
              <a:spLocks noChangeShapeType="1"/>
            </p:cNvSpPr>
            <p:nvPr/>
          </p:nvSpPr>
          <p:spPr bwMode="auto">
            <a:xfrm flipV="1">
              <a:off x="5679649" y="5007990"/>
              <a:ext cx="533400" cy="0"/>
            </a:xfrm>
            <a:prstGeom prst="line">
              <a:avLst/>
            </a:prstGeom>
            <a:noFill/>
            <a:ln w="25400">
              <a:solidFill>
                <a:schemeClr val="tx2"/>
              </a:solidFill>
              <a:round/>
              <a:headEnd/>
              <a:tailEnd type="none" w="lg" len="lg"/>
            </a:ln>
            <a:effectLst/>
          </p:spPr>
          <p:txBody>
            <a:bodyPr/>
            <a:lstStyle/>
            <a:p>
              <a:endParaRPr lang="en-US" dirty="0"/>
            </a:p>
          </p:txBody>
        </p:sp>
        <p:sp>
          <p:nvSpPr>
            <p:cNvPr id="14" name="Line 12"/>
            <p:cNvSpPr>
              <a:spLocks noChangeShapeType="1"/>
            </p:cNvSpPr>
            <p:nvPr/>
          </p:nvSpPr>
          <p:spPr bwMode="auto">
            <a:xfrm>
              <a:off x="6670249" y="5007990"/>
              <a:ext cx="762000" cy="228600"/>
            </a:xfrm>
            <a:prstGeom prst="line">
              <a:avLst/>
            </a:prstGeom>
            <a:noFill/>
            <a:ln w="25400">
              <a:solidFill>
                <a:schemeClr val="tx2"/>
              </a:solidFill>
              <a:round/>
              <a:headEnd/>
              <a:tailEnd type="none" w="lg" len="lg"/>
            </a:ln>
            <a:effectLst/>
          </p:spPr>
          <p:txBody>
            <a:bodyPr/>
            <a:lstStyle/>
            <a:p>
              <a:endParaRPr lang="en-US" dirty="0"/>
            </a:p>
          </p:txBody>
        </p:sp>
        <p:pic>
          <p:nvPicPr>
            <p:cNvPr id="22" name="Picture 20"/>
            <p:cNvPicPr>
              <a:picLocks noChangeArrowheads="1"/>
            </p:cNvPicPr>
            <p:nvPr/>
          </p:nvPicPr>
          <p:blipFill>
            <a:blip r:embed="rId3" cstate="print"/>
            <a:srcRect/>
            <a:stretch>
              <a:fillRect/>
            </a:stretch>
          </p:blipFill>
          <p:spPr bwMode="auto">
            <a:xfrm>
              <a:off x="4079449" y="4855590"/>
              <a:ext cx="469609" cy="175641"/>
            </a:xfrm>
            <a:prstGeom prst="rect">
              <a:avLst/>
            </a:prstGeom>
            <a:noFill/>
            <a:ln w="9525">
              <a:noFill/>
              <a:miter lim="800000"/>
              <a:headEnd/>
              <a:tailEnd/>
            </a:ln>
            <a:effectLst/>
          </p:spPr>
        </p:pic>
        <p:pic>
          <p:nvPicPr>
            <p:cNvPr id="54" name="Picture 6"/>
            <p:cNvPicPr>
              <a:picLocks noChangeArrowheads="1"/>
            </p:cNvPicPr>
            <p:nvPr/>
          </p:nvPicPr>
          <p:blipFill>
            <a:blip r:embed="rId3" cstate="print"/>
            <a:srcRect/>
            <a:stretch>
              <a:fillRect/>
            </a:stretch>
          </p:blipFill>
          <p:spPr bwMode="auto">
            <a:xfrm>
              <a:off x="7432249" y="5160390"/>
              <a:ext cx="466199" cy="202722"/>
            </a:xfrm>
            <a:prstGeom prst="rect">
              <a:avLst/>
            </a:prstGeom>
            <a:noFill/>
            <a:ln w="9525">
              <a:noFill/>
              <a:miter lim="800000"/>
              <a:headEnd/>
              <a:tailEnd/>
            </a:ln>
            <a:effectLst/>
          </p:spPr>
        </p:pic>
        <p:pic>
          <p:nvPicPr>
            <p:cNvPr id="55" name="Picture 5"/>
            <p:cNvPicPr>
              <a:picLocks noChangeArrowheads="1"/>
            </p:cNvPicPr>
            <p:nvPr/>
          </p:nvPicPr>
          <p:blipFill>
            <a:blip r:embed="rId3" cstate="print"/>
            <a:srcRect/>
            <a:stretch>
              <a:fillRect/>
            </a:stretch>
          </p:blipFill>
          <p:spPr bwMode="auto">
            <a:xfrm>
              <a:off x="802849" y="5160391"/>
              <a:ext cx="479803" cy="220318"/>
            </a:xfrm>
            <a:prstGeom prst="rect">
              <a:avLst/>
            </a:prstGeom>
            <a:noFill/>
            <a:ln w="9525">
              <a:noFill/>
              <a:miter lim="800000"/>
              <a:headEnd/>
              <a:tailEnd/>
            </a:ln>
            <a:effectLst/>
          </p:spPr>
        </p:pic>
        <p:pic>
          <p:nvPicPr>
            <p:cNvPr id="56" name="Picture 4"/>
            <p:cNvPicPr>
              <a:picLocks noChangeAspect="1" noChangeArrowheads="1"/>
            </p:cNvPicPr>
            <p:nvPr/>
          </p:nvPicPr>
          <p:blipFill>
            <a:blip r:embed="rId4" cstate="print"/>
            <a:srcRect/>
            <a:stretch>
              <a:fillRect/>
            </a:stretch>
          </p:blipFill>
          <p:spPr bwMode="auto">
            <a:xfrm>
              <a:off x="879049" y="4779391"/>
              <a:ext cx="285007" cy="437546"/>
            </a:xfrm>
            <a:prstGeom prst="rect">
              <a:avLst/>
            </a:prstGeom>
            <a:noFill/>
            <a:ln w="9525">
              <a:noFill/>
              <a:miter lim="800000"/>
              <a:headEnd/>
              <a:tailEnd/>
            </a:ln>
            <a:effectLst/>
          </p:spPr>
        </p:pic>
        <p:pic>
          <p:nvPicPr>
            <p:cNvPr id="57" name="Picture 4"/>
            <p:cNvPicPr>
              <a:picLocks noChangeAspect="1" noChangeArrowheads="1"/>
            </p:cNvPicPr>
            <p:nvPr/>
          </p:nvPicPr>
          <p:blipFill>
            <a:blip r:embed="rId4" cstate="print"/>
            <a:srcRect/>
            <a:stretch>
              <a:fillRect/>
            </a:stretch>
          </p:blipFill>
          <p:spPr bwMode="auto">
            <a:xfrm>
              <a:off x="2098249" y="4550790"/>
              <a:ext cx="285007" cy="437546"/>
            </a:xfrm>
            <a:prstGeom prst="rect">
              <a:avLst/>
            </a:prstGeom>
            <a:noFill/>
            <a:ln w="9525">
              <a:noFill/>
              <a:miter lim="800000"/>
              <a:headEnd/>
              <a:tailEnd/>
            </a:ln>
            <a:effectLst/>
          </p:spPr>
        </p:pic>
        <p:pic>
          <p:nvPicPr>
            <p:cNvPr id="58" name="Picture 4"/>
            <p:cNvPicPr>
              <a:picLocks noChangeAspect="1" noChangeArrowheads="1"/>
            </p:cNvPicPr>
            <p:nvPr/>
          </p:nvPicPr>
          <p:blipFill>
            <a:blip r:embed="rId4" cstate="print"/>
            <a:srcRect/>
            <a:stretch>
              <a:fillRect/>
            </a:stretch>
          </p:blipFill>
          <p:spPr bwMode="auto">
            <a:xfrm>
              <a:off x="4155649" y="4474590"/>
              <a:ext cx="285007" cy="437546"/>
            </a:xfrm>
            <a:prstGeom prst="rect">
              <a:avLst/>
            </a:prstGeom>
            <a:noFill/>
            <a:ln w="9525">
              <a:noFill/>
              <a:miter lim="800000"/>
              <a:headEnd/>
              <a:tailEnd/>
            </a:ln>
            <a:effectLst/>
          </p:spPr>
        </p:pic>
        <p:pic>
          <p:nvPicPr>
            <p:cNvPr id="62" name="Picture 4"/>
            <p:cNvPicPr>
              <a:picLocks noChangeAspect="1" noChangeArrowheads="1"/>
            </p:cNvPicPr>
            <p:nvPr/>
          </p:nvPicPr>
          <p:blipFill>
            <a:blip r:embed="rId5" cstate="print"/>
            <a:srcRect/>
            <a:stretch>
              <a:fillRect/>
            </a:stretch>
          </p:blipFill>
          <p:spPr bwMode="auto">
            <a:xfrm>
              <a:off x="6289249" y="4550790"/>
              <a:ext cx="285007" cy="437546"/>
            </a:xfrm>
            <a:prstGeom prst="rect">
              <a:avLst/>
            </a:prstGeom>
            <a:noFill/>
            <a:ln w="9525">
              <a:noFill/>
              <a:miter lim="800000"/>
              <a:headEnd/>
              <a:tailEnd/>
            </a:ln>
            <a:effectLst/>
          </p:spPr>
        </p:pic>
        <p:pic>
          <p:nvPicPr>
            <p:cNvPr id="63" name="Picture 4"/>
            <p:cNvPicPr>
              <a:picLocks noChangeAspect="1" noChangeArrowheads="1"/>
            </p:cNvPicPr>
            <p:nvPr/>
          </p:nvPicPr>
          <p:blipFill>
            <a:blip r:embed="rId5" cstate="print"/>
            <a:srcRect/>
            <a:stretch>
              <a:fillRect/>
            </a:stretch>
          </p:blipFill>
          <p:spPr bwMode="auto">
            <a:xfrm>
              <a:off x="7508449" y="4779390"/>
              <a:ext cx="285007" cy="437546"/>
            </a:xfrm>
            <a:prstGeom prst="rect">
              <a:avLst/>
            </a:prstGeom>
            <a:noFill/>
            <a:ln w="9525">
              <a:noFill/>
              <a:miter lim="800000"/>
              <a:headEnd/>
              <a:tailEnd/>
            </a:ln>
            <a:effectLst/>
          </p:spPr>
        </p:pic>
        <p:sp>
          <p:nvSpPr>
            <p:cNvPr id="61" name="TextBox 60"/>
            <p:cNvSpPr txBox="1"/>
            <p:nvPr/>
          </p:nvSpPr>
          <p:spPr>
            <a:xfrm>
              <a:off x="650449" y="5388990"/>
              <a:ext cx="792205" cy="307777"/>
            </a:xfrm>
            <a:prstGeom prst="rect">
              <a:avLst/>
            </a:prstGeom>
            <a:noFill/>
          </p:spPr>
          <p:txBody>
            <a:bodyPr wrap="none" rtlCol="0">
              <a:spAutoFit/>
            </a:bodyPr>
            <a:lstStyle/>
            <a:p>
              <a:r>
                <a:rPr lang="en-US" sz="1400" dirty="0" smtClean="0">
                  <a:latin typeface="Comic Sans MS" pitchFamily="66" charset="0"/>
                </a:rPr>
                <a:t>Sender</a:t>
              </a:r>
              <a:endParaRPr lang="en-US" sz="1400" dirty="0">
                <a:latin typeface="Comic Sans MS" pitchFamily="66" charset="0"/>
              </a:endParaRPr>
            </a:p>
          </p:txBody>
        </p:sp>
        <p:sp>
          <p:nvSpPr>
            <p:cNvPr id="64" name="TextBox 63"/>
            <p:cNvSpPr txBox="1"/>
            <p:nvPr/>
          </p:nvSpPr>
          <p:spPr>
            <a:xfrm>
              <a:off x="7279849" y="5388990"/>
              <a:ext cx="906017" cy="307777"/>
            </a:xfrm>
            <a:prstGeom prst="rect">
              <a:avLst/>
            </a:prstGeom>
            <a:noFill/>
          </p:spPr>
          <p:txBody>
            <a:bodyPr wrap="none" rtlCol="0">
              <a:spAutoFit/>
            </a:bodyPr>
            <a:lstStyle/>
            <a:p>
              <a:r>
                <a:rPr lang="en-US" sz="1400" dirty="0" smtClean="0">
                  <a:latin typeface="Comic Sans MS" pitchFamily="66" charset="0"/>
                </a:rPr>
                <a:t>Receiver</a:t>
              </a:r>
              <a:endParaRPr lang="en-US" sz="1400" dirty="0">
                <a:latin typeface="Comic Sans MS" pitchFamily="66" charset="0"/>
              </a:endParaRPr>
            </a:p>
          </p:txBody>
        </p:sp>
        <p:sp>
          <p:nvSpPr>
            <p:cNvPr id="69" name="TextBox 68"/>
            <p:cNvSpPr txBox="1"/>
            <p:nvPr/>
          </p:nvSpPr>
          <p:spPr>
            <a:xfrm>
              <a:off x="6060649" y="5084190"/>
              <a:ext cx="712054" cy="307777"/>
            </a:xfrm>
            <a:prstGeom prst="rect">
              <a:avLst/>
            </a:prstGeom>
            <a:noFill/>
          </p:spPr>
          <p:txBody>
            <a:bodyPr wrap="none" rtlCol="0">
              <a:spAutoFit/>
            </a:bodyPr>
            <a:lstStyle/>
            <a:p>
              <a:r>
                <a:rPr lang="en-US" sz="1400" dirty="0" smtClean="0">
                  <a:latin typeface="Comic Sans MS" pitchFamily="66" charset="0"/>
                </a:rPr>
                <a:t> TExit</a:t>
              </a:r>
              <a:endParaRPr lang="en-US" sz="1400" dirty="0">
                <a:latin typeface="Comic Sans MS" pitchFamily="66" charset="0"/>
              </a:endParaRPr>
            </a:p>
          </p:txBody>
        </p:sp>
        <p:sp>
          <p:nvSpPr>
            <p:cNvPr id="70" name="TextBox 69"/>
            <p:cNvSpPr txBox="1"/>
            <p:nvPr/>
          </p:nvSpPr>
          <p:spPr>
            <a:xfrm>
              <a:off x="1869649" y="5084190"/>
              <a:ext cx="830677" cy="307777"/>
            </a:xfrm>
            <a:prstGeom prst="rect">
              <a:avLst/>
            </a:prstGeom>
            <a:noFill/>
          </p:spPr>
          <p:txBody>
            <a:bodyPr wrap="none" rtlCol="0">
              <a:spAutoFit/>
            </a:bodyPr>
            <a:lstStyle/>
            <a:p>
              <a:r>
                <a:rPr lang="en-US" sz="1400" dirty="0" smtClean="0">
                  <a:latin typeface="Comic Sans MS" pitchFamily="66" charset="0"/>
                </a:rPr>
                <a:t> TEntry</a:t>
              </a:r>
              <a:endParaRPr lang="en-US" sz="1400" dirty="0">
                <a:latin typeface="Comic Sans MS" pitchFamily="66" charset="0"/>
              </a:endParaRPr>
            </a:p>
          </p:txBody>
        </p:sp>
        <p:sp>
          <p:nvSpPr>
            <p:cNvPr id="71" name="TextBox 70"/>
            <p:cNvSpPr txBox="1"/>
            <p:nvPr/>
          </p:nvSpPr>
          <p:spPr>
            <a:xfrm>
              <a:off x="3927049" y="5007990"/>
              <a:ext cx="800219" cy="307777"/>
            </a:xfrm>
            <a:prstGeom prst="rect">
              <a:avLst/>
            </a:prstGeom>
            <a:noFill/>
          </p:spPr>
          <p:txBody>
            <a:bodyPr wrap="none" rtlCol="0">
              <a:spAutoFit/>
            </a:bodyPr>
            <a:lstStyle/>
            <a:p>
              <a:r>
                <a:rPr lang="en-US" sz="1400" dirty="0" smtClean="0">
                  <a:latin typeface="Comic Sans MS" pitchFamily="66" charset="0"/>
                </a:rPr>
                <a:t> TNode</a:t>
              </a:r>
              <a:endParaRPr lang="en-US" sz="1400" dirty="0">
                <a:latin typeface="Comic Sans MS" pitchFamily="66" charset="0"/>
              </a:endParaRPr>
            </a:p>
          </p:txBody>
        </p:sp>
        <p:grpSp>
          <p:nvGrpSpPr>
            <p:cNvPr id="113" name="Group 112"/>
            <p:cNvGrpSpPr/>
            <p:nvPr/>
          </p:nvGrpSpPr>
          <p:grpSpPr>
            <a:xfrm>
              <a:off x="1412449" y="4550790"/>
              <a:ext cx="304800" cy="477838"/>
              <a:chOff x="2743200" y="3886200"/>
              <a:chExt cx="304800" cy="477838"/>
            </a:xfrm>
          </p:grpSpPr>
          <p:sp>
            <p:nvSpPr>
              <p:cNvPr id="114" name="Rectangle 1072"/>
              <p:cNvSpPr>
                <a:spLocks noChangeArrowheads="1"/>
              </p:cNvSpPr>
              <p:nvPr/>
            </p:nvSpPr>
            <p:spPr bwMode="auto">
              <a:xfrm>
                <a:off x="2743200" y="4038600"/>
                <a:ext cx="304800" cy="325438"/>
              </a:xfrm>
              <a:prstGeom prst="rect">
                <a:avLst/>
              </a:prstGeom>
              <a:solidFill>
                <a:srgbClr val="FFCF01"/>
              </a:solidFill>
              <a:ln w="19050" algn="ctr">
                <a:solidFill>
                  <a:srgbClr val="92D05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15" name="Rectangle 1073"/>
              <p:cNvSpPr>
                <a:spLocks noChangeArrowheads="1"/>
              </p:cNvSpPr>
              <p:nvPr/>
            </p:nvSpPr>
            <p:spPr bwMode="auto">
              <a:xfrm>
                <a:off x="2743200" y="3886200"/>
                <a:ext cx="304800" cy="152400"/>
              </a:xfrm>
              <a:prstGeom prst="rect">
                <a:avLst/>
              </a:prstGeom>
              <a:solidFill>
                <a:srgbClr val="92D050"/>
              </a:solidFill>
              <a:ln w="19050" algn="ctr">
                <a:solidFill>
                  <a:srgbClr val="92D05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122" name="Group 121"/>
            <p:cNvGrpSpPr/>
            <p:nvPr/>
          </p:nvGrpSpPr>
          <p:grpSpPr>
            <a:xfrm>
              <a:off x="2631649" y="4398390"/>
              <a:ext cx="304800" cy="609600"/>
              <a:chOff x="2743200" y="3733800"/>
              <a:chExt cx="304800" cy="609600"/>
            </a:xfrm>
          </p:grpSpPr>
          <p:sp>
            <p:nvSpPr>
              <p:cNvPr id="123" name="Rectangle 1072"/>
              <p:cNvSpPr>
                <a:spLocks noChangeArrowheads="1"/>
              </p:cNvSpPr>
              <p:nvPr/>
            </p:nvSpPr>
            <p:spPr bwMode="auto">
              <a:xfrm>
                <a:off x="2743200" y="4038600"/>
                <a:ext cx="304800" cy="304800"/>
              </a:xfrm>
              <a:prstGeom prst="rect">
                <a:avLst/>
              </a:prstGeom>
              <a:solidFill>
                <a:srgbClr val="FFCF01"/>
              </a:solidFill>
              <a:ln w="9525" algn="ctr">
                <a:solidFill>
                  <a:srgbClr val="FFC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4" name="Rectangle 1073"/>
              <p:cNvSpPr>
                <a:spLocks noChangeArrowheads="1"/>
              </p:cNvSpPr>
              <p:nvPr/>
            </p:nvSpPr>
            <p:spPr bwMode="auto">
              <a:xfrm>
                <a:off x="2743200" y="3886200"/>
                <a:ext cx="304800" cy="152400"/>
              </a:xfrm>
              <a:prstGeom prst="rect">
                <a:avLst/>
              </a:prstGeom>
              <a:solidFill>
                <a:srgbClr val="92D050"/>
              </a:solidFill>
              <a:ln w="9525" algn="ctr">
                <a:solidFill>
                  <a:srgbClr val="92D05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5" name="Rectangle 1074"/>
              <p:cNvSpPr>
                <a:spLocks noChangeArrowheads="1"/>
              </p:cNvSpPr>
              <p:nvPr/>
            </p:nvSpPr>
            <p:spPr bwMode="auto">
              <a:xfrm>
                <a:off x="2743200" y="3733800"/>
                <a:ext cx="304800" cy="152400"/>
              </a:xfrm>
              <a:prstGeom prst="rect">
                <a:avLst/>
              </a:prstGeom>
              <a:solidFill>
                <a:schemeClr val="accent3">
                  <a:lumMod val="75000"/>
                </a:schemeClr>
              </a:solidFill>
              <a:ln w="9525" algn="ctr">
                <a:solidFill>
                  <a:schemeClr val="accent3">
                    <a:lumMod val="75000"/>
                  </a:scheme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26" name="Rectangle 125"/>
            <p:cNvSpPr/>
            <p:nvPr/>
          </p:nvSpPr>
          <p:spPr bwMode="auto">
            <a:xfrm>
              <a:off x="2631649" y="4398390"/>
              <a:ext cx="304800" cy="60960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grpSp>
          <p:nvGrpSpPr>
            <p:cNvPr id="127" name="Group 126"/>
            <p:cNvGrpSpPr/>
            <p:nvPr/>
          </p:nvGrpSpPr>
          <p:grpSpPr>
            <a:xfrm>
              <a:off x="6975049" y="4550790"/>
              <a:ext cx="304800" cy="477838"/>
              <a:chOff x="2743200" y="3886200"/>
              <a:chExt cx="304800" cy="477838"/>
            </a:xfrm>
          </p:grpSpPr>
          <p:sp>
            <p:nvSpPr>
              <p:cNvPr id="128" name="Rectangle 1072"/>
              <p:cNvSpPr>
                <a:spLocks noChangeArrowheads="1"/>
              </p:cNvSpPr>
              <p:nvPr/>
            </p:nvSpPr>
            <p:spPr bwMode="auto">
              <a:xfrm>
                <a:off x="2743200" y="4038600"/>
                <a:ext cx="304800" cy="325438"/>
              </a:xfrm>
              <a:prstGeom prst="rect">
                <a:avLst/>
              </a:prstGeom>
              <a:solidFill>
                <a:srgbClr val="FFCF01"/>
              </a:solidFill>
              <a:ln w="19050" algn="ctr">
                <a:solidFill>
                  <a:srgbClr val="92D05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29" name="Rectangle 1073"/>
              <p:cNvSpPr>
                <a:spLocks noChangeArrowheads="1"/>
              </p:cNvSpPr>
              <p:nvPr/>
            </p:nvSpPr>
            <p:spPr bwMode="auto">
              <a:xfrm>
                <a:off x="2743200" y="3886200"/>
                <a:ext cx="304800" cy="152400"/>
              </a:xfrm>
              <a:prstGeom prst="rect">
                <a:avLst/>
              </a:prstGeom>
              <a:solidFill>
                <a:srgbClr val="92D050"/>
              </a:solidFill>
              <a:ln w="19050" algn="ctr">
                <a:solidFill>
                  <a:srgbClr val="92D05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grpSp>
          <p:nvGrpSpPr>
            <p:cNvPr id="73" name="Group 72"/>
            <p:cNvGrpSpPr/>
            <p:nvPr/>
          </p:nvGrpSpPr>
          <p:grpSpPr>
            <a:xfrm>
              <a:off x="5755849" y="4322190"/>
              <a:ext cx="304800" cy="609600"/>
              <a:chOff x="5791200" y="4419600"/>
              <a:chExt cx="304800" cy="609600"/>
            </a:xfrm>
          </p:grpSpPr>
          <p:grpSp>
            <p:nvGrpSpPr>
              <p:cNvPr id="134" name="Group 133"/>
              <p:cNvGrpSpPr/>
              <p:nvPr/>
            </p:nvGrpSpPr>
            <p:grpSpPr>
              <a:xfrm>
                <a:off x="5791200" y="4419600"/>
                <a:ext cx="304800" cy="609600"/>
                <a:chOff x="2743200" y="3733800"/>
                <a:chExt cx="304800" cy="609600"/>
              </a:xfrm>
            </p:grpSpPr>
            <p:sp>
              <p:nvSpPr>
                <p:cNvPr id="135" name="Rectangle 1072"/>
                <p:cNvSpPr>
                  <a:spLocks noChangeArrowheads="1"/>
                </p:cNvSpPr>
                <p:nvPr/>
              </p:nvSpPr>
              <p:spPr bwMode="auto">
                <a:xfrm>
                  <a:off x="2743200" y="4038600"/>
                  <a:ext cx="304800" cy="304800"/>
                </a:xfrm>
                <a:prstGeom prst="rect">
                  <a:avLst/>
                </a:prstGeom>
                <a:solidFill>
                  <a:srgbClr val="FFCF01"/>
                </a:solidFill>
                <a:ln w="9525" algn="ctr">
                  <a:solidFill>
                    <a:srgbClr val="FFC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6" name="Rectangle 1073"/>
                <p:cNvSpPr>
                  <a:spLocks noChangeArrowheads="1"/>
                </p:cNvSpPr>
                <p:nvPr/>
              </p:nvSpPr>
              <p:spPr bwMode="auto">
                <a:xfrm>
                  <a:off x="2743200" y="3886200"/>
                  <a:ext cx="304800" cy="152400"/>
                </a:xfrm>
                <a:prstGeom prst="rect">
                  <a:avLst/>
                </a:prstGeom>
                <a:solidFill>
                  <a:srgbClr val="92D050"/>
                </a:solidFill>
                <a:ln w="9525" algn="ctr">
                  <a:solidFill>
                    <a:srgbClr val="92D05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37" name="Rectangle 1074"/>
                <p:cNvSpPr>
                  <a:spLocks noChangeArrowheads="1"/>
                </p:cNvSpPr>
                <p:nvPr/>
              </p:nvSpPr>
              <p:spPr bwMode="auto">
                <a:xfrm>
                  <a:off x="2743200" y="3733800"/>
                  <a:ext cx="304800" cy="152400"/>
                </a:xfrm>
                <a:prstGeom prst="rect">
                  <a:avLst/>
                </a:prstGeom>
                <a:solidFill>
                  <a:schemeClr val="accent3">
                    <a:lumMod val="75000"/>
                  </a:schemeClr>
                </a:solidFill>
                <a:ln w="9525" algn="ctr">
                  <a:solidFill>
                    <a:schemeClr val="accent3">
                      <a:lumMod val="75000"/>
                    </a:scheme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38" name="Rectangle 137"/>
              <p:cNvSpPr/>
              <p:nvPr/>
            </p:nvSpPr>
            <p:spPr bwMode="auto">
              <a:xfrm>
                <a:off x="5791200" y="4419600"/>
                <a:ext cx="304800" cy="609600"/>
              </a:xfrm>
              <a:prstGeom prst="rect">
                <a:avLst/>
              </a:prstGeom>
              <a:noFill/>
              <a:ln w="19050" cap="flat" cmpd="sng" algn="ctr">
                <a:solidFill>
                  <a:schemeClr val="accent3">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grpSp>
        <p:sp>
          <p:nvSpPr>
            <p:cNvPr id="141" name="Text Box 16"/>
            <p:cNvSpPr txBox="1">
              <a:spLocks noChangeArrowheads="1"/>
            </p:cNvSpPr>
            <p:nvPr/>
          </p:nvSpPr>
          <p:spPr bwMode="auto">
            <a:xfrm>
              <a:off x="3774649" y="4093590"/>
              <a:ext cx="1066800" cy="338554"/>
            </a:xfrm>
            <a:prstGeom prst="rect">
              <a:avLst/>
            </a:prstGeom>
            <a:noFill/>
            <a:ln w="25400">
              <a:noFill/>
              <a:miter lim="800000"/>
              <a:headEnd/>
              <a:tailEnd type="none" w="lg" len="lg"/>
            </a:ln>
            <a:effectLst/>
          </p:spPr>
          <p:txBody>
            <a:bodyPr wrap="square">
              <a:spAutoFit/>
            </a:bodyPr>
            <a:lstStyle/>
            <a:p>
              <a:pPr>
                <a:spcBef>
                  <a:spcPct val="50000"/>
                </a:spcBef>
              </a:pPr>
              <a:r>
                <a:rPr lang="en-US" sz="1600" dirty="0" smtClean="0"/>
                <a:t>IP tunnel  </a:t>
              </a:r>
              <a:endParaRPr lang="en-US" sz="1600" dirty="0"/>
            </a:p>
          </p:txBody>
        </p:sp>
      </p:grpSp>
      <p:grpSp>
        <p:nvGrpSpPr>
          <p:cNvPr id="51" name="Group 50"/>
          <p:cNvGrpSpPr/>
          <p:nvPr/>
        </p:nvGrpSpPr>
        <p:grpSpPr>
          <a:xfrm>
            <a:off x="7010400" y="1447800"/>
            <a:ext cx="1295400" cy="2133600"/>
            <a:chOff x="990600" y="1371600"/>
            <a:chExt cx="1295400" cy="2133600"/>
          </a:xfrm>
        </p:grpSpPr>
        <p:grpSp>
          <p:nvGrpSpPr>
            <p:cNvPr id="142" name="Group 141"/>
            <p:cNvGrpSpPr/>
            <p:nvPr/>
          </p:nvGrpSpPr>
          <p:grpSpPr>
            <a:xfrm>
              <a:off x="990600" y="1371600"/>
              <a:ext cx="1295400" cy="2133600"/>
              <a:chOff x="2743200" y="3733800"/>
              <a:chExt cx="304800" cy="609600"/>
            </a:xfrm>
          </p:grpSpPr>
          <p:sp>
            <p:nvSpPr>
              <p:cNvPr id="143" name="Rectangle 1072"/>
              <p:cNvSpPr>
                <a:spLocks noChangeArrowheads="1"/>
              </p:cNvSpPr>
              <p:nvPr/>
            </p:nvSpPr>
            <p:spPr bwMode="auto">
              <a:xfrm>
                <a:off x="2743200" y="4038600"/>
                <a:ext cx="304800" cy="304800"/>
              </a:xfrm>
              <a:prstGeom prst="rect">
                <a:avLst/>
              </a:prstGeom>
              <a:solidFill>
                <a:srgbClr val="FFCF01"/>
              </a:solidFill>
              <a:ln w="9525" algn="ctr">
                <a:solidFill>
                  <a:srgbClr val="FFC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4" name="Rectangle 1073"/>
              <p:cNvSpPr>
                <a:spLocks noChangeArrowheads="1"/>
              </p:cNvSpPr>
              <p:nvPr/>
            </p:nvSpPr>
            <p:spPr bwMode="auto">
              <a:xfrm>
                <a:off x="2743200" y="3886200"/>
                <a:ext cx="304800" cy="152400"/>
              </a:xfrm>
              <a:prstGeom prst="rect">
                <a:avLst/>
              </a:prstGeom>
              <a:solidFill>
                <a:srgbClr val="92D050"/>
              </a:solidFill>
              <a:ln w="9525" algn="ctr">
                <a:solidFill>
                  <a:srgbClr val="00B050"/>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45" name="Rectangle 1074"/>
              <p:cNvSpPr>
                <a:spLocks noChangeArrowheads="1"/>
              </p:cNvSpPr>
              <p:nvPr/>
            </p:nvSpPr>
            <p:spPr bwMode="auto">
              <a:xfrm>
                <a:off x="2743200" y="3733800"/>
                <a:ext cx="304800" cy="152400"/>
              </a:xfrm>
              <a:prstGeom prst="rect">
                <a:avLst/>
              </a:prstGeom>
              <a:solidFill>
                <a:schemeClr val="accent3">
                  <a:lumMod val="75000"/>
                </a:schemeClr>
              </a:solidFill>
              <a:ln w="9525" algn="ctr">
                <a:solidFill>
                  <a:schemeClr val="accent3">
                    <a:lumMod val="50000"/>
                  </a:schemeClr>
                </a:solidFill>
                <a:miter lim="800000"/>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pSp>
        <p:sp>
          <p:nvSpPr>
            <p:cNvPr id="146" name="Rectangle 145"/>
            <p:cNvSpPr/>
            <p:nvPr/>
          </p:nvSpPr>
          <p:spPr bwMode="auto">
            <a:xfrm>
              <a:off x="990600" y="1371600"/>
              <a:ext cx="1295400" cy="2133600"/>
            </a:xfrm>
            <a:prstGeom prst="rect">
              <a:avLst/>
            </a:prstGeom>
            <a:noFill/>
            <a:ln w="19050"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147" name="Rectangle 146"/>
            <p:cNvSpPr/>
            <p:nvPr/>
          </p:nvSpPr>
          <p:spPr>
            <a:xfrm>
              <a:off x="990600" y="1371600"/>
              <a:ext cx="1295400" cy="523220"/>
            </a:xfrm>
            <a:prstGeom prst="rect">
              <a:avLst/>
            </a:prstGeom>
          </p:spPr>
          <p:txBody>
            <a:bodyPr wrap="square">
              <a:spAutoFit/>
            </a:bodyPr>
            <a:lstStyle/>
            <a:p>
              <a:pPr algn="ctr" fontAlgn="base">
                <a:spcBef>
                  <a:spcPct val="0"/>
                </a:spcBef>
                <a:spcAft>
                  <a:spcPct val="0"/>
                </a:spcAft>
              </a:pPr>
              <a:r>
                <a:rPr lang="en-US" sz="1400" dirty="0" smtClean="0">
                  <a:solidFill>
                    <a:schemeClr val="accent6"/>
                  </a:solidFill>
                  <a:latin typeface="Arial" charset="0"/>
                  <a:ea typeface="Arial" charset="0"/>
                  <a:cs typeface="Arial" charset="0"/>
                </a:rPr>
                <a:t>Tunnel IP Header</a:t>
              </a:r>
              <a:endParaRPr lang="en-US" sz="1400" dirty="0">
                <a:solidFill>
                  <a:schemeClr val="accent6"/>
                </a:solidFill>
                <a:latin typeface="Arial" charset="0"/>
                <a:ea typeface="Arial" charset="0"/>
                <a:cs typeface="Arial" charset="0"/>
              </a:endParaRPr>
            </a:p>
          </p:txBody>
        </p:sp>
        <p:sp>
          <p:nvSpPr>
            <p:cNvPr id="149" name="Rectangle 148"/>
            <p:cNvSpPr/>
            <p:nvPr/>
          </p:nvSpPr>
          <p:spPr>
            <a:xfrm>
              <a:off x="990600" y="1905000"/>
              <a:ext cx="1295400" cy="523220"/>
            </a:xfrm>
            <a:prstGeom prst="rect">
              <a:avLst/>
            </a:prstGeom>
          </p:spPr>
          <p:txBody>
            <a:bodyPr wrap="square">
              <a:spAutoFit/>
            </a:bodyPr>
            <a:lstStyle/>
            <a:p>
              <a:pPr algn="ctr" fontAlgn="base">
                <a:spcBef>
                  <a:spcPct val="0"/>
                </a:spcBef>
                <a:spcAft>
                  <a:spcPct val="0"/>
                </a:spcAft>
              </a:pPr>
              <a:r>
                <a:rPr lang="en-US" sz="1400" dirty="0" smtClean="0">
                  <a:solidFill>
                    <a:schemeClr val="accent6"/>
                  </a:solidFill>
                  <a:latin typeface="Arial" charset="0"/>
                  <a:ea typeface="Arial" charset="0"/>
                  <a:cs typeface="Arial" charset="0"/>
                </a:rPr>
                <a:t>E2E IP Header</a:t>
              </a:r>
              <a:endParaRPr lang="en-US" sz="1400" dirty="0">
                <a:solidFill>
                  <a:schemeClr val="accent6"/>
                </a:solidFill>
                <a:latin typeface="Arial" charset="0"/>
                <a:ea typeface="Arial" charset="0"/>
                <a:cs typeface="Arial" charset="0"/>
              </a:endParaRPr>
            </a:p>
          </p:txBody>
        </p:sp>
        <p:sp>
          <p:nvSpPr>
            <p:cNvPr id="150" name="Rectangle 149"/>
            <p:cNvSpPr/>
            <p:nvPr/>
          </p:nvSpPr>
          <p:spPr>
            <a:xfrm>
              <a:off x="990600" y="2667000"/>
              <a:ext cx="1295400" cy="523220"/>
            </a:xfrm>
            <a:prstGeom prst="rect">
              <a:avLst/>
            </a:prstGeom>
          </p:spPr>
          <p:txBody>
            <a:bodyPr wrap="square">
              <a:spAutoFit/>
            </a:bodyPr>
            <a:lstStyle/>
            <a:p>
              <a:pPr algn="ctr" fontAlgn="base">
                <a:spcBef>
                  <a:spcPct val="0"/>
                </a:spcBef>
                <a:spcAft>
                  <a:spcPct val="0"/>
                </a:spcAft>
              </a:pPr>
              <a:r>
                <a:rPr lang="en-US" sz="1400" dirty="0" smtClean="0">
                  <a:solidFill>
                    <a:schemeClr val="accent6"/>
                  </a:solidFill>
                  <a:latin typeface="Arial" charset="0"/>
                  <a:ea typeface="Arial" charset="0"/>
                  <a:cs typeface="Arial" charset="0"/>
                </a:rPr>
                <a:t>E2E IP Payload</a:t>
              </a:r>
              <a:endParaRPr lang="en-US" sz="1400" dirty="0">
                <a:solidFill>
                  <a:schemeClr val="accent6"/>
                </a:solidFill>
                <a:latin typeface="Arial" charset="0"/>
                <a:ea typeface="Arial" charset="0"/>
                <a:cs typeface="Arial" charset="0"/>
              </a:endParaRPr>
            </a:p>
          </p:txBody>
        </p:sp>
      </p:grpSp>
      <p:sp>
        <p:nvSpPr>
          <p:cNvPr id="52" name="Rounded Rectangle 51"/>
          <p:cNvSpPr/>
          <p:nvPr/>
        </p:nvSpPr>
        <p:spPr bwMode="auto">
          <a:xfrm>
            <a:off x="381000" y="5791200"/>
            <a:ext cx="8153400" cy="5334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et. al., NSIS Operation Over IP Tunnels,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2"/>
                </a:solidFill>
                <a:effectLst/>
                <a:latin typeface="Arial" charset="0"/>
                <a:ea typeface="Arial" charset="0"/>
                <a:cs typeface="Arial" charset="0"/>
              </a:rPr>
              <a:t>draft-ietf-nsis-tunnel-09.txt, IETF NSIS Working Group, Work in Progress. </a:t>
            </a:r>
            <a:r>
              <a:rPr lang="en-US" sz="1200" dirty="0" smtClean="0">
                <a:solidFill>
                  <a:schemeClr val="tx2"/>
                </a:solidFill>
                <a:latin typeface="Arial" charset="0"/>
                <a:ea typeface="Arial" charset="0"/>
                <a:cs typeface="Arial" charset="0"/>
              </a:rPr>
              <a:t>Feb.</a:t>
            </a:r>
            <a:r>
              <a:rPr kumimoji="0" lang="en-US" sz="1200" b="0" i="0" u="none" strike="noStrike" cap="none" normalizeH="0" dirty="0" smtClean="0">
                <a:ln>
                  <a:noFill/>
                </a:ln>
                <a:solidFill>
                  <a:schemeClr val="tx2"/>
                </a:solidFill>
                <a:effectLst/>
                <a:latin typeface="Arial" charset="0"/>
                <a:ea typeface="Arial" charset="0"/>
                <a:cs typeface="Arial" charset="0"/>
              </a:rPr>
              <a:t>, 2010</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grpSp>
        <p:nvGrpSpPr>
          <p:cNvPr id="82" name="Group 81"/>
          <p:cNvGrpSpPr/>
          <p:nvPr/>
        </p:nvGrpSpPr>
        <p:grpSpPr>
          <a:xfrm>
            <a:off x="685800" y="3962400"/>
            <a:ext cx="6779443" cy="568751"/>
            <a:chOff x="685800" y="3962400"/>
            <a:chExt cx="6779443" cy="568751"/>
          </a:xfrm>
        </p:grpSpPr>
        <p:sp>
          <p:nvSpPr>
            <p:cNvPr id="60" name="Freeform 59"/>
            <p:cNvSpPr/>
            <p:nvPr/>
          </p:nvSpPr>
          <p:spPr bwMode="auto">
            <a:xfrm>
              <a:off x="1102151" y="3962400"/>
              <a:ext cx="6363092" cy="568751"/>
            </a:xfrm>
            <a:custGeom>
              <a:avLst/>
              <a:gdLst>
                <a:gd name="connsiteX0" fmla="*/ 0 w 6363092"/>
                <a:gd name="connsiteY0" fmla="*/ 568751 h 568751"/>
                <a:gd name="connsiteX1" fmla="*/ 3176833 w 6363092"/>
                <a:gd name="connsiteY1" fmla="*/ 12569 h 568751"/>
                <a:gd name="connsiteX2" fmla="*/ 6363092 w 6363092"/>
                <a:gd name="connsiteY2" fmla="*/ 493336 h 568751"/>
                <a:gd name="connsiteX3" fmla="*/ 6363092 w 6363092"/>
                <a:gd name="connsiteY3" fmla="*/ 493336 h 568751"/>
              </a:gdLst>
              <a:ahLst/>
              <a:cxnLst>
                <a:cxn ang="0">
                  <a:pos x="connsiteX0" y="connsiteY0"/>
                </a:cxn>
                <a:cxn ang="0">
                  <a:pos x="connsiteX1" y="connsiteY1"/>
                </a:cxn>
                <a:cxn ang="0">
                  <a:pos x="connsiteX2" y="connsiteY2"/>
                </a:cxn>
                <a:cxn ang="0">
                  <a:pos x="connsiteX3" y="connsiteY3"/>
                </a:cxn>
              </a:cxnLst>
              <a:rect l="l" t="t" r="r" b="b"/>
              <a:pathLst>
                <a:path w="6363092" h="568751">
                  <a:moveTo>
                    <a:pt x="0" y="568751"/>
                  </a:moveTo>
                  <a:cubicBezTo>
                    <a:pt x="1058159" y="296944"/>
                    <a:pt x="2116318" y="25138"/>
                    <a:pt x="3176833" y="12569"/>
                  </a:cubicBezTo>
                  <a:cubicBezTo>
                    <a:pt x="4237348" y="0"/>
                    <a:pt x="6363092" y="493336"/>
                    <a:pt x="6363092" y="493336"/>
                  </a:cubicBezTo>
                  <a:lnTo>
                    <a:pt x="6363092" y="493336"/>
                  </a:lnTo>
                </a:path>
              </a:pathLst>
            </a:custGeom>
            <a:noFill/>
            <a:ln w="25400" cap="flat" cmpd="sng" algn="ctr">
              <a:solidFill>
                <a:schemeClr val="accent1">
                  <a:lumMod val="50000"/>
                </a:schemeClr>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66" name="Text Box 16"/>
            <p:cNvSpPr txBox="1">
              <a:spLocks noChangeArrowheads="1"/>
            </p:cNvSpPr>
            <p:nvPr/>
          </p:nvSpPr>
          <p:spPr bwMode="auto">
            <a:xfrm>
              <a:off x="685800" y="4093590"/>
              <a:ext cx="1524000" cy="338554"/>
            </a:xfrm>
            <a:prstGeom prst="rect">
              <a:avLst/>
            </a:prstGeom>
            <a:noFill/>
            <a:ln w="25400">
              <a:noFill/>
              <a:miter lim="800000"/>
              <a:headEnd/>
              <a:tailEnd type="none" w="lg" len="lg"/>
            </a:ln>
            <a:effectLst/>
          </p:spPr>
          <p:txBody>
            <a:bodyPr wrap="square">
              <a:spAutoFit/>
            </a:bodyPr>
            <a:lstStyle/>
            <a:p>
              <a:pPr>
                <a:spcBef>
                  <a:spcPct val="50000"/>
                </a:spcBef>
              </a:pPr>
              <a:r>
                <a:rPr lang="en-US" sz="1600" dirty="0" smtClean="0">
                  <a:solidFill>
                    <a:schemeClr val="accent1">
                      <a:lumMod val="50000"/>
                    </a:schemeClr>
                  </a:solidFill>
                </a:rPr>
                <a:t>E2E session   </a:t>
              </a:r>
              <a:endParaRPr lang="en-US" sz="1600" dirty="0">
                <a:solidFill>
                  <a:schemeClr val="accent1">
                    <a:lumMod val="50000"/>
                  </a:schemeClr>
                </a:solidFill>
              </a:endParaRPr>
            </a:p>
          </p:txBody>
        </p:sp>
      </p:grpSp>
      <p:grpSp>
        <p:nvGrpSpPr>
          <p:cNvPr id="83" name="Group 82"/>
          <p:cNvGrpSpPr/>
          <p:nvPr/>
        </p:nvGrpSpPr>
        <p:grpSpPr>
          <a:xfrm>
            <a:off x="2286000" y="5236590"/>
            <a:ext cx="4267200" cy="338554"/>
            <a:chOff x="2286000" y="5236590"/>
            <a:chExt cx="4267200" cy="338554"/>
          </a:xfrm>
        </p:grpSpPr>
        <p:sp>
          <p:nvSpPr>
            <p:cNvPr id="65" name="Freeform 64"/>
            <p:cNvSpPr/>
            <p:nvPr/>
          </p:nvSpPr>
          <p:spPr bwMode="auto">
            <a:xfrm flipV="1">
              <a:off x="2286000" y="5388990"/>
              <a:ext cx="4267200" cy="174396"/>
            </a:xfrm>
            <a:custGeom>
              <a:avLst/>
              <a:gdLst>
                <a:gd name="connsiteX0" fmla="*/ 0 w 3930977"/>
                <a:gd name="connsiteY0" fmla="*/ 282804 h 282804"/>
                <a:gd name="connsiteX1" fmla="*/ 1932495 w 3930977"/>
                <a:gd name="connsiteY1" fmla="*/ 9427 h 282804"/>
                <a:gd name="connsiteX2" fmla="*/ 3930977 w 3930977"/>
                <a:gd name="connsiteY2" fmla="*/ 226243 h 282804"/>
                <a:gd name="connsiteX3" fmla="*/ 3930977 w 3930977"/>
                <a:gd name="connsiteY3" fmla="*/ 226243 h 282804"/>
                <a:gd name="connsiteX4" fmla="*/ 3930977 w 3930977"/>
                <a:gd name="connsiteY4" fmla="*/ 226243 h 28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0977" h="282804">
                  <a:moveTo>
                    <a:pt x="0" y="282804"/>
                  </a:moveTo>
                  <a:cubicBezTo>
                    <a:pt x="638666" y="150829"/>
                    <a:pt x="1277332" y="18854"/>
                    <a:pt x="1932495" y="9427"/>
                  </a:cubicBezTo>
                  <a:cubicBezTo>
                    <a:pt x="2587658" y="0"/>
                    <a:pt x="3930977" y="226243"/>
                    <a:pt x="3930977" y="226243"/>
                  </a:cubicBezTo>
                  <a:lnTo>
                    <a:pt x="3930977" y="226243"/>
                  </a:lnTo>
                  <a:lnTo>
                    <a:pt x="3930977" y="226243"/>
                  </a:lnTo>
                </a:path>
              </a:pathLst>
            </a:custGeom>
            <a:noFill/>
            <a:ln w="25400" cap="flat" cmpd="sng" algn="ctr">
              <a:solidFill>
                <a:srgbClr val="C00000"/>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67" name="Text Box 16"/>
            <p:cNvSpPr txBox="1">
              <a:spLocks noChangeArrowheads="1"/>
            </p:cNvSpPr>
            <p:nvPr/>
          </p:nvSpPr>
          <p:spPr bwMode="auto">
            <a:xfrm>
              <a:off x="3581400" y="5236590"/>
              <a:ext cx="1524000" cy="338554"/>
            </a:xfrm>
            <a:prstGeom prst="rect">
              <a:avLst/>
            </a:prstGeom>
            <a:noFill/>
            <a:ln w="25400">
              <a:noFill/>
              <a:miter lim="800000"/>
              <a:headEnd/>
              <a:tailEnd type="none" w="lg" len="lg"/>
            </a:ln>
            <a:effectLst/>
          </p:spPr>
          <p:txBody>
            <a:bodyPr wrap="square">
              <a:spAutoFit/>
            </a:bodyPr>
            <a:lstStyle/>
            <a:p>
              <a:pPr>
                <a:spcBef>
                  <a:spcPct val="50000"/>
                </a:spcBef>
              </a:pPr>
              <a:r>
                <a:rPr lang="en-US" sz="1600" dirty="0" smtClean="0">
                  <a:solidFill>
                    <a:srgbClr val="C00000"/>
                  </a:solidFill>
                </a:rPr>
                <a:t>Tunnel session   </a:t>
              </a:r>
              <a:endParaRPr lang="en-US" sz="1600" dirty="0">
                <a:solidFill>
                  <a:srgbClr val="C00000"/>
                </a:solidFill>
              </a:endParaRPr>
            </a:p>
          </p:txBody>
        </p:sp>
      </p:grpSp>
      <p:grpSp>
        <p:nvGrpSpPr>
          <p:cNvPr id="81" name="Group 80"/>
          <p:cNvGrpSpPr/>
          <p:nvPr/>
        </p:nvGrpSpPr>
        <p:grpSpPr>
          <a:xfrm>
            <a:off x="1905000" y="4038600"/>
            <a:ext cx="4876800" cy="1524000"/>
            <a:chOff x="1905000" y="3962400"/>
            <a:chExt cx="4876800" cy="1524000"/>
          </a:xfrm>
        </p:grpSpPr>
        <p:sp>
          <p:nvSpPr>
            <p:cNvPr id="68" name="Oval 67"/>
            <p:cNvSpPr/>
            <p:nvPr/>
          </p:nvSpPr>
          <p:spPr bwMode="auto">
            <a:xfrm>
              <a:off x="1905000" y="3962400"/>
              <a:ext cx="685800" cy="1524000"/>
            </a:xfrm>
            <a:prstGeom prst="ellipse">
              <a:avLst/>
            </a:prstGeom>
            <a:noFill/>
            <a:ln w="25400" cap="flat" cmpd="sng" algn="ctr">
              <a:solidFill>
                <a:schemeClr val="accent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72" name="Oval 71"/>
            <p:cNvSpPr/>
            <p:nvPr/>
          </p:nvSpPr>
          <p:spPr bwMode="auto">
            <a:xfrm>
              <a:off x="6096000" y="3962400"/>
              <a:ext cx="685800" cy="1524000"/>
            </a:xfrm>
            <a:prstGeom prst="ellipse">
              <a:avLst/>
            </a:prstGeom>
            <a:noFill/>
            <a:ln w="25400" cap="flat" cmpd="sng" algn="ctr">
              <a:solidFill>
                <a:schemeClr val="accent2"/>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UDP</a:t>
            </a:r>
            <a:endParaRPr kumimoji="1" lang="en-GB" b="1" dirty="0">
              <a:latin typeface="Comic Sans MS" pitchFamily="66" charset="0"/>
            </a:endParaRPr>
          </a:p>
        </p:txBody>
      </p:sp>
      <p:sp>
        <p:nvSpPr>
          <p:cNvPr id="134150" name="AutoShape 6"/>
          <p:cNvSpPr>
            <a:spLocks noChangeArrowheads="1"/>
          </p:cNvSpPr>
          <p:nvPr/>
        </p:nvSpPr>
        <p:spPr bwMode="auto">
          <a:xfrm>
            <a:off x="304800" y="5029199"/>
            <a:ext cx="38862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TCP</a:t>
            </a:r>
            <a:endParaRPr kumimoji="1" lang="en-GB" b="1" dirty="0">
              <a:solidFill>
                <a:schemeClr val="bg1">
                  <a:lumMod val="50000"/>
                </a:schemeClr>
              </a:solidFill>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solidFill>
            <a:srgbClr val="FF000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DNS/ENUM</a:t>
            </a:r>
            <a:endParaRPr kumimoji="1" lang="en-GB" b="1" dirty="0">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SIP</a:t>
            </a:r>
            <a:endParaRPr kumimoji="1" lang="en-GB" b="1" dirty="0">
              <a:solidFill>
                <a:schemeClr val="bg1">
                  <a:lumMod val="50000"/>
                </a:schemeClr>
              </a:solidFill>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134183" name="AutoShape 39"/>
          <p:cNvSpPr>
            <a:spLocks noChangeArrowheads="1"/>
          </p:cNvSpPr>
          <p:nvPr/>
        </p:nvSpPr>
        <p:spPr bwMode="auto">
          <a:xfrm>
            <a:off x="2286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HTTP</a:t>
            </a:r>
            <a:endParaRPr kumimoji="1" lang="en-GB" b="1" dirty="0">
              <a:solidFill>
                <a:schemeClr val="bg1">
                  <a:lumMod val="50000"/>
                </a:schemeClr>
              </a:solidFill>
              <a:latin typeface="Comic Sans MS" pitchFamily="66" charset="0"/>
            </a:endParaRPr>
          </a:p>
        </p:txBody>
      </p:sp>
      <p:sp>
        <p:nvSpPr>
          <p:cNvPr id="134185" name="AutoShape 41"/>
          <p:cNvSpPr>
            <a:spLocks noChangeArrowheads="1"/>
          </p:cNvSpPr>
          <p:nvPr/>
        </p:nvSpPr>
        <p:spPr bwMode="auto">
          <a:xfrm>
            <a:off x="7620000" y="2819400"/>
            <a:ext cx="11430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RTP</a:t>
            </a:r>
            <a:endParaRPr kumimoji="1" lang="en-GB" b="1" dirty="0">
              <a:solidFill>
                <a:schemeClr val="bg1">
                  <a:lumMod val="50000"/>
                </a:schemeClr>
              </a:solidFill>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GIST</a:t>
            </a:r>
            <a:endParaRPr kumimoji="1" lang="en-GB" b="1" dirty="0">
              <a:solidFill>
                <a:schemeClr val="bg1">
                  <a:lumMod val="50000"/>
                </a:schemeClr>
              </a:solidFill>
              <a:latin typeface="Comic Sans MS" pitchFamily="66" charset="0"/>
            </a:endParaRPr>
          </a:p>
        </p:txBody>
      </p:sp>
      <p:sp>
        <p:nvSpPr>
          <p:cNvPr id="51" name="AutoShape 47"/>
          <p:cNvSpPr>
            <a:spLocks noChangeArrowheads="1"/>
          </p:cNvSpPr>
          <p:nvPr/>
        </p:nvSpPr>
        <p:spPr bwMode="auto">
          <a:xfrm>
            <a:off x="4953000" y="4495799"/>
            <a:ext cx="1371600" cy="228600"/>
          </a:xfrm>
          <a:prstGeom prst="roundRect">
            <a:avLst>
              <a:gd name="adj" fmla="val 16667"/>
            </a:avLst>
          </a:prstGeom>
          <a:solidFill>
            <a:schemeClr val="bg1">
              <a:lumMod val="75000"/>
            </a:scheme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DTLS</a:t>
            </a:r>
            <a:endParaRPr kumimoji="1" lang="en-GB" b="1" dirty="0">
              <a:solidFill>
                <a:schemeClr val="bg1">
                  <a:lumMod val="50000"/>
                </a:schemeClr>
              </a:solidFill>
              <a:latin typeface="Comic Sans MS" pitchFamily="66" charset="0"/>
            </a:endParaRPr>
          </a:p>
        </p:txBody>
      </p:sp>
      <p:sp>
        <p:nvSpPr>
          <p:cNvPr id="52" name="AutoShape 47"/>
          <p:cNvSpPr>
            <a:spLocks noChangeArrowheads="1"/>
          </p:cNvSpPr>
          <p:nvPr/>
        </p:nvSpPr>
        <p:spPr bwMode="auto">
          <a:xfrm>
            <a:off x="1905000" y="4495799"/>
            <a:ext cx="1752600" cy="228600"/>
          </a:xfrm>
          <a:prstGeom prst="roundRect">
            <a:avLst>
              <a:gd name="adj" fmla="val 16667"/>
            </a:avLst>
          </a:prstGeom>
          <a:solidFill>
            <a:schemeClr val="bg1">
              <a:lumMod val="75000"/>
            </a:scheme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TLS</a:t>
            </a:r>
            <a:endParaRPr kumimoji="1" lang="en-GB" b="1" dirty="0">
              <a:solidFill>
                <a:schemeClr val="bg1">
                  <a:lumMod val="50000"/>
                </a:schemeClr>
              </a:solidFill>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QoS NSLP</a:t>
            </a:r>
            <a:endParaRPr kumimoji="1" lang="en-GB" b="1" dirty="0">
              <a:solidFill>
                <a:schemeClr val="bg1">
                  <a:lumMod val="50000"/>
                </a:schemeClr>
              </a:solidFill>
              <a:latin typeface="Comic Sans MS" pitchFamily="66" charset="0"/>
            </a:endParaRPr>
          </a:p>
        </p:txBody>
      </p:sp>
      <p:sp>
        <p:nvSpPr>
          <p:cNvPr id="54" name="AutoShape 7"/>
          <p:cNvSpPr>
            <a:spLocks noChangeArrowheads="1"/>
          </p:cNvSpPr>
          <p:nvPr/>
        </p:nvSpPr>
        <p:spPr bwMode="auto">
          <a:xfrm>
            <a:off x="4343400" y="2514600"/>
            <a:ext cx="12954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NAT NSLP</a:t>
            </a:r>
            <a:endParaRPr kumimoji="1" lang="en-GB" b="1" dirty="0">
              <a:solidFill>
                <a:schemeClr val="bg1">
                  <a:lumMod val="50000"/>
                </a:schemeClr>
              </a:solidFill>
              <a:latin typeface="Comic Sans MS" pitchFamily="66" charset="0"/>
            </a:endParaRPr>
          </a:p>
        </p:txBody>
      </p:sp>
      <p:sp>
        <p:nvSpPr>
          <p:cNvPr id="55" name="AutoShape 48"/>
          <p:cNvSpPr>
            <a:spLocks noChangeArrowheads="1"/>
          </p:cNvSpPr>
          <p:nvPr/>
        </p:nvSpPr>
        <p:spPr bwMode="auto">
          <a:xfrm>
            <a:off x="7315200" y="1676400"/>
            <a:ext cx="1676400" cy="6096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G.711, H.261</a:t>
            </a:r>
            <a:endParaRPr kumimoji="1" lang="en-GB" b="1" dirty="0">
              <a:solidFill>
                <a:schemeClr val="bg1">
                  <a:lumMod val="50000"/>
                </a:schemeClr>
              </a:solidFill>
              <a:latin typeface="Comic Sans MS" pitchFamily="66" charset="0"/>
            </a:endParaRPr>
          </a:p>
        </p:txBody>
      </p:sp>
      <p:cxnSp>
        <p:nvCxnSpPr>
          <p:cNvPr id="57" name="Straight Arrow Connector 56"/>
          <p:cNvCxnSpPr>
            <a:stCxn id="134183" idx="2"/>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25400" cap="flat" cmpd="sng" algn="ctr">
            <a:solidFill>
              <a:schemeClr val="accent6"/>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a:stCxn id="55" idx="2"/>
            <a:endCxn id="134185" idx="0"/>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chemeClr val="accent6"/>
                </a:solidFill>
              </a:rPr>
              <a:t>Session Management</a:t>
            </a:r>
            <a:endParaRPr lang="en-US" dirty="0">
              <a:solidFill>
                <a:schemeClr val="accent6"/>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chemeClr val="accent6"/>
                </a:solidFill>
              </a:rPr>
              <a:t>Session Support:</a:t>
            </a:r>
          </a:p>
          <a:p>
            <a:r>
              <a:rPr lang="en-US" dirty="0" smtClean="0">
                <a:solidFill>
                  <a:schemeClr val="accent6"/>
                </a:solidFill>
              </a:rPr>
              <a:t>QoS,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rgbClr val="FF0000"/>
                </a:solidFill>
              </a:rPr>
              <a:t>Session Support: Location Service</a:t>
            </a:r>
            <a:endParaRPr lang="en-US" dirty="0">
              <a:solidFill>
                <a:srgbClr val="FF0000"/>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3347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58" name="Date Placeholder 57"/>
          <p:cNvSpPr>
            <a:spLocks noGrp="1"/>
          </p:cNvSpPr>
          <p:nvPr>
            <p:ph type="dt" sz="half" idx="10"/>
          </p:nvPr>
        </p:nvSpPr>
        <p:spPr/>
        <p:txBody>
          <a:bodyPr/>
          <a:lstStyle/>
          <a:p>
            <a:fld id="{26A66EA4-8E93-454B-86F2-6C2BAA36E4A5}" type="datetime1">
              <a:rPr lang="en-US" smtClean="0"/>
              <a:pPr/>
              <a:t>4/7/2010</a:t>
            </a:fld>
            <a:endParaRPr lang="en-US" dirty="0"/>
          </a:p>
        </p:txBody>
      </p:sp>
      <p:sp>
        <p:nvSpPr>
          <p:cNvPr id="59" name="Slide Number Placeholder 58"/>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t>NSIS, ENUM and SIP-over-TLS</a:t>
            </a:r>
          </a:p>
          <a:p>
            <a:pPr lvl="2"/>
            <a:r>
              <a:rPr lang="en-US" sz="2200" dirty="0" smtClean="0">
                <a:solidFill>
                  <a:schemeClr val="bg1">
                    <a:lumMod val="75000"/>
                  </a:schemeClr>
                </a:solidFill>
              </a:rPr>
              <a:t>NSIS and Routing Dynamics </a:t>
            </a:r>
          </a:p>
          <a:p>
            <a:pPr lvl="2"/>
            <a:r>
              <a:rPr lang="en-US" sz="2200" dirty="0" smtClean="0">
                <a:solidFill>
                  <a:schemeClr val="bg1">
                    <a:lumMod val="75000"/>
                  </a:schemeClr>
                </a:solidFill>
              </a:rPr>
              <a:t>NSIS over IP Tunnels</a:t>
            </a:r>
          </a:p>
          <a:p>
            <a:pPr lvl="2"/>
            <a:r>
              <a:rPr lang="en-US" sz="2200" dirty="0" smtClean="0">
                <a:solidFill>
                  <a:schemeClr val="tx1"/>
                </a:solidFill>
              </a:rPr>
              <a:t>ENUM Server Scalability and Performance Evaluation</a:t>
            </a:r>
          </a:p>
          <a:p>
            <a:pPr lvl="1"/>
            <a:r>
              <a:rPr lang="en-US" sz="2400" dirty="0" smtClean="0">
                <a:solidFill>
                  <a:schemeClr val="bg1">
                    <a:lumMod val="75000"/>
                  </a:schemeClr>
                </a:solidFill>
              </a:rPr>
              <a:t>SIP Server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A1E40B32-61A0-4831-BD50-4FE0C94C1D8A}"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ENUM: Use Your Existing Telephone Number for Internet Services</a:t>
            </a:r>
            <a:endParaRPr lang="en-US" dirty="0"/>
          </a:p>
        </p:txBody>
      </p:sp>
      <p:sp>
        <p:nvSpPr>
          <p:cNvPr id="3" name="Content Placeholder 2"/>
          <p:cNvSpPr>
            <a:spLocks noGrp="1"/>
          </p:cNvSpPr>
          <p:nvPr>
            <p:ph idx="1"/>
          </p:nvPr>
        </p:nvSpPr>
        <p:spPr>
          <a:xfrm>
            <a:off x="685800" y="2667000"/>
            <a:ext cx="7924800" cy="3306763"/>
          </a:xfrm>
        </p:spPr>
        <p:txBody>
          <a:bodyPr/>
          <a:lstStyle/>
          <a:p>
            <a:r>
              <a:rPr lang="en-US" b="1" dirty="0" smtClean="0"/>
              <a:t>Problem</a:t>
            </a:r>
          </a:p>
          <a:p>
            <a:pPr lvl="1"/>
            <a:r>
              <a:rPr lang="en-US" dirty="0" smtClean="0"/>
              <a:t>Can existing DNS server serve ENUM? </a:t>
            </a:r>
          </a:p>
          <a:p>
            <a:pPr lvl="1"/>
            <a:r>
              <a:rPr lang="en-US" dirty="0" smtClean="0"/>
              <a:t>No comprehensive study found</a:t>
            </a:r>
          </a:p>
          <a:p>
            <a:r>
              <a:rPr lang="en-US" b="1" dirty="0" smtClean="0"/>
              <a:t>Methodology </a:t>
            </a:r>
          </a:p>
          <a:p>
            <a:pPr lvl="1"/>
            <a:r>
              <a:rPr lang="en-US" dirty="0" smtClean="0"/>
              <a:t>Experimental evaluation w/ server profiling</a:t>
            </a:r>
          </a:p>
          <a:p>
            <a:r>
              <a:rPr lang="en-US" b="1" dirty="0" smtClean="0"/>
              <a:t>Key findings</a:t>
            </a:r>
          </a:p>
          <a:p>
            <a:pPr lvl="1"/>
            <a:r>
              <a:rPr lang="en-US" dirty="0" smtClean="0"/>
              <a:t>BIND is not suitable for ENUM due to scalability reasons</a:t>
            </a:r>
          </a:p>
          <a:p>
            <a:pPr lvl="1"/>
            <a:r>
              <a:rPr lang="en-US" dirty="0" smtClean="0"/>
              <a:t>PDNS is OK for ENUM but much could be improved to match </a:t>
            </a:r>
            <a:r>
              <a:rPr lang="en-US" dirty="0" err="1" smtClean="0"/>
              <a:t>Navitas</a:t>
            </a:r>
            <a:endParaRPr lang="en-US" dirty="0" smtClean="0"/>
          </a:p>
          <a:p>
            <a:pPr lvl="2"/>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3087F975-2F09-4D9B-A6C7-1551983D5341}"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dirty="0"/>
          </a:p>
        </p:txBody>
      </p:sp>
      <p:grpSp>
        <p:nvGrpSpPr>
          <p:cNvPr id="38" name="Group 37"/>
          <p:cNvGrpSpPr/>
          <p:nvPr/>
        </p:nvGrpSpPr>
        <p:grpSpPr>
          <a:xfrm>
            <a:off x="838200" y="914400"/>
            <a:ext cx="7162800" cy="1831777"/>
            <a:chOff x="838200" y="1143000"/>
            <a:chExt cx="7162800" cy="1831777"/>
          </a:xfrm>
        </p:grpSpPr>
        <p:pic>
          <p:nvPicPr>
            <p:cNvPr id="11" name="Picture 8" descr="sipd"/>
            <p:cNvPicPr>
              <a:picLocks noChangeAspect="1" noChangeArrowheads="1"/>
            </p:cNvPicPr>
            <p:nvPr/>
          </p:nvPicPr>
          <p:blipFill>
            <a:blip r:embed="rId3" cstate="print"/>
            <a:srcRect/>
            <a:stretch>
              <a:fillRect/>
            </a:stretch>
          </p:blipFill>
          <p:spPr bwMode="auto">
            <a:xfrm>
              <a:off x="4343400" y="2209800"/>
              <a:ext cx="418555" cy="381000"/>
            </a:xfrm>
            <a:prstGeom prst="rect">
              <a:avLst/>
            </a:prstGeom>
            <a:noFill/>
          </p:spPr>
        </p:pic>
        <p:pic>
          <p:nvPicPr>
            <p:cNvPr id="12" name="Picture 9" descr="sipd"/>
            <p:cNvPicPr>
              <a:picLocks noChangeAspect="1" noChangeArrowheads="1"/>
            </p:cNvPicPr>
            <p:nvPr/>
          </p:nvPicPr>
          <p:blipFill>
            <a:blip r:embed="rId3" cstate="print"/>
            <a:srcRect/>
            <a:stretch>
              <a:fillRect/>
            </a:stretch>
          </p:blipFill>
          <p:spPr bwMode="auto">
            <a:xfrm>
              <a:off x="5562600" y="2286000"/>
              <a:ext cx="418555" cy="381000"/>
            </a:xfrm>
            <a:prstGeom prst="rect">
              <a:avLst/>
            </a:prstGeom>
            <a:noFill/>
          </p:spPr>
        </p:pic>
        <p:sp>
          <p:nvSpPr>
            <p:cNvPr id="13" name="Line 10"/>
            <p:cNvSpPr>
              <a:spLocks noChangeShapeType="1"/>
            </p:cNvSpPr>
            <p:nvPr/>
          </p:nvSpPr>
          <p:spPr bwMode="auto">
            <a:xfrm>
              <a:off x="3664789" y="2184739"/>
              <a:ext cx="626680" cy="60346"/>
            </a:xfrm>
            <a:prstGeom prst="line">
              <a:avLst/>
            </a:prstGeom>
            <a:noFill/>
            <a:ln w="57150">
              <a:solidFill>
                <a:srgbClr val="FF006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4" name="Line 11"/>
            <p:cNvSpPr>
              <a:spLocks noChangeShapeType="1"/>
            </p:cNvSpPr>
            <p:nvPr/>
          </p:nvSpPr>
          <p:spPr bwMode="auto">
            <a:xfrm flipH="1" flipV="1">
              <a:off x="4343400" y="1676399"/>
              <a:ext cx="206114" cy="357473"/>
            </a:xfrm>
            <a:prstGeom prst="line">
              <a:avLst/>
            </a:prstGeom>
            <a:noFill/>
            <a:ln w="57150">
              <a:solidFill>
                <a:srgbClr val="FF006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5" name="Line 12"/>
            <p:cNvSpPr>
              <a:spLocks noChangeShapeType="1"/>
            </p:cNvSpPr>
            <p:nvPr/>
          </p:nvSpPr>
          <p:spPr bwMode="auto">
            <a:xfrm>
              <a:off x="4800600" y="2362200"/>
              <a:ext cx="739744" cy="52165"/>
            </a:xfrm>
            <a:prstGeom prst="line">
              <a:avLst/>
            </a:prstGeom>
            <a:noFill/>
            <a:ln w="57150">
              <a:solidFill>
                <a:srgbClr val="FF006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7" name="Line 14"/>
            <p:cNvSpPr>
              <a:spLocks noChangeShapeType="1"/>
            </p:cNvSpPr>
            <p:nvPr/>
          </p:nvSpPr>
          <p:spPr bwMode="auto">
            <a:xfrm flipH="1" flipV="1">
              <a:off x="6019800" y="2438400"/>
              <a:ext cx="457200" cy="152400"/>
            </a:xfrm>
            <a:prstGeom prst="line">
              <a:avLst/>
            </a:prstGeom>
            <a:noFill/>
            <a:ln w="57150">
              <a:solidFill>
                <a:srgbClr val="FF0066"/>
              </a:solidFill>
              <a:round/>
              <a:headEnd type="triangle" w="med" len="med"/>
              <a:tailEn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8" name="Line 15"/>
            <p:cNvSpPr>
              <a:spLocks noChangeShapeType="1"/>
            </p:cNvSpPr>
            <p:nvPr/>
          </p:nvSpPr>
          <p:spPr bwMode="auto">
            <a:xfrm flipH="1" flipV="1">
              <a:off x="4495799" y="1676398"/>
              <a:ext cx="228600" cy="304801"/>
            </a:xfrm>
            <a:prstGeom prst="line">
              <a:avLst/>
            </a:prstGeom>
            <a:noFill/>
            <a:ln w="57150">
              <a:solidFill>
                <a:srgbClr val="FF0066"/>
              </a:solidFill>
              <a:round/>
              <a:headEnd type="triangle" w="med" len="med"/>
              <a:tailEn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pic>
          <p:nvPicPr>
            <p:cNvPr id="28" name="Picture 12"/>
            <p:cNvPicPr>
              <a:picLocks noChangeAspect="1" noChangeArrowheads="1"/>
            </p:cNvPicPr>
            <p:nvPr/>
          </p:nvPicPr>
          <p:blipFill>
            <a:blip r:embed="rId4" cstate="print"/>
            <a:srcRect/>
            <a:stretch>
              <a:fillRect/>
            </a:stretch>
          </p:blipFill>
          <p:spPr bwMode="auto">
            <a:xfrm>
              <a:off x="4038600" y="1219200"/>
              <a:ext cx="381000" cy="381000"/>
            </a:xfrm>
            <a:prstGeom prst="rect">
              <a:avLst/>
            </a:prstGeom>
            <a:noFill/>
            <a:ln w="9525">
              <a:noFill/>
              <a:miter lim="800000"/>
              <a:headEnd/>
              <a:tailEnd/>
            </a:ln>
            <a:effectLst/>
          </p:spPr>
        </p:pic>
        <p:pic>
          <p:nvPicPr>
            <p:cNvPr id="29" name="Picture 4"/>
            <p:cNvPicPr>
              <a:picLocks noChangeAspect="1" noChangeArrowheads="1"/>
            </p:cNvPicPr>
            <p:nvPr/>
          </p:nvPicPr>
          <p:blipFill>
            <a:blip r:embed="rId5" cstate="print"/>
            <a:srcRect/>
            <a:stretch>
              <a:fillRect/>
            </a:stretch>
          </p:blipFill>
          <p:spPr bwMode="auto">
            <a:xfrm>
              <a:off x="3124200" y="2057400"/>
              <a:ext cx="435514" cy="377186"/>
            </a:xfrm>
            <a:prstGeom prst="rect">
              <a:avLst/>
            </a:prstGeom>
            <a:noFill/>
            <a:ln w="9525">
              <a:noFill/>
              <a:miter lim="800000"/>
              <a:headEnd/>
              <a:tailEnd/>
            </a:ln>
            <a:effectLst/>
          </p:spPr>
        </p:pic>
        <p:pic>
          <p:nvPicPr>
            <p:cNvPr id="30" name="Picture 11"/>
            <p:cNvPicPr>
              <a:picLocks noChangeAspect="1" noChangeArrowheads="1"/>
            </p:cNvPicPr>
            <p:nvPr/>
          </p:nvPicPr>
          <p:blipFill>
            <a:blip r:embed="rId6" cstate="print"/>
            <a:srcRect/>
            <a:stretch>
              <a:fillRect/>
            </a:stretch>
          </p:blipFill>
          <p:spPr bwMode="auto">
            <a:xfrm>
              <a:off x="6553200" y="2286000"/>
              <a:ext cx="445477" cy="457200"/>
            </a:xfrm>
            <a:prstGeom prst="rect">
              <a:avLst/>
            </a:prstGeom>
            <a:noFill/>
            <a:ln w="9525">
              <a:noFill/>
              <a:miter lim="800000"/>
              <a:headEnd/>
              <a:tailEnd/>
            </a:ln>
            <a:effectLst/>
          </p:spPr>
        </p:pic>
        <p:sp>
          <p:nvSpPr>
            <p:cNvPr id="31" name="TextBox 30"/>
            <p:cNvSpPr txBox="1"/>
            <p:nvPr/>
          </p:nvSpPr>
          <p:spPr>
            <a:xfrm>
              <a:off x="1752600" y="2590800"/>
              <a:ext cx="2133600" cy="338554"/>
            </a:xfrm>
            <a:prstGeom prst="rect">
              <a:avLst/>
            </a:prstGeom>
            <a:noFill/>
          </p:spPr>
          <p:txBody>
            <a:bodyPr wrap="square" rtlCol="0">
              <a:spAutoFit/>
            </a:bodyPr>
            <a:lstStyle/>
            <a:p>
              <a:r>
                <a:rPr lang="en-US" sz="1600" dirty="0" smtClean="0">
                  <a:solidFill>
                    <a:schemeClr val="accent2"/>
                  </a:solidFill>
                </a:rPr>
                <a:t>1. Call 212-555-1234</a:t>
              </a:r>
              <a:endParaRPr lang="en-US" sz="1600" dirty="0">
                <a:solidFill>
                  <a:schemeClr val="accent2"/>
                </a:solidFill>
              </a:endParaRPr>
            </a:p>
          </p:txBody>
        </p:sp>
        <p:sp>
          <p:nvSpPr>
            <p:cNvPr id="32" name="Rectangle 31"/>
            <p:cNvSpPr/>
            <p:nvPr/>
          </p:nvSpPr>
          <p:spPr>
            <a:xfrm>
              <a:off x="838200" y="1295400"/>
              <a:ext cx="3215945" cy="615553"/>
            </a:xfrm>
            <a:prstGeom prst="rect">
              <a:avLst/>
            </a:prstGeom>
          </p:spPr>
          <p:txBody>
            <a:bodyPr wrap="none">
              <a:spAutoFit/>
            </a:bodyPr>
            <a:lstStyle/>
            <a:p>
              <a:r>
                <a:rPr lang="en-US" sz="1600" dirty="0" smtClean="0">
                  <a:solidFill>
                    <a:schemeClr val="accent2"/>
                  </a:solidFill>
                  <a:latin typeface="Arial" pitchFamily="34" charset="0"/>
                </a:rPr>
                <a:t>2. Where is </a:t>
              </a:r>
            </a:p>
            <a:p>
              <a:r>
                <a:rPr lang="en-US" sz="1600" dirty="0" smtClean="0">
                  <a:solidFill>
                    <a:schemeClr val="accent2"/>
                  </a:solidFill>
                </a:rPr>
                <a:t>4.3.2.1.5.5.5.2.1.2.1.e164.a</a:t>
              </a:r>
              <a:r>
                <a:rPr lang="en-US" dirty="0" smtClean="0">
                  <a:solidFill>
                    <a:schemeClr val="accent2"/>
                  </a:solidFill>
                </a:rPr>
                <a:t>rpa</a:t>
              </a:r>
              <a:r>
                <a:rPr lang="en-US" dirty="0" smtClean="0">
                  <a:solidFill>
                    <a:schemeClr val="accent2"/>
                  </a:solidFill>
                  <a:latin typeface="Arial" pitchFamily="34" charset="0"/>
                </a:rPr>
                <a:t> </a:t>
              </a:r>
              <a:endParaRPr lang="en-US" dirty="0">
                <a:solidFill>
                  <a:schemeClr val="accent2"/>
                </a:solidFill>
              </a:endParaRPr>
            </a:p>
          </p:txBody>
        </p:sp>
        <p:sp>
          <p:nvSpPr>
            <p:cNvPr id="33" name="Rounded Rectangular Callout 32"/>
            <p:cNvSpPr/>
            <p:nvPr/>
          </p:nvSpPr>
          <p:spPr bwMode="auto">
            <a:xfrm>
              <a:off x="838200" y="1295400"/>
              <a:ext cx="3124200" cy="533400"/>
            </a:xfrm>
            <a:prstGeom prst="wedgeRoundRectCallout">
              <a:avLst>
                <a:gd name="adj1" fmla="val 58348"/>
                <a:gd name="adj2" fmla="val 67219"/>
                <a:gd name="adj3" fmla="val 16667"/>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4" name="Rounded Rectangular Callout 33"/>
            <p:cNvSpPr/>
            <p:nvPr/>
          </p:nvSpPr>
          <p:spPr bwMode="auto">
            <a:xfrm>
              <a:off x="1752600" y="2590800"/>
              <a:ext cx="2133600" cy="381000"/>
            </a:xfrm>
            <a:prstGeom prst="wedgeRoundRectCallout">
              <a:avLst>
                <a:gd name="adj1" fmla="val 53609"/>
                <a:gd name="adj2" fmla="val -125673"/>
                <a:gd name="adj3" fmla="val 16667"/>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5" name="TextBox 34"/>
            <p:cNvSpPr txBox="1"/>
            <p:nvPr/>
          </p:nvSpPr>
          <p:spPr>
            <a:xfrm>
              <a:off x="5181600" y="1524000"/>
              <a:ext cx="2819400" cy="584775"/>
            </a:xfrm>
            <a:prstGeom prst="rect">
              <a:avLst/>
            </a:prstGeom>
            <a:noFill/>
          </p:spPr>
          <p:txBody>
            <a:bodyPr wrap="square" rtlCol="0">
              <a:spAutoFit/>
            </a:bodyPr>
            <a:lstStyle/>
            <a:p>
              <a:r>
                <a:rPr lang="en-US" sz="1600" dirty="0" smtClean="0">
                  <a:solidFill>
                    <a:schemeClr val="accent2"/>
                  </a:solidFill>
                </a:rPr>
                <a:t>3. Call sip:charles@cs.columbia.edu</a:t>
              </a:r>
              <a:endParaRPr lang="en-US" sz="1600" dirty="0">
                <a:solidFill>
                  <a:schemeClr val="accent2"/>
                </a:solidFill>
              </a:endParaRPr>
            </a:p>
          </p:txBody>
        </p:sp>
        <p:sp>
          <p:nvSpPr>
            <p:cNvPr id="36" name="Rounded Rectangular Callout 35"/>
            <p:cNvSpPr/>
            <p:nvPr/>
          </p:nvSpPr>
          <p:spPr bwMode="auto">
            <a:xfrm>
              <a:off x="5181600" y="1524000"/>
              <a:ext cx="2819400" cy="609600"/>
            </a:xfrm>
            <a:prstGeom prst="wedgeRoundRectCallout">
              <a:avLst>
                <a:gd name="adj1" fmla="val -69443"/>
                <a:gd name="adj2" fmla="val -18459"/>
                <a:gd name="adj3" fmla="val 16667"/>
              </a:avLst>
            </a:prstGeom>
            <a:no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2" name="TextBox 21"/>
            <p:cNvSpPr txBox="1"/>
            <p:nvPr/>
          </p:nvSpPr>
          <p:spPr>
            <a:xfrm>
              <a:off x="2438400" y="2133600"/>
              <a:ext cx="660758" cy="307777"/>
            </a:xfrm>
            <a:prstGeom prst="rect">
              <a:avLst/>
            </a:prstGeom>
            <a:noFill/>
          </p:spPr>
          <p:txBody>
            <a:bodyPr wrap="none" rtlCol="0">
              <a:spAutoFit/>
            </a:bodyPr>
            <a:lstStyle/>
            <a:p>
              <a:r>
                <a:rPr lang="en-US" sz="1400" dirty="0" smtClean="0">
                  <a:latin typeface="Comic Sans MS" pitchFamily="66" charset="0"/>
                </a:rPr>
                <a:t>Caller</a:t>
              </a:r>
              <a:endParaRPr lang="en-US" sz="1400" dirty="0">
                <a:latin typeface="Comic Sans MS" pitchFamily="66" charset="0"/>
              </a:endParaRPr>
            </a:p>
          </p:txBody>
        </p:sp>
        <p:sp>
          <p:nvSpPr>
            <p:cNvPr id="23" name="TextBox 22"/>
            <p:cNvSpPr txBox="1"/>
            <p:nvPr/>
          </p:nvSpPr>
          <p:spPr>
            <a:xfrm>
              <a:off x="6934200" y="2438400"/>
              <a:ext cx="678391" cy="307777"/>
            </a:xfrm>
            <a:prstGeom prst="rect">
              <a:avLst/>
            </a:prstGeom>
            <a:noFill/>
          </p:spPr>
          <p:txBody>
            <a:bodyPr wrap="none" rtlCol="0">
              <a:spAutoFit/>
            </a:bodyPr>
            <a:lstStyle/>
            <a:p>
              <a:r>
                <a:rPr lang="en-US" sz="1400" dirty="0" smtClean="0">
                  <a:latin typeface="Comic Sans MS" pitchFamily="66" charset="0"/>
                </a:rPr>
                <a:t>Callee</a:t>
              </a:r>
              <a:endParaRPr lang="en-US" sz="1400" dirty="0">
                <a:latin typeface="Comic Sans MS" pitchFamily="66" charset="0"/>
              </a:endParaRPr>
            </a:p>
          </p:txBody>
        </p:sp>
        <p:sp>
          <p:nvSpPr>
            <p:cNvPr id="25" name="TextBox 24"/>
            <p:cNvSpPr txBox="1"/>
            <p:nvPr/>
          </p:nvSpPr>
          <p:spPr>
            <a:xfrm>
              <a:off x="4038600" y="2590800"/>
              <a:ext cx="1210588" cy="307777"/>
            </a:xfrm>
            <a:prstGeom prst="rect">
              <a:avLst/>
            </a:prstGeom>
            <a:noFill/>
          </p:spPr>
          <p:txBody>
            <a:bodyPr wrap="none" rtlCol="0">
              <a:spAutoFit/>
            </a:bodyPr>
            <a:lstStyle/>
            <a:p>
              <a:r>
                <a:rPr lang="en-US" sz="1400" dirty="0" smtClean="0">
                  <a:latin typeface="Comic Sans MS" pitchFamily="66" charset="0"/>
                </a:rPr>
                <a:t>SIP Proxy A</a:t>
              </a:r>
              <a:endParaRPr lang="en-US" sz="1400" dirty="0">
                <a:latin typeface="Comic Sans MS" pitchFamily="66" charset="0"/>
              </a:endParaRPr>
            </a:p>
          </p:txBody>
        </p:sp>
        <p:sp>
          <p:nvSpPr>
            <p:cNvPr id="26" name="TextBox 25"/>
            <p:cNvSpPr txBox="1"/>
            <p:nvPr/>
          </p:nvSpPr>
          <p:spPr>
            <a:xfrm>
              <a:off x="5257800" y="2667000"/>
              <a:ext cx="1192955" cy="307777"/>
            </a:xfrm>
            <a:prstGeom prst="rect">
              <a:avLst/>
            </a:prstGeom>
            <a:noFill/>
          </p:spPr>
          <p:txBody>
            <a:bodyPr wrap="non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27" name="TextBox 26"/>
            <p:cNvSpPr txBox="1"/>
            <p:nvPr/>
          </p:nvSpPr>
          <p:spPr>
            <a:xfrm>
              <a:off x="4419600" y="1143000"/>
              <a:ext cx="1364476" cy="307777"/>
            </a:xfrm>
            <a:prstGeom prst="rect">
              <a:avLst/>
            </a:prstGeom>
            <a:noFill/>
          </p:spPr>
          <p:txBody>
            <a:bodyPr wrap="none" rtlCol="0">
              <a:spAutoFit/>
            </a:bodyPr>
            <a:lstStyle/>
            <a:p>
              <a:r>
                <a:rPr lang="en-US" sz="1400" dirty="0" smtClean="0">
                  <a:latin typeface="Comic Sans MS" pitchFamily="66" charset="0"/>
                </a:rPr>
                <a:t>ENUM Server</a:t>
              </a:r>
              <a:endParaRPr lang="en-US" sz="1400" dirty="0">
                <a:latin typeface="Comic Sans MS" pitchFamily="66" charset="0"/>
              </a:endParaRPr>
            </a:p>
          </p:txBody>
        </p:sp>
      </p:grpSp>
      <p:sp>
        <p:nvSpPr>
          <p:cNvPr id="37" name="Rounded Rectangle 36"/>
          <p:cNvSpPr/>
          <p:nvPr/>
        </p:nvSpPr>
        <p:spPr bwMode="auto">
          <a:xfrm>
            <a:off x="304800" y="5867400"/>
            <a:ext cx="8153400" cy="4572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Measurement and Evaluation of ENUM Server Performance,  pages 1967-1972, Proc. IEEE International Conference on Communications, June 2007</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UDP</a:t>
            </a:r>
            <a:endParaRPr kumimoji="1" lang="en-GB" b="1" dirty="0">
              <a:solidFill>
                <a:schemeClr val="bg1">
                  <a:lumMod val="50000"/>
                </a:schemeClr>
              </a:solidFill>
              <a:latin typeface="Comic Sans MS" pitchFamily="66" charset="0"/>
            </a:endParaRPr>
          </a:p>
        </p:txBody>
      </p:sp>
      <p:sp>
        <p:nvSpPr>
          <p:cNvPr id="134150" name="AutoShape 6"/>
          <p:cNvSpPr>
            <a:spLocks noChangeArrowheads="1"/>
          </p:cNvSpPr>
          <p:nvPr/>
        </p:nvSpPr>
        <p:spPr bwMode="auto">
          <a:xfrm>
            <a:off x="304800" y="5029199"/>
            <a:ext cx="3886200" cy="457200"/>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TCP</a:t>
            </a:r>
            <a:endParaRPr kumimoji="1" lang="en-GB" b="1" dirty="0">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DNS/ENUM</a:t>
            </a:r>
            <a:endParaRPr kumimoji="1" lang="en-GB" b="1" dirty="0">
              <a:solidFill>
                <a:schemeClr val="bg1">
                  <a:lumMod val="50000"/>
                </a:schemeClr>
              </a:solidFill>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solidFill>
            <a:srgbClr val="FF000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latin typeface="Comic Sans MS" pitchFamily="66" charset="0"/>
              </a:rPr>
              <a:t>SIP</a:t>
            </a:r>
            <a:endParaRPr kumimoji="1" lang="en-GB" b="1" dirty="0">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134183" name="AutoShape 39"/>
          <p:cNvSpPr>
            <a:spLocks noChangeArrowheads="1"/>
          </p:cNvSpPr>
          <p:nvPr/>
        </p:nvSpPr>
        <p:spPr bwMode="auto">
          <a:xfrm>
            <a:off x="2286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HTTP</a:t>
            </a:r>
            <a:endParaRPr kumimoji="1" lang="en-GB" b="1" dirty="0">
              <a:solidFill>
                <a:schemeClr val="bg1">
                  <a:lumMod val="50000"/>
                </a:schemeClr>
              </a:solidFill>
              <a:latin typeface="Comic Sans MS" pitchFamily="66" charset="0"/>
            </a:endParaRPr>
          </a:p>
        </p:txBody>
      </p:sp>
      <p:sp>
        <p:nvSpPr>
          <p:cNvPr id="134185" name="AutoShape 41"/>
          <p:cNvSpPr>
            <a:spLocks noChangeArrowheads="1"/>
          </p:cNvSpPr>
          <p:nvPr/>
        </p:nvSpPr>
        <p:spPr bwMode="auto">
          <a:xfrm>
            <a:off x="7620000" y="2819400"/>
            <a:ext cx="11430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RTP</a:t>
            </a:r>
            <a:endParaRPr kumimoji="1" lang="en-GB" b="1" dirty="0">
              <a:solidFill>
                <a:schemeClr val="bg1">
                  <a:lumMod val="50000"/>
                </a:schemeClr>
              </a:solidFill>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GIST</a:t>
            </a:r>
            <a:endParaRPr kumimoji="1" lang="en-GB" b="1" dirty="0">
              <a:solidFill>
                <a:schemeClr val="bg1">
                  <a:lumMod val="50000"/>
                </a:schemeClr>
              </a:solidFill>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QoS NSLP</a:t>
            </a:r>
            <a:endParaRPr kumimoji="1" lang="en-GB" b="1" dirty="0">
              <a:solidFill>
                <a:schemeClr val="bg1">
                  <a:lumMod val="50000"/>
                </a:schemeClr>
              </a:solidFill>
              <a:latin typeface="Comic Sans MS" pitchFamily="66" charset="0"/>
            </a:endParaRPr>
          </a:p>
        </p:txBody>
      </p:sp>
      <p:sp>
        <p:nvSpPr>
          <p:cNvPr id="54" name="AutoShape 7"/>
          <p:cNvSpPr>
            <a:spLocks noChangeArrowheads="1"/>
          </p:cNvSpPr>
          <p:nvPr/>
        </p:nvSpPr>
        <p:spPr bwMode="auto">
          <a:xfrm>
            <a:off x="4343400" y="2514600"/>
            <a:ext cx="12954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NAT NSLP</a:t>
            </a:r>
            <a:endParaRPr kumimoji="1" lang="en-GB" b="1" dirty="0">
              <a:solidFill>
                <a:schemeClr val="bg1">
                  <a:lumMod val="50000"/>
                </a:schemeClr>
              </a:solidFill>
              <a:latin typeface="Comic Sans MS" pitchFamily="66" charset="0"/>
            </a:endParaRPr>
          </a:p>
        </p:txBody>
      </p:sp>
      <p:cxnSp>
        <p:nvCxnSpPr>
          <p:cNvPr id="57" name="Straight Arrow Connector 56"/>
          <p:cNvCxnSpPr>
            <a:stCxn id="134183" idx="2"/>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25400" cap="flat" cmpd="sng" algn="ctr">
            <a:solidFill>
              <a:schemeClr val="accent6"/>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a:endCxn id="134185" idx="0"/>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rgbClr val="FF0000"/>
                </a:solidFill>
              </a:rPr>
              <a:t>Session Management</a:t>
            </a:r>
            <a:endParaRPr lang="en-US" dirty="0">
              <a:solidFill>
                <a:srgbClr val="FF0000"/>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chemeClr val="accent6"/>
                </a:solidFill>
              </a:rPr>
              <a:t>Session Support:</a:t>
            </a:r>
          </a:p>
          <a:p>
            <a:r>
              <a:rPr lang="en-US" dirty="0" smtClean="0">
                <a:solidFill>
                  <a:schemeClr val="accent6"/>
                </a:solidFill>
              </a:rPr>
              <a:t>QoS,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chemeClr val="accent6"/>
                </a:solidFill>
              </a:rPr>
              <a:t>Session Support: Location Service</a:t>
            </a:r>
            <a:endParaRPr lang="en-US" dirty="0">
              <a:solidFill>
                <a:schemeClr val="accent6"/>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63500" cap="flat" cmpd="sng" algn="ctr">
            <a:solidFill>
              <a:srgbClr val="FF0000"/>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4871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60" name="AutoShape 48"/>
          <p:cNvSpPr>
            <a:spLocks noChangeArrowheads="1"/>
          </p:cNvSpPr>
          <p:nvPr/>
        </p:nvSpPr>
        <p:spPr bwMode="auto">
          <a:xfrm>
            <a:off x="7315200" y="1676400"/>
            <a:ext cx="1676400" cy="6096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G.711, H.261</a:t>
            </a:r>
            <a:endParaRPr kumimoji="1" lang="en-GB" b="1" dirty="0">
              <a:solidFill>
                <a:schemeClr val="bg1">
                  <a:lumMod val="50000"/>
                </a:schemeClr>
              </a:solidFill>
              <a:latin typeface="Comic Sans MS" pitchFamily="66" charset="0"/>
            </a:endParaRPr>
          </a:p>
        </p:txBody>
      </p:sp>
      <p:sp>
        <p:nvSpPr>
          <p:cNvPr id="62" name="AutoShape 47"/>
          <p:cNvSpPr>
            <a:spLocks noChangeArrowheads="1"/>
          </p:cNvSpPr>
          <p:nvPr/>
        </p:nvSpPr>
        <p:spPr bwMode="auto">
          <a:xfrm>
            <a:off x="4953000" y="4495799"/>
            <a:ext cx="1371600" cy="228600"/>
          </a:xfrm>
          <a:prstGeom prst="roundRect">
            <a:avLst>
              <a:gd name="adj" fmla="val 16667"/>
            </a:avLst>
          </a:prstGeom>
          <a:solidFill>
            <a:schemeClr val="bg1">
              <a:lumMod val="75000"/>
            </a:scheme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DTLS</a:t>
            </a:r>
            <a:endParaRPr kumimoji="1" lang="en-GB" b="1" dirty="0">
              <a:solidFill>
                <a:schemeClr val="bg1">
                  <a:lumMod val="50000"/>
                </a:schemeClr>
              </a:solidFill>
              <a:latin typeface="Comic Sans MS" pitchFamily="66" charset="0"/>
            </a:endParaRPr>
          </a:p>
        </p:txBody>
      </p:sp>
      <p:sp>
        <p:nvSpPr>
          <p:cNvPr id="58" name="AutoShape 47"/>
          <p:cNvSpPr>
            <a:spLocks noChangeArrowheads="1"/>
          </p:cNvSpPr>
          <p:nvPr/>
        </p:nvSpPr>
        <p:spPr bwMode="auto">
          <a:xfrm>
            <a:off x="1905000" y="4495799"/>
            <a:ext cx="1752600" cy="228600"/>
          </a:xfrm>
          <a:prstGeom prst="roundRect">
            <a:avLst>
              <a:gd name="adj" fmla="val 16667"/>
            </a:avLst>
          </a:prstGeom>
          <a:solidFill>
            <a:srgbClr val="7030A0">
              <a:alpha val="64000"/>
            </a:srgb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TLS</a:t>
            </a:r>
            <a:endParaRPr kumimoji="1" lang="en-GB" b="1" dirty="0">
              <a:latin typeface="Comic Sans MS" pitchFamily="66" charset="0"/>
            </a:endParaRPr>
          </a:p>
        </p:txBody>
      </p:sp>
      <p:sp>
        <p:nvSpPr>
          <p:cNvPr id="59" name="Date Placeholder 58"/>
          <p:cNvSpPr>
            <a:spLocks noGrp="1"/>
          </p:cNvSpPr>
          <p:nvPr>
            <p:ph type="dt" sz="half" idx="10"/>
          </p:nvPr>
        </p:nvSpPr>
        <p:spPr/>
        <p:txBody>
          <a:bodyPr/>
          <a:lstStyle/>
          <a:p>
            <a:fld id="{62B2C0F5-3303-4391-A73E-40341E2F7890}" type="datetime1">
              <a:rPr lang="en-US" smtClean="0"/>
              <a:pPr/>
              <a:t>4/7/2010</a:t>
            </a:fld>
            <a:endParaRPr lang="en-US" dirty="0"/>
          </a:p>
        </p:txBody>
      </p:sp>
      <p:sp>
        <p:nvSpPr>
          <p:cNvPr id="63" name="Slide Number Placeholder 62"/>
          <p:cNvSpPr>
            <a:spLocks noGrp="1"/>
          </p:cNvSpPr>
          <p:nvPr>
            <p:ph type="sldNum" sz="quarter" idx="12"/>
          </p:nvPr>
        </p:nvSpPr>
        <p:spPr/>
        <p:txBody>
          <a:bodyPr/>
          <a:lstStyle/>
          <a:p>
            <a:fld id="{B6F15528-21DE-4FAA-801E-634DDDAF4B2B}" type="slidenum">
              <a:rPr lang="en-US" smtClean="0"/>
              <a:pPr/>
              <a:t>14</a:t>
            </a:fld>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 Session Initiation Protocol</a:t>
            </a:r>
            <a:endParaRPr lang="en-US" dirty="0"/>
          </a:p>
        </p:txBody>
      </p:sp>
      <p:sp>
        <p:nvSpPr>
          <p:cNvPr id="4" name="Date Placeholder 3"/>
          <p:cNvSpPr>
            <a:spLocks noGrp="1"/>
          </p:cNvSpPr>
          <p:nvPr>
            <p:ph type="dt" sz="half" idx="10"/>
          </p:nvPr>
        </p:nvSpPr>
        <p:spPr/>
        <p:txBody>
          <a:bodyPr/>
          <a:lstStyle/>
          <a:p>
            <a:fld id="{24FA9E45-7FD1-4616-A52C-1C614E0DAF2F}"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dirty="0"/>
          </a:p>
        </p:txBody>
      </p:sp>
      <p:sp>
        <p:nvSpPr>
          <p:cNvPr id="10" name="Rectangle 8"/>
          <p:cNvSpPr txBox="1">
            <a:spLocks noChangeArrowheads="1"/>
          </p:cNvSpPr>
          <p:nvPr/>
        </p:nvSpPr>
        <p:spPr bwMode="auto">
          <a:xfrm>
            <a:off x="381000" y="1066800"/>
            <a:ext cx="7848600" cy="32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Session creation, modify and teardown</a:t>
            </a:r>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solidFill>
                  <a:srgbClr val="000000"/>
                </a:solidFill>
              </a:rPr>
              <a:t>Applications: </a:t>
            </a:r>
            <a:r>
              <a:rPr lang="en-US" sz="2000" kern="0" dirty="0" smtClean="0"/>
              <a:t>VoIP, conferencing, instant messaging, </a:t>
            </a:r>
            <a:r>
              <a:rPr lang="en-US" sz="2000" kern="0" dirty="0" err="1" smtClean="0"/>
              <a:t>presense</a:t>
            </a:r>
            <a:endParaRPr lang="en-US" sz="2000" kern="0" dirty="0" smtClean="0"/>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Large scale deployment – ITU-T/ETSI/3GPP -&gt; IMS-based NGN</a:t>
            </a:r>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Basic entities </a:t>
            </a:r>
          </a:p>
          <a:p>
            <a:pPr marL="985838" lvl="2" indent="-238125" fontAlgn="base">
              <a:spcBef>
                <a:spcPct val="30000"/>
              </a:spcBef>
              <a:spcAft>
                <a:spcPct val="0"/>
              </a:spcAft>
              <a:buClr>
                <a:srgbClr val="969696"/>
              </a:buClr>
              <a:buFont typeface="Wingdings" pitchFamily="2" charset="2"/>
              <a:buChar char="§"/>
              <a:tabLst>
                <a:tab pos="3946525" algn="l"/>
              </a:tabLst>
            </a:pPr>
            <a:r>
              <a:rPr lang="en-US" sz="2000" kern="0" dirty="0" smtClean="0"/>
              <a:t>Clients: User Agent (UA)</a:t>
            </a:r>
          </a:p>
          <a:p>
            <a:pPr marL="985838" lvl="2" indent="-238125" fontAlgn="base">
              <a:spcBef>
                <a:spcPct val="30000"/>
              </a:spcBef>
              <a:spcAft>
                <a:spcPct val="0"/>
              </a:spcAft>
              <a:buClr>
                <a:srgbClr val="969696"/>
              </a:buClr>
              <a:buFont typeface="Wingdings" pitchFamily="2" charset="2"/>
              <a:buChar char="§"/>
              <a:tabLst>
                <a:tab pos="3946525" algn="l"/>
              </a:tabLst>
            </a:pPr>
            <a:r>
              <a:rPr lang="en-US" sz="2000" kern="0" dirty="0" smtClean="0"/>
              <a:t>Server: Registrar and Proxy</a:t>
            </a:r>
          </a:p>
          <a:p>
            <a:pPr marL="528638" lvl="1" indent="-238125" fontAlgn="base">
              <a:spcBef>
                <a:spcPct val="30000"/>
              </a:spcBef>
              <a:spcAft>
                <a:spcPct val="0"/>
              </a:spcAft>
              <a:buClr>
                <a:srgbClr val="969696"/>
              </a:buClr>
              <a:buFont typeface="Wingdings" pitchFamily="2" charset="2"/>
              <a:buChar char="§"/>
              <a:tabLst>
                <a:tab pos="3946525" algn="l"/>
              </a:tabLst>
            </a:pPr>
            <a:r>
              <a:rPr lang="en-US" sz="2000" kern="0" dirty="0" smtClean="0"/>
              <a:t>Core functions:</a:t>
            </a:r>
          </a:p>
          <a:p>
            <a:pPr marL="985838" lvl="2" indent="-238125" fontAlgn="base">
              <a:spcBef>
                <a:spcPct val="30000"/>
              </a:spcBef>
              <a:spcAft>
                <a:spcPct val="0"/>
              </a:spcAft>
              <a:buClr>
                <a:srgbClr val="969696"/>
              </a:buClr>
              <a:buFont typeface="Wingdings" pitchFamily="2" charset="2"/>
              <a:buChar char="§"/>
              <a:tabLst>
                <a:tab pos="3946525" algn="l"/>
              </a:tabLst>
            </a:pPr>
            <a:r>
              <a:rPr lang="en-US" sz="2000" kern="0" dirty="0" smtClean="0"/>
              <a:t>Registration </a:t>
            </a:r>
          </a:p>
          <a:p>
            <a:pPr marL="985838" lvl="2" indent="-238125" fontAlgn="base">
              <a:spcBef>
                <a:spcPct val="30000"/>
              </a:spcBef>
              <a:spcAft>
                <a:spcPct val="0"/>
              </a:spcAft>
              <a:buClr>
                <a:srgbClr val="969696"/>
              </a:buClr>
              <a:buFont typeface="Wingdings" pitchFamily="2" charset="2"/>
              <a:buChar char="§"/>
              <a:tabLst>
                <a:tab pos="3946525" algn="l"/>
              </a:tabLst>
            </a:pPr>
            <a:r>
              <a:rPr lang="en-US" sz="2000" kern="0" dirty="0" smtClean="0"/>
              <a:t>Proxying</a:t>
            </a:r>
          </a:p>
        </p:txBody>
      </p:sp>
      <p:grpSp>
        <p:nvGrpSpPr>
          <p:cNvPr id="37" name="Group 36"/>
          <p:cNvGrpSpPr/>
          <p:nvPr/>
        </p:nvGrpSpPr>
        <p:grpSpPr>
          <a:xfrm>
            <a:off x="3962400" y="3581400"/>
            <a:ext cx="3167166" cy="2439988"/>
            <a:chOff x="2819400" y="3200400"/>
            <a:chExt cx="3167166" cy="2439988"/>
          </a:xfrm>
        </p:grpSpPr>
        <p:grpSp>
          <p:nvGrpSpPr>
            <p:cNvPr id="31" name="Group 30"/>
            <p:cNvGrpSpPr/>
            <p:nvPr/>
          </p:nvGrpSpPr>
          <p:grpSpPr>
            <a:xfrm>
              <a:off x="2971800" y="3200400"/>
              <a:ext cx="3014766" cy="2439988"/>
              <a:chOff x="2971800" y="3200400"/>
              <a:chExt cx="3014766" cy="2439988"/>
            </a:xfrm>
          </p:grpSpPr>
          <p:grpSp>
            <p:nvGrpSpPr>
              <p:cNvPr id="32" name="Group 31"/>
              <p:cNvGrpSpPr/>
              <p:nvPr/>
            </p:nvGrpSpPr>
            <p:grpSpPr>
              <a:xfrm>
                <a:off x="2971800" y="3581400"/>
                <a:ext cx="531966" cy="2058988"/>
                <a:chOff x="2895600" y="4038600"/>
                <a:chExt cx="531966" cy="2058988"/>
              </a:xfrm>
            </p:grpSpPr>
            <p:pic>
              <p:nvPicPr>
                <p:cNvPr id="15" name="Picture 4"/>
                <p:cNvPicPr>
                  <a:picLocks noChangeAspect="1" noChangeArrowheads="1"/>
                </p:cNvPicPr>
                <p:nvPr/>
              </p:nvPicPr>
              <p:blipFill>
                <a:blip r:embed="rId3" cstate="print"/>
                <a:srcRect/>
                <a:stretch>
                  <a:fillRect/>
                </a:stretch>
              </p:blipFill>
              <p:spPr bwMode="auto">
                <a:xfrm>
                  <a:off x="2895600" y="4038600"/>
                  <a:ext cx="531966" cy="464867"/>
                </a:xfrm>
                <a:prstGeom prst="rect">
                  <a:avLst/>
                </a:prstGeom>
                <a:noFill/>
                <a:ln w="9525">
                  <a:noFill/>
                  <a:miter lim="800000"/>
                  <a:headEnd/>
                  <a:tailEnd/>
                </a:ln>
                <a:effectLst/>
              </p:spPr>
            </p:pic>
            <p:cxnSp>
              <p:nvCxnSpPr>
                <p:cNvPr id="21" name="Straight Connector 20"/>
                <p:cNvCxnSpPr/>
                <p:nvPr/>
              </p:nvCxnSpPr>
              <p:spPr bwMode="auto">
                <a:xfrm rot="5400000">
                  <a:off x="2361803" y="5334397"/>
                  <a:ext cx="1524794" cy="1588"/>
                </a:xfrm>
                <a:prstGeom prst="line">
                  <a:avLst/>
                </a:prstGeom>
                <a:noFill/>
                <a:ln w="38100" cap="flat" cmpd="sng" algn="ctr">
                  <a:solidFill>
                    <a:srgbClr val="FF7C80"/>
                  </a:solidFill>
                  <a:prstDash val="solid"/>
                  <a:round/>
                  <a:headEnd type="none" w="med" len="med"/>
                  <a:tailEnd type="none" w="med" len="med"/>
                </a:ln>
                <a:effectLst/>
              </p:spPr>
            </p:cxnSp>
          </p:grpSp>
          <p:grpSp>
            <p:nvGrpSpPr>
              <p:cNvPr id="33" name="Group 32"/>
              <p:cNvGrpSpPr/>
              <p:nvPr/>
            </p:nvGrpSpPr>
            <p:grpSpPr>
              <a:xfrm>
                <a:off x="4343400" y="3200400"/>
                <a:ext cx="1643166" cy="2439988"/>
                <a:chOff x="4267200" y="3657600"/>
                <a:chExt cx="1643166" cy="2439988"/>
              </a:xfrm>
            </p:grpSpPr>
            <p:pic>
              <p:nvPicPr>
                <p:cNvPr id="13" name="Picture 2"/>
                <p:cNvPicPr>
                  <a:picLocks noChangeAspect="1" noChangeArrowheads="1"/>
                </p:cNvPicPr>
                <p:nvPr/>
              </p:nvPicPr>
              <p:blipFill>
                <a:blip r:embed="rId4" cstate="print"/>
                <a:srcRect/>
                <a:stretch>
                  <a:fillRect/>
                </a:stretch>
              </p:blipFill>
              <p:spPr bwMode="auto">
                <a:xfrm>
                  <a:off x="4495800" y="3962400"/>
                  <a:ext cx="762000" cy="654569"/>
                </a:xfrm>
                <a:prstGeom prst="rect">
                  <a:avLst/>
                </a:prstGeom>
                <a:noFill/>
                <a:ln w="9525">
                  <a:noFill/>
                  <a:miter lim="800000"/>
                  <a:headEnd/>
                  <a:tailEnd/>
                </a:ln>
                <a:effectLst/>
              </p:spPr>
            </p:pic>
            <p:sp>
              <p:nvSpPr>
                <p:cNvPr id="14" name="TextBox 13"/>
                <p:cNvSpPr txBox="1"/>
                <p:nvPr/>
              </p:nvSpPr>
              <p:spPr>
                <a:xfrm>
                  <a:off x="4267200" y="3657600"/>
                  <a:ext cx="1643166" cy="379323"/>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cxnSp>
              <p:nvCxnSpPr>
                <p:cNvPr id="23" name="Straight Connector 22"/>
                <p:cNvCxnSpPr/>
                <p:nvPr/>
              </p:nvCxnSpPr>
              <p:spPr bwMode="auto">
                <a:xfrm rot="5400000">
                  <a:off x="4152503" y="5372497"/>
                  <a:ext cx="1448594" cy="1588"/>
                </a:xfrm>
                <a:prstGeom prst="line">
                  <a:avLst/>
                </a:prstGeom>
                <a:noFill/>
                <a:ln w="38100" cap="flat" cmpd="sng" algn="ctr">
                  <a:solidFill>
                    <a:srgbClr val="00B0F0"/>
                  </a:solidFill>
                  <a:prstDash val="solid"/>
                  <a:round/>
                  <a:headEnd type="none" w="med" len="med"/>
                  <a:tailEnd type="none" w="med" len="med"/>
                </a:ln>
                <a:effectLst/>
              </p:spPr>
            </p:cxnSp>
          </p:grpSp>
          <p:grpSp>
            <p:nvGrpSpPr>
              <p:cNvPr id="34" name="Group 33"/>
              <p:cNvGrpSpPr/>
              <p:nvPr/>
            </p:nvGrpSpPr>
            <p:grpSpPr>
              <a:xfrm>
                <a:off x="3276600" y="4800600"/>
                <a:ext cx="1600200" cy="307777"/>
                <a:chOff x="3200400" y="4953001"/>
                <a:chExt cx="1600200" cy="307777"/>
              </a:xfrm>
            </p:grpSpPr>
            <p:cxnSp>
              <p:nvCxnSpPr>
                <p:cNvPr id="27" name="Straight Arrow Connector 26"/>
                <p:cNvCxnSpPr/>
                <p:nvPr/>
              </p:nvCxnSpPr>
              <p:spPr bwMode="auto">
                <a:xfrm>
                  <a:off x="32004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8" name="TextBox 27"/>
                <p:cNvSpPr txBox="1"/>
                <p:nvPr/>
              </p:nvSpPr>
              <p:spPr>
                <a:xfrm>
                  <a:off x="3200400" y="4953001"/>
                  <a:ext cx="1600200" cy="307777"/>
                </a:xfrm>
                <a:prstGeom prst="rect">
                  <a:avLst/>
                </a:prstGeom>
                <a:noFill/>
              </p:spPr>
              <p:txBody>
                <a:bodyPr wrap="square" rtlCol="0">
                  <a:spAutoFit/>
                </a:bodyPr>
                <a:lstStyle/>
                <a:p>
                  <a:r>
                    <a:rPr lang="en-US" sz="1400" dirty="0" smtClean="0"/>
                    <a:t>Register w/ </a:t>
                  </a:r>
                  <a:r>
                    <a:rPr lang="en-US" sz="1400" dirty="0" err="1" smtClean="0"/>
                    <a:t>Cred</a:t>
                  </a:r>
                  <a:r>
                    <a:rPr lang="en-US" sz="1400" dirty="0" smtClean="0"/>
                    <a:t>.</a:t>
                  </a:r>
                  <a:endParaRPr lang="en-US" sz="1400" dirty="0"/>
                </a:p>
              </p:txBody>
            </p:sp>
          </p:grpSp>
          <p:grpSp>
            <p:nvGrpSpPr>
              <p:cNvPr id="35" name="Group 34"/>
              <p:cNvGrpSpPr/>
              <p:nvPr/>
            </p:nvGrpSpPr>
            <p:grpSpPr>
              <a:xfrm>
                <a:off x="3276600" y="5105399"/>
                <a:ext cx="1600200" cy="307777"/>
                <a:chOff x="3200400" y="5257800"/>
                <a:chExt cx="1600200" cy="307777"/>
              </a:xfrm>
            </p:grpSpPr>
            <p:cxnSp>
              <p:nvCxnSpPr>
                <p:cNvPr id="29" name="Straight Arrow Connector 28"/>
                <p:cNvCxnSpPr/>
                <p:nvPr/>
              </p:nvCxnSpPr>
              <p:spPr bwMode="auto">
                <a:xfrm>
                  <a:off x="3200400" y="55625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30" name="TextBox 29"/>
                <p:cNvSpPr txBox="1"/>
                <p:nvPr/>
              </p:nvSpPr>
              <p:spPr>
                <a:xfrm>
                  <a:off x="3657600" y="52578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9" name="Group 18"/>
              <p:cNvGrpSpPr/>
              <p:nvPr/>
            </p:nvGrpSpPr>
            <p:grpSpPr>
              <a:xfrm>
                <a:off x="3276600" y="4191000"/>
                <a:ext cx="1600200" cy="307777"/>
                <a:chOff x="3200400" y="4953001"/>
                <a:chExt cx="1600200" cy="307777"/>
              </a:xfrm>
            </p:grpSpPr>
            <p:cxnSp>
              <p:nvCxnSpPr>
                <p:cNvPr id="20" name="Straight Arrow Connector 19"/>
                <p:cNvCxnSpPr/>
                <p:nvPr/>
              </p:nvCxnSpPr>
              <p:spPr bwMode="auto">
                <a:xfrm>
                  <a:off x="32004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2" name="TextBox 21"/>
                <p:cNvSpPr txBox="1"/>
                <p:nvPr/>
              </p:nvSpPr>
              <p:spPr>
                <a:xfrm>
                  <a:off x="3581400" y="4953001"/>
                  <a:ext cx="1143000" cy="307777"/>
                </a:xfrm>
                <a:prstGeom prst="rect">
                  <a:avLst/>
                </a:prstGeom>
                <a:noFill/>
              </p:spPr>
              <p:txBody>
                <a:bodyPr wrap="square" rtlCol="0">
                  <a:spAutoFit/>
                </a:bodyPr>
                <a:lstStyle/>
                <a:p>
                  <a:r>
                    <a:rPr lang="en-US" sz="1400" dirty="0" smtClean="0"/>
                    <a:t>Register</a:t>
                  </a:r>
                  <a:endParaRPr lang="en-US" sz="1400" dirty="0"/>
                </a:p>
              </p:txBody>
            </p:sp>
          </p:grpSp>
          <p:grpSp>
            <p:nvGrpSpPr>
              <p:cNvPr id="24" name="Group 23"/>
              <p:cNvGrpSpPr/>
              <p:nvPr/>
            </p:nvGrpSpPr>
            <p:grpSpPr>
              <a:xfrm>
                <a:off x="3276600" y="4495800"/>
                <a:ext cx="1676400" cy="307777"/>
                <a:chOff x="3124200" y="5257800"/>
                <a:chExt cx="1676400" cy="307777"/>
              </a:xfrm>
            </p:grpSpPr>
            <p:cxnSp>
              <p:nvCxnSpPr>
                <p:cNvPr id="25" name="Straight Arrow Connector 24"/>
                <p:cNvCxnSpPr/>
                <p:nvPr/>
              </p:nvCxnSpPr>
              <p:spPr bwMode="auto">
                <a:xfrm>
                  <a:off x="3124200" y="55626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26" name="TextBox 25"/>
                <p:cNvSpPr txBox="1"/>
                <p:nvPr/>
              </p:nvSpPr>
              <p:spPr>
                <a:xfrm>
                  <a:off x="3124200" y="5257800"/>
                  <a:ext cx="1676400" cy="307777"/>
                </a:xfrm>
                <a:prstGeom prst="rect">
                  <a:avLst/>
                </a:prstGeom>
                <a:noFill/>
              </p:spPr>
              <p:txBody>
                <a:bodyPr wrap="square" rtlCol="0">
                  <a:spAutoFit/>
                </a:bodyPr>
                <a:lstStyle/>
                <a:p>
                  <a:r>
                    <a:rPr lang="en-US" sz="1400" dirty="0" smtClean="0"/>
                    <a:t>401 Unauthorized </a:t>
                  </a:r>
                  <a:endParaRPr lang="en-US" sz="1400" dirty="0"/>
                </a:p>
              </p:txBody>
            </p:sp>
          </p:grpSp>
        </p:grpSp>
        <p:sp>
          <p:nvSpPr>
            <p:cNvPr id="36" name="TextBox 35"/>
            <p:cNvSpPr txBox="1"/>
            <p:nvPr/>
          </p:nvSpPr>
          <p:spPr>
            <a:xfrm>
              <a:off x="2819400" y="3276600"/>
              <a:ext cx="817853" cy="307777"/>
            </a:xfrm>
            <a:prstGeom prst="rect">
              <a:avLst/>
            </a:prstGeom>
            <a:noFill/>
          </p:spPr>
          <p:txBody>
            <a:bodyPr wrap="none" rtlCol="0">
              <a:spAutoFit/>
            </a:bodyPr>
            <a:lstStyle/>
            <a:p>
              <a:r>
                <a:rPr lang="en-US" sz="1400" dirty="0" smtClean="0">
                  <a:latin typeface="Comic Sans MS" pitchFamily="66" charset="0"/>
                </a:rPr>
                <a:t>SIP UA</a:t>
              </a:r>
              <a:endParaRPr lang="en-US" sz="1400" dirty="0">
                <a:latin typeface="Comic Sans MS" pitchFamily="66"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Proxying</a:t>
            </a:r>
            <a:endParaRPr lang="en-US" dirty="0"/>
          </a:p>
        </p:txBody>
      </p:sp>
      <p:sp>
        <p:nvSpPr>
          <p:cNvPr id="4" name="Date Placeholder 3"/>
          <p:cNvSpPr>
            <a:spLocks noGrp="1"/>
          </p:cNvSpPr>
          <p:nvPr>
            <p:ph type="dt" sz="half" idx="10"/>
          </p:nvPr>
        </p:nvSpPr>
        <p:spPr/>
        <p:txBody>
          <a:bodyPr/>
          <a:lstStyle/>
          <a:p>
            <a:fld id="{C30199B7-9C1B-4164-B276-94697D1229B7}"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3" name="Group 70"/>
          <p:cNvGrpSpPr/>
          <p:nvPr/>
        </p:nvGrpSpPr>
        <p:grpSpPr>
          <a:xfrm>
            <a:off x="2438400" y="1676400"/>
            <a:ext cx="1600200" cy="307777"/>
            <a:chOff x="1828800" y="2362201"/>
            <a:chExt cx="1600200" cy="307777"/>
          </a:xfrm>
        </p:grpSpPr>
        <p:cxnSp>
          <p:nvCxnSpPr>
            <p:cNvPr id="21" name="Straight Arrow Connector 20"/>
            <p:cNvCxnSpPr/>
            <p:nvPr/>
          </p:nvCxnSpPr>
          <p:spPr bwMode="auto">
            <a:xfrm>
              <a:off x="1828800" y="26670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3" name="TextBox 22"/>
            <p:cNvSpPr txBox="1"/>
            <p:nvPr/>
          </p:nvSpPr>
          <p:spPr>
            <a:xfrm>
              <a:off x="2209800" y="2362201"/>
              <a:ext cx="1143000" cy="307777"/>
            </a:xfrm>
            <a:prstGeom prst="rect">
              <a:avLst/>
            </a:prstGeom>
            <a:noFill/>
          </p:spPr>
          <p:txBody>
            <a:bodyPr wrap="square" rtlCol="0">
              <a:spAutoFit/>
            </a:bodyPr>
            <a:lstStyle/>
            <a:p>
              <a:r>
                <a:rPr lang="en-US" sz="1400" dirty="0" smtClean="0"/>
                <a:t>INVITE</a:t>
              </a:r>
              <a:endParaRPr lang="en-US" sz="1400" dirty="0"/>
            </a:p>
          </p:txBody>
        </p:sp>
      </p:grpSp>
      <p:grpSp>
        <p:nvGrpSpPr>
          <p:cNvPr id="9" name="Group 80"/>
          <p:cNvGrpSpPr/>
          <p:nvPr/>
        </p:nvGrpSpPr>
        <p:grpSpPr>
          <a:xfrm>
            <a:off x="4191000" y="2667000"/>
            <a:ext cx="1600200" cy="307777"/>
            <a:chOff x="5334000" y="2514600"/>
            <a:chExt cx="1600200" cy="307777"/>
          </a:xfrm>
        </p:grpSpPr>
        <p:cxnSp>
          <p:nvCxnSpPr>
            <p:cNvPr id="26" name="Straight Arrow Connector 25"/>
            <p:cNvCxnSpPr/>
            <p:nvPr/>
          </p:nvCxnSpPr>
          <p:spPr bwMode="auto">
            <a:xfrm>
              <a:off x="5334000" y="2819399"/>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27" name="TextBox 26"/>
            <p:cNvSpPr txBox="1"/>
            <p:nvPr/>
          </p:nvSpPr>
          <p:spPr>
            <a:xfrm>
              <a:off x="5715000" y="2514600"/>
              <a:ext cx="1143000" cy="307777"/>
            </a:xfrm>
            <a:prstGeom prst="rect">
              <a:avLst/>
            </a:prstGeom>
            <a:noFill/>
          </p:spPr>
          <p:txBody>
            <a:bodyPr wrap="square" rtlCol="0">
              <a:spAutoFit/>
            </a:bodyPr>
            <a:lstStyle/>
            <a:p>
              <a:r>
                <a:rPr lang="en-US" sz="1400" dirty="0" smtClean="0"/>
                <a:t>INVITE</a:t>
              </a:r>
              <a:endParaRPr lang="en-US" sz="1400" dirty="0"/>
            </a:p>
          </p:txBody>
        </p:sp>
      </p:grpSp>
      <p:grpSp>
        <p:nvGrpSpPr>
          <p:cNvPr id="10" name="Group 71"/>
          <p:cNvGrpSpPr/>
          <p:nvPr/>
        </p:nvGrpSpPr>
        <p:grpSpPr>
          <a:xfrm>
            <a:off x="2438400" y="2895600"/>
            <a:ext cx="1600200" cy="307777"/>
            <a:chOff x="1828800" y="2667000"/>
            <a:chExt cx="1600200" cy="307777"/>
          </a:xfrm>
        </p:grpSpPr>
        <p:cxnSp>
          <p:nvCxnSpPr>
            <p:cNvPr id="28" name="Straight Arrow Connector 27"/>
            <p:cNvCxnSpPr/>
            <p:nvPr/>
          </p:nvCxnSpPr>
          <p:spPr bwMode="auto">
            <a:xfrm>
              <a:off x="1828800" y="2971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29" name="TextBox 28"/>
            <p:cNvSpPr txBox="1"/>
            <p:nvPr/>
          </p:nvSpPr>
          <p:spPr>
            <a:xfrm>
              <a:off x="2133600" y="2667000"/>
              <a:ext cx="1143000" cy="307777"/>
            </a:xfrm>
            <a:prstGeom prst="rect">
              <a:avLst/>
            </a:prstGeom>
            <a:noFill/>
          </p:spPr>
          <p:txBody>
            <a:bodyPr wrap="square" rtlCol="0">
              <a:spAutoFit/>
            </a:bodyPr>
            <a:lstStyle/>
            <a:p>
              <a:r>
                <a:rPr lang="en-US" sz="1400" dirty="0" smtClean="0"/>
                <a:t>100 Trying</a:t>
              </a:r>
              <a:endParaRPr lang="en-US" sz="1400" dirty="0"/>
            </a:p>
          </p:txBody>
        </p:sp>
      </p:grpSp>
      <p:grpSp>
        <p:nvGrpSpPr>
          <p:cNvPr id="16" name="Group 86"/>
          <p:cNvGrpSpPr/>
          <p:nvPr/>
        </p:nvGrpSpPr>
        <p:grpSpPr>
          <a:xfrm>
            <a:off x="2438400" y="3200401"/>
            <a:ext cx="1600200" cy="307777"/>
            <a:chOff x="1828800" y="3429000"/>
            <a:chExt cx="1600200" cy="307777"/>
          </a:xfrm>
        </p:grpSpPr>
        <p:cxnSp>
          <p:nvCxnSpPr>
            <p:cNvPr id="40" name="Straight Arrow Connector 39"/>
            <p:cNvCxnSpPr/>
            <p:nvPr/>
          </p:nvCxnSpPr>
          <p:spPr bwMode="auto">
            <a:xfrm>
              <a:off x="18288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41" name="TextBox 40"/>
            <p:cNvSpPr txBox="1"/>
            <p:nvPr/>
          </p:nvSpPr>
          <p:spPr>
            <a:xfrm>
              <a:off x="2057400" y="3429000"/>
              <a:ext cx="1143000" cy="307777"/>
            </a:xfrm>
            <a:prstGeom prst="rect">
              <a:avLst/>
            </a:prstGeom>
            <a:noFill/>
          </p:spPr>
          <p:txBody>
            <a:bodyPr wrap="square" rtlCol="0">
              <a:spAutoFit/>
            </a:bodyPr>
            <a:lstStyle/>
            <a:p>
              <a:r>
                <a:rPr lang="en-US" sz="1400" dirty="0" smtClean="0"/>
                <a:t>180 Ringing</a:t>
              </a:r>
              <a:endParaRPr lang="en-US" sz="1400" dirty="0"/>
            </a:p>
          </p:txBody>
        </p:sp>
      </p:grpSp>
      <p:grpSp>
        <p:nvGrpSpPr>
          <p:cNvPr id="20" name="Group 89"/>
          <p:cNvGrpSpPr/>
          <p:nvPr/>
        </p:nvGrpSpPr>
        <p:grpSpPr>
          <a:xfrm>
            <a:off x="2438400" y="3505201"/>
            <a:ext cx="1600200" cy="307777"/>
            <a:chOff x="1828800" y="3733800"/>
            <a:chExt cx="1600200" cy="307777"/>
          </a:xfrm>
        </p:grpSpPr>
        <p:cxnSp>
          <p:nvCxnSpPr>
            <p:cNvPr id="42" name="Straight Arrow Connector 41"/>
            <p:cNvCxnSpPr/>
            <p:nvPr/>
          </p:nvCxnSpPr>
          <p:spPr bwMode="auto">
            <a:xfrm>
              <a:off x="1828800" y="40385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43" name="TextBox 42"/>
            <p:cNvSpPr txBox="1"/>
            <p:nvPr/>
          </p:nvSpPr>
          <p:spPr>
            <a:xfrm>
              <a:off x="2286000" y="3733800"/>
              <a:ext cx="1143000" cy="307777"/>
            </a:xfrm>
            <a:prstGeom prst="rect">
              <a:avLst/>
            </a:prstGeom>
            <a:noFill/>
          </p:spPr>
          <p:txBody>
            <a:bodyPr wrap="square" rtlCol="0">
              <a:spAutoFit/>
            </a:bodyPr>
            <a:lstStyle/>
            <a:p>
              <a:r>
                <a:rPr lang="en-US" sz="1400" dirty="0" smtClean="0"/>
                <a:t>200 OK</a:t>
              </a:r>
              <a:endParaRPr lang="en-US" sz="1400" dirty="0"/>
            </a:p>
          </p:txBody>
        </p:sp>
      </p:grpSp>
      <p:grpSp>
        <p:nvGrpSpPr>
          <p:cNvPr id="22" name="Group 90"/>
          <p:cNvGrpSpPr/>
          <p:nvPr/>
        </p:nvGrpSpPr>
        <p:grpSpPr>
          <a:xfrm>
            <a:off x="2438400" y="3810001"/>
            <a:ext cx="1600200" cy="307777"/>
            <a:chOff x="1828800" y="4038600"/>
            <a:chExt cx="1600200" cy="307777"/>
          </a:xfrm>
        </p:grpSpPr>
        <p:cxnSp>
          <p:nvCxnSpPr>
            <p:cNvPr id="44" name="Straight Arrow Connector 43"/>
            <p:cNvCxnSpPr/>
            <p:nvPr/>
          </p:nvCxnSpPr>
          <p:spPr bwMode="auto">
            <a:xfrm>
              <a:off x="1828800" y="43434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45" name="TextBox 44"/>
            <p:cNvSpPr txBox="1"/>
            <p:nvPr/>
          </p:nvSpPr>
          <p:spPr>
            <a:xfrm>
              <a:off x="2362200" y="4038600"/>
              <a:ext cx="609600" cy="307777"/>
            </a:xfrm>
            <a:prstGeom prst="rect">
              <a:avLst/>
            </a:prstGeom>
            <a:noFill/>
          </p:spPr>
          <p:txBody>
            <a:bodyPr wrap="square" rtlCol="0">
              <a:spAutoFit/>
            </a:bodyPr>
            <a:lstStyle/>
            <a:p>
              <a:r>
                <a:rPr lang="en-US" sz="1400" dirty="0" smtClean="0"/>
                <a:t>ACK</a:t>
              </a:r>
              <a:endParaRPr lang="en-US" sz="1400" dirty="0"/>
            </a:p>
          </p:txBody>
        </p:sp>
      </p:grpSp>
      <p:grpSp>
        <p:nvGrpSpPr>
          <p:cNvPr id="58" name="Group 92"/>
          <p:cNvGrpSpPr/>
          <p:nvPr/>
        </p:nvGrpSpPr>
        <p:grpSpPr>
          <a:xfrm>
            <a:off x="4191000" y="3886201"/>
            <a:ext cx="1600200" cy="307777"/>
            <a:chOff x="5334000" y="4191001"/>
            <a:chExt cx="1600200" cy="307777"/>
          </a:xfrm>
        </p:grpSpPr>
        <p:cxnSp>
          <p:nvCxnSpPr>
            <p:cNvPr id="48" name="Straight Arrow Connector 47"/>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49" name="TextBox 48"/>
            <p:cNvSpPr txBox="1"/>
            <p:nvPr/>
          </p:nvSpPr>
          <p:spPr>
            <a:xfrm>
              <a:off x="5943600" y="4191001"/>
              <a:ext cx="533400" cy="307777"/>
            </a:xfrm>
            <a:prstGeom prst="rect">
              <a:avLst/>
            </a:prstGeom>
            <a:noFill/>
          </p:spPr>
          <p:txBody>
            <a:bodyPr wrap="square" rtlCol="0">
              <a:spAutoFit/>
            </a:bodyPr>
            <a:lstStyle/>
            <a:p>
              <a:r>
                <a:rPr lang="en-US" sz="1400" dirty="0" smtClean="0"/>
                <a:t>ACK</a:t>
              </a:r>
              <a:endParaRPr lang="en-US" sz="1400" dirty="0"/>
            </a:p>
          </p:txBody>
        </p:sp>
      </p:grpSp>
      <p:grpSp>
        <p:nvGrpSpPr>
          <p:cNvPr id="59" name="Group 94"/>
          <p:cNvGrpSpPr/>
          <p:nvPr/>
        </p:nvGrpSpPr>
        <p:grpSpPr>
          <a:xfrm>
            <a:off x="2438400" y="4648200"/>
            <a:ext cx="1600200" cy="307777"/>
            <a:chOff x="1828800" y="4953000"/>
            <a:chExt cx="1600200" cy="307777"/>
          </a:xfrm>
        </p:grpSpPr>
        <p:cxnSp>
          <p:nvCxnSpPr>
            <p:cNvPr id="51" name="Straight Arrow Connector 50"/>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52" name="TextBox 51"/>
            <p:cNvSpPr txBox="1"/>
            <p:nvPr/>
          </p:nvSpPr>
          <p:spPr>
            <a:xfrm>
              <a:off x="2362200" y="4953000"/>
              <a:ext cx="533400" cy="307777"/>
            </a:xfrm>
            <a:prstGeom prst="rect">
              <a:avLst/>
            </a:prstGeom>
            <a:noFill/>
          </p:spPr>
          <p:txBody>
            <a:bodyPr wrap="square" rtlCol="0">
              <a:spAutoFit/>
            </a:bodyPr>
            <a:lstStyle/>
            <a:p>
              <a:r>
                <a:rPr lang="en-US" sz="1400" dirty="0" smtClean="0"/>
                <a:t>BYE</a:t>
              </a:r>
              <a:endParaRPr lang="en-US" sz="1400" dirty="0"/>
            </a:p>
          </p:txBody>
        </p:sp>
      </p:grpSp>
      <p:grpSp>
        <p:nvGrpSpPr>
          <p:cNvPr id="61" name="Group 96"/>
          <p:cNvGrpSpPr/>
          <p:nvPr/>
        </p:nvGrpSpPr>
        <p:grpSpPr>
          <a:xfrm>
            <a:off x="4191000" y="5334000"/>
            <a:ext cx="1600200" cy="307777"/>
            <a:chOff x="5334000" y="5105400"/>
            <a:chExt cx="1600200" cy="307777"/>
          </a:xfrm>
        </p:grpSpPr>
        <p:cxnSp>
          <p:nvCxnSpPr>
            <p:cNvPr id="55" name="Straight Arrow Connector 54"/>
            <p:cNvCxnSpPr/>
            <p:nvPr/>
          </p:nvCxnSpPr>
          <p:spPr bwMode="auto">
            <a:xfrm>
              <a:off x="5334000" y="54102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56" name="TextBox 55"/>
            <p:cNvSpPr txBox="1"/>
            <p:nvPr/>
          </p:nvSpPr>
          <p:spPr>
            <a:xfrm>
              <a:off x="5867400" y="5105400"/>
              <a:ext cx="609600" cy="307777"/>
            </a:xfrm>
            <a:prstGeom prst="rect">
              <a:avLst/>
            </a:prstGeom>
            <a:noFill/>
          </p:spPr>
          <p:txBody>
            <a:bodyPr wrap="square" rtlCol="0">
              <a:spAutoFit/>
            </a:bodyPr>
            <a:lstStyle/>
            <a:p>
              <a:r>
                <a:rPr lang="en-US" sz="1400" dirty="0" smtClean="0"/>
                <a:t>BYE</a:t>
              </a:r>
              <a:endParaRPr lang="en-US" sz="1400" dirty="0"/>
            </a:p>
          </p:txBody>
        </p:sp>
      </p:grpSp>
      <p:grpSp>
        <p:nvGrpSpPr>
          <p:cNvPr id="62" name="Group 97"/>
          <p:cNvGrpSpPr/>
          <p:nvPr/>
        </p:nvGrpSpPr>
        <p:grpSpPr>
          <a:xfrm>
            <a:off x="4191000" y="5638800"/>
            <a:ext cx="1600200" cy="307777"/>
            <a:chOff x="5334000" y="5410200"/>
            <a:chExt cx="1600200" cy="307777"/>
          </a:xfrm>
        </p:grpSpPr>
        <p:cxnSp>
          <p:nvCxnSpPr>
            <p:cNvPr id="63" name="Straight Arrow Connector 62"/>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64" name="TextBox 63"/>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68" name="Group 99"/>
          <p:cNvGrpSpPr/>
          <p:nvPr/>
        </p:nvGrpSpPr>
        <p:grpSpPr>
          <a:xfrm>
            <a:off x="2438400" y="5715000"/>
            <a:ext cx="1600200" cy="307777"/>
            <a:chOff x="1828800" y="5562600"/>
            <a:chExt cx="1600200" cy="307777"/>
          </a:xfrm>
        </p:grpSpPr>
        <p:cxnSp>
          <p:nvCxnSpPr>
            <p:cNvPr id="69" name="Straight Arrow Connector 68"/>
            <p:cNvCxnSpPr/>
            <p:nvPr/>
          </p:nvCxnSpPr>
          <p:spPr bwMode="auto">
            <a:xfrm>
              <a:off x="1828800" y="58674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70" name="TextBox 69"/>
            <p:cNvSpPr txBox="1"/>
            <p:nvPr/>
          </p:nvSpPr>
          <p:spPr>
            <a:xfrm>
              <a:off x="2286000" y="55626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71" name="Group 93"/>
          <p:cNvGrpSpPr/>
          <p:nvPr/>
        </p:nvGrpSpPr>
        <p:grpSpPr>
          <a:xfrm>
            <a:off x="2362200" y="4191000"/>
            <a:ext cx="3505200" cy="533400"/>
            <a:chOff x="1752600" y="4419600"/>
            <a:chExt cx="5257800" cy="533400"/>
          </a:xfrm>
        </p:grpSpPr>
        <p:sp>
          <p:nvSpPr>
            <p:cNvPr id="50" name="Left-Right Arrow 49"/>
            <p:cNvSpPr/>
            <p:nvPr/>
          </p:nvSpPr>
          <p:spPr bwMode="auto">
            <a:xfrm>
              <a:off x="1752600" y="4648200"/>
              <a:ext cx="5257800" cy="304800"/>
            </a:xfrm>
            <a:prstGeom prst="leftRightArrow">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4" name="TextBox 73"/>
            <p:cNvSpPr txBox="1"/>
            <p:nvPr/>
          </p:nvSpPr>
          <p:spPr>
            <a:xfrm>
              <a:off x="3467100" y="4419600"/>
              <a:ext cx="1104900" cy="307777"/>
            </a:xfrm>
            <a:prstGeom prst="rect">
              <a:avLst/>
            </a:prstGeom>
            <a:noFill/>
          </p:spPr>
          <p:txBody>
            <a:bodyPr wrap="square" rtlCol="0">
              <a:spAutoFit/>
            </a:bodyPr>
            <a:lstStyle/>
            <a:p>
              <a:r>
                <a:rPr lang="en-US" sz="1400" dirty="0" smtClean="0"/>
                <a:t>Media</a:t>
              </a:r>
              <a:endParaRPr lang="en-US" sz="1400" dirty="0"/>
            </a:p>
          </p:txBody>
        </p:sp>
      </p:grpSp>
      <p:grpSp>
        <p:nvGrpSpPr>
          <p:cNvPr id="72" name="Group 60"/>
          <p:cNvGrpSpPr/>
          <p:nvPr/>
        </p:nvGrpSpPr>
        <p:grpSpPr>
          <a:xfrm>
            <a:off x="1676400" y="914400"/>
            <a:ext cx="1524000" cy="5334000"/>
            <a:chOff x="1066800" y="1371600"/>
            <a:chExt cx="1524000" cy="4725194"/>
          </a:xfrm>
        </p:grpSpPr>
        <p:pic>
          <p:nvPicPr>
            <p:cNvPr id="7" name="Picture 4"/>
            <p:cNvPicPr>
              <a:picLocks noChangeAspect="1" noChangeArrowheads="1"/>
            </p:cNvPicPr>
            <p:nvPr/>
          </p:nvPicPr>
          <p:blipFill>
            <a:blip r:embed="rId3" cstate="print"/>
            <a:srcRect/>
            <a:stretch>
              <a:fillRect/>
            </a:stretch>
          </p:blipFill>
          <p:spPr bwMode="auto">
            <a:xfrm>
              <a:off x="1524000" y="1676400"/>
              <a:ext cx="533400" cy="461962"/>
            </a:xfrm>
            <a:prstGeom prst="rect">
              <a:avLst/>
            </a:prstGeom>
            <a:noFill/>
            <a:ln w="9525">
              <a:noFill/>
              <a:miter lim="800000"/>
              <a:headEnd/>
              <a:tailEnd/>
            </a:ln>
            <a:effectLst/>
          </p:spPr>
        </p:pic>
        <p:cxnSp>
          <p:nvCxnSpPr>
            <p:cNvPr id="11" name="Straight Connector 10"/>
            <p:cNvCxnSpPr/>
            <p:nvPr/>
          </p:nvCxnSpPr>
          <p:spPr bwMode="auto">
            <a:xfrm rot="5400000">
              <a:off x="-190500" y="4152900"/>
              <a:ext cx="3886200" cy="1588"/>
            </a:xfrm>
            <a:prstGeom prst="line">
              <a:avLst/>
            </a:prstGeom>
            <a:noFill/>
            <a:ln w="38100" cap="flat" cmpd="sng" algn="ctr">
              <a:solidFill>
                <a:srgbClr val="FF7C80"/>
              </a:solidFill>
              <a:prstDash val="solid"/>
              <a:round/>
              <a:headEnd type="none" w="med" len="med"/>
              <a:tailEnd type="none" w="med" len="med"/>
            </a:ln>
            <a:effectLst/>
          </p:spPr>
        </p:cxnSp>
        <p:sp>
          <p:nvSpPr>
            <p:cNvPr id="76" name="TextBox 75"/>
            <p:cNvSpPr txBox="1"/>
            <p:nvPr/>
          </p:nvSpPr>
          <p:spPr>
            <a:xfrm>
              <a:off x="1066800" y="1371600"/>
              <a:ext cx="1524000" cy="272648"/>
            </a:xfrm>
            <a:prstGeom prst="rect">
              <a:avLst/>
            </a:prstGeom>
            <a:noFill/>
          </p:spPr>
          <p:txBody>
            <a:bodyPr wrap="square" rtlCol="0">
              <a:spAutoFit/>
            </a:bodyPr>
            <a:lstStyle/>
            <a:p>
              <a:r>
                <a:rPr lang="en-US" sz="1400" dirty="0" smtClean="0">
                  <a:latin typeface="Comic Sans MS" pitchFamily="66" charset="0"/>
                </a:rPr>
                <a:t>SIP UA (Caller)</a:t>
              </a:r>
              <a:endParaRPr lang="en-US" sz="1400" dirty="0">
                <a:latin typeface="Comic Sans MS" pitchFamily="66" charset="0"/>
              </a:endParaRPr>
            </a:p>
          </p:txBody>
        </p:sp>
      </p:grpSp>
      <p:grpSp>
        <p:nvGrpSpPr>
          <p:cNvPr id="73" name="Group 61"/>
          <p:cNvGrpSpPr/>
          <p:nvPr/>
        </p:nvGrpSpPr>
        <p:grpSpPr>
          <a:xfrm>
            <a:off x="5181600" y="838200"/>
            <a:ext cx="1524000" cy="5410200"/>
            <a:chOff x="6324600" y="1371602"/>
            <a:chExt cx="1524000" cy="4725192"/>
          </a:xfrm>
        </p:grpSpPr>
        <p:cxnSp>
          <p:nvCxnSpPr>
            <p:cNvPr id="17" name="Straight Connector 16"/>
            <p:cNvCxnSpPr/>
            <p:nvPr/>
          </p:nvCxnSpPr>
          <p:spPr bwMode="auto">
            <a:xfrm rot="5400000">
              <a:off x="5067300" y="4152900"/>
              <a:ext cx="3886200" cy="1588"/>
            </a:xfrm>
            <a:prstGeom prst="line">
              <a:avLst/>
            </a:prstGeom>
            <a:noFill/>
            <a:ln w="38100" cap="flat" cmpd="sng" algn="ctr">
              <a:solidFill>
                <a:srgbClr val="FF6600"/>
              </a:solidFill>
              <a:prstDash val="solid"/>
              <a:round/>
              <a:headEnd type="none" w="med" len="med"/>
              <a:tailEnd type="none" w="med" len="med"/>
            </a:ln>
            <a:effectLst/>
          </p:spPr>
        </p:cxnSp>
        <p:pic>
          <p:nvPicPr>
            <p:cNvPr id="75" name="Picture 11"/>
            <p:cNvPicPr>
              <a:picLocks noChangeAspect="1" noChangeArrowheads="1"/>
            </p:cNvPicPr>
            <p:nvPr/>
          </p:nvPicPr>
          <p:blipFill>
            <a:blip r:embed="rId4" cstate="print"/>
            <a:srcRect/>
            <a:stretch>
              <a:fillRect/>
            </a:stretch>
          </p:blipFill>
          <p:spPr bwMode="auto">
            <a:xfrm>
              <a:off x="6703646" y="1600200"/>
              <a:ext cx="611554" cy="627647"/>
            </a:xfrm>
            <a:prstGeom prst="rect">
              <a:avLst/>
            </a:prstGeom>
            <a:noFill/>
            <a:ln w="9525">
              <a:noFill/>
              <a:miter lim="800000"/>
              <a:headEnd/>
              <a:tailEnd/>
            </a:ln>
            <a:effectLst/>
          </p:spPr>
        </p:pic>
        <p:sp>
          <p:nvSpPr>
            <p:cNvPr id="77" name="TextBox 76"/>
            <p:cNvSpPr txBox="1"/>
            <p:nvPr/>
          </p:nvSpPr>
          <p:spPr>
            <a:xfrm>
              <a:off x="6324600" y="1371602"/>
              <a:ext cx="1524000" cy="268808"/>
            </a:xfrm>
            <a:prstGeom prst="rect">
              <a:avLst/>
            </a:prstGeom>
            <a:noFill/>
          </p:spPr>
          <p:txBody>
            <a:bodyPr wrap="square" rtlCol="0">
              <a:spAutoFit/>
            </a:bodyPr>
            <a:lstStyle/>
            <a:p>
              <a:r>
                <a:rPr lang="en-US" sz="1400" dirty="0" smtClean="0">
                  <a:latin typeface="Comic Sans MS" pitchFamily="66" charset="0"/>
                </a:rPr>
                <a:t>SIP UA (</a:t>
              </a:r>
              <a:r>
                <a:rPr lang="en-US" sz="1400" dirty="0" err="1" smtClean="0">
                  <a:latin typeface="Comic Sans MS" pitchFamily="66" charset="0"/>
                </a:rPr>
                <a:t>Callee</a:t>
              </a:r>
              <a:r>
                <a:rPr lang="en-US" sz="1400" dirty="0" smtClean="0">
                  <a:latin typeface="Comic Sans MS" pitchFamily="66" charset="0"/>
                </a:rPr>
                <a:t>)</a:t>
              </a:r>
              <a:endParaRPr lang="en-US" sz="1400" dirty="0">
                <a:latin typeface="Comic Sans MS" pitchFamily="66" charset="0"/>
              </a:endParaRPr>
            </a:p>
          </p:txBody>
        </p:sp>
      </p:grpSp>
      <p:grpSp>
        <p:nvGrpSpPr>
          <p:cNvPr id="81" name="Group 82"/>
          <p:cNvGrpSpPr/>
          <p:nvPr/>
        </p:nvGrpSpPr>
        <p:grpSpPr>
          <a:xfrm>
            <a:off x="4191000" y="3124200"/>
            <a:ext cx="1600200" cy="307777"/>
            <a:chOff x="5334000" y="3124200"/>
            <a:chExt cx="1600200" cy="307777"/>
          </a:xfrm>
        </p:grpSpPr>
        <p:sp>
          <p:nvSpPr>
            <p:cNvPr id="35" name="TextBox 34"/>
            <p:cNvSpPr txBox="1"/>
            <p:nvPr/>
          </p:nvSpPr>
          <p:spPr>
            <a:xfrm>
              <a:off x="5562600" y="3124200"/>
              <a:ext cx="1143000" cy="307777"/>
            </a:xfrm>
            <a:prstGeom prst="rect">
              <a:avLst/>
            </a:prstGeom>
            <a:noFill/>
          </p:spPr>
          <p:txBody>
            <a:bodyPr wrap="square" rtlCol="0">
              <a:spAutoFit/>
            </a:bodyPr>
            <a:lstStyle/>
            <a:p>
              <a:r>
                <a:rPr lang="en-US" sz="1400" dirty="0" smtClean="0"/>
                <a:t>180 Ringing</a:t>
              </a:r>
              <a:endParaRPr lang="en-US" sz="1400" dirty="0"/>
            </a:p>
          </p:txBody>
        </p:sp>
        <p:cxnSp>
          <p:nvCxnSpPr>
            <p:cNvPr id="85" name="Straight Arrow Connector 84"/>
            <p:cNvCxnSpPr/>
            <p:nvPr/>
          </p:nvCxnSpPr>
          <p:spPr bwMode="auto">
            <a:xfrm>
              <a:off x="5334000" y="3429000"/>
              <a:ext cx="1600200" cy="1588"/>
            </a:xfrm>
            <a:prstGeom prst="straightConnector1">
              <a:avLst/>
            </a:prstGeom>
            <a:noFill/>
            <a:ln w="19050" cap="flat" cmpd="sng" algn="ctr">
              <a:solidFill>
                <a:schemeClr val="accent4"/>
              </a:solidFill>
              <a:prstDash val="solid"/>
              <a:round/>
              <a:headEnd type="arrow" w="med" len="med"/>
              <a:tailEnd type="none"/>
            </a:ln>
            <a:effectLst/>
          </p:spPr>
        </p:cxnSp>
      </p:grpSp>
      <p:grpSp>
        <p:nvGrpSpPr>
          <p:cNvPr id="82" name="Group 87"/>
          <p:cNvGrpSpPr/>
          <p:nvPr/>
        </p:nvGrpSpPr>
        <p:grpSpPr>
          <a:xfrm>
            <a:off x="4191000" y="3429000"/>
            <a:ext cx="1600200" cy="307777"/>
            <a:chOff x="5334000" y="3429000"/>
            <a:chExt cx="1600200" cy="307777"/>
          </a:xfrm>
        </p:grpSpPr>
        <p:cxnSp>
          <p:nvCxnSpPr>
            <p:cNvPr id="34" name="Straight Arrow Connector 33"/>
            <p:cNvCxnSpPr/>
            <p:nvPr/>
          </p:nvCxnSpPr>
          <p:spPr bwMode="auto">
            <a:xfrm>
              <a:off x="53340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86" name="TextBox 85"/>
            <p:cNvSpPr txBox="1"/>
            <p:nvPr/>
          </p:nvSpPr>
          <p:spPr>
            <a:xfrm>
              <a:off x="5715000" y="34290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83" name="Group 105"/>
          <p:cNvGrpSpPr/>
          <p:nvPr/>
        </p:nvGrpSpPr>
        <p:grpSpPr>
          <a:xfrm>
            <a:off x="3505200" y="914400"/>
            <a:ext cx="1219200" cy="5334000"/>
            <a:chOff x="2895600" y="1371600"/>
            <a:chExt cx="1219200" cy="4725194"/>
          </a:xfrm>
        </p:grpSpPr>
        <p:cxnSp>
          <p:nvCxnSpPr>
            <p:cNvPr id="18" name="Straight Connector 17"/>
            <p:cNvCxnSpPr/>
            <p:nvPr/>
          </p:nvCxnSpPr>
          <p:spPr bwMode="auto">
            <a:xfrm rot="5400000">
              <a:off x="1562100" y="4152900"/>
              <a:ext cx="3886200" cy="1588"/>
            </a:xfrm>
            <a:prstGeom prst="line">
              <a:avLst/>
            </a:prstGeom>
            <a:noFill/>
            <a:ln w="38100" cap="flat" cmpd="sng" algn="ctr">
              <a:solidFill>
                <a:srgbClr val="00B0F0"/>
              </a:solidFill>
              <a:prstDash val="solid"/>
              <a:round/>
              <a:headEnd type="none" w="med" len="med"/>
              <a:tailEnd type="none" w="med" len="med"/>
            </a:ln>
            <a:effectLst/>
          </p:spPr>
        </p:cxnSp>
        <p:sp>
          <p:nvSpPr>
            <p:cNvPr id="78" name="TextBox 77"/>
            <p:cNvSpPr txBox="1"/>
            <p:nvPr/>
          </p:nvSpPr>
          <p:spPr>
            <a:xfrm>
              <a:off x="2895600" y="1371600"/>
              <a:ext cx="1219200" cy="272648"/>
            </a:xfrm>
            <a:prstGeom prst="rect">
              <a:avLst/>
            </a:prstGeom>
            <a:noFill/>
          </p:spPr>
          <p:txBody>
            <a:bodyPr wrap="square" rtlCol="0">
              <a:spAutoFit/>
            </a:bodyPr>
            <a:lstStyle/>
            <a:p>
              <a:r>
                <a:rPr lang="en-US" sz="1400" dirty="0" smtClean="0">
                  <a:latin typeface="Comic Sans MS" pitchFamily="66" charset="0"/>
                </a:rPr>
                <a:t>SIP Proxy</a:t>
              </a:r>
              <a:endParaRPr lang="en-US" sz="1400" dirty="0">
                <a:latin typeface="Comic Sans MS" pitchFamily="66" charset="0"/>
              </a:endParaRPr>
            </a:p>
          </p:txBody>
        </p:sp>
        <p:pic>
          <p:nvPicPr>
            <p:cNvPr id="105" name="Picture 8" descr="sipd"/>
            <p:cNvPicPr>
              <a:picLocks noChangeAspect="1" noChangeArrowheads="1"/>
            </p:cNvPicPr>
            <p:nvPr/>
          </p:nvPicPr>
          <p:blipFill>
            <a:blip r:embed="rId5" cstate="print"/>
            <a:srcRect/>
            <a:stretch>
              <a:fillRect/>
            </a:stretch>
          </p:blipFill>
          <p:spPr bwMode="auto">
            <a:xfrm>
              <a:off x="3200400" y="1676400"/>
              <a:ext cx="563880" cy="487680"/>
            </a:xfrm>
            <a:prstGeom prst="rect">
              <a:avLst/>
            </a:prstGeom>
            <a:noFill/>
            <a:ln w="9525">
              <a:noFill/>
              <a:miter lim="800000"/>
              <a:headEnd/>
              <a:tailEnd/>
            </a:ln>
          </p:spPr>
        </p:pic>
      </p:grpSp>
      <p:grpSp>
        <p:nvGrpSpPr>
          <p:cNvPr id="87" name="Group 71"/>
          <p:cNvGrpSpPr/>
          <p:nvPr/>
        </p:nvGrpSpPr>
        <p:grpSpPr>
          <a:xfrm>
            <a:off x="2362200" y="1981200"/>
            <a:ext cx="1905000" cy="307777"/>
            <a:chOff x="1752600" y="2667000"/>
            <a:chExt cx="1905000" cy="307777"/>
          </a:xfrm>
        </p:grpSpPr>
        <p:cxnSp>
          <p:nvCxnSpPr>
            <p:cNvPr id="88" name="Straight Arrow Connector 87"/>
            <p:cNvCxnSpPr/>
            <p:nvPr/>
          </p:nvCxnSpPr>
          <p:spPr bwMode="auto">
            <a:xfrm>
              <a:off x="1828800" y="2971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89" name="TextBox 88"/>
            <p:cNvSpPr txBox="1"/>
            <p:nvPr/>
          </p:nvSpPr>
          <p:spPr>
            <a:xfrm>
              <a:off x="1752600" y="2667000"/>
              <a:ext cx="1905000" cy="307777"/>
            </a:xfrm>
            <a:prstGeom prst="rect">
              <a:avLst/>
            </a:prstGeom>
            <a:noFill/>
          </p:spPr>
          <p:txBody>
            <a:bodyPr wrap="square" rtlCol="0">
              <a:spAutoFit/>
            </a:bodyPr>
            <a:lstStyle/>
            <a:p>
              <a:r>
                <a:rPr lang="en-US" sz="1400" dirty="0" smtClean="0"/>
                <a:t>407 Proxy Auth. Req.</a:t>
              </a:r>
              <a:endParaRPr lang="en-US" sz="1400" dirty="0"/>
            </a:p>
          </p:txBody>
        </p:sp>
      </p:grpSp>
      <p:grpSp>
        <p:nvGrpSpPr>
          <p:cNvPr id="90" name="Group 94"/>
          <p:cNvGrpSpPr/>
          <p:nvPr/>
        </p:nvGrpSpPr>
        <p:grpSpPr>
          <a:xfrm>
            <a:off x="2438400" y="2286000"/>
            <a:ext cx="1600200" cy="307777"/>
            <a:chOff x="1828800" y="4953000"/>
            <a:chExt cx="1600200" cy="307777"/>
          </a:xfrm>
        </p:grpSpPr>
        <p:cxnSp>
          <p:nvCxnSpPr>
            <p:cNvPr id="91" name="Straight Arrow Connector 90"/>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92" name="TextBox 91"/>
            <p:cNvSpPr txBox="1"/>
            <p:nvPr/>
          </p:nvSpPr>
          <p:spPr>
            <a:xfrm>
              <a:off x="2362200" y="4953000"/>
              <a:ext cx="533400" cy="307777"/>
            </a:xfrm>
            <a:prstGeom prst="rect">
              <a:avLst/>
            </a:prstGeom>
            <a:noFill/>
          </p:spPr>
          <p:txBody>
            <a:bodyPr wrap="square" rtlCol="0">
              <a:spAutoFit/>
            </a:bodyPr>
            <a:lstStyle/>
            <a:p>
              <a:r>
                <a:rPr lang="en-US" sz="1400" dirty="0" smtClean="0"/>
                <a:t>ACK</a:t>
              </a:r>
              <a:endParaRPr lang="en-US" sz="1400" dirty="0"/>
            </a:p>
          </p:txBody>
        </p:sp>
      </p:grpSp>
      <p:grpSp>
        <p:nvGrpSpPr>
          <p:cNvPr id="93" name="Group 94"/>
          <p:cNvGrpSpPr/>
          <p:nvPr/>
        </p:nvGrpSpPr>
        <p:grpSpPr>
          <a:xfrm>
            <a:off x="2438400" y="2590800"/>
            <a:ext cx="1676400" cy="307777"/>
            <a:chOff x="1828800" y="4953000"/>
            <a:chExt cx="1676400" cy="307777"/>
          </a:xfrm>
        </p:grpSpPr>
        <p:cxnSp>
          <p:nvCxnSpPr>
            <p:cNvPr id="94" name="Straight Arrow Connector 93"/>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95" name="TextBox 94"/>
            <p:cNvSpPr txBox="1"/>
            <p:nvPr/>
          </p:nvSpPr>
          <p:spPr>
            <a:xfrm>
              <a:off x="1905000" y="4953000"/>
              <a:ext cx="1600200" cy="307777"/>
            </a:xfrm>
            <a:prstGeom prst="rect">
              <a:avLst/>
            </a:prstGeom>
            <a:noFill/>
          </p:spPr>
          <p:txBody>
            <a:bodyPr wrap="square" rtlCol="0">
              <a:spAutoFit/>
            </a:bodyPr>
            <a:lstStyle/>
            <a:p>
              <a:r>
                <a:rPr lang="en-US" sz="1400" dirty="0" smtClean="0"/>
                <a:t>INVITE w/ </a:t>
              </a:r>
              <a:r>
                <a:rPr lang="en-US" sz="1400" dirty="0" err="1" smtClean="0"/>
                <a:t>Cred</a:t>
              </a:r>
              <a:r>
                <a:rPr lang="en-US" sz="1400" dirty="0" smtClean="0"/>
                <a:t>.</a:t>
              </a:r>
              <a:endParaRPr lang="en-US" sz="1400" dirty="0"/>
            </a:p>
          </p:txBody>
        </p:sp>
      </p:grpSp>
      <p:grpSp>
        <p:nvGrpSpPr>
          <p:cNvPr id="96" name="Group 99"/>
          <p:cNvGrpSpPr/>
          <p:nvPr/>
        </p:nvGrpSpPr>
        <p:grpSpPr>
          <a:xfrm>
            <a:off x="2362200" y="4953000"/>
            <a:ext cx="1905000" cy="307777"/>
            <a:chOff x="1752600" y="5562600"/>
            <a:chExt cx="1905000" cy="307777"/>
          </a:xfrm>
        </p:grpSpPr>
        <p:cxnSp>
          <p:nvCxnSpPr>
            <p:cNvPr id="97" name="Straight Arrow Connector 96"/>
            <p:cNvCxnSpPr/>
            <p:nvPr/>
          </p:nvCxnSpPr>
          <p:spPr bwMode="auto">
            <a:xfrm>
              <a:off x="1828800" y="58674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98" name="TextBox 97"/>
            <p:cNvSpPr txBox="1"/>
            <p:nvPr/>
          </p:nvSpPr>
          <p:spPr>
            <a:xfrm>
              <a:off x="1752600" y="5562600"/>
              <a:ext cx="1905000" cy="307777"/>
            </a:xfrm>
            <a:prstGeom prst="rect">
              <a:avLst/>
            </a:prstGeom>
            <a:noFill/>
          </p:spPr>
          <p:txBody>
            <a:bodyPr wrap="square" rtlCol="0">
              <a:spAutoFit/>
            </a:bodyPr>
            <a:lstStyle/>
            <a:p>
              <a:r>
                <a:rPr lang="en-US" sz="1400" dirty="0" smtClean="0"/>
                <a:t>407 Proxy Auth. Req.</a:t>
              </a:r>
              <a:endParaRPr lang="en-US" sz="1400" dirty="0"/>
            </a:p>
          </p:txBody>
        </p:sp>
      </p:grpSp>
      <p:grpSp>
        <p:nvGrpSpPr>
          <p:cNvPr id="99" name="Group 94"/>
          <p:cNvGrpSpPr/>
          <p:nvPr/>
        </p:nvGrpSpPr>
        <p:grpSpPr>
          <a:xfrm>
            <a:off x="2438400" y="5257800"/>
            <a:ext cx="1600200" cy="307777"/>
            <a:chOff x="1828800" y="4953000"/>
            <a:chExt cx="1600200" cy="307777"/>
          </a:xfrm>
        </p:grpSpPr>
        <p:cxnSp>
          <p:nvCxnSpPr>
            <p:cNvPr id="100" name="Straight Arrow Connector 99"/>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01" name="TextBox 100"/>
            <p:cNvSpPr txBox="1"/>
            <p:nvPr/>
          </p:nvSpPr>
          <p:spPr>
            <a:xfrm>
              <a:off x="2362200" y="4953000"/>
              <a:ext cx="533400" cy="307777"/>
            </a:xfrm>
            <a:prstGeom prst="rect">
              <a:avLst/>
            </a:prstGeom>
            <a:noFill/>
          </p:spPr>
          <p:txBody>
            <a:bodyPr wrap="square" rtlCol="0">
              <a:spAutoFit/>
            </a:bodyPr>
            <a:lstStyle/>
            <a:p>
              <a:r>
                <a:rPr lang="en-US" sz="1400" dirty="0" smtClean="0"/>
                <a:t>BYE</a:t>
              </a:r>
              <a:endParaRPr lang="en-US" sz="1400" dirty="0"/>
            </a:p>
          </p:txBody>
        </p:sp>
      </p:gr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lvl="1"/>
            <a:r>
              <a:rPr lang="en-US" sz="2400" dirty="0" smtClean="0">
                <a:solidFill>
                  <a:schemeClr val="bg1">
                    <a:lumMod val="75000"/>
                  </a:schemeClr>
                </a:solidFill>
              </a:rPr>
              <a:t>Introduction</a:t>
            </a:r>
          </a:p>
          <a:p>
            <a:pPr lvl="1"/>
            <a:r>
              <a:rPr lang="en-US" sz="2400" dirty="0" smtClean="0"/>
              <a:t>NSIS, ENUM and SIP-over-TLS</a:t>
            </a:r>
          </a:p>
          <a:p>
            <a:pPr lvl="2"/>
            <a:r>
              <a:rPr lang="en-US" sz="2200" dirty="0" smtClean="0">
                <a:solidFill>
                  <a:schemeClr val="bg1">
                    <a:lumMod val="75000"/>
                  </a:schemeClr>
                </a:solidFill>
              </a:rPr>
              <a:t>ENUM Server Scalability and Performance Evaluation</a:t>
            </a:r>
          </a:p>
          <a:p>
            <a:pPr lvl="2"/>
            <a:r>
              <a:rPr lang="en-US" sz="2200" dirty="0" smtClean="0">
                <a:solidFill>
                  <a:schemeClr val="bg1">
                    <a:lumMod val="75000"/>
                  </a:schemeClr>
                </a:solidFill>
              </a:rPr>
              <a:t>NSIS and Routing Dynamics </a:t>
            </a:r>
          </a:p>
          <a:p>
            <a:pPr lvl="2"/>
            <a:r>
              <a:rPr lang="en-US" sz="2200" dirty="0" smtClean="0">
                <a:solidFill>
                  <a:schemeClr val="bg1">
                    <a:lumMod val="75000"/>
                  </a:schemeClr>
                </a:solidFill>
              </a:rPr>
              <a:t>NSIS Operation over IP Tunnels</a:t>
            </a:r>
          </a:p>
          <a:p>
            <a:pPr lvl="2"/>
            <a:r>
              <a:rPr lang="en-US" sz="2200" dirty="0" smtClean="0">
                <a:solidFill>
                  <a:schemeClr val="tx1"/>
                </a:solidFill>
              </a:rPr>
              <a:t>SIP-over-TLS for VoIP Security</a:t>
            </a:r>
          </a:p>
          <a:p>
            <a:pPr lvl="1"/>
            <a:r>
              <a:rPr lang="en-US" sz="2400" dirty="0" smtClean="0">
                <a:solidFill>
                  <a:schemeClr val="bg1">
                    <a:lumMod val="75000"/>
                  </a:schemeClr>
                </a:solidFill>
              </a:rPr>
              <a:t>SIP Server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275C53FE-93EE-4E4E-A0F4-9582DB784A7A}"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a:xfrm>
            <a:off x="457200" y="152401"/>
            <a:ext cx="8229600" cy="533399"/>
          </a:xfrm>
        </p:spPr>
        <p:txBody>
          <a:bodyPr/>
          <a:lstStyle/>
          <a:p>
            <a:pPr eaLnBrk="1" hangingPunct="1"/>
            <a:r>
              <a:rPr lang="en-US" dirty="0" smtClean="0"/>
              <a:t>Impact of TLS on SIP Server Performance</a:t>
            </a:r>
          </a:p>
        </p:txBody>
      </p:sp>
      <p:sp>
        <p:nvSpPr>
          <p:cNvPr id="4" name="Date Placeholder 3"/>
          <p:cNvSpPr>
            <a:spLocks noGrp="1"/>
          </p:cNvSpPr>
          <p:nvPr>
            <p:ph type="dt" sz="half" idx="10"/>
          </p:nvPr>
        </p:nvSpPr>
        <p:spPr/>
        <p:txBody>
          <a:bodyPr/>
          <a:lstStyle/>
          <a:p>
            <a:pPr>
              <a:defRPr/>
            </a:pPr>
            <a:fld id="{5E7B0A2C-7993-4126-92D7-018489F1CF8A}" type="datetime1">
              <a:rPr lang="en-US" smtClean="0"/>
              <a:pPr>
                <a:defRPr/>
              </a:pPr>
              <a:t>4/7/2010</a:t>
            </a:fld>
            <a:endParaRPr lang="en-US" dirty="0"/>
          </a:p>
        </p:txBody>
      </p:sp>
      <p:sp>
        <p:nvSpPr>
          <p:cNvPr id="6" name="Slide Number Placeholder 5"/>
          <p:cNvSpPr>
            <a:spLocks noGrp="1"/>
          </p:cNvSpPr>
          <p:nvPr>
            <p:ph type="sldNum" sz="quarter" idx="12"/>
          </p:nvPr>
        </p:nvSpPr>
        <p:spPr/>
        <p:txBody>
          <a:bodyPr/>
          <a:lstStyle/>
          <a:p>
            <a:pPr>
              <a:defRPr/>
            </a:pPr>
            <a:fld id="{9EB0A1C2-3806-4202-8A19-0BA798227E3A}" type="slidenum">
              <a:rPr lang="en-US"/>
              <a:pPr>
                <a:defRPr/>
              </a:pPr>
              <a:t>18</a:t>
            </a:fld>
            <a:endParaRPr lang="en-US" dirty="0"/>
          </a:p>
        </p:txBody>
      </p:sp>
      <p:graphicFrame>
        <p:nvGraphicFramePr>
          <p:cNvPr id="421890" name="Object 8"/>
          <p:cNvGraphicFramePr>
            <a:graphicFrameLocks noChangeAspect="1"/>
          </p:cNvGraphicFramePr>
          <p:nvPr/>
        </p:nvGraphicFramePr>
        <p:xfrm>
          <a:off x="7315200" y="1143000"/>
          <a:ext cx="1524000" cy="2057400"/>
        </p:xfrm>
        <a:graphic>
          <a:graphicData uri="http://schemas.openxmlformats.org/presentationml/2006/ole">
            <p:oleObj spid="_x0000_s421890" name="Visio" r:id="rId4" imgW="2209520" imgH="2928674" progId="Visio.Drawing.11">
              <p:embed/>
            </p:oleObj>
          </a:graphicData>
        </a:graphic>
      </p:graphicFrame>
      <p:sp>
        <p:nvSpPr>
          <p:cNvPr id="7" name="Content Placeholder 2"/>
          <p:cNvSpPr txBox="1">
            <a:spLocks/>
          </p:cNvSpPr>
          <p:nvPr/>
        </p:nvSpPr>
        <p:spPr bwMode="auto">
          <a:xfrm>
            <a:off x="685800" y="914400"/>
            <a:ext cx="71628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Problem</a:t>
            </a:r>
          </a:p>
          <a:p>
            <a:pPr marL="528638" lvl="1" indent="-238125" fontAlgn="base">
              <a:spcBef>
                <a:spcPct val="30000"/>
              </a:spcBef>
              <a:spcAft>
                <a:spcPct val="0"/>
              </a:spcAft>
              <a:buClr>
                <a:srgbClr val="969696"/>
              </a:buClr>
              <a:buFont typeface="Wingdings" pitchFamily="2" charset="2"/>
              <a:buChar char="§"/>
              <a:tabLst>
                <a:tab pos="3946525" algn="l"/>
              </a:tabLst>
            </a:pPr>
            <a:r>
              <a:rPr lang="en-US" kern="0" dirty="0" smtClean="0">
                <a:solidFill>
                  <a:srgbClr val="000000"/>
                </a:solidFill>
              </a:rPr>
              <a:t>Man In The Middle (MITM) attacks, e.g. voice </a:t>
            </a:r>
            <a:r>
              <a:rPr lang="en-US" kern="0" dirty="0" err="1" smtClean="0">
                <a:solidFill>
                  <a:srgbClr val="000000"/>
                </a:solidFill>
              </a:rPr>
              <a:t>pharming</a:t>
            </a:r>
            <a:r>
              <a:rPr lang="en-US" kern="0" dirty="0" smtClean="0">
                <a:solidFill>
                  <a:srgbClr val="000000"/>
                </a:solidFill>
              </a:rPr>
              <a:t> </a:t>
            </a:r>
          </a:p>
          <a:p>
            <a:pPr marL="528638" lvl="1" indent="-238125" fontAlgn="base">
              <a:spcBef>
                <a:spcPct val="30000"/>
              </a:spcBef>
              <a:spcAft>
                <a:spcPct val="0"/>
              </a:spcAft>
              <a:buClr>
                <a:srgbClr val="969696"/>
              </a:buClr>
              <a:buFont typeface="Wingdings" pitchFamily="2" charset="2"/>
              <a:buChar char="§"/>
              <a:tabLst>
                <a:tab pos="3946525" algn="l"/>
              </a:tabLst>
            </a:pPr>
            <a:r>
              <a:rPr lang="en-US" kern="0" dirty="0" smtClean="0">
                <a:solidFill>
                  <a:srgbClr val="000000"/>
                </a:solidFill>
              </a:rPr>
              <a:t>Securing SIP using TLS – how does it impact performance?</a:t>
            </a:r>
          </a:p>
          <a:p>
            <a:pPr marL="528638" lvl="1" indent="-238125" fontAlgn="base">
              <a:spcBef>
                <a:spcPct val="30000"/>
              </a:spcBef>
              <a:spcAft>
                <a:spcPct val="0"/>
              </a:spcAft>
              <a:buClr>
                <a:srgbClr val="969696"/>
              </a:buClr>
              <a:buFont typeface="Wingdings" pitchFamily="2" charset="2"/>
              <a:buChar char="§"/>
              <a:tabLst>
                <a:tab pos="3946525" algn="l"/>
              </a:tabLst>
            </a:pPr>
            <a:r>
              <a:rPr lang="en-US" kern="0" dirty="0" smtClean="0">
                <a:solidFill>
                  <a:srgbClr val="000000"/>
                </a:solidFill>
              </a:rPr>
              <a:t>No </a:t>
            </a:r>
            <a:r>
              <a:rPr kumimoji="0" lang="en-US" sz="1800" b="0" i="0" u="none" strike="noStrike" kern="0" cap="none" spc="0" normalizeH="0" baseline="0" noProof="0" dirty="0" smtClean="0">
                <a:ln>
                  <a:noFill/>
                </a:ln>
                <a:solidFill>
                  <a:srgbClr val="000000"/>
                </a:solidFill>
                <a:effectLst/>
                <a:uLnTx/>
                <a:uFillTx/>
                <a:latin typeface="+mn-lt"/>
                <a:ea typeface="+mn-ea"/>
                <a:cs typeface="+mn-cs"/>
              </a:rPr>
              <a:t>comprehensive study found</a:t>
            </a:r>
          </a:p>
          <a:p>
            <a:pPr marL="528638" lvl="1" indent="-238125" fontAlgn="base">
              <a:spcBef>
                <a:spcPct val="30000"/>
              </a:spcBef>
              <a:spcAft>
                <a:spcPct val="0"/>
              </a:spcAft>
              <a:buClr>
                <a:srgbClr val="969696"/>
              </a:buClr>
              <a:buFont typeface="Wingdings" pitchFamily="2" charset="2"/>
              <a:buChar char="§"/>
              <a:tabLst>
                <a:tab pos="3946525" algn="l"/>
              </a:tabLst>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Methodology </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Identify all typical SIP scenarios over different transports</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Experimental evaluation w/ server profiling</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0" cap="none" spc="0" normalizeH="0" baseline="0" noProof="0" dirty="0" smtClean="0">
                <a:ln>
                  <a:noFill/>
                </a:ln>
                <a:solidFill>
                  <a:schemeClr val="tx1"/>
                </a:solidFill>
                <a:effectLst/>
                <a:uLnTx/>
                <a:uFillTx/>
                <a:latin typeface="+mn-lt"/>
                <a:ea typeface="+mn-ea"/>
                <a:cs typeface="+mn-cs"/>
              </a:rPr>
              <a:t>Key findings</a:t>
            </a:r>
          </a:p>
          <a:p>
            <a:pPr marL="528638" lvl="1" indent="-238125" fontAlgn="base">
              <a:spcBef>
                <a:spcPct val="30000"/>
              </a:spcBef>
              <a:spcAft>
                <a:spcPct val="0"/>
              </a:spcAft>
              <a:buClr>
                <a:srgbClr val="969696"/>
              </a:buClr>
              <a:buFont typeface="Wingdings" pitchFamily="2" charset="2"/>
              <a:buChar char="§"/>
              <a:tabLst>
                <a:tab pos="3946525" algn="l"/>
              </a:tabLst>
            </a:pPr>
            <a:r>
              <a:rPr lang="en-US" kern="0" smtClean="0"/>
              <a:t>UDP </a:t>
            </a:r>
            <a:r>
              <a:rPr lang="en-US" kern="0" dirty="0" smtClean="0"/>
              <a:t>vs. TLS a factor of 2 - 17 (w/ proxy auth and MTLS)</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Derived a measurement-driven</a:t>
            </a:r>
            <a:r>
              <a:rPr kumimoji="0" lang="en-US" sz="1800" b="0" i="0" u="none" strike="noStrike" kern="0" cap="none" spc="0" normalizeH="0" noProof="0" dirty="0" smtClean="0">
                <a:ln>
                  <a:noFill/>
                </a:ln>
                <a:solidFill>
                  <a:srgbClr val="000000"/>
                </a:solidFill>
                <a:effectLst/>
                <a:uLnTx/>
                <a:uFillTx/>
                <a:latin typeface="+mn-lt"/>
                <a:ea typeface="+mn-ea"/>
                <a:cs typeface="+mn-cs"/>
              </a:rPr>
              <a:t> cost model to facilitate capacity planning</a:t>
            </a: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endParaRPr kumimoji="0" lang="en-US" sz="1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8" name="Rounded Rectangle 7"/>
          <p:cNvSpPr/>
          <p:nvPr/>
        </p:nvSpPr>
        <p:spPr bwMode="auto">
          <a:xfrm>
            <a:off x="228600" y="5943600"/>
            <a:ext cx="86868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Erich Nahum, Henning Schulzrinne, Charles Wright, The Impact of TLS on </a:t>
            </a:r>
            <a:r>
              <a:rPr lang="en-US" sz="1200" dirty="0" smtClean="0">
                <a:solidFill>
                  <a:schemeClr val="tx2"/>
                </a:solidFill>
                <a:latin typeface="Arial" charset="0"/>
                <a:ea typeface="Arial" charset="0"/>
                <a:cs typeface="Arial" charset="0"/>
              </a:rPr>
              <a:t>SIP Server Performance, </a:t>
            </a:r>
          </a:p>
          <a:p>
            <a:pPr algn="ctr" fontAlgn="base">
              <a:spcBef>
                <a:spcPct val="0"/>
              </a:spcBef>
              <a:spcAft>
                <a:spcPct val="0"/>
              </a:spcAft>
            </a:pPr>
            <a:r>
              <a:rPr lang="en-US" sz="1200" dirty="0" smtClean="0">
                <a:solidFill>
                  <a:schemeClr val="tx2"/>
                </a:solidFill>
                <a:latin typeface="Arial" charset="0"/>
                <a:ea typeface="Arial" charset="0"/>
                <a:cs typeface="Arial" charset="0"/>
              </a:rPr>
              <a:t>Tech Report, CUCS-022-09, Dept. of Computer Science, Columbia University, May 2009 (Submitted for publication)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1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tx1"/>
                </a:solidFill>
              </a:rPr>
              <a:t>Motivations and Overview</a:t>
            </a:r>
          </a:p>
          <a:p>
            <a:pPr lvl="1"/>
            <a:r>
              <a:rPr lang="en-US" sz="2400" dirty="0" smtClean="0">
                <a:solidFill>
                  <a:schemeClr val="bg1">
                    <a:lumMod val="75000"/>
                  </a:schemeClr>
                </a:solidFill>
              </a:rPr>
              <a:t>Future Work</a:t>
            </a:r>
          </a:p>
          <a:p>
            <a:pPr lvl="1"/>
            <a:r>
              <a:rPr lang="en-US" sz="2400" dirty="0" smtClean="0">
                <a:solidFill>
                  <a:schemeClr val="bg1">
                    <a:lumMod val="75000"/>
                  </a:schemeClr>
                </a:solidFill>
              </a:rPr>
              <a:t>Conclusions and Contributions</a:t>
            </a:r>
          </a:p>
          <a:p>
            <a:pPr lvl="1">
              <a:buNone/>
            </a:pPr>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189DC3C-00D1-4BC3-A371-A33954AAD1F9}"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t>Introduction</a:t>
            </a:r>
          </a:p>
          <a:p>
            <a:pPr lvl="1"/>
            <a:r>
              <a:rPr lang="en-US" sz="2400" dirty="0" smtClean="0"/>
              <a:t>NSIS, ENUM and SIP-over-TLS</a:t>
            </a:r>
          </a:p>
          <a:p>
            <a:pPr lvl="1"/>
            <a:r>
              <a:rPr lang="en-US" sz="2400" dirty="0" smtClean="0"/>
              <a:t>SIP Server Overload Control</a:t>
            </a:r>
          </a:p>
          <a:p>
            <a:pPr lvl="1"/>
            <a:r>
              <a:rPr lang="en-US" sz="2400" dirty="0" smtClean="0">
                <a:solidFill>
                  <a:schemeClr val="tx1"/>
                </a:solidFill>
              </a:rPr>
              <a:t>Conclusions and Contributions</a:t>
            </a:r>
          </a:p>
          <a:p>
            <a:pPr lvl="1"/>
            <a:endParaRPr lang="en-US" sz="2400"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4436F68-7E37-45C6-8C34-13989037BB2B}"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Tree>
  </p:cSld>
  <p:clrMapOvr>
    <a:masterClrMapping/>
  </p:clrMapOvr>
  <p:transition advTm="421">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Motivation - When does it happen?</a:t>
            </a:r>
            <a:endParaRPr lang="en-US" dirty="0"/>
          </a:p>
        </p:txBody>
      </p:sp>
      <p:sp>
        <p:nvSpPr>
          <p:cNvPr id="3" name="Content Placeholder 2"/>
          <p:cNvSpPr>
            <a:spLocks noGrp="1"/>
          </p:cNvSpPr>
          <p:nvPr>
            <p:ph idx="1"/>
          </p:nvPr>
        </p:nvSpPr>
        <p:spPr>
          <a:xfrm>
            <a:off x="2057400" y="990601"/>
            <a:ext cx="4648200" cy="4191000"/>
          </a:xfrm>
        </p:spPr>
        <p:txBody>
          <a:bodyPr/>
          <a:lstStyle/>
          <a:p>
            <a:pPr lvl="1"/>
            <a:r>
              <a:rPr lang="en-US" dirty="0" smtClean="0"/>
              <a:t>Legitimate short-term load spike</a:t>
            </a:r>
          </a:p>
          <a:p>
            <a:pPr lvl="1"/>
            <a:endParaRPr lang="en-US" dirty="0" smtClean="0"/>
          </a:p>
          <a:p>
            <a:pPr lvl="2"/>
            <a:r>
              <a:rPr lang="en-US" sz="1800" dirty="0" smtClean="0"/>
              <a:t>Viewer-voting TV shows or ticket giveaways</a:t>
            </a:r>
          </a:p>
          <a:p>
            <a:pPr lvl="2"/>
            <a:endParaRPr lang="en-US" sz="1800" dirty="0" smtClean="0"/>
          </a:p>
          <a:p>
            <a:pPr lvl="2"/>
            <a:r>
              <a:rPr lang="en-US" sz="1800" dirty="0" smtClean="0"/>
              <a:t>Special holidays</a:t>
            </a:r>
          </a:p>
          <a:p>
            <a:pPr lvl="2"/>
            <a:endParaRPr lang="en-US" sz="1800" dirty="0" smtClean="0"/>
          </a:p>
          <a:p>
            <a:pPr lvl="2"/>
            <a:r>
              <a:rPr lang="en-US" sz="1800" dirty="0" smtClean="0"/>
              <a:t>Natural disaster areas</a:t>
            </a:r>
          </a:p>
          <a:p>
            <a:pPr lvl="2"/>
            <a:endParaRPr lang="en-US" sz="1800" dirty="0" smtClean="0"/>
          </a:p>
          <a:p>
            <a:pPr lvl="2"/>
            <a:r>
              <a:rPr lang="en-US" sz="1800" dirty="0" smtClean="0"/>
              <a:t>Manhattan reboot</a:t>
            </a:r>
            <a:endParaRPr lang="en-US" dirty="0"/>
          </a:p>
        </p:txBody>
      </p:sp>
      <p:sp>
        <p:nvSpPr>
          <p:cNvPr id="4" name="Date Placeholder 3"/>
          <p:cNvSpPr>
            <a:spLocks noGrp="1"/>
          </p:cNvSpPr>
          <p:nvPr>
            <p:ph type="dt" sz="half" idx="10"/>
          </p:nvPr>
        </p:nvSpPr>
        <p:spPr/>
        <p:txBody>
          <a:bodyPr/>
          <a:lstStyle/>
          <a:p>
            <a:fld id="{45AD2341-4021-4C18-93C7-E72B471CCE81}"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dirty="0"/>
          </a:p>
        </p:txBody>
      </p:sp>
      <p:pic>
        <p:nvPicPr>
          <p:cNvPr id="6" name="Picture 1030" descr="photo1"/>
          <p:cNvPicPr>
            <a:picLocks noChangeAspect="1" noChangeArrowheads="1"/>
          </p:cNvPicPr>
          <p:nvPr/>
        </p:nvPicPr>
        <p:blipFill>
          <a:blip r:embed="rId3" cstate="print"/>
          <a:srcRect/>
          <a:stretch>
            <a:fillRect/>
          </a:stretch>
        </p:blipFill>
        <p:spPr bwMode="auto">
          <a:xfrm>
            <a:off x="6553200" y="3048000"/>
            <a:ext cx="2209800" cy="1524000"/>
          </a:xfrm>
          <a:prstGeom prst="rect">
            <a:avLst/>
          </a:prstGeom>
          <a:noFill/>
        </p:spPr>
      </p:pic>
      <p:pic>
        <p:nvPicPr>
          <p:cNvPr id="231427" name="Picture 3"/>
          <p:cNvPicPr>
            <a:picLocks noChangeAspect="1" noChangeArrowheads="1"/>
          </p:cNvPicPr>
          <p:nvPr/>
        </p:nvPicPr>
        <p:blipFill>
          <a:blip r:embed="rId4" cstate="print"/>
          <a:srcRect/>
          <a:stretch>
            <a:fillRect/>
          </a:stretch>
        </p:blipFill>
        <p:spPr bwMode="auto">
          <a:xfrm>
            <a:off x="685800" y="1295400"/>
            <a:ext cx="1943100" cy="1524000"/>
          </a:xfrm>
          <a:prstGeom prst="rect">
            <a:avLst/>
          </a:prstGeom>
          <a:noFill/>
          <a:ln w="9525">
            <a:noFill/>
            <a:miter lim="800000"/>
            <a:headEnd/>
            <a:tailEnd/>
          </a:ln>
          <a:effectLst/>
        </p:spPr>
      </p:pic>
      <p:pic>
        <p:nvPicPr>
          <p:cNvPr id="231431" name="Picture 7"/>
          <p:cNvPicPr>
            <a:picLocks noChangeAspect="1" noChangeArrowheads="1"/>
          </p:cNvPicPr>
          <p:nvPr/>
        </p:nvPicPr>
        <p:blipFill>
          <a:blip r:embed="rId5" cstate="print"/>
          <a:srcRect/>
          <a:stretch>
            <a:fillRect/>
          </a:stretch>
        </p:blipFill>
        <p:spPr bwMode="auto">
          <a:xfrm>
            <a:off x="5638800" y="4724400"/>
            <a:ext cx="2133600" cy="1491455"/>
          </a:xfrm>
          <a:prstGeom prst="rect">
            <a:avLst/>
          </a:prstGeom>
          <a:noFill/>
          <a:ln w="9525">
            <a:noFill/>
            <a:miter lim="800000"/>
            <a:headEnd/>
            <a:tailEnd/>
          </a:ln>
          <a:effectLst/>
        </p:spPr>
      </p:pic>
      <p:pic>
        <p:nvPicPr>
          <p:cNvPr id="231433" name="Picture 9"/>
          <p:cNvPicPr>
            <a:picLocks noChangeAspect="1" noChangeArrowheads="1"/>
          </p:cNvPicPr>
          <p:nvPr/>
        </p:nvPicPr>
        <p:blipFill>
          <a:blip r:embed="rId6" cstate="print"/>
          <a:srcRect/>
          <a:stretch>
            <a:fillRect/>
          </a:stretch>
        </p:blipFill>
        <p:spPr bwMode="auto">
          <a:xfrm>
            <a:off x="685800" y="3581400"/>
            <a:ext cx="1981200" cy="1549400"/>
          </a:xfrm>
          <a:prstGeom prst="rect">
            <a:avLst/>
          </a:prstGeom>
          <a:noFill/>
          <a:ln w="9525">
            <a:noFill/>
            <a:miter lim="800000"/>
            <a:headEnd/>
            <a:tailEnd/>
          </a:ln>
          <a:effectLst/>
        </p:spPr>
      </p:pic>
      <p:sp>
        <p:nvSpPr>
          <p:cNvPr id="16" name="Content Placeholder 2"/>
          <p:cNvSpPr txBox="1">
            <a:spLocks/>
          </p:cNvSpPr>
          <p:nvPr/>
        </p:nvSpPr>
        <p:spPr bwMode="auto">
          <a:xfrm>
            <a:off x="1143000" y="4953000"/>
            <a:ext cx="46482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endParaRPr kumimoji="0" lang="en-US" sz="1800" b="0" i="0" u="none" strike="noStrike" kern="0" cap="none" spc="0" normalizeH="0" baseline="0" noProof="0" dirty="0" smtClean="0">
              <a:ln>
                <a:noFill/>
              </a:ln>
              <a:solidFill>
                <a:srgbClr val="000000"/>
              </a:solidFill>
              <a:effectLst/>
              <a:uLnTx/>
              <a:uFillTx/>
              <a:latin typeface="+mn-lt"/>
              <a:ea typeface="+mn-ea"/>
              <a:cs typeface="+mn-cs"/>
            </a:endParaRP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Malicious attack </a:t>
            </a:r>
          </a:p>
          <a:p>
            <a:pPr marL="808038" marR="0" lvl="2" indent="-165100" algn="l" defTabSz="914400" rtl="0" eaLnBrk="1" fontAlgn="base" latinLnBrk="0" hangingPunct="1">
              <a:lnSpc>
                <a:spcPct val="100000"/>
              </a:lnSpc>
              <a:spcBef>
                <a:spcPct val="30000"/>
              </a:spcBef>
              <a:spcAft>
                <a:spcPct val="0"/>
              </a:spcAft>
              <a:buClr>
                <a:srgbClr val="969696"/>
              </a:buClr>
              <a:buSzTx/>
              <a:buFont typeface="Arial" pitchFamily="34" charset="0"/>
              <a:buChar char="•"/>
              <a:tabLst>
                <a:tab pos="3946525" algn="l"/>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Denial-of-Service attacks</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pic>
        <p:nvPicPr>
          <p:cNvPr id="493570" name="Picture 2"/>
          <p:cNvPicPr>
            <a:picLocks noChangeAspect="1" noChangeArrowheads="1"/>
          </p:cNvPicPr>
          <p:nvPr/>
        </p:nvPicPr>
        <p:blipFill>
          <a:blip r:embed="rId7" cstate="print"/>
          <a:srcRect/>
          <a:stretch>
            <a:fillRect/>
          </a:stretch>
        </p:blipFill>
        <p:spPr bwMode="auto">
          <a:xfrm>
            <a:off x="6477000" y="1219200"/>
            <a:ext cx="2286000" cy="1524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3" presetClass="entr" presetSubtype="10" fill="hold" nodeType="withEffect">
                                  <p:stCondLst>
                                    <p:cond delay="0"/>
                                  </p:stCondLst>
                                  <p:childTnLst>
                                    <p:set>
                                      <p:cBhvr>
                                        <p:cTn id="8" dur="1" fill="hold">
                                          <p:stCondLst>
                                            <p:cond delay="0"/>
                                          </p:stCondLst>
                                        </p:cTn>
                                        <p:tgtEl>
                                          <p:spTgt spid="231427"/>
                                        </p:tgtEl>
                                        <p:attrNameLst>
                                          <p:attrName>style.visibility</p:attrName>
                                        </p:attrNameLst>
                                      </p:cBhvr>
                                      <p:to>
                                        <p:strVal val="visible"/>
                                      </p:to>
                                    </p:set>
                                    <p:animEffect transition="in" filter="blinds(horizontal)">
                                      <p:cBhvr>
                                        <p:cTn id="9" dur="500"/>
                                        <p:tgtEl>
                                          <p:spTgt spid="23142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9357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4"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4" presetClass="entr" presetSubtype="16" fill="hold" nodeType="withEffect">
                                  <p:stCondLst>
                                    <p:cond delay="0"/>
                                  </p:stCondLst>
                                  <p:childTnLst>
                                    <p:set>
                                      <p:cBhvr>
                                        <p:cTn id="28" dur="1" fill="hold">
                                          <p:stCondLst>
                                            <p:cond delay="0"/>
                                          </p:stCondLst>
                                        </p:cTn>
                                        <p:tgtEl>
                                          <p:spTgt spid="231433"/>
                                        </p:tgtEl>
                                        <p:attrNameLst>
                                          <p:attrName>style.visibility</p:attrName>
                                        </p:attrNameLst>
                                      </p:cBhvr>
                                      <p:to>
                                        <p:strVal val="visible"/>
                                      </p:to>
                                    </p:set>
                                    <p:animEffect transition="in" filter="box(in)">
                                      <p:cBhvr>
                                        <p:cTn id="29" dur="500"/>
                                        <p:tgtEl>
                                          <p:spTgt spid="23143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6">
                                            <p:txEl>
                                              <p:pRg st="1" end="1"/>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6">
                                            <p:txEl>
                                              <p:pRg st="2" end="2"/>
                                            </p:txEl>
                                          </p:spTgt>
                                        </p:tgtEl>
                                        <p:attrNameLst>
                                          <p:attrName>style.visibility</p:attrName>
                                        </p:attrNameLst>
                                      </p:cBhvr>
                                      <p:to>
                                        <p:strVal val="visible"/>
                                      </p:to>
                                    </p:set>
                                  </p:childTnLst>
                                </p:cTn>
                              </p:par>
                            </p:childTnLst>
                          </p:cTn>
                        </p:par>
                        <p:par>
                          <p:cTn id="36" fill="hold">
                            <p:stCondLst>
                              <p:cond delay="0"/>
                            </p:stCondLst>
                            <p:childTnLst>
                              <p:par>
                                <p:cTn id="37" presetID="5" presetClass="entr" presetSubtype="10" fill="hold" nodeType="afterEffect">
                                  <p:stCondLst>
                                    <p:cond delay="0"/>
                                  </p:stCondLst>
                                  <p:childTnLst>
                                    <p:set>
                                      <p:cBhvr>
                                        <p:cTn id="38" dur="1" fill="hold">
                                          <p:stCondLst>
                                            <p:cond delay="0"/>
                                          </p:stCondLst>
                                        </p:cTn>
                                        <p:tgtEl>
                                          <p:spTgt spid="231431"/>
                                        </p:tgtEl>
                                        <p:attrNameLst>
                                          <p:attrName>style.visibility</p:attrName>
                                        </p:attrNameLst>
                                      </p:cBhvr>
                                      <p:to>
                                        <p:strVal val="visible"/>
                                      </p:to>
                                    </p:set>
                                    <p:animEffect transition="in" filter="checkerboard(across)">
                                      <p:cBhvr>
                                        <p:cTn id="39" dur="500"/>
                                        <p:tgtEl>
                                          <p:spTgt spid="231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Real Data</a:t>
            </a:r>
            <a:endParaRPr lang="en-US" dirty="0"/>
          </a:p>
        </p:txBody>
      </p:sp>
      <p:sp>
        <p:nvSpPr>
          <p:cNvPr id="4" name="Date Placeholder 3"/>
          <p:cNvSpPr>
            <a:spLocks noGrp="1"/>
          </p:cNvSpPr>
          <p:nvPr>
            <p:ph type="dt" sz="half" idx="10"/>
          </p:nvPr>
        </p:nvSpPr>
        <p:spPr/>
        <p:txBody>
          <a:bodyPr/>
          <a:lstStyle/>
          <a:p>
            <a:fld id="{7EFCC0ED-E6B2-4774-B0BA-480A3A82CC5B}"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Text Box 45"/>
          <p:cNvSpPr txBox="1">
            <a:spLocks noChangeArrowheads="1"/>
          </p:cNvSpPr>
          <p:nvPr/>
        </p:nvSpPr>
        <p:spPr bwMode="auto">
          <a:xfrm>
            <a:off x="1022350" y="6021388"/>
            <a:ext cx="7648575" cy="396875"/>
          </a:xfrm>
          <a:prstGeom prst="rect">
            <a:avLst/>
          </a:prstGeom>
          <a:noFill/>
          <a:ln w="9525">
            <a:noFill/>
            <a:miter lim="800000"/>
            <a:headEnd/>
            <a:tailEnd/>
          </a:ln>
          <a:effectLst/>
        </p:spPr>
        <p:txBody>
          <a:bodyPr wrap="none">
            <a:spAutoFit/>
          </a:bodyPr>
          <a:lstStyle/>
          <a:p>
            <a:pPr algn="l"/>
            <a:r>
              <a:rPr lang="en-US" altLang="ja-JP" sz="1000" dirty="0"/>
              <a:t>4am           8am       12pm          4pm         8pm         12am           4am          8am       12pm         4pm          8pm         12am          4am           8am</a:t>
            </a:r>
          </a:p>
          <a:p>
            <a:pPr algn="l"/>
            <a:r>
              <a:rPr lang="en-US" altLang="ja-JP" sz="1000" dirty="0"/>
              <a:t>Jan 17                                                                           Jan 18                                                                                            Jan 19</a:t>
            </a:r>
          </a:p>
        </p:txBody>
      </p:sp>
      <p:sp>
        <p:nvSpPr>
          <p:cNvPr id="8" name="Rectangle 4"/>
          <p:cNvSpPr>
            <a:spLocks noChangeArrowheads="1"/>
          </p:cNvSpPr>
          <p:nvPr/>
        </p:nvSpPr>
        <p:spPr bwMode="auto">
          <a:xfrm>
            <a:off x="914400" y="1143000"/>
            <a:ext cx="7848600" cy="4800600"/>
          </a:xfrm>
          <a:prstGeom prst="rect">
            <a:avLst/>
          </a:prstGeom>
          <a:solidFill>
            <a:srgbClr val="C0C0C0">
              <a:alpha val="50000"/>
            </a:srgbClr>
          </a:solidFill>
          <a:ln w="9525">
            <a:solidFill>
              <a:schemeClr val="tx1"/>
            </a:solidFill>
            <a:miter lim="800000"/>
            <a:headEnd/>
            <a:tailEnd/>
          </a:ln>
          <a:effectLst/>
        </p:spPr>
        <p:txBody>
          <a:bodyPr wrap="none" anchor="ctr"/>
          <a:lstStyle/>
          <a:p>
            <a:endParaRPr lang="en-US" sz="2000" b="0" dirty="0"/>
          </a:p>
        </p:txBody>
      </p:sp>
      <p:sp>
        <p:nvSpPr>
          <p:cNvPr id="9" name="Line 5"/>
          <p:cNvSpPr>
            <a:spLocks noChangeShapeType="1"/>
          </p:cNvSpPr>
          <p:nvPr/>
        </p:nvSpPr>
        <p:spPr bwMode="auto">
          <a:xfrm>
            <a:off x="923925" y="5410200"/>
            <a:ext cx="7839075" cy="0"/>
          </a:xfrm>
          <a:prstGeom prst="line">
            <a:avLst/>
          </a:prstGeom>
          <a:noFill/>
          <a:ln w="38100">
            <a:solidFill>
              <a:srgbClr val="9900CC"/>
            </a:solidFill>
            <a:round/>
            <a:headEnd/>
            <a:tailEnd/>
          </a:ln>
          <a:effectLst/>
        </p:spPr>
        <p:txBody>
          <a:bodyPr/>
          <a:lstStyle/>
          <a:p>
            <a:endParaRPr lang="en-US" dirty="0"/>
          </a:p>
        </p:txBody>
      </p:sp>
      <p:sp>
        <p:nvSpPr>
          <p:cNvPr id="10" name="AutoShape 6"/>
          <p:cNvSpPr>
            <a:spLocks noChangeArrowheads="1"/>
          </p:cNvSpPr>
          <p:nvPr/>
        </p:nvSpPr>
        <p:spPr bwMode="auto">
          <a:xfrm rot="10742982" flipV="1">
            <a:off x="1295400" y="3581400"/>
            <a:ext cx="152400" cy="533400"/>
          </a:xfrm>
          <a:prstGeom prst="downArrow">
            <a:avLst>
              <a:gd name="adj1" fmla="val 50000"/>
              <a:gd name="adj2" fmla="val 87500"/>
            </a:avLst>
          </a:prstGeom>
          <a:solidFill>
            <a:srgbClr val="FF00FF"/>
          </a:solidFill>
          <a:ln w="9525">
            <a:noFill/>
            <a:miter lim="800000"/>
            <a:headEnd/>
            <a:tailEnd/>
          </a:ln>
          <a:effectLst/>
        </p:spPr>
        <p:txBody>
          <a:bodyPr vert="eaVert" wrap="none" anchor="ctr"/>
          <a:lstStyle/>
          <a:p>
            <a:endParaRPr lang="en-US" dirty="0"/>
          </a:p>
        </p:txBody>
      </p:sp>
      <p:sp>
        <p:nvSpPr>
          <p:cNvPr id="11" name="Text Box 7"/>
          <p:cNvSpPr txBox="1">
            <a:spLocks noChangeArrowheads="1"/>
          </p:cNvSpPr>
          <p:nvPr/>
        </p:nvSpPr>
        <p:spPr bwMode="auto">
          <a:xfrm>
            <a:off x="914400" y="2743200"/>
            <a:ext cx="1485900" cy="942975"/>
          </a:xfrm>
          <a:prstGeom prst="rect">
            <a:avLst/>
          </a:prstGeom>
          <a:noFill/>
          <a:ln w="9525">
            <a:noFill/>
            <a:miter lim="800000"/>
            <a:headEnd/>
            <a:tailEnd/>
          </a:ln>
          <a:effectLst/>
        </p:spPr>
        <p:txBody>
          <a:bodyPr>
            <a:spAutoFit/>
          </a:bodyPr>
          <a:lstStyle/>
          <a:p>
            <a:pPr>
              <a:spcBef>
                <a:spcPct val="50000"/>
              </a:spcBef>
            </a:pPr>
            <a:r>
              <a:rPr lang="en-US" altLang="ja-JP" sz="1400" b="0" dirty="0"/>
              <a:t>Earthquake happened at 5:46am, Jan. 17, 1995</a:t>
            </a:r>
          </a:p>
        </p:txBody>
      </p:sp>
      <p:sp>
        <p:nvSpPr>
          <p:cNvPr id="12" name="AutoShape 8"/>
          <p:cNvSpPr>
            <a:spLocks noChangeArrowheads="1"/>
          </p:cNvSpPr>
          <p:nvPr/>
        </p:nvSpPr>
        <p:spPr bwMode="auto">
          <a:xfrm>
            <a:off x="3035300" y="1968500"/>
            <a:ext cx="165100" cy="3670300"/>
          </a:xfrm>
          <a:prstGeom prst="upArrow">
            <a:avLst>
              <a:gd name="adj1" fmla="val 50000"/>
              <a:gd name="adj2" fmla="val 261109"/>
            </a:avLst>
          </a:prstGeom>
          <a:solidFill>
            <a:schemeClr val="accent1"/>
          </a:solidFill>
          <a:ln w="9525">
            <a:solidFill>
              <a:srgbClr val="92D050"/>
            </a:solidFill>
            <a:miter lim="800000"/>
            <a:headEnd/>
            <a:tailEnd/>
          </a:ln>
          <a:effectLst/>
        </p:spPr>
        <p:txBody>
          <a:bodyPr vert="eaVert" wrap="none" anchor="ctr"/>
          <a:lstStyle/>
          <a:p>
            <a:endParaRPr lang="en-US" dirty="0"/>
          </a:p>
        </p:txBody>
      </p:sp>
      <p:sp>
        <p:nvSpPr>
          <p:cNvPr id="13" name="Text Box 9"/>
          <p:cNvSpPr txBox="1">
            <a:spLocks noChangeArrowheads="1"/>
          </p:cNvSpPr>
          <p:nvPr/>
        </p:nvSpPr>
        <p:spPr bwMode="auto">
          <a:xfrm>
            <a:off x="3657600" y="5135563"/>
            <a:ext cx="1612900" cy="457200"/>
          </a:xfrm>
          <a:prstGeom prst="rect">
            <a:avLst/>
          </a:prstGeom>
          <a:noFill/>
          <a:ln w="9525">
            <a:noFill/>
            <a:miter lim="800000"/>
            <a:headEnd/>
            <a:tailEnd/>
          </a:ln>
          <a:effectLst/>
        </p:spPr>
        <p:txBody>
          <a:bodyPr>
            <a:spAutoFit/>
          </a:bodyPr>
          <a:lstStyle/>
          <a:p>
            <a:pPr>
              <a:spcBef>
                <a:spcPct val="50000"/>
              </a:spcBef>
            </a:pPr>
            <a:r>
              <a:rPr lang="en-US" altLang="ja-JP" sz="1200" b="0" dirty="0"/>
              <a:t>Capacity of NTT facility</a:t>
            </a:r>
          </a:p>
        </p:txBody>
      </p:sp>
      <p:sp>
        <p:nvSpPr>
          <p:cNvPr id="14" name="Freeform 10"/>
          <p:cNvSpPr>
            <a:spLocks/>
          </p:cNvSpPr>
          <p:nvPr/>
        </p:nvSpPr>
        <p:spPr bwMode="auto">
          <a:xfrm>
            <a:off x="1152525" y="1816100"/>
            <a:ext cx="7505700" cy="4095750"/>
          </a:xfrm>
          <a:custGeom>
            <a:avLst/>
            <a:gdLst/>
            <a:ahLst/>
            <a:cxnLst>
              <a:cxn ang="0">
                <a:pos x="0" y="2552"/>
              </a:cxn>
              <a:cxn ang="0">
                <a:pos x="126" y="2540"/>
              </a:cxn>
              <a:cxn ang="0">
                <a:pos x="174" y="2456"/>
              </a:cxn>
              <a:cxn ang="0">
                <a:pos x="258" y="2012"/>
              </a:cxn>
              <a:cxn ang="0">
                <a:pos x="294" y="1712"/>
              </a:cxn>
              <a:cxn ang="0">
                <a:pos x="300" y="1646"/>
              </a:cxn>
              <a:cxn ang="0">
                <a:pos x="336" y="1592"/>
              </a:cxn>
              <a:cxn ang="0">
                <a:pos x="354" y="1418"/>
              </a:cxn>
              <a:cxn ang="0">
                <a:pos x="498" y="158"/>
              </a:cxn>
              <a:cxn ang="0">
                <a:pos x="594" y="470"/>
              </a:cxn>
              <a:cxn ang="0">
                <a:pos x="660" y="770"/>
              </a:cxn>
              <a:cxn ang="0">
                <a:pos x="744" y="596"/>
              </a:cxn>
              <a:cxn ang="0">
                <a:pos x="810" y="620"/>
              </a:cxn>
              <a:cxn ang="0">
                <a:pos x="912" y="734"/>
              </a:cxn>
              <a:cxn ang="0">
                <a:pos x="1032" y="554"/>
              </a:cxn>
              <a:cxn ang="0">
                <a:pos x="1110" y="440"/>
              </a:cxn>
              <a:cxn ang="0">
                <a:pos x="1242" y="62"/>
              </a:cxn>
              <a:cxn ang="0">
                <a:pos x="1350" y="686"/>
              </a:cxn>
              <a:cxn ang="0">
                <a:pos x="1386" y="824"/>
              </a:cxn>
              <a:cxn ang="0">
                <a:pos x="1458" y="944"/>
              </a:cxn>
              <a:cxn ang="0">
                <a:pos x="1602" y="1580"/>
              </a:cxn>
              <a:cxn ang="0">
                <a:pos x="1746" y="2294"/>
              </a:cxn>
              <a:cxn ang="0">
                <a:pos x="1920" y="2516"/>
              </a:cxn>
              <a:cxn ang="0">
                <a:pos x="2118" y="2576"/>
              </a:cxn>
              <a:cxn ang="0">
                <a:pos x="2244" y="2540"/>
              </a:cxn>
              <a:cxn ang="0">
                <a:pos x="2346" y="2360"/>
              </a:cxn>
              <a:cxn ang="0">
                <a:pos x="2454" y="1964"/>
              </a:cxn>
              <a:cxn ang="0">
                <a:pos x="2562" y="1916"/>
              </a:cxn>
              <a:cxn ang="0">
                <a:pos x="2610" y="1718"/>
              </a:cxn>
              <a:cxn ang="0">
                <a:pos x="2766" y="1784"/>
              </a:cxn>
              <a:cxn ang="0">
                <a:pos x="2916" y="1874"/>
              </a:cxn>
              <a:cxn ang="0">
                <a:pos x="3126" y="1850"/>
              </a:cxn>
              <a:cxn ang="0">
                <a:pos x="3270" y="1832"/>
              </a:cxn>
              <a:cxn ang="0">
                <a:pos x="3432" y="1754"/>
              </a:cxn>
              <a:cxn ang="0">
                <a:pos x="3564" y="1802"/>
              </a:cxn>
              <a:cxn ang="0">
                <a:pos x="3654" y="1970"/>
              </a:cxn>
              <a:cxn ang="0">
                <a:pos x="3834" y="2402"/>
              </a:cxn>
              <a:cxn ang="0">
                <a:pos x="3996" y="2534"/>
              </a:cxn>
              <a:cxn ang="0">
                <a:pos x="4182" y="2576"/>
              </a:cxn>
              <a:cxn ang="0">
                <a:pos x="4380" y="2516"/>
              </a:cxn>
              <a:cxn ang="0">
                <a:pos x="4524" y="2336"/>
              </a:cxn>
              <a:cxn ang="0">
                <a:pos x="4728" y="1928"/>
              </a:cxn>
            </a:cxnLst>
            <a:rect l="0" t="0" r="r" b="b"/>
            <a:pathLst>
              <a:path w="4728" h="2580">
                <a:moveTo>
                  <a:pt x="0" y="2552"/>
                </a:moveTo>
                <a:cubicBezTo>
                  <a:pt x="21" y="2550"/>
                  <a:pt x="97" y="2556"/>
                  <a:pt x="126" y="2540"/>
                </a:cubicBezTo>
                <a:cubicBezTo>
                  <a:pt x="155" y="2524"/>
                  <a:pt x="152" y="2544"/>
                  <a:pt x="174" y="2456"/>
                </a:cubicBezTo>
                <a:cubicBezTo>
                  <a:pt x="196" y="2368"/>
                  <a:pt x="238" y="2136"/>
                  <a:pt x="258" y="2012"/>
                </a:cubicBezTo>
                <a:cubicBezTo>
                  <a:pt x="278" y="1888"/>
                  <a:pt x="287" y="1773"/>
                  <a:pt x="294" y="1712"/>
                </a:cubicBezTo>
                <a:cubicBezTo>
                  <a:pt x="301" y="1651"/>
                  <a:pt x="293" y="1666"/>
                  <a:pt x="300" y="1646"/>
                </a:cubicBezTo>
                <a:cubicBezTo>
                  <a:pt x="307" y="1626"/>
                  <a:pt x="327" y="1630"/>
                  <a:pt x="336" y="1592"/>
                </a:cubicBezTo>
                <a:cubicBezTo>
                  <a:pt x="345" y="1554"/>
                  <a:pt x="327" y="1657"/>
                  <a:pt x="354" y="1418"/>
                </a:cubicBezTo>
                <a:cubicBezTo>
                  <a:pt x="381" y="1179"/>
                  <a:pt x="458" y="316"/>
                  <a:pt x="498" y="158"/>
                </a:cubicBezTo>
                <a:cubicBezTo>
                  <a:pt x="538" y="0"/>
                  <a:pt x="567" y="368"/>
                  <a:pt x="594" y="470"/>
                </a:cubicBezTo>
                <a:cubicBezTo>
                  <a:pt x="621" y="572"/>
                  <a:pt x="635" y="749"/>
                  <a:pt x="660" y="770"/>
                </a:cubicBezTo>
                <a:cubicBezTo>
                  <a:pt x="685" y="791"/>
                  <a:pt x="719" y="621"/>
                  <a:pt x="744" y="596"/>
                </a:cubicBezTo>
                <a:cubicBezTo>
                  <a:pt x="769" y="571"/>
                  <a:pt x="782" y="597"/>
                  <a:pt x="810" y="620"/>
                </a:cubicBezTo>
                <a:cubicBezTo>
                  <a:pt x="838" y="643"/>
                  <a:pt x="875" y="745"/>
                  <a:pt x="912" y="734"/>
                </a:cubicBezTo>
                <a:cubicBezTo>
                  <a:pt x="949" y="723"/>
                  <a:pt x="999" y="603"/>
                  <a:pt x="1032" y="554"/>
                </a:cubicBezTo>
                <a:cubicBezTo>
                  <a:pt x="1065" y="505"/>
                  <a:pt x="1075" y="522"/>
                  <a:pt x="1110" y="440"/>
                </a:cubicBezTo>
                <a:cubicBezTo>
                  <a:pt x="1145" y="358"/>
                  <a:pt x="1202" y="21"/>
                  <a:pt x="1242" y="62"/>
                </a:cubicBezTo>
                <a:cubicBezTo>
                  <a:pt x="1282" y="103"/>
                  <a:pt x="1326" y="559"/>
                  <a:pt x="1350" y="686"/>
                </a:cubicBezTo>
                <a:cubicBezTo>
                  <a:pt x="1374" y="813"/>
                  <a:pt x="1368" y="781"/>
                  <a:pt x="1386" y="824"/>
                </a:cubicBezTo>
                <a:cubicBezTo>
                  <a:pt x="1404" y="867"/>
                  <a:pt x="1422" y="818"/>
                  <a:pt x="1458" y="944"/>
                </a:cubicBezTo>
                <a:cubicBezTo>
                  <a:pt x="1494" y="1070"/>
                  <a:pt x="1554" y="1355"/>
                  <a:pt x="1602" y="1580"/>
                </a:cubicBezTo>
                <a:cubicBezTo>
                  <a:pt x="1650" y="1805"/>
                  <a:pt x="1693" y="2138"/>
                  <a:pt x="1746" y="2294"/>
                </a:cubicBezTo>
                <a:cubicBezTo>
                  <a:pt x="1799" y="2450"/>
                  <a:pt x="1858" y="2469"/>
                  <a:pt x="1920" y="2516"/>
                </a:cubicBezTo>
                <a:cubicBezTo>
                  <a:pt x="1982" y="2563"/>
                  <a:pt x="2064" y="2572"/>
                  <a:pt x="2118" y="2576"/>
                </a:cubicBezTo>
                <a:cubicBezTo>
                  <a:pt x="2172" y="2580"/>
                  <a:pt x="2206" y="2576"/>
                  <a:pt x="2244" y="2540"/>
                </a:cubicBezTo>
                <a:cubicBezTo>
                  <a:pt x="2282" y="2504"/>
                  <a:pt x="2311" y="2456"/>
                  <a:pt x="2346" y="2360"/>
                </a:cubicBezTo>
                <a:cubicBezTo>
                  <a:pt x="2381" y="2264"/>
                  <a:pt x="2418" y="2038"/>
                  <a:pt x="2454" y="1964"/>
                </a:cubicBezTo>
                <a:cubicBezTo>
                  <a:pt x="2490" y="1890"/>
                  <a:pt x="2536" y="1957"/>
                  <a:pt x="2562" y="1916"/>
                </a:cubicBezTo>
                <a:cubicBezTo>
                  <a:pt x="2588" y="1875"/>
                  <a:pt x="2576" y="1740"/>
                  <a:pt x="2610" y="1718"/>
                </a:cubicBezTo>
                <a:cubicBezTo>
                  <a:pt x="2644" y="1696"/>
                  <a:pt x="2715" y="1758"/>
                  <a:pt x="2766" y="1784"/>
                </a:cubicBezTo>
                <a:cubicBezTo>
                  <a:pt x="2817" y="1810"/>
                  <a:pt x="2856" y="1863"/>
                  <a:pt x="2916" y="1874"/>
                </a:cubicBezTo>
                <a:cubicBezTo>
                  <a:pt x="2976" y="1885"/>
                  <a:pt x="3067" y="1857"/>
                  <a:pt x="3126" y="1850"/>
                </a:cubicBezTo>
                <a:cubicBezTo>
                  <a:pt x="3185" y="1843"/>
                  <a:pt x="3219" y="1848"/>
                  <a:pt x="3270" y="1832"/>
                </a:cubicBezTo>
                <a:cubicBezTo>
                  <a:pt x="3321" y="1816"/>
                  <a:pt x="3383" y="1759"/>
                  <a:pt x="3432" y="1754"/>
                </a:cubicBezTo>
                <a:cubicBezTo>
                  <a:pt x="3481" y="1749"/>
                  <a:pt x="3527" y="1766"/>
                  <a:pt x="3564" y="1802"/>
                </a:cubicBezTo>
                <a:cubicBezTo>
                  <a:pt x="3601" y="1838"/>
                  <a:pt x="3609" y="1870"/>
                  <a:pt x="3654" y="1970"/>
                </a:cubicBezTo>
                <a:cubicBezTo>
                  <a:pt x="3699" y="2070"/>
                  <a:pt x="3777" y="2308"/>
                  <a:pt x="3834" y="2402"/>
                </a:cubicBezTo>
                <a:cubicBezTo>
                  <a:pt x="3891" y="2496"/>
                  <a:pt x="3938" y="2505"/>
                  <a:pt x="3996" y="2534"/>
                </a:cubicBezTo>
                <a:cubicBezTo>
                  <a:pt x="4054" y="2563"/>
                  <a:pt x="4118" y="2579"/>
                  <a:pt x="4182" y="2576"/>
                </a:cubicBezTo>
                <a:cubicBezTo>
                  <a:pt x="4246" y="2573"/>
                  <a:pt x="4323" y="2556"/>
                  <a:pt x="4380" y="2516"/>
                </a:cubicBezTo>
                <a:cubicBezTo>
                  <a:pt x="4437" y="2476"/>
                  <a:pt x="4466" y="2434"/>
                  <a:pt x="4524" y="2336"/>
                </a:cubicBezTo>
                <a:cubicBezTo>
                  <a:pt x="4582" y="2238"/>
                  <a:pt x="4686" y="2013"/>
                  <a:pt x="4728" y="1928"/>
                </a:cubicBezTo>
              </a:path>
            </a:pathLst>
          </a:custGeom>
          <a:noFill/>
          <a:ln w="41275">
            <a:solidFill>
              <a:srgbClr val="FF0000"/>
            </a:solidFill>
            <a:round/>
            <a:headEnd/>
            <a:tailEnd/>
          </a:ln>
          <a:effectLst/>
        </p:spPr>
        <p:txBody>
          <a:bodyPr/>
          <a:lstStyle/>
          <a:p>
            <a:endParaRPr lang="en-US" dirty="0"/>
          </a:p>
        </p:txBody>
      </p:sp>
      <p:sp>
        <p:nvSpPr>
          <p:cNvPr id="15" name="Freeform 11"/>
          <p:cNvSpPr>
            <a:spLocks/>
          </p:cNvSpPr>
          <p:nvPr/>
        </p:nvSpPr>
        <p:spPr bwMode="auto">
          <a:xfrm>
            <a:off x="1152525" y="5635625"/>
            <a:ext cx="2790825" cy="279400"/>
          </a:xfrm>
          <a:custGeom>
            <a:avLst/>
            <a:gdLst/>
            <a:ahLst/>
            <a:cxnLst>
              <a:cxn ang="0">
                <a:pos x="0" y="170"/>
              </a:cxn>
              <a:cxn ang="0">
                <a:pos x="180" y="146"/>
              </a:cxn>
              <a:cxn ang="0">
                <a:pos x="324" y="104"/>
              </a:cxn>
              <a:cxn ang="0">
                <a:pos x="414" y="56"/>
              </a:cxn>
              <a:cxn ang="0">
                <a:pos x="516" y="2"/>
              </a:cxn>
              <a:cxn ang="0">
                <a:pos x="636" y="44"/>
              </a:cxn>
              <a:cxn ang="0">
                <a:pos x="726" y="80"/>
              </a:cxn>
              <a:cxn ang="0">
                <a:pos x="888" y="62"/>
              </a:cxn>
              <a:cxn ang="0">
                <a:pos x="1020" y="50"/>
              </a:cxn>
              <a:cxn ang="0">
                <a:pos x="1206" y="62"/>
              </a:cxn>
              <a:cxn ang="0">
                <a:pos x="1368" y="98"/>
              </a:cxn>
              <a:cxn ang="0">
                <a:pos x="1530" y="140"/>
              </a:cxn>
              <a:cxn ang="0">
                <a:pos x="1758" y="176"/>
              </a:cxn>
            </a:cxnLst>
            <a:rect l="0" t="0" r="r" b="b"/>
            <a:pathLst>
              <a:path w="1758" h="176">
                <a:moveTo>
                  <a:pt x="0" y="170"/>
                </a:moveTo>
                <a:cubicBezTo>
                  <a:pt x="30" y="167"/>
                  <a:pt x="126" y="157"/>
                  <a:pt x="180" y="146"/>
                </a:cubicBezTo>
                <a:cubicBezTo>
                  <a:pt x="234" y="135"/>
                  <a:pt x="285" y="119"/>
                  <a:pt x="324" y="104"/>
                </a:cubicBezTo>
                <a:cubicBezTo>
                  <a:pt x="363" y="89"/>
                  <a:pt x="382" y="73"/>
                  <a:pt x="414" y="56"/>
                </a:cubicBezTo>
                <a:cubicBezTo>
                  <a:pt x="446" y="39"/>
                  <a:pt x="479" y="4"/>
                  <a:pt x="516" y="2"/>
                </a:cubicBezTo>
                <a:cubicBezTo>
                  <a:pt x="553" y="0"/>
                  <a:pt x="601" y="31"/>
                  <a:pt x="636" y="44"/>
                </a:cubicBezTo>
                <a:cubicBezTo>
                  <a:pt x="671" y="57"/>
                  <a:pt x="684" y="77"/>
                  <a:pt x="726" y="80"/>
                </a:cubicBezTo>
                <a:cubicBezTo>
                  <a:pt x="768" y="83"/>
                  <a:pt x="839" y="67"/>
                  <a:pt x="888" y="62"/>
                </a:cubicBezTo>
                <a:cubicBezTo>
                  <a:pt x="937" y="57"/>
                  <a:pt x="967" y="50"/>
                  <a:pt x="1020" y="50"/>
                </a:cubicBezTo>
                <a:cubicBezTo>
                  <a:pt x="1073" y="50"/>
                  <a:pt x="1148" y="54"/>
                  <a:pt x="1206" y="62"/>
                </a:cubicBezTo>
                <a:cubicBezTo>
                  <a:pt x="1264" y="70"/>
                  <a:pt x="1314" y="85"/>
                  <a:pt x="1368" y="98"/>
                </a:cubicBezTo>
                <a:cubicBezTo>
                  <a:pt x="1422" y="111"/>
                  <a:pt x="1465" y="127"/>
                  <a:pt x="1530" y="140"/>
                </a:cubicBezTo>
                <a:cubicBezTo>
                  <a:pt x="1595" y="153"/>
                  <a:pt x="1711" y="169"/>
                  <a:pt x="1758" y="176"/>
                </a:cubicBezTo>
              </a:path>
            </a:pathLst>
          </a:custGeom>
          <a:noFill/>
          <a:ln w="25400">
            <a:solidFill>
              <a:srgbClr val="0000FF"/>
            </a:solidFill>
            <a:round/>
            <a:headEnd/>
            <a:tailEnd/>
          </a:ln>
          <a:effectLst/>
        </p:spPr>
        <p:txBody>
          <a:bodyPr/>
          <a:lstStyle/>
          <a:p>
            <a:endParaRPr lang="en-US" dirty="0"/>
          </a:p>
        </p:txBody>
      </p:sp>
      <p:sp>
        <p:nvSpPr>
          <p:cNvPr id="16" name="Line 12"/>
          <p:cNvSpPr>
            <a:spLocks noChangeShapeType="1"/>
          </p:cNvSpPr>
          <p:nvPr/>
        </p:nvSpPr>
        <p:spPr bwMode="auto">
          <a:xfrm>
            <a:off x="914400" y="4953000"/>
            <a:ext cx="7848600" cy="0"/>
          </a:xfrm>
          <a:prstGeom prst="line">
            <a:avLst/>
          </a:prstGeom>
          <a:noFill/>
          <a:ln w="9525">
            <a:solidFill>
              <a:schemeClr val="tx1"/>
            </a:solidFill>
            <a:round/>
            <a:headEnd/>
            <a:tailEnd/>
          </a:ln>
          <a:effectLst/>
        </p:spPr>
        <p:txBody>
          <a:bodyPr/>
          <a:lstStyle/>
          <a:p>
            <a:endParaRPr lang="en-US" dirty="0"/>
          </a:p>
        </p:txBody>
      </p:sp>
      <p:sp>
        <p:nvSpPr>
          <p:cNvPr id="17" name="Line 13"/>
          <p:cNvSpPr>
            <a:spLocks noChangeShapeType="1"/>
          </p:cNvSpPr>
          <p:nvPr/>
        </p:nvSpPr>
        <p:spPr bwMode="auto">
          <a:xfrm>
            <a:off x="914400" y="3962400"/>
            <a:ext cx="7848600" cy="0"/>
          </a:xfrm>
          <a:prstGeom prst="line">
            <a:avLst/>
          </a:prstGeom>
          <a:noFill/>
          <a:ln w="9525">
            <a:solidFill>
              <a:schemeClr val="tx1"/>
            </a:solidFill>
            <a:round/>
            <a:headEnd/>
            <a:tailEnd/>
          </a:ln>
          <a:effectLst/>
        </p:spPr>
        <p:txBody>
          <a:bodyPr/>
          <a:lstStyle/>
          <a:p>
            <a:endParaRPr lang="en-US" dirty="0"/>
          </a:p>
        </p:txBody>
      </p:sp>
      <p:sp>
        <p:nvSpPr>
          <p:cNvPr id="18" name="Line 14"/>
          <p:cNvSpPr>
            <a:spLocks noChangeShapeType="1"/>
          </p:cNvSpPr>
          <p:nvPr/>
        </p:nvSpPr>
        <p:spPr bwMode="auto">
          <a:xfrm>
            <a:off x="914400" y="2971800"/>
            <a:ext cx="7848600" cy="0"/>
          </a:xfrm>
          <a:prstGeom prst="line">
            <a:avLst/>
          </a:prstGeom>
          <a:noFill/>
          <a:ln w="9525">
            <a:solidFill>
              <a:schemeClr val="tx1"/>
            </a:solidFill>
            <a:round/>
            <a:headEnd/>
            <a:tailEnd/>
          </a:ln>
          <a:effectLst/>
        </p:spPr>
        <p:txBody>
          <a:bodyPr/>
          <a:lstStyle/>
          <a:p>
            <a:endParaRPr lang="en-US" dirty="0"/>
          </a:p>
        </p:txBody>
      </p:sp>
      <p:sp>
        <p:nvSpPr>
          <p:cNvPr id="19" name="Line 15"/>
          <p:cNvSpPr>
            <a:spLocks noChangeShapeType="1"/>
          </p:cNvSpPr>
          <p:nvPr/>
        </p:nvSpPr>
        <p:spPr bwMode="auto">
          <a:xfrm>
            <a:off x="914400" y="1981200"/>
            <a:ext cx="7848600" cy="0"/>
          </a:xfrm>
          <a:prstGeom prst="line">
            <a:avLst/>
          </a:prstGeom>
          <a:noFill/>
          <a:ln w="9525">
            <a:solidFill>
              <a:schemeClr val="tx1"/>
            </a:solidFill>
            <a:round/>
            <a:headEnd/>
            <a:tailEnd/>
          </a:ln>
          <a:effectLst/>
        </p:spPr>
        <p:txBody>
          <a:bodyPr/>
          <a:lstStyle/>
          <a:p>
            <a:endParaRPr lang="en-US" dirty="0"/>
          </a:p>
        </p:txBody>
      </p:sp>
      <p:sp>
        <p:nvSpPr>
          <p:cNvPr id="20" name="Text Box 16"/>
          <p:cNvSpPr txBox="1">
            <a:spLocks noChangeArrowheads="1"/>
          </p:cNvSpPr>
          <p:nvPr/>
        </p:nvSpPr>
        <p:spPr bwMode="auto">
          <a:xfrm>
            <a:off x="457200" y="4733925"/>
            <a:ext cx="374650" cy="244475"/>
          </a:xfrm>
          <a:prstGeom prst="rect">
            <a:avLst/>
          </a:prstGeom>
          <a:noFill/>
          <a:ln w="9525">
            <a:noFill/>
            <a:miter lim="800000"/>
            <a:headEnd/>
            <a:tailEnd/>
          </a:ln>
          <a:effectLst/>
        </p:spPr>
        <p:txBody>
          <a:bodyPr wrap="none">
            <a:spAutoFit/>
          </a:bodyPr>
          <a:lstStyle/>
          <a:p>
            <a:pPr algn="l"/>
            <a:r>
              <a:rPr lang="en-US" altLang="ja-JP" sz="1000" dirty="0"/>
              <a:t>200</a:t>
            </a:r>
          </a:p>
        </p:txBody>
      </p:sp>
      <p:sp>
        <p:nvSpPr>
          <p:cNvPr id="21" name="Text Box 17"/>
          <p:cNvSpPr txBox="1">
            <a:spLocks noChangeArrowheads="1"/>
          </p:cNvSpPr>
          <p:nvPr/>
        </p:nvSpPr>
        <p:spPr bwMode="auto">
          <a:xfrm>
            <a:off x="457200" y="3743325"/>
            <a:ext cx="374650" cy="244475"/>
          </a:xfrm>
          <a:prstGeom prst="rect">
            <a:avLst/>
          </a:prstGeom>
          <a:noFill/>
          <a:ln w="9525">
            <a:noFill/>
            <a:miter lim="800000"/>
            <a:headEnd/>
            <a:tailEnd/>
          </a:ln>
          <a:effectLst/>
        </p:spPr>
        <p:txBody>
          <a:bodyPr wrap="none">
            <a:spAutoFit/>
          </a:bodyPr>
          <a:lstStyle/>
          <a:p>
            <a:pPr algn="l"/>
            <a:r>
              <a:rPr lang="en-US" altLang="ja-JP" sz="1000" dirty="0"/>
              <a:t>400</a:t>
            </a:r>
          </a:p>
        </p:txBody>
      </p:sp>
      <p:sp>
        <p:nvSpPr>
          <p:cNvPr id="22" name="Text Box 18"/>
          <p:cNvSpPr txBox="1">
            <a:spLocks noChangeArrowheads="1"/>
          </p:cNvSpPr>
          <p:nvPr/>
        </p:nvSpPr>
        <p:spPr bwMode="auto">
          <a:xfrm>
            <a:off x="457200" y="2752725"/>
            <a:ext cx="374650" cy="244475"/>
          </a:xfrm>
          <a:prstGeom prst="rect">
            <a:avLst/>
          </a:prstGeom>
          <a:noFill/>
          <a:ln w="9525">
            <a:noFill/>
            <a:miter lim="800000"/>
            <a:headEnd/>
            <a:tailEnd/>
          </a:ln>
          <a:effectLst/>
        </p:spPr>
        <p:txBody>
          <a:bodyPr wrap="none">
            <a:spAutoFit/>
          </a:bodyPr>
          <a:lstStyle/>
          <a:p>
            <a:pPr algn="l"/>
            <a:r>
              <a:rPr lang="en-US" altLang="ja-JP" sz="1000" dirty="0"/>
              <a:t>600</a:t>
            </a:r>
          </a:p>
        </p:txBody>
      </p:sp>
      <p:sp>
        <p:nvSpPr>
          <p:cNvPr id="23" name="Text Box 19"/>
          <p:cNvSpPr txBox="1">
            <a:spLocks noChangeArrowheads="1"/>
          </p:cNvSpPr>
          <p:nvPr/>
        </p:nvSpPr>
        <p:spPr bwMode="auto">
          <a:xfrm>
            <a:off x="457200" y="1762125"/>
            <a:ext cx="374650" cy="244475"/>
          </a:xfrm>
          <a:prstGeom prst="rect">
            <a:avLst/>
          </a:prstGeom>
          <a:noFill/>
          <a:ln w="9525">
            <a:noFill/>
            <a:miter lim="800000"/>
            <a:headEnd/>
            <a:tailEnd/>
          </a:ln>
          <a:effectLst/>
        </p:spPr>
        <p:txBody>
          <a:bodyPr wrap="none">
            <a:spAutoFit/>
          </a:bodyPr>
          <a:lstStyle/>
          <a:p>
            <a:pPr algn="l"/>
            <a:r>
              <a:rPr lang="en-US" altLang="ja-JP" sz="1000" dirty="0"/>
              <a:t>800</a:t>
            </a:r>
          </a:p>
        </p:txBody>
      </p:sp>
      <p:sp>
        <p:nvSpPr>
          <p:cNvPr id="24" name="Text Box 21"/>
          <p:cNvSpPr txBox="1">
            <a:spLocks noChangeArrowheads="1"/>
          </p:cNvSpPr>
          <p:nvPr/>
        </p:nvSpPr>
        <p:spPr bwMode="auto">
          <a:xfrm>
            <a:off x="4267200" y="1981200"/>
            <a:ext cx="4340225" cy="2308324"/>
          </a:xfrm>
          <a:prstGeom prst="rect">
            <a:avLst/>
          </a:prstGeom>
          <a:solidFill>
            <a:schemeClr val="bg1"/>
          </a:solidFill>
          <a:ln w="9525">
            <a:solidFill>
              <a:schemeClr val="tx1"/>
            </a:solidFill>
            <a:miter lim="800000"/>
            <a:headEnd/>
            <a:tailEnd/>
          </a:ln>
          <a:effectLst/>
        </p:spPr>
        <p:txBody>
          <a:bodyPr wrap="square">
            <a:spAutoFit/>
          </a:bodyPr>
          <a:lstStyle/>
          <a:p>
            <a:pPr algn="l">
              <a:spcBef>
                <a:spcPct val="50000"/>
              </a:spcBef>
              <a:buFontTx/>
              <a:buChar char="•"/>
            </a:pPr>
            <a:r>
              <a:rPr lang="en-US" altLang="ja-JP" sz="1600" dirty="0" smtClean="0"/>
              <a:t> </a:t>
            </a:r>
            <a:r>
              <a:rPr lang="en-US" altLang="ja-JP" sz="1600" b="0" u="sng" dirty="0" smtClean="0"/>
              <a:t>about </a:t>
            </a:r>
            <a:r>
              <a:rPr lang="en-US" altLang="ja-JP" sz="1600" b="0" u="sng" dirty="0"/>
              <a:t>20 times higher than normal day</a:t>
            </a:r>
            <a:r>
              <a:rPr lang="en-US" altLang="ja-JP" sz="1600" b="0" dirty="0"/>
              <a:t> of average calls in an hour to Kobe from nation-wide</a:t>
            </a:r>
          </a:p>
          <a:p>
            <a:pPr algn="l">
              <a:spcBef>
                <a:spcPct val="50000"/>
              </a:spcBef>
              <a:buFontTx/>
              <a:buChar char="•"/>
            </a:pPr>
            <a:r>
              <a:rPr lang="en-US" altLang="ja-JP" sz="1600" b="0" dirty="0" smtClean="0"/>
              <a:t> Traffic </a:t>
            </a:r>
            <a:r>
              <a:rPr lang="en-US" altLang="ja-JP" sz="1600" b="0" dirty="0"/>
              <a:t>increased rapidly just after the earthquake at 5:50 and the peak is more than 50 times higher than normal day.</a:t>
            </a:r>
          </a:p>
          <a:p>
            <a:pPr algn="l">
              <a:spcBef>
                <a:spcPct val="50000"/>
              </a:spcBef>
              <a:buFontTx/>
              <a:buChar char="•"/>
            </a:pPr>
            <a:r>
              <a:rPr lang="en-US" altLang="ja-JP" sz="1600" b="0" dirty="0" smtClean="0"/>
              <a:t> The </a:t>
            </a:r>
            <a:r>
              <a:rPr lang="en-US" altLang="ja-JP" sz="1600" b="0" dirty="0"/>
              <a:t>congestion continued until next Monday</a:t>
            </a:r>
          </a:p>
        </p:txBody>
      </p:sp>
      <p:sp>
        <p:nvSpPr>
          <p:cNvPr id="25" name="AutoShape 22"/>
          <p:cNvSpPr>
            <a:spLocks noChangeArrowheads="1"/>
          </p:cNvSpPr>
          <p:nvPr/>
        </p:nvSpPr>
        <p:spPr bwMode="auto">
          <a:xfrm>
            <a:off x="3132138" y="1125538"/>
            <a:ext cx="3040062" cy="503237"/>
          </a:xfrm>
          <a:prstGeom prst="roundRect">
            <a:avLst>
              <a:gd name="adj" fmla="val 16667"/>
            </a:avLst>
          </a:prstGeom>
          <a:solidFill>
            <a:srgbClr val="66CCFF"/>
          </a:solidFill>
          <a:ln w="9525">
            <a:solidFill>
              <a:schemeClr val="tx1"/>
            </a:solidFill>
            <a:round/>
            <a:headEnd/>
            <a:tailEnd/>
          </a:ln>
          <a:effectLst>
            <a:outerShdw dist="35921" dir="2700000" algn="ctr" rotWithShape="0">
              <a:schemeClr val="bg2"/>
            </a:outerShdw>
          </a:effectLst>
        </p:spPr>
        <p:txBody>
          <a:bodyPr wrap="none" anchor="ctr"/>
          <a:lstStyle/>
          <a:p>
            <a:r>
              <a:rPr lang="en-US" altLang="ja-JP" sz="2400" b="0" dirty="0"/>
              <a:t>Nation-wide =&gt; Kobe</a:t>
            </a:r>
          </a:p>
        </p:txBody>
      </p:sp>
      <p:sp>
        <p:nvSpPr>
          <p:cNvPr id="26" name="Text Box 25"/>
          <p:cNvSpPr txBox="1">
            <a:spLocks noChangeArrowheads="1"/>
          </p:cNvSpPr>
          <p:nvPr/>
        </p:nvSpPr>
        <p:spPr bwMode="auto">
          <a:xfrm>
            <a:off x="6248400" y="1295400"/>
            <a:ext cx="2360613" cy="635000"/>
          </a:xfrm>
          <a:prstGeom prst="rect">
            <a:avLst/>
          </a:prstGeom>
          <a:solidFill>
            <a:schemeClr val="bg1"/>
          </a:solidFill>
          <a:ln w="9525">
            <a:solidFill>
              <a:schemeClr val="tx1"/>
            </a:solidFill>
            <a:miter lim="800000"/>
            <a:headEnd/>
            <a:tailEnd/>
          </a:ln>
          <a:effectLst/>
        </p:spPr>
        <p:txBody>
          <a:bodyPr>
            <a:spAutoFit/>
          </a:bodyPr>
          <a:lstStyle/>
          <a:p>
            <a:pPr algn="l">
              <a:lnSpc>
                <a:spcPct val="50000"/>
              </a:lnSpc>
              <a:spcBef>
                <a:spcPct val="50000"/>
              </a:spcBef>
            </a:pPr>
            <a:endParaRPr lang="en-US" altLang="ja-JP" sz="1000" b="0" dirty="0"/>
          </a:p>
          <a:p>
            <a:pPr algn="l">
              <a:lnSpc>
                <a:spcPct val="50000"/>
              </a:lnSpc>
              <a:spcBef>
                <a:spcPct val="50000"/>
              </a:spcBef>
            </a:pPr>
            <a:r>
              <a:rPr lang="en-US" altLang="ja-JP" sz="1000" b="0" dirty="0"/>
              <a:t>                            Earthquake of Jan.</a:t>
            </a:r>
          </a:p>
          <a:p>
            <a:pPr algn="l">
              <a:lnSpc>
                <a:spcPct val="50000"/>
              </a:lnSpc>
              <a:spcBef>
                <a:spcPct val="50000"/>
              </a:spcBef>
            </a:pPr>
            <a:r>
              <a:rPr lang="en-US" altLang="ja-JP" sz="1000" b="0" dirty="0"/>
              <a:t>                             17, 1995</a:t>
            </a:r>
          </a:p>
          <a:p>
            <a:pPr algn="l">
              <a:lnSpc>
                <a:spcPct val="50000"/>
              </a:lnSpc>
              <a:spcBef>
                <a:spcPct val="50000"/>
              </a:spcBef>
            </a:pPr>
            <a:r>
              <a:rPr lang="en-US" altLang="ja-JP" sz="1000" b="0" dirty="0"/>
              <a:t>                             regular day</a:t>
            </a:r>
          </a:p>
        </p:txBody>
      </p:sp>
      <p:sp>
        <p:nvSpPr>
          <p:cNvPr id="27" name="Line 26"/>
          <p:cNvSpPr>
            <a:spLocks noChangeShapeType="1"/>
          </p:cNvSpPr>
          <p:nvPr/>
        </p:nvSpPr>
        <p:spPr bwMode="auto">
          <a:xfrm>
            <a:off x="6427788" y="1600200"/>
            <a:ext cx="673100" cy="0"/>
          </a:xfrm>
          <a:prstGeom prst="line">
            <a:avLst/>
          </a:prstGeom>
          <a:noFill/>
          <a:ln w="38100">
            <a:solidFill>
              <a:srgbClr val="FF0000"/>
            </a:solidFill>
            <a:round/>
            <a:headEnd/>
            <a:tailEnd/>
          </a:ln>
          <a:effectLst/>
        </p:spPr>
        <p:txBody>
          <a:bodyPr/>
          <a:lstStyle/>
          <a:p>
            <a:endParaRPr lang="en-US" dirty="0"/>
          </a:p>
        </p:txBody>
      </p:sp>
      <p:sp>
        <p:nvSpPr>
          <p:cNvPr id="28" name="Line 27"/>
          <p:cNvSpPr>
            <a:spLocks noChangeShapeType="1"/>
          </p:cNvSpPr>
          <p:nvPr/>
        </p:nvSpPr>
        <p:spPr bwMode="auto">
          <a:xfrm>
            <a:off x="6427788" y="1817688"/>
            <a:ext cx="673100" cy="0"/>
          </a:xfrm>
          <a:prstGeom prst="line">
            <a:avLst/>
          </a:prstGeom>
          <a:noFill/>
          <a:ln w="38100">
            <a:solidFill>
              <a:srgbClr val="0000FF"/>
            </a:solidFill>
            <a:round/>
            <a:headEnd/>
            <a:tailEnd/>
          </a:ln>
          <a:effectLst/>
        </p:spPr>
        <p:txBody>
          <a:bodyPr/>
          <a:lstStyle/>
          <a:p>
            <a:endParaRPr lang="en-US" dirty="0"/>
          </a:p>
        </p:txBody>
      </p:sp>
      <p:sp>
        <p:nvSpPr>
          <p:cNvPr id="29" name="Text Box 28"/>
          <p:cNvSpPr txBox="1">
            <a:spLocks noChangeArrowheads="1"/>
          </p:cNvSpPr>
          <p:nvPr/>
        </p:nvSpPr>
        <p:spPr bwMode="auto">
          <a:xfrm>
            <a:off x="6553200" y="1228725"/>
            <a:ext cx="533400" cy="254000"/>
          </a:xfrm>
          <a:prstGeom prst="rect">
            <a:avLst/>
          </a:prstGeom>
          <a:solidFill>
            <a:schemeClr val="bg1"/>
          </a:solidFill>
          <a:ln w="9525">
            <a:solidFill>
              <a:schemeClr val="tx1"/>
            </a:solidFill>
            <a:miter lim="800000"/>
            <a:headEnd/>
            <a:tailEnd/>
          </a:ln>
          <a:effectLst/>
        </p:spPr>
        <p:txBody>
          <a:bodyPr wrap="none">
            <a:spAutoFit/>
          </a:bodyPr>
          <a:lstStyle/>
          <a:p>
            <a:pPr algn="l">
              <a:spcBef>
                <a:spcPct val="50000"/>
              </a:spcBef>
            </a:pPr>
            <a:r>
              <a:rPr lang="en-US" altLang="ja-JP" sz="1000" b="0" dirty="0"/>
              <a:t>legend</a:t>
            </a:r>
          </a:p>
        </p:txBody>
      </p:sp>
      <p:sp>
        <p:nvSpPr>
          <p:cNvPr id="30" name="Rectangle 31"/>
          <p:cNvSpPr>
            <a:spLocks noChangeArrowheads="1"/>
          </p:cNvSpPr>
          <p:nvPr/>
        </p:nvSpPr>
        <p:spPr bwMode="auto">
          <a:xfrm>
            <a:off x="3124200" y="3124200"/>
            <a:ext cx="800100" cy="822325"/>
          </a:xfrm>
          <a:prstGeom prst="rect">
            <a:avLst/>
          </a:prstGeom>
          <a:noFill/>
          <a:ln w="9525">
            <a:noFill/>
            <a:miter lim="800000"/>
            <a:headEnd/>
            <a:tailEnd/>
          </a:ln>
          <a:effectLst/>
        </p:spPr>
        <p:txBody>
          <a:bodyPr>
            <a:spAutoFit/>
          </a:bodyPr>
          <a:lstStyle/>
          <a:p>
            <a:pPr algn="l"/>
            <a:r>
              <a:rPr lang="en-US" altLang="ja-JP" sz="1200" b="0" dirty="0"/>
              <a:t>About 20times of normal day</a:t>
            </a:r>
          </a:p>
        </p:txBody>
      </p:sp>
      <p:sp>
        <p:nvSpPr>
          <p:cNvPr id="31" name="Rectangle 32"/>
          <p:cNvSpPr>
            <a:spLocks noChangeArrowheads="1"/>
          </p:cNvSpPr>
          <p:nvPr/>
        </p:nvSpPr>
        <p:spPr bwMode="auto">
          <a:xfrm>
            <a:off x="4191000" y="5516563"/>
            <a:ext cx="1447800" cy="457200"/>
          </a:xfrm>
          <a:prstGeom prst="rect">
            <a:avLst/>
          </a:prstGeom>
          <a:noFill/>
          <a:ln w="9525">
            <a:noFill/>
            <a:miter lim="800000"/>
            <a:headEnd/>
            <a:tailEnd/>
          </a:ln>
          <a:effectLst/>
        </p:spPr>
        <p:txBody>
          <a:bodyPr>
            <a:spAutoFit/>
          </a:bodyPr>
          <a:lstStyle/>
          <a:p>
            <a:pPr algn="l"/>
            <a:r>
              <a:rPr lang="en-US" altLang="ja-JP" sz="1200" b="0" dirty="0"/>
              <a:t>(max usage of normal days)</a:t>
            </a:r>
          </a:p>
        </p:txBody>
      </p:sp>
      <p:sp>
        <p:nvSpPr>
          <p:cNvPr id="32" name="Line 33"/>
          <p:cNvSpPr>
            <a:spLocks noChangeShapeType="1"/>
          </p:cNvSpPr>
          <p:nvPr/>
        </p:nvSpPr>
        <p:spPr bwMode="auto">
          <a:xfrm>
            <a:off x="5486400" y="5638800"/>
            <a:ext cx="2743200" cy="0"/>
          </a:xfrm>
          <a:prstGeom prst="line">
            <a:avLst/>
          </a:prstGeom>
          <a:noFill/>
          <a:ln w="28575">
            <a:solidFill>
              <a:schemeClr val="tx1"/>
            </a:solidFill>
            <a:prstDash val="sysDot"/>
            <a:round/>
            <a:headEnd/>
            <a:tailEnd/>
          </a:ln>
          <a:effectLst/>
        </p:spPr>
        <p:txBody>
          <a:bodyPr/>
          <a:lstStyle/>
          <a:p>
            <a:endParaRPr lang="en-US" dirty="0"/>
          </a:p>
        </p:txBody>
      </p:sp>
      <p:sp>
        <p:nvSpPr>
          <p:cNvPr id="33" name="Line 34"/>
          <p:cNvSpPr>
            <a:spLocks noChangeShapeType="1"/>
          </p:cNvSpPr>
          <p:nvPr/>
        </p:nvSpPr>
        <p:spPr bwMode="auto">
          <a:xfrm>
            <a:off x="3124200" y="5638800"/>
            <a:ext cx="1143000" cy="0"/>
          </a:xfrm>
          <a:prstGeom prst="line">
            <a:avLst/>
          </a:prstGeom>
          <a:noFill/>
          <a:ln w="28575">
            <a:solidFill>
              <a:schemeClr val="tx1"/>
            </a:solidFill>
            <a:prstDash val="sysDot"/>
            <a:round/>
            <a:headEnd/>
            <a:tailEnd/>
          </a:ln>
          <a:effectLst/>
        </p:spPr>
        <p:txBody>
          <a:bodyPr/>
          <a:lstStyle/>
          <a:p>
            <a:endParaRPr lang="en-US" dirty="0"/>
          </a:p>
        </p:txBody>
      </p:sp>
      <p:sp>
        <p:nvSpPr>
          <p:cNvPr id="34" name="AutoShape 38"/>
          <p:cNvSpPr>
            <a:spLocks noChangeArrowheads="1"/>
          </p:cNvSpPr>
          <p:nvPr/>
        </p:nvSpPr>
        <p:spPr bwMode="auto">
          <a:xfrm>
            <a:off x="5257800" y="4572000"/>
            <a:ext cx="152400" cy="1066800"/>
          </a:xfrm>
          <a:prstGeom prst="upArrow">
            <a:avLst>
              <a:gd name="adj1" fmla="val 50000"/>
              <a:gd name="adj2" fmla="val 82218"/>
            </a:avLst>
          </a:prstGeom>
          <a:solidFill>
            <a:schemeClr val="accent1"/>
          </a:solidFill>
          <a:ln w="9525">
            <a:solidFill>
              <a:srgbClr val="92D050"/>
            </a:solidFill>
            <a:miter lim="800000"/>
            <a:headEnd/>
            <a:tailEnd/>
          </a:ln>
          <a:effectLst/>
        </p:spPr>
        <p:txBody>
          <a:bodyPr vert="eaVert" wrap="none" anchor="ctr"/>
          <a:lstStyle/>
          <a:p>
            <a:endParaRPr lang="en-US" dirty="0"/>
          </a:p>
        </p:txBody>
      </p:sp>
      <p:sp>
        <p:nvSpPr>
          <p:cNvPr id="35" name="Rectangle 39"/>
          <p:cNvSpPr>
            <a:spLocks noChangeArrowheads="1"/>
          </p:cNvSpPr>
          <p:nvPr/>
        </p:nvSpPr>
        <p:spPr bwMode="auto">
          <a:xfrm>
            <a:off x="5364163" y="4868863"/>
            <a:ext cx="1182687" cy="457200"/>
          </a:xfrm>
          <a:prstGeom prst="rect">
            <a:avLst/>
          </a:prstGeom>
          <a:noFill/>
          <a:ln w="9525">
            <a:noFill/>
            <a:miter lim="800000"/>
            <a:headEnd/>
            <a:tailEnd/>
          </a:ln>
          <a:effectLst/>
        </p:spPr>
        <p:txBody>
          <a:bodyPr>
            <a:spAutoFit/>
          </a:bodyPr>
          <a:lstStyle/>
          <a:p>
            <a:pPr algn="l"/>
            <a:r>
              <a:rPr lang="en-US" altLang="ja-JP" sz="1200" b="0" dirty="0"/>
              <a:t>About 7 times of normal day</a:t>
            </a:r>
          </a:p>
        </p:txBody>
      </p:sp>
      <p:sp>
        <p:nvSpPr>
          <p:cNvPr id="65" name="TextBox 64"/>
          <p:cNvSpPr txBox="1"/>
          <p:nvPr/>
        </p:nvSpPr>
        <p:spPr>
          <a:xfrm>
            <a:off x="3276600" y="6477000"/>
            <a:ext cx="2590800" cy="276999"/>
          </a:xfrm>
          <a:prstGeom prst="rect">
            <a:avLst/>
          </a:prstGeom>
          <a:noFill/>
        </p:spPr>
        <p:txBody>
          <a:bodyPr wrap="square" rtlCol="0">
            <a:spAutoFit/>
          </a:bodyPr>
          <a:lstStyle/>
          <a:p>
            <a:r>
              <a:rPr lang="en-US" sz="1200" dirty="0" smtClean="0"/>
              <a:t>Courtesy of Arata Koike, NTT</a:t>
            </a:r>
            <a:endParaRPr lang="en-US" sz="12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058F4970-10C5-42E3-A80D-502447546C8C}" type="datetime1">
              <a:rPr lang="en-US" altLang="zh-CN" smtClean="0"/>
              <a:pPr/>
              <a:t>4/7/2010</a:t>
            </a:fld>
            <a:endParaRPr lang="en-US" altLang="zh-CN" dirty="0"/>
          </a:p>
        </p:txBody>
      </p:sp>
      <p:sp>
        <p:nvSpPr>
          <p:cNvPr id="7" name="Slide Number Placeholder 6"/>
          <p:cNvSpPr>
            <a:spLocks noGrp="1"/>
          </p:cNvSpPr>
          <p:nvPr>
            <p:ph type="sldNum" sz="quarter" idx="12"/>
          </p:nvPr>
        </p:nvSpPr>
        <p:spPr/>
        <p:txBody>
          <a:bodyPr/>
          <a:lstStyle/>
          <a:p>
            <a:fld id="{0E884421-E629-4613-A8E5-01BFAEB22E05}" type="slidenum">
              <a:rPr lang="en-US" altLang="zh-CN" smtClean="0"/>
              <a:pPr/>
              <a:t>22</a:t>
            </a:fld>
            <a:endParaRPr lang="en-US" altLang="zh-CN" dirty="0"/>
          </a:p>
        </p:txBody>
      </p:sp>
      <p:sp>
        <p:nvSpPr>
          <p:cNvPr id="2464770" name="Rectangle 2"/>
          <p:cNvSpPr>
            <a:spLocks noGrp="1" noChangeArrowheads="1"/>
          </p:cNvSpPr>
          <p:nvPr>
            <p:ph type="title"/>
          </p:nvPr>
        </p:nvSpPr>
        <p:spPr/>
        <p:txBody>
          <a:bodyPr/>
          <a:lstStyle/>
          <a:p>
            <a:r>
              <a:rPr lang="en-US" altLang="zh-CN" dirty="0" smtClean="0">
                <a:ea typeface="宋体" pitchFamily="2" charset="-122"/>
              </a:rPr>
              <a:t>SIP Server Overload: What Shall We Do?</a:t>
            </a:r>
            <a:endParaRPr lang="en-US" altLang="zh-CN" dirty="0">
              <a:ea typeface="宋体" pitchFamily="2" charset="-122"/>
            </a:endParaRPr>
          </a:p>
        </p:txBody>
      </p:sp>
      <p:sp>
        <p:nvSpPr>
          <p:cNvPr id="2464774" name="Rectangle 6"/>
          <p:cNvSpPr>
            <a:spLocks noChangeArrowheads="1"/>
          </p:cNvSpPr>
          <p:nvPr/>
        </p:nvSpPr>
        <p:spPr bwMode="auto">
          <a:xfrm>
            <a:off x="228600" y="1371600"/>
            <a:ext cx="5867400" cy="3429000"/>
          </a:xfrm>
          <a:prstGeom prst="rect">
            <a:avLst/>
          </a:prstGeom>
          <a:noFill/>
          <a:ln w="9525">
            <a:noFill/>
            <a:miter lim="800000"/>
            <a:headEnd/>
            <a:tailEnd/>
          </a:ln>
          <a:effectLst/>
        </p:spPr>
        <p:txBody>
          <a:bodyPr/>
          <a:lstStyle/>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zh-CN" altLang="en-US" sz="1400" dirty="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Simply </a:t>
            </a:r>
            <a:r>
              <a:rPr lang="en-US" altLang="zh-CN" sz="2000" dirty="0">
                <a:solidFill>
                  <a:srgbClr val="000000"/>
                </a:solidFill>
                <a:latin typeface="Trebuchet MS" pitchFamily="34" charset="0"/>
                <a:ea typeface="宋体" pitchFamily="2" charset="-122"/>
              </a:rPr>
              <a:t>dropping requests on overload? </a:t>
            </a: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INVITE  hop-by-hop retransmission</a:t>
            </a: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More messages due to retransmission</a:t>
            </a: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a:solidFill>
                <a:srgbClr val="000000"/>
              </a:solidFill>
              <a:latin typeface="Trebuchet MS" pitchFamily="34" charset="0"/>
              <a:ea typeface="宋体" pitchFamily="2" charset="-122"/>
            </a:endParaRPr>
          </a:p>
        </p:txBody>
      </p:sp>
      <p:grpSp>
        <p:nvGrpSpPr>
          <p:cNvPr id="39" name="Group 38"/>
          <p:cNvGrpSpPr/>
          <p:nvPr/>
        </p:nvGrpSpPr>
        <p:grpSpPr>
          <a:xfrm>
            <a:off x="6019800" y="1524000"/>
            <a:ext cx="2895600" cy="4114800"/>
            <a:chOff x="5943600" y="1524000"/>
            <a:chExt cx="2971800" cy="4572000"/>
          </a:xfrm>
        </p:grpSpPr>
        <p:sp>
          <p:nvSpPr>
            <p:cNvPr id="9" name="Oval 8"/>
            <p:cNvSpPr/>
            <p:nvPr/>
          </p:nvSpPr>
          <p:spPr bwMode="auto">
            <a:xfrm>
              <a:off x="7848600" y="1752600"/>
              <a:ext cx="838200" cy="7620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8" descr="sipd"/>
            <p:cNvPicPr>
              <a:picLocks noChangeAspect="1" noChangeArrowheads="1"/>
            </p:cNvPicPr>
            <p:nvPr/>
          </p:nvPicPr>
          <p:blipFill>
            <a:blip r:embed="rId3" cstate="print"/>
            <a:srcRect/>
            <a:stretch>
              <a:fillRect/>
            </a:stretch>
          </p:blipFill>
          <p:spPr bwMode="auto">
            <a:xfrm>
              <a:off x="6248400" y="1905000"/>
              <a:ext cx="563880" cy="487680"/>
            </a:xfrm>
            <a:prstGeom prst="rect">
              <a:avLst/>
            </a:prstGeom>
            <a:noFill/>
            <a:ln w="9525">
              <a:noFill/>
              <a:miter lim="800000"/>
              <a:headEnd/>
              <a:tailEnd/>
            </a:ln>
          </p:spPr>
        </p:pic>
        <p:pic>
          <p:nvPicPr>
            <p:cNvPr id="11" name="Picture 8" descr="sipd"/>
            <p:cNvPicPr>
              <a:picLocks noChangeAspect="1" noChangeArrowheads="1"/>
            </p:cNvPicPr>
            <p:nvPr/>
          </p:nvPicPr>
          <p:blipFill>
            <a:blip r:embed="rId3" cstate="print"/>
            <a:srcRect/>
            <a:stretch>
              <a:fillRect/>
            </a:stretch>
          </p:blipFill>
          <p:spPr bwMode="auto">
            <a:xfrm>
              <a:off x="8001000" y="1905000"/>
              <a:ext cx="563880" cy="487680"/>
            </a:xfrm>
            <a:prstGeom prst="rect">
              <a:avLst/>
            </a:prstGeom>
            <a:noFill/>
            <a:ln w="9525">
              <a:noFill/>
              <a:miter lim="800000"/>
              <a:headEnd/>
              <a:tailEnd/>
            </a:ln>
          </p:spPr>
        </p:pic>
        <p:cxnSp>
          <p:nvCxnSpPr>
            <p:cNvPr id="12" name="Straight Connector 11"/>
            <p:cNvCxnSpPr/>
            <p:nvPr/>
          </p:nvCxnSpPr>
          <p:spPr bwMode="auto">
            <a:xfrm rot="5400000">
              <a:off x="4763294" y="4229100"/>
              <a:ext cx="3580606" cy="794"/>
            </a:xfrm>
            <a:prstGeom prst="line">
              <a:avLst/>
            </a:prstGeom>
            <a:noFill/>
            <a:ln w="38100" cap="flat" cmpd="sng" algn="ctr">
              <a:solidFill>
                <a:srgbClr val="00B0F0"/>
              </a:solidFill>
              <a:prstDash val="solid"/>
              <a:round/>
              <a:headEnd type="none" w="med" len="med"/>
              <a:tailEnd type="none" w="med" len="med"/>
            </a:ln>
            <a:effectLst/>
          </p:spPr>
        </p:cxnSp>
        <p:cxnSp>
          <p:nvCxnSpPr>
            <p:cNvPr id="13" name="Straight Connector 12"/>
            <p:cNvCxnSpPr/>
            <p:nvPr/>
          </p:nvCxnSpPr>
          <p:spPr bwMode="auto">
            <a:xfrm rot="5400000">
              <a:off x="6477794" y="4267200"/>
              <a:ext cx="3656806" cy="794"/>
            </a:xfrm>
            <a:prstGeom prst="line">
              <a:avLst/>
            </a:prstGeom>
            <a:noFill/>
            <a:ln w="38100" cap="flat"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6629400" y="29717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15" name="TextBox 14"/>
            <p:cNvSpPr txBox="1"/>
            <p:nvPr/>
          </p:nvSpPr>
          <p:spPr>
            <a:xfrm>
              <a:off x="6858000" y="2667000"/>
              <a:ext cx="838200" cy="307777"/>
            </a:xfrm>
            <a:prstGeom prst="rect">
              <a:avLst/>
            </a:prstGeom>
            <a:noFill/>
          </p:spPr>
          <p:txBody>
            <a:bodyPr wrap="square" rtlCol="0">
              <a:spAutoFit/>
            </a:bodyPr>
            <a:lstStyle/>
            <a:p>
              <a:r>
                <a:rPr lang="en-US" sz="1400" dirty="0" smtClean="0"/>
                <a:t>INVITE</a:t>
              </a:r>
              <a:endParaRPr lang="en-US" sz="1400" dirty="0"/>
            </a:p>
          </p:txBody>
        </p:sp>
        <p:sp>
          <p:nvSpPr>
            <p:cNvPr id="16" name="TextBox 15"/>
            <p:cNvSpPr txBox="1"/>
            <p:nvPr/>
          </p:nvSpPr>
          <p:spPr>
            <a:xfrm>
              <a:off x="5943600" y="1524000"/>
              <a:ext cx="1251284" cy="341974"/>
            </a:xfrm>
            <a:prstGeom prst="rect">
              <a:avLst/>
            </a:prstGeom>
            <a:noFill/>
          </p:spPr>
          <p:txBody>
            <a:bodyPr wrap="square" rtlCol="0">
              <a:spAutoFit/>
            </a:bodyPr>
            <a:lstStyle/>
            <a:p>
              <a:r>
                <a:rPr lang="en-US" sz="1400" dirty="0" smtClean="0">
                  <a:latin typeface="Comic Sans MS" pitchFamily="66" charset="0"/>
                </a:rPr>
                <a:t>SIP Proxy A</a:t>
              </a:r>
              <a:endParaRPr lang="en-US" sz="1400" dirty="0">
                <a:latin typeface="Comic Sans MS" pitchFamily="66" charset="0"/>
              </a:endParaRPr>
            </a:p>
          </p:txBody>
        </p:sp>
        <p:sp>
          <p:nvSpPr>
            <p:cNvPr id="17" name="TextBox 16"/>
            <p:cNvSpPr txBox="1"/>
            <p:nvPr/>
          </p:nvSpPr>
          <p:spPr>
            <a:xfrm>
              <a:off x="7696200" y="1524000"/>
              <a:ext cx="1219200" cy="307777"/>
            </a:xfrm>
            <a:prstGeom prst="rect">
              <a:avLst/>
            </a:prstGeom>
            <a:noFill/>
          </p:spPr>
          <p:txBody>
            <a:bodyPr wrap="square" rtlCol="0">
              <a:spAutoFit/>
            </a:bodyPr>
            <a:lstStyle/>
            <a:p>
              <a:r>
                <a:rPr lang="en-US" sz="1400" dirty="0" smtClean="0">
                  <a:latin typeface="Comic Sans MS" pitchFamily="66" charset="0"/>
                </a:rPr>
                <a:t>SIP Proxy B</a:t>
              </a:r>
              <a:endParaRPr lang="en-US" sz="1400" dirty="0">
                <a:latin typeface="Comic Sans MS" pitchFamily="66" charset="0"/>
              </a:endParaRPr>
            </a:p>
          </p:txBody>
        </p:sp>
        <p:cxnSp>
          <p:nvCxnSpPr>
            <p:cNvPr id="18" name="Straight Arrow Connector 17"/>
            <p:cNvCxnSpPr/>
            <p:nvPr/>
          </p:nvCxnSpPr>
          <p:spPr bwMode="auto">
            <a:xfrm>
              <a:off x="6629400" y="32765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19" name="TextBox 18"/>
            <p:cNvSpPr txBox="1"/>
            <p:nvPr/>
          </p:nvSpPr>
          <p:spPr>
            <a:xfrm>
              <a:off x="6858000" y="2971800"/>
              <a:ext cx="762000" cy="307777"/>
            </a:xfrm>
            <a:prstGeom prst="rect">
              <a:avLst/>
            </a:prstGeom>
            <a:noFill/>
          </p:spPr>
          <p:txBody>
            <a:bodyPr wrap="square" rtlCol="0">
              <a:spAutoFit/>
            </a:bodyPr>
            <a:lstStyle/>
            <a:p>
              <a:r>
                <a:rPr lang="en-US" sz="1400" dirty="0" smtClean="0"/>
                <a:t>INVITE</a:t>
              </a:r>
              <a:endParaRPr lang="en-US" sz="1400" dirty="0"/>
            </a:p>
          </p:txBody>
        </p:sp>
        <p:cxnSp>
          <p:nvCxnSpPr>
            <p:cNvPr id="20" name="Straight Arrow Connector 19"/>
            <p:cNvCxnSpPr/>
            <p:nvPr/>
          </p:nvCxnSpPr>
          <p:spPr bwMode="auto">
            <a:xfrm>
              <a:off x="6629400" y="39623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21" name="TextBox 20"/>
            <p:cNvSpPr txBox="1"/>
            <p:nvPr/>
          </p:nvSpPr>
          <p:spPr>
            <a:xfrm>
              <a:off x="6858000" y="3657600"/>
              <a:ext cx="838200" cy="307777"/>
            </a:xfrm>
            <a:prstGeom prst="rect">
              <a:avLst/>
            </a:prstGeom>
            <a:noFill/>
          </p:spPr>
          <p:txBody>
            <a:bodyPr wrap="square" rtlCol="0">
              <a:spAutoFit/>
            </a:bodyPr>
            <a:lstStyle/>
            <a:p>
              <a:r>
                <a:rPr lang="en-US" sz="1400" dirty="0" smtClean="0"/>
                <a:t>INVITE</a:t>
              </a:r>
              <a:endParaRPr lang="en-US" sz="1400" dirty="0"/>
            </a:p>
          </p:txBody>
        </p:sp>
        <p:cxnSp>
          <p:nvCxnSpPr>
            <p:cNvPr id="22" name="Straight Arrow Connector 21"/>
            <p:cNvCxnSpPr/>
            <p:nvPr/>
          </p:nvCxnSpPr>
          <p:spPr bwMode="auto">
            <a:xfrm>
              <a:off x="6629400" y="5333999"/>
              <a:ext cx="1219200" cy="1"/>
            </a:xfrm>
            <a:prstGeom prst="straightConnector1">
              <a:avLst/>
            </a:prstGeom>
            <a:noFill/>
            <a:ln w="19050" cap="flat" cmpd="sng" algn="ctr">
              <a:solidFill>
                <a:schemeClr val="accent4"/>
              </a:solidFill>
              <a:prstDash val="solid"/>
              <a:round/>
              <a:headEnd type="none" w="med" len="med"/>
              <a:tailEnd type="arrow"/>
            </a:ln>
            <a:effectLst/>
          </p:spPr>
        </p:cxnSp>
        <p:sp>
          <p:nvSpPr>
            <p:cNvPr id="23" name="TextBox 22"/>
            <p:cNvSpPr txBox="1"/>
            <p:nvPr/>
          </p:nvSpPr>
          <p:spPr>
            <a:xfrm>
              <a:off x="6858000" y="5029200"/>
              <a:ext cx="762000" cy="307777"/>
            </a:xfrm>
            <a:prstGeom prst="rect">
              <a:avLst/>
            </a:prstGeom>
            <a:noFill/>
          </p:spPr>
          <p:txBody>
            <a:bodyPr wrap="square" rtlCol="0">
              <a:spAutoFit/>
            </a:bodyPr>
            <a:lstStyle/>
            <a:p>
              <a:r>
                <a:rPr lang="en-US" sz="1400" dirty="0" smtClean="0"/>
                <a:t>INVITE</a:t>
              </a:r>
              <a:endParaRPr lang="en-US" sz="1400" dirty="0"/>
            </a:p>
          </p:txBody>
        </p:sp>
        <p:cxnSp>
          <p:nvCxnSpPr>
            <p:cNvPr id="24" name="Straight Connector 23"/>
            <p:cNvCxnSpPr/>
            <p:nvPr/>
          </p:nvCxnSpPr>
          <p:spPr bwMode="auto">
            <a:xfrm>
              <a:off x="6248400" y="29718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6248400" y="32766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6248400" y="39624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6248400" y="5334000"/>
              <a:ext cx="304800" cy="1588"/>
            </a:xfrm>
            <a:prstGeom prst="line">
              <a:avLst/>
            </a:prstGeom>
            <a:noFill/>
            <a:ln w="12700" cap="flat" cmpd="sng" algn="ctr">
              <a:solidFill>
                <a:schemeClr val="tx1"/>
              </a:solidFill>
              <a:prstDash val="solid"/>
              <a:round/>
              <a:headEnd type="none" w="med" len="med"/>
              <a:tailEnd type="none" w="med" len="med"/>
            </a:ln>
            <a:effectLst/>
          </p:spPr>
        </p:cxnSp>
        <p:cxnSp>
          <p:nvCxnSpPr>
            <p:cNvPr id="28" name="Straight Arrow Connector 27"/>
            <p:cNvCxnSpPr/>
            <p:nvPr/>
          </p:nvCxnSpPr>
          <p:spPr bwMode="auto">
            <a:xfrm rot="5400000">
              <a:off x="6249194" y="3123406"/>
              <a:ext cx="304800" cy="1588"/>
            </a:xfrm>
            <a:prstGeom prst="straightConnector1">
              <a:avLst/>
            </a:prstGeom>
            <a:noFill/>
            <a:ln w="12700" cap="flat" cmpd="sng" algn="ctr">
              <a:solidFill>
                <a:schemeClr val="tx1"/>
              </a:solidFill>
              <a:prstDash val="solid"/>
              <a:round/>
              <a:headEnd type="arrow"/>
              <a:tailEnd type="arrow"/>
            </a:ln>
            <a:effectLst/>
          </p:spPr>
        </p:cxnSp>
        <p:cxnSp>
          <p:nvCxnSpPr>
            <p:cNvPr id="29" name="Straight Arrow Connector 28"/>
            <p:cNvCxnSpPr/>
            <p:nvPr/>
          </p:nvCxnSpPr>
          <p:spPr bwMode="auto">
            <a:xfrm rot="5400000">
              <a:off x="6058694" y="3618706"/>
              <a:ext cx="685800" cy="1588"/>
            </a:xfrm>
            <a:prstGeom prst="straightConnector1">
              <a:avLst/>
            </a:prstGeom>
            <a:noFill/>
            <a:ln w="12700" cap="flat" cmpd="sng" algn="ctr">
              <a:solidFill>
                <a:schemeClr val="tx1"/>
              </a:solidFill>
              <a:prstDash val="solid"/>
              <a:round/>
              <a:headEnd type="arrow"/>
              <a:tailEnd type="arrow"/>
            </a:ln>
            <a:effectLst/>
          </p:spPr>
        </p:cxnSp>
        <p:cxnSp>
          <p:nvCxnSpPr>
            <p:cNvPr id="30" name="Straight Arrow Connector 29"/>
            <p:cNvCxnSpPr/>
            <p:nvPr/>
          </p:nvCxnSpPr>
          <p:spPr bwMode="auto">
            <a:xfrm rot="5400000">
              <a:off x="5715794" y="4647406"/>
              <a:ext cx="1371600" cy="1588"/>
            </a:xfrm>
            <a:prstGeom prst="straightConnector1">
              <a:avLst/>
            </a:prstGeom>
            <a:noFill/>
            <a:ln w="12700" cap="flat" cmpd="sng" algn="ctr">
              <a:solidFill>
                <a:schemeClr val="tx1"/>
              </a:solidFill>
              <a:prstDash val="solid"/>
              <a:round/>
              <a:headEnd type="arrow"/>
              <a:tailEnd type="arrow"/>
            </a:ln>
            <a:effectLst/>
          </p:spPr>
        </p:cxnSp>
        <p:sp>
          <p:nvSpPr>
            <p:cNvPr id="31" name="TextBox 30"/>
            <p:cNvSpPr txBox="1"/>
            <p:nvPr/>
          </p:nvSpPr>
          <p:spPr>
            <a:xfrm>
              <a:off x="6096000" y="2971800"/>
              <a:ext cx="381000" cy="307777"/>
            </a:xfrm>
            <a:prstGeom prst="rect">
              <a:avLst/>
            </a:prstGeom>
            <a:noFill/>
          </p:spPr>
          <p:txBody>
            <a:bodyPr wrap="square" rtlCol="0">
              <a:spAutoFit/>
            </a:bodyPr>
            <a:lstStyle/>
            <a:p>
              <a:r>
                <a:rPr lang="en-US" sz="1400" dirty="0" smtClean="0"/>
                <a:t>T</a:t>
              </a:r>
              <a:r>
                <a:rPr lang="en-US" sz="1400" baseline="-25000" dirty="0" smtClean="0"/>
                <a:t>1</a:t>
              </a:r>
              <a:endParaRPr lang="en-US" sz="1400" baseline="-25000" dirty="0"/>
            </a:p>
          </p:txBody>
        </p:sp>
        <p:sp>
          <p:nvSpPr>
            <p:cNvPr id="32" name="TextBox 31"/>
            <p:cNvSpPr txBox="1"/>
            <p:nvPr/>
          </p:nvSpPr>
          <p:spPr>
            <a:xfrm>
              <a:off x="6019800" y="3429000"/>
              <a:ext cx="457200" cy="307777"/>
            </a:xfrm>
            <a:prstGeom prst="rect">
              <a:avLst/>
            </a:prstGeom>
            <a:noFill/>
          </p:spPr>
          <p:txBody>
            <a:bodyPr wrap="square" rtlCol="0">
              <a:spAutoFit/>
            </a:bodyPr>
            <a:lstStyle/>
            <a:p>
              <a:r>
                <a:rPr lang="en-US" sz="1400" dirty="0" smtClean="0"/>
                <a:t>2T</a:t>
              </a:r>
              <a:r>
                <a:rPr lang="en-US" sz="1400" baseline="-25000" dirty="0" smtClean="0"/>
                <a:t>1</a:t>
              </a:r>
              <a:endParaRPr lang="en-US" sz="1400" baseline="-25000" dirty="0"/>
            </a:p>
          </p:txBody>
        </p:sp>
        <p:sp>
          <p:nvSpPr>
            <p:cNvPr id="33" name="TextBox 32"/>
            <p:cNvSpPr txBox="1"/>
            <p:nvPr/>
          </p:nvSpPr>
          <p:spPr>
            <a:xfrm>
              <a:off x="6019800" y="4419600"/>
              <a:ext cx="457200" cy="307777"/>
            </a:xfrm>
            <a:prstGeom prst="rect">
              <a:avLst/>
            </a:prstGeom>
            <a:noFill/>
          </p:spPr>
          <p:txBody>
            <a:bodyPr wrap="square" rtlCol="0">
              <a:spAutoFit/>
            </a:bodyPr>
            <a:lstStyle/>
            <a:p>
              <a:r>
                <a:rPr lang="en-US" sz="1400" dirty="0" smtClean="0"/>
                <a:t>4T</a:t>
              </a:r>
              <a:r>
                <a:rPr lang="en-US" sz="1400" baseline="-25000" dirty="0" smtClean="0"/>
                <a:t>1</a:t>
              </a:r>
              <a:endParaRPr lang="en-US" sz="1400" baseline="-25000" dirty="0"/>
            </a:p>
          </p:txBody>
        </p:sp>
        <p:cxnSp>
          <p:nvCxnSpPr>
            <p:cNvPr id="34" name="Straight Connector 33"/>
            <p:cNvCxnSpPr/>
            <p:nvPr/>
          </p:nvCxnSpPr>
          <p:spPr bwMode="auto">
            <a:xfrm rot="5400000">
              <a:off x="6667897" y="5752703"/>
              <a:ext cx="228600" cy="794"/>
            </a:xfrm>
            <a:prstGeom prst="line">
              <a:avLst/>
            </a:prstGeom>
            <a:noFill/>
            <a:ln w="38100" cap="flat" cmpd="sng" algn="ctr">
              <a:solidFill>
                <a:schemeClr val="tx1"/>
              </a:solidFill>
              <a:prstDash val="sysDot"/>
              <a:round/>
              <a:headEnd type="none" w="med" len="med"/>
              <a:tailEnd type="none" w="med" len="med"/>
            </a:ln>
            <a:effectLst/>
          </p:spPr>
        </p:cxnSp>
        <p:sp>
          <p:nvSpPr>
            <p:cNvPr id="35" name="Multiply 34"/>
            <p:cNvSpPr/>
            <p:nvPr/>
          </p:nvSpPr>
          <p:spPr bwMode="auto">
            <a:xfrm>
              <a:off x="7696200" y="27432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6" name="Multiply 35"/>
            <p:cNvSpPr/>
            <p:nvPr/>
          </p:nvSpPr>
          <p:spPr bwMode="auto">
            <a:xfrm>
              <a:off x="7696200" y="30480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7" name="Multiply 36"/>
            <p:cNvSpPr/>
            <p:nvPr/>
          </p:nvSpPr>
          <p:spPr bwMode="auto">
            <a:xfrm>
              <a:off x="7696200" y="37338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38" name="Multiply 37"/>
            <p:cNvSpPr/>
            <p:nvPr/>
          </p:nvSpPr>
          <p:spPr bwMode="auto">
            <a:xfrm>
              <a:off x="7696200" y="5105400"/>
              <a:ext cx="457200" cy="457200"/>
            </a:xfrm>
            <a:prstGeom prst="mathMultiply">
              <a:avLst>
                <a:gd name="adj1" fmla="val 4828"/>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477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6477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A262709-9B52-4051-901D-76B8754390EB}" type="datetime1">
              <a:rPr lang="en-US" altLang="zh-CN" smtClean="0"/>
              <a:pPr/>
              <a:t>4/7/2010</a:t>
            </a:fld>
            <a:endParaRPr lang="en-US" altLang="zh-CN" dirty="0"/>
          </a:p>
        </p:txBody>
      </p:sp>
      <p:sp>
        <p:nvSpPr>
          <p:cNvPr id="5" name="Slide Number Placeholder 5"/>
          <p:cNvSpPr>
            <a:spLocks noGrp="1"/>
          </p:cNvSpPr>
          <p:nvPr>
            <p:ph type="sldNum" sz="quarter" idx="12"/>
          </p:nvPr>
        </p:nvSpPr>
        <p:spPr/>
        <p:txBody>
          <a:bodyPr/>
          <a:lstStyle/>
          <a:p>
            <a:fld id="{0A970C82-6173-45B5-8B67-308BA50B22A3}" type="slidenum">
              <a:rPr lang="en-US" altLang="zh-CN" smtClean="0"/>
              <a:pPr/>
              <a:t>23</a:t>
            </a:fld>
            <a:endParaRPr lang="en-US" altLang="zh-CN" dirty="0"/>
          </a:p>
        </p:txBody>
      </p:sp>
      <p:sp>
        <p:nvSpPr>
          <p:cNvPr id="2461698" name="Rectangle 2"/>
          <p:cNvSpPr>
            <a:spLocks noGrp="1" noChangeArrowheads="1"/>
          </p:cNvSpPr>
          <p:nvPr>
            <p:ph type="title"/>
          </p:nvPr>
        </p:nvSpPr>
        <p:spPr/>
        <p:txBody>
          <a:bodyPr/>
          <a:lstStyle/>
          <a:p>
            <a:r>
              <a:rPr lang="en-US" altLang="zh-CN" sz="1800" dirty="0" smtClean="0">
                <a:ea typeface="宋体" pitchFamily="2" charset="-122"/>
              </a:rPr>
              <a:t>SIP Server Overload: Message Rejection or Retry Another Server?</a:t>
            </a:r>
            <a:endParaRPr lang="en-US" altLang="zh-CN" sz="1800" dirty="0">
              <a:ea typeface="宋体" pitchFamily="2" charset="-122"/>
            </a:endParaRPr>
          </a:p>
        </p:txBody>
      </p:sp>
      <p:sp>
        <p:nvSpPr>
          <p:cNvPr id="2461699" name="Rectangle 3"/>
          <p:cNvSpPr>
            <a:spLocks noGrp="1" noChangeArrowheads="1"/>
          </p:cNvSpPr>
          <p:nvPr>
            <p:ph type="body" idx="1"/>
          </p:nvPr>
        </p:nvSpPr>
        <p:spPr>
          <a:xfrm>
            <a:off x="457200" y="1066800"/>
            <a:ext cx="8229600" cy="4800600"/>
          </a:xfrm>
        </p:spPr>
        <p:txBody>
          <a:bodyPr/>
          <a:lstStyle/>
          <a:p>
            <a:pPr lvl="1"/>
            <a:endParaRPr lang="en-US" altLang="zh-CN" sz="2400" dirty="0" smtClean="0">
              <a:ea typeface="宋体" pitchFamily="2" charset="-122"/>
            </a:endParaRPr>
          </a:p>
          <a:p>
            <a:pPr lvl="1"/>
            <a:r>
              <a:rPr lang="en-US" altLang="zh-CN" sz="2400" dirty="0" smtClean="0">
                <a:ea typeface="宋体" pitchFamily="2" charset="-122"/>
              </a:rPr>
              <a:t>Rejecting </a:t>
            </a:r>
            <a:r>
              <a:rPr lang="en-US" altLang="zh-CN" sz="2400" dirty="0">
                <a:ea typeface="宋体" pitchFamily="2" charset="-122"/>
              </a:rPr>
              <a:t>excessive requests upon overload? </a:t>
            </a:r>
            <a:endParaRPr lang="en-US" altLang="zh-CN" sz="2400" dirty="0" smtClean="0">
              <a:ea typeface="宋体" pitchFamily="2" charset="-122"/>
            </a:endParaRPr>
          </a:p>
          <a:p>
            <a:pPr lvl="1"/>
            <a:endParaRPr lang="en-US" altLang="zh-CN" dirty="0" smtClean="0">
              <a:ea typeface="宋体" pitchFamily="2" charset="-122"/>
            </a:endParaRPr>
          </a:p>
          <a:p>
            <a:pPr lvl="1"/>
            <a:endParaRPr lang="en-US" altLang="zh-CN" dirty="0" smtClean="0">
              <a:ea typeface="宋体" pitchFamily="2" charset="-122"/>
            </a:endParaRPr>
          </a:p>
          <a:p>
            <a:pPr lvl="1"/>
            <a:endParaRPr lang="en-US" altLang="zh-CN" dirty="0" smtClean="0">
              <a:ea typeface="宋体" pitchFamily="2" charset="-122"/>
            </a:endParaRPr>
          </a:p>
          <a:p>
            <a:pPr lvl="1"/>
            <a:endParaRPr lang="en-US" altLang="zh-CN" dirty="0" smtClean="0">
              <a:ea typeface="宋体" pitchFamily="2" charset="-122"/>
            </a:endParaRPr>
          </a:p>
          <a:p>
            <a:pPr lvl="1"/>
            <a:endParaRPr lang="en-US" altLang="zh-CN" dirty="0" smtClean="0">
              <a:ea typeface="宋体" pitchFamily="2" charset="-122"/>
            </a:endParaRPr>
          </a:p>
          <a:p>
            <a:pPr lvl="1"/>
            <a:endParaRPr lang="en-US" altLang="zh-CN" dirty="0" smtClean="0">
              <a:ea typeface="宋体" pitchFamily="2" charset="-122"/>
            </a:endParaRPr>
          </a:p>
          <a:p>
            <a:pPr lvl="1"/>
            <a:endParaRPr lang="en-US" altLang="zh-CN" sz="2400" dirty="0" smtClean="0">
              <a:ea typeface="宋体" pitchFamily="2" charset="-122"/>
            </a:endParaRPr>
          </a:p>
          <a:p>
            <a:pPr lvl="1"/>
            <a:r>
              <a:rPr lang="en-US" altLang="zh-CN" sz="2400" dirty="0" smtClean="0">
                <a:ea typeface="宋体" pitchFamily="2" charset="-122"/>
              </a:rPr>
              <a:t>Trying </a:t>
            </a:r>
            <a:r>
              <a:rPr lang="en-US" altLang="zh-CN" sz="2400" dirty="0">
                <a:ea typeface="宋体" pitchFamily="2" charset="-122"/>
              </a:rPr>
              <a:t>an alternative server</a:t>
            </a:r>
            <a:r>
              <a:rPr lang="en-US" altLang="zh-CN" sz="2400" dirty="0" smtClean="0">
                <a:ea typeface="宋体" pitchFamily="2" charset="-122"/>
              </a:rPr>
              <a:t>?</a:t>
            </a:r>
          </a:p>
          <a:p>
            <a:pPr lvl="2"/>
            <a:r>
              <a:rPr lang="en-US" altLang="zh-CN" sz="2000" dirty="0" smtClean="0">
                <a:ea typeface="宋体" pitchFamily="2" charset="-122"/>
              </a:rPr>
              <a:t>may </a:t>
            </a:r>
            <a:r>
              <a:rPr lang="en-US" altLang="zh-CN" sz="2000" dirty="0">
                <a:ea typeface="宋体" pitchFamily="2" charset="-122"/>
              </a:rPr>
              <a:t>soon be overloaded too-&gt; cascading failure</a:t>
            </a:r>
            <a:r>
              <a:rPr lang="en-US" altLang="zh-CN" sz="2000" dirty="0" smtClean="0">
                <a:ea typeface="宋体" pitchFamily="2" charset="-122"/>
              </a:rPr>
              <a:t>!</a:t>
            </a:r>
            <a:endParaRPr lang="en-US" altLang="zh-CN" sz="2000" dirty="0">
              <a:ea typeface="宋体" pitchFamily="2" charset="-122"/>
            </a:endParaRPr>
          </a:p>
        </p:txBody>
      </p:sp>
      <p:grpSp>
        <p:nvGrpSpPr>
          <p:cNvPr id="34" name="Group 33"/>
          <p:cNvGrpSpPr/>
          <p:nvPr/>
        </p:nvGrpSpPr>
        <p:grpSpPr>
          <a:xfrm>
            <a:off x="3581400" y="2362200"/>
            <a:ext cx="4876800" cy="1769078"/>
            <a:chOff x="3581400" y="2345724"/>
            <a:chExt cx="4876800" cy="1769078"/>
          </a:xfrm>
        </p:grpSpPr>
        <p:grpSp>
          <p:nvGrpSpPr>
            <p:cNvPr id="31" name="Group 30"/>
            <p:cNvGrpSpPr/>
            <p:nvPr/>
          </p:nvGrpSpPr>
          <p:grpSpPr>
            <a:xfrm>
              <a:off x="3581400" y="3810000"/>
              <a:ext cx="4232910" cy="241231"/>
              <a:chOff x="3429000" y="4114800"/>
              <a:chExt cx="4232910" cy="241231"/>
            </a:xfrm>
          </p:grpSpPr>
          <p:cxnSp>
            <p:nvCxnSpPr>
              <p:cNvPr id="45" name="Straight Arrow Connector 44"/>
              <p:cNvCxnSpPr/>
              <p:nvPr/>
            </p:nvCxnSpPr>
            <p:spPr bwMode="auto">
              <a:xfrm>
                <a:off x="3429000" y="4343400"/>
                <a:ext cx="4232910" cy="1245"/>
              </a:xfrm>
              <a:prstGeom prst="straightConnector1">
                <a:avLst/>
              </a:prstGeom>
              <a:noFill/>
              <a:ln w="19050" cap="flat" cmpd="sng" algn="ctr">
                <a:solidFill>
                  <a:schemeClr val="accent4"/>
                </a:solidFill>
                <a:prstDash val="solid"/>
                <a:round/>
                <a:headEnd type="none" w="med" len="med"/>
                <a:tailEnd type="arrow"/>
              </a:ln>
              <a:effectLst/>
            </p:spPr>
          </p:cxnSp>
          <p:sp>
            <p:nvSpPr>
              <p:cNvPr id="46" name="TextBox 45"/>
              <p:cNvSpPr txBox="1"/>
              <p:nvPr/>
            </p:nvSpPr>
            <p:spPr>
              <a:xfrm>
                <a:off x="4114800" y="4114800"/>
                <a:ext cx="1000506" cy="241231"/>
              </a:xfrm>
              <a:prstGeom prst="rect">
                <a:avLst/>
              </a:prstGeom>
              <a:noFill/>
            </p:spPr>
            <p:txBody>
              <a:bodyPr wrap="square" rtlCol="0">
                <a:spAutoFit/>
              </a:bodyPr>
              <a:lstStyle/>
              <a:p>
                <a:r>
                  <a:rPr lang="en-US" sz="1400" dirty="0" smtClean="0"/>
                  <a:t>b) INVITE</a:t>
                </a:r>
                <a:endParaRPr lang="en-US" sz="1400" dirty="0"/>
              </a:p>
            </p:txBody>
          </p:sp>
        </p:grpSp>
        <p:pic>
          <p:nvPicPr>
            <p:cNvPr id="43" name="Picture 3"/>
            <p:cNvPicPr>
              <a:picLocks noChangeAspect="1" noChangeArrowheads="1"/>
            </p:cNvPicPr>
            <p:nvPr/>
          </p:nvPicPr>
          <p:blipFill>
            <a:blip r:embed="rId3" cstate="print"/>
            <a:srcRect/>
            <a:stretch>
              <a:fillRect/>
            </a:stretch>
          </p:blipFill>
          <p:spPr bwMode="auto">
            <a:xfrm>
              <a:off x="7534656" y="2644346"/>
              <a:ext cx="644557" cy="441346"/>
            </a:xfrm>
            <a:prstGeom prst="rect">
              <a:avLst/>
            </a:prstGeom>
            <a:noFill/>
            <a:ln w="9525">
              <a:noFill/>
              <a:miter lim="800000"/>
              <a:headEnd/>
              <a:tailEnd/>
            </a:ln>
            <a:effectLst/>
          </p:spPr>
        </p:pic>
        <p:cxnSp>
          <p:nvCxnSpPr>
            <p:cNvPr id="44" name="Straight Connector 43"/>
            <p:cNvCxnSpPr/>
            <p:nvPr/>
          </p:nvCxnSpPr>
          <p:spPr bwMode="auto">
            <a:xfrm rot="16200000" flipH="1">
              <a:off x="7349622" y="3615824"/>
              <a:ext cx="992662" cy="5294"/>
            </a:xfrm>
            <a:prstGeom prst="line">
              <a:avLst/>
            </a:prstGeom>
            <a:noFill/>
            <a:ln w="38100" cap="flat" cmpd="sng" algn="ctr">
              <a:solidFill>
                <a:srgbClr val="00B0F0"/>
              </a:solidFill>
              <a:prstDash val="solid"/>
              <a:round/>
              <a:headEnd type="none" w="med" len="med"/>
              <a:tailEnd type="none" w="med" len="med"/>
            </a:ln>
            <a:effectLst/>
          </p:spPr>
        </p:cxnSp>
        <p:sp>
          <p:nvSpPr>
            <p:cNvPr id="54" name="TextBox 53"/>
            <p:cNvSpPr txBox="1"/>
            <p:nvPr/>
          </p:nvSpPr>
          <p:spPr>
            <a:xfrm>
              <a:off x="7226808" y="2345724"/>
              <a:ext cx="1231392" cy="241231"/>
            </a:xfrm>
            <a:prstGeom prst="rect">
              <a:avLst/>
            </a:prstGeom>
            <a:noFill/>
          </p:spPr>
          <p:txBody>
            <a:bodyPr wrap="square" rtlCol="0">
              <a:spAutoFit/>
            </a:bodyPr>
            <a:lstStyle/>
            <a:p>
              <a:r>
                <a:rPr lang="en-US" sz="1400" dirty="0" smtClean="0">
                  <a:latin typeface="Comic Sans MS" pitchFamily="66" charset="0"/>
                </a:rPr>
                <a:t>SIP Proxy C</a:t>
              </a:r>
              <a:endParaRPr lang="en-US" sz="1400" dirty="0">
                <a:latin typeface="Comic Sans MS" pitchFamily="66" charset="0"/>
              </a:endParaRPr>
            </a:p>
          </p:txBody>
        </p:sp>
      </p:grpSp>
      <p:grpSp>
        <p:nvGrpSpPr>
          <p:cNvPr id="37" name="Group 36"/>
          <p:cNvGrpSpPr/>
          <p:nvPr/>
        </p:nvGrpSpPr>
        <p:grpSpPr>
          <a:xfrm>
            <a:off x="762000" y="2286000"/>
            <a:ext cx="5618226" cy="1830862"/>
            <a:chOff x="762000" y="2286000"/>
            <a:chExt cx="5618226" cy="1830862"/>
          </a:xfrm>
        </p:grpSpPr>
        <p:sp>
          <p:nvSpPr>
            <p:cNvPr id="27" name="Oval 26"/>
            <p:cNvSpPr/>
            <p:nvPr/>
          </p:nvSpPr>
          <p:spPr bwMode="auto">
            <a:xfrm>
              <a:off x="5302758" y="2524897"/>
              <a:ext cx="923544" cy="656968"/>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29" name="Picture 3"/>
            <p:cNvPicPr>
              <a:picLocks noChangeAspect="1" noChangeArrowheads="1"/>
            </p:cNvPicPr>
            <p:nvPr/>
          </p:nvPicPr>
          <p:blipFill>
            <a:blip r:embed="rId3" cstate="print"/>
            <a:srcRect/>
            <a:stretch>
              <a:fillRect/>
            </a:stretch>
          </p:blipFill>
          <p:spPr bwMode="auto">
            <a:xfrm>
              <a:off x="3224784" y="2644346"/>
              <a:ext cx="644557" cy="441346"/>
            </a:xfrm>
            <a:prstGeom prst="rect">
              <a:avLst/>
            </a:prstGeom>
            <a:noFill/>
            <a:ln w="9525">
              <a:noFill/>
              <a:miter lim="800000"/>
              <a:headEnd/>
              <a:tailEnd/>
            </a:ln>
            <a:effectLst/>
          </p:spPr>
        </p:pic>
        <p:cxnSp>
          <p:nvCxnSpPr>
            <p:cNvPr id="33" name="Straight Arrow Connector 32"/>
            <p:cNvCxnSpPr/>
            <p:nvPr/>
          </p:nvCxnSpPr>
          <p:spPr bwMode="auto">
            <a:xfrm>
              <a:off x="3609594" y="3301314"/>
              <a:ext cx="2077974" cy="1245"/>
            </a:xfrm>
            <a:prstGeom prst="straightConnector1">
              <a:avLst/>
            </a:prstGeom>
            <a:noFill/>
            <a:ln w="19050" cap="flat" cmpd="sng" algn="ctr">
              <a:solidFill>
                <a:schemeClr val="accent4"/>
              </a:solidFill>
              <a:prstDash val="solid"/>
              <a:round/>
              <a:headEnd type="none" w="med" len="med"/>
              <a:tailEnd type="arrow"/>
            </a:ln>
            <a:effectLst/>
          </p:spPr>
        </p:cxnSp>
        <p:sp>
          <p:nvSpPr>
            <p:cNvPr id="35" name="TextBox 34"/>
            <p:cNvSpPr txBox="1"/>
            <p:nvPr/>
          </p:nvSpPr>
          <p:spPr>
            <a:xfrm>
              <a:off x="4302252" y="3062416"/>
              <a:ext cx="846582" cy="241231"/>
            </a:xfrm>
            <a:prstGeom prst="rect">
              <a:avLst/>
            </a:prstGeom>
            <a:noFill/>
          </p:spPr>
          <p:txBody>
            <a:bodyPr wrap="square" rtlCol="0">
              <a:spAutoFit/>
            </a:bodyPr>
            <a:lstStyle/>
            <a:p>
              <a:r>
                <a:rPr lang="en-US" sz="1400" dirty="0" smtClean="0"/>
                <a:t>INVITE</a:t>
              </a:r>
              <a:endParaRPr lang="en-US" sz="1400" dirty="0"/>
            </a:p>
          </p:txBody>
        </p:sp>
        <p:pic>
          <p:nvPicPr>
            <p:cNvPr id="36" name="Picture 3"/>
            <p:cNvPicPr>
              <a:picLocks noChangeAspect="1" noChangeArrowheads="1"/>
            </p:cNvPicPr>
            <p:nvPr/>
          </p:nvPicPr>
          <p:blipFill>
            <a:blip r:embed="rId3" cstate="print"/>
            <a:srcRect/>
            <a:stretch>
              <a:fillRect/>
            </a:stretch>
          </p:blipFill>
          <p:spPr bwMode="auto">
            <a:xfrm>
              <a:off x="5456682" y="2644346"/>
              <a:ext cx="644557" cy="441346"/>
            </a:xfrm>
            <a:prstGeom prst="rect">
              <a:avLst/>
            </a:prstGeom>
            <a:noFill/>
            <a:ln w="9525">
              <a:noFill/>
              <a:miter lim="800000"/>
              <a:headEnd/>
              <a:tailEnd/>
            </a:ln>
            <a:effectLst/>
          </p:spPr>
        </p:pic>
        <p:cxnSp>
          <p:nvCxnSpPr>
            <p:cNvPr id="39" name="Straight Arrow Connector 38"/>
            <p:cNvCxnSpPr/>
            <p:nvPr/>
          </p:nvCxnSpPr>
          <p:spPr bwMode="auto">
            <a:xfrm>
              <a:off x="3609594" y="3540211"/>
              <a:ext cx="2077974" cy="1245"/>
            </a:xfrm>
            <a:prstGeom prst="straightConnector1">
              <a:avLst/>
            </a:prstGeom>
            <a:noFill/>
            <a:ln w="19050" cap="flat" cmpd="sng" algn="ctr">
              <a:solidFill>
                <a:schemeClr val="accent4"/>
              </a:solidFill>
              <a:prstDash val="solid"/>
              <a:round/>
              <a:headEnd type="arrow" w="med" len="med"/>
              <a:tailEnd type="none"/>
            </a:ln>
            <a:effectLst/>
          </p:spPr>
        </p:cxnSp>
        <p:sp>
          <p:nvSpPr>
            <p:cNvPr id="40" name="TextBox 39"/>
            <p:cNvSpPr txBox="1"/>
            <p:nvPr/>
          </p:nvSpPr>
          <p:spPr>
            <a:xfrm>
              <a:off x="3609594" y="3301314"/>
              <a:ext cx="2231898" cy="241231"/>
            </a:xfrm>
            <a:prstGeom prst="rect">
              <a:avLst/>
            </a:prstGeom>
            <a:noFill/>
          </p:spPr>
          <p:txBody>
            <a:bodyPr wrap="square" rtlCol="0">
              <a:spAutoFit/>
            </a:bodyPr>
            <a:lstStyle/>
            <a:p>
              <a:r>
                <a:rPr lang="en-US" sz="1400" dirty="0" smtClean="0"/>
                <a:t>503 Service Unavailable</a:t>
              </a:r>
              <a:endParaRPr lang="en-US" sz="1400" dirty="0"/>
            </a:p>
          </p:txBody>
        </p:sp>
        <p:cxnSp>
          <p:nvCxnSpPr>
            <p:cNvPr id="41" name="Straight Arrow Connector 40"/>
            <p:cNvCxnSpPr/>
            <p:nvPr/>
          </p:nvCxnSpPr>
          <p:spPr bwMode="auto">
            <a:xfrm>
              <a:off x="3609594" y="3779108"/>
              <a:ext cx="2077974" cy="1245"/>
            </a:xfrm>
            <a:prstGeom prst="straightConnector1">
              <a:avLst/>
            </a:prstGeom>
            <a:noFill/>
            <a:ln w="19050" cap="flat" cmpd="sng" algn="ctr">
              <a:solidFill>
                <a:schemeClr val="accent4"/>
              </a:solidFill>
              <a:prstDash val="solid"/>
              <a:round/>
              <a:headEnd type="none" w="med" len="med"/>
              <a:tailEnd type="arrow"/>
            </a:ln>
            <a:effectLst/>
          </p:spPr>
        </p:cxnSp>
        <p:sp>
          <p:nvSpPr>
            <p:cNvPr id="42" name="TextBox 41"/>
            <p:cNvSpPr txBox="1"/>
            <p:nvPr/>
          </p:nvSpPr>
          <p:spPr>
            <a:xfrm>
              <a:off x="4456176" y="3540211"/>
              <a:ext cx="846582" cy="241231"/>
            </a:xfrm>
            <a:prstGeom prst="rect">
              <a:avLst/>
            </a:prstGeom>
            <a:noFill/>
          </p:spPr>
          <p:txBody>
            <a:bodyPr wrap="square" rtlCol="0">
              <a:spAutoFit/>
            </a:bodyPr>
            <a:lstStyle/>
            <a:p>
              <a:r>
                <a:rPr lang="en-US" sz="1400" dirty="0" smtClean="0"/>
                <a:t>ACK</a:t>
              </a:r>
              <a:endParaRPr lang="en-US" sz="1400" dirty="0"/>
            </a:p>
          </p:txBody>
        </p:sp>
        <p:pic>
          <p:nvPicPr>
            <p:cNvPr id="47" name="Picture 4"/>
            <p:cNvPicPr>
              <a:picLocks noChangeAspect="1" noChangeArrowheads="1"/>
            </p:cNvPicPr>
            <p:nvPr/>
          </p:nvPicPr>
          <p:blipFill>
            <a:blip r:embed="rId4" cstate="print"/>
            <a:srcRect/>
            <a:stretch>
              <a:fillRect/>
            </a:stretch>
          </p:blipFill>
          <p:spPr bwMode="auto">
            <a:xfrm>
              <a:off x="838962" y="2644346"/>
              <a:ext cx="577215" cy="388208"/>
            </a:xfrm>
            <a:prstGeom prst="rect">
              <a:avLst/>
            </a:prstGeom>
            <a:noFill/>
            <a:ln w="9525">
              <a:noFill/>
              <a:miter lim="800000"/>
              <a:headEnd/>
              <a:tailEnd/>
            </a:ln>
            <a:effectLst/>
          </p:spPr>
        </p:pic>
        <p:cxnSp>
          <p:nvCxnSpPr>
            <p:cNvPr id="48" name="Straight Arrow Connector 47"/>
            <p:cNvCxnSpPr/>
            <p:nvPr/>
          </p:nvCxnSpPr>
          <p:spPr bwMode="auto">
            <a:xfrm>
              <a:off x="1146810" y="3898557"/>
              <a:ext cx="2308860" cy="1245"/>
            </a:xfrm>
            <a:prstGeom prst="straightConnector1">
              <a:avLst/>
            </a:prstGeom>
            <a:noFill/>
            <a:ln w="19050" cap="flat" cmpd="sng" algn="ctr">
              <a:solidFill>
                <a:schemeClr val="accent4"/>
              </a:solidFill>
              <a:prstDash val="solid"/>
              <a:round/>
              <a:headEnd type="arrow" w="med" len="med"/>
              <a:tailEnd type="none"/>
            </a:ln>
            <a:effectLst/>
          </p:spPr>
        </p:cxnSp>
        <p:sp>
          <p:nvSpPr>
            <p:cNvPr id="49" name="TextBox 48"/>
            <p:cNvSpPr txBox="1"/>
            <p:nvPr/>
          </p:nvSpPr>
          <p:spPr>
            <a:xfrm>
              <a:off x="1146810" y="3659659"/>
              <a:ext cx="2462784" cy="241231"/>
            </a:xfrm>
            <a:prstGeom prst="rect">
              <a:avLst/>
            </a:prstGeom>
            <a:noFill/>
          </p:spPr>
          <p:txBody>
            <a:bodyPr wrap="square" rtlCol="0">
              <a:spAutoFit/>
            </a:bodyPr>
            <a:lstStyle/>
            <a:p>
              <a:r>
                <a:rPr lang="en-US" sz="1400" dirty="0" smtClean="0"/>
                <a:t>a) 500 Server Internal Error</a:t>
              </a:r>
              <a:endParaRPr lang="en-US" sz="1400" dirty="0"/>
            </a:p>
          </p:txBody>
        </p:sp>
        <p:cxnSp>
          <p:nvCxnSpPr>
            <p:cNvPr id="50" name="Straight Connector 49"/>
            <p:cNvCxnSpPr/>
            <p:nvPr/>
          </p:nvCxnSpPr>
          <p:spPr bwMode="auto">
            <a:xfrm rot="5400000">
              <a:off x="542933" y="3586283"/>
              <a:ext cx="1052386" cy="4652"/>
            </a:xfrm>
            <a:prstGeom prst="line">
              <a:avLst/>
            </a:prstGeom>
            <a:noFill/>
            <a:ln w="38100" cap="flat" cmpd="sng" algn="ctr">
              <a:solidFill>
                <a:srgbClr val="FF7C80"/>
              </a:solidFill>
              <a:prstDash val="solid"/>
              <a:round/>
              <a:headEnd type="none" w="med" len="med"/>
              <a:tailEnd type="none" w="med" len="med"/>
            </a:ln>
            <a:effectLst/>
          </p:spPr>
        </p:cxnSp>
        <p:sp>
          <p:nvSpPr>
            <p:cNvPr id="51" name="TextBox 50"/>
            <p:cNvSpPr txBox="1"/>
            <p:nvPr/>
          </p:nvSpPr>
          <p:spPr>
            <a:xfrm>
              <a:off x="762000" y="2286000"/>
              <a:ext cx="1143000" cy="307777"/>
            </a:xfrm>
            <a:prstGeom prst="rect">
              <a:avLst/>
            </a:prstGeom>
            <a:noFill/>
          </p:spPr>
          <p:txBody>
            <a:bodyPr wrap="square" rtlCol="0">
              <a:spAutoFit/>
            </a:bodyPr>
            <a:lstStyle/>
            <a:p>
              <a:r>
                <a:rPr lang="en-US" sz="1400" dirty="0" smtClean="0">
                  <a:latin typeface="Comic Sans MS" pitchFamily="66" charset="0"/>
                </a:rPr>
                <a:t>SIP UA</a:t>
              </a:r>
              <a:endParaRPr lang="en-US" sz="1400" dirty="0">
                <a:latin typeface="Comic Sans MS" pitchFamily="66" charset="0"/>
              </a:endParaRPr>
            </a:p>
          </p:txBody>
        </p:sp>
        <p:sp>
          <p:nvSpPr>
            <p:cNvPr id="52" name="TextBox 51"/>
            <p:cNvSpPr txBox="1"/>
            <p:nvPr/>
          </p:nvSpPr>
          <p:spPr>
            <a:xfrm>
              <a:off x="2916936" y="2286000"/>
              <a:ext cx="1231392" cy="241231"/>
            </a:xfrm>
            <a:prstGeom prst="rect">
              <a:avLst/>
            </a:prstGeom>
            <a:noFill/>
          </p:spPr>
          <p:txBody>
            <a:bodyPr wrap="square" rtlCol="0">
              <a:spAutoFit/>
            </a:bodyPr>
            <a:lstStyle/>
            <a:p>
              <a:r>
                <a:rPr lang="en-US" sz="1400" dirty="0" smtClean="0">
                  <a:latin typeface="Comic Sans MS" pitchFamily="66" charset="0"/>
                </a:rPr>
                <a:t>SIP Proxy A</a:t>
              </a:r>
              <a:endParaRPr lang="en-US" sz="1400" dirty="0">
                <a:latin typeface="Comic Sans MS" pitchFamily="66" charset="0"/>
              </a:endParaRPr>
            </a:p>
          </p:txBody>
        </p:sp>
        <p:sp>
          <p:nvSpPr>
            <p:cNvPr id="53" name="TextBox 52"/>
            <p:cNvSpPr txBox="1"/>
            <p:nvPr/>
          </p:nvSpPr>
          <p:spPr>
            <a:xfrm>
              <a:off x="5148834" y="2286000"/>
              <a:ext cx="1231392" cy="241231"/>
            </a:xfrm>
            <a:prstGeom prst="rect">
              <a:avLst/>
            </a:prstGeom>
            <a:noFill/>
          </p:spPr>
          <p:txBody>
            <a:bodyPr wrap="square" rtlCol="0">
              <a:spAutoFit/>
            </a:bodyPr>
            <a:lstStyle/>
            <a:p>
              <a:r>
                <a:rPr lang="en-US" sz="1400" dirty="0" smtClean="0">
                  <a:latin typeface="Comic Sans MS" pitchFamily="66" charset="0"/>
                </a:rPr>
                <a:t>SIP Proxy B</a:t>
              </a:r>
              <a:endParaRPr lang="en-US" sz="1400" dirty="0">
                <a:latin typeface="Comic Sans MS" pitchFamily="66" charset="0"/>
              </a:endParaRPr>
            </a:p>
          </p:txBody>
        </p:sp>
        <p:cxnSp>
          <p:nvCxnSpPr>
            <p:cNvPr id="66" name="Straight Connector 65"/>
            <p:cNvCxnSpPr/>
            <p:nvPr/>
          </p:nvCxnSpPr>
          <p:spPr bwMode="auto">
            <a:xfrm rot="16200000" flipH="1">
              <a:off x="3011516" y="3617884"/>
              <a:ext cx="992662" cy="5294"/>
            </a:xfrm>
            <a:prstGeom prst="line">
              <a:avLst/>
            </a:prstGeom>
            <a:noFill/>
            <a:ln w="38100" cap="flat" cmpd="sng" algn="ctr">
              <a:solidFill>
                <a:srgbClr val="00B0F0"/>
              </a:solidFill>
              <a:prstDash val="solid"/>
              <a:round/>
              <a:headEnd type="none" w="med" len="med"/>
              <a:tailEnd type="none" w="med" len="med"/>
            </a:ln>
            <a:effectLst/>
          </p:spPr>
        </p:cxnSp>
        <p:cxnSp>
          <p:nvCxnSpPr>
            <p:cNvPr id="67" name="Straight Connector 66"/>
            <p:cNvCxnSpPr/>
            <p:nvPr/>
          </p:nvCxnSpPr>
          <p:spPr bwMode="auto">
            <a:xfrm rot="16200000" flipH="1">
              <a:off x="5297516" y="3617884"/>
              <a:ext cx="992662" cy="5294"/>
            </a:xfrm>
            <a:prstGeom prst="line">
              <a:avLst/>
            </a:prstGeom>
            <a:noFill/>
            <a:ln w="38100" cap="flat" cmpd="sng" algn="ctr">
              <a:solidFill>
                <a:srgbClr val="00B0F0"/>
              </a:solidFill>
              <a:prstDash val="solid"/>
              <a:round/>
              <a:headEnd type="none" w="med" len="med"/>
              <a:tailEnd type="none" w="med" len="med"/>
            </a:ln>
            <a:effectLst/>
          </p:spPr>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1699">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61699">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8409F2-F080-4BDA-8CBB-02AD5D019086}" type="datetime1">
              <a:rPr lang="en-US" altLang="zh-CN" smtClean="0"/>
              <a:pPr/>
              <a:t>4/7/2010</a:t>
            </a:fld>
            <a:endParaRPr lang="en-US" altLang="zh-CN" dirty="0"/>
          </a:p>
        </p:txBody>
      </p:sp>
      <p:sp>
        <p:nvSpPr>
          <p:cNvPr id="6" name="Slide Number Placeholder 6"/>
          <p:cNvSpPr>
            <a:spLocks noGrp="1"/>
          </p:cNvSpPr>
          <p:nvPr>
            <p:ph type="sldNum" sz="quarter" idx="12"/>
          </p:nvPr>
        </p:nvSpPr>
        <p:spPr/>
        <p:txBody>
          <a:bodyPr/>
          <a:lstStyle/>
          <a:p>
            <a:fld id="{553A6C54-4316-4746-A1DD-BF4C4C6A67BA}" type="slidenum">
              <a:rPr lang="en-US" altLang="zh-CN" smtClean="0"/>
              <a:pPr/>
              <a:t>24</a:t>
            </a:fld>
            <a:endParaRPr lang="en-US" altLang="zh-CN" dirty="0"/>
          </a:p>
        </p:txBody>
      </p:sp>
      <p:sp>
        <p:nvSpPr>
          <p:cNvPr id="2406405" name="Rectangle 5"/>
          <p:cNvSpPr>
            <a:spLocks noGrp="1" noChangeArrowheads="1"/>
          </p:cNvSpPr>
          <p:nvPr>
            <p:ph type="title"/>
          </p:nvPr>
        </p:nvSpPr>
        <p:spPr/>
        <p:txBody>
          <a:bodyPr/>
          <a:lstStyle/>
          <a:p>
            <a:r>
              <a:rPr lang="en-US" altLang="zh-CN" dirty="0">
                <a:ea typeface="宋体" pitchFamily="2" charset="-122"/>
              </a:rPr>
              <a:t>SIP </a:t>
            </a:r>
            <a:r>
              <a:rPr lang="en-US" altLang="zh-CN" dirty="0" smtClean="0">
                <a:ea typeface="宋体" pitchFamily="2" charset="-122"/>
              </a:rPr>
              <a:t>Server Overload Performance</a:t>
            </a:r>
            <a:endParaRPr lang="en-US" altLang="zh-CN" dirty="0">
              <a:ea typeface="宋体" pitchFamily="2" charset="-122"/>
            </a:endParaRPr>
          </a:p>
        </p:txBody>
      </p:sp>
      <p:pic>
        <p:nvPicPr>
          <p:cNvPr id="2406404" name="Picture 4" descr="sim1n2"/>
          <p:cNvPicPr>
            <a:picLocks noChangeAspect="1" noChangeArrowheads="1"/>
          </p:cNvPicPr>
          <p:nvPr/>
        </p:nvPicPr>
        <p:blipFill>
          <a:blip r:embed="rId3" cstate="print"/>
          <a:srcRect/>
          <a:stretch>
            <a:fillRect/>
          </a:stretch>
        </p:blipFill>
        <p:spPr bwMode="auto">
          <a:xfrm>
            <a:off x="3352800" y="914400"/>
            <a:ext cx="6248400" cy="2674166"/>
          </a:xfrm>
          <a:prstGeom prst="rect">
            <a:avLst/>
          </a:prstGeom>
          <a:noFill/>
        </p:spPr>
      </p:pic>
      <p:grpSp>
        <p:nvGrpSpPr>
          <p:cNvPr id="51" name="Group 50"/>
          <p:cNvGrpSpPr/>
          <p:nvPr/>
        </p:nvGrpSpPr>
        <p:grpSpPr>
          <a:xfrm>
            <a:off x="304800" y="1066800"/>
            <a:ext cx="3581400" cy="2743200"/>
            <a:chOff x="381000" y="2971800"/>
            <a:chExt cx="4106417" cy="3127177"/>
          </a:xfrm>
        </p:grpSpPr>
        <p:grpSp>
          <p:nvGrpSpPr>
            <p:cNvPr id="7" name="Group 6"/>
            <p:cNvGrpSpPr/>
            <p:nvPr/>
          </p:nvGrpSpPr>
          <p:grpSpPr>
            <a:xfrm>
              <a:off x="685800" y="2971800"/>
              <a:ext cx="3505200" cy="2819400"/>
              <a:chOff x="4191000" y="990600"/>
              <a:chExt cx="4636477" cy="3653786"/>
            </a:xfrm>
          </p:grpSpPr>
          <p:sp>
            <p:nvSpPr>
              <p:cNvPr id="8" name="Oval 7"/>
              <p:cNvSpPr/>
              <p:nvPr/>
            </p:nvSpPr>
            <p:spPr bwMode="auto">
              <a:xfrm>
                <a:off x="6934200" y="22098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9" name="Picture 8" descr="sipd"/>
              <p:cNvPicPr>
                <a:picLocks noChangeAspect="1" noChangeArrowheads="1"/>
              </p:cNvPicPr>
              <p:nvPr/>
            </p:nvPicPr>
            <p:blipFill>
              <a:blip r:embed="rId4" cstate="print"/>
              <a:srcRect/>
              <a:stretch>
                <a:fillRect/>
              </a:stretch>
            </p:blipFill>
            <p:spPr bwMode="auto">
              <a:xfrm>
                <a:off x="7086600" y="2438400"/>
                <a:ext cx="685800" cy="624266"/>
              </a:xfrm>
              <a:prstGeom prst="rect">
                <a:avLst/>
              </a:prstGeom>
              <a:noFill/>
            </p:spPr>
          </p:pic>
          <p:sp>
            <p:nvSpPr>
              <p:cNvPr id="10" name="Line 12"/>
              <p:cNvSpPr>
                <a:spLocks noChangeShapeType="1"/>
              </p:cNvSpPr>
              <p:nvPr/>
            </p:nvSpPr>
            <p:spPr bwMode="auto">
              <a:xfrm>
                <a:off x="5943600" y="1752600"/>
                <a:ext cx="990600" cy="8382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1" name="TextBox 10"/>
              <p:cNvSpPr txBox="1"/>
              <p:nvPr/>
            </p:nvSpPr>
            <p:spPr>
              <a:xfrm>
                <a:off x="6561480" y="3129498"/>
                <a:ext cx="1208986" cy="307776"/>
              </a:xfrm>
              <a:prstGeom prst="rect">
                <a:avLst/>
              </a:prstGeom>
              <a:noFill/>
            </p:spPr>
            <p:txBody>
              <a:bodyPr wrap="none" rtlCol="0">
                <a:spAutoFit/>
              </a:bodyPr>
              <a:lstStyle/>
              <a:p>
                <a:r>
                  <a:rPr lang="en-US" sz="1400" dirty="0" smtClean="0">
                    <a:latin typeface="Comic Sans MS" pitchFamily="66" charset="0"/>
                  </a:rPr>
                  <a:t>SIP Proxy D</a:t>
                </a:r>
                <a:endParaRPr lang="en-US" sz="1400" dirty="0">
                  <a:latin typeface="Comic Sans MS" pitchFamily="66" charset="0"/>
                </a:endParaRPr>
              </a:p>
            </p:txBody>
          </p:sp>
          <p:pic>
            <p:nvPicPr>
              <p:cNvPr id="12" name="Picture 8" descr="sipd"/>
              <p:cNvPicPr>
                <a:picLocks noChangeAspect="1" noChangeArrowheads="1"/>
              </p:cNvPicPr>
              <p:nvPr/>
            </p:nvPicPr>
            <p:blipFill>
              <a:blip r:embed="rId4" cstate="print"/>
              <a:srcRect/>
              <a:stretch>
                <a:fillRect/>
              </a:stretch>
            </p:blipFill>
            <p:spPr bwMode="auto">
              <a:xfrm>
                <a:off x="5181600" y="3657600"/>
                <a:ext cx="685800" cy="624266"/>
              </a:xfrm>
              <a:prstGeom prst="rect">
                <a:avLst/>
              </a:prstGeom>
              <a:noFill/>
            </p:spPr>
          </p:pic>
          <p:pic>
            <p:nvPicPr>
              <p:cNvPr id="13" name="Picture 8" descr="sipd"/>
              <p:cNvPicPr>
                <a:picLocks noChangeAspect="1" noChangeArrowheads="1"/>
              </p:cNvPicPr>
              <p:nvPr/>
            </p:nvPicPr>
            <p:blipFill>
              <a:blip r:embed="rId4" cstate="print"/>
              <a:srcRect/>
              <a:stretch>
                <a:fillRect/>
              </a:stretch>
            </p:blipFill>
            <p:spPr bwMode="auto">
              <a:xfrm>
                <a:off x="5181600" y="2438400"/>
                <a:ext cx="685800" cy="624266"/>
              </a:xfrm>
              <a:prstGeom prst="rect">
                <a:avLst/>
              </a:prstGeom>
              <a:noFill/>
            </p:spPr>
          </p:pic>
          <p:pic>
            <p:nvPicPr>
              <p:cNvPr id="14" name="Picture 8" descr="sipd"/>
              <p:cNvPicPr>
                <a:picLocks noChangeAspect="1" noChangeArrowheads="1"/>
              </p:cNvPicPr>
              <p:nvPr/>
            </p:nvPicPr>
            <p:blipFill>
              <a:blip r:embed="rId4" cstate="print"/>
              <a:srcRect/>
              <a:stretch>
                <a:fillRect/>
              </a:stretch>
            </p:blipFill>
            <p:spPr bwMode="auto">
              <a:xfrm>
                <a:off x="5181600" y="1219200"/>
                <a:ext cx="685800" cy="624266"/>
              </a:xfrm>
              <a:prstGeom prst="rect">
                <a:avLst/>
              </a:prstGeom>
              <a:noFill/>
            </p:spPr>
          </p:pic>
          <p:sp>
            <p:nvSpPr>
              <p:cNvPr id="15" name="Line 12"/>
              <p:cNvSpPr>
                <a:spLocks noChangeShapeType="1"/>
              </p:cNvSpPr>
              <p:nvPr/>
            </p:nvSpPr>
            <p:spPr bwMode="auto">
              <a:xfrm>
                <a:off x="5943600" y="2743200"/>
                <a:ext cx="990600" cy="45719"/>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6" name="Line 12"/>
              <p:cNvSpPr>
                <a:spLocks noChangeShapeType="1"/>
              </p:cNvSpPr>
              <p:nvPr/>
            </p:nvSpPr>
            <p:spPr bwMode="auto">
              <a:xfrm flipV="1">
                <a:off x="6019800" y="2895600"/>
                <a:ext cx="914400" cy="990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grpSp>
            <p:nvGrpSpPr>
              <p:cNvPr id="17" name="Group 16"/>
              <p:cNvGrpSpPr/>
              <p:nvPr/>
            </p:nvGrpSpPr>
            <p:grpSpPr>
              <a:xfrm>
                <a:off x="7924800" y="2057400"/>
                <a:ext cx="902677" cy="1295400"/>
                <a:chOff x="4038600" y="2590800"/>
                <a:chExt cx="902677" cy="1295400"/>
              </a:xfrm>
            </p:grpSpPr>
            <p:pic>
              <p:nvPicPr>
                <p:cNvPr id="42" name="Picture 11"/>
                <p:cNvPicPr>
                  <a:picLocks noChangeAspect="1" noChangeArrowheads="1"/>
                </p:cNvPicPr>
                <p:nvPr/>
              </p:nvPicPr>
              <p:blipFill>
                <a:blip r:embed="rId5" cstate="print"/>
                <a:srcRect/>
                <a:stretch>
                  <a:fillRect/>
                </a:stretch>
              </p:blipFill>
              <p:spPr bwMode="auto">
                <a:xfrm>
                  <a:off x="4495800" y="2590800"/>
                  <a:ext cx="445477" cy="457200"/>
                </a:xfrm>
                <a:prstGeom prst="rect">
                  <a:avLst/>
                </a:prstGeom>
                <a:noFill/>
                <a:ln w="9525">
                  <a:noFill/>
                  <a:miter lim="800000"/>
                  <a:headEnd/>
                  <a:tailEnd/>
                </a:ln>
                <a:effectLst/>
              </p:spPr>
            </p:pic>
            <p:sp>
              <p:nvSpPr>
                <p:cNvPr id="43" name="Line 12"/>
                <p:cNvSpPr>
                  <a:spLocks noChangeShapeType="1"/>
                </p:cNvSpPr>
                <p:nvPr/>
              </p:nvSpPr>
              <p:spPr bwMode="auto">
                <a:xfrm>
                  <a:off x="4038600" y="35052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4" name="Line 12"/>
                <p:cNvSpPr>
                  <a:spLocks noChangeShapeType="1"/>
                </p:cNvSpPr>
                <p:nvPr/>
              </p:nvSpPr>
              <p:spPr bwMode="auto">
                <a:xfrm flipV="1">
                  <a:off x="4038600" y="29718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5" name="Straight Connector 44"/>
                <p:cNvCxnSpPr/>
                <p:nvPr/>
              </p:nvCxnSpPr>
              <p:spPr bwMode="auto">
                <a:xfrm rot="5400000">
                  <a:off x="4077494" y="3313906"/>
                  <a:ext cx="228600" cy="1588"/>
                </a:xfrm>
                <a:prstGeom prst="line">
                  <a:avLst/>
                </a:prstGeom>
                <a:noFill/>
                <a:ln w="38100" cap="flat" cmpd="sng" algn="ctr">
                  <a:solidFill>
                    <a:schemeClr val="accent6"/>
                  </a:solidFill>
                  <a:prstDash val="sysDot"/>
                  <a:round/>
                  <a:headEnd type="none" w="med" len="med"/>
                  <a:tailEnd type="none" w="med" len="med"/>
                </a:ln>
                <a:effectLst/>
              </p:spPr>
            </p:cxnSp>
            <p:pic>
              <p:nvPicPr>
                <p:cNvPr id="46" name="Picture 11"/>
                <p:cNvPicPr>
                  <a:picLocks noChangeAspect="1" noChangeArrowheads="1"/>
                </p:cNvPicPr>
                <p:nvPr/>
              </p:nvPicPr>
              <p:blipFill>
                <a:blip r:embed="rId5" cstate="print"/>
                <a:srcRect/>
                <a:stretch>
                  <a:fillRect/>
                </a:stretch>
              </p:blipFill>
              <p:spPr bwMode="auto">
                <a:xfrm>
                  <a:off x="4495800" y="3429000"/>
                  <a:ext cx="445477" cy="457200"/>
                </a:xfrm>
                <a:prstGeom prst="rect">
                  <a:avLst/>
                </a:prstGeom>
                <a:noFill/>
                <a:ln w="9525">
                  <a:noFill/>
                  <a:miter lim="800000"/>
                  <a:headEnd/>
                  <a:tailEnd/>
                </a:ln>
                <a:effectLst/>
              </p:spPr>
            </p:pic>
            <p:cxnSp>
              <p:nvCxnSpPr>
                <p:cNvPr id="47" name="Straight Connector 46"/>
                <p:cNvCxnSpPr/>
                <p:nvPr/>
              </p:nvCxnSpPr>
              <p:spPr bwMode="auto">
                <a:xfrm rot="5400000">
                  <a:off x="4610894" y="3237706"/>
                  <a:ext cx="228600" cy="1588"/>
                </a:xfrm>
                <a:prstGeom prst="line">
                  <a:avLst/>
                </a:prstGeom>
                <a:noFill/>
                <a:ln w="38100" cap="flat" cmpd="sng" algn="ctr">
                  <a:solidFill>
                    <a:srgbClr val="FF9900"/>
                  </a:solidFill>
                  <a:prstDash val="sysDot"/>
                  <a:round/>
                  <a:headEnd type="none" w="med" len="med"/>
                  <a:tailEnd type="none" w="med" len="med"/>
                </a:ln>
                <a:effectLst/>
              </p:spPr>
            </p:cxnSp>
          </p:grpSp>
          <p:sp>
            <p:nvSpPr>
              <p:cNvPr id="18" name="TextBox 17"/>
              <p:cNvSpPr txBox="1"/>
              <p:nvPr/>
            </p:nvSpPr>
            <p:spPr>
              <a:xfrm>
                <a:off x="4654648" y="4290794"/>
                <a:ext cx="1186543" cy="307777"/>
              </a:xfrm>
              <a:prstGeom prst="rect">
                <a:avLst/>
              </a:prstGeom>
              <a:noFill/>
            </p:spPr>
            <p:txBody>
              <a:bodyPr wrap="none" rtlCol="0">
                <a:spAutoFit/>
              </a:bodyPr>
              <a:lstStyle/>
              <a:p>
                <a:r>
                  <a:rPr lang="en-US" sz="1400" dirty="0" smtClean="0">
                    <a:latin typeface="Comic Sans MS" pitchFamily="66" charset="0"/>
                  </a:rPr>
                  <a:t>SIP Proxy C</a:t>
                </a:r>
                <a:endParaRPr lang="en-US" sz="1400" dirty="0">
                  <a:latin typeface="Comic Sans MS" pitchFamily="66" charset="0"/>
                </a:endParaRPr>
              </a:p>
            </p:txBody>
          </p:sp>
          <p:sp>
            <p:nvSpPr>
              <p:cNvPr id="19" name="TextBox 18"/>
              <p:cNvSpPr txBox="1"/>
              <p:nvPr/>
            </p:nvSpPr>
            <p:spPr>
              <a:xfrm>
                <a:off x="4654648" y="2994289"/>
                <a:ext cx="1192954" cy="307777"/>
              </a:xfrm>
              <a:prstGeom prst="rect">
                <a:avLst/>
              </a:prstGeom>
              <a:noFill/>
            </p:spPr>
            <p:txBody>
              <a:bodyPr wrap="non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20" name="TextBox 19"/>
              <p:cNvSpPr txBox="1"/>
              <p:nvPr/>
            </p:nvSpPr>
            <p:spPr>
              <a:xfrm>
                <a:off x="4538736" y="1815648"/>
                <a:ext cx="1210587" cy="307777"/>
              </a:xfrm>
              <a:prstGeom prst="rect">
                <a:avLst/>
              </a:prstGeom>
              <a:noFill/>
            </p:spPr>
            <p:txBody>
              <a:bodyPr wrap="none" rtlCol="0">
                <a:spAutoFit/>
              </a:bodyPr>
              <a:lstStyle/>
              <a:p>
                <a:r>
                  <a:rPr lang="en-US" sz="1400" dirty="0" smtClean="0">
                    <a:latin typeface="Comic Sans MS" pitchFamily="66" charset="0"/>
                  </a:rPr>
                  <a:t>SIP Proxy A</a:t>
                </a:r>
                <a:endParaRPr lang="en-US" sz="1400" dirty="0">
                  <a:latin typeface="Comic Sans MS" pitchFamily="66" charset="0"/>
                </a:endParaRPr>
              </a:p>
            </p:txBody>
          </p:sp>
          <p:grpSp>
            <p:nvGrpSpPr>
              <p:cNvPr id="21" name="Group 27"/>
              <p:cNvGrpSpPr/>
              <p:nvPr/>
            </p:nvGrpSpPr>
            <p:grpSpPr>
              <a:xfrm>
                <a:off x="4191000" y="3505200"/>
                <a:ext cx="914400" cy="1139186"/>
                <a:chOff x="381000" y="3962400"/>
                <a:chExt cx="914400" cy="1139186"/>
              </a:xfrm>
            </p:grpSpPr>
            <p:pic>
              <p:nvPicPr>
                <p:cNvPr id="36" name="Picture 4"/>
                <p:cNvPicPr>
                  <a:picLocks noChangeAspect="1" noChangeArrowheads="1"/>
                </p:cNvPicPr>
                <p:nvPr/>
              </p:nvPicPr>
              <p:blipFill>
                <a:blip r:embed="rId6"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7" name="Picture 4"/>
                <p:cNvPicPr>
                  <a:picLocks noChangeAspect="1" noChangeArrowheads="1"/>
                </p:cNvPicPr>
                <p:nvPr/>
              </p:nvPicPr>
              <p:blipFill>
                <a:blip r:embed="rId6"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8" name="Straight Connector 37"/>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9"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0"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1" name="Straight Connector 40"/>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2" name="Group 34"/>
              <p:cNvGrpSpPr/>
              <p:nvPr/>
            </p:nvGrpSpPr>
            <p:grpSpPr>
              <a:xfrm>
                <a:off x="4191000" y="2286000"/>
                <a:ext cx="914400" cy="1139186"/>
                <a:chOff x="381000" y="3962400"/>
                <a:chExt cx="914400" cy="1139186"/>
              </a:xfrm>
            </p:grpSpPr>
            <p:pic>
              <p:nvPicPr>
                <p:cNvPr id="30" name="Picture 4"/>
                <p:cNvPicPr>
                  <a:picLocks noChangeAspect="1" noChangeArrowheads="1"/>
                </p:cNvPicPr>
                <p:nvPr/>
              </p:nvPicPr>
              <p:blipFill>
                <a:blip r:embed="rId6"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1" name="Picture 4"/>
                <p:cNvPicPr>
                  <a:picLocks noChangeAspect="1" noChangeArrowheads="1"/>
                </p:cNvPicPr>
                <p:nvPr/>
              </p:nvPicPr>
              <p:blipFill>
                <a:blip r:embed="rId6"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2" name="Straight Connector 31"/>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3"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4"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5" name="Straight Connector 34"/>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3" name="Group 41"/>
              <p:cNvGrpSpPr/>
              <p:nvPr/>
            </p:nvGrpSpPr>
            <p:grpSpPr>
              <a:xfrm>
                <a:off x="4191000" y="990600"/>
                <a:ext cx="914400" cy="1139186"/>
                <a:chOff x="381000" y="3962400"/>
                <a:chExt cx="914400" cy="1139186"/>
              </a:xfrm>
            </p:grpSpPr>
            <p:pic>
              <p:nvPicPr>
                <p:cNvPr id="24" name="Picture 4"/>
                <p:cNvPicPr>
                  <a:picLocks noChangeAspect="1" noChangeArrowheads="1"/>
                </p:cNvPicPr>
                <p:nvPr/>
              </p:nvPicPr>
              <p:blipFill>
                <a:blip r:embed="rId6"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25" name="Picture 4"/>
                <p:cNvPicPr>
                  <a:picLocks noChangeAspect="1" noChangeArrowheads="1"/>
                </p:cNvPicPr>
                <p:nvPr/>
              </p:nvPicPr>
              <p:blipFill>
                <a:blip r:embed="rId6"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26" name="Straight Connector 25"/>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27"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28"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29" name="Straight Connector 28"/>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sp>
          <p:nvSpPr>
            <p:cNvPr id="49" name="TextBox 48"/>
            <p:cNvSpPr txBox="1"/>
            <p:nvPr/>
          </p:nvSpPr>
          <p:spPr>
            <a:xfrm>
              <a:off x="381000" y="57912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sp>
          <p:nvSpPr>
            <p:cNvPr id="50" name="TextBox 49"/>
            <p:cNvSpPr txBox="1"/>
            <p:nvPr/>
          </p:nvSpPr>
          <p:spPr>
            <a:xfrm>
              <a:off x="3581400" y="48006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grpSp>
      <p:sp>
        <p:nvSpPr>
          <p:cNvPr id="52" name="Rectangle 3"/>
          <p:cNvSpPr>
            <a:spLocks noGrp="1" noChangeArrowheads="1"/>
          </p:cNvSpPr>
          <p:nvPr>
            <p:ph idx="1"/>
          </p:nvPr>
        </p:nvSpPr>
        <p:spPr>
          <a:xfrm>
            <a:off x="152400" y="4114800"/>
            <a:ext cx="4267200" cy="2133600"/>
          </a:xfrm>
        </p:spPr>
        <p:txBody>
          <a:bodyPr/>
          <a:lstStyle/>
          <a:p>
            <a:pPr lvl="1"/>
            <a:endParaRPr lang="en-US" altLang="zh-CN" sz="1600" dirty="0" smtClean="0">
              <a:ea typeface="宋体" pitchFamily="2" charset="-122"/>
            </a:endParaRPr>
          </a:p>
          <a:p>
            <a:r>
              <a:rPr lang="en-US" altLang="zh-CN" dirty="0" smtClean="0">
                <a:ea typeface="宋体" pitchFamily="2" charset="-122"/>
              </a:rPr>
              <a:t>Design Requirements</a:t>
            </a:r>
          </a:p>
          <a:p>
            <a:pPr lvl="1"/>
            <a:r>
              <a:rPr lang="en-US" altLang="zh-CN" dirty="0" smtClean="0">
                <a:ea typeface="宋体" pitchFamily="2" charset="-122"/>
              </a:rPr>
              <a:t>approaching </a:t>
            </a:r>
            <a:r>
              <a:rPr lang="en-US" altLang="zh-CN" dirty="0">
                <a:ea typeface="宋体" pitchFamily="2" charset="-122"/>
              </a:rPr>
              <a:t>ideal </a:t>
            </a:r>
            <a:r>
              <a:rPr lang="en-US" altLang="zh-CN" dirty="0" smtClean="0">
                <a:ea typeface="宋体" pitchFamily="2" charset="-122"/>
              </a:rPr>
              <a:t>performance</a:t>
            </a:r>
            <a:endParaRPr lang="en-US" altLang="zh-CN" dirty="0">
              <a:ea typeface="宋体" pitchFamily="2" charset="-122"/>
            </a:endParaRPr>
          </a:p>
          <a:p>
            <a:pPr lvl="1"/>
            <a:r>
              <a:rPr lang="en-US" altLang="zh-CN" dirty="0">
                <a:ea typeface="宋体" pitchFamily="2" charset="-122"/>
              </a:rPr>
              <a:t>minimizing control </a:t>
            </a:r>
            <a:r>
              <a:rPr lang="en-US" altLang="zh-CN" dirty="0" smtClean="0">
                <a:ea typeface="宋体" pitchFamily="2" charset="-122"/>
              </a:rPr>
              <a:t>parameters</a:t>
            </a:r>
          </a:p>
          <a:p>
            <a:pPr lvl="1"/>
            <a:endParaRPr lang="en-US" altLang="zh-CN" sz="2000" dirty="0" smtClean="0">
              <a:ea typeface="宋体" pitchFamily="2" charset="-122"/>
            </a:endParaRPr>
          </a:p>
          <a:p>
            <a:pPr lvl="1"/>
            <a:endParaRPr lang="en-US" altLang="zh-CN" sz="2000" dirty="0" smtClean="0">
              <a:ea typeface="宋体" pitchFamily="2" charset="-122"/>
            </a:endParaRPr>
          </a:p>
          <a:p>
            <a:pPr lvl="1"/>
            <a:endParaRPr lang="en-US" altLang="zh-CN" sz="2000" dirty="0">
              <a:ea typeface="宋体" pitchFamily="2" charset="-122"/>
            </a:endParaRPr>
          </a:p>
        </p:txBody>
      </p:sp>
      <p:pic>
        <p:nvPicPr>
          <p:cNvPr id="53" name="Picture 5"/>
          <p:cNvPicPr>
            <a:picLocks noChangeAspect="1" noChangeArrowheads="1"/>
          </p:cNvPicPr>
          <p:nvPr/>
        </p:nvPicPr>
        <p:blipFill>
          <a:blip r:embed="rId7" cstate="print"/>
          <a:srcRect/>
          <a:stretch>
            <a:fillRect/>
          </a:stretch>
        </p:blipFill>
        <p:spPr bwMode="auto">
          <a:xfrm>
            <a:off x="3429000" y="3581400"/>
            <a:ext cx="6168596" cy="287838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64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C72B1AB-FF10-4F21-9387-B0D444952E4F}" type="datetime1">
              <a:rPr lang="en-US" altLang="zh-CN" smtClean="0"/>
              <a:pPr/>
              <a:t>4/7/2010</a:t>
            </a:fld>
            <a:endParaRPr lang="en-US" altLang="zh-CN" dirty="0"/>
          </a:p>
        </p:txBody>
      </p:sp>
      <p:sp>
        <p:nvSpPr>
          <p:cNvPr id="5" name="Slide Number Placeholder 5"/>
          <p:cNvSpPr>
            <a:spLocks noGrp="1"/>
          </p:cNvSpPr>
          <p:nvPr>
            <p:ph type="sldNum" sz="quarter" idx="12"/>
          </p:nvPr>
        </p:nvSpPr>
        <p:spPr/>
        <p:txBody>
          <a:bodyPr/>
          <a:lstStyle/>
          <a:p>
            <a:fld id="{2FFEC15F-8AAC-4ED4-9F18-221404AAC3D8}" type="slidenum">
              <a:rPr lang="en-US" altLang="zh-CN" smtClean="0"/>
              <a:pPr/>
              <a:t>25</a:t>
            </a:fld>
            <a:endParaRPr lang="en-US" altLang="zh-CN" dirty="0"/>
          </a:p>
        </p:txBody>
      </p:sp>
      <p:sp>
        <p:nvSpPr>
          <p:cNvPr id="632834" name="Rectangle 2"/>
          <p:cNvSpPr>
            <a:spLocks noGrp="1" noChangeArrowheads="1"/>
          </p:cNvSpPr>
          <p:nvPr>
            <p:ph type="title"/>
          </p:nvPr>
        </p:nvSpPr>
        <p:spPr/>
        <p:txBody>
          <a:bodyPr/>
          <a:lstStyle/>
          <a:p>
            <a:r>
              <a:rPr lang="en-US" altLang="zh-CN" dirty="0" smtClean="0">
                <a:ea typeface="SimSun" pitchFamily="2" charset="-122"/>
              </a:rPr>
              <a:t>SIP Server Overload: Exsiting Overload Control Layering </a:t>
            </a:r>
            <a:endParaRPr lang="en-US" altLang="zh-CN" dirty="0">
              <a:ea typeface="SimSun" pitchFamily="2" charset="-122"/>
            </a:endParaRPr>
          </a:p>
        </p:txBody>
      </p:sp>
      <p:sp>
        <p:nvSpPr>
          <p:cNvPr id="632835" name="Rectangle 3"/>
          <p:cNvSpPr>
            <a:spLocks noGrp="1" noChangeArrowheads="1"/>
          </p:cNvSpPr>
          <p:nvPr>
            <p:ph type="body" idx="1"/>
          </p:nvPr>
        </p:nvSpPr>
        <p:spPr/>
        <p:txBody>
          <a:bodyPr/>
          <a:lstStyle/>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Application layer protocol overload control is </a:t>
            </a:r>
            <a:r>
              <a:rPr lang="en-US" altLang="zh-CN" i="1" dirty="0" smtClean="0">
                <a:solidFill>
                  <a:srgbClr val="FF0000"/>
                </a:solidFill>
                <a:ea typeface="SimSun" pitchFamily="2" charset="-122"/>
              </a:rPr>
              <a:t>not</a:t>
            </a:r>
            <a:r>
              <a:rPr lang="en-US" altLang="zh-CN" dirty="0" smtClean="0">
                <a:ea typeface="SimSun" pitchFamily="2" charset="-122"/>
              </a:rPr>
              <a:t> new!  </a:t>
            </a:r>
          </a:p>
          <a:p>
            <a:pPr>
              <a:lnSpc>
                <a:spcPct val="90000"/>
              </a:lnSpc>
            </a:pPr>
            <a:endParaRPr lang="en-US" altLang="zh-CN" dirty="0" smtClean="0">
              <a:ea typeface="SimSun" pitchFamily="2" charset="-122"/>
            </a:endParaRPr>
          </a:p>
          <a:p>
            <a:pPr>
              <a:lnSpc>
                <a:spcPct val="90000"/>
              </a:lnSpc>
            </a:pPr>
            <a:r>
              <a:rPr lang="en-US" altLang="zh-CN" dirty="0" smtClean="0">
                <a:ea typeface="SimSun" pitchFamily="2" charset="-122"/>
              </a:rPr>
              <a:t>For example: HTTP</a:t>
            </a:r>
          </a:p>
          <a:p>
            <a:pPr>
              <a:lnSpc>
                <a:spcPct val="90000"/>
              </a:lnSpc>
            </a:pPr>
            <a:endParaRPr lang="en-US" altLang="zh-CN" dirty="0" smtClean="0">
              <a:ea typeface="SimSun" pitchFamily="2" charset="-122"/>
            </a:endParaRPr>
          </a:p>
          <a:p>
            <a:pPr>
              <a:lnSpc>
                <a:spcPct val="90000"/>
              </a:lnSpc>
            </a:pPr>
            <a:r>
              <a:rPr lang="en-US" altLang="zh-CN" b="1" dirty="0" smtClean="0">
                <a:ea typeface="SimSun" pitchFamily="2" charset="-122"/>
              </a:rPr>
              <a:t>Transport level</a:t>
            </a:r>
          </a:p>
          <a:p>
            <a:pPr lvl="1">
              <a:lnSpc>
                <a:spcPct val="90000"/>
              </a:lnSpc>
            </a:pPr>
            <a:r>
              <a:rPr lang="en-US" altLang="zh-CN" dirty="0" smtClean="0">
                <a:ea typeface="SimSun" pitchFamily="2" charset="-122"/>
              </a:rPr>
              <a:t>TCP flow and congestion control </a:t>
            </a:r>
          </a:p>
          <a:p>
            <a:pPr lvl="1">
              <a:lnSpc>
                <a:spcPct val="90000"/>
              </a:lnSpc>
            </a:pPr>
            <a:r>
              <a:rPr lang="en-US" altLang="zh-CN" dirty="0" smtClean="0">
                <a:ea typeface="SimSun" pitchFamily="2" charset="-122"/>
              </a:rPr>
              <a:t>refuse TCP connections or drop UDP packets</a:t>
            </a:r>
          </a:p>
          <a:p>
            <a:pPr>
              <a:lnSpc>
                <a:spcPct val="90000"/>
              </a:lnSpc>
            </a:pPr>
            <a:endParaRPr lang="en-US" altLang="zh-CN" dirty="0" smtClean="0">
              <a:ea typeface="SimSun" pitchFamily="2" charset="-122"/>
            </a:endParaRPr>
          </a:p>
          <a:p>
            <a:pPr>
              <a:lnSpc>
                <a:spcPct val="90000"/>
              </a:lnSpc>
            </a:pPr>
            <a:r>
              <a:rPr lang="en-US" altLang="zh-CN" b="1" dirty="0" smtClean="0">
                <a:ea typeface="SimSun" pitchFamily="2" charset="-122"/>
              </a:rPr>
              <a:t>Application level </a:t>
            </a:r>
          </a:p>
          <a:p>
            <a:pPr lvl="1">
              <a:lnSpc>
                <a:spcPct val="90000"/>
              </a:lnSpc>
            </a:pPr>
            <a:r>
              <a:rPr lang="en-US" altLang="zh-CN" dirty="0" smtClean="0">
                <a:ea typeface="SimSun" pitchFamily="2" charset="-122"/>
              </a:rPr>
              <a:t>HTTP server busy  </a:t>
            </a:r>
          </a:p>
          <a:p>
            <a:pPr>
              <a:lnSpc>
                <a:spcPct val="90000"/>
              </a:lnSpc>
            </a:pPr>
            <a:endParaRPr lang="en-US" altLang="zh-CN" dirty="0" smtClean="0">
              <a:ea typeface="SimSun" pitchFamily="2" charset="-122"/>
            </a:endParaRPr>
          </a:p>
          <a:p>
            <a:pPr>
              <a:lnSpc>
                <a:spcPct val="90000"/>
              </a:lnSpc>
            </a:pPr>
            <a:r>
              <a:rPr lang="en-US" altLang="zh-CN" b="1" dirty="0" smtClean="0">
                <a:ea typeface="SimSun" pitchFamily="2" charset="-122"/>
              </a:rPr>
              <a:t>User level</a:t>
            </a:r>
          </a:p>
          <a:p>
            <a:pPr lvl="1">
              <a:lnSpc>
                <a:spcPct val="90000"/>
              </a:lnSpc>
            </a:pPr>
            <a:r>
              <a:rPr lang="en-US" altLang="zh-CN" dirty="0" smtClean="0">
                <a:ea typeface="SimSun" pitchFamily="2" charset="-122"/>
              </a:rPr>
              <a:t>user behavior beyond protocol control</a:t>
            </a:r>
          </a:p>
          <a:p>
            <a:pPr>
              <a:lnSpc>
                <a:spcPct val="90000"/>
              </a:lnSpc>
            </a:pPr>
            <a:endParaRPr lang="en-US" altLang="zh-CN" dirty="0" smtClean="0">
              <a:ea typeface="SimSun" pitchFamily="2" charset="-122"/>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28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28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283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283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2835">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2835">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283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Borrow from HTTP Overload Control ?  </a:t>
            </a:r>
            <a:endParaRPr lang="en-US" dirty="0"/>
          </a:p>
        </p:txBody>
      </p:sp>
      <p:sp>
        <p:nvSpPr>
          <p:cNvPr id="4" name="Date Placeholder 3"/>
          <p:cNvSpPr>
            <a:spLocks noGrp="1"/>
          </p:cNvSpPr>
          <p:nvPr>
            <p:ph type="dt" sz="half" idx="10"/>
          </p:nvPr>
        </p:nvSpPr>
        <p:spPr/>
        <p:txBody>
          <a:bodyPr/>
          <a:lstStyle/>
          <a:p>
            <a:fld id="{D10DCCB5-6D0B-4443-8AE7-8678DC9D0F89}"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dirty="0"/>
          </a:p>
        </p:txBody>
      </p:sp>
      <p:sp>
        <p:nvSpPr>
          <p:cNvPr id="323588" name="AutoShape 4"/>
          <p:cNvSpPr>
            <a:spLocks noChangeAspect="1" noChangeArrowheads="1" noTextEdit="1"/>
          </p:cNvSpPr>
          <p:nvPr/>
        </p:nvSpPr>
        <p:spPr bwMode="auto">
          <a:xfrm>
            <a:off x="304800" y="1295400"/>
            <a:ext cx="8448675" cy="4638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6" name="Rectangle 12"/>
          <p:cNvSpPr>
            <a:spLocks noChangeArrowheads="1"/>
          </p:cNvSpPr>
          <p:nvPr/>
        </p:nvSpPr>
        <p:spPr bwMode="auto">
          <a:xfrm>
            <a:off x="18621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599" name="Rectangle 15"/>
          <p:cNvSpPr>
            <a:spLocks noChangeArrowheads="1"/>
          </p:cNvSpPr>
          <p:nvPr/>
        </p:nvSpPr>
        <p:spPr bwMode="auto">
          <a:xfrm>
            <a:off x="4143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00" name="Rectangle 16"/>
          <p:cNvSpPr>
            <a:spLocks noChangeArrowheads="1"/>
          </p:cNvSpPr>
          <p:nvPr/>
        </p:nvSpPr>
        <p:spPr bwMode="auto">
          <a:xfrm>
            <a:off x="8643938" y="1400175"/>
            <a:ext cx="9525" cy="443865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0" name="Group 49"/>
          <p:cNvGrpSpPr/>
          <p:nvPr/>
        </p:nvGrpSpPr>
        <p:grpSpPr>
          <a:xfrm>
            <a:off x="404813" y="1404938"/>
            <a:ext cx="8253412" cy="1133475"/>
            <a:chOff x="404813" y="1404938"/>
            <a:chExt cx="8253412" cy="1133475"/>
          </a:xfrm>
        </p:grpSpPr>
        <p:sp>
          <p:nvSpPr>
            <p:cNvPr id="323590" name="Rectangle 6"/>
            <p:cNvSpPr>
              <a:spLocks noChangeArrowheads="1"/>
            </p:cNvSpPr>
            <p:nvPr/>
          </p:nvSpPr>
          <p:spPr bwMode="auto">
            <a:xfrm>
              <a:off x="414338" y="1404938"/>
              <a:ext cx="1447800" cy="1114425"/>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1" name="Rectangle 7"/>
            <p:cNvSpPr>
              <a:spLocks noChangeArrowheads="1"/>
            </p:cNvSpPr>
            <p:nvPr/>
          </p:nvSpPr>
          <p:spPr bwMode="auto">
            <a:xfrm>
              <a:off x="1862138" y="1404938"/>
              <a:ext cx="6781800" cy="1114425"/>
            </a:xfrm>
            <a:prstGeom prst="rect">
              <a:avLst/>
            </a:prstGeom>
            <a:solidFill>
              <a:srgbClr val="E6E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7" name="Rectangle 13"/>
            <p:cNvSpPr>
              <a:spLocks noChangeArrowheads="1"/>
            </p:cNvSpPr>
            <p:nvPr/>
          </p:nvSpPr>
          <p:spPr bwMode="auto">
            <a:xfrm>
              <a:off x="404813" y="2500313"/>
              <a:ext cx="8248650" cy="38100"/>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01" name="Rectangle 17"/>
            <p:cNvSpPr>
              <a:spLocks noChangeArrowheads="1"/>
            </p:cNvSpPr>
            <p:nvPr/>
          </p:nvSpPr>
          <p:spPr bwMode="auto">
            <a:xfrm>
              <a:off x="409575" y="140493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03" name="Rectangle 19"/>
            <p:cNvSpPr>
              <a:spLocks noChangeArrowheads="1"/>
            </p:cNvSpPr>
            <p:nvPr/>
          </p:nvSpPr>
          <p:spPr bwMode="auto">
            <a:xfrm>
              <a:off x="511175" y="1722438"/>
              <a:ext cx="10763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Similarity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04" name="Rectangle 20"/>
            <p:cNvSpPr>
              <a:spLocks noChangeArrowheads="1"/>
            </p:cNvSpPr>
            <p:nvPr/>
          </p:nvSpPr>
          <p:spPr bwMode="auto">
            <a:xfrm>
              <a:off x="1958975" y="1770063"/>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05" name="Rectangle 21"/>
            <p:cNvSpPr>
              <a:spLocks noChangeArrowheads="1"/>
            </p:cNvSpPr>
            <p:nvPr/>
          </p:nvSpPr>
          <p:spPr bwMode="auto">
            <a:xfrm>
              <a:off x="2149475" y="1722438"/>
              <a:ext cx="20288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Both run over TCP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06" name="Rectangle 22"/>
            <p:cNvSpPr>
              <a:spLocks noChangeArrowheads="1"/>
            </p:cNvSpPr>
            <p:nvPr/>
          </p:nvSpPr>
          <p:spPr bwMode="auto">
            <a:xfrm>
              <a:off x="4064000" y="1722438"/>
              <a:ext cx="6096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and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07" name="Rectangle 23"/>
            <p:cNvSpPr>
              <a:spLocks noChangeArrowheads="1"/>
            </p:cNvSpPr>
            <p:nvPr/>
          </p:nvSpPr>
          <p:spPr bwMode="auto">
            <a:xfrm>
              <a:off x="4578350" y="1722438"/>
              <a:ext cx="12668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SCTP (rare)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08" name="Rectangle 24"/>
            <p:cNvSpPr>
              <a:spLocks noChangeArrowheads="1"/>
            </p:cNvSpPr>
            <p:nvPr/>
          </p:nvSpPr>
          <p:spPr bwMode="auto">
            <a:xfrm>
              <a:off x="1958975" y="2046288"/>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09" name="Rectangle 25"/>
            <p:cNvSpPr>
              <a:spLocks noChangeArrowheads="1"/>
            </p:cNvSpPr>
            <p:nvPr/>
          </p:nvSpPr>
          <p:spPr bwMode="auto">
            <a:xfrm>
              <a:off x="2149475" y="1998663"/>
              <a:ext cx="63817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Both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0" name="Rectangle 26"/>
            <p:cNvSpPr>
              <a:spLocks noChangeArrowheads="1"/>
            </p:cNvSpPr>
            <p:nvPr/>
          </p:nvSpPr>
          <p:spPr bwMode="auto">
            <a:xfrm>
              <a:off x="2682875" y="1998663"/>
              <a:ext cx="59055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have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1" name="Rectangle 27"/>
            <p:cNvSpPr>
              <a:spLocks noChangeArrowheads="1"/>
            </p:cNvSpPr>
            <p:nvPr/>
          </p:nvSpPr>
          <p:spPr bwMode="auto">
            <a:xfrm>
              <a:off x="3235325" y="1998663"/>
              <a:ext cx="6953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single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12" name="Rectangle 28"/>
            <p:cNvSpPr>
              <a:spLocks noChangeArrowheads="1"/>
            </p:cNvSpPr>
            <p:nvPr/>
          </p:nvSpPr>
          <p:spPr bwMode="auto">
            <a:xfrm>
              <a:off x="3892550" y="1998663"/>
              <a:ext cx="54292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hop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3" name="Rectangle 29"/>
            <p:cNvSpPr>
              <a:spLocks noChangeArrowheads="1"/>
            </p:cNvSpPr>
            <p:nvPr/>
          </p:nvSpPr>
          <p:spPr bwMode="auto">
            <a:xfrm>
              <a:off x="4340225" y="1998663"/>
              <a:ext cx="9525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scenario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1" name="Group 50"/>
          <p:cNvGrpSpPr/>
          <p:nvPr/>
        </p:nvGrpSpPr>
        <p:grpSpPr>
          <a:xfrm>
            <a:off x="409575" y="2519363"/>
            <a:ext cx="8248650" cy="2038350"/>
            <a:chOff x="409575" y="2519363"/>
            <a:chExt cx="8248650" cy="2038350"/>
          </a:xfrm>
        </p:grpSpPr>
        <p:sp>
          <p:nvSpPr>
            <p:cNvPr id="323592" name="Rectangle 8"/>
            <p:cNvSpPr>
              <a:spLocks noChangeArrowheads="1"/>
            </p:cNvSpPr>
            <p:nvPr/>
          </p:nvSpPr>
          <p:spPr bwMode="auto">
            <a:xfrm>
              <a:off x="414338" y="2519363"/>
              <a:ext cx="1447800" cy="2028825"/>
            </a:xfrm>
            <a:prstGeom prst="rect">
              <a:avLst/>
            </a:prstGeom>
            <a:solidFill>
              <a:srgbClr val="DAED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3" name="Rectangle 9"/>
            <p:cNvSpPr>
              <a:spLocks noChangeArrowheads="1"/>
            </p:cNvSpPr>
            <p:nvPr/>
          </p:nvSpPr>
          <p:spPr bwMode="auto">
            <a:xfrm>
              <a:off x="1862138" y="2519363"/>
              <a:ext cx="6781800" cy="2028825"/>
            </a:xfrm>
            <a:prstGeom prst="rect">
              <a:avLst/>
            </a:prstGeom>
            <a:solidFill>
              <a:srgbClr val="DAEDE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8" name="Rectangle 14"/>
            <p:cNvSpPr>
              <a:spLocks noChangeArrowheads="1"/>
            </p:cNvSpPr>
            <p:nvPr/>
          </p:nvSpPr>
          <p:spPr bwMode="auto">
            <a:xfrm>
              <a:off x="409575" y="454818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14" name="Rectangle 30"/>
            <p:cNvSpPr>
              <a:spLocks noChangeArrowheads="1"/>
            </p:cNvSpPr>
            <p:nvPr/>
          </p:nvSpPr>
          <p:spPr bwMode="auto">
            <a:xfrm>
              <a:off x="511175" y="3116263"/>
              <a:ext cx="11811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Difference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5" name="Rectangle 31"/>
            <p:cNvSpPr>
              <a:spLocks noChangeArrowheads="1"/>
            </p:cNvSpPr>
            <p:nvPr/>
          </p:nvSpPr>
          <p:spPr bwMode="auto">
            <a:xfrm>
              <a:off x="1958975" y="2887663"/>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6" name="Rectangle 32"/>
            <p:cNvSpPr>
              <a:spLocks noChangeArrowheads="1"/>
            </p:cNvSpPr>
            <p:nvPr/>
          </p:nvSpPr>
          <p:spPr bwMode="auto">
            <a:xfrm>
              <a:off x="2092325" y="2840038"/>
              <a:ext cx="436658"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 SIP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17" name="Rectangle 33"/>
            <p:cNvSpPr>
              <a:spLocks noChangeArrowheads="1"/>
            </p:cNvSpPr>
            <p:nvPr/>
          </p:nvSpPr>
          <p:spPr bwMode="auto">
            <a:xfrm>
              <a:off x="2444750" y="2840038"/>
              <a:ext cx="1989327"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 also runs over UDP</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18" name="Rectangle 34"/>
            <p:cNvSpPr>
              <a:spLocks noChangeArrowheads="1"/>
            </p:cNvSpPr>
            <p:nvPr/>
          </p:nvSpPr>
          <p:spPr bwMode="auto">
            <a:xfrm>
              <a:off x="1958975" y="3221038"/>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19" name="Rectangle 35"/>
            <p:cNvSpPr>
              <a:spLocks noChangeArrowheads="1"/>
            </p:cNvSpPr>
            <p:nvPr/>
          </p:nvSpPr>
          <p:spPr bwMode="auto">
            <a:xfrm>
              <a:off x="2149475" y="3173413"/>
              <a:ext cx="188595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SIP also has multi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0" name="Rectangle 36"/>
            <p:cNvSpPr>
              <a:spLocks noChangeArrowheads="1"/>
            </p:cNvSpPr>
            <p:nvPr/>
          </p:nvSpPr>
          <p:spPr bwMode="auto">
            <a:xfrm>
              <a:off x="3930650" y="3173413"/>
              <a:ext cx="1905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1" name="Rectangle 37"/>
            <p:cNvSpPr>
              <a:spLocks noChangeArrowheads="1"/>
            </p:cNvSpPr>
            <p:nvPr/>
          </p:nvSpPr>
          <p:spPr bwMode="auto">
            <a:xfrm>
              <a:off x="4016375" y="3173413"/>
              <a:ext cx="3056927"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hop scenario (proxy-to-proxy)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22" name="Rectangle 38"/>
            <p:cNvSpPr>
              <a:spLocks noChangeArrowheads="1"/>
            </p:cNvSpPr>
            <p:nvPr/>
          </p:nvSpPr>
          <p:spPr bwMode="auto">
            <a:xfrm>
              <a:off x="1958975" y="3544888"/>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3" name="Rectangle 39"/>
            <p:cNvSpPr>
              <a:spLocks noChangeArrowheads="1"/>
            </p:cNvSpPr>
            <p:nvPr/>
          </p:nvSpPr>
          <p:spPr bwMode="auto">
            <a:xfrm>
              <a:off x="2149475" y="3497263"/>
              <a:ext cx="4067460"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SIP has protocol specific retransmission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24" name="Rectangle 40"/>
            <p:cNvSpPr>
              <a:spLocks noChangeArrowheads="1"/>
            </p:cNvSpPr>
            <p:nvPr/>
          </p:nvSpPr>
          <p:spPr bwMode="auto">
            <a:xfrm>
              <a:off x="1958975" y="3878263"/>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5" name="Rectangle 41"/>
            <p:cNvSpPr>
              <a:spLocks noChangeArrowheads="1"/>
            </p:cNvSpPr>
            <p:nvPr/>
          </p:nvSpPr>
          <p:spPr bwMode="auto">
            <a:xfrm>
              <a:off x="2149475" y="3830638"/>
              <a:ext cx="24765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SIP requests more 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6" name="Rectangle 42"/>
            <p:cNvSpPr>
              <a:spLocks noChangeArrowheads="1"/>
            </p:cNvSpPr>
            <p:nvPr/>
          </p:nvSpPr>
          <p:spPr bwMode="auto">
            <a:xfrm>
              <a:off x="4521200" y="3830638"/>
              <a:ext cx="19050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7" name="Rectangle 43"/>
            <p:cNvSpPr>
              <a:spLocks noChangeArrowheads="1"/>
            </p:cNvSpPr>
            <p:nvPr/>
          </p:nvSpPr>
          <p:spPr bwMode="auto">
            <a:xfrm>
              <a:off x="4606925" y="3830638"/>
              <a:ext cx="2276475"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sensitive (ms vs. sec)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55" name="Group 54"/>
          <p:cNvGrpSpPr/>
          <p:nvPr/>
        </p:nvGrpSpPr>
        <p:grpSpPr>
          <a:xfrm>
            <a:off x="409575" y="4548188"/>
            <a:ext cx="8248650" cy="1285875"/>
            <a:chOff x="409575" y="4548188"/>
            <a:chExt cx="8248650" cy="1285875"/>
          </a:xfrm>
        </p:grpSpPr>
        <p:grpSp>
          <p:nvGrpSpPr>
            <p:cNvPr id="52" name="Group 51"/>
            <p:cNvGrpSpPr/>
            <p:nvPr/>
          </p:nvGrpSpPr>
          <p:grpSpPr>
            <a:xfrm>
              <a:off x="409575" y="4548188"/>
              <a:ext cx="8248650" cy="1285875"/>
              <a:chOff x="409575" y="4548188"/>
              <a:chExt cx="8248650" cy="1285875"/>
            </a:xfrm>
          </p:grpSpPr>
          <p:sp>
            <p:nvSpPr>
              <p:cNvPr id="323594" name="Rectangle 10"/>
              <p:cNvSpPr>
                <a:spLocks noChangeArrowheads="1"/>
              </p:cNvSpPr>
              <p:nvPr/>
            </p:nvSpPr>
            <p:spPr bwMode="auto">
              <a:xfrm>
                <a:off x="414338" y="4548188"/>
                <a:ext cx="1447800" cy="1276350"/>
              </a:xfrm>
              <a:prstGeom prst="rect">
                <a:avLst/>
              </a:prstGeom>
              <a:solidFill>
                <a:srgbClr val="9ED3D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595" name="Rectangle 11"/>
              <p:cNvSpPr>
                <a:spLocks noChangeArrowheads="1"/>
              </p:cNvSpPr>
              <p:nvPr/>
            </p:nvSpPr>
            <p:spPr bwMode="auto">
              <a:xfrm>
                <a:off x="1862138" y="4548188"/>
                <a:ext cx="6781800" cy="1276350"/>
              </a:xfrm>
              <a:prstGeom prst="rect">
                <a:avLst/>
              </a:prstGeom>
              <a:solidFill>
                <a:srgbClr val="9ED3D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602" name="Rectangle 18"/>
              <p:cNvSpPr>
                <a:spLocks noChangeArrowheads="1"/>
              </p:cNvSpPr>
              <p:nvPr/>
            </p:nvSpPr>
            <p:spPr bwMode="auto">
              <a:xfrm>
                <a:off x="409575" y="5824538"/>
                <a:ext cx="8248650" cy="9525"/>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628" name="Rectangle 44"/>
              <p:cNvSpPr>
                <a:spLocks noChangeArrowheads="1"/>
              </p:cNvSpPr>
              <p:nvPr/>
            </p:nvSpPr>
            <p:spPr bwMode="auto">
              <a:xfrm>
                <a:off x="511175" y="4865688"/>
                <a:ext cx="1200150" cy="3429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pitchFamily="34" charset="0"/>
                  </a:rPr>
                  <a:t>Conclusion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3629" name="Rectangle 45"/>
              <p:cNvSpPr>
                <a:spLocks noChangeArrowheads="1"/>
              </p:cNvSpPr>
              <p:nvPr/>
            </p:nvSpPr>
            <p:spPr bwMode="auto">
              <a:xfrm>
                <a:off x="1958975" y="4913313"/>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3630" name="Rectangle 46"/>
              <p:cNvSpPr>
                <a:spLocks noChangeArrowheads="1"/>
              </p:cNvSpPr>
              <p:nvPr/>
            </p:nvSpPr>
            <p:spPr bwMode="auto">
              <a:xfrm>
                <a:off x="2149475" y="4865688"/>
                <a:ext cx="3275577"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SIP presents its own </a:t>
                </a:r>
                <a:r>
                  <a:rPr lang="en-US" dirty="0" smtClean="0">
                    <a:solidFill>
                      <a:srgbClr val="000000"/>
                    </a:solidFill>
                    <a:latin typeface="Trebuchet MS" pitchFamily="34" charset="0"/>
                    <a:cs typeface="Arial" pitchFamily="34" charset="0"/>
                  </a:rPr>
                  <a:t>challenges</a:t>
                </a:r>
                <a:r>
                  <a:rPr kumimoji="0" lang="en-US" sz="1800" b="0" i="0" u="none" strike="noStrike" cap="none" normalizeH="0" baseline="0" dirty="0" smtClean="0">
                    <a:ln>
                      <a:noFill/>
                    </a:ln>
                    <a:solidFill>
                      <a:srgbClr val="000000"/>
                    </a:solidFill>
                    <a:effectLst/>
                    <a:latin typeface="Trebuchet MS"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3" name="Rectangle 46"/>
            <p:cNvSpPr>
              <a:spLocks noChangeArrowheads="1"/>
            </p:cNvSpPr>
            <p:nvPr/>
          </p:nvSpPr>
          <p:spPr bwMode="auto">
            <a:xfrm>
              <a:off x="2133600" y="5257800"/>
              <a:ext cx="5192191" cy="276999"/>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rebuchet MS" pitchFamily="34" charset="0"/>
                  <a:cs typeface="Arial" pitchFamily="34" charset="0"/>
                </a:rPr>
                <a:t> Application layer and transport layer mechanisms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45"/>
            <p:cNvSpPr>
              <a:spLocks noChangeArrowheads="1"/>
            </p:cNvSpPr>
            <p:nvPr/>
          </p:nvSpPr>
          <p:spPr bwMode="auto">
            <a:xfrm>
              <a:off x="1981200" y="5257800"/>
              <a:ext cx="266700" cy="3143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urier New" pitchFamily="49" charset="0"/>
                  <a:cs typeface="Arial" pitchFamily="34" charset="0"/>
                </a:rPr>
                <a: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F362F3B-E5A3-4E7F-908C-4B4BEC8222C7}" type="datetime1">
              <a:rPr lang="en-US" altLang="zh-CN" smtClean="0"/>
              <a:pPr/>
              <a:t>4/7/2010</a:t>
            </a:fld>
            <a:endParaRPr lang="en-US" altLang="zh-CN" dirty="0"/>
          </a:p>
        </p:txBody>
      </p:sp>
      <p:sp>
        <p:nvSpPr>
          <p:cNvPr id="5" name="Slide Number Placeholder 5"/>
          <p:cNvSpPr>
            <a:spLocks noGrp="1"/>
          </p:cNvSpPr>
          <p:nvPr>
            <p:ph type="sldNum" sz="quarter" idx="12"/>
          </p:nvPr>
        </p:nvSpPr>
        <p:spPr/>
        <p:txBody>
          <a:bodyPr/>
          <a:lstStyle/>
          <a:p>
            <a:fld id="{0B8CDDED-F4FF-4201-9325-F0C05CB52BA8}" type="slidenum">
              <a:rPr lang="en-US" altLang="zh-CN" smtClean="0"/>
              <a:pPr/>
              <a:t>27</a:t>
            </a:fld>
            <a:endParaRPr lang="en-US" altLang="zh-CN" dirty="0"/>
          </a:p>
        </p:txBody>
      </p:sp>
      <p:sp>
        <p:nvSpPr>
          <p:cNvPr id="619522" name="Rectangle 2"/>
          <p:cNvSpPr>
            <a:spLocks noGrp="1" noChangeArrowheads="1"/>
          </p:cNvSpPr>
          <p:nvPr>
            <p:ph type="title"/>
          </p:nvPr>
        </p:nvSpPr>
        <p:spPr>
          <a:xfrm>
            <a:off x="381000" y="0"/>
            <a:ext cx="8458200" cy="685800"/>
          </a:xfrm>
        </p:spPr>
        <p:txBody>
          <a:bodyPr/>
          <a:lstStyle/>
          <a:p>
            <a:r>
              <a:rPr lang="en-US" altLang="zh-CN" dirty="0" smtClean="0">
                <a:ea typeface="SimSun" pitchFamily="2" charset="-122"/>
              </a:rPr>
              <a:t>SIP Server Overload Categorized</a:t>
            </a:r>
            <a:endParaRPr lang="en-US" altLang="zh-CN" dirty="0">
              <a:ea typeface="SimSun" pitchFamily="2" charset="-122"/>
            </a:endParaRPr>
          </a:p>
        </p:txBody>
      </p:sp>
      <p:sp>
        <p:nvSpPr>
          <p:cNvPr id="619523" name="Rectangle 3"/>
          <p:cNvSpPr>
            <a:spLocks noGrp="1" noChangeArrowheads="1"/>
          </p:cNvSpPr>
          <p:nvPr>
            <p:ph type="body" idx="1"/>
          </p:nvPr>
        </p:nvSpPr>
        <p:spPr>
          <a:xfrm>
            <a:off x="4343400" y="1524000"/>
            <a:ext cx="4572000" cy="990600"/>
          </a:xfrm>
        </p:spPr>
        <p:txBody>
          <a:bodyPr/>
          <a:lstStyle/>
          <a:p>
            <a:pPr lvl="1">
              <a:lnSpc>
                <a:spcPct val="90000"/>
              </a:lnSpc>
            </a:pPr>
            <a:r>
              <a:rPr lang="en-US" altLang="zh-CN" dirty="0" smtClean="0">
                <a:ea typeface="SimSun" pitchFamily="2" charset="-122"/>
              </a:rPr>
              <a:t>Known overload scope </a:t>
            </a:r>
          </a:p>
          <a:p>
            <a:pPr lvl="2">
              <a:lnSpc>
                <a:spcPct val="90000"/>
              </a:lnSpc>
            </a:pPr>
            <a:r>
              <a:rPr lang="en-US" altLang="zh-CN" sz="1800" dirty="0" smtClean="0">
                <a:ea typeface="SimSun" pitchFamily="2" charset="-122"/>
              </a:rPr>
              <a:t>e.g., Human callee destination limits: TV viewer voting</a:t>
            </a:r>
          </a:p>
          <a:p>
            <a:pPr lvl="2">
              <a:lnSpc>
                <a:spcPct val="90000"/>
              </a:lnSpc>
            </a:pPr>
            <a:endParaRPr lang="en-US" altLang="zh-CN" dirty="0" smtClean="0">
              <a:ea typeface="SimSun" pitchFamily="2" charset="-122"/>
            </a:endParaRPr>
          </a:p>
          <a:p>
            <a:pPr lvl="2">
              <a:lnSpc>
                <a:spcPct val="90000"/>
              </a:lnSpc>
            </a:pPr>
            <a:endParaRPr lang="en-US" altLang="zh-CN" dirty="0">
              <a:ea typeface="SimSun" pitchFamily="2" charset="-122"/>
            </a:endParaRPr>
          </a:p>
        </p:txBody>
      </p:sp>
      <p:sp>
        <p:nvSpPr>
          <p:cNvPr id="8" name="Rectangle 3"/>
          <p:cNvSpPr txBox="1">
            <a:spLocks noChangeArrowheads="1"/>
          </p:cNvSpPr>
          <p:nvPr/>
        </p:nvSpPr>
        <p:spPr bwMode="auto">
          <a:xfrm>
            <a:off x="4114800" y="2514600"/>
            <a:ext cx="4876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Unknown</a:t>
            </a:r>
            <a:r>
              <a:rPr kumimoji="0" lang="en-US" altLang="zh-CN" sz="1800" b="0" i="0" u="none" strike="noStrike" kern="0" cap="none" spc="0" normalizeH="0" noProof="0" dirty="0" smtClean="0">
                <a:ln>
                  <a:noFill/>
                </a:ln>
                <a:solidFill>
                  <a:srgbClr val="000000"/>
                </a:solidFill>
                <a:effectLst/>
                <a:uLnTx/>
                <a:uFillTx/>
                <a:latin typeface="+mn-lt"/>
                <a:ea typeface="SimSun" pitchFamily="2" charset="-122"/>
                <a:cs typeface="+mn-cs"/>
              </a:rPr>
              <a:t> overload</a:t>
            </a:r>
            <a:r>
              <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 scope:</a:t>
            </a: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e.g., holiday greeting spike - </a:t>
            </a: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global callee scope</a:t>
            </a: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proxy server capacity limits</a:t>
            </a: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endPar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marR="0" lvl="1" indent="-238125" algn="l" defTabSz="914400" rtl="0" eaLnBrk="1" fontAlgn="base" latinLnBrk="0" hangingPunct="1">
              <a:lnSpc>
                <a:spcPct val="90000"/>
              </a:lnSpc>
              <a:spcBef>
                <a:spcPct val="30000"/>
              </a:spcBef>
              <a:spcAft>
                <a:spcPct val="0"/>
              </a:spcAft>
              <a:buClr>
                <a:srgbClr val="969696"/>
              </a:buClr>
              <a:buSzTx/>
              <a:buFont typeface="Wingdings" pitchFamily="2" charset="2"/>
              <a:buChar char="§"/>
              <a:tabLst>
                <a:tab pos="3946525" algn="l"/>
              </a:tabLst>
              <a:defRPr/>
            </a:pPr>
            <a:endParaRPr kumimoji="0" lang="en-US" altLang="zh-CN" sz="16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a:ln>
                <a:noFill/>
              </a:ln>
              <a:solidFill>
                <a:srgbClr val="000000"/>
              </a:solidFill>
              <a:effectLst/>
              <a:uLnTx/>
              <a:uFillTx/>
              <a:latin typeface="+mn-lt"/>
              <a:ea typeface="SimSun" pitchFamily="2" charset="-122"/>
              <a:cs typeface="+mn-cs"/>
            </a:endParaRPr>
          </a:p>
        </p:txBody>
      </p:sp>
      <p:grpSp>
        <p:nvGrpSpPr>
          <p:cNvPr id="52" name="Group 51"/>
          <p:cNvGrpSpPr/>
          <p:nvPr/>
        </p:nvGrpSpPr>
        <p:grpSpPr>
          <a:xfrm>
            <a:off x="152400" y="1143000"/>
            <a:ext cx="4335017" cy="3203377"/>
            <a:chOff x="381000" y="1066800"/>
            <a:chExt cx="4335017" cy="3203377"/>
          </a:xfrm>
        </p:grpSpPr>
        <p:grpSp>
          <p:nvGrpSpPr>
            <p:cNvPr id="49" name="Group 48"/>
            <p:cNvGrpSpPr/>
            <p:nvPr/>
          </p:nvGrpSpPr>
          <p:grpSpPr>
            <a:xfrm>
              <a:off x="685800" y="1066800"/>
              <a:ext cx="3722077" cy="2819400"/>
              <a:chOff x="4191000" y="990600"/>
              <a:chExt cx="4636477" cy="3653786"/>
            </a:xfrm>
          </p:grpSpPr>
          <p:sp>
            <p:nvSpPr>
              <p:cNvPr id="9" name="Oval 8"/>
              <p:cNvSpPr/>
              <p:nvPr/>
            </p:nvSpPr>
            <p:spPr bwMode="auto">
              <a:xfrm>
                <a:off x="6934200" y="22098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8" descr="sipd"/>
              <p:cNvPicPr>
                <a:picLocks noChangeAspect="1" noChangeArrowheads="1"/>
              </p:cNvPicPr>
              <p:nvPr/>
            </p:nvPicPr>
            <p:blipFill>
              <a:blip r:embed="rId3" cstate="print"/>
              <a:srcRect/>
              <a:stretch>
                <a:fillRect/>
              </a:stretch>
            </p:blipFill>
            <p:spPr bwMode="auto">
              <a:xfrm>
                <a:off x="7086600" y="2438400"/>
                <a:ext cx="685800" cy="624266"/>
              </a:xfrm>
              <a:prstGeom prst="rect">
                <a:avLst/>
              </a:prstGeom>
              <a:noFill/>
            </p:spPr>
          </p:pic>
          <p:sp>
            <p:nvSpPr>
              <p:cNvPr id="11" name="Line 12"/>
              <p:cNvSpPr>
                <a:spLocks noChangeShapeType="1"/>
              </p:cNvSpPr>
              <p:nvPr/>
            </p:nvSpPr>
            <p:spPr bwMode="auto">
              <a:xfrm>
                <a:off x="5943600" y="1752600"/>
                <a:ext cx="990600" cy="8382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2" name="TextBox 11"/>
              <p:cNvSpPr txBox="1"/>
              <p:nvPr/>
            </p:nvSpPr>
            <p:spPr>
              <a:xfrm>
                <a:off x="6858000" y="3200400"/>
                <a:ext cx="1208985" cy="307777"/>
              </a:xfrm>
              <a:prstGeom prst="rect">
                <a:avLst/>
              </a:prstGeom>
              <a:noFill/>
            </p:spPr>
            <p:txBody>
              <a:bodyPr wrap="none" rtlCol="0">
                <a:spAutoFit/>
              </a:bodyPr>
              <a:lstStyle/>
              <a:p>
                <a:r>
                  <a:rPr lang="en-US" sz="1400" dirty="0" smtClean="0">
                    <a:latin typeface="Comic Sans MS" pitchFamily="66" charset="0"/>
                  </a:rPr>
                  <a:t>SIP Proxy D</a:t>
                </a:r>
                <a:endParaRPr lang="en-US" sz="1400" dirty="0">
                  <a:latin typeface="Comic Sans MS" pitchFamily="66" charset="0"/>
                </a:endParaRPr>
              </a:p>
            </p:txBody>
          </p:sp>
          <p:pic>
            <p:nvPicPr>
              <p:cNvPr id="13" name="Picture 8" descr="sipd"/>
              <p:cNvPicPr>
                <a:picLocks noChangeAspect="1" noChangeArrowheads="1"/>
              </p:cNvPicPr>
              <p:nvPr/>
            </p:nvPicPr>
            <p:blipFill>
              <a:blip r:embed="rId3" cstate="print"/>
              <a:srcRect/>
              <a:stretch>
                <a:fillRect/>
              </a:stretch>
            </p:blipFill>
            <p:spPr bwMode="auto">
              <a:xfrm>
                <a:off x="5181600" y="3657600"/>
                <a:ext cx="685800" cy="624266"/>
              </a:xfrm>
              <a:prstGeom prst="rect">
                <a:avLst/>
              </a:prstGeom>
              <a:noFill/>
            </p:spPr>
          </p:pic>
          <p:pic>
            <p:nvPicPr>
              <p:cNvPr id="14" name="Picture 8" descr="sipd"/>
              <p:cNvPicPr>
                <a:picLocks noChangeAspect="1" noChangeArrowheads="1"/>
              </p:cNvPicPr>
              <p:nvPr/>
            </p:nvPicPr>
            <p:blipFill>
              <a:blip r:embed="rId3" cstate="print"/>
              <a:srcRect/>
              <a:stretch>
                <a:fillRect/>
              </a:stretch>
            </p:blipFill>
            <p:spPr bwMode="auto">
              <a:xfrm>
                <a:off x="5181600" y="2438400"/>
                <a:ext cx="685800" cy="624266"/>
              </a:xfrm>
              <a:prstGeom prst="rect">
                <a:avLst/>
              </a:prstGeom>
              <a:noFill/>
            </p:spPr>
          </p:pic>
          <p:pic>
            <p:nvPicPr>
              <p:cNvPr id="15" name="Picture 8" descr="sipd"/>
              <p:cNvPicPr>
                <a:picLocks noChangeAspect="1" noChangeArrowheads="1"/>
              </p:cNvPicPr>
              <p:nvPr/>
            </p:nvPicPr>
            <p:blipFill>
              <a:blip r:embed="rId3" cstate="print"/>
              <a:srcRect/>
              <a:stretch>
                <a:fillRect/>
              </a:stretch>
            </p:blipFill>
            <p:spPr bwMode="auto">
              <a:xfrm>
                <a:off x="5181600" y="1219200"/>
                <a:ext cx="685800" cy="624266"/>
              </a:xfrm>
              <a:prstGeom prst="rect">
                <a:avLst/>
              </a:prstGeom>
              <a:noFill/>
            </p:spPr>
          </p:pic>
          <p:sp>
            <p:nvSpPr>
              <p:cNvPr id="16" name="Line 12"/>
              <p:cNvSpPr>
                <a:spLocks noChangeShapeType="1"/>
              </p:cNvSpPr>
              <p:nvPr/>
            </p:nvSpPr>
            <p:spPr bwMode="auto">
              <a:xfrm>
                <a:off x="5943600" y="2743200"/>
                <a:ext cx="990600" cy="45719"/>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7" name="Line 12"/>
              <p:cNvSpPr>
                <a:spLocks noChangeShapeType="1"/>
              </p:cNvSpPr>
              <p:nvPr/>
            </p:nvSpPr>
            <p:spPr bwMode="auto">
              <a:xfrm flipV="1">
                <a:off x="6019800" y="2895600"/>
                <a:ext cx="914400" cy="990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grpSp>
            <p:nvGrpSpPr>
              <p:cNvPr id="18" name="Group 17"/>
              <p:cNvGrpSpPr/>
              <p:nvPr/>
            </p:nvGrpSpPr>
            <p:grpSpPr>
              <a:xfrm>
                <a:off x="7924800" y="2057400"/>
                <a:ext cx="902677" cy="1295400"/>
                <a:chOff x="4038600" y="2590800"/>
                <a:chExt cx="902677" cy="1295400"/>
              </a:xfrm>
            </p:grpSpPr>
            <p:pic>
              <p:nvPicPr>
                <p:cNvPr id="19" name="Picture 11"/>
                <p:cNvPicPr>
                  <a:picLocks noChangeAspect="1" noChangeArrowheads="1"/>
                </p:cNvPicPr>
                <p:nvPr/>
              </p:nvPicPr>
              <p:blipFill>
                <a:blip r:embed="rId4" cstate="print"/>
                <a:srcRect/>
                <a:stretch>
                  <a:fillRect/>
                </a:stretch>
              </p:blipFill>
              <p:spPr bwMode="auto">
                <a:xfrm>
                  <a:off x="4495800" y="2590800"/>
                  <a:ext cx="445477" cy="457200"/>
                </a:xfrm>
                <a:prstGeom prst="rect">
                  <a:avLst/>
                </a:prstGeom>
                <a:noFill/>
                <a:ln w="9525">
                  <a:noFill/>
                  <a:miter lim="800000"/>
                  <a:headEnd/>
                  <a:tailEnd/>
                </a:ln>
                <a:effectLst/>
              </p:spPr>
            </p:pic>
            <p:sp>
              <p:nvSpPr>
                <p:cNvPr id="20" name="Line 12"/>
                <p:cNvSpPr>
                  <a:spLocks noChangeShapeType="1"/>
                </p:cNvSpPr>
                <p:nvPr/>
              </p:nvSpPr>
              <p:spPr bwMode="auto">
                <a:xfrm>
                  <a:off x="4038600" y="35052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21" name="Line 12"/>
                <p:cNvSpPr>
                  <a:spLocks noChangeShapeType="1"/>
                </p:cNvSpPr>
                <p:nvPr/>
              </p:nvSpPr>
              <p:spPr bwMode="auto">
                <a:xfrm flipV="1">
                  <a:off x="4038600" y="29718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22" name="Straight Connector 21"/>
                <p:cNvCxnSpPr/>
                <p:nvPr/>
              </p:nvCxnSpPr>
              <p:spPr bwMode="auto">
                <a:xfrm rot="5400000">
                  <a:off x="4077494" y="3313906"/>
                  <a:ext cx="228600" cy="1588"/>
                </a:xfrm>
                <a:prstGeom prst="line">
                  <a:avLst/>
                </a:prstGeom>
                <a:noFill/>
                <a:ln w="38100" cap="flat" cmpd="sng" algn="ctr">
                  <a:solidFill>
                    <a:schemeClr val="accent6"/>
                  </a:solidFill>
                  <a:prstDash val="sysDot"/>
                  <a:round/>
                  <a:headEnd type="none" w="med" len="med"/>
                  <a:tailEnd type="none" w="med" len="med"/>
                </a:ln>
                <a:effectLst/>
              </p:spPr>
            </p:cxnSp>
            <p:pic>
              <p:nvPicPr>
                <p:cNvPr id="23" name="Picture 11"/>
                <p:cNvPicPr>
                  <a:picLocks noChangeAspect="1" noChangeArrowheads="1"/>
                </p:cNvPicPr>
                <p:nvPr/>
              </p:nvPicPr>
              <p:blipFill>
                <a:blip r:embed="rId4" cstate="print"/>
                <a:srcRect/>
                <a:stretch>
                  <a:fillRect/>
                </a:stretch>
              </p:blipFill>
              <p:spPr bwMode="auto">
                <a:xfrm>
                  <a:off x="4495800" y="3429000"/>
                  <a:ext cx="445477" cy="457200"/>
                </a:xfrm>
                <a:prstGeom prst="rect">
                  <a:avLst/>
                </a:prstGeom>
                <a:noFill/>
                <a:ln w="9525">
                  <a:noFill/>
                  <a:miter lim="800000"/>
                  <a:headEnd/>
                  <a:tailEnd/>
                </a:ln>
                <a:effectLst/>
              </p:spPr>
            </p:pic>
            <p:cxnSp>
              <p:nvCxnSpPr>
                <p:cNvPr id="24" name="Straight Connector 23"/>
                <p:cNvCxnSpPr/>
                <p:nvPr/>
              </p:nvCxnSpPr>
              <p:spPr bwMode="auto">
                <a:xfrm rot="5400000">
                  <a:off x="4610894" y="3237706"/>
                  <a:ext cx="228600" cy="1588"/>
                </a:xfrm>
                <a:prstGeom prst="line">
                  <a:avLst/>
                </a:prstGeom>
                <a:noFill/>
                <a:ln w="38100" cap="flat" cmpd="sng" algn="ctr">
                  <a:solidFill>
                    <a:srgbClr val="FF9900"/>
                  </a:solidFill>
                  <a:prstDash val="sysDot"/>
                  <a:round/>
                  <a:headEnd type="none" w="med" len="med"/>
                  <a:tailEnd type="none" w="med" len="med"/>
                </a:ln>
                <a:effectLst/>
              </p:spPr>
            </p:cxnSp>
          </p:grpSp>
          <p:sp>
            <p:nvSpPr>
              <p:cNvPr id="25" name="TextBox 24"/>
              <p:cNvSpPr txBox="1"/>
              <p:nvPr/>
            </p:nvSpPr>
            <p:spPr>
              <a:xfrm>
                <a:off x="4953000" y="4267200"/>
                <a:ext cx="1186543" cy="307777"/>
              </a:xfrm>
              <a:prstGeom prst="rect">
                <a:avLst/>
              </a:prstGeom>
              <a:noFill/>
            </p:spPr>
            <p:txBody>
              <a:bodyPr wrap="none" rtlCol="0">
                <a:spAutoFit/>
              </a:bodyPr>
              <a:lstStyle/>
              <a:p>
                <a:r>
                  <a:rPr lang="en-US" sz="1400" dirty="0" smtClean="0">
                    <a:latin typeface="Comic Sans MS" pitchFamily="66" charset="0"/>
                  </a:rPr>
                  <a:t>SIP Proxy C</a:t>
                </a:r>
                <a:endParaRPr lang="en-US" sz="1400" dirty="0">
                  <a:latin typeface="Comic Sans MS" pitchFamily="66" charset="0"/>
                </a:endParaRPr>
              </a:p>
            </p:txBody>
          </p:sp>
          <p:sp>
            <p:nvSpPr>
              <p:cNvPr id="26" name="TextBox 25"/>
              <p:cNvSpPr txBox="1"/>
              <p:nvPr/>
            </p:nvSpPr>
            <p:spPr>
              <a:xfrm>
                <a:off x="4953000" y="3048000"/>
                <a:ext cx="1192955" cy="307777"/>
              </a:xfrm>
              <a:prstGeom prst="rect">
                <a:avLst/>
              </a:prstGeom>
              <a:noFill/>
            </p:spPr>
            <p:txBody>
              <a:bodyPr wrap="none" rtlCol="0">
                <a:spAutoFit/>
              </a:bodyPr>
              <a:lstStyle/>
              <a:p>
                <a:r>
                  <a:rPr lang="en-US" sz="1400" dirty="0" smtClean="0">
                    <a:latin typeface="Comic Sans MS" pitchFamily="66" charset="0"/>
                  </a:rPr>
                  <a:t>SIP Proxy B</a:t>
                </a:r>
                <a:endParaRPr lang="en-US" sz="1400" dirty="0">
                  <a:latin typeface="Comic Sans MS" pitchFamily="66" charset="0"/>
                </a:endParaRPr>
              </a:p>
            </p:txBody>
          </p:sp>
          <p:sp>
            <p:nvSpPr>
              <p:cNvPr id="27" name="TextBox 26"/>
              <p:cNvSpPr txBox="1"/>
              <p:nvPr/>
            </p:nvSpPr>
            <p:spPr>
              <a:xfrm>
                <a:off x="4855440" y="1879359"/>
                <a:ext cx="1210588" cy="307776"/>
              </a:xfrm>
              <a:prstGeom prst="rect">
                <a:avLst/>
              </a:prstGeom>
              <a:noFill/>
            </p:spPr>
            <p:txBody>
              <a:bodyPr wrap="none" rtlCol="0">
                <a:spAutoFit/>
              </a:bodyPr>
              <a:lstStyle/>
              <a:p>
                <a:r>
                  <a:rPr lang="en-US" sz="1400" dirty="0" smtClean="0">
                    <a:latin typeface="Comic Sans MS" pitchFamily="66" charset="0"/>
                  </a:rPr>
                  <a:t>SIP Proxy A</a:t>
                </a:r>
                <a:endParaRPr lang="en-US" sz="1400" dirty="0">
                  <a:latin typeface="Comic Sans MS" pitchFamily="66" charset="0"/>
                </a:endParaRPr>
              </a:p>
            </p:txBody>
          </p:sp>
          <p:grpSp>
            <p:nvGrpSpPr>
              <p:cNvPr id="28" name="Group 27"/>
              <p:cNvGrpSpPr/>
              <p:nvPr/>
            </p:nvGrpSpPr>
            <p:grpSpPr>
              <a:xfrm>
                <a:off x="4191000" y="3505200"/>
                <a:ext cx="914400" cy="1139186"/>
                <a:chOff x="381000" y="3962400"/>
                <a:chExt cx="914400" cy="1139186"/>
              </a:xfrm>
            </p:grpSpPr>
            <p:pic>
              <p:nvPicPr>
                <p:cNvPr id="29"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0"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1" name="Straight Connector 30"/>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2"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3"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4" name="Straight Connector 33"/>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35" name="Group 34"/>
              <p:cNvGrpSpPr/>
              <p:nvPr/>
            </p:nvGrpSpPr>
            <p:grpSpPr>
              <a:xfrm>
                <a:off x="4191000" y="2286000"/>
                <a:ext cx="914400" cy="1139186"/>
                <a:chOff x="381000" y="3962400"/>
                <a:chExt cx="914400" cy="1139186"/>
              </a:xfrm>
            </p:grpSpPr>
            <p:pic>
              <p:nvPicPr>
                <p:cNvPr id="36"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7"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8" name="Straight Connector 37"/>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9"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0"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1" name="Straight Connector 40"/>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42" name="Group 41"/>
              <p:cNvGrpSpPr/>
              <p:nvPr/>
            </p:nvGrpSpPr>
            <p:grpSpPr>
              <a:xfrm>
                <a:off x="4191000" y="990600"/>
                <a:ext cx="914400" cy="1139186"/>
                <a:chOff x="381000" y="3962400"/>
                <a:chExt cx="914400" cy="1139186"/>
              </a:xfrm>
            </p:grpSpPr>
            <p:pic>
              <p:nvPicPr>
                <p:cNvPr id="43"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44"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45" name="Straight Connector 44"/>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46"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7"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8" name="Straight Connector 47"/>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sp>
          <p:nvSpPr>
            <p:cNvPr id="50" name="TextBox 49"/>
            <p:cNvSpPr txBox="1"/>
            <p:nvPr/>
          </p:nvSpPr>
          <p:spPr>
            <a:xfrm>
              <a:off x="3810000" y="29718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sp>
          <p:nvSpPr>
            <p:cNvPr id="51" name="TextBox 50"/>
            <p:cNvSpPr txBox="1"/>
            <p:nvPr/>
          </p:nvSpPr>
          <p:spPr>
            <a:xfrm>
              <a:off x="381000" y="39624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grpSp>
      <p:sp>
        <p:nvSpPr>
          <p:cNvPr id="64" name="Rectangle 3"/>
          <p:cNvSpPr txBox="1">
            <a:spLocks noChangeArrowheads="1"/>
          </p:cNvSpPr>
          <p:nvPr/>
        </p:nvSpPr>
        <p:spPr bwMode="auto">
          <a:xfrm>
            <a:off x="381000" y="4343400"/>
            <a:ext cx="50292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800"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528638" lvl="1" indent="-238125" fontAlgn="base">
              <a:lnSpc>
                <a:spcPct val="90000"/>
              </a:lnSpc>
              <a:spcBef>
                <a:spcPct val="30000"/>
              </a:spcBef>
              <a:spcAft>
                <a:spcPct val="0"/>
              </a:spcAft>
              <a:buClr>
                <a:srgbClr val="969696"/>
              </a:buClr>
              <a:buFont typeface="Wingdings" pitchFamily="2" charset="2"/>
              <a:buChar char="§"/>
              <a:tabLst>
                <a:tab pos="3946525" algn="l"/>
              </a:tabLst>
            </a:pPr>
            <a:r>
              <a:rPr lang="en-US" altLang="zh-CN" kern="0" dirty="0" smtClean="0">
                <a:solidFill>
                  <a:srgbClr val="000000"/>
                </a:solidFill>
                <a:ea typeface="SimSun" pitchFamily="2" charset="-122"/>
              </a:rPr>
              <a:t>Avalanche restart</a:t>
            </a:r>
            <a:endPar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a:p>
            <a:pPr marL="808038" lvl="2" indent="-165100" fontAlgn="base">
              <a:lnSpc>
                <a:spcPct val="90000"/>
              </a:lnSpc>
              <a:spcBef>
                <a:spcPct val="30000"/>
              </a:spcBef>
              <a:spcAft>
                <a:spcPct val="0"/>
              </a:spcAft>
              <a:buClr>
                <a:srgbClr val="969696"/>
              </a:buClr>
              <a:buFont typeface="Arial" pitchFamily="34" charset="0"/>
              <a:buChar char="•"/>
              <a:tabLst>
                <a:tab pos="3946525" algn="l"/>
              </a:tabLst>
            </a:pPr>
            <a:r>
              <a:rPr lang="en-US" altLang="zh-CN" kern="0" dirty="0" smtClean="0">
                <a:solidFill>
                  <a:srgbClr val="000000"/>
                </a:solidFill>
                <a:ea typeface="SimSun" pitchFamily="2" charset="-122"/>
              </a:rPr>
              <a:t>registration server capacity limits </a:t>
            </a:r>
            <a:endParaRPr kumimoji="0" lang="en-US" altLang="zh-CN" b="0" i="0" u="none" strike="noStrike" kern="0" cap="none" spc="0" normalizeH="0" noProof="0" dirty="0" smtClean="0">
              <a:ln>
                <a:noFill/>
              </a:ln>
              <a:solidFill>
                <a:srgbClr val="000000"/>
              </a:solidFill>
              <a:effectLst/>
              <a:uLnTx/>
              <a:uFillTx/>
              <a:latin typeface="+mn-lt"/>
              <a:ea typeface="SimSun" pitchFamily="2" charset="-122"/>
              <a:cs typeface="+mn-cs"/>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r>
              <a:rPr kumimoji="0" lang="en-US" altLang="zh-CN" b="0" i="0" u="none" strike="noStrike" kern="0" cap="none" spc="0" normalizeH="0" baseline="0" noProof="0" dirty="0" smtClean="0">
                <a:ln>
                  <a:noFill/>
                </a:ln>
                <a:solidFill>
                  <a:srgbClr val="000000"/>
                </a:solidFill>
                <a:effectLst/>
                <a:uLnTx/>
                <a:uFillTx/>
                <a:latin typeface="+mn-lt"/>
                <a:ea typeface="SimSun" pitchFamily="2" charset="-122"/>
                <a:cs typeface="+mn-cs"/>
              </a:rPr>
              <a:t>local/regional scope</a:t>
            </a:r>
          </a:p>
          <a:p>
            <a:pPr marL="350838" lvl="1" indent="-165100" fontAlgn="base">
              <a:lnSpc>
                <a:spcPct val="90000"/>
              </a:lnSpc>
              <a:spcBef>
                <a:spcPct val="30000"/>
              </a:spcBef>
              <a:spcAft>
                <a:spcPct val="0"/>
              </a:spcAft>
              <a:buClr>
                <a:srgbClr val="969696"/>
              </a:buClr>
              <a:buFont typeface="Wingdings" pitchFamily="2" charset="2"/>
              <a:buChar char="§"/>
              <a:tabLst>
                <a:tab pos="3946525" algn="l"/>
              </a:tabLst>
            </a:pPr>
            <a:endParaRPr lang="en-US" altLang="zh-CN" kern="0" dirty="0" smtClean="0">
              <a:solidFill>
                <a:srgbClr val="000000"/>
              </a:solidFill>
              <a:ea typeface="SimSun" pitchFamily="2" charset="-122"/>
            </a:endParaRPr>
          </a:p>
          <a:p>
            <a:pPr marL="808038" marR="0" lvl="2" indent="-165100" algn="l" defTabSz="914400" rtl="0" eaLnBrk="1" fontAlgn="base" latinLnBrk="0" hangingPunct="1">
              <a:lnSpc>
                <a:spcPct val="90000"/>
              </a:lnSpc>
              <a:spcBef>
                <a:spcPct val="30000"/>
              </a:spcBef>
              <a:spcAft>
                <a:spcPct val="0"/>
              </a:spcAft>
              <a:buClr>
                <a:srgbClr val="969696"/>
              </a:buClr>
              <a:buSzTx/>
              <a:buFont typeface="Arial" pitchFamily="34" charset="0"/>
              <a:buChar char="•"/>
              <a:tabLst>
                <a:tab pos="3946525" algn="l"/>
              </a:tabLst>
              <a:defRPr/>
            </a:pPr>
            <a:endParaRPr kumimoji="0" lang="en-US" altLang="zh-CN" sz="1600" b="0" i="0" u="none" strike="noStrike" kern="0" cap="none" spc="0" normalizeH="0" baseline="0" noProof="0" dirty="0">
              <a:ln>
                <a:noFill/>
              </a:ln>
              <a:solidFill>
                <a:srgbClr val="000000"/>
              </a:solidFill>
              <a:effectLst/>
              <a:uLnTx/>
              <a:uFillTx/>
              <a:latin typeface="+mn-lt"/>
              <a:ea typeface="SimSun" pitchFamily="2" charset="-122"/>
              <a:cs typeface="+mn-cs"/>
            </a:endParaRPr>
          </a:p>
        </p:txBody>
      </p:sp>
      <p:grpSp>
        <p:nvGrpSpPr>
          <p:cNvPr id="66" name="Group 65"/>
          <p:cNvGrpSpPr/>
          <p:nvPr/>
        </p:nvGrpSpPr>
        <p:grpSpPr>
          <a:xfrm>
            <a:off x="5410200" y="4572000"/>
            <a:ext cx="2412040" cy="1450777"/>
            <a:chOff x="5410200" y="4572000"/>
            <a:chExt cx="2412040" cy="1450777"/>
          </a:xfrm>
        </p:grpSpPr>
        <p:grpSp>
          <p:nvGrpSpPr>
            <p:cNvPr id="53" name="Group 52"/>
            <p:cNvGrpSpPr/>
            <p:nvPr/>
          </p:nvGrpSpPr>
          <p:grpSpPr>
            <a:xfrm>
              <a:off x="5638800" y="4572000"/>
              <a:ext cx="2183440" cy="1298377"/>
              <a:chOff x="6172200" y="2743200"/>
              <a:chExt cx="2183440" cy="1298377"/>
            </a:xfrm>
          </p:grpSpPr>
          <p:sp>
            <p:nvSpPr>
              <p:cNvPr id="54" name="Oval 53"/>
              <p:cNvSpPr/>
              <p:nvPr/>
            </p:nvSpPr>
            <p:spPr bwMode="auto">
              <a:xfrm>
                <a:off x="7162800" y="27432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nvGrpSpPr>
              <p:cNvPr id="55" name="Group 8"/>
              <p:cNvGrpSpPr/>
              <p:nvPr/>
            </p:nvGrpSpPr>
            <p:grpSpPr>
              <a:xfrm>
                <a:off x="6172200" y="2743200"/>
                <a:ext cx="914400" cy="1139186"/>
                <a:chOff x="381000" y="3962400"/>
                <a:chExt cx="914400" cy="1139186"/>
              </a:xfrm>
            </p:grpSpPr>
            <p:pic>
              <p:nvPicPr>
                <p:cNvPr id="58" name="Picture 4"/>
                <p:cNvPicPr>
                  <a:picLocks noChangeAspect="1" noChangeArrowheads="1"/>
                </p:cNvPicPr>
                <p:nvPr/>
              </p:nvPicPr>
              <p:blipFill>
                <a:blip r:embed="rId5"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59" name="Picture 4"/>
                <p:cNvPicPr>
                  <a:picLocks noChangeAspect="1" noChangeArrowheads="1"/>
                </p:cNvPicPr>
                <p:nvPr/>
              </p:nvPicPr>
              <p:blipFill>
                <a:blip r:embed="rId5"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60" name="Straight Connector 59"/>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61"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62"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63" name="Straight Connector 62"/>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pic>
            <p:nvPicPr>
              <p:cNvPr id="56" name="Picture 2"/>
              <p:cNvPicPr>
                <a:picLocks noChangeAspect="1" noChangeArrowheads="1"/>
              </p:cNvPicPr>
              <p:nvPr/>
            </p:nvPicPr>
            <p:blipFill>
              <a:blip r:embed="rId6" cstate="print"/>
              <a:srcRect/>
              <a:stretch>
                <a:fillRect/>
              </a:stretch>
            </p:blipFill>
            <p:spPr bwMode="auto">
              <a:xfrm>
                <a:off x="7315200" y="2971800"/>
                <a:ext cx="704850" cy="600075"/>
              </a:xfrm>
              <a:prstGeom prst="rect">
                <a:avLst/>
              </a:prstGeom>
              <a:noFill/>
              <a:ln w="9525">
                <a:noFill/>
                <a:miter lim="800000"/>
                <a:headEnd/>
                <a:tailEnd/>
              </a:ln>
              <a:effectLst/>
            </p:spPr>
          </p:pic>
          <p:sp>
            <p:nvSpPr>
              <p:cNvPr id="57" name="TextBox 56"/>
              <p:cNvSpPr txBox="1"/>
              <p:nvPr/>
            </p:nvSpPr>
            <p:spPr>
              <a:xfrm>
                <a:off x="7010400" y="3733800"/>
                <a:ext cx="1345240" cy="307777"/>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grpSp>
        <p:sp>
          <p:nvSpPr>
            <p:cNvPr id="65" name="TextBox 64"/>
            <p:cNvSpPr txBox="1"/>
            <p:nvPr/>
          </p:nvSpPr>
          <p:spPr>
            <a:xfrm>
              <a:off x="5410200" y="57150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9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9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3"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p:bldP spid="8" grpId="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CDAC1E7C-2271-4A8A-A58A-E2AB29B71567}"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19812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791200" y="762000"/>
            <a:ext cx="457200" cy="19812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438400"/>
            <a:ext cx="152400" cy="4572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8" grpId="0" animBg="1"/>
      <p:bldP spid="2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2A1C4DAF-9980-45AA-B16C-053A09F4A82D}"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19812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791200" y="762000"/>
            <a:ext cx="457200" cy="19812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62800" y="2438400"/>
            <a:ext cx="152400" cy="4572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0" descr="http://www.infocellar.com/networks/graphics/images/cloud-basic%20(small).jpg"/>
          <p:cNvPicPr>
            <a:picLocks noChangeAspect="1" noChangeArrowheads="1"/>
          </p:cNvPicPr>
          <p:nvPr/>
        </p:nvPicPr>
        <p:blipFill>
          <a:blip r:embed="rId5" cstate="print"/>
          <a:srcRect/>
          <a:stretch>
            <a:fillRect/>
          </a:stretch>
        </p:blipFill>
        <p:spPr bwMode="auto">
          <a:xfrm>
            <a:off x="152400" y="4137072"/>
            <a:ext cx="3465095" cy="1992905"/>
          </a:xfrm>
          <a:prstGeom prst="rect">
            <a:avLst/>
          </a:prstGeom>
          <a:noFill/>
        </p:spPr>
      </p:pic>
      <p:sp>
        <p:nvSpPr>
          <p:cNvPr id="2" name="Title 1"/>
          <p:cNvSpPr>
            <a:spLocks noGrp="1"/>
          </p:cNvSpPr>
          <p:nvPr>
            <p:ph type="title"/>
          </p:nvPr>
        </p:nvSpPr>
        <p:spPr/>
        <p:txBody>
          <a:bodyPr/>
          <a:lstStyle/>
          <a:p>
            <a:r>
              <a:rPr lang="en-US" dirty="0" smtClean="0"/>
              <a:t>VoIP - A Typical Internet Mulitmedia Service</a:t>
            </a:r>
            <a:endParaRPr lang="en-US" dirty="0"/>
          </a:p>
        </p:txBody>
      </p:sp>
      <p:pic>
        <p:nvPicPr>
          <p:cNvPr id="10" name="Picture 25" descr="http://www.infocellar.com/networks/graphics/images/cloud-basic%20(small).jpg"/>
          <p:cNvPicPr>
            <a:picLocks noChangeAspect="1" noChangeArrowheads="1"/>
          </p:cNvPicPr>
          <p:nvPr/>
        </p:nvPicPr>
        <p:blipFill>
          <a:blip r:embed="rId5" cstate="print"/>
          <a:srcRect/>
          <a:stretch>
            <a:fillRect/>
          </a:stretch>
        </p:blipFill>
        <p:spPr bwMode="auto">
          <a:xfrm>
            <a:off x="5029200" y="4038600"/>
            <a:ext cx="3176337" cy="1421222"/>
          </a:xfrm>
          <a:prstGeom prst="rect">
            <a:avLst/>
          </a:prstGeom>
          <a:noFill/>
        </p:spPr>
      </p:pic>
      <p:sp>
        <p:nvSpPr>
          <p:cNvPr id="4" name="Date Placeholder 3"/>
          <p:cNvSpPr>
            <a:spLocks noGrp="1"/>
          </p:cNvSpPr>
          <p:nvPr>
            <p:ph type="dt" sz="half" idx="10"/>
          </p:nvPr>
        </p:nvSpPr>
        <p:spPr/>
        <p:txBody>
          <a:bodyPr/>
          <a:lstStyle/>
          <a:p>
            <a:fld id="{6FD4D9D8-B4ED-4CB9-9D70-C28FD48B92C4}"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9" name="Picture 41" descr="http://www.infocellar.com/networks/graphics/images/cloud-basic%20(small).jpg"/>
          <p:cNvPicPr>
            <a:picLocks noChangeAspect="1" noChangeArrowheads="1"/>
          </p:cNvPicPr>
          <p:nvPr/>
        </p:nvPicPr>
        <p:blipFill>
          <a:blip r:embed="rId5" cstate="print"/>
          <a:srcRect/>
          <a:stretch>
            <a:fillRect/>
          </a:stretch>
        </p:blipFill>
        <p:spPr bwMode="auto">
          <a:xfrm>
            <a:off x="2390274" y="3140619"/>
            <a:ext cx="1732547" cy="996453"/>
          </a:xfrm>
          <a:prstGeom prst="rect">
            <a:avLst/>
          </a:prstGeom>
          <a:noFill/>
        </p:spPr>
      </p:pic>
      <p:pic>
        <p:nvPicPr>
          <p:cNvPr id="11" name="Picture 31" descr="router-blue-small.jpg">
            <a:hlinkClick r:id="rId6"/>
          </p:cNvPr>
          <p:cNvPicPr>
            <a:picLocks noChangeAspect="1" noChangeArrowheads="1"/>
          </p:cNvPicPr>
          <p:nvPr/>
        </p:nvPicPr>
        <p:blipFill>
          <a:blip r:embed="rId7" cstate="print"/>
          <a:srcRect/>
          <a:stretch>
            <a:fillRect/>
          </a:stretch>
        </p:blipFill>
        <p:spPr bwMode="auto">
          <a:xfrm>
            <a:off x="6216316" y="4137072"/>
            <a:ext cx="360947" cy="217176"/>
          </a:xfrm>
          <a:prstGeom prst="rect">
            <a:avLst/>
          </a:prstGeom>
          <a:noFill/>
        </p:spPr>
      </p:pic>
      <p:pic>
        <p:nvPicPr>
          <p:cNvPr id="12" name="Picture 38" descr="router-blue-small.jpg">
            <a:hlinkClick r:id="rId6"/>
          </p:cNvPr>
          <p:cNvPicPr>
            <a:picLocks noChangeAspect="1" noChangeArrowheads="1"/>
          </p:cNvPicPr>
          <p:nvPr/>
        </p:nvPicPr>
        <p:blipFill>
          <a:blip r:embed="rId7" cstate="print"/>
          <a:srcRect/>
          <a:stretch>
            <a:fillRect/>
          </a:stretch>
        </p:blipFill>
        <p:spPr bwMode="auto">
          <a:xfrm>
            <a:off x="6793832" y="4980224"/>
            <a:ext cx="562476" cy="340135"/>
          </a:xfrm>
          <a:prstGeom prst="rect">
            <a:avLst/>
          </a:prstGeom>
          <a:noFill/>
        </p:spPr>
      </p:pic>
      <p:pic>
        <p:nvPicPr>
          <p:cNvPr id="13" name="Picture 39" descr="router-blue-small.jpg">
            <a:hlinkClick r:id="rId6"/>
          </p:cNvPr>
          <p:cNvPicPr>
            <a:picLocks noChangeAspect="1" noChangeArrowheads="1"/>
          </p:cNvPicPr>
          <p:nvPr/>
        </p:nvPicPr>
        <p:blipFill>
          <a:blip r:embed="rId7" cstate="print"/>
          <a:srcRect/>
          <a:stretch>
            <a:fillRect/>
          </a:stretch>
        </p:blipFill>
        <p:spPr bwMode="auto">
          <a:xfrm>
            <a:off x="5205663" y="4675220"/>
            <a:ext cx="433137" cy="261888"/>
          </a:xfrm>
          <a:prstGeom prst="rect">
            <a:avLst/>
          </a:prstGeom>
          <a:noFill/>
        </p:spPr>
      </p:pic>
      <p:pic>
        <p:nvPicPr>
          <p:cNvPr id="15" name="Picture 42" descr="http://www.infocellar.com/networks/graphics/images/cloud-basic%20(small).jpg"/>
          <p:cNvPicPr>
            <a:picLocks noChangeAspect="1" noChangeArrowheads="1"/>
          </p:cNvPicPr>
          <p:nvPr/>
        </p:nvPicPr>
        <p:blipFill>
          <a:blip r:embed="rId5" cstate="print"/>
          <a:srcRect/>
          <a:stretch>
            <a:fillRect/>
          </a:stretch>
        </p:blipFill>
        <p:spPr bwMode="auto">
          <a:xfrm>
            <a:off x="4411579" y="3048000"/>
            <a:ext cx="1227221" cy="705821"/>
          </a:xfrm>
          <a:prstGeom prst="rect">
            <a:avLst/>
          </a:prstGeom>
          <a:noFill/>
        </p:spPr>
      </p:pic>
      <p:pic>
        <p:nvPicPr>
          <p:cNvPr id="16" name="Picture 43" descr="router-blue-small.jpg">
            <a:hlinkClick r:id="rId6"/>
          </p:cNvPr>
          <p:cNvPicPr>
            <a:picLocks noChangeAspect="1" noChangeArrowheads="1"/>
          </p:cNvPicPr>
          <p:nvPr/>
        </p:nvPicPr>
        <p:blipFill>
          <a:blip r:embed="rId7" cstate="print"/>
          <a:srcRect/>
          <a:stretch>
            <a:fillRect/>
          </a:stretch>
        </p:blipFill>
        <p:spPr bwMode="auto">
          <a:xfrm>
            <a:off x="1307432" y="5320359"/>
            <a:ext cx="577516" cy="349717"/>
          </a:xfrm>
          <a:prstGeom prst="rect">
            <a:avLst/>
          </a:prstGeom>
          <a:noFill/>
        </p:spPr>
      </p:pic>
      <p:pic>
        <p:nvPicPr>
          <p:cNvPr id="17" name="Picture 44" descr="router-blue-small.jpg">
            <a:hlinkClick r:id="rId6"/>
          </p:cNvPr>
          <p:cNvPicPr>
            <a:picLocks noChangeAspect="1" noChangeArrowheads="1"/>
          </p:cNvPicPr>
          <p:nvPr/>
        </p:nvPicPr>
        <p:blipFill>
          <a:blip r:embed="rId7" cstate="print"/>
          <a:srcRect/>
          <a:stretch>
            <a:fillRect/>
          </a:stretch>
        </p:blipFill>
        <p:spPr bwMode="auto">
          <a:xfrm>
            <a:off x="2245895" y="4268016"/>
            <a:ext cx="360947" cy="218772"/>
          </a:xfrm>
          <a:prstGeom prst="rect">
            <a:avLst/>
          </a:prstGeom>
          <a:noFill/>
        </p:spPr>
      </p:pic>
      <p:pic>
        <p:nvPicPr>
          <p:cNvPr id="18" name="Picture 45" descr="router-blue-small.jpg">
            <a:hlinkClick r:id="rId6"/>
          </p:cNvPr>
          <p:cNvPicPr>
            <a:picLocks noChangeAspect="1" noChangeArrowheads="1"/>
          </p:cNvPicPr>
          <p:nvPr/>
        </p:nvPicPr>
        <p:blipFill>
          <a:blip r:embed="rId7" cstate="print"/>
          <a:srcRect/>
          <a:stretch>
            <a:fillRect/>
          </a:stretch>
        </p:blipFill>
        <p:spPr bwMode="auto">
          <a:xfrm>
            <a:off x="2895600" y="3907121"/>
            <a:ext cx="360947" cy="218772"/>
          </a:xfrm>
          <a:prstGeom prst="rect">
            <a:avLst/>
          </a:prstGeom>
          <a:noFill/>
        </p:spPr>
      </p:pic>
      <p:pic>
        <p:nvPicPr>
          <p:cNvPr id="19" name="Picture 46" descr="router-blue-small.jpg">
            <a:hlinkClick r:id="rId6"/>
          </p:cNvPr>
          <p:cNvPicPr>
            <a:picLocks noChangeAspect="1" noChangeArrowheads="1"/>
          </p:cNvPicPr>
          <p:nvPr/>
        </p:nvPicPr>
        <p:blipFill>
          <a:blip r:embed="rId7" cstate="print"/>
          <a:srcRect/>
          <a:stretch>
            <a:fillRect/>
          </a:stretch>
        </p:blipFill>
        <p:spPr bwMode="auto">
          <a:xfrm>
            <a:off x="3112168" y="3107085"/>
            <a:ext cx="288758" cy="175657"/>
          </a:xfrm>
          <a:prstGeom prst="rect">
            <a:avLst/>
          </a:prstGeom>
          <a:noFill/>
        </p:spPr>
      </p:pic>
      <p:pic>
        <p:nvPicPr>
          <p:cNvPr id="20" name="Picture 47" descr="router-blue-small.jpg">
            <a:hlinkClick r:id="rId6"/>
          </p:cNvPr>
          <p:cNvPicPr>
            <a:picLocks noChangeAspect="1" noChangeArrowheads="1"/>
          </p:cNvPicPr>
          <p:nvPr/>
        </p:nvPicPr>
        <p:blipFill>
          <a:blip r:embed="rId7" cstate="print"/>
          <a:srcRect/>
          <a:stretch>
            <a:fillRect/>
          </a:stretch>
        </p:blipFill>
        <p:spPr bwMode="auto">
          <a:xfrm>
            <a:off x="3761874" y="3271564"/>
            <a:ext cx="288758" cy="175657"/>
          </a:xfrm>
          <a:prstGeom prst="rect">
            <a:avLst/>
          </a:prstGeom>
          <a:noFill/>
        </p:spPr>
      </p:pic>
      <p:pic>
        <p:nvPicPr>
          <p:cNvPr id="21" name="Picture 48" descr="router-blue-small.jpg">
            <a:hlinkClick r:id="rId6"/>
          </p:cNvPr>
          <p:cNvPicPr>
            <a:picLocks noChangeAspect="1" noChangeArrowheads="1"/>
          </p:cNvPicPr>
          <p:nvPr/>
        </p:nvPicPr>
        <p:blipFill>
          <a:blip r:embed="rId7" cstate="print"/>
          <a:srcRect/>
          <a:stretch>
            <a:fillRect/>
          </a:stretch>
        </p:blipFill>
        <p:spPr bwMode="auto">
          <a:xfrm>
            <a:off x="4339389" y="3271564"/>
            <a:ext cx="288758" cy="175657"/>
          </a:xfrm>
          <a:prstGeom prst="rect">
            <a:avLst/>
          </a:prstGeom>
          <a:noFill/>
        </p:spPr>
      </p:pic>
      <p:pic>
        <p:nvPicPr>
          <p:cNvPr id="22" name="Picture 49" descr="router-blue-small.jpg">
            <a:hlinkClick r:id="rId6"/>
          </p:cNvPr>
          <p:cNvPicPr>
            <a:picLocks noChangeAspect="1" noChangeArrowheads="1"/>
          </p:cNvPicPr>
          <p:nvPr/>
        </p:nvPicPr>
        <p:blipFill>
          <a:blip r:embed="rId7" cstate="print"/>
          <a:srcRect/>
          <a:stretch>
            <a:fillRect/>
          </a:stretch>
        </p:blipFill>
        <p:spPr bwMode="auto">
          <a:xfrm>
            <a:off x="4844716" y="3578164"/>
            <a:ext cx="288758" cy="175657"/>
          </a:xfrm>
          <a:prstGeom prst="rect">
            <a:avLst/>
          </a:prstGeom>
          <a:noFill/>
        </p:spPr>
      </p:pic>
      <p:pic>
        <p:nvPicPr>
          <p:cNvPr id="23" name="Picture 50" descr="router-blue-small.jpg">
            <a:hlinkClick r:id="rId6"/>
          </p:cNvPr>
          <p:cNvPicPr>
            <a:picLocks noChangeAspect="1" noChangeArrowheads="1"/>
          </p:cNvPicPr>
          <p:nvPr/>
        </p:nvPicPr>
        <p:blipFill>
          <a:blip r:embed="rId7" cstate="print"/>
          <a:srcRect/>
          <a:stretch>
            <a:fillRect/>
          </a:stretch>
        </p:blipFill>
        <p:spPr bwMode="auto">
          <a:xfrm>
            <a:off x="4989095" y="3293920"/>
            <a:ext cx="288758" cy="175657"/>
          </a:xfrm>
          <a:prstGeom prst="rect">
            <a:avLst/>
          </a:prstGeom>
          <a:noFill/>
        </p:spPr>
      </p:pic>
      <p:pic>
        <p:nvPicPr>
          <p:cNvPr id="24" name="Picture 51" descr="router-blue-small.jpg">
            <a:hlinkClick r:id="rId6"/>
          </p:cNvPr>
          <p:cNvPicPr>
            <a:picLocks noChangeAspect="1" noChangeArrowheads="1"/>
          </p:cNvPicPr>
          <p:nvPr/>
        </p:nvPicPr>
        <p:blipFill>
          <a:blip r:embed="rId7" cstate="print"/>
          <a:srcRect/>
          <a:stretch>
            <a:fillRect/>
          </a:stretch>
        </p:blipFill>
        <p:spPr bwMode="auto">
          <a:xfrm>
            <a:off x="5422232" y="3194913"/>
            <a:ext cx="288758" cy="175657"/>
          </a:xfrm>
          <a:prstGeom prst="rect">
            <a:avLst/>
          </a:prstGeom>
          <a:noFill/>
        </p:spPr>
      </p:pic>
      <p:pic>
        <p:nvPicPr>
          <p:cNvPr id="25" name="Picture 52" descr="router-blue-small.jpg">
            <a:hlinkClick r:id="rId6"/>
          </p:cNvPr>
          <p:cNvPicPr>
            <a:picLocks noChangeAspect="1" noChangeArrowheads="1"/>
          </p:cNvPicPr>
          <p:nvPr/>
        </p:nvPicPr>
        <p:blipFill>
          <a:blip r:embed="rId7" cstate="print"/>
          <a:srcRect/>
          <a:stretch>
            <a:fillRect/>
          </a:stretch>
        </p:blipFill>
        <p:spPr bwMode="auto">
          <a:xfrm>
            <a:off x="2751221" y="3424864"/>
            <a:ext cx="288758" cy="175657"/>
          </a:xfrm>
          <a:prstGeom prst="rect">
            <a:avLst/>
          </a:prstGeom>
          <a:noFill/>
        </p:spPr>
      </p:pic>
      <p:sp>
        <p:nvSpPr>
          <p:cNvPr id="26" name="Line 53"/>
          <p:cNvSpPr>
            <a:spLocks noChangeShapeType="1"/>
          </p:cNvSpPr>
          <p:nvPr/>
        </p:nvSpPr>
        <p:spPr bwMode="auto">
          <a:xfrm>
            <a:off x="2895600" y="3600521"/>
            <a:ext cx="144379" cy="306601"/>
          </a:xfrm>
          <a:prstGeom prst="line">
            <a:avLst/>
          </a:prstGeom>
          <a:noFill/>
          <a:ln w="9525">
            <a:solidFill>
              <a:schemeClr val="tx1"/>
            </a:solidFill>
            <a:miter lim="800000"/>
            <a:headEnd/>
            <a:tailEnd/>
          </a:ln>
          <a:effectLst/>
        </p:spPr>
        <p:txBody>
          <a:bodyPr wrap="none"/>
          <a:lstStyle/>
          <a:p>
            <a:endParaRPr lang="en-US" dirty="0"/>
          </a:p>
        </p:txBody>
      </p:sp>
      <p:sp>
        <p:nvSpPr>
          <p:cNvPr id="27" name="Line 54"/>
          <p:cNvSpPr>
            <a:spLocks noChangeShapeType="1"/>
          </p:cNvSpPr>
          <p:nvPr/>
        </p:nvSpPr>
        <p:spPr bwMode="auto">
          <a:xfrm flipH="1">
            <a:off x="2895600" y="3217270"/>
            <a:ext cx="288758" cy="229951"/>
          </a:xfrm>
          <a:prstGeom prst="line">
            <a:avLst/>
          </a:prstGeom>
          <a:noFill/>
          <a:ln w="9525">
            <a:solidFill>
              <a:schemeClr val="tx1"/>
            </a:solidFill>
            <a:miter lim="800000"/>
            <a:headEnd/>
            <a:tailEnd/>
          </a:ln>
          <a:effectLst/>
        </p:spPr>
        <p:txBody>
          <a:bodyPr wrap="none"/>
          <a:lstStyle/>
          <a:p>
            <a:endParaRPr lang="en-US" dirty="0"/>
          </a:p>
        </p:txBody>
      </p:sp>
      <p:sp>
        <p:nvSpPr>
          <p:cNvPr id="28" name="Line 55"/>
          <p:cNvSpPr>
            <a:spLocks noChangeShapeType="1"/>
          </p:cNvSpPr>
          <p:nvPr/>
        </p:nvSpPr>
        <p:spPr bwMode="auto">
          <a:xfrm flipH="1">
            <a:off x="3184358" y="3370570"/>
            <a:ext cx="649705" cy="536551"/>
          </a:xfrm>
          <a:prstGeom prst="line">
            <a:avLst/>
          </a:prstGeom>
          <a:noFill/>
          <a:ln w="9525">
            <a:solidFill>
              <a:schemeClr val="tx1"/>
            </a:solidFill>
            <a:miter lim="800000"/>
            <a:headEnd/>
            <a:tailEnd/>
          </a:ln>
          <a:effectLst/>
        </p:spPr>
        <p:txBody>
          <a:bodyPr wrap="none"/>
          <a:lstStyle/>
          <a:p>
            <a:endParaRPr lang="en-US" dirty="0"/>
          </a:p>
        </p:txBody>
      </p:sp>
      <p:sp>
        <p:nvSpPr>
          <p:cNvPr id="29" name="Line 56"/>
          <p:cNvSpPr>
            <a:spLocks noChangeShapeType="1"/>
          </p:cNvSpPr>
          <p:nvPr/>
        </p:nvSpPr>
        <p:spPr bwMode="auto">
          <a:xfrm>
            <a:off x="3400926" y="321727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0" name="Line 57"/>
          <p:cNvSpPr>
            <a:spLocks noChangeShapeType="1"/>
          </p:cNvSpPr>
          <p:nvPr/>
        </p:nvSpPr>
        <p:spPr bwMode="auto">
          <a:xfrm flipV="1">
            <a:off x="2967789" y="3370570"/>
            <a:ext cx="794084" cy="153300"/>
          </a:xfrm>
          <a:prstGeom prst="line">
            <a:avLst/>
          </a:prstGeom>
          <a:noFill/>
          <a:ln w="9525">
            <a:solidFill>
              <a:schemeClr val="tx1"/>
            </a:solidFill>
            <a:miter lim="800000"/>
            <a:headEnd/>
            <a:tailEnd/>
          </a:ln>
          <a:effectLst/>
        </p:spPr>
        <p:txBody>
          <a:bodyPr wrap="none"/>
          <a:lstStyle/>
          <a:p>
            <a:endParaRPr lang="en-US" dirty="0"/>
          </a:p>
        </p:txBody>
      </p:sp>
      <p:sp>
        <p:nvSpPr>
          <p:cNvPr id="31" name="Line 58"/>
          <p:cNvSpPr>
            <a:spLocks noChangeShapeType="1"/>
          </p:cNvSpPr>
          <p:nvPr/>
        </p:nvSpPr>
        <p:spPr bwMode="auto">
          <a:xfrm>
            <a:off x="3978442"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2" name="Line 59"/>
          <p:cNvSpPr>
            <a:spLocks noChangeShapeType="1"/>
          </p:cNvSpPr>
          <p:nvPr/>
        </p:nvSpPr>
        <p:spPr bwMode="auto">
          <a:xfrm>
            <a:off x="4628147"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3" name="Line 60"/>
          <p:cNvSpPr>
            <a:spLocks noChangeShapeType="1"/>
          </p:cNvSpPr>
          <p:nvPr/>
        </p:nvSpPr>
        <p:spPr bwMode="auto">
          <a:xfrm flipV="1">
            <a:off x="5205663" y="329392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4" name="Line 61"/>
          <p:cNvSpPr>
            <a:spLocks noChangeShapeType="1"/>
          </p:cNvSpPr>
          <p:nvPr/>
        </p:nvSpPr>
        <p:spPr bwMode="auto">
          <a:xfrm>
            <a:off x="4555958" y="3370570"/>
            <a:ext cx="433137" cy="306601"/>
          </a:xfrm>
          <a:prstGeom prst="line">
            <a:avLst/>
          </a:prstGeom>
          <a:noFill/>
          <a:ln w="9525">
            <a:solidFill>
              <a:schemeClr val="tx1"/>
            </a:solidFill>
            <a:miter lim="800000"/>
            <a:headEnd/>
            <a:tailEnd/>
          </a:ln>
          <a:effectLst/>
        </p:spPr>
        <p:txBody>
          <a:bodyPr wrap="none"/>
          <a:lstStyle/>
          <a:p>
            <a:endParaRPr lang="en-US" dirty="0"/>
          </a:p>
        </p:txBody>
      </p:sp>
      <p:sp>
        <p:nvSpPr>
          <p:cNvPr id="35" name="Line 62"/>
          <p:cNvSpPr>
            <a:spLocks noChangeShapeType="1"/>
          </p:cNvSpPr>
          <p:nvPr/>
        </p:nvSpPr>
        <p:spPr bwMode="auto">
          <a:xfrm flipH="1">
            <a:off x="5061284" y="3447220"/>
            <a:ext cx="72189" cy="153300"/>
          </a:xfrm>
          <a:prstGeom prst="line">
            <a:avLst/>
          </a:prstGeom>
          <a:noFill/>
          <a:ln w="9525">
            <a:solidFill>
              <a:schemeClr val="tx1"/>
            </a:solidFill>
            <a:miter lim="800000"/>
            <a:headEnd/>
            <a:tailEnd/>
          </a:ln>
          <a:effectLst/>
        </p:spPr>
        <p:txBody>
          <a:bodyPr wrap="none"/>
          <a:lstStyle/>
          <a:p>
            <a:endParaRPr lang="en-US" dirty="0"/>
          </a:p>
        </p:txBody>
      </p:sp>
      <p:sp>
        <p:nvSpPr>
          <p:cNvPr id="36" name="Line 63"/>
          <p:cNvSpPr>
            <a:spLocks noChangeShapeType="1"/>
          </p:cNvSpPr>
          <p:nvPr/>
        </p:nvSpPr>
        <p:spPr bwMode="auto">
          <a:xfrm>
            <a:off x="4989095" y="3677171"/>
            <a:ext cx="1299411" cy="536551"/>
          </a:xfrm>
          <a:prstGeom prst="line">
            <a:avLst/>
          </a:prstGeom>
          <a:noFill/>
          <a:ln w="9525">
            <a:solidFill>
              <a:schemeClr val="tx1"/>
            </a:solidFill>
            <a:miter lim="800000"/>
            <a:headEnd/>
            <a:tailEnd/>
          </a:ln>
          <a:effectLst/>
        </p:spPr>
        <p:txBody>
          <a:bodyPr wrap="none"/>
          <a:lstStyle/>
          <a:p>
            <a:endParaRPr lang="en-US" dirty="0"/>
          </a:p>
        </p:txBody>
      </p:sp>
      <p:sp>
        <p:nvSpPr>
          <p:cNvPr id="37" name="Line 64"/>
          <p:cNvSpPr>
            <a:spLocks noChangeShapeType="1"/>
          </p:cNvSpPr>
          <p:nvPr/>
        </p:nvSpPr>
        <p:spPr bwMode="auto">
          <a:xfrm>
            <a:off x="3184358" y="4060422"/>
            <a:ext cx="2021305" cy="689852"/>
          </a:xfrm>
          <a:prstGeom prst="line">
            <a:avLst/>
          </a:prstGeom>
          <a:noFill/>
          <a:ln w="9525">
            <a:solidFill>
              <a:schemeClr val="tx1"/>
            </a:solidFill>
            <a:miter lim="800000"/>
            <a:headEnd/>
            <a:tailEnd/>
          </a:ln>
          <a:effectLst/>
        </p:spPr>
        <p:txBody>
          <a:bodyPr wrap="none"/>
          <a:lstStyle/>
          <a:p>
            <a:endParaRPr lang="en-US" dirty="0"/>
          </a:p>
        </p:txBody>
      </p:sp>
      <p:sp>
        <p:nvSpPr>
          <p:cNvPr id="38" name="Line 65"/>
          <p:cNvSpPr>
            <a:spLocks noChangeShapeType="1"/>
          </p:cNvSpPr>
          <p:nvPr/>
        </p:nvSpPr>
        <p:spPr bwMode="auto">
          <a:xfrm flipH="1">
            <a:off x="2534653" y="4060422"/>
            <a:ext cx="433137" cy="229951"/>
          </a:xfrm>
          <a:prstGeom prst="line">
            <a:avLst/>
          </a:prstGeom>
          <a:noFill/>
          <a:ln w="9525">
            <a:solidFill>
              <a:schemeClr val="tx1"/>
            </a:solidFill>
            <a:miter lim="800000"/>
            <a:headEnd/>
            <a:tailEnd/>
          </a:ln>
          <a:effectLst/>
        </p:spPr>
        <p:txBody>
          <a:bodyPr wrap="none"/>
          <a:lstStyle/>
          <a:p>
            <a:endParaRPr lang="en-US" dirty="0"/>
          </a:p>
        </p:txBody>
      </p:sp>
      <p:sp>
        <p:nvSpPr>
          <p:cNvPr id="40" name="Line 68"/>
          <p:cNvSpPr>
            <a:spLocks noChangeShapeType="1"/>
          </p:cNvSpPr>
          <p:nvPr/>
        </p:nvSpPr>
        <p:spPr bwMode="auto">
          <a:xfrm flipH="1" flipV="1">
            <a:off x="2823411" y="3063969"/>
            <a:ext cx="288758" cy="76650"/>
          </a:xfrm>
          <a:prstGeom prst="line">
            <a:avLst/>
          </a:prstGeom>
          <a:noFill/>
          <a:ln w="9525">
            <a:solidFill>
              <a:schemeClr val="tx1"/>
            </a:solidFill>
            <a:miter lim="800000"/>
            <a:headEnd/>
            <a:tailEnd/>
          </a:ln>
          <a:effectLst/>
        </p:spPr>
        <p:txBody>
          <a:bodyPr wrap="none"/>
          <a:lstStyle/>
          <a:p>
            <a:endParaRPr lang="en-US" dirty="0"/>
          </a:p>
        </p:txBody>
      </p:sp>
      <p:sp>
        <p:nvSpPr>
          <p:cNvPr id="41" name="Line 69"/>
          <p:cNvSpPr>
            <a:spLocks noChangeShapeType="1"/>
          </p:cNvSpPr>
          <p:nvPr/>
        </p:nvSpPr>
        <p:spPr bwMode="auto">
          <a:xfrm flipV="1">
            <a:off x="5638800" y="3063969"/>
            <a:ext cx="216568" cy="229951"/>
          </a:xfrm>
          <a:prstGeom prst="line">
            <a:avLst/>
          </a:prstGeom>
          <a:noFill/>
          <a:ln w="9525">
            <a:solidFill>
              <a:schemeClr val="tx1"/>
            </a:solidFill>
            <a:miter lim="800000"/>
            <a:headEnd/>
            <a:tailEnd/>
          </a:ln>
          <a:effectLst/>
        </p:spPr>
        <p:txBody>
          <a:bodyPr wrap="none"/>
          <a:lstStyle/>
          <a:p>
            <a:endParaRPr lang="en-US" dirty="0"/>
          </a:p>
        </p:txBody>
      </p:sp>
      <p:sp>
        <p:nvSpPr>
          <p:cNvPr id="42" name="Line 70"/>
          <p:cNvSpPr>
            <a:spLocks noChangeShapeType="1"/>
          </p:cNvSpPr>
          <p:nvPr/>
        </p:nvSpPr>
        <p:spPr bwMode="auto">
          <a:xfrm flipV="1">
            <a:off x="3906253" y="3140619"/>
            <a:ext cx="216568" cy="153300"/>
          </a:xfrm>
          <a:prstGeom prst="line">
            <a:avLst/>
          </a:prstGeom>
          <a:noFill/>
          <a:ln w="9525">
            <a:solidFill>
              <a:schemeClr val="tx1"/>
            </a:solidFill>
            <a:miter lim="800000"/>
            <a:headEnd/>
            <a:tailEnd/>
          </a:ln>
          <a:effectLst/>
        </p:spPr>
        <p:txBody>
          <a:bodyPr wrap="none"/>
          <a:lstStyle/>
          <a:p>
            <a:endParaRPr lang="en-US" dirty="0"/>
          </a:p>
        </p:txBody>
      </p:sp>
      <p:sp>
        <p:nvSpPr>
          <p:cNvPr id="43" name="Line 71"/>
          <p:cNvSpPr>
            <a:spLocks noChangeShapeType="1"/>
          </p:cNvSpPr>
          <p:nvPr/>
        </p:nvSpPr>
        <p:spPr bwMode="auto">
          <a:xfrm flipH="1" flipV="1">
            <a:off x="2101516" y="4060422"/>
            <a:ext cx="216568" cy="306601"/>
          </a:xfrm>
          <a:prstGeom prst="line">
            <a:avLst/>
          </a:prstGeom>
          <a:noFill/>
          <a:ln w="9525">
            <a:solidFill>
              <a:schemeClr val="tx1"/>
            </a:solidFill>
            <a:miter lim="800000"/>
            <a:headEnd/>
            <a:tailEnd/>
          </a:ln>
          <a:effectLst/>
        </p:spPr>
        <p:txBody>
          <a:bodyPr wrap="none"/>
          <a:lstStyle/>
          <a:p>
            <a:endParaRPr lang="en-US" dirty="0"/>
          </a:p>
        </p:txBody>
      </p:sp>
      <p:sp>
        <p:nvSpPr>
          <p:cNvPr id="44" name="Line 72"/>
          <p:cNvSpPr>
            <a:spLocks noChangeShapeType="1"/>
          </p:cNvSpPr>
          <p:nvPr/>
        </p:nvSpPr>
        <p:spPr bwMode="auto">
          <a:xfrm flipH="1">
            <a:off x="5638800" y="4290372"/>
            <a:ext cx="649705" cy="383251"/>
          </a:xfrm>
          <a:prstGeom prst="line">
            <a:avLst/>
          </a:prstGeom>
          <a:noFill/>
          <a:ln w="9525">
            <a:solidFill>
              <a:schemeClr val="tx1"/>
            </a:solidFill>
            <a:miter lim="800000"/>
            <a:headEnd/>
            <a:tailEnd/>
          </a:ln>
          <a:effectLst/>
        </p:spPr>
        <p:txBody>
          <a:bodyPr wrap="none"/>
          <a:lstStyle/>
          <a:p>
            <a:endParaRPr lang="en-US" dirty="0"/>
          </a:p>
        </p:txBody>
      </p:sp>
      <p:sp>
        <p:nvSpPr>
          <p:cNvPr id="45" name="Line 73"/>
          <p:cNvSpPr>
            <a:spLocks noChangeShapeType="1"/>
          </p:cNvSpPr>
          <p:nvPr/>
        </p:nvSpPr>
        <p:spPr bwMode="auto">
          <a:xfrm>
            <a:off x="6432884" y="4213722"/>
            <a:ext cx="577516" cy="843152"/>
          </a:xfrm>
          <a:prstGeom prst="line">
            <a:avLst/>
          </a:prstGeom>
          <a:noFill/>
          <a:ln w="9525">
            <a:solidFill>
              <a:schemeClr val="tx1"/>
            </a:solidFill>
            <a:miter lim="800000"/>
            <a:headEnd/>
            <a:tailEnd/>
          </a:ln>
          <a:effectLst/>
        </p:spPr>
        <p:txBody>
          <a:bodyPr wrap="none"/>
          <a:lstStyle/>
          <a:p>
            <a:endParaRPr lang="en-US" dirty="0"/>
          </a:p>
        </p:txBody>
      </p:sp>
      <p:sp>
        <p:nvSpPr>
          <p:cNvPr id="46" name="Line 74"/>
          <p:cNvSpPr>
            <a:spLocks noChangeShapeType="1"/>
          </p:cNvSpPr>
          <p:nvPr/>
        </p:nvSpPr>
        <p:spPr bwMode="auto">
          <a:xfrm>
            <a:off x="5566611" y="4826924"/>
            <a:ext cx="1299411" cy="306601"/>
          </a:xfrm>
          <a:prstGeom prst="line">
            <a:avLst/>
          </a:prstGeom>
          <a:noFill/>
          <a:ln w="9525">
            <a:solidFill>
              <a:schemeClr val="tx1"/>
            </a:solidFill>
            <a:miter lim="800000"/>
            <a:headEnd/>
            <a:tailEnd/>
          </a:ln>
          <a:effectLst/>
        </p:spPr>
        <p:txBody>
          <a:bodyPr wrap="none"/>
          <a:lstStyle/>
          <a:p>
            <a:endParaRPr lang="en-US" dirty="0"/>
          </a:p>
        </p:txBody>
      </p:sp>
      <p:grpSp>
        <p:nvGrpSpPr>
          <p:cNvPr id="6" name="Group 82"/>
          <p:cNvGrpSpPr>
            <a:grpSpLocks/>
          </p:cNvGrpSpPr>
          <p:nvPr/>
        </p:nvGrpSpPr>
        <p:grpSpPr bwMode="auto">
          <a:xfrm>
            <a:off x="6938211" y="4596973"/>
            <a:ext cx="1299411" cy="459901"/>
            <a:chOff x="1056" y="1728"/>
            <a:chExt cx="864" cy="288"/>
          </a:xfrm>
        </p:grpSpPr>
        <p:sp>
          <p:nvSpPr>
            <p:cNvPr id="71"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72"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3"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4"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75"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6"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7" name="Group 83"/>
          <p:cNvGrpSpPr>
            <a:grpSpLocks/>
          </p:cNvGrpSpPr>
          <p:nvPr/>
        </p:nvGrpSpPr>
        <p:grpSpPr bwMode="auto">
          <a:xfrm>
            <a:off x="5638800" y="4575814"/>
            <a:ext cx="721895" cy="459901"/>
            <a:chOff x="1056" y="1728"/>
            <a:chExt cx="864" cy="288"/>
          </a:xfrm>
        </p:grpSpPr>
        <p:sp>
          <p:nvSpPr>
            <p:cNvPr id="65"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6"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7"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8"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9"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70"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8" name="Group 96"/>
          <p:cNvGrpSpPr>
            <a:grpSpLocks/>
          </p:cNvGrpSpPr>
          <p:nvPr/>
        </p:nvGrpSpPr>
        <p:grpSpPr bwMode="auto">
          <a:xfrm>
            <a:off x="585537" y="4903574"/>
            <a:ext cx="1299411" cy="459901"/>
            <a:chOff x="1056" y="1728"/>
            <a:chExt cx="864" cy="288"/>
          </a:xfrm>
        </p:grpSpPr>
        <p:sp>
          <p:nvSpPr>
            <p:cNvPr id="59"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0"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1"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2"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3"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58" name="Line 164"/>
          <p:cNvSpPr>
            <a:spLocks noChangeShapeType="1"/>
          </p:cNvSpPr>
          <p:nvPr/>
        </p:nvSpPr>
        <p:spPr bwMode="auto">
          <a:xfrm flipV="1">
            <a:off x="6505074" y="3907121"/>
            <a:ext cx="360947" cy="306601"/>
          </a:xfrm>
          <a:prstGeom prst="line">
            <a:avLst/>
          </a:prstGeom>
          <a:noFill/>
          <a:ln w="9525">
            <a:solidFill>
              <a:schemeClr val="tx1"/>
            </a:solidFill>
            <a:miter lim="800000"/>
            <a:headEnd/>
            <a:tailEnd/>
          </a:ln>
          <a:effectLst/>
        </p:spPr>
        <p:txBody>
          <a:bodyPr wrap="none"/>
          <a:lstStyle/>
          <a:p>
            <a:endParaRPr lang="en-US" dirty="0"/>
          </a:p>
        </p:txBody>
      </p:sp>
      <p:pic>
        <p:nvPicPr>
          <p:cNvPr id="26628" name="Picture 4"/>
          <p:cNvPicPr>
            <a:picLocks noChangeAspect="1" noChangeArrowheads="1"/>
          </p:cNvPicPr>
          <p:nvPr/>
        </p:nvPicPr>
        <p:blipFill>
          <a:blip r:embed="rId8" cstate="print"/>
          <a:srcRect/>
          <a:stretch>
            <a:fillRect/>
          </a:stretch>
        </p:blipFill>
        <p:spPr bwMode="auto">
          <a:xfrm>
            <a:off x="685800" y="4271014"/>
            <a:ext cx="762000" cy="659946"/>
          </a:xfrm>
          <a:prstGeom prst="rect">
            <a:avLst/>
          </a:prstGeom>
          <a:noFill/>
          <a:ln w="9525">
            <a:noFill/>
            <a:miter lim="800000"/>
            <a:headEnd/>
            <a:tailEnd/>
          </a:ln>
          <a:effectLst/>
        </p:spPr>
      </p:pic>
      <p:graphicFrame>
        <p:nvGraphicFramePr>
          <p:cNvPr id="26630" name="Object 6"/>
          <p:cNvGraphicFramePr>
            <a:graphicFrameLocks noChangeAspect="1"/>
          </p:cNvGraphicFramePr>
          <p:nvPr/>
        </p:nvGraphicFramePr>
        <p:xfrm>
          <a:off x="0" y="4800600"/>
          <a:ext cx="847725" cy="327025"/>
        </p:xfrm>
        <a:graphic>
          <a:graphicData uri="http://schemas.openxmlformats.org/presentationml/2006/ole">
            <p:oleObj spid="_x0000_s250882" name="Visio" r:id="rId9" imgW="847040" imgH="327498" progId="Visio.Drawing.11">
              <p:embed/>
            </p:oleObj>
          </a:graphicData>
        </a:graphic>
      </p:graphicFrame>
      <p:pic>
        <p:nvPicPr>
          <p:cNvPr id="26632" name="Picture 8"/>
          <p:cNvPicPr>
            <a:picLocks noChangeAspect="1" noChangeArrowheads="1"/>
          </p:cNvPicPr>
          <p:nvPr/>
        </p:nvPicPr>
        <p:blipFill>
          <a:blip r:embed="rId10" cstate="print"/>
          <a:srcRect/>
          <a:stretch>
            <a:fillRect/>
          </a:stretch>
        </p:blipFill>
        <p:spPr bwMode="auto">
          <a:xfrm>
            <a:off x="1752600" y="3661414"/>
            <a:ext cx="485775" cy="428625"/>
          </a:xfrm>
          <a:prstGeom prst="rect">
            <a:avLst/>
          </a:prstGeom>
          <a:noFill/>
          <a:ln w="9525">
            <a:noFill/>
            <a:miter lim="800000"/>
            <a:headEnd/>
            <a:tailEnd/>
          </a:ln>
          <a:effectLst/>
        </p:spPr>
      </p:pic>
      <p:pic>
        <p:nvPicPr>
          <p:cNvPr id="82" name="Picture 8"/>
          <p:cNvPicPr>
            <a:picLocks noChangeAspect="1" noChangeArrowheads="1"/>
          </p:cNvPicPr>
          <p:nvPr/>
        </p:nvPicPr>
        <p:blipFill>
          <a:blip r:embed="rId10" cstate="print"/>
          <a:srcRect/>
          <a:stretch>
            <a:fillRect/>
          </a:stretch>
        </p:blipFill>
        <p:spPr bwMode="auto">
          <a:xfrm>
            <a:off x="2362200" y="2823214"/>
            <a:ext cx="485775" cy="428625"/>
          </a:xfrm>
          <a:prstGeom prst="rect">
            <a:avLst/>
          </a:prstGeom>
          <a:noFill/>
          <a:ln w="9525">
            <a:noFill/>
            <a:miter lim="800000"/>
            <a:headEnd/>
            <a:tailEnd/>
          </a:ln>
          <a:effectLst/>
        </p:spPr>
      </p:pic>
      <p:pic>
        <p:nvPicPr>
          <p:cNvPr id="26633" name="Picture 9"/>
          <p:cNvPicPr>
            <a:picLocks noChangeAspect="1" noChangeArrowheads="1"/>
          </p:cNvPicPr>
          <p:nvPr/>
        </p:nvPicPr>
        <p:blipFill>
          <a:blip r:embed="rId10" cstate="print"/>
          <a:srcRect/>
          <a:stretch>
            <a:fillRect/>
          </a:stretch>
        </p:blipFill>
        <p:spPr bwMode="auto">
          <a:xfrm>
            <a:off x="5486400" y="2667000"/>
            <a:ext cx="485775" cy="428625"/>
          </a:xfrm>
          <a:prstGeom prst="rect">
            <a:avLst/>
          </a:prstGeom>
          <a:noFill/>
          <a:ln w="9525">
            <a:noFill/>
            <a:miter lim="800000"/>
            <a:headEnd/>
            <a:tailEnd/>
          </a:ln>
          <a:effectLst/>
        </p:spPr>
      </p:pic>
      <p:pic>
        <p:nvPicPr>
          <p:cNvPr id="26634" name="Picture 10"/>
          <p:cNvPicPr>
            <a:picLocks noChangeAspect="1" noChangeArrowheads="1"/>
          </p:cNvPicPr>
          <p:nvPr/>
        </p:nvPicPr>
        <p:blipFill>
          <a:blip r:embed="rId10" cstate="print"/>
          <a:srcRect/>
          <a:stretch>
            <a:fillRect/>
          </a:stretch>
        </p:blipFill>
        <p:spPr bwMode="auto">
          <a:xfrm>
            <a:off x="6781800" y="3509014"/>
            <a:ext cx="485775" cy="428625"/>
          </a:xfrm>
          <a:prstGeom prst="rect">
            <a:avLst/>
          </a:prstGeom>
          <a:noFill/>
          <a:ln w="9525">
            <a:noFill/>
            <a:miter lim="800000"/>
            <a:headEnd/>
            <a:tailEnd/>
          </a:ln>
          <a:effectLst/>
        </p:spPr>
      </p:pic>
      <p:pic>
        <p:nvPicPr>
          <p:cNvPr id="26635" name="Picture 11"/>
          <p:cNvPicPr>
            <a:picLocks noChangeAspect="1" noChangeArrowheads="1"/>
          </p:cNvPicPr>
          <p:nvPr/>
        </p:nvPicPr>
        <p:blipFill>
          <a:blip r:embed="rId11" cstate="print"/>
          <a:srcRect/>
          <a:stretch>
            <a:fillRect/>
          </a:stretch>
        </p:blipFill>
        <p:spPr bwMode="auto">
          <a:xfrm>
            <a:off x="8229600" y="4038600"/>
            <a:ext cx="771525" cy="791828"/>
          </a:xfrm>
          <a:prstGeom prst="rect">
            <a:avLst/>
          </a:prstGeom>
          <a:noFill/>
          <a:ln w="9525">
            <a:noFill/>
            <a:miter lim="800000"/>
            <a:headEnd/>
            <a:tailEnd/>
          </a:ln>
          <a:effectLst/>
        </p:spPr>
      </p:pic>
      <p:pic>
        <p:nvPicPr>
          <p:cNvPr id="26636" name="Picture 12"/>
          <p:cNvPicPr>
            <a:picLocks noChangeAspect="1" noChangeArrowheads="1"/>
          </p:cNvPicPr>
          <p:nvPr/>
        </p:nvPicPr>
        <p:blipFill>
          <a:blip r:embed="rId12" cstate="print"/>
          <a:srcRect/>
          <a:stretch>
            <a:fillRect/>
          </a:stretch>
        </p:blipFill>
        <p:spPr bwMode="auto">
          <a:xfrm>
            <a:off x="1219200" y="1832614"/>
            <a:ext cx="609600" cy="609600"/>
          </a:xfrm>
          <a:prstGeom prst="rect">
            <a:avLst/>
          </a:prstGeom>
          <a:noFill/>
          <a:ln w="9525">
            <a:noFill/>
            <a:miter lim="800000"/>
            <a:headEnd/>
            <a:tailEnd/>
          </a:ln>
          <a:effectLst/>
        </p:spPr>
      </p:pic>
      <p:pic>
        <p:nvPicPr>
          <p:cNvPr id="26637" name="Picture 13"/>
          <p:cNvPicPr>
            <a:picLocks noChangeAspect="1" noChangeArrowheads="1"/>
          </p:cNvPicPr>
          <p:nvPr/>
        </p:nvPicPr>
        <p:blipFill>
          <a:blip r:embed="rId13" cstate="print"/>
          <a:srcRect/>
          <a:stretch>
            <a:fillRect/>
          </a:stretch>
        </p:blipFill>
        <p:spPr bwMode="auto">
          <a:xfrm>
            <a:off x="6781800" y="2366014"/>
            <a:ext cx="590550" cy="419601"/>
          </a:xfrm>
          <a:prstGeom prst="rect">
            <a:avLst/>
          </a:prstGeom>
          <a:noFill/>
          <a:ln w="9525">
            <a:noFill/>
            <a:miter lim="800000"/>
            <a:headEnd/>
            <a:tailEnd/>
          </a:ln>
          <a:effectLst/>
        </p:spPr>
      </p:pic>
      <p:grpSp>
        <p:nvGrpSpPr>
          <p:cNvPr id="47" name="Group 128"/>
          <p:cNvGrpSpPr/>
          <p:nvPr/>
        </p:nvGrpSpPr>
        <p:grpSpPr>
          <a:xfrm>
            <a:off x="1752600" y="1984375"/>
            <a:ext cx="6467475" cy="1516426"/>
            <a:chOff x="1752600" y="1984375"/>
            <a:chExt cx="6467475" cy="1516426"/>
          </a:xfrm>
        </p:grpSpPr>
        <p:pic>
          <p:nvPicPr>
            <p:cNvPr id="26638" name="Picture 14"/>
            <p:cNvPicPr>
              <a:picLocks noChangeAspect="1" noChangeArrowheads="1"/>
            </p:cNvPicPr>
            <p:nvPr/>
          </p:nvPicPr>
          <p:blipFill>
            <a:blip r:embed="rId14" cstate="print"/>
            <a:srcRect/>
            <a:stretch>
              <a:fillRect/>
            </a:stretch>
          </p:blipFill>
          <p:spPr bwMode="auto">
            <a:xfrm>
              <a:off x="1752600" y="2366014"/>
              <a:ext cx="542925" cy="438150"/>
            </a:xfrm>
            <a:prstGeom prst="rect">
              <a:avLst/>
            </a:prstGeom>
            <a:noFill/>
            <a:ln w="9525">
              <a:noFill/>
              <a:miter lim="800000"/>
              <a:headEnd/>
              <a:tailEnd/>
            </a:ln>
            <a:effectLst/>
          </p:spPr>
        </p:pic>
        <p:pic>
          <p:nvPicPr>
            <p:cNvPr id="144" name="Object 15"/>
            <p:cNvPicPr>
              <a:picLocks noChangeAspect="1" noChangeArrowheads="1"/>
            </p:cNvPicPr>
            <p:nvPr/>
          </p:nvPicPr>
          <p:blipFill>
            <a:blip r:embed="rId15" cstate="print"/>
            <a:srcRect/>
            <a:stretch>
              <a:fillRect/>
            </a:stretch>
          </p:blipFill>
          <p:spPr bwMode="auto">
            <a:xfrm>
              <a:off x="2057400" y="1984375"/>
              <a:ext cx="1030288" cy="611188"/>
            </a:xfrm>
            <a:prstGeom prst="rect">
              <a:avLst/>
            </a:prstGeom>
            <a:noFill/>
            <a:ln w="9525">
              <a:miter lim="800000"/>
              <a:headEnd/>
              <a:tailEnd/>
            </a:ln>
            <a:effectLst/>
          </p:spPr>
        </p:pic>
        <p:pic>
          <p:nvPicPr>
            <p:cNvPr id="26640" name="Picture 16"/>
            <p:cNvPicPr>
              <a:picLocks noChangeAspect="1" noChangeArrowheads="1"/>
            </p:cNvPicPr>
            <p:nvPr/>
          </p:nvPicPr>
          <p:blipFill>
            <a:blip r:embed="rId16" cstate="print"/>
            <a:srcRect/>
            <a:stretch>
              <a:fillRect/>
            </a:stretch>
          </p:blipFill>
          <p:spPr bwMode="auto">
            <a:xfrm>
              <a:off x="6934200" y="2823214"/>
              <a:ext cx="1285875" cy="677587"/>
            </a:xfrm>
            <a:prstGeom prst="rect">
              <a:avLst/>
            </a:prstGeom>
            <a:noFill/>
            <a:ln w="9525">
              <a:noFill/>
              <a:miter lim="800000"/>
              <a:headEnd/>
              <a:tailEnd/>
            </a:ln>
            <a:effectLst/>
          </p:spPr>
        </p:pic>
      </p:grpSp>
      <p:grpSp>
        <p:nvGrpSpPr>
          <p:cNvPr id="48" name="Group 129"/>
          <p:cNvGrpSpPr/>
          <p:nvPr/>
        </p:nvGrpSpPr>
        <p:grpSpPr>
          <a:xfrm>
            <a:off x="7391400" y="3429000"/>
            <a:ext cx="1752600" cy="800100"/>
            <a:chOff x="7391400" y="3429000"/>
            <a:chExt cx="1752600" cy="800100"/>
          </a:xfrm>
        </p:grpSpPr>
        <p:pic>
          <p:nvPicPr>
            <p:cNvPr id="26641" name="Picture 17"/>
            <p:cNvPicPr>
              <a:picLocks noChangeAspect="1" noChangeArrowheads="1"/>
            </p:cNvPicPr>
            <p:nvPr/>
          </p:nvPicPr>
          <p:blipFill>
            <a:blip r:embed="rId17" cstate="print"/>
            <a:srcRect/>
            <a:stretch>
              <a:fillRect/>
            </a:stretch>
          </p:blipFill>
          <p:spPr bwMode="auto">
            <a:xfrm>
              <a:off x="7391400" y="3810000"/>
              <a:ext cx="752475" cy="419100"/>
            </a:xfrm>
            <a:prstGeom prst="rect">
              <a:avLst/>
            </a:prstGeom>
            <a:noFill/>
            <a:ln w="9525">
              <a:noFill/>
              <a:miter lim="800000"/>
              <a:headEnd/>
              <a:tailEnd/>
            </a:ln>
            <a:effectLst/>
          </p:spPr>
        </p:pic>
        <p:pic>
          <p:nvPicPr>
            <p:cNvPr id="138" name="Object 18"/>
            <p:cNvPicPr>
              <a:picLocks noChangeAspect="1" noChangeArrowheads="1"/>
            </p:cNvPicPr>
            <p:nvPr/>
          </p:nvPicPr>
          <p:blipFill>
            <a:blip r:embed="rId18" cstate="print"/>
            <a:srcRect/>
            <a:stretch>
              <a:fillRect/>
            </a:stretch>
          </p:blipFill>
          <p:spPr bwMode="auto">
            <a:xfrm>
              <a:off x="7788275" y="3429000"/>
              <a:ext cx="1355725" cy="611188"/>
            </a:xfrm>
            <a:prstGeom prst="rect">
              <a:avLst/>
            </a:prstGeom>
            <a:noFill/>
            <a:ln w="9525">
              <a:miter lim="800000"/>
              <a:headEnd/>
              <a:tailEnd/>
            </a:ln>
            <a:effectLst/>
          </p:spPr>
        </p:pic>
      </p:grpSp>
      <p:pic>
        <p:nvPicPr>
          <p:cNvPr id="145" name="Object 24"/>
          <p:cNvPicPr>
            <a:picLocks noChangeAspect="1" noChangeArrowheads="1"/>
          </p:cNvPicPr>
          <p:nvPr/>
        </p:nvPicPr>
        <p:blipFill>
          <a:blip r:embed="rId19" cstate="print"/>
          <a:srcRect/>
          <a:stretch>
            <a:fillRect/>
          </a:stretch>
        </p:blipFill>
        <p:spPr bwMode="auto">
          <a:xfrm>
            <a:off x="8305800" y="4876800"/>
            <a:ext cx="677863" cy="336550"/>
          </a:xfrm>
          <a:prstGeom prst="rect">
            <a:avLst/>
          </a:prstGeom>
          <a:noFill/>
          <a:ln w="9525">
            <a:miter lim="800000"/>
            <a:headEnd/>
            <a:tailEnd/>
          </a:ln>
          <a:effectLst/>
        </p:spPr>
      </p:pic>
      <p:sp>
        <p:nvSpPr>
          <p:cNvPr id="39" name="Line 66"/>
          <p:cNvSpPr>
            <a:spLocks noChangeShapeType="1"/>
          </p:cNvSpPr>
          <p:nvPr/>
        </p:nvSpPr>
        <p:spPr bwMode="auto">
          <a:xfrm flipH="1">
            <a:off x="1740568" y="4367023"/>
            <a:ext cx="577516" cy="1073103"/>
          </a:xfrm>
          <a:prstGeom prst="line">
            <a:avLst/>
          </a:prstGeom>
          <a:noFill/>
          <a:ln w="9525">
            <a:solidFill>
              <a:schemeClr val="tx1"/>
            </a:solidFill>
            <a:miter lim="800000"/>
            <a:headEnd/>
            <a:tailEnd/>
          </a:ln>
          <a:effectLst/>
        </p:spPr>
        <p:txBody>
          <a:bodyPr wrap="none"/>
          <a:lstStyle/>
          <a:p>
            <a:endParaRPr lang="en-US" dirty="0"/>
          </a:p>
        </p:txBody>
      </p:sp>
      <p:grpSp>
        <p:nvGrpSpPr>
          <p:cNvPr id="49" name="Group 131"/>
          <p:cNvGrpSpPr/>
          <p:nvPr/>
        </p:nvGrpSpPr>
        <p:grpSpPr>
          <a:xfrm>
            <a:off x="2100093" y="4220213"/>
            <a:ext cx="6076088" cy="1178319"/>
            <a:chOff x="2100093" y="4220213"/>
            <a:chExt cx="6076088" cy="1178319"/>
          </a:xfrm>
        </p:grpSpPr>
        <p:sp>
          <p:nvSpPr>
            <p:cNvPr id="103" name="Up Arrow 102"/>
            <p:cNvSpPr/>
            <p:nvPr/>
          </p:nvSpPr>
          <p:spPr bwMode="auto">
            <a:xfrm rot="1567082">
              <a:off x="2100093" y="4569200"/>
              <a:ext cx="140453"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4" name="Up Arrow 103"/>
            <p:cNvSpPr/>
            <p:nvPr/>
          </p:nvSpPr>
          <p:spPr bwMode="auto">
            <a:xfrm rot="3551489">
              <a:off x="2748377" y="4069765"/>
              <a:ext cx="152850" cy="453746"/>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5" name="Up Arrow 104"/>
            <p:cNvSpPr/>
            <p:nvPr/>
          </p:nvSpPr>
          <p:spPr bwMode="auto">
            <a:xfrm rot="6534014">
              <a:off x="4092073" y="3517546"/>
              <a:ext cx="172553" cy="2008283"/>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6" name="Up Arrow 105"/>
            <p:cNvSpPr/>
            <p:nvPr/>
          </p:nvSpPr>
          <p:spPr bwMode="auto">
            <a:xfrm rot="6268408">
              <a:off x="6091936" y="4504383"/>
              <a:ext cx="154911" cy="1192998"/>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1" name="Up Arrow 110"/>
            <p:cNvSpPr/>
            <p:nvPr/>
          </p:nvSpPr>
          <p:spPr bwMode="auto">
            <a:xfrm rot="4493927">
              <a:off x="7711967" y="4728242"/>
              <a:ext cx="166428"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3" name="TextBox 112"/>
            <p:cNvSpPr txBox="1"/>
            <p:nvPr/>
          </p:nvSpPr>
          <p:spPr>
            <a:xfrm>
              <a:off x="2438400" y="5029200"/>
              <a:ext cx="1905000" cy="369332"/>
            </a:xfrm>
            <a:prstGeom prst="rect">
              <a:avLst/>
            </a:prstGeom>
            <a:noFill/>
          </p:spPr>
          <p:txBody>
            <a:bodyPr wrap="square" rtlCol="0">
              <a:spAutoFit/>
            </a:bodyPr>
            <a:lstStyle/>
            <a:p>
              <a:r>
                <a:rPr lang="en-US" b="1" dirty="0" smtClean="0">
                  <a:solidFill>
                    <a:srgbClr val="7030A0"/>
                  </a:solidFill>
                  <a:latin typeface="Comic Sans MS" pitchFamily="66" charset="0"/>
                </a:rPr>
                <a:t>QoS Support</a:t>
              </a:r>
              <a:endParaRPr lang="en-US" b="1" dirty="0">
                <a:solidFill>
                  <a:srgbClr val="7030A0"/>
                </a:solidFill>
                <a:latin typeface="Comic Sans MS" pitchFamily="66" charset="0"/>
              </a:endParaRPr>
            </a:p>
          </p:txBody>
        </p:sp>
      </p:grpSp>
      <p:grpSp>
        <p:nvGrpSpPr>
          <p:cNvPr id="126" name="Group 125"/>
          <p:cNvGrpSpPr/>
          <p:nvPr/>
        </p:nvGrpSpPr>
        <p:grpSpPr>
          <a:xfrm>
            <a:off x="2210967" y="4363375"/>
            <a:ext cx="6042924" cy="1339957"/>
            <a:chOff x="2210967" y="4363375"/>
            <a:chExt cx="6042924" cy="1339957"/>
          </a:xfrm>
        </p:grpSpPr>
        <p:sp>
          <p:nvSpPr>
            <p:cNvPr id="112" name="Up Arrow 111"/>
            <p:cNvSpPr/>
            <p:nvPr/>
          </p:nvSpPr>
          <p:spPr bwMode="auto">
            <a:xfrm rot="4294116">
              <a:off x="7734245" y="4976394"/>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grpSp>
          <p:nvGrpSpPr>
            <p:cNvPr id="50" name="Group 130"/>
            <p:cNvGrpSpPr/>
            <p:nvPr/>
          </p:nvGrpSpPr>
          <p:grpSpPr>
            <a:xfrm>
              <a:off x="2210967" y="4363375"/>
              <a:ext cx="4489371" cy="1339957"/>
              <a:chOff x="2210967" y="4363375"/>
              <a:chExt cx="4489371" cy="1339957"/>
            </a:xfrm>
          </p:grpSpPr>
          <p:sp>
            <p:nvSpPr>
              <p:cNvPr id="107" name="Up Arrow 106"/>
              <p:cNvSpPr/>
              <p:nvPr/>
            </p:nvSpPr>
            <p:spPr bwMode="auto">
              <a:xfrm rot="1567082">
                <a:off x="2210967" y="4670331"/>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8" name="Up Arrow 107"/>
              <p:cNvSpPr/>
              <p:nvPr/>
            </p:nvSpPr>
            <p:spPr bwMode="auto">
              <a:xfrm rot="3551489">
                <a:off x="2792647" y="4278375"/>
                <a:ext cx="283745" cy="453746"/>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09" name="Up Arrow 108"/>
              <p:cNvSpPr/>
              <p:nvPr/>
            </p:nvSpPr>
            <p:spPr bwMode="auto">
              <a:xfrm rot="6534014">
                <a:off x="4009650" y="3758034"/>
                <a:ext cx="298644" cy="1924147"/>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0" name="Up Arrow 109"/>
              <p:cNvSpPr/>
              <p:nvPr/>
            </p:nvSpPr>
            <p:spPr bwMode="auto">
              <a:xfrm rot="6268408">
                <a:off x="5944312" y="4736248"/>
                <a:ext cx="319053" cy="1192998"/>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114" name="TextBox 113"/>
              <p:cNvSpPr txBox="1"/>
              <p:nvPr/>
            </p:nvSpPr>
            <p:spPr>
              <a:xfrm>
                <a:off x="4114800" y="5334000"/>
                <a:ext cx="2042547" cy="369332"/>
              </a:xfrm>
              <a:prstGeom prst="rect">
                <a:avLst/>
              </a:prstGeom>
              <a:noFill/>
            </p:spPr>
            <p:txBody>
              <a:bodyPr wrap="none" rtlCol="0">
                <a:spAutoFit/>
              </a:bodyPr>
              <a:lstStyle/>
              <a:p>
                <a:r>
                  <a:rPr lang="en-US" b="1" dirty="0" smtClean="0">
                    <a:solidFill>
                      <a:srgbClr val="00B050"/>
                    </a:solidFill>
                    <a:latin typeface="Comic Sans MS" pitchFamily="66" charset="0"/>
                  </a:rPr>
                  <a:t>Media Transport</a:t>
                </a:r>
                <a:endParaRPr lang="en-US" b="1" dirty="0">
                  <a:solidFill>
                    <a:srgbClr val="00B050"/>
                  </a:solidFill>
                  <a:latin typeface="Comic Sans MS" pitchFamily="66" charset="0"/>
                </a:endParaRPr>
              </a:p>
            </p:txBody>
          </p:sp>
        </p:grpSp>
      </p:grpSp>
      <p:grpSp>
        <p:nvGrpSpPr>
          <p:cNvPr id="133" name="Group 132"/>
          <p:cNvGrpSpPr/>
          <p:nvPr/>
        </p:nvGrpSpPr>
        <p:grpSpPr>
          <a:xfrm>
            <a:off x="859811" y="2133600"/>
            <a:ext cx="7190327" cy="2327305"/>
            <a:chOff x="859811" y="2133600"/>
            <a:chExt cx="7190327" cy="2327305"/>
          </a:xfrm>
        </p:grpSpPr>
        <p:sp>
          <p:nvSpPr>
            <p:cNvPr id="117" name="TextBox 116"/>
            <p:cNvSpPr txBox="1"/>
            <p:nvPr/>
          </p:nvSpPr>
          <p:spPr>
            <a:xfrm>
              <a:off x="3733800" y="2133600"/>
              <a:ext cx="2057400" cy="369332"/>
            </a:xfrm>
            <a:prstGeom prst="rect">
              <a:avLst/>
            </a:prstGeom>
            <a:noFill/>
          </p:spPr>
          <p:txBody>
            <a:bodyPr wrap="square" rtlCol="0">
              <a:spAutoFit/>
            </a:bodyPr>
            <a:lstStyle/>
            <a:p>
              <a:r>
                <a:rPr lang="en-US" b="1" dirty="0" smtClean="0">
                  <a:solidFill>
                    <a:srgbClr val="FF33CC"/>
                  </a:solidFill>
                  <a:latin typeface="Comic Sans MS" pitchFamily="66" charset="0"/>
                </a:rPr>
                <a:t>Session Creation</a:t>
              </a:r>
              <a:endParaRPr lang="en-US" b="1" dirty="0">
                <a:solidFill>
                  <a:srgbClr val="FF33CC"/>
                </a:solidFill>
                <a:latin typeface="Comic Sans MS" pitchFamily="66" charset="0"/>
              </a:endParaRPr>
            </a:p>
          </p:txBody>
        </p:sp>
        <p:grpSp>
          <p:nvGrpSpPr>
            <p:cNvPr id="132" name="Group 131"/>
            <p:cNvGrpSpPr/>
            <p:nvPr/>
          </p:nvGrpSpPr>
          <p:grpSpPr>
            <a:xfrm>
              <a:off x="859811" y="2391398"/>
              <a:ext cx="7190327" cy="2069507"/>
              <a:chOff x="859811" y="2391398"/>
              <a:chExt cx="7190327" cy="2069507"/>
            </a:xfrm>
          </p:grpSpPr>
          <p:pic>
            <p:nvPicPr>
              <p:cNvPr id="26645" name="Picture 21"/>
              <p:cNvPicPr>
                <a:picLocks noChangeAspect="1" noChangeArrowheads="1"/>
              </p:cNvPicPr>
              <p:nvPr/>
            </p:nvPicPr>
            <p:blipFill>
              <a:blip r:embed="rId20" cstate="print"/>
              <a:srcRect/>
              <a:stretch>
                <a:fillRect/>
              </a:stretch>
            </p:blipFill>
            <p:spPr bwMode="auto">
              <a:xfrm>
                <a:off x="1905000" y="2971800"/>
                <a:ext cx="388620" cy="609600"/>
              </a:xfrm>
              <a:prstGeom prst="rect">
                <a:avLst/>
              </a:prstGeom>
              <a:noFill/>
              <a:ln w="9525">
                <a:noFill/>
                <a:miter lim="800000"/>
                <a:headEnd/>
                <a:tailEnd/>
              </a:ln>
              <a:effectLst/>
            </p:spPr>
          </p:pic>
          <p:pic>
            <p:nvPicPr>
              <p:cNvPr id="26646" name="Picture 22"/>
              <p:cNvPicPr>
                <a:picLocks noChangeAspect="1" noChangeArrowheads="1"/>
              </p:cNvPicPr>
              <p:nvPr/>
            </p:nvPicPr>
            <p:blipFill>
              <a:blip r:embed="rId21" cstate="print"/>
              <a:srcRect/>
              <a:stretch>
                <a:fillRect/>
              </a:stretch>
            </p:blipFill>
            <p:spPr bwMode="auto">
              <a:xfrm rot="20943811">
                <a:off x="859811" y="3883514"/>
                <a:ext cx="804153" cy="304800"/>
              </a:xfrm>
              <a:prstGeom prst="rect">
                <a:avLst/>
              </a:prstGeom>
              <a:noFill/>
              <a:ln w="9525">
                <a:noFill/>
                <a:miter lim="800000"/>
                <a:headEnd/>
                <a:tailEnd/>
              </a:ln>
              <a:effectLst/>
            </p:spPr>
          </p:pic>
          <p:sp>
            <p:nvSpPr>
              <p:cNvPr id="127" name="Freeform 126"/>
              <p:cNvSpPr/>
              <p:nvPr/>
            </p:nvSpPr>
            <p:spPr bwMode="auto">
              <a:xfrm>
                <a:off x="7298108" y="4067798"/>
                <a:ext cx="752030" cy="393107"/>
              </a:xfrm>
              <a:custGeom>
                <a:avLst/>
                <a:gdLst>
                  <a:gd name="connsiteX0" fmla="*/ 0 w 752030"/>
                  <a:gd name="connsiteY0" fmla="*/ 0 h 393107"/>
                  <a:gd name="connsiteX1" fmla="*/ 188008 w 752030"/>
                  <a:gd name="connsiteY1" fmla="*/ 273466 h 393107"/>
                  <a:gd name="connsiteX2" fmla="*/ 752030 w 752030"/>
                  <a:gd name="connsiteY2" fmla="*/ 393107 h 393107"/>
                  <a:gd name="connsiteX3" fmla="*/ 752030 w 752030"/>
                  <a:gd name="connsiteY3" fmla="*/ 393107 h 393107"/>
                </a:gdLst>
                <a:ahLst/>
                <a:cxnLst>
                  <a:cxn ang="0">
                    <a:pos x="connsiteX0" y="connsiteY0"/>
                  </a:cxn>
                  <a:cxn ang="0">
                    <a:pos x="connsiteX1" y="connsiteY1"/>
                  </a:cxn>
                  <a:cxn ang="0">
                    <a:pos x="connsiteX2" y="connsiteY2"/>
                  </a:cxn>
                  <a:cxn ang="0">
                    <a:pos x="connsiteX3" y="connsiteY3"/>
                  </a:cxn>
                </a:cxnLst>
                <a:rect l="l" t="t" r="r" b="b"/>
                <a:pathLst>
                  <a:path w="752030" h="393107">
                    <a:moveTo>
                      <a:pt x="0" y="0"/>
                    </a:moveTo>
                    <a:cubicBezTo>
                      <a:pt x="31335" y="103974"/>
                      <a:pt x="62670" y="207948"/>
                      <a:pt x="188008" y="273466"/>
                    </a:cubicBezTo>
                    <a:cubicBezTo>
                      <a:pt x="313346" y="338984"/>
                      <a:pt x="752030" y="393107"/>
                      <a:pt x="752030" y="393107"/>
                    </a:cubicBezTo>
                    <a:lnTo>
                      <a:pt x="752030" y="393107"/>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1" name="Freeform 130"/>
              <p:cNvSpPr/>
              <p:nvPr/>
            </p:nvSpPr>
            <p:spPr bwMode="auto">
              <a:xfrm>
                <a:off x="2905570" y="2391398"/>
                <a:ext cx="3922520" cy="1026920"/>
              </a:xfrm>
              <a:custGeom>
                <a:avLst/>
                <a:gdLst>
                  <a:gd name="connsiteX0" fmla="*/ 0 w 3922520"/>
                  <a:gd name="connsiteY0" fmla="*/ 454352 h 1026920"/>
                  <a:gd name="connsiteX1" fmla="*/ 3204673 w 3922520"/>
                  <a:gd name="connsiteY1" fmla="*/ 95428 h 1026920"/>
                  <a:gd name="connsiteX2" fmla="*/ 3922520 w 3922520"/>
                  <a:gd name="connsiteY2" fmla="*/ 1026920 h 1026920"/>
                  <a:gd name="connsiteX3" fmla="*/ 3922520 w 3922520"/>
                  <a:gd name="connsiteY3" fmla="*/ 1026920 h 1026920"/>
                </a:gdLst>
                <a:ahLst/>
                <a:cxnLst>
                  <a:cxn ang="0">
                    <a:pos x="connsiteX0" y="connsiteY0"/>
                  </a:cxn>
                  <a:cxn ang="0">
                    <a:pos x="connsiteX1" y="connsiteY1"/>
                  </a:cxn>
                  <a:cxn ang="0">
                    <a:pos x="connsiteX2" y="connsiteY2"/>
                  </a:cxn>
                  <a:cxn ang="0">
                    <a:pos x="connsiteX3" y="connsiteY3"/>
                  </a:cxn>
                </a:cxnLst>
                <a:rect l="l" t="t" r="r" b="b"/>
                <a:pathLst>
                  <a:path w="3922520" h="1026920">
                    <a:moveTo>
                      <a:pt x="0" y="454352"/>
                    </a:moveTo>
                    <a:cubicBezTo>
                      <a:pt x="1275460" y="227176"/>
                      <a:pt x="2550920" y="0"/>
                      <a:pt x="3204673" y="95428"/>
                    </a:cubicBezTo>
                    <a:cubicBezTo>
                      <a:pt x="3858426" y="190856"/>
                      <a:pt x="3922520" y="1026920"/>
                      <a:pt x="3922520" y="1026920"/>
                    </a:cubicBezTo>
                    <a:lnTo>
                      <a:pt x="3922520" y="1026920"/>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grpSp>
      <p:grpSp>
        <p:nvGrpSpPr>
          <p:cNvPr id="142" name="Group 141"/>
          <p:cNvGrpSpPr/>
          <p:nvPr/>
        </p:nvGrpSpPr>
        <p:grpSpPr>
          <a:xfrm>
            <a:off x="1143000" y="1066800"/>
            <a:ext cx="7924800" cy="5294531"/>
            <a:chOff x="1143000" y="1066800"/>
            <a:chExt cx="7924800" cy="5294531"/>
          </a:xfrm>
        </p:grpSpPr>
        <p:sp>
          <p:nvSpPr>
            <p:cNvPr id="123" name="TextBox 122"/>
            <p:cNvSpPr txBox="1"/>
            <p:nvPr/>
          </p:nvSpPr>
          <p:spPr>
            <a:xfrm>
              <a:off x="2362200" y="5715000"/>
              <a:ext cx="2310248" cy="646331"/>
            </a:xfrm>
            <a:prstGeom prst="rect">
              <a:avLst/>
            </a:prstGeom>
            <a:noFill/>
          </p:spPr>
          <p:txBody>
            <a:bodyPr wrap="none" rtlCol="0">
              <a:spAutoFit/>
            </a:bodyPr>
            <a:lstStyle/>
            <a:p>
              <a:r>
                <a:rPr lang="en-US" b="1" dirty="0" smtClean="0">
                  <a:solidFill>
                    <a:srgbClr val="7030A0"/>
                  </a:solidFill>
                  <a:latin typeface="Comic Sans MS" pitchFamily="66" charset="0"/>
                </a:rPr>
                <a:t>GIST + QoS NSLP</a:t>
              </a:r>
            </a:p>
            <a:p>
              <a:r>
                <a:rPr lang="en-US" b="1" dirty="0" smtClean="0">
                  <a:solidFill>
                    <a:srgbClr val="7030A0"/>
                  </a:solidFill>
                  <a:latin typeface="Comic Sans MS" pitchFamily="66" charset="0"/>
                </a:rPr>
                <a:t>     (NSIS)</a:t>
              </a:r>
              <a:endParaRPr lang="en-US" b="1" dirty="0">
                <a:solidFill>
                  <a:srgbClr val="7030A0"/>
                </a:solidFill>
                <a:latin typeface="Comic Sans MS" pitchFamily="66" charset="0"/>
              </a:endParaRPr>
            </a:p>
          </p:txBody>
        </p:sp>
        <p:sp>
          <p:nvSpPr>
            <p:cNvPr id="125" name="Rectangle 124"/>
            <p:cNvSpPr/>
            <p:nvPr/>
          </p:nvSpPr>
          <p:spPr>
            <a:xfrm>
              <a:off x="5715000" y="5867400"/>
              <a:ext cx="615874" cy="369332"/>
            </a:xfrm>
            <a:prstGeom prst="rect">
              <a:avLst/>
            </a:prstGeom>
          </p:spPr>
          <p:txBody>
            <a:bodyPr wrap="none">
              <a:spAutoFit/>
            </a:bodyPr>
            <a:lstStyle/>
            <a:p>
              <a:r>
                <a:rPr lang="en-US" b="1" dirty="0" smtClean="0">
                  <a:solidFill>
                    <a:srgbClr val="00B050"/>
                  </a:solidFill>
                  <a:latin typeface="Comic Sans MS" pitchFamily="66" charset="0"/>
                </a:rPr>
                <a:t>RTP</a:t>
              </a:r>
              <a:endParaRPr lang="en-US" dirty="0"/>
            </a:p>
          </p:txBody>
        </p:sp>
        <p:grpSp>
          <p:nvGrpSpPr>
            <p:cNvPr id="141" name="Group 140"/>
            <p:cNvGrpSpPr/>
            <p:nvPr/>
          </p:nvGrpSpPr>
          <p:grpSpPr>
            <a:xfrm>
              <a:off x="1143000" y="1066800"/>
              <a:ext cx="7924800" cy="5257800"/>
              <a:chOff x="1143000" y="1066800"/>
              <a:chExt cx="7924800" cy="5257800"/>
            </a:xfrm>
          </p:grpSpPr>
          <p:grpSp>
            <p:nvGrpSpPr>
              <p:cNvPr id="139" name="Group 138"/>
              <p:cNvGrpSpPr/>
              <p:nvPr/>
            </p:nvGrpSpPr>
            <p:grpSpPr>
              <a:xfrm>
                <a:off x="4572000" y="1295400"/>
                <a:ext cx="1828800" cy="685800"/>
                <a:chOff x="4572000" y="1295400"/>
                <a:chExt cx="1828800" cy="685800"/>
              </a:xfrm>
            </p:grpSpPr>
            <p:sp>
              <p:nvSpPr>
                <p:cNvPr id="116" name="TextBox 115"/>
                <p:cNvSpPr txBox="1"/>
                <p:nvPr/>
              </p:nvSpPr>
              <p:spPr>
                <a:xfrm>
                  <a:off x="4724400" y="1447800"/>
                  <a:ext cx="1620957" cy="369332"/>
                </a:xfrm>
                <a:prstGeom prst="rect">
                  <a:avLst/>
                </a:prstGeom>
                <a:noFill/>
              </p:spPr>
              <p:txBody>
                <a:bodyPr wrap="none" rtlCol="0">
                  <a:spAutoFit/>
                </a:bodyPr>
                <a:lstStyle/>
                <a:p>
                  <a:r>
                    <a:rPr lang="en-US" b="1" dirty="0" smtClean="0">
                      <a:solidFill>
                        <a:srgbClr val="FF33CC"/>
                      </a:solidFill>
                      <a:latin typeface="Comic Sans MS" pitchFamily="66" charset="0"/>
                    </a:rPr>
                    <a:t>SIP Proxying</a:t>
                  </a:r>
                  <a:endParaRPr lang="en-US" b="1" dirty="0">
                    <a:solidFill>
                      <a:srgbClr val="FF33CC"/>
                    </a:solidFill>
                    <a:latin typeface="Comic Sans MS" pitchFamily="66" charset="0"/>
                  </a:endParaRPr>
                </a:p>
              </p:txBody>
            </p:sp>
            <p:sp>
              <p:nvSpPr>
                <p:cNvPr id="115" name="Oval Callout 114"/>
                <p:cNvSpPr/>
                <p:nvPr/>
              </p:nvSpPr>
              <p:spPr bwMode="auto">
                <a:xfrm>
                  <a:off x="4572000" y="1295400"/>
                  <a:ext cx="1828800" cy="685800"/>
                </a:xfrm>
                <a:prstGeom prst="wedgeEllipseCallout">
                  <a:avLst>
                    <a:gd name="adj1" fmla="val -36762"/>
                    <a:gd name="adj2" fmla="val 70760"/>
                  </a:avLst>
                </a:prstGeom>
                <a:no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grpSp>
            <p:nvGrpSpPr>
              <p:cNvPr id="140" name="Group 139"/>
              <p:cNvGrpSpPr/>
              <p:nvPr/>
            </p:nvGrpSpPr>
            <p:grpSpPr>
              <a:xfrm>
                <a:off x="6781800" y="1447800"/>
                <a:ext cx="2286000" cy="685800"/>
                <a:chOff x="6781800" y="1447800"/>
                <a:chExt cx="2286000" cy="685800"/>
              </a:xfrm>
            </p:grpSpPr>
            <p:sp>
              <p:nvSpPr>
                <p:cNvPr id="121" name="Rectangle 120"/>
                <p:cNvSpPr/>
                <p:nvPr/>
              </p:nvSpPr>
              <p:spPr>
                <a:xfrm>
                  <a:off x="6934200" y="1600200"/>
                  <a:ext cx="2032929" cy="369332"/>
                </a:xfrm>
                <a:prstGeom prst="rect">
                  <a:avLst/>
                </a:prstGeom>
              </p:spPr>
              <p:txBody>
                <a:bodyPr wrap="none">
                  <a:spAutoFit/>
                </a:bodyPr>
                <a:lstStyle/>
                <a:p>
                  <a:r>
                    <a:rPr lang="en-US" b="1" dirty="0" smtClean="0">
                      <a:solidFill>
                        <a:srgbClr val="FF7C80"/>
                      </a:solidFill>
                      <a:latin typeface="Comic Sans MS" pitchFamily="66" charset="0"/>
                    </a:rPr>
                    <a:t>SIP Registration</a:t>
                  </a:r>
                  <a:endParaRPr lang="en-US" b="1" dirty="0">
                    <a:solidFill>
                      <a:srgbClr val="FF7C80"/>
                    </a:solidFill>
                    <a:latin typeface="Comic Sans MS" pitchFamily="66" charset="0"/>
                  </a:endParaRPr>
                </a:p>
              </p:txBody>
            </p:sp>
            <p:sp>
              <p:nvSpPr>
                <p:cNvPr id="120" name="Oval Callout 119"/>
                <p:cNvSpPr/>
                <p:nvPr/>
              </p:nvSpPr>
              <p:spPr bwMode="auto">
                <a:xfrm>
                  <a:off x="6781800" y="1447800"/>
                  <a:ext cx="2286000" cy="685800"/>
                </a:xfrm>
                <a:prstGeom prst="wedgeEllipseCallout">
                  <a:avLst>
                    <a:gd name="adj1" fmla="val 29542"/>
                    <a:gd name="adj2" fmla="val 235952"/>
                  </a:avLst>
                </a:prstGeom>
                <a:noFill/>
                <a:ln w="9525"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sp>
            <p:nvSpPr>
              <p:cNvPr id="122" name="Oval Callout 121"/>
              <p:cNvSpPr/>
              <p:nvPr/>
            </p:nvSpPr>
            <p:spPr bwMode="auto">
              <a:xfrm>
                <a:off x="2362200" y="5638800"/>
                <a:ext cx="2362200" cy="685800"/>
              </a:xfrm>
              <a:prstGeom prst="wedgeEllipseCallout">
                <a:avLst>
                  <a:gd name="adj1" fmla="val -20490"/>
                  <a:gd name="adj2" fmla="val -96792"/>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24" name="Oval Callout 123"/>
              <p:cNvSpPr/>
              <p:nvPr/>
            </p:nvSpPr>
            <p:spPr bwMode="auto">
              <a:xfrm>
                <a:off x="5410200" y="5791200"/>
                <a:ext cx="1143000" cy="457200"/>
              </a:xfrm>
              <a:prstGeom prst="wedgeEllipseCallout">
                <a:avLst>
                  <a:gd name="adj1" fmla="val -40016"/>
                  <a:gd name="adj2" fmla="val -68916"/>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grpSp>
            <p:nvGrpSpPr>
              <p:cNvPr id="137" name="Group 136"/>
              <p:cNvGrpSpPr/>
              <p:nvPr/>
            </p:nvGrpSpPr>
            <p:grpSpPr>
              <a:xfrm>
                <a:off x="1143000" y="1066800"/>
                <a:ext cx="2590800" cy="685800"/>
                <a:chOff x="1143000" y="1066800"/>
                <a:chExt cx="2590800" cy="685800"/>
              </a:xfrm>
            </p:grpSpPr>
            <p:sp>
              <p:nvSpPr>
                <p:cNvPr id="134" name="Oval Callout 133"/>
                <p:cNvSpPr/>
                <p:nvPr/>
              </p:nvSpPr>
              <p:spPr bwMode="auto">
                <a:xfrm>
                  <a:off x="1143000" y="1066800"/>
                  <a:ext cx="2590800" cy="685800"/>
                </a:xfrm>
                <a:prstGeom prst="wedgeEllipseCallout">
                  <a:avLst>
                    <a:gd name="adj1" fmla="val 7616"/>
                    <a:gd name="adj2" fmla="val 90819"/>
                  </a:avLst>
                </a:prstGeom>
                <a:no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6" name="TextBox 135"/>
                <p:cNvSpPr txBox="1"/>
                <p:nvPr/>
              </p:nvSpPr>
              <p:spPr>
                <a:xfrm>
                  <a:off x="1143000" y="1219200"/>
                  <a:ext cx="2560316" cy="369332"/>
                </a:xfrm>
                <a:prstGeom prst="rect">
                  <a:avLst/>
                </a:prstGeom>
                <a:noFill/>
              </p:spPr>
              <p:txBody>
                <a:bodyPr wrap="none" rtlCol="0">
                  <a:spAutoFit/>
                </a:bodyPr>
                <a:lstStyle/>
                <a:p>
                  <a:r>
                    <a:rPr lang="en-US" b="1" dirty="0" smtClean="0">
                      <a:solidFill>
                        <a:srgbClr val="FF6600"/>
                      </a:solidFill>
                      <a:latin typeface="Comic Sans MS" pitchFamily="66" charset="0"/>
                    </a:rPr>
                    <a:t>DNS / ENUM Lookup</a:t>
                  </a:r>
                  <a:endParaRPr lang="en-US" b="1" dirty="0">
                    <a:solidFill>
                      <a:srgbClr val="FF6600"/>
                    </a:solidFill>
                    <a:latin typeface="Comic Sans MS" pitchFamily="66" charset="0"/>
                  </a:endParaRPr>
                </a:p>
              </p:txBody>
            </p:sp>
          </p:grpSp>
        </p:grpSp>
      </p:grpSp>
      <p:sp>
        <p:nvSpPr>
          <p:cNvPr id="119" name="TextBox 118"/>
          <p:cNvSpPr txBox="1"/>
          <p:nvPr/>
        </p:nvSpPr>
        <p:spPr>
          <a:xfrm>
            <a:off x="457200" y="3581400"/>
            <a:ext cx="1317990" cy="307777"/>
          </a:xfrm>
          <a:prstGeom prst="rect">
            <a:avLst/>
          </a:prstGeom>
          <a:noFill/>
        </p:spPr>
        <p:txBody>
          <a:bodyPr wrap="none" rtlCol="0">
            <a:spAutoFit/>
          </a:bodyPr>
          <a:lstStyle/>
          <a:p>
            <a:r>
              <a:rPr lang="en-US" sz="1400" dirty="0" smtClean="0">
                <a:latin typeface="Comic Sans MS" pitchFamily="66" charset="0"/>
              </a:rPr>
              <a:t>SIP Server A</a:t>
            </a:r>
            <a:endParaRPr lang="en-US" sz="1400" dirty="0">
              <a:latin typeface="Comic Sans MS" pitchFamily="66" charset="0"/>
            </a:endParaRPr>
          </a:p>
        </p:txBody>
      </p:sp>
      <p:sp>
        <p:nvSpPr>
          <p:cNvPr id="128" name="TextBox 127"/>
          <p:cNvSpPr txBox="1"/>
          <p:nvPr/>
        </p:nvSpPr>
        <p:spPr>
          <a:xfrm>
            <a:off x="2286000" y="2514600"/>
            <a:ext cx="1300356" cy="307777"/>
          </a:xfrm>
          <a:prstGeom prst="rect">
            <a:avLst/>
          </a:prstGeom>
          <a:noFill/>
        </p:spPr>
        <p:txBody>
          <a:bodyPr wrap="none" rtlCol="0">
            <a:spAutoFit/>
          </a:bodyPr>
          <a:lstStyle/>
          <a:p>
            <a:r>
              <a:rPr lang="en-US" sz="1400" dirty="0" smtClean="0">
                <a:latin typeface="Comic Sans MS" pitchFamily="66" charset="0"/>
              </a:rPr>
              <a:t>SIP Server B</a:t>
            </a:r>
            <a:endParaRPr lang="en-US" sz="1400" dirty="0">
              <a:latin typeface="Comic Sans MS" pitchFamily="66" charset="0"/>
            </a:endParaRPr>
          </a:p>
        </p:txBody>
      </p:sp>
      <p:sp>
        <p:nvSpPr>
          <p:cNvPr id="129" name="TextBox 128"/>
          <p:cNvSpPr txBox="1"/>
          <p:nvPr/>
        </p:nvSpPr>
        <p:spPr>
          <a:xfrm>
            <a:off x="4191000" y="2667000"/>
            <a:ext cx="1293944" cy="307777"/>
          </a:xfrm>
          <a:prstGeom prst="rect">
            <a:avLst/>
          </a:prstGeom>
          <a:noFill/>
        </p:spPr>
        <p:txBody>
          <a:bodyPr wrap="none" rtlCol="0">
            <a:spAutoFit/>
          </a:bodyPr>
          <a:lstStyle/>
          <a:p>
            <a:r>
              <a:rPr lang="en-US" sz="1400" dirty="0" smtClean="0">
                <a:latin typeface="Comic Sans MS" pitchFamily="66" charset="0"/>
              </a:rPr>
              <a:t>SIP Server C</a:t>
            </a:r>
            <a:endParaRPr lang="en-US" sz="1400" dirty="0">
              <a:latin typeface="Comic Sans MS" pitchFamily="66" charset="0"/>
            </a:endParaRPr>
          </a:p>
        </p:txBody>
      </p:sp>
      <p:sp>
        <p:nvSpPr>
          <p:cNvPr id="130" name="TextBox 129"/>
          <p:cNvSpPr txBox="1"/>
          <p:nvPr/>
        </p:nvSpPr>
        <p:spPr>
          <a:xfrm>
            <a:off x="5562600" y="3581400"/>
            <a:ext cx="1316386" cy="307777"/>
          </a:xfrm>
          <a:prstGeom prst="rect">
            <a:avLst/>
          </a:prstGeom>
          <a:noFill/>
        </p:spPr>
        <p:txBody>
          <a:bodyPr wrap="none" rtlCol="0">
            <a:spAutoFit/>
          </a:bodyPr>
          <a:lstStyle/>
          <a:p>
            <a:r>
              <a:rPr lang="en-US" sz="1400" dirty="0" smtClean="0">
                <a:latin typeface="Comic Sans MS" pitchFamily="66" charset="0"/>
              </a:rPr>
              <a:t>SIP Server D</a:t>
            </a:r>
            <a:endParaRPr lang="en-US" sz="1400" dirty="0">
              <a:latin typeface="Comic Sans MS" pitchFamily="66" charset="0"/>
            </a:endParaRPr>
          </a:p>
        </p:txBody>
      </p:sp>
      <p:sp>
        <p:nvSpPr>
          <p:cNvPr id="135" name="TextBox 134"/>
          <p:cNvSpPr txBox="1"/>
          <p:nvPr/>
        </p:nvSpPr>
        <p:spPr>
          <a:xfrm>
            <a:off x="0" y="2514600"/>
            <a:ext cx="1853392" cy="307777"/>
          </a:xfrm>
          <a:prstGeom prst="rect">
            <a:avLst/>
          </a:prstGeom>
          <a:noFill/>
        </p:spPr>
        <p:txBody>
          <a:bodyPr wrap="none" rtlCol="0">
            <a:spAutoFit/>
          </a:bodyPr>
          <a:lstStyle/>
          <a:p>
            <a:r>
              <a:rPr lang="en-US" sz="1400" dirty="0" smtClean="0">
                <a:latin typeface="Comic Sans MS" pitchFamily="66" charset="0"/>
              </a:rPr>
              <a:t>DNS/ENUM Server</a:t>
            </a:r>
            <a:endParaRPr lang="en-US" sz="1400" dirty="0">
              <a:latin typeface="Comic Sans MS" pitchFamily="66" charset="0"/>
            </a:endParaRPr>
          </a:p>
        </p:txBody>
      </p:sp>
      <p:sp>
        <p:nvSpPr>
          <p:cNvPr id="143" name="TextBox 142"/>
          <p:cNvSpPr txBox="1"/>
          <p:nvPr/>
        </p:nvSpPr>
        <p:spPr>
          <a:xfrm>
            <a:off x="6019800" y="2133600"/>
            <a:ext cx="1664238" cy="307777"/>
          </a:xfrm>
          <a:prstGeom prst="rect">
            <a:avLst/>
          </a:prstGeom>
          <a:noFill/>
        </p:spPr>
        <p:txBody>
          <a:bodyPr wrap="none" rtlCol="0">
            <a:spAutoFit/>
          </a:bodyPr>
          <a:lstStyle/>
          <a:p>
            <a:r>
              <a:rPr lang="en-US" sz="1400" dirty="0" smtClean="0">
                <a:latin typeface="Comic Sans MS" pitchFamily="66" charset="0"/>
              </a:rPr>
              <a:t>Local Location DB</a:t>
            </a:r>
            <a:endParaRPr lang="en-US" sz="1400" dirty="0">
              <a:latin typeface="Comic Sans MS" pitchFamily="66" charset="0"/>
            </a:endParaRPr>
          </a:p>
        </p:txBody>
      </p:sp>
    </p:spTree>
    <p:custDataLst>
      <p:tags r:id="rId2"/>
    </p:custDataLst>
  </p:cSld>
  <p:clrMapOvr>
    <a:masterClrMapping/>
  </p:clrMapOvr>
  <p:transition advTm="2855">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3"/>
                                        </p:tgtEl>
                                        <p:attrNameLst>
                                          <p:attrName>style.visibility</p:attrName>
                                        </p:attrNameLst>
                                      </p:cBhvr>
                                      <p:to>
                                        <p:strVal val="visible"/>
                                      </p:to>
                                    </p:set>
                                    <p:anim calcmode="lin" valueType="num">
                                      <p:cBhvr additive="base">
                                        <p:cTn id="13" dur="500" fill="hold"/>
                                        <p:tgtEl>
                                          <p:spTgt spid="133"/>
                                        </p:tgtEl>
                                        <p:attrNameLst>
                                          <p:attrName>ppt_x</p:attrName>
                                        </p:attrNameLst>
                                      </p:cBhvr>
                                      <p:tavLst>
                                        <p:tav tm="0">
                                          <p:val>
                                            <p:strVal val="0-#ppt_w/2"/>
                                          </p:val>
                                        </p:tav>
                                        <p:tav tm="100000">
                                          <p:val>
                                            <p:strVal val="#ppt_x"/>
                                          </p:val>
                                        </p:tav>
                                      </p:tavLst>
                                    </p:anim>
                                    <p:anim calcmode="lin" valueType="num">
                                      <p:cBhvr additive="base">
                                        <p:cTn id="14" dur="500" fill="hold"/>
                                        <p:tgtEl>
                                          <p:spTgt spid="1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0-#ppt_w/2"/>
                                          </p:val>
                                        </p:tav>
                                        <p:tav tm="100000">
                                          <p:val>
                                            <p:strVal val="#ppt_x"/>
                                          </p:val>
                                        </p:tav>
                                      </p:tavLst>
                                    </p:anim>
                                    <p:anim calcmode="lin" valueType="num">
                                      <p:cBhvr additive="base">
                                        <p:cTn id="2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bg1">
                    <a:lumMod val="75000"/>
                  </a:schemeClr>
                </a:solidFill>
              </a:rPr>
              <a:t>Motivations and Overview</a:t>
            </a:r>
          </a:p>
          <a:p>
            <a:pPr lvl="2"/>
            <a:r>
              <a:rPr lang="en-US" sz="2200" dirty="0" smtClean="0">
                <a:solidFill>
                  <a:schemeClr val="tx1"/>
                </a:solidFill>
              </a:rPr>
              <a:t>Filter-based SIP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5410ECC3-FB77-4DFC-AAF1-24EAE64A9418}"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30</a:t>
            </a:fld>
            <a:endParaRPr lang="en-US" dirty="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Overload: Filter-based Control – Push Control to the Edge</a:t>
            </a:r>
            <a:endParaRPr lang="en-US" dirty="0"/>
          </a:p>
        </p:txBody>
      </p:sp>
      <p:sp>
        <p:nvSpPr>
          <p:cNvPr id="5" name="Date Placeholder 4"/>
          <p:cNvSpPr>
            <a:spLocks noGrp="1"/>
          </p:cNvSpPr>
          <p:nvPr>
            <p:ph type="dt" sz="half" idx="10"/>
          </p:nvPr>
        </p:nvSpPr>
        <p:spPr/>
        <p:txBody>
          <a:bodyPr/>
          <a:lstStyle/>
          <a:p>
            <a:fld id="{E98EF3D3-F53C-4CBD-AD94-83846373CCF4}" type="datetime1">
              <a:rPr lang="en-US" smtClean="0"/>
              <a:pPr/>
              <a:t>4/7/2010</a:t>
            </a:fld>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7" name="Picture 40" descr="http://www.infocellar.com/networks/graphics/images/cloud-basic%20(small).jpg"/>
          <p:cNvPicPr>
            <a:picLocks noChangeAspect="1" noChangeArrowheads="1"/>
          </p:cNvPicPr>
          <p:nvPr/>
        </p:nvPicPr>
        <p:blipFill>
          <a:blip r:embed="rId3" cstate="print"/>
          <a:srcRect/>
          <a:stretch>
            <a:fillRect/>
          </a:stretch>
        </p:blipFill>
        <p:spPr bwMode="auto">
          <a:xfrm>
            <a:off x="146304" y="2994194"/>
            <a:ext cx="2633825" cy="1488191"/>
          </a:xfrm>
          <a:prstGeom prst="rect">
            <a:avLst/>
          </a:prstGeom>
          <a:noFill/>
        </p:spPr>
      </p:pic>
      <p:pic>
        <p:nvPicPr>
          <p:cNvPr id="8" name="Picture 25" descr="http://www.infocellar.com/networks/graphics/images/cloud-basic%20(small).jpg"/>
          <p:cNvPicPr>
            <a:picLocks noChangeAspect="1" noChangeArrowheads="1"/>
          </p:cNvPicPr>
          <p:nvPr/>
        </p:nvPicPr>
        <p:blipFill>
          <a:blip r:embed="rId3" cstate="print"/>
          <a:srcRect/>
          <a:stretch>
            <a:fillRect/>
          </a:stretch>
        </p:blipFill>
        <p:spPr bwMode="auto">
          <a:xfrm>
            <a:off x="5155012" y="3856592"/>
            <a:ext cx="2722304" cy="1196664"/>
          </a:xfrm>
          <a:prstGeom prst="rect">
            <a:avLst/>
          </a:prstGeom>
          <a:noFill/>
        </p:spPr>
      </p:pic>
      <p:pic>
        <p:nvPicPr>
          <p:cNvPr id="9" name="Picture 41" descr="http://www.infocellar.com/networks/graphics/images/cloud-basic%20(small).jpg"/>
          <p:cNvPicPr>
            <a:picLocks noChangeAspect="1" noChangeArrowheads="1"/>
          </p:cNvPicPr>
          <p:nvPr/>
        </p:nvPicPr>
        <p:blipFill>
          <a:blip r:embed="rId3" cstate="print"/>
          <a:srcRect/>
          <a:stretch>
            <a:fillRect/>
          </a:stretch>
        </p:blipFill>
        <p:spPr bwMode="auto">
          <a:xfrm>
            <a:off x="2779776" y="4575257"/>
            <a:ext cx="2421716" cy="1368343"/>
          </a:xfrm>
          <a:prstGeom prst="rect">
            <a:avLst/>
          </a:prstGeom>
          <a:noFill/>
        </p:spPr>
      </p:pic>
      <p:pic>
        <p:nvPicPr>
          <p:cNvPr id="10" name="Picture 31" descr="router-blue-small.jpg">
            <a:hlinkClick r:id="rId4"/>
          </p:cNvPr>
          <p:cNvPicPr>
            <a:picLocks noChangeAspect="1" noChangeArrowheads="1"/>
          </p:cNvPicPr>
          <p:nvPr/>
        </p:nvPicPr>
        <p:blipFill>
          <a:blip r:embed="rId5" cstate="print"/>
          <a:srcRect/>
          <a:stretch>
            <a:fillRect/>
          </a:stretch>
        </p:blipFill>
        <p:spPr bwMode="auto">
          <a:xfrm>
            <a:off x="5967663" y="3805731"/>
            <a:ext cx="346509" cy="204825"/>
          </a:xfrm>
          <a:prstGeom prst="rect">
            <a:avLst/>
          </a:prstGeom>
          <a:noFill/>
        </p:spPr>
      </p:pic>
      <p:pic>
        <p:nvPicPr>
          <p:cNvPr id="12" name="Picture 39" descr="router-blue-small.jpg">
            <a:hlinkClick r:id="rId4"/>
          </p:cNvPr>
          <p:cNvPicPr>
            <a:picLocks noChangeAspect="1" noChangeArrowheads="1"/>
          </p:cNvPicPr>
          <p:nvPr/>
        </p:nvPicPr>
        <p:blipFill>
          <a:blip r:embed="rId5" cstate="print"/>
          <a:srcRect/>
          <a:stretch>
            <a:fillRect/>
          </a:stretch>
        </p:blipFill>
        <p:spPr bwMode="auto">
          <a:xfrm>
            <a:off x="4997436" y="4313274"/>
            <a:ext cx="415812" cy="246994"/>
          </a:xfrm>
          <a:prstGeom prst="rect">
            <a:avLst/>
          </a:prstGeom>
          <a:noFill/>
        </p:spPr>
      </p:pic>
      <p:pic>
        <p:nvPicPr>
          <p:cNvPr id="13" name="Picture 42" descr="http://www.infocellar.com/networks/graphics/images/cloud-basic%20(small).jpg"/>
          <p:cNvPicPr>
            <a:picLocks noChangeAspect="1" noChangeArrowheads="1"/>
          </p:cNvPicPr>
          <p:nvPr/>
        </p:nvPicPr>
        <p:blipFill>
          <a:blip r:embed="rId3" cstate="print"/>
          <a:srcRect/>
          <a:stretch>
            <a:fillRect/>
          </a:stretch>
        </p:blipFill>
        <p:spPr bwMode="auto">
          <a:xfrm>
            <a:off x="3364992" y="2491129"/>
            <a:ext cx="2121408" cy="1198660"/>
          </a:xfrm>
          <a:prstGeom prst="rect">
            <a:avLst/>
          </a:prstGeom>
          <a:noFill/>
        </p:spPr>
      </p:pic>
      <p:pic>
        <p:nvPicPr>
          <p:cNvPr id="14" name="Picture 43" descr="router-blue-small.jpg">
            <a:hlinkClick r:id="rId4"/>
          </p:cNvPr>
          <p:cNvPicPr>
            <a:picLocks noChangeAspect="1" noChangeArrowheads="1"/>
          </p:cNvPicPr>
          <p:nvPr/>
        </p:nvPicPr>
        <p:blipFill>
          <a:blip r:embed="rId5" cstate="print"/>
          <a:srcRect/>
          <a:stretch>
            <a:fillRect/>
          </a:stretch>
        </p:blipFill>
        <p:spPr bwMode="auto">
          <a:xfrm>
            <a:off x="1097280" y="3497260"/>
            <a:ext cx="554415" cy="329828"/>
          </a:xfrm>
          <a:prstGeom prst="rect">
            <a:avLst/>
          </a:prstGeom>
          <a:noFill/>
        </p:spPr>
      </p:pic>
      <p:pic>
        <p:nvPicPr>
          <p:cNvPr id="15" name="Picture 44" descr="router-blue-small.jpg">
            <a:hlinkClick r:id="rId4"/>
          </p:cNvPr>
          <p:cNvPicPr>
            <a:picLocks noChangeAspect="1" noChangeArrowheads="1"/>
          </p:cNvPicPr>
          <p:nvPr/>
        </p:nvPicPr>
        <p:blipFill>
          <a:blip r:embed="rId5" cstate="print"/>
          <a:srcRect/>
          <a:stretch>
            <a:fillRect/>
          </a:stretch>
        </p:blipFill>
        <p:spPr bwMode="auto">
          <a:xfrm>
            <a:off x="2009754" y="3138697"/>
            <a:ext cx="346509" cy="206330"/>
          </a:xfrm>
          <a:prstGeom prst="rect">
            <a:avLst/>
          </a:prstGeom>
          <a:noFill/>
        </p:spPr>
      </p:pic>
      <p:pic>
        <p:nvPicPr>
          <p:cNvPr id="16" name="Picture 45" descr="router-blue-small.jpg">
            <a:hlinkClick r:id="rId4"/>
          </p:cNvPr>
          <p:cNvPicPr>
            <a:picLocks noChangeAspect="1" noChangeArrowheads="1"/>
          </p:cNvPicPr>
          <p:nvPr/>
        </p:nvPicPr>
        <p:blipFill>
          <a:blip r:embed="rId5" cstate="print"/>
          <a:srcRect/>
          <a:stretch>
            <a:fillRect/>
          </a:stretch>
        </p:blipFill>
        <p:spPr bwMode="auto">
          <a:xfrm>
            <a:off x="3730752" y="5654859"/>
            <a:ext cx="346509" cy="206330"/>
          </a:xfrm>
          <a:prstGeom prst="rect">
            <a:avLst/>
          </a:prstGeom>
          <a:noFill/>
        </p:spPr>
      </p:pic>
      <p:pic>
        <p:nvPicPr>
          <p:cNvPr id="17" name="Picture 46" descr="router-blue-small.jpg">
            <a:hlinkClick r:id="rId4"/>
          </p:cNvPr>
          <p:cNvPicPr>
            <a:picLocks noChangeAspect="1" noChangeArrowheads="1"/>
          </p:cNvPicPr>
          <p:nvPr/>
        </p:nvPicPr>
        <p:blipFill>
          <a:blip r:embed="rId5" cstate="print"/>
          <a:srcRect/>
          <a:stretch>
            <a:fillRect/>
          </a:stretch>
        </p:blipFill>
        <p:spPr bwMode="auto">
          <a:xfrm>
            <a:off x="3938657" y="4900321"/>
            <a:ext cx="277208" cy="165667"/>
          </a:xfrm>
          <a:prstGeom prst="rect">
            <a:avLst/>
          </a:prstGeom>
          <a:noFill/>
        </p:spPr>
      </p:pic>
      <p:pic>
        <p:nvPicPr>
          <p:cNvPr id="18" name="Picture 47" descr="router-blue-small.jpg">
            <a:hlinkClick r:id="rId4"/>
          </p:cNvPr>
          <p:cNvPicPr>
            <a:picLocks noChangeAspect="1" noChangeArrowheads="1"/>
          </p:cNvPicPr>
          <p:nvPr/>
        </p:nvPicPr>
        <p:blipFill>
          <a:blip r:embed="rId5" cstate="print"/>
          <a:srcRect/>
          <a:stretch>
            <a:fillRect/>
          </a:stretch>
        </p:blipFill>
        <p:spPr bwMode="auto">
          <a:xfrm>
            <a:off x="4562375" y="5055446"/>
            <a:ext cx="277208" cy="165667"/>
          </a:xfrm>
          <a:prstGeom prst="rect">
            <a:avLst/>
          </a:prstGeom>
          <a:noFill/>
        </p:spPr>
      </p:pic>
      <p:pic>
        <p:nvPicPr>
          <p:cNvPr id="19" name="Picture 48" descr="router-blue-small.jpg">
            <a:hlinkClick r:id="rId4"/>
          </p:cNvPr>
          <p:cNvPicPr>
            <a:picLocks noChangeAspect="1" noChangeArrowheads="1"/>
          </p:cNvPicPr>
          <p:nvPr/>
        </p:nvPicPr>
        <p:blipFill>
          <a:blip r:embed="rId5" cstate="print"/>
          <a:srcRect/>
          <a:stretch>
            <a:fillRect/>
          </a:stretch>
        </p:blipFill>
        <p:spPr bwMode="auto">
          <a:xfrm>
            <a:off x="3950208" y="2706728"/>
            <a:ext cx="277208" cy="165667"/>
          </a:xfrm>
          <a:prstGeom prst="rect">
            <a:avLst/>
          </a:prstGeom>
          <a:noFill/>
        </p:spPr>
      </p:pic>
      <p:pic>
        <p:nvPicPr>
          <p:cNvPr id="20" name="Picture 49" descr="router-blue-small.jpg">
            <a:hlinkClick r:id="rId4"/>
          </p:cNvPr>
          <p:cNvPicPr>
            <a:picLocks noChangeAspect="1" noChangeArrowheads="1"/>
          </p:cNvPicPr>
          <p:nvPr/>
        </p:nvPicPr>
        <p:blipFill>
          <a:blip r:embed="rId5" cstate="print"/>
          <a:srcRect/>
          <a:stretch>
            <a:fillRect/>
          </a:stretch>
        </p:blipFill>
        <p:spPr bwMode="auto">
          <a:xfrm>
            <a:off x="4431471" y="2991142"/>
            <a:ext cx="277208" cy="165667"/>
          </a:xfrm>
          <a:prstGeom prst="rect">
            <a:avLst/>
          </a:prstGeom>
          <a:noFill/>
        </p:spPr>
      </p:pic>
      <p:pic>
        <p:nvPicPr>
          <p:cNvPr id="21" name="Picture 50" descr="router-blue-small.jpg">
            <a:hlinkClick r:id="rId4"/>
          </p:cNvPr>
          <p:cNvPicPr>
            <a:picLocks noChangeAspect="1" noChangeArrowheads="1"/>
          </p:cNvPicPr>
          <p:nvPr/>
        </p:nvPicPr>
        <p:blipFill>
          <a:blip r:embed="rId5" cstate="print"/>
          <a:srcRect/>
          <a:stretch>
            <a:fillRect/>
          </a:stretch>
        </p:blipFill>
        <p:spPr bwMode="auto">
          <a:xfrm>
            <a:off x="4570075" y="2723063"/>
            <a:ext cx="277208" cy="165667"/>
          </a:xfrm>
          <a:prstGeom prst="rect">
            <a:avLst/>
          </a:prstGeom>
          <a:noFill/>
        </p:spPr>
      </p:pic>
      <p:pic>
        <p:nvPicPr>
          <p:cNvPr id="22" name="Picture 51" descr="router-blue-small.jpg">
            <a:hlinkClick r:id="rId4"/>
          </p:cNvPr>
          <p:cNvPicPr>
            <a:picLocks noChangeAspect="1" noChangeArrowheads="1"/>
          </p:cNvPicPr>
          <p:nvPr/>
        </p:nvPicPr>
        <p:blipFill>
          <a:blip r:embed="rId5" cstate="print"/>
          <a:srcRect/>
          <a:stretch>
            <a:fillRect/>
          </a:stretch>
        </p:blipFill>
        <p:spPr bwMode="auto">
          <a:xfrm>
            <a:off x="4985887" y="2629687"/>
            <a:ext cx="277208" cy="165667"/>
          </a:xfrm>
          <a:prstGeom prst="rect">
            <a:avLst/>
          </a:prstGeom>
          <a:noFill/>
        </p:spPr>
      </p:pic>
      <p:pic>
        <p:nvPicPr>
          <p:cNvPr id="23" name="Picture 52" descr="router-blue-small.jpg">
            <a:hlinkClick r:id="rId4"/>
          </p:cNvPr>
          <p:cNvPicPr>
            <a:picLocks noChangeAspect="1" noChangeArrowheads="1"/>
          </p:cNvPicPr>
          <p:nvPr/>
        </p:nvPicPr>
        <p:blipFill>
          <a:blip r:embed="rId5" cstate="print"/>
          <a:srcRect/>
          <a:stretch>
            <a:fillRect/>
          </a:stretch>
        </p:blipFill>
        <p:spPr bwMode="auto">
          <a:xfrm>
            <a:off x="3592148" y="5200028"/>
            <a:ext cx="277208" cy="165667"/>
          </a:xfrm>
          <a:prstGeom prst="rect">
            <a:avLst/>
          </a:prstGeom>
          <a:noFill/>
        </p:spPr>
      </p:pic>
      <p:sp>
        <p:nvSpPr>
          <p:cNvPr id="24" name="Line 53"/>
          <p:cNvSpPr>
            <a:spLocks noChangeShapeType="1"/>
          </p:cNvSpPr>
          <p:nvPr/>
        </p:nvSpPr>
        <p:spPr bwMode="auto">
          <a:xfrm>
            <a:off x="3730752" y="5365695"/>
            <a:ext cx="138604" cy="289164"/>
          </a:xfrm>
          <a:prstGeom prst="line">
            <a:avLst/>
          </a:prstGeom>
          <a:noFill/>
          <a:ln w="9525">
            <a:solidFill>
              <a:schemeClr val="tx1"/>
            </a:solidFill>
            <a:miter lim="800000"/>
            <a:headEnd/>
            <a:tailEnd/>
          </a:ln>
          <a:effectLst/>
        </p:spPr>
        <p:txBody>
          <a:bodyPr wrap="none"/>
          <a:lstStyle/>
          <a:p>
            <a:endParaRPr lang="en-US" dirty="0"/>
          </a:p>
        </p:txBody>
      </p:sp>
      <p:sp>
        <p:nvSpPr>
          <p:cNvPr id="25" name="Line 54"/>
          <p:cNvSpPr>
            <a:spLocks noChangeShapeType="1"/>
          </p:cNvSpPr>
          <p:nvPr/>
        </p:nvSpPr>
        <p:spPr bwMode="auto">
          <a:xfrm flipH="1">
            <a:off x="3730752" y="5004240"/>
            <a:ext cx="277208" cy="216874"/>
          </a:xfrm>
          <a:prstGeom prst="line">
            <a:avLst/>
          </a:prstGeom>
          <a:noFill/>
          <a:ln w="9525">
            <a:solidFill>
              <a:schemeClr val="tx1"/>
            </a:solidFill>
            <a:miter lim="800000"/>
            <a:headEnd/>
            <a:tailEnd/>
          </a:ln>
          <a:effectLst/>
        </p:spPr>
        <p:txBody>
          <a:bodyPr wrap="none"/>
          <a:lstStyle/>
          <a:p>
            <a:endParaRPr lang="en-US" dirty="0"/>
          </a:p>
        </p:txBody>
      </p:sp>
      <p:sp>
        <p:nvSpPr>
          <p:cNvPr id="26" name="Line 55"/>
          <p:cNvSpPr>
            <a:spLocks noChangeShapeType="1"/>
          </p:cNvSpPr>
          <p:nvPr/>
        </p:nvSpPr>
        <p:spPr bwMode="auto">
          <a:xfrm flipH="1">
            <a:off x="4007960" y="5148822"/>
            <a:ext cx="623717" cy="506037"/>
          </a:xfrm>
          <a:prstGeom prst="line">
            <a:avLst/>
          </a:prstGeom>
          <a:noFill/>
          <a:ln w="9525">
            <a:solidFill>
              <a:schemeClr val="tx1"/>
            </a:solidFill>
            <a:miter lim="800000"/>
            <a:headEnd/>
            <a:tailEnd/>
          </a:ln>
          <a:effectLst/>
        </p:spPr>
        <p:txBody>
          <a:bodyPr wrap="none"/>
          <a:lstStyle/>
          <a:p>
            <a:endParaRPr lang="en-US" dirty="0"/>
          </a:p>
        </p:txBody>
      </p:sp>
      <p:sp>
        <p:nvSpPr>
          <p:cNvPr id="27" name="Line 56"/>
          <p:cNvSpPr>
            <a:spLocks noChangeShapeType="1"/>
          </p:cNvSpPr>
          <p:nvPr/>
        </p:nvSpPr>
        <p:spPr bwMode="auto">
          <a:xfrm>
            <a:off x="4215865" y="5004240"/>
            <a:ext cx="346509" cy="72291"/>
          </a:xfrm>
          <a:prstGeom prst="line">
            <a:avLst/>
          </a:prstGeom>
          <a:noFill/>
          <a:ln w="9525">
            <a:solidFill>
              <a:schemeClr val="tx1"/>
            </a:solidFill>
            <a:miter lim="800000"/>
            <a:headEnd/>
            <a:tailEnd/>
          </a:ln>
          <a:effectLst/>
        </p:spPr>
        <p:txBody>
          <a:bodyPr wrap="none"/>
          <a:lstStyle/>
          <a:p>
            <a:endParaRPr lang="en-US" dirty="0"/>
          </a:p>
        </p:txBody>
      </p:sp>
      <p:sp>
        <p:nvSpPr>
          <p:cNvPr id="28" name="Line 57"/>
          <p:cNvSpPr>
            <a:spLocks noChangeShapeType="1"/>
          </p:cNvSpPr>
          <p:nvPr/>
        </p:nvSpPr>
        <p:spPr bwMode="auto">
          <a:xfrm flipV="1">
            <a:off x="3800053" y="5148822"/>
            <a:ext cx="762321" cy="144582"/>
          </a:xfrm>
          <a:prstGeom prst="line">
            <a:avLst/>
          </a:prstGeom>
          <a:noFill/>
          <a:ln w="9525">
            <a:solidFill>
              <a:schemeClr val="tx1"/>
            </a:solidFill>
            <a:miter lim="800000"/>
            <a:headEnd/>
            <a:tailEnd/>
          </a:ln>
          <a:effectLst/>
        </p:spPr>
        <p:txBody>
          <a:bodyPr wrap="none"/>
          <a:lstStyle/>
          <a:p>
            <a:endParaRPr lang="en-US" dirty="0"/>
          </a:p>
        </p:txBody>
      </p:sp>
      <p:sp>
        <p:nvSpPr>
          <p:cNvPr id="29" name="Line 58"/>
          <p:cNvSpPr>
            <a:spLocks noChangeShapeType="1"/>
          </p:cNvSpPr>
          <p:nvPr/>
        </p:nvSpPr>
        <p:spPr bwMode="auto">
          <a:xfrm>
            <a:off x="4770280" y="5148822"/>
            <a:ext cx="415812" cy="0"/>
          </a:xfrm>
          <a:prstGeom prst="line">
            <a:avLst/>
          </a:prstGeom>
          <a:noFill/>
          <a:ln w="9525">
            <a:solidFill>
              <a:schemeClr val="tx1"/>
            </a:solidFill>
            <a:miter lim="800000"/>
            <a:headEnd/>
            <a:tailEnd/>
          </a:ln>
          <a:effectLst/>
        </p:spPr>
        <p:txBody>
          <a:bodyPr wrap="none"/>
          <a:lstStyle/>
          <a:p>
            <a:endParaRPr lang="en-US" dirty="0"/>
          </a:p>
        </p:txBody>
      </p:sp>
      <p:sp>
        <p:nvSpPr>
          <p:cNvPr id="30" name="Line 59"/>
          <p:cNvSpPr>
            <a:spLocks noChangeShapeType="1"/>
          </p:cNvSpPr>
          <p:nvPr/>
        </p:nvSpPr>
        <p:spPr bwMode="auto">
          <a:xfrm>
            <a:off x="4223565" y="2795354"/>
            <a:ext cx="415812" cy="0"/>
          </a:xfrm>
          <a:prstGeom prst="line">
            <a:avLst/>
          </a:prstGeom>
          <a:noFill/>
          <a:ln w="9525">
            <a:solidFill>
              <a:schemeClr val="tx1"/>
            </a:solidFill>
            <a:miter lim="800000"/>
            <a:headEnd/>
            <a:tailEnd/>
          </a:ln>
          <a:effectLst/>
        </p:spPr>
        <p:txBody>
          <a:bodyPr wrap="none"/>
          <a:lstStyle/>
          <a:p>
            <a:endParaRPr lang="en-US" dirty="0"/>
          </a:p>
        </p:txBody>
      </p:sp>
      <p:sp>
        <p:nvSpPr>
          <p:cNvPr id="31" name="Line 60"/>
          <p:cNvSpPr>
            <a:spLocks noChangeShapeType="1"/>
          </p:cNvSpPr>
          <p:nvPr/>
        </p:nvSpPr>
        <p:spPr bwMode="auto">
          <a:xfrm flipV="1">
            <a:off x="4777980" y="2723063"/>
            <a:ext cx="346509" cy="72291"/>
          </a:xfrm>
          <a:prstGeom prst="line">
            <a:avLst/>
          </a:prstGeom>
          <a:noFill/>
          <a:ln w="9525">
            <a:solidFill>
              <a:schemeClr val="tx1"/>
            </a:solidFill>
            <a:miter lim="800000"/>
            <a:headEnd/>
            <a:tailEnd/>
          </a:ln>
          <a:effectLst/>
        </p:spPr>
        <p:txBody>
          <a:bodyPr wrap="none"/>
          <a:lstStyle/>
          <a:p>
            <a:endParaRPr lang="en-US" dirty="0"/>
          </a:p>
        </p:txBody>
      </p:sp>
      <p:sp>
        <p:nvSpPr>
          <p:cNvPr id="32" name="Line 61"/>
          <p:cNvSpPr>
            <a:spLocks noChangeShapeType="1"/>
          </p:cNvSpPr>
          <p:nvPr/>
        </p:nvSpPr>
        <p:spPr bwMode="auto">
          <a:xfrm>
            <a:off x="4154264" y="2795354"/>
            <a:ext cx="415812" cy="289164"/>
          </a:xfrm>
          <a:prstGeom prst="line">
            <a:avLst/>
          </a:prstGeom>
          <a:noFill/>
          <a:ln w="9525">
            <a:solidFill>
              <a:schemeClr val="tx1"/>
            </a:solidFill>
            <a:miter lim="800000"/>
            <a:headEnd/>
            <a:tailEnd/>
          </a:ln>
          <a:effectLst/>
        </p:spPr>
        <p:txBody>
          <a:bodyPr wrap="none"/>
          <a:lstStyle/>
          <a:p>
            <a:endParaRPr lang="en-US" dirty="0"/>
          </a:p>
        </p:txBody>
      </p:sp>
      <p:sp>
        <p:nvSpPr>
          <p:cNvPr id="33" name="Line 62"/>
          <p:cNvSpPr>
            <a:spLocks noChangeShapeType="1"/>
          </p:cNvSpPr>
          <p:nvPr/>
        </p:nvSpPr>
        <p:spPr bwMode="auto">
          <a:xfrm flipH="1">
            <a:off x="4639377" y="2867645"/>
            <a:ext cx="69301" cy="144582"/>
          </a:xfrm>
          <a:prstGeom prst="line">
            <a:avLst/>
          </a:prstGeom>
          <a:noFill/>
          <a:ln w="9525">
            <a:solidFill>
              <a:schemeClr val="tx1"/>
            </a:solidFill>
            <a:miter lim="800000"/>
            <a:headEnd/>
            <a:tailEnd/>
          </a:ln>
          <a:effectLst/>
        </p:spPr>
        <p:txBody>
          <a:bodyPr wrap="none"/>
          <a:lstStyle/>
          <a:p>
            <a:endParaRPr lang="en-US" dirty="0"/>
          </a:p>
        </p:txBody>
      </p:sp>
      <p:sp>
        <p:nvSpPr>
          <p:cNvPr id="34" name="Line 63"/>
          <p:cNvSpPr>
            <a:spLocks noChangeShapeType="1"/>
          </p:cNvSpPr>
          <p:nvPr/>
        </p:nvSpPr>
        <p:spPr bwMode="auto">
          <a:xfrm>
            <a:off x="4608577" y="3137928"/>
            <a:ext cx="1428390" cy="740095"/>
          </a:xfrm>
          <a:prstGeom prst="line">
            <a:avLst/>
          </a:prstGeom>
          <a:noFill/>
          <a:ln w="9525">
            <a:solidFill>
              <a:schemeClr val="tx1"/>
            </a:solidFill>
            <a:miter lim="800000"/>
            <a:headEnd/>
            <a:tailEnd/>
          </a:ln>
          <a:effectLst/>
        </p:spPr>
        <p:txBody>
          <a:bodyPr wrap="none"/>
          <a:lstStyle/>
          <a:p>
            <a:endParaRPr lang="en-US" dirty="0"/>
          </a:p>
        </p:txBody>
      </p:sp>
      <p:sp>
        <p:nvSpPr>
          <p:cNvPr id="36" name="Line 65"/>
          <p:cNvSpPr>
            <a:spLocks noChangeShapeType="1"/>
          </p:cNvSpPr>
          <p:nvPr/>
        </p:nvSpPr>
        <p:spPr bwMode="auto">
          <a:xfrm flipH="1">
            <a:off x="2267710" y="3137927"/>
            <a:ext cx="1024129" cy="73141"/>
          </a:xfrm>
          <a:prstGeom prst="line">
            <a:avLst/>
          </a:prstGeom>
          <a:noFill/>
          <a:ln w="9525">
            <a:solidFill>
              <a:schemeClr val="tx1"/>
            </a:solidFill>
            <a:miter lim="800000"/>
            <a:headEnd/>
            <a:tailEnd/>
          </a:ln>
          <a:effectLst/>
        </p:spPr>
        <p:txBody>
          <a:bodyPr wrap="none"/>
          <a:lstStyle/>
          <a:p>
            <a:endParaRPr lang="en-US" dirty="0"/>
          </a:p>
        </p:txBody>
      </p:sp>
      <p:sp>
        <p:nvSpPr>
          <p:cNvPr id="37" name="Line 68"/>
          <p:cNvSpPr>
            <a:spLocks noChangeShapeType="1"/>
          </p:cNvSpPr>
          <p:nvPr/>
        </p:nvSpPr>
        <p:spPr bwMode="auto">
          <a:xfrm flipH="1" flipV="1">
            <a:off x="3661451" y="4859657"/>
            <a:ext cx="277208" cy="72291"/>
          </a:xfrm>
          <a:prstGeom prst="line">
            <a:avLst/>
          </a:prstGeom>
          <a:noFill/>
          <a:ln w="9525">
            <a:solidFill>
              <a:schemeClr val="tx1"/>
            </a:solidFill>
            <a:miter lim="800000"/>
            <a:headEnd/>
            <a:tailEnd/>
          </a:ln>
          <a:effectLst/>
        </p:spPr>
        <p:txBody>
          <a:bodyPr wrap="none"/>
          <a:lstStyle/>
          <a:p>
            <a:endParaRPr lang="en-US" dirty="0"/>
          </a:p>
        </p:txBody>
      </p:sp>
      <p:sp>
        <p:nvSpPr>
          <p:cNvPr id="38" name="Line 69"/>
          <p:cNvSpPr>
            <a:spLocks noChangeShapeType="1"/>
          </p:cNvSpPr>
          <p:nvPr/>
        </p:nvSpPr>
        <p:spPr bwMode="auto">
          <a:xfrm flipV="1">
            <a:off x="5193792" y="2419262"/>
            <a:ext cx="207905" cy="216874"/>
          </a:xfrm>
          <a:prstGeom prst="line">
            <a:avLst/>
          </a:prstGeom>
          <a:noFill/>
          <a:ln w="9525">
            <a:solidFill>
              <a:schemeClr val="tx1"/>
            </a:solidFill>
            <a:miter lim="800000"/>
            <a:headEnd/>
            <a:tailEnd/>
          </a:ln>
          <a:effectLst/>
        </p:spPr>
        <p:txBody>
          <a:bodyPr wrap="none"/>
          <a:lstStyle/>
          <a:p>
            <a:endParaRPr lang="en-US" dirty="0"/>
          </a:p>
        </p:txBody>
      </p:sp>
      <p:sp>
        <p:nvSpPr>
          <p:cNvPr id="39" name="Line 70"/>
          <p:cNvSpPr>
            <a:spLocks noChangeShapeType="1"/>
          </p:cNvSpPr>
          <p:nvPr/>
        </p:nvSpPr>
        <p:spPr bwMode="auto">
          <a:xfrm flipV="1">
            <a:off x="4700978" y="4431524"/>
            <a:ext cx="419661" cy="645006"/>
          </a:xfrm>
          <a:prstGeom prst="line">
            <a:avLst/>
          </a:prstGeom>
          <a:noFill/>
          <a:ln w="9525">
            <a:solidFill>
              <a:schemeClr val="tx1"/>
            </a:solidFill>
            <a:miter lim="800000"/>
            <a:headEnd/>
            <a:tailEnd/>
          </a:ln>
          <a:effectLst/>
        </p:spPr>
        <p:txBody>
          <a:bodyPr wrap="none"/>
          <a:lstStyle/>
          <a:p>
            <a:endParaRPr lang="en-US" dirty="0"/>
          </a:p>
        </p:txBody>
      </p:sp>
      <p:sp>
        <p:nvSpPr>
          <p:cNvPr id="40" name="Line 71"/>
          <p:cNvSpPr>
            <a:spLocks noChangeShapeType="1"/>
          </p:cNvSpPr>
          <p:nvPr/>
        </p:nvSpPr>
        <p:spPr bwMode="auto">
          <a:xfrm flipV="1">
            <a:off x="2079055" y="2922327"/>
            <a:ext cx="43890" cy="309745"/>
          </a:xfrm>
          <a:prstGeom prst="line">
            <a:avLst/>
          </a:prstGeom>
          <a:noFill/>
          <a:ln w="9525">
            <a:solidFill>
              <a:schemeClr val="tx1"/>
            </a:solidFill>
            <a:miter lim="800000"/>
            <a:headEnd/>
            <a:tailEnd/>
          </a:ln>
          <a:effectLst/>
        </p:spPr>
        <p:txBody>
          <a:bodyPr wrap="none"/>
          <a:lstStyle/>
          <a:p>
            <a:endParaRPr lang="en-US" dirty="0"/>
          </a:p>
        </p:txBody>
      </p:sp>
      <p:sp>
        <p:nvSpPr>
          <p:cNvPr id="41" name="Line 72"/>
          <p:cNvSpPr>
            <a:spLocks noChangeShapeType="1"/>
          </p:cNvSpPr>
          <p:nvPr/>
        </p:nvSpPr>
        <p:spPr bwMode="auto">
          <a:xfrm flipH="1">
            <a:off x="5413248" y="3950313"/>
            <a:ext cx="623717" cy="361455"/>
          </a:xfrm>
          <a:prstGeom prst="line">
            <a:avLst/>
          </a:prstGeom>
          <a:noFill/>
          <a:ln w="9525">
            <a:solidFill>
              <a:schemeClr val="tx1"/>
            </a:solidFill>
            <a:miter lim="800000"/>
            <a:headEnd/>
            <a:tailEnd/>
          </a:ln>
          <a:effectLst/>
        </p:spPr>
        <p:txBody>
          <a:bodyPr wrap="none"/>
          <a:lstStyle/>
          <a:p>
            <a:endParaRPr lang="en-US" dirty="0"/>
          </a:p>
        </p:txBody>
      </p:sp>
      <p:sp>
        <p:nvSpPr>
          <p:cNvPr id="42" name="Line 73"/>
          <p:cNvSpPr>
            <a:spLocks noChangeShapeType="1"/>
          </p:cNvSpPr>
          <p:nvPr/>
        </p:nvSpPr>
        <p:spPr bwMode="auto">
          <a:xfrm>
            <a:off x="6175569" y="3878022"/>
            <a:ext cx="847023" cy="337903"/>
          </a:xfrm>
          <a:prstGeom prst="line">
            <a:avLst/>
          </a:prstGeom>
          <a:noFill/>
          <a:ln w="9525">
            <a:solidFill>
              <a:schemeClr val="tx1"/>
            </a:solidFill>
            <a:miter lim="800000"/>
            <a:headEnd/>
            <a:tailEnd/>
          </a:ln>
          <a:effectLst/>
        </p:spPr>
        <p:txBody>
          <a:bodyPr wrap="none"/>
          <a:lstStyle/>
          <a:p>
            <a:endParaRPr lang="en-US" dirty="0"/>
          </a:p>
        </p:txBody>
      </p:sp>
      <p:grpSp>
        <p:nvGrpSpPr>
          <p:cNvPr id="3" name="Group 82"/>
          <p:cNvGrpSpPr>
            <a:grpSpLocks/>
          </p:cNvGrpSpPr>
          <p:nvPr/>
        </p:nvGrpSpPr>
        <p:grpSpPr bwMode="auto">
          <a:xfrm>
            <a:off x="6660683" y="4239477"/>
            <a:ext cx="1247435" cy="433746"/>
            <a:chOff x="1056" y="1728"/>
            <a:chExt cx="864" cy="288"/>
          </a:xfrm>
        </p:grpSpPr>
        <p:sp>
          <p:nvSpPr>
            <p:cNvPr id="45"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46"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7"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8"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49"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0"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4" name="Group 83"/>
          <p:cNvGrpSpPr>
            <a:grpSpLocks/>
          </p:cNvGrpSpPr>
          <p:nvPr/>
        </p:nvGrpSpPr>
        <p:grpSpPr bwMode="auto">
          <a:xfrm>
            <a:off x="5413248" y="4219521"/>
            <a:ext cx="693019" cy="433746"/>
            <a:chOff x="1056" y="1728"/>
            <a:chExt cx="864" cy="288"/>
          </a:xfrm>
        </p:grpSpPr>
        <p:sp>
          <p:nvSpPr>
            <p:cNvPr id="52"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53"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4"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5"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6"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7"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11" name="Group 96"/>
          <p:cNvGrpSpPr>
            <a:grpSpLocks/>
          </p:cNvGrpSpPr>
          <p:nvPr/>
        </p:nvGrpSpPr>
        <p:grpSpPr bwMode="auto">
          <a:xfrm>
            <a:off x="415811" y="3738110"/>
            <a:ext cx="1247435" cy="433746"/>
            <a:chOff x="1056" y="1728"/>
            <a:chExt cx="864" cy="288"/>
          </a:xfrm>
        </p:grpSpPr>
        <p:sp>
          <p:nvSpPr>
            <p:cNvPr id="59"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0"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1"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2"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3"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65" name="Line 164"/>
          <p:cNvSpPr>
            <a:spLocks noChangeShapeType="1"/>
          </p:cNvSpPr>
          <p:nvPr/>
        </p:nvSpPr>
        <p:spPr bwMode="auto">
          <a:xfrm flipV="1">
            <a:off x="6244871" y="3588857"/>
            <a:ext cx="346509" cy="289164"/>
          </a:xfrm>
          <a:prstGeom prst="line">
            <a:avLst/>
          </a:prstGeom>
          <a:noFill/>
          <a:ln w="9525">
            <a:solidFill>
              <a:schemeClr val="tx1"/>
            </a:solidFill>
            <a:miter lim="800000"/>
            <a:headEnd/>
            <a:tailEnd/>
          </a:ln>
          <a:effectLst/>
        </p:spPr>
        <p:txBody>
          <a:bodyPr wrap="none"/>
          <a:lstStyle/>
          <a:p>
            <a:endParaRPr lang="en-US" dirty="0"/>
          </a:p>
        </p:txBody>
      </p:sp>
      <p:pic>
        <p:nvPicPr>
          <p:cNvPr id="67" name="Picture 8"/>
          <p:cNvPicPr>
            <a:picLocks noChangeAspect="1" noChangeArrowheads="1"/>
          </p:cNvPicPr>
          <p:nvPr/>
        </p:nvPicPr>
        <p:blipFill>
          <a:blip r:embed="rId6" cstate="print"/>
          <a:srcRect/>
          <a:stretch>
            <a:fillRect/>
          </a:stretch>
        </p:blipFill>
        <p:spPr bwMode="auto">
          <a:xfrm>
            <a:off x="1901952" y="2562995"/>
            <a:ext cx="466344" cy="404249"/>
          </a:xfrm>
          <a:prstGeom prst="rect">
            <a:avLst/>
          </a:prstGeom>
          <a:noFill/>
          <a:ln w="9525">
            <a:noFill/>
            <a:miter lim="800000"/>
            <a:headEnd/>
            <a:tailEnd/>
          </a:ln>
          <a:effectLst/>
        </p:spPr>
      </p:pic>
      <p:pic>
        <p:nvPicPr>
          <p:cNvPr id="68" name="Picture 8"/>
          <p:cNvPicPr>
            <a:picLocks noChangeAspect="1" noChangeArrowheads="1"/>
          </p:cNvPicPr>
          <p:nvPr/>
        </p:nvPicPr>
        <p:blipFill>
          <a:blip r:embed="rId6" cstate="print"/>
          <a:srcRect/>
          <a:stretch>
            <a:fillRect/>
          </a:stretch>
        </p:blipFill>
        <p:spPr bwMode="auto">
          <a:xfrm>
            <a:off x="3291840" y="4718990"/>
            <a:ext cx="466344" cy="404249"/>
          </a:xfrm>
          <a:prstGeom prst="rect">
            <a:avLst/>
          </a:prstGeom>
          <a:noFill/>
          <a:ln w="9525">
            <a:noFill/>
            <a:miter lim="800000"/>
            <a:headEnd/>
            <a:tailEnd/>
          </a:ln>
          <a:effectLst/>
        </p:spPr>
      </p:pic>
      <p:pic>
        <p:nvPicPr>
          <p:cNvPr id="69" name="Picture 9"/>
          <p:cNvPicPr>
            <a:picLocks noChangeAspect="1" noChangeArrowheads="1"/>
          </p:cNvPicPr>
          <p:nvPr/>
        </p:nvPicPr>
        <p:blipFill>
          <a:blip r:embed="rId6" cstate="print"/>
          <a:srcRect/>
          <a:stretch>
            <a:fillRect/>
          </a:stretch>
        </p:blipFill>
        <p:spPr bwMode="auto">
          <a:xfrm>
            <a:off x="5266944" y="2131797"/>
            <a:ext cx="466344" cy="404249"/>
          </a:xfrm>
          <a:prstGeom prst="rect">
            <a:avLst/>
          </a:prstGeom>
          <a:noFill/>
          <a:ln w="9525">
            <a:noFill/>
            <a:miter lim="800000"/>
            <a:headEnd/>
            <a:tailEnd/>
          </a:ln>
          <a:effectLst/>
        </p:spPr>
      </p:pic>
      <p:pic>
        <p:nvPicPr>
          <p:cNvPr id="70" name="Picture 10"/>
          <p:cNvPicPr>
            <a:picLocks noChangeAspect="1" noChangeArrowheads="1"/>
          </p:cNvPicPr>
          <p:nvPr/>
        </p:nvPicPr>
        <p:blipFill>
          <a:blip r:embed="rId6" cstate="print"/>
          <a:srcRect/>
          <a:stretch>
            <a:fillRect/>
          </a:stretch>
        </p:blipFill>
        <p:spPr bwMode="auto">
          <a:xfrm>
            <a:off x="6510528" y="3213391"/>
            <a:ext cx="466344" cy="404249"/>
          </a:xfrm>
          <a:prstGeom prst="rect">
            <a:avLst/>
          </a:prstGeom>
          <a:noFill/>
          <a:ln w="9525">
            <a:noFill/>
            <a:miter lim="800000"/>
            <a:headEnd/>
            <a:tailEnd/>
          </a:ln>
          <a:effectLst/>
        </p:spPr>
      </p:pic>
      <p:pic>
        <p:nvPicPr>
          <p:cNvPr id="71" name="Picture 11"/>
          <p:cNvPicPr>
            <a:picLocks noChangeAspect="1" noChangeArrowheads="1"/>
          </p:cNvPicPr>
          <p:nvPr/>
        </p:nvPicPr>
        <p:blipFill>
          <a:blip r:embed="rId7" cstate="print"/>
          <a:srcRect/>
          <a:stretch>
            <a:fillRect/>
          </a:stretch>
        </p:blipFill>
        <p:spPr bwMode="auto">
          <a:xfrm>
            <a:off x="7900416" y="3856592"/>
            <a:ext cx="740664" cy="746796"/>
          </a:xfrm>
          <a:prstGeom prst="rect">
            <a:avLst/>
          </a:prstGeom>
          <a:noFill/>
          <a:ln w="9525">
            <a:noFill/>
            <a:miter lim="800000"/>
            <a:headEnd/>
            <a:tailEnd/>
          </a:ln>
          <a:effectLst/>
        </p:spPr>
      </p:pic>
      <p:sp>
        <p:nvSpPr>
          <p:cNvPr id="82" name="Line 66"/>
          <p:cNvSpPr>
            <a:spLocks noChangeShapeType="1"/>
          </p:cNvSpPr>
          <p:nvPr/>
        </p:nvSpPr>
        <p:spPr bwMode="auto">
          <a:xfrm flipH="1">
            <a:off x="1536191" y="3232073"/>
            <a:ext cx="542864" cy="408919"/>
          </a:xfrm>
          <a:prstGeom prst="line">
            <a:avLst/>
          </a:prstGeom>
          <a:noFill/>
          <a:ln w="9525">
            <a:solidFill>
              <a:schemeClr val="tx1"/>
            </a:solidFill>
            <a:miter lim="800000"/>
            <a:headEnd/>
            <a:tailEnd/>
          </a:ln>
          <a:effectLst/>
        </p:spPr>
        <p:txBody>
          <a:bodyPr wrap="none"/>
          <a:lstStyle/>
          <a:p>
            <a:endParaRPr lang="en-US" dirty="0"/>
          </a:p>
        </p:txBody>
      </p:sp>
      <p:sp>
        <p:nvSpPr>
          <p:cNvPr id="108" name="TextBox 107"/>
          <p:cNvSpPr txBox="1"/>
          <p:nvPr/>
        </p:nvSpPr>
        <p:spPr>
          <a:xfrm>
            <a:off x="4901184" y="5581387"/>
            <a:ext cx="1722318" cy="290274"/>
          </a:xfrm>
          <a:prstGeom prst="rect">
            <a:avLst/>
          </a:prstGeom>
          <a:noFill/>
        </p:spPr>
        <p:txBody>
          <a:bodyPr wrap="none" rtlCol="0">
            <a:spAutoFit/>
          </a:bodyPr>
          <a:lstStyle/>
          <a:p>
            <a:r>
              <a:rPr lang="en-US" sz="1400" dirty="0" smtClean="0">
                <a:latin typeface="Comic Sans MS" pitchFamily="66" charset="0"/>
              </a:rPr>
              <a:t>Service Provider B </a:t>
            </a:r>
            <a:endParaRPr lang="en-US" sz="1400" dirty="0">
              <a:latin typeface="Comic Sans MS" pitchFamily="66" charset="0"/>
            </a:endParaRPr>
          </a:p>
        </p:txBody>
      </p:sp>
      <p:pic>
        <p:nvPicPr>
          <p:cNvPr id="115" name="Picture 39" descr="router-blue-small.jpg">
            <a:hlinkClick r:id="rId4"/>
          </p:cNvPr>
          <p:cNvPicPr>
            <a:picLocks noChangeAspect="1" noChangeArrowheads="1"/>
          </p:cNvPicPr>
          <p:nvPr/>
        </p:nvPicPr>
        <p:blipFill>
          <a:blip r:embed="rId5" cstate="print"/>
          <a:srcRect/>
          <a:stretch>
            <a:fillRect/>
          </a:stretch>
        </p:blipFill>
        <p:spPr bwMode="auto">
          <a:xfrm>
            <a:off x="3218688" y="2994194"/>
            <a:ext cx="415812" cy="246994"/>
          </a:xfrm>
          <a:prstGeom prst="rect">
            <a:avLst/>
          </a:prstGeom>
          <a:noFill/>
        </p:spPr>
      </p:pic>
      <p:sp>
        <p:nvSpPr>
          <p:cNvPr id="116" name="Line 65"/>
          <p:cNvSpPr>
            <a:spLocks noChangeShapeType="1"/>
          </p:cNvSpPr>
          <p:nvPr/>
        </p:nvSpPr>
        <p:spPr bwMode="auto">
          <a:xfrm flipH="1">
            <a:off x="3511295" y="2808617"/>
            <a:ext cx="512063" cy="329311"/>
          </a:xfrm>
          <a:prstGeom prst="line">
            <a:avLst/>
          </a:prstGeom>
          <a:noFill/>
          <a:ln w="9525">
            <a:solidFill>
              <a:schemeClr val="tx1"/>
            </a:solidFill>
            <a:miter lim="800000"/>
            <a:headEnd/>
            <a:tailEnd/>
          </a:ln>
          <a:effectLst/>
        </p:spPr>
        <p:txBody>
          <a:bodyPr wrap="none"/>
          <a:lstStyle/>
          <a:p>
            <a:endParaRPr lang="en-US" dirty="0"/>
          </a:p>
        </p:txBody>
      </p:sp>
      <p:sp>
        <p:nvSpPr>
          <p:cNvPr id="117" name="TextBox 116"/>
          <p:cNvSpPr txBox="1"/>
          <p:nvPr/>
        </p:nvSpPr>
        <p:spPr>
          <a:xfrm>
            <a:off x="7465265" y="2922328"/>
            <a:ext cx="1312975" cy="899847"/>
          </a:xfrm>
          <a:prstGeom prst="rect">
            <a:avLst/>
          </a:prstGeom>
          <a:noFill/>
        </p:spPr>
        <p:txBody>
          <a:bodyPr wrap="none" rtlCol="0">
            <a:spAutoFit/>
          </a:bodyPr>
          <a:lstStyle/>
          <a:p>
            <a:pPr algn="ctr"/>
            <a:r>
              <a:rPr lang="en-US" sz="1400" dirty="0" smtClean="0">
                <a:latin typeface="Comic Sans MS" pitchFamily="66" charset="0"/>
              </a:rPr>
              <a:t>Hotline Callee</a:t>
            </a:r>
          </a:p>
          <a:p>
            <a:pPr algn="ctr"/>
            <a:r>
              <a:rPr lang="en-US" sz="1400" dirty="0" smtClean="0">
                <a:latin typeface="Comic Sans MS" pitchFamily="66" charset="0"/>
              </a:rPr>
              <a:t>212-555-1234</a:t>
            </a:r>
          </a:p>
          <a:p>
            <a:pPr algn="ctr"/>
            <a:r>
              <a:rPr lang="en-US" sz="1400" dirty="0" smtClean="0">
                <a:latin typeface="Comic Sans MS" pitchFamily="66" charset="0"/>
              </a:rPr>
              <a:t>9am-10am, </a:t>
            </a:r>
          </a:p>
          <a:p>
            <a:pPr algn="ctr"/>
            <a:r>
              <a:rPr lang="en-US" sz="1400" dirty="0" smtClean="0">
                <a:latin typeface="Comic Sans MS" pitchFamily="66" charset="0"/>
              </a:rPr>
              <a:t>2009-1-1</a:t>
            </a:r>
            <a:endParaRPr lang="en-US" sz="1400" dirty="0">
              <a:latin typeface="Comic Sans MS" pitchFamily="66" charset="0"/>
            </a:endParaRPr>
          </a:p>
        </p:txBody>
      </p:sp>
      <p:sp>
        <p:nvSpPr>
          <p:cNvPr id="121" name="TextBox 120"/>
          <p:cNvSpPr txBox="1"/>
          <p:nvPr/>
        </p:nvSpPr>
        <p:spPr>
          <a:xfrm>
            <a:off x="3364992" y="3640993"/>
            <a:ext cx="1739245" cy="290274"/>
          </a:xfrm>
          <a:prstGeom prst="rect">
            <a:avLst/>
          </a:prstGeom>
          <a:noFill/>
        </p:spPr>
        <p:txBody>
          <a:bodyPr wrap="none" rtlCol="0">
            <a:spAutoFit/>
          </a:bodyPr>
          <a:lstStyle/>
          <a:p>
            <a:r>
              <a:rPr lang="en-US" sz="1400" dirty="0" smtClean="0">
                <a:latin typeface="Comic Sans MS" pitchFamily="66" charset="0"/>
              </a:rPr>
              <a:t>Service Provider A </a:t>
            </a:r>
            <a:endParaRPr lang="en-US" sz="1400" dirty="0">
              <a:latin typeface="Comic Sans MS" pitchFamily="66" charset="0"/>
            </a:endParaRPr>
          </a:p>
        </p:txBody>
      </p:sp>
      <p:sp>
        <p:nvSpPr>
          <p:cNvPr id="122" name="TextBox 121"/>
          <p:cNvSpPr txBox="1"/>
          <p:nvPr/>
        </p:nvSpPr>
        <p:spPr>
          <a:xfrm>
            <a:off x="5779008" y="5006456"/>
            <a:ext cx="1943916" cy="290274"/>
          </a:xfrm>
          <a:prstGeom prst="rect">
            <a:avLst/>
          </a:prstGeom>
          <a:noFill/>
        </p:spPr>
        <p:txBody>
          <a:bodyPr wrap="none" rtlCol="0">
            <a:spAutoFit/>
          </a:bodyPr>
          <a:lstStyle/>
          <a:p>
            <a:r>
              <a:rPr lang="en-US" sz="1400" dirty="0" smtClean="0">
                <a:latin typeface="Comic Sans MS" pitchFamily="66" charset="0"/>
              </a:rPr>
              <a:t>Enterprise Network B</a:t>
            </a:r>
            <a:endParaRPr lang="en-US" sz="1400" dirty="0">
              <a:latin typeface="Comic Sans MS" pitchFamily="66" charset="0"/>
            </a:endParaRPr>
          </a:p>
        </p:txBody>
      </p:sp>
      <p:sp>
        <p:nvSpPr>
          <p:cNvPr id="123" name="TextBox 122"/>
          <p:cNvSpPr txBox="1"/>
          <p:nvPr/>
        </p:nvSpPr>
        <p:spPr>
          <a:xfrm>
            <a:off x="0" y="2778595"/>
            <a:ext cx="2011627" cy="290274"/>
          </a:xfrm>
          <a:prstGeom prst="rect">
            <a:avLst/>
          </a:prstGeom>
          <a:noFill/>
        </p:spPr>
        <p:txBody>
          <a:bodyPr wrap="none" rtlCol="0">
            <a:spAutoFit/>
          </a:bodyPr>
          <a:lstStyle/>
          <a:p>
            <a:r>
              <a:rPr lang="en-US" sz="1400" dirty="0" smtClean="0">
                <a:latin typeface="Comic Sans MS" pitchFamily="66" charset="0"/>
              </a:rPr>
              <a:t>Enterprise Network A </a:t>
            </a:r>
            <a:endParaRPr lang="en-US" sz="1400" dirty="0">
              <a:latin typeface="Comic Sans MS" pitchFamily="66" charset="0"/>
            </a:endParaRPr>
          </a:p>
        </p:txBody>
      </p:sp>
      <p:grpSp>
        <p:nvGrpSpPr>
          <p:cNvPr id="93" name="Group 92"/>
          <p:cNvGrpSpPr/>
          <p:nvPr/>
        </p:nvGrpSpPr>
        <p:grpSpPr>
          <a:xfrm>
            <a:off x="6656832" y="1484998"/>
            <a:ext cx="2182368" cy="1149864"/>
            <a:chOff x="6656832" y="1484998"/>
            <a:chExt cx="2182368" cy="1149864"/>
          </a:xfrm>
        </p:grpSpPr>
        <p:sp>
          <p:nvSpPr>
            <p:cNvPr id="119" name="Oval Callout 118"/>
            <p:cNvSpPr/>
            <p:nvPr/>
          </p:nvSpPr>
          <p:spPr bwMode="auto">
            <a:xfrm>
              <a:off x="6656832" y="1484998"/>
              <a:ext cx="2182368" cy="1149864"/>
            </a:xfrm>
            <a:prstGeom prst="wedgeEllipseCallout">
              <a:avLst>
                <a:gd name="adj1" fmla="val -44350"/>
                <a:gd name="adj2" fmla="val 95586"/>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4" name="TextBox 123"/>
            <p:cNvSpPr txBox="1"/>
            <p:nvPr/>
          </p:nvSpPr>
          <p:spPr>
            <a:xfrm>
              <a:off x="6729984" y="1700598"/>
              <a:ext cx="2033016"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 N</a:t>
              </a:r>
              <a:r>
                <a:rPr lang="en-US" sz="1200" b="1" baseline="-25000" dirty="0" smtClean="0">
                  <a:latin typeface="Comic Sans MS" pitchFamily="66" charset="0"/>
                </a:rPr>
                <a:t>max</a:t>
              </a:r>
              <a:endParaRPr lang="en-US" sz="1200" b="1" baseline="-25000" dirty="0">
                <a:latin typeface="Comic Sans MS" pitchFamily="66" charset="0"/>
              </a:endParaRPr>
            </a:p>
          </p:txBody>
        </p:sp>
      </p:grpSp>
      <p:grpSp>
        <p:nvGrpSpPr>
          <p:cNvPr id="92" name="Group 91"/>
          <p:cNvGrpSpPr/>
          <p:nvPr/>
        </p:nvGrpSpPr>
        <p:grpSpPr>
          <a:xfrm>
            <a:off x="4724400" y="838200"/>
            <a:ext cx="2225040" cy="1149864"/>
            <a:chOff x="4724400" y="838200"/>
            <a:chExt cx="2225040" cy="1149864"/>
          </a:xfrm>
        </p:grpSpPr>
        <p:sp>
          <p:nvSpPr>
            <p:cNvPr id="125" name="Oval Callout 124"/>
            <p:cNvSpPr/>
            <p:nvPr/>
          </p:nvSpPr>
          <p:spPr bwMode="auto">
            <a:xfrm>
              <a:off x="4724400" y="838200"/>
              <a:ext cx="2151888" cy="1149864"/>
            </a:xfrm>
            <a:prstGeom prst="wedgeEllipseCallout">
              <a:avLst>
                <a:gd name="adj1" fmla="val 9232"/>
                <a:gd name="adj2" fmla="val 110306"/>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6" name="TextBox 125"/>
            <p:cNvSpPr txBox="1"/>
            <p:nvPr/>
          </p:nvSpPr>
          <p:spPr>
            <a:xfrm>
              <a:off x="4876800" y="1053799"/>
              <a:ext cx="2072640"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SPA</a:t>
              </a:r>
              <a:endParaRPr lang="en-US" sz="1200" b="1" baseline="-25000" dirty="0">
                <a:latin typeface="Comic Sans MS" pitchFamily="66" charset="0"/>
              </a:endParaRPr>
            </a:p>
          </p:txBody>
        </p:sp>
      </p:grpSp>
      <p:grpSp>
        <p:nvGrpSpPr>
          <p:cNvPr id="91" name="Group 90"/>
          <p:cNvGrpSpPr/>
          <p:nvPr/>
        </p:nvGrpSpPr>
        <p:grpSpPr>
          <a:xfrm>
            <a:off x="1524000" y="910066"/>
            <a:ext cx="2279904" cy="1149864"/>
            <a:chOff x="1524000" y="910066"/>
            <a:chExt cx="2279904" cy="1149864"/>
          </a:xfrm>
        </p:grpSpPr>
        <p:sp>
          <p:nvSpPr>
            <p:cNvPr id="127" name="Oval Callout 126"/>
            <p:cNvSpPr/>
            <p:nvPr/>
          </p:nvSpPr>
          <p:spPr bwMode="auto">
            <a:xfrm>
              <a:off x="1524000" y="910066"/>
              <a:ext cx="2206752" cy="1149864"/>
            </a:xfrm>
            <a:prstGeom prst="wedgeEllipseCallout">
              <a:avLst>
                <a:gd name="adj1" fmla="val 35400"/>
                <a:gd name="adj2" fmla="val 84371"/>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28" name="TextBox 127"/>
            <p:cNvSpPr txBox="1"/>
            <p:nvPr/>
          </p:nvSpPr>
          <p:spPr>
            <a:xfrm>
              <a:off x="1676400" y="1125666"/>
              <a:ext cx="2127504"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EPA</a:t>
              </a:r>
              <a:endParaRPr lang="en-US" sz="1200" b="1" dirty="0">
                <a:latin typeface="Comic Sans MS" pitchFamily="66" charset="0"/>
              </a:endParaRPr>
            </a:p>
          </p:txBody>
        </p:sp>
      </p:grpSp>
      <p:grpSp>
        <p:nvGrpSpPr>
          <p:cNvPr id="94" name="Group 93"/>
          <p:cNvGrpSpPr/>
          <p:nvPr/>
        </p:nvGrpSpPr>
        <p:grpSpPr>
          <a:xfrm>
            <a:off x="609600" y="4503390"/>
            <a:ext cx="2170176" cy="1149864"/>
            <a:chOff x="609600" y="4503390"/>
            <a:chExt cx="2170176" cy="1149864"/>
          </a:xfrm>
        </p:grpSpPr>
        <p:sp>
          <p:nvSpPr>
            <p:cNvPr id="129" name="Oval Callout 128"/>
            <p:cNvSpPr/>
            <p:nvPr/>
          </p:nvSpPr>
          <p:spPr bwMode="auto">
            <a:xfrm>
              <a:off x="609600" y="4503390"/>
              <a:ext cx="2097024" cy="1149864"/>
            </a:xfrm>
            <a:prstGeom prst="wedgeEllipseCallout">
              <a:avLst>
                <a:gd name="adj1" fmla="val 169149"/>
                <a:gd name="adj2" fmla="val -92965"/>
              </a:avLst>
            </a:prstGeom>
            <a:noFill/>
            <a:ln w="12700"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30" name="TextBox 129"/>
            <p:cNvSpPr txBox="1"/>
            <p:nvPr/>
          </p:nvSpPr>
          <p:spPr>
            <a:xfrm>
              <a:off x="685800" y="4718990"/>
              <a:ext cx="2093976" cy="830997"/>
            </a:xfrm>
            <a:prstGeom prst="rect">
              <a:avLst/>
            </a:prstGeom>
            <a:noFill/>
          </p:spPr>
          <p:txBody>
            <a:bodyPr wrap="square" rtlCol="0">
              <a:spAutoFit/>
            </a:bodyPr>
            <a:lstStyle/>
            <a:p>
              <a:r>
                <a:rPr lang="en-US" sz="1200" dirty="0" smtClean="0">
                  <a:latin typeface="Comic Sans MS" pitchFamily="66" charset="0"/>
                </a:rPr>
                <a:t>Filter Spec</a:t>
              </a:r>
            </a:p>
            <a:p>
              <a:r>
                <a:rPr lang="en-US" sz="1200" dirty="0" smtClean="0">
                  <a:latin typeface="Comic Sans MS" pitchFamily="66" charset="0"/>
                </a:rPr>
                <a:t>ID: To: +1-212-555-1234</a:t>
              </a:r>
            </a:p>
            <a:p>
              <a:r>
                <a:rPr lang="en-US" sz="1200" dirty="0" smtClean="0">
                  <a:latin typeface="Comic Sans MS" pitchFamily="66" charset="0"/>
                </a:rPr>
                <a:t>Time: 9am-10am 2009-1-1</a:t>
              </a:r>
            </a:p>
            <a:p>
              <a:r>
                <a:rPr lang="en-US" sz="1200" dirty="0" smtClean="0">
                  <a:latin typeface="Comic Sans MS" pitchFamily="66" charset="0"/>
                </a:rPr>
                <a:t>Act: accept rate=N</a:t>
              </a:r>
              <a:r>
                <a:rPr lang="en-US" sz="1200" b="1" baseline="-25000" dirty="0" smtClean="0">
                  <a:latin typeface="Comic Sans MS" pitchFamily="66" charset="0"/>
                </a:rPr>
                <a:t>SPB</a:t>
              </a:r>
              <a:endParaRPr lang="en-US" sz="1200" b="1" dirty="0">
                <a:latin typeface="Comic Sans MS" pitchFamily="66" charset="0"/>
              </a:endParaRPr>
            </a:p>
          </p:txBody>
        </p:sp>
      </p:grpSp>
      <p:cxnSp>
        <p:nvCxnSpPr>
          <p:cNvPr id="132" name="Curved Connector 131"/>
          <p:cNvCxnSpPr/>
          <p:nvPr/>
        </p:nvCxnSpPr>
        <p:spPr bwMode="auto">
          <a:xfrm rot="10800000">
            <a:off x="5779008" y="2634862"/>
            <a:ext cx="658368" cy="574932"/>
          </a:xfrm>
          <a:prstGeom prst="curvedConnector3">
            <a:avLst>
              <a:gd name="adj1" fmla="val 50000"/>
            </a:avLst>
          </a:prstGeom>
          <a:noFill/>
          <a:ln w="38100" cap="flat" cmpd="sng" algn="ctr">
            <a:solidFill>
              <a:srgbClr val="FF6600"/>
            </a:solidFill>
            <a:prstDash val="solid"/>
            <a:round/>
            <a:headEnd type="none" w="med" len="med"/>
            <a:tailEnd type="arrow"/>
          </a:ln>
          <a:effectLst/>
        </p:spPr>
      </p:cxnSp>
      <p:cxnSp>
        <p:nvCxnSpPr>
          <p:cNvPr id="142" name="Curved Connector 141"/>
          <p:cNvCxnSpPr/>
          <p:nvPr/>
        </p:nvCxnSpPr>
        <p:spPr bwMode="auto">
          <a:xfrm rot="10800000" flipV="1">
            <a:off x="3803904" y="3425393"/>
            <a:ext cx="2633472" cy="1221730"/>
          </a:xfrm>
          <a:prstGeom prst="curvedConnector3">
            <a:avLst>
              <a:gd name="adj1" fmla="val 50000"/>
            </a:avLst>
          </a:prstGeom>
          <a:noFill/>
          <a:ln w="38100" cap="flat" cmpd="sng" algn="ctr">
            <a:solidFill>
              <a:srgbClr val="FF6600"/>
            </a:solidFill>
            <a:prstDash val="solid"/>
            <a:round/>
            <a:headEnd type="none" w="med" len="med"/>
            <a:tailEnd type="arrow"/>
          </a:ln>
          <a:effectLst/>
        </p:spPr>
      </p:cxnSp>
      <p:cxnSp>
        <p:nvCxnSpPr>
          <p:cNvPr id="144" name="Curved Connector 143"/>
          <p:cNvCxnSpPr/>
          <p:nvPr/>
        </p:nvCxnSpPr>
        <p:spPr bwMode="auto">
          <a:xfrm rot="10800000" flipV="1">
            <a:off x="2487168" y="2275529"/>
            <a:ext cx="2706624" cy="431199"/>
          </a:xfrm>
          <a:prstGeom prst="curvedConnector3">
            <a:avLst>
              <a:gd name="adj1" fmla="val 56668"/>
            </a:avLst>
          </a:prstGeom>
          <a:noFill/>
          <a:ln w="38100" cap="flat" cmpd="sng" algn="ctr">
            <a:solidFill>
              <a:srgbClr val="FF6600"/>
            </a:solidFill>
            <a:prstDash val="solid"/>
            <a:round/>
            <a:headEnd type="none" w="med" len="med"/>
            <a:tailEnd type="arrow"/>
          </a:ln>
          <a:effectLst/>
        </p:spPr>
      </p:cxnSp>
      <p:sp>
        <p:nvSpPr>
          <p:cNvPr id="146" name="Line 58"/>
          <p:cNvSpPr>
            <a:spLocks noChangeShapeType="1"/>
          </p:cNvSpPr>
          <p:nvPr/>
        </p:nvSpPr>
        <p:spPr bwMode="auto">
          <a:xfrm>
            <a:off x="3730752" y="2634862"/>
            <a:ext cx="365761" cy="143733"/>
          </a:xfrm>
          <a:prstGeom prst="line">
            <a:avLst/>
          </a:prstGeom>
          <a:noFill/>
          <a:ln w="9525">
            <a:solidFill>
              <a:schemeClr val="tx1"/>
            </a:solidFill>
            <a:miter lim="800000"/>
            <a:headEnd/>
            <a:tailEnd/>
          </a:ln>
          <a:effectLst/>
        </p:spPr>
        <p:txBody>
          <a:bodyPr wrap="none"/>
          <a:lstStyle/>
          <a:p>
            <a:endParaRPr lang="en-US" dirty="0"/>
          </a:p>
        </p:txBody>
      </p:sp>
      <p:pic>
        <p:nvPicPr>
          <p:cNvPr id="147" name="Picture 39" descr="router-blue-small.jpg">
            <a:hlinkClick r:id="rId4"/>
          </p:cNvPr>
          <p:cNvPicPr>
            <a:picLocks noChangeAspect="1" noChangeArrowheads="1"/>
          </p:cNvPicPr>
          <p:nvPr/>
        </p:nvPicPr>
        <p:blipFill>
          <a:blip r:embed="rId5" cstate="print"/>
          <a:srcRect/>
          <a:stretch>
            <a:fillRect/>
          </a:stretch>
        </p:blipFill>
        <p:spPr bwMode="auto">
          <a:xfrm>
            <a:off x="6803136" y="4144058"/>
            <a:ext cx="415812" cy="246994"/>
          </a:xfrm>
          <a:prstGeom prst="rect">
            <a:avLst/>
          </a:prstGeom>
          <a:noFill/>
        </p:spPr>
      </p:pic>
      <p:cxnSp>
        <p:nvCxnSpPr>
          <p:cNvPr id="149" name="Curved Connector 148"/>
          <p:cNvCxnSpPr/>
          <p:nvPr/>
        </p:nvCxnSpPr>
        <p:spPr bwMode="auto">
          <a:xfrm rot="10800000">
            <a:off x="7095744" y="3497260"/>
            <a:ext cx="877824" cy="503065"/>
          </a:xfrm>
          <a:prstGeom prst="curvedConnector3">
            <a:avLst>
              <a:gd name="adj1" fmla="val 50000"/>
            </a:avLst>
          </a:prstGeom>
          <a:noFill/>
          <a:ln w="38100" cap="flat" cmpd="sng" algn="ctr">
            <a:solidFill>
              <a:srgbClr val="FF33CC"/>
            </a:solidFill>
            <a:prstDash val="solid"/>
            <a:round/>
            <a:headEnd type="none" w="med" len="med"/>
            <a:tailEnd type="arrow"/>
          </a:ln>
          <a:effectLst/>
        </p:spPr>
      </p:cxnSp>
      <p:cxnSp>
        <p:nvCxnSpPr>
          <p:cNvPr id="114" name="Straight Arrow Connector 113"/>
          <p:cNvCxnSpPr/>
          <p:nvPr/>
        </p:nvCxnSpPr>
        <p:spPr bwMode="auto">
          <a:xfrm>
            <a:off x="8266176" y="3209794"/>
            <a:ext cx="877824" cy="862398"/>
          </a:xfrm>
          <a:prstGeom prst="straightConnector1">
            <a:avLst/>
          </a:prstGeom>
          <a:noFill/>
          <a:ln w="9525" cap="flat" cmpd="sng" algn="ctr">
            <a:noFill/>
            <a:prstDash val="solid"/>
            <a:round/>
            <a:headEnd type="none" w="med" len="med"/>
            <a:tailEnd type="arrow"/>
          </a:ln>
          <a:effectLst/>
        </p:spPr>
      </p:cxnSp>
      <p:sp>
        <p:nvSpPr>
          <p:cNvPr id="90" name="Rounded Rectangle 89"/>
          <p:cNvSpPr/>
          <p:nvPr/>
        </p:nvSpPr>
        <p:spPr bwMode="auto">
          <a:xfrm>
            <a:off x="457200" y="6019800"/>
            <a:ext cx="81534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Arata Koike, A Session Initiation Protocol (SIP) Load Control Event Package, draft-shen-sipping-load-control-event-package-03.txt, IETF SIPPING Working Group, Work in Progress. </a:t>
            </a:r>
            <a:r>
              <a:rPr lang="en-US" sz="1200" dirty="0" smtClean="0">
                <a:solidFill>
                  <a:schemeClr val="tx2"/>
                </a:solidFill>
                <a:latin typeface="Arial" charset="0"/>
                <a:ea typeface="Arial" charset="0"/>
                <a:cs typeface="Arial" charset="0"/>
              </a:rPr>
              <a:t>Oct.</a:t>
            </a:r>
            <a:r>
              <a:rPr kumimoji="0" lang="en-US" sz="1200" b="0" i="0" u="none" strike="noStrike" cap="none" normalizeH="0" dirty="0" smtClean="0">
                <a:ln>
                  <a:noFill/>
                </a:ln>
                <a:solidFill>
                  <a:schemeClr val="tx2"/>
                </a:solidFill>
                <a:effectLst/>
                <a:latin typeface="Arial" charset="0"/>
                <a:ea typeface="Arial" charset="0"/>
                <a:cs typeface="Arial" charset="0"/>
              </a:rPr>
              <a:t>, 2009</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E369F25A-EF8A-4BF0-AA56-3365EB29CF17}"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19050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5720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43100" y="3238500"/>
            <a:ext cx="3048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43300" y="2324100"/>
            <a:ext cx="3048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457700" y="4076700"/>
            <a:ext cx="2286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829300" y="723900"/>
            <a:ext cx="381000" cy="19812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324600" y="28194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19400" y="2133600"/>
            <a:ext cx="3048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010400" y="2514600"/>
            <a:ext cx="304800" cy="3048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bg1">
                    <a:lumMod val="75000"/>
                  </a:schemeClr>
                </a:solidFill>
              </a:rPr>
              <a:t>Motivations and Overview</a:t>
            </a:r>
          </a:p>
          <a:p>
            <a:pPr lvl="2"/>
            <a:r>
              <a:rPr lang="en-US" sz="2200" dirty="0" smtClean="0">
                <a:solidFill>
                  <a:schemeClr val="bg1">
                    <a:lumMod val="75000"/>
                  </a:schemeClr>
                </a:solidFill>
              </a:rPr>
              <a:t>Filter-based SIP Server Overload Control</a:t>
            </a:r>
          </a:p>
          <a:p>
            <a:pPr lvl="2"/>
            <a:r>
              <a:rPr lang="en-US" sz="2200" dirty="0" smtClean="0">
                <a:solidFill>
                  <a:schemeClr val="tx1"/>
                </a:solidFill>
              </a:rPr>
              <a:t>Application Layer Feedback-based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F05A85E8-B842-4FD2-ADA5-22D728CDC2F4}"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8661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altLang="zh-CN" dirty="0" smtClean="0">
                <a:ea typeface="宋体" pitchFamily="2" charset="-122"/>
              </a:rPr>
              <a:t>Feedback-based SIP Overload Control</a:t>
            </a:r>
            <a:endParaRPr lang="en-US" dirty="0"/>
          </a:p>
        </p:txBody>
      </p:sp>
      <p:sp>
        <p:nvSpPr>
          <p:cNvPr id="4" name="Date Placeholder 3"/>
          <p:cNvSpPr>
            <a:spLocks noGrp="1"/>
          </p:cNvSpPr>
          <p:nvPr>
            <p:ph type="dt" sz="half" idx="10"/>
          </p:nvPr>
        </p:nvSpPr>
        <p:spPr/>
        <p:txBody>
          <a:bodyPr/>
          <a:lstStyle/>
          <a:p>
            <a:fld id="{AA5BBB7A-4B93-440E-A25C-06DA5EA27406}"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34</a:t>
            </a:fld>
            <a:endParaRPr lang="en-US" dirty="0"/>
          </a:p>
        </p:txBody>
      </p:sp>
      <p:pic>
        <p:nvPicPr>
          <p:cNvPr id="764930" name="Picture 2"/>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a:off x="2094706" y="4039394"/>
            <a:ext cx="701040" cy="457200"/>
          </a:xfrm>
          <a:prstGeom prst="rect">
            <a:avLst/>
          </a:prstGeom>
          <a:noFill/>
          <a:ln>
            <a:noFill/>
          </a:ln>
        </p:spPr>
      </p:pic>
      <p:sp>
        <p:nvSpPr>
          <p:cNvPr id="7" name="Oval 6"/>
          <p:cNvSpPr/>
          <p:nvPr/>
        </p:nvSpPr>
        <p:spPr bwMode="auto">
          <a:xfrm>
            <a:off x="29329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3" cstate="print">
            <a:duotone>
              <a:prstClr val="black"/>
              <a:schemeClr val="accent5">
                <a:tint val="45000"/>
                <a:satMod val="400000"/>
              </a:schemeClr>
            </a:duotone>
          </a:blip>
          <a:stretch>
            <a:fillRect/>
          </a:stretch>
        </p:blipFill>
        <p:spPr bwMode="auto">
          <a:xfrm>
            <a:off x="5752306" y="4039394"/>
            <a:ext cx="701040" cy="457200"/>
          </a:xfrm>
          <a:prstGeom prst="rect">
            <a:avLst/>
          </a:prstGeom>
          <a:noFill/>
          <a:ln>
            <a:noFill/>
          </a:ln>
        </p:spPr>
      </p:pic>
      <p:sp>
        <p:nvSpPr>
          <p:cNvPr id="11" name="Oval 10"/>
          <p:cNvSpPr/>
          <p:nvPr/>
        </p:nvSpPr>
        <p:spPr bwMode="auto">
          <a:xfrm>
            <a:off x="65905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2298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2" name="Straight Arrow Connector 21"/>
          <p:cNvCxnSpPr/>
          <p:nvPr/>
        </p:nvCxnSpPr>
        <p:spPr bwMode="auto">
          <a:xfrm>
            <a:off x="228600" y="42672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267200"/>
            <a:ext cx="15628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0673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4864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486400"/>
            <a:ext cx="2362200" cy="369332"/>
          </a:xfrm>
          <a:prstGeom prst="rect">
            <a:avLst/>
          </a:prstGeom>
          <a:noFill/>
        </p:spPr>
        <p:txBody>
          <a:bodyPr wrap="square" rtlCol="0">
            <a:spAutoFit/>
          </a:bodyPr>
          <a:lstStyle/>
          <a:p>
            <a:r>
              <a:rPr lang="en-US" dirty="0" smtClean="0"/>
              <a:t>Receiving Entity (RE)</a:t>
            </a:r>
            <a:endParaRPr lang="en-US" dirty="0"/>
          </a:p>
        </p:txBody>
      </p:sp>
      <p:sp>
        <p:nvSpPr>
          <p:cNvPr id="33" name="TextBox 32"/>
          <p:cNvSpPr txBox="1"/>
          <p:nvPr/>
        </p:nvSpPr>
        <p:spPr>
          <a:xfrm>
            <a:off x="3618706" y="3734594"/>
            <a:ext cx="1828800" cy="369332"/>
          </a:xfrm>
          <a:prstGeom prst="rect">
            <a:avLst/>
          </a:prstGeom>
          <a:noFill/>
        </p:spPr>
        <p:txBody>
          <a:bodyPr wrap="square" rtlCol="0">
            <a:spAutoFit/>
          </a:bodyPr>
          <a:lstStyle/>
          <a:p>
            <a:r>
              <a:rPr lang="en-US" dirty="0" smtClean="0"/>
              <a:t>Regulated Load</a:t>
            </a:r>
            <a:endParaRPr lang="en-US" dirty="0"/>
          </a:p>
        </p:txBody>
      </p:sp>
      <p:sp>
        <p:nvSpPr>
          <p:cNvPr id="44" name="Oval Callout 43"/>
          <p:cNvSpPr/>
          <p:nvPr/>
        </p:nvSpPr>
        <p:spPr bwMode="auto">
          <a:xfrm>
            <a:off x="381000" y="18288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45" name="Oval Callout 44"/>
          <p:cNvSpPr/>
          <p:nvPr/>
        </p:nvSpPr>
        <p:spPr bwMode="auto">
          <a:xfrm>
            <a:off x="6553200" y="19812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
        <p:nvSpPr>
          <p:cNvPr id="46" name="TextBox 45"/>
          <p:cNvSpPr txBox="1"/>
          <p:nvPr/>
        </p:nvSpPr>
        <p:spPr>
          <a:xfrm>
            <a:off x="152400" y="3810000"/>
            <a:ext cx="1828800" cy="369332"/>
          </a:xfrm>
          <a:prstGeom prst="rect">
            <a:avLst/>
          </a:prstGeom>
          <a:noFill/>
        </p:spPr>
        <p:txBody>
          <a:bodyPr wrap="square" rtlCol="0">
            <a:spAutoFit/>
          </a:bodyPr>
          <a:lstStyle/>
          <a:p>
            <a:r>
              <a:rPr lang="en-US" dirty="0" smtClean="0"/>
              <a:t>Incoming Load</a:t>
            </a:r>
            <a:endParaRPr lang="en-US" dirty="0"/>
          </a:p>
        </p:txBody>
      </p:sp>
      <p:sp>
        <p:nvSpPr>
          <p:cNvPr id="48" name="TextBox 47"/>
          <p:cNvSpPr txBox="1"/>
          <p:nvPr/>
        </p:nvSpPr>
        <p:spPr>
          <a:xfrm>
            <a:off x="7239000" y="3810000"/>
            <a:ext cx="1524000" cy="369332"/>
          </a:xfrm>
          <a:prstGeom prst="rect">
            <a:avLst/>
          </a:prstGeom>
          <a:noFill/>
        </p:spPr>
        <p:txBody>
          <a:bodyPr wrap="square" rtlCol="0">
            <a:spAutoFit/>
          </a:bodyPr>
          <a:lstStyle/>
          <a:p>
            <a:r>
              <a:rPr lang="en-US" dirty="0" smtClean="0"/>
              <a:t>Output Load</a:t>
            </a:r>
            <a:endParaRPr lang="en-US" dirty="0"/>
          </a:p>
        </p:txBody>
      </p:sp>
      <p:sp>
        <p:nvSpPr>
          <p:cNvPr id="50" name="TextBox 49"/>
          <p:cNvSpPr txBox="1"/>
          <p:nvPr/>
        </p:nvSpPr>
        <p:spPr>
          <a:xfrm>
            <a:off x="2819400" y="4800600"/>
            <a:ext cx="1828800" cy="369332"/>
          </a:xfrm>
          <a:prstGeom prst="rect">
            <a:avLst/>
          </a:prstGeom>
          <a:noFill/>
        </p:spPr>
        <p:txBody>
          <a:bodyPr wrap="square" rtlCol="0">
            <a:spAutoFit/>
          </a:bodyPr>
          <a:lstStyle/>
          <a:p>
            <a:r>
              <a:rPr lang="en-US" dirty="0" smtClean="0"/>
              <a:t>Throttled Load</a:t>
            </a:r>
            <a:endParaRPr lang="en-US" dirty="0"/>
          </a:p>
        </p:txBody>
      </p:sp>
      <p:sp>
        <p:nvSpPr>
          <p:cNvPr id="34" name="Rounded Rectangle 33"/>
          <p:cNvSpPr/>
          <p:nvPr/>
        </p:nvSpPr>
        <p:spPr bwMode="auto">
          <a:xfrm>
            <a:off x="457200" y="6019800"/>
            <a:ext cx="83820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schemeClr val="tx2"/>
                </a:solidFill>
                <a:latin typeface="Arial" charset="0"/>
                <a:ea typeface="Arial" charset="0"/>
                <a:cs typeface="Arial" charset="0"/>
              </a:rPr>
              <a:t>Volker Hilt, Eric Noel, Charles Shen,</a:t>
            </a:r>
            <a:r>
              <a:rPr kumimoji="0" lang="en-US" sz="1200" b="0" i="0" u="none" strike="noStrike" cap="none" normalizeH="0" dirty="0" smtClean="0">
                <a:ln>
                  <a:noFill/>
                </a:ln>
                <a:solidFill>
                  <a:schemeClr val="tx2"/>
                </a:solidFill>
                <a:effectLst/>
                <a:latin typeface="Arial" charset="0"/>
                <a:ea typeface="Arial" charset="0"/>
                <a:cs typeface="Arial" charset="0"/>
              </a:rPr>
              <a:t> Ahmed </a:t>
            </a:r>
            <a:r>
              <a:rPr kumimoji="0" lang="en-US" sz="1200" b="0" i="0" u="none" strike="noStrike" cap="none" normalizeH="0" dirty="0" err="1" smtClean="0">
                <a:ln>
                  <a:noFill/>
                </a:ln>
                <a:solidFill>
                  <a:schemeClr val="tx2"/>
                </a:solidFill>
                <a:effectLst/>
                <a:latin typeface="Arial" charset="0"/>
                <a:ea typeface="Arial" charset="0"/>
                <a:cs typeface="Arial" charset="0"/>
              </a:rPr>
              <a:t>Abdelal</a:t>
            </a:r>
            <a:r>
              <a:rPr kumimoji="0" lang="en-US" sz="1200" b="0" i="0" u="none" strike="noStrike" cap="none" normalizeH="0" dirty="0" smtClean="0">
                <a:ln>
                  <a:noFill/>
                </a:ln>
                <a:solidFill>
                  <a:schemeClr val="tx2"/>
                </a:solidFill>
                <a:effectLst/>
                <a:latin typeface="Arial" charset="0"/>
                <a:ea typeface="Arial" charset="0"/>
                <a:cs typeface="Arial" charset="0"/>
              </a:rPr>
              <a:t>, </a:t>
            </a:r>
            <a:r>
              <a:rPr lang="en-US" sz="1200" dirty="0" smtClean="0"/>
              <a:t>Design Considerations for Session Initiation Protocol (SIP) Overload Control, draft-ietf-sipping-overload-design-02.txt, </a:t>
            </a:r>
            <a:r>
              <a:rPr lang="en-US" sz="1200" dirty="0" smtClean="0">
                <a:solidFill>
                  <a:schemeClr val="tx2"/>
                </a:solidFill>
                <a:latin typeface="Arial" charset="0"/>
                <a:ea typeface="Arial" charset="0"/>
                <a:cs typeface="Arial" charset="0"/>
              </a:rPr>
              <a:t>IETF SIPPING Working Group, </a:t>
            </a:r>
            <a:r>
              <a:rPr lang="en-US" sz="1200" dirty="0" smtClean="0"/>
              <a:t>work in progress, July 2009</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grpSp>
        <p:nvGrpSpPr>
          <p:cNvPr id="35" name="Group 34"/>
          <p:cNvGrpSpPr/>
          <p:nvPr/>
        </p:nvGrpSpPr>
        <p:grpSpPr>
          <a:xfrm>
            <a:off x="2590800" y="914400"/>
            <a:ext cx="3810000" cy="2744788"/>
            <a:chOff x="2590800" y="914400"/>
            <a:chExt cx="3810000" cy="2744788"/>
          </a:xfrm>
        </p:grpSpPr>
        <p:sp>
          <p:nvSpPr>
            <p:cNvPr id="43" name="Oval Callout 42"/>
            <p:cNvSpPr/>
            <p:nvPr/>
          </p:nvSpPr>
          <p:spPr bwMode="auto">
            <a:xfrm>
              <a:off x="2590800" y="9144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cxnSp>
          <p:nvCxnSpPr>
            <p:cNvPr id="30" name="Elbow Connector 29"/>
            <p:cNvCxnSpPr/>
            <p:nvPr/>
          </p:nvCxnSpPr>
          <p:spPr bwMode="auto">
            <a:xfrm rot="16200000" flipV="1">
              <a:off x="4571206" y="18295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8661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Absolute Rate Feedback</a:t>
            </a:r>
            <a:endParaRPr lang="en-US" dirty="0"/>
          </a:p>
        </p:txBody>
      </p:sp>
      <p:sp>
        <p:nvSpPr>
          <p:cNvPr id="4" name="Date Placeholder 3"/>
          <p:cNvSpPr>
            <a:spLocks noGrp="1"/>
          </p:cNvSpPr>
          <p:nvPr>
            <p:ph type="dt" sz="half" idx="10"/>
          </p:nvPr>
        </p:nvSpPr>
        <p:spPr/>
        <p:txBody>
          <a:bodyPr/>
          <a:lstStyle/>
          <a:p>
            <a:fld id="{020DC290-ADB0-42B2-A8A5-0F2795249EA2}"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039394"/>
            <a:ext cx="701040" cy="457200"/>
          </a:xfrm>
          <a:prstGeom prst="rect">
            <a:avLst/>
          </a:prstGeom>
          <a:noFill/>
          <a:ln>
            <a:noFill/>
          </a:ln>
        </p:spPr>
      </p:pic>
      <p:sp>
        <p:nvSpPr>
          <p:cNvPr id="7" name="Oval 6"/>
          <p:cNvSpPr/>
          <p:nvPr/>
        </p:nvSpPr>
        <p:spPr bwMode="auto">
          <a:xfrm>
            <a:off x="29329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039394"/>
            <a:ext cx="701040" cy="457200"/>
          </a:xfrm>
          <a:prstGeom prst="rect">
            <a:avLst/>
          </a:prstGeom>
          <a:noFill/>
          <a:ln>
            <a:noFill/>
          </a:ln>
        </p:spPr>
      </p:pic>
      <p:sp>
        <p:nvSpPr>
          <p:cNvPr id="11" name="Oval 10"/>
          <p:cNvSpPr/>
          <p:nvPr/>
        </p:nvSpPr>
        <p:spPr bwMode="auto">
          <a:xfrm>
            <a:off x="65905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2298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18295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2672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267200"/>
            <a:ext cx="15628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0673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4864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4864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3886200" y="22098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29" name="TextBox 28"/>
          <p:cNvSpPr txBox="1"/>
          <p:nvPr/>
        </p:nvSpPr>
        <p:spPr>
          <a:xfrm>
            <a:off x="4114800" y="37338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30" name="TextBox 29"/>
          <p:cNvSpPr txBox="1"/>
          <p:nvPr/>
        </p:nvSpPr>
        <p:spPr>
          <a:xfrm>
            <a:off x="609600" y="37338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4" name="TextBox 33"/>
          <p:cNvSpPr txBox="1"/>
          <p:nvPr/>
        </p:nvSpPr>
        <p:spPr>
          <a:xfrm>
            <a:off x="2743200" y="4800600"/>
            <a:ext cx="1219200" cy="523220"/>
          </a:xfrm>
          <a:prstGeom prst="rect">
            <a:avLst/>
          </a:prstGeom>
          <a:noFill/>
        </p:spPr>
        <p:txBody>
          <a:bodyPr wrap="square" rtlCol="0">
            <a:spAutoFit/>
          </a:bodyPr>
          <a:lstStyle/>
          <a:p>
            <a:pPr algn="ctr"/>
            <a:r>
              <a:rPr lang="el-GR" sz="2800" dirty="0" smtClean="0">
                <a:latin typeface="Arial"/>
              </a:rPr>
              <a:t>λ</a:t>
            </a:r>
            <a:r>
              <a:rPr lang="en-US" sz="2800" dirty="0" smtClean="0"/>
              <a:t> - </a:t>
            </a:r>
            <a:r>
              <a:rPr lang="el-GR" sz="2800" dirty="0" smtClean="0">
                <a:latin typeface="Arial"/>
                <a:cs typeface="Arial"/>
              </a:rPr>
              <a:t>λ</a:t>
            </a:r>
            <a:r>
              <a:rPr lang="en-US" sz="2800" dirty="0" smtClean="0">
                <a:latin typeface="Arial"/>
                <a:cs typeface="Arial"/>
              </a:rPr>
              <a:t>’</a:t>
            </a:r>
            <a:endParaRPr lang="en-US" sz="2800" dirty="0"/>
          </a:p>
        </p:txBody>
      </p:sp>
      <p:sp>
        <p:nvSpPr>
          <p:cNvPr id="35" name="TextBox 34"/>
          <p:cNvSpPr txBox="1"/>
          <p:nvPr/>
        </p:nvSpPr>
        <p:spPr>
          <a:xfrm>
            <a:off x="7391400" y="3733800"/>
            <a:ext cx="12954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 = </a:t>
            </a:r>
            <a:r>
              <a:rPr lang="el-GR" sz="2800" dirty="0" smtClean="0">
                <a:latin typeface="Arial"/>
                <a:cs typeface="Arial"/>
              </a:rPr>
              <a:t>λ</a:t>
            </a:r>
            <a:r>
              <a:rPr lang="en-US" sz="2800" dirty="0" smtClean="0">
                <a:latin typeface="Arial"/>
                <a:cs typeface="Arial"/>
              </a:rPr>
              <a:t>’</a:t>
            </a:r>
            <a:endParaRPr lang="en-US" sz="2800" dirty="0"/>
          </a:p>
        </p:txBody>
      </p:sp>
      <p:sp>
        <p:nvSpPr>
          <p:cNvPr id="23" name="Oval Callout 22"/>
          <p:cNvSpPr/>
          <p:nvPr/>
        </p:nvSpPr>
        <p:spPr bwMode="auto">
          <a:xfrm>
            <a:off x="2590800" y="9144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25" name="Oval Callout 24"/>
          <p:cNvSpPr/>
          <p:nvPr/>
        </p:nvSpPr>
        <p:spPr bwMode="auto">
          <a:xfrm>
            <a:off x="381000" y="18288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26" name="Oval Callout 25"/>
          <p:cNvSpPr/>
          <p:nvPr/>
        </p:nvSpPr>
        <p:spPr bwMode="auto">
          <a:xfrm>
            <a:off x="6553200" y="19812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
        <p:nvSpPr>
          <p:cNvPr id="27" name="Rounded Rectangle 26"/>
          <p:cNvSpPr/>
          <p:nvPr/>
        </p:nvSpPr>
        <p:spPr bwMode="auto">
          <a:xfrm>
            <a:off x="457200" y="6019800"/>
            <a:ext cx="83820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schemeClr val="tx2"/>
                </a:solidFill>
                <a:latin typeface="Arial" charset="0"/>
                <a:ea typeface="Arial" charset="0"/>
                <a:cs typeface="Arial" charset="0"/>
              </a:rPr>
              <a:t>Volker Hilt, Eric Noel, Charles Shen,</a:t>
            </a:r>
            <a:r>
              <a:rPr kumimoji="0" lang="en-US" sz="1200" b="0" i="0" u="none" strike="noStrike" cap="none" normalizeH="0" dirty="0" smtClean="0">
                <a:ln>
                  <a:noFill/>
                </a:ln>
                <a:solidFill>
                  <a:schemeClr val="tx2"/>
                </a:solidFill>
                <a:effectLst/>
                <a:latin typeface="Arial" charset="0"/>
                <a:ea typeface="Arial" charset="0"/>
                <a:cs typeface="Arial" charset="0"/>
              </a:rPr>
              <a:t> Ahmed </a:t>
            </a:r>
            <a:r>
              <a:rPr kumimoji="0" lang="en-US" sz="1200" b="0" i="0" u="none" strike="noStrike" cap="none" normalizeH="0" dirty="0" err="1" smtClean="0">
                <a:ln>
                  <a:noFill/>
                </a:ln>
                <a:solidFill>
                  <a:schemeClr val="tx2"/>
                </a:solidFill>
                <a:effectLst/>
                <a:latin typeface="Arial" charset="0"/>
                <a:ea typeface="Arial" charset="0"/>
                <a:cs typeface="Arial" charset="0"/>
              </a:rPr>
              <a:t>Abdelal</a:t>
            </a:r>
            <a:r>
              <a:rPr kumimoji="0" lang="en-US" sz="1200" b="0" i="0" u="none" strike="noStrike" cap="none" normalizeH="0" dirty="0" smtClean="0">
                <a:ln>
                  <a:noFill/>
                </a:ln>
                <a:solidFill>
                  <a:schemeClr val="tx2"/>
                </a:solidFill>
                <a:effectLst/>
                <a:latin typeface="Arial" charset="0"/>
                <a:ea typeface="Arial" charset="0"/>
                <a:cs typeface="Arial" charset="0"/>
              </a:rPr>
              <a:t>, </a:t>
            </a:r>
            <a:r>
              <a:rPr lang="en-US" sz="1200" dirty="0" smtClean="0"/>
              <a:t>Design Considerations for Session Initiation Protocol (SIP) Overload Control, draft-ietf-sipping-overload-design-02.txt, </a:t>
            </a:r>
            <a:r>
              <a:rPr lang="en-US" sz="1200" dirty="0" smtClean="0">
                <a:solidFill>
                  <a:schemeClr val="tx2"/>
                </a:solidFill>
                <a:latin typeface="Arial" charset="0"/>
                <a:ea typeface="Arial" charset="0"/>
                <a:cs typeface="Arial" charset="0"/>
              </a:rPr>
              <a:t>IETF SIPPING Working Group, </a:t>
            </a:r>
            <a:r>
              <a:rPr lang="en-US" sz="1200" dirty="0" smtClean="0"/>
              <a:t>work in progress, July 2009</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8661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Relative Rate Feedback</a:t>
            </a:r>
            <a:endParaRPr lang="en-US" dirty="0"/>
          </a:p>
        </p:txBody>
      </p:sp>
      <p:sp>
        <p:nvSpPr>
          <p:cNvPr id="4" name="Date Placeholder 3"/>
          <p:cNvSpPr>
            <a:spLocks noGrp="1"/>
          </p:cNvSpPr>
          <p:nvPr>
            <p:ph type="dt" sz="half" idx="10"/>
          </p:nvPr>
        </p:nvSpPr>
        <p:spPr/>
        <p:txBody>
          <a:bodyPr/>
          <a:lstStyle/>
          <a:p>
            <a:fld id="{48BAB4F5-9ED5-460F-ACE0-FB8E8B6E99FA}"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36</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039394"/>
            <a:ext cx="701040" cy="457200"/>
          </a:xfrm>
          <a:prstGeom prst="rect">
            <a:avLst/>
          </a:prstGeom>
          <a:noFill/>
          <a:ln>
            <a:noFill/>
          </a:ln>
        </p:spPr>
      </p:pic>
      <p:sp>
        <p:nvSpPr>
          <p:cNvPr id="7" name="Oval 6"/>
          <p:cNvSpPr/>
          <p:nvPr/>
        </p:nvSpPr>
        <p:spPr bwMode="auto">
          <a:xfrm>
            <a:off x="29329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039394"/>
            <a:ext cx="701040" cy="457200"/>
          </a:xfrm>
          <a:prstGeom prst="rect">
            <a:avLst/>
          </a:prstGeom>
          <a:noFill/>
          <a:ln>
            <a:noFill/>
          </a:ln>
        </p:spPr>
      </p:pic>
      <p:sp>
        <p:nvSpPr>
          <p:cNvPr id="11" name="Oval 10"/>
          <p:cNvSpPr/>
          <p:nvPr/>
        </p:nvSpPr>
        <p:spPr bwMode="auto">
          <a:xfrm>
            <a:off x="65905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2298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18295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2672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267200"/>
            <a:ext cx="15628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0673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4864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4864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3886200" y="2209800"/>
            <a:ext cx="838200" cy="523220"/>
          </a:xfrm>
          <a:prstGeom prst="rect">
            <a:avLst/>
          </a:prstGeom>
          <a:noFill/>
        </p:spPr>
        <p:txBody>
          <a:bodyPr wrap="square" rtlCol="0">
            <a:spAutoFit/>
          </a:bodyPr>
          <a:lstStyle/>
          <a:p>
            <a:pPr algn="ctr"/>
            <a:r>
              <a:rPr lang="en-US" sz="2800" dirty="0" smtClean="0">
                <a:latin typeface="Arial"/>
                <a:cs typeface="Arial"/>
              </a:rPr>
              <a:t>p</a:t>
            </a:r>
            <a:endParaRPr lang="en-US" sz="2800" dirty="0"/>
          </a:p>
        </p:txBody>
      </p:sp>
      <p:sp>
        <p:nvSpPr>
          <p:cNvPr id="29" name="TextBox 28"/>
          <p:cNvSpPr txBox="1"/>
          <p:nvPr/>
        </p:nvSpPr>
        <p:spPr>
          <a:xfrm>
            <a:off x="3810000" y="3733800"/>
            <a:ext cx="1219200" cy="523220"/>
          </a:xfrm>
          <a:prstGeom prst="rect">
            <a:avLst/>
          </a:prstGeom>
          <a:noFill/>
        </p:spPr>
        <p:txBody>
          <a:bodyPr wrap="square" rtlCol="0">
            <a:spAutoFit/>
          </a:bodyPr>
          <a:lstStyle/>
          <a:p>
            <a:pPr algn="ctr"/>
            <a:r>
              <a:rPr lang="en-US" sz="2800" dirty="0" smtClean="0">
                <a:latin typeface="Arial"/>
                <a:cs typeface="Arial"/>
              </a:rPr>
              <a:t>(1-p)</a:t>
            </a:r>
            <a:r>
              <a:rPr lang="el-GR" sz="2800" dirty="0" smtClean="0">
                <a:latin typeface="Arial"/>
                <a:cs typeface="Arial"/>
              </a:rPr>
              <a:t>λ</a:t>
            </a:r>
            <a:endParaRPr lang="en-US" sz="2800" dirty="0"/>
          </a:p>
        </p:txBody>
      </p:sp>
      <p:sp>
        <p:nvSpPr>
          <p:cNvPr id="30" name="TextBox 29"/>
          <p:cNvSpPr txBox="1"/>
          <p:nvPr/>
        </p:nvSpPr>
        <p:spPr>
          <a:xfrm>
            <a:off x="609600" y="37338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4" name="TextBox 33"/>
          <p:cNvSpPr txBox="1"/>
          <p:nvPr/>
        </p:nvSpPr>
        <p:spPr>
          <a:xfrm>
            <a:off x="2514600" y="4724400"/>
            <a:ext cx="1219200" cy="523220"/>
          </a:xfrm>
          <a:prstGeom prst="rect">
            <a:avLst/>
          </a:prstGeom>
          <a:noFill/>
        </p:spPr>
        <p:txBody>
          <a:bodyPr wrap="square" rtlCol="0">
            <a:spAutoFit/>
          </a:bodyPr>
          <a:lstStyle/>
          <a:p>
            <a:pPr algn="ctr"/>
            <a:r>
              <a:rPr lang="en-US" sz="2800" dirty="0" smtClean="0">
                <a:latin typeface="Arial"/>
              </a:rPr>
              <a:t>p</a:t>
            </a:r>
            <a:r>
              <a:rPr lang="el-GR" sz="2800" dirty="0" smtClean="0">
                <a:latin typeface="Arial"/>
              </a:rPr>
              <a:t>λ</a:t>
            </a:r>
            <a:endParaRPr lang="en-US" sz="2800" dirty="0"/>
          </a:p>
        </p:txBody>
      </p:sp>
      <p:sp>
        <p:nvSpPr>
          <p:cNvPr id="35" name="TextBox 34"/>
          <p:cNvSpPr txBox="1"/>
          <p:nvPr/>
        </p:nvSpPr>
        <p:spPr>
          <a:xfrm>
            <a:off x="7162800" y="3733800"/>
            <a:ext cx="16764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=(1-p)</a:t>
            </a:r>
            <a:r>
              <a:rPr lang="el-GR" sz="2800" dirty="0" smtClean="0">
                <a:latin typeface="Arial"/>
                <a:cs typeface="Arial"/>
              </a:rPr>
              <a:t>λ</a:t>
            </a:r>
            <a:endParaRPr lang="en-US" sz="2800" dirty="0"/>
          </a:p>
        </p:txBody>
      </p:sp>
      <p:sp>
        <p:nvSpPr>
          <p:cNvPr id="23" name="Oval Callout 22"/>
          <p:cNvSpPr/>
          <p:nvPr/>
        </p:nvSpPr>
        <p:spPr bwMode="auto">
          <a:xfrm>
            <a:off x="2590800" y="9144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25" name="Oval Callout 24"/>
          <p:cNvSpPr/>
          <p:nvPr/>
        </p:nvSpPr>
        <p:spPr bwMode="auto">
          <a:xfrm>
            <a:off x="381000" y="18288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26" name="Oval Callout 25"/>
          <p:cNvSpPr/>
          <p:nvPr/>
        </p:nvSpPr>
        <p:spPr bwMode="auto">
          <a:xfrm>
            <a:off x="6553200" y="19812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
        <p:nvSpPr>
          <p:cNvPr id="27" name="Rounded Rectangle 26"/>
          <p:cNvSpPr/>
          <p:nvPr/>
        </p:nvSpPr>
        <p:spPr bwMode="auto">
          <a:xfrm>
            <a:off x="457200" y="6019800"/>
            <a:ext cx="83820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schemeClr val="tx2"/>
                </a:solidFill>
                <a:latin typeface="Arial" charset="0"/>
                <a:ea typeface="Arial" charset="0"/>
                <a:cs typeface="Arial" charset="0"/>
              </a:rPr>
              <a:t>Volker Hilt, Eric Noel, Charles Shen,</a:t>
            </a:r>
            <a:r>
              <a:rPr kumimoji="0" lang="en-US" sz="1200" b="0" i="0" u="none" strike="noStrike" cap="none" normalizeH="0" dirty="0" smtClean="0">
                <a:ln>
                  <a:noFill/>
                </a:ln>
                <a:solidFill>
                  <a:schemeClr val="tx2"/>
                </a:solidFill>
                <a:effectLst/>
                <a:latin typeface="Arial" charset="0"/>
                <a:ea typeface="Arial" charset="0"/>
                <a:cs typeface="Arial" charset="0"/>
              </a:rPr>
              <a:t> Ahmed </a:t>
            </a:r>
            <a:r>
              <a:rPr kumimoji="0" lang="en-US" sz="1200" b="0" i="0" u="none" strike="noStrike" cap="none" normalizeH="0" dirty="0" err="1" smtClean="0">
                <a:ln>
                  <a:noFill/>
                </a:ln>
                <a:solidFill>
                  <a:schemeClr val="tx2"/>
                </a:solidFill>
                <a:effectLst/>
                <a:latin typeface="Arial" charset="0"/>
                <a:ea typeface="Arial" charset="0"/>
                <a:cs typeface="Arial" charset="0"/>
              </a:rPr>
              <a:t>Abdelal</a:t>
            </a:r>
            <a:r>
              <a:rPr kumimoji="0" lang="en-US" sz="1200" b="0" i="0" u="none" strike="noStrike" cap="none" normalizeH="0" dirty="0" smtClean="0">
                <a:ln>
                  <a:noFill/>
                </a:ln>
                <a:solidFill>
                  <a:schemeClr val="tx2"/>
                </a:solidFill>
                <a:effectLst/>
                <a:latin typeface="Arial" charset="0"/>
                <a:ea typeface="Arial" charset="0"/>
                <a:cs typeface="Arial" charset="0"/>
              </a:rPr>
              <a:t>, </a:t>
            </a:r>
            <a:r>
              <a:rPr lang="en-US" sz="1200" dirty="0" smtClean="0"/>
              <a:t>Design Considerations for Session Initiation Protocol (SIP) Overload Control, draft-ietf-sipping-overload-design-02.txt, </a:t>
            </a:r>
            <a:r>
              <a:rPr lang="en-US" sz="1200" dirty="0" smtClean="0">
                <a:solidFill>
                  <a:schemeClr val="tx2"/>
                </a:solidFill>
                <a:latin typeface="Arial" charset="0"/>
                <a:ea typeface="Arial" charset="0"/>
                <a:cs typeface="Arial" charset="0"/>
              </a:rPr>
              <a:t>IETF SIPPING Working Group, </a:t>
            </a:r>
            <a:r>
              <a:rPr lang="en-US" sz="1200" dirty="0" smtClean="0"/>
              <a:t>work in progress, July 2009</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18661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Window Feedback</a:t>
            </a:r>
            <a:endParaRPr lang="en-US" dirty="0"/>
          </a:p>
        </p:txBody>
      </p:sp>
      <p:sp>
        <p:nvSpPr>
          <p:cNvPr id="4" name="Date Placeholder 3"/>
          <p:cNvSpPr>
            <a:spLocks noGrp="1"/>
          </p:cNvSpPr>
          <p:nvPr>
            <p:ph type="dt" sz="half" idx="10"/>
          </p:nvPr>
        </p:nvSpPr>
        <p:spPr/>
        <p:txBody>
          <a:bodyPr/>
          <a:lstStyle/>
          <a:p>
            <a:fld id="{E8FF0B9A-3B43-4672-A3A6-F593436691FB}"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dirty="0"/>
          </a:p>
        </p:txBody>
      </p:sp>
      <p:pic>
        <p:nvPicPr>
          <p:cNvPr id="76493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2094706" y="4039394"/>
            <a:ext cx="701040" cy="457200"/>
          </a:xfrm>
          <a:prstGeom prst="rect">
            <a:avLst/>
          </a:prstGeom>
          <a:noFill/>
          <a:ln>
            <a:noFill/>
          </a:ln>
        </p:spPr>
      </p:pic>
      <p:sp>
        <p:nvSpPr>
          <p:cNvPr id="7" name="Oval 6"/>
          <p:cNvSpPr/>
          <p:nvPr/>
        </p:nvSpPr>
        <p:spPr bwMode="auto">
          <a:xfrm>
            <a:off x="29329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Rounded Rectangle 8"/>
          <p:cNvSpPr/>
          <p:nvPr/>
        </p:nvSpPr>
        <p:spPr bwMode="auto">
          <a:xfrm>
            <a:off x="5523706" y="3658394"/>
            <a:ext cx="1752600" cy="1143000"/>
          </a:xfrm>
          <a:prstGeom prst="roundRect">
            <a:avLst/>
          </a:prstGeom>
          <a:solidFill>
            <a:schemeClr val="accent5"/>
          </a:solid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0" name="Picture 2"/>
          <p:cNvPicPr>
            <a:picLocks noChangeAspect="1" noChangeArrowheads="1"/>
          </p:cNvPicPr>
          <p:nvPr/>
        </p:nvPicPr>
        <p:blipFill>
          <a:blip r:embed="rId2" cstate="print">
            <a:duotone>
              <a:prstClr val="black"/>
              <a:schemeClr val="accent5">
                <a:tint val="45000"/>
                <a:satMod val="400000"/>
              </a:schemeClr>
            </a:duotone>
          </a:blip>
          <a:stretch>
            <a:fillRect/>
          </a:stretch>
        </p:blipFill>
        <p:spPr bwMode="auto">
          <a:xfrm>
            <a:off x="5752306" y="4039394"/>
            <a:ext cx="701040" cy="457200"/>
          </a:xfrm>
          <a:prstGeom prst="rect">
            <a:avLst/>
          </a:prstGeom>
          <a:noFill/>
          <a:ln>
            <a:noFill/>
          </a:ln>
        </p:spPr>
      </p:pic>
      <p:sp>
        <p:nvSpPr>
          <p:cNvPr id="11" name="Oval 10"/>
          <p:cNvSpPr/>
          <p:nvPr/>
        </p:nvSpPr>
        <p:spPr bwMode="auto">
          <a:xfrm>
            <a:off x="6590506" y="4039394"/>
            <a:ext cx="457200" cy="457200"/>
          </a:xfrm>
          <a:prstGeom prst="ellipse">
            <a:avLst/>
          </a:prstGeom>
          <a:solidFill>
            <a:srgbClr val="0070C0"/>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13" name="Straight Arrow Connector 12"/>
          <p:cNvCxnSpPr>
            <a:stCxn id="8" idx="3"/>
            <a:endCxn id="9" idx="1"/>
          </p:cNvCxnSpPr>
          <p:nvPr/>
        </p:nvCxnSpPr>
        <p:spPr bwMode="auto">
          <a:xfrm>
            <a:off x="3618706" y="4229894"/>
            <a:ext cx="1905000" cy="1588"/>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17" name="Elbow Connector 16"/>
          <p:cNvCxnSpPr>
            <a:stCxn id="9" idx="0"/>
            <a:endCxn id="8" idx="0"/>
          </p:cNvCxnSpPr>
          <p:nvPr/>
        </p:nvCxnSpPr>
        <p:spPr bwMode="auto">
          <a:xfrm rot="16200000" flipV="1">
            <a:off x="4571206" y="1829594"/>
            <a:ext cx="1588" cy="3657600"/>
          </a:xfrm>
          <a:prstGeom prst="bentConnector3">
            <a:avLst>
              <a:gd name="adj1" fmla="val 56909212"/>
            </a:avLst>
          </a:prstGeom>
          <a:noFill/>
          <a:ln w="38100" cap="flat" cmpd="sng" algn="ctr">
            <a:solidFill>
              <a:srgbClr val="00B050"/>
            </a:solidFill>
            <a:prstDash val="solid"/>
            <a:round/>
            <a:headEnd type="none" w="med" len="med"/>
            <a:tailEnd type="arrow"/>
          </a:ln>
          <a:effectLst/>
        </p:spPr>
      </p:cxnSp>
      <p:cxnSp>
        <p:nvCxnSpPr>
          <p:cNvPr id="22" name="Straight Arrow Connector 21"/>
          <p:cNvCxnSpPr/>
          <p:nvPr/>
        </p:nvCxnSpPr>
        <p:spPr bwMode="auto">
          <a:xfrm>
            <a:off x="228600" y="4267200"/>
            <a:ext cx="1637506" cy="2382"/>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4" name="Straight Arrow Connector 23"/>
          <p:cNvCxnSpPr/>
          <p:nvPr/>
        </p:nvCxnSpPr>
        <p:spPr bwMode="auto">
          <a:xfrm flipV="1">
            <a:off x="7276306" y="4267200"/>
            <a:ext cx="1639094" cy="794"/>
          </a:xfrm>
          <a:prstGeom prst="straightConnector1">
            <a:avLst/>
          </a:prstGeom>
          <a:noFill/>
          <a:ln w="38100" cap="flat" cmpd="sng" algn="ctr">
            <a:solidFill>
              <a:schemeClr val="accent4"/>
            </a:solidFill>
            <a:prstDash val="solid"/>
            <a:round/>
            <a:headEnd type="none" w="med" len="med"/>
            <a:tailEnd type="triangle" w="lg" len="lg"/>
          </a:ln>
          <a:effectLst/>
        </p:spPr>
      </p:cxnSp>
      <p:cxnSp>
        <p:nvCxnSpPr>
          <p:cNvPr id="28" name="Straight Arrow Connector 27"/>
          <p:cNvCxnSpPr/>
          <p:nvPr/>
        </p:nvCxnSpPr>
        <p:spPr bwMode="auto">
          <a:xfrm rot="5400000">
            <a:off x="2514600" y="5067300"/>
            <a:ext cx="533400" cy="1588"/>
          </a:xfrm>
          <a:prstGeom prst="straightConnector1">
            <a:avLst/>
          </a:prstGeom>
          <a:noFill/>
          <a:ln w="38100" cap="flat" cmpd="sng" algn="ctr">
            <a:solidFill>
              <a:schemeClr val="accent4"/>
            </a:solidFill>
            <a:prstDash val="solid"/>
            <a:round/>
            <a:headEnd type="none" w="med" len="med"/>
            <a:tailEnd type="triangle" w="lg" len="lg"/>
          </a:ln>
          <a:effectLst/>
        </p:spPr>
      </p:cxnSp>
      <p:sp>
        <p:nvSpPr>
          <p:cNvPr id="31" name="TextBox 30"/>
          <p:cNvSpPr txBox="1"/>
          <p:nvPr/>
        </p:nvSpPr>
        <p:spPr>
          <a:xfrm>
            <a:off x="1828800" y="5486400"/>
            <a:ext cx="2133600" cy="369332"/>
          </a:xfrm>
          <a:prstGeom prst="rect">
            <a:avLst/>
          </a:prstGeom>
          <a:noFill/>
        </p:spPr>
        <p:txBody>
          <a:bodyPr wrap="square" rtlCol="0">
            <a:spAutoFit/>
          </a:bodyPr>
          <a:lstStyle/>
          <a:p>
            <a:r>
              <a:rPr lang="en-US" dirty="0" smtClean="0"/>
              <a:t>Sending Entity (SE)</a:t>
            </a:r>
            <a:endParaRPr lang="en-US" dirty="0"/>
          </a:p>
        </p:txBody>
      </p:sp>
      <p:sp>
        <p:nvSpPr>
          <p:cNvPr id="32" name="TextBox 31"/>
          <p:cNvSpPr txBox="1"/>
          <p:nvPr/>
        </p:nvSpPr>
        <p:spPr>
          <a:xfrm>
            <a:off x="5410200" y="5486400"/>
            <a:ext cx="2362200" cy="369332"/>
          </a:xfrm>
          <a:prstGeom prst="rect">
            <a:avLst/>
          </a:prstGeom>
          <a:noFill/>
        </p:spPr>
        <p:txBody>
          <a:bodyPr wrap="square" rtlCol="0">
            <a:spAutoFit/>
          </a:bodyPr>
          <a:lstStyle/>
          <a:p>
            <a:r>
              <a:rPr lang="en-US" dirty="0" smtClean="0"/>
              <a:t>Receiving Entity (RE)</a:t>
            </a:r>
            <a:endParaRPr lang="en-US" dirty="0"/>
          </a:p>
        </p:txBody>
      </p:sp>
      <p:sp>
        <p:nvSpPr>
          <p:cNvPr id="52" name="TextBox 51"/>
          <p:cNvSpPr txBox="1"/>
          <p:nvPr/>
        </p:nvSpPr>
        <p:spPr>
          <a:xfrm>
            <a:off x="3886200" y="2209800"/>
            <a:ext cx="838200" cy="523220"/>
          </a:xfrm>
          <a:prstGeom prst="rect">
            <a:avLst/>
          </a:prstGeom>
          <a:noFill/>
        </p:spPr>
        <p:txBody>
          <a:bodyPr wrap="square" rtlCol="0">
            <a:spAutoFit/>
          </a:bodyPr>
          <a:lstStyle/>
          <a:p>
            <a:pPr algn="ctr"/>
            <a:r>
              <a:rPr lang="en-US" sz="2800" dirty="0" smtClean="0"/>
              <a:t>win</a:t>
            </a:r>
            <a:endParaRPr lang="en-US" sz="2800" dirty="0"/>
          </a:p>
        </p:txBody>
      </p:sp>
      <p:sp>
        <p:nvSpPr>
          <p:cNvPr id="30" name="TextBox 29"/>
          <p:cNvSpPr txBox="1"/>
          <p:nvPr/>
        </p:nvSpPr>
        <p:spPr>
          <a:xfrm>
            <a:off x="609600" y="3733800"/>
            <a:ext cx="838200" cy="523220"/>
          </a:xfrm>
          <a:prstGeom prst="rect">
            <a:avLst/>
          </a:prstGeom>
          <a:noFill/>
        </p:spPr>
        <p:txBody>
          <a:bodyPr wrap="square" rtlCol="0">
            <a:spAutoFit/>
          </a:bodyPr>
          <a:lstStyle/>
          <a:p>
            <a:pPr algn="ctr"/>
            <a:r>
              <a:rPr lang="el-GR" sz="2800" dirty="0" smtClean="0">
                <a:latin typeface="Arial"/>
                <a:cs typeface="Arial"/>
              </a:rPr>
              <a:t>λ</a:t>
            </a:r>
            <a:endParaRPr lang="en-US" sz="2800" dirty="0"/>
          </a:p>
        </p:txBody>
      </p:sp>
      <p:sp>
        <p:nvSpPr>
          <p:cNvPr id="35" name="TextBox 34"/>
          <p:cNvSpPr txBox="1"/>
          <p:nvPr/>
        </p:nvSpPr>
        <p:spPr>
          <a:xfrm>
            <a:off x="7010400" y="3733800"/>
            <a:ext cx="1905000" cy="523220"/>
          </a:xfrm>
          <a:prstGeom prst="rect">
            <a:avLst/>
          </a:prstGeom>
          <a:noFill/>
        </p:spPr>
        <p:txBody>
          <a:bodyPr wrap="square" rtlCol="0">
            <a:spAutoFit/>
          </a:bodyPr>
          <a:lstStyle/>
          <a:p>
            <a:pPr algn="ctr"/>
            <a:r>
              <a:rPr lang="el-GR" sz="2800" dirty="0" smtClean="0">
                <a:latin typeface="Arial"/>
                <a:cs typeface="Arial"/>
              </a:rPr>
              <a:t>μ</a:t>
            </a:r>
            <a:r>
              <a:rPr lang="en-US" sz="2800" dirty="0" smtClean="0">
                <a:latin typeface="Arial"/>
                <a:cs typeface="Arial"/>
              </a:rPr>
              <a:t> = </a:t>
            </a:r>
            <a:r>
              <a:rPr lang="el-GR" sz="2800" dirty="0" smtClean="0">
                <a:latin typeface="Arial"/>
              </a:rPr>
              <a:t>λ</a:t>
            </a:r>
            <a:r>
              <a:rPr lang="en-US" sz="2800" dirty="0" smtClean="0">
                <a:latin typeface="Arial"/>
              </a:rPr>
              <a:t>’</a:t>
            </a:r>
            <a:r>
              <a:rPr lang="en-US" sz="2800" dirty="0" smtClean="0">
                <a:latin typeface="Arial"/>
                <a:cs typeface="Arial"/>
              </a:rPr>
              <a:t> </a:t>
            </a:r>
            <a:endParaRPr lang="en-US" sz="2800" dirty="0"/>
          </a:p>
        </p:txBody>
      </p:sp>
      <p:sp>
        <p:nvSpPr>
          <p:cNvPr id="25" name="TextBox 24"/>
          <p:cNvSpPr txBox="1"/>
          <p:nvPr/>
        </p:nvSpPr>
        <p:spPr>
          <a:xfrm>
            <a:off x="1066800" y="4800600"/>
            <a:ext cx="1828800" cy="461665"/>
          </a:xfrm>
          <a:prstGeom prst="rect">
            <a:avLst/>
          </a:prstGeom>
          <a:noFill/>
        </p:spPr>
        <p:txBody>
          <a:bodyPr wrap="square" rtlCol="0">
            <a:spAutoFit/>
          </a:bodyPr>
          <a:lstStyle/>
          <a:p>
            <a:pPr algn="ctr"/>
            <a:r>
              <a:rPr lang="en-US" sz="2400" dirty="0" smtClean="0">
                <a:solidFill>
                  <a:srgbClr val="FF0000"/>
                </a:solidFill>
                <a:latin typeface="Arial"/>
              </a:rPr>
              <a:t>if (win &lt; 0)</a:t>
            </a:r>
            <a:endParaRPr lang="en-US" sz="2400" dirty="0">
              <a:solidFill>
                <a:srgbClr val="FF0000"/>
              </a:solidFill>
            </a:endParaRPr>
          </a:p>
        </p:txBody>
      </p:sp>
      <p:sp>
        <p:nvSpPr>
          <p:cNvPr id="26" name="TextBox 25"/>
          <p:cNvSpPr txBox="1"/>
          <p:nvPr/>
        </p:nvSpPr>
        <p:spPr>
          <a:xfrm>
            <a:off x="3505200" y="4191000"/>
            <a:ext cx="1981200" cy="461665"/>
          </a:xfrm>
          <a:prstGeom prst="rect">
            <a:avLst/>
          </a:prstGeom>
          <a:noFill/>
        </p:spPr>
        <p:txBody>
          <a:bodyPr wrap="square" rtlCol="0">
            <a:spAutoFit/>
          </a:bodyPr>
          <a:lstStyle/>
          <a:p>
            <a:pPr algn="ctr"/>
            <a:r>
              <a:rPr lang="en-US" sz="2400" dirty="0" smtClean="0">
                <a:solidFill>
                  <a:srgbClr val="00B050"/>
                </a:solidFill>
                <a:latin typeface="Arial"/>
              </a:rPr>
              <a:t>if (win &gt; 0)</a:t>
            </a:r>
            <a:endParaRPr lang="en-US" sz="2400" dirty="0">
              <a:solidFill>
                <a:srgbClr val="00B050"/>
              </a:solidFill>
            </a:endParaRPr>
          </a:p>
        </p:txBody>
      </p:sp>
      <p:sp>
        <p:nvSpPr>
          <p:cNvPr id="27" name="TextBox 26"/>
          <p:cNvSpPr txBox="1"/>
          <p:nvPr/>
        </p:nvSpPr>
        <p:spPr>
          <a:xfrm>
            <a:off x="4114800" y="3657600"/>
            <a:ext cx="838200" cy="523220"/>
          </a:xfrm>
          <a:prstGeom prst="rect">
            <a:avLst/>
          </a:prstGeom>
          <a:noFill/>
        </p:spPr>
        <p:txBody>
          <a:bodyPr wrap="square" rtlCol="0">
            <a:spAutoFit/>
          </a:bodyPr>
          <a:lstStyle/>
          <a:p>
            <a:pPr algn="ctr"/>
            <a:r>
              <a:rPr lang="el-GR" sz="2800" dirty="0" smtClean="0">
                <a:latin typeface="Arial"/>
                <a:cs typeface="Arial"/>
              </a:rPr>
              <a:t>λ</a:t>
            </a:r>
            <a:r>
              <a:rPr lang="en-US" sz="2800" dirty="0" smtClean="0">
                <a:latin typeface="Arial"/>
                <a:cs typeface="Arial"/>
              </a:rPr>
              <a:t>’</a:t>
            </a:r>
            <a:endParaRPr lang="en-US" sz="2800" dirty="0"/>
          </a:p>
        </p:txBody>
      </p:sp>
      <p:sp>
        <p:nvSpPr>
          <p:cNvPr id="29" name="TextBox 28"/>
          <p:cNvSpPr txBox="1"/>
          <p:nvPr/>
        </p:nvSpPr>
        <p:spPr>
          <a:xfrm>
            <a:off x="2743200" y="4800600"/>
            <a:ext cx="1219200" cy="523220"/>
          </a:xfrm>
          <a:prstGeom prst="rect">
            <a:avLst/>
          </a:prstGeom>
          <a:noFill/>
        </p:spPr>
        <p:txBody>
          <a:bodyPr wrap="square" rtlCol="0">
            <a:spAutoFit/>
          </a:bodyPr>
          <a:lstStyle/>
          <a:p>
            <a:pPr algn="ctr"/>
            <a:r>
              <a:rPr lang="el-GR" sz="2800" dirty="0" smtClean="0">
                <a:latin typeface="Arial"/>
              </a:rPr>
              <a:t>λ</a:t>
            </a:r>
            <a:r>
              <a:rPr lang="en-US" sz="2800" dirty="0" smtClean="0"/>
              <a:t> - </a:t>
            </a:r>
            <a:r>
              <a:rPr lang="el-GR" sz="2800" dirty="0" smtClean="0">
                <a:latin typeface="Arial"/>
                <a:cs typeface="Arial"/>
              </a:rPr>
              <a:t>λ</a:t>
            </a:r>
            <a:r>
              <a:rPr lang="en-US" sz="2800" dirty="0" smtClean="0">
                <a:latin typeface="Arial"/>
                <a:cs typeface="Arial"/>
              </a:rPr>
              <a:t>’</a:t>
            </a:r>
            <a:endParaRPr lang="en-US" sz="2800" dirty="0"/>
          </a:p>
        </p:txBody>
      </p:sp>
      <p:sp>
        <p:nvSpPr>
          <p:cNvPr id="33" name="Oval Callout 32"/>
          <p:cNvSpPr/>
          <p:nvPr/>
        </p:nvSpPr>
        <p:spPr bwMode="auto">
          <a:xfrm>
            <a:off x="2590800" y="914400"/>
            <a:ext cx="3733800" cy="1219200"/>
          </a:xfrm>
          <a:prstGeom prst="wedgeEllipseCallout">
            <a:avLst>
              <a:gd name="adj1" fmla="val 13710"/>
              <a:gd name="adj2" fmla="val 99219"/>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Channel</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(In-band or out-of-band)</a:t>
            </a:r>
            <a:endParaRPr kumimoji="0" lang="en-US" b="0" i="0" u="none" strike="noStrike" cap="none" normalizeH="0" baseline="0" dirty="0">
              <a:ln>
                <a:noFill/>
              </a:ln>
              <a:solidFill>
                <a:schemeClr val="tx2"/>
              </a:solidFill>
              <a:effectLst/>
              <a:latin typeface="Arial" charset="0"/>
              <a:ea typeface="Arial" charset="0"/>
              <a:cs typeface="Arial" charset="0"/>
            </a:endParaRPr>
          </a:p>
        </p:txBody>
      </p:sp>
      <p:sp>
        <p:nvSpPr>
          <p:cNvPr id="34" name="Oval Callout 33"/>
          <p:cNvSpPr/>
          <p:nvPr/>
        </p:nvSpPr>
        <p:spPr bwMode="auto">
          <a:xfrm>
            <a:off x="381000" y="1828800"/>
            <a:ext cx="2133600" cy="1219200"/>
          </a:xfrm>
          <a:prstGeom prst="wedgeEllipseCallout">
            <a:avLst>
              <a:gd name="adj1" fmla="val 49664"/>
              <a:gd name="adj2" fmla="val 117443"/>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Enforcement</a:t>
            </a:r>
          </a:p>
        </p:txBody>
      </p:sp>
      <p:sp>
        <p:nvSpPr>
          <p:cNvPr id="36" name="Oval Callout 35"/>
          <p:cNvSpPr/>
          <p:nvPr/>
        </p:nvSpPr>
        <p:spPr bwMode="auto">
          <a:xfrm>
            <a:off x="6553200" y="1981200"/>
            <a:ext cx="2057400" cy="1219200"/>
          </a:xfrm>
          <a:prstGeom prst="wedgeEllipseCallout">
            <a:avLst>
              <a:gd name="adj1" fmla="val -35768"/>
              <a:gd name="adj2" fmla="val 103425"/>
            </a:avLst>
          </a:prstGeom>
          <a:solidFill>
            <a:srgbClr val="FFFF99"/>
          </a:solidFill>
          <a:ln w="9525" cap="flat" cmpd="sng" algn="ctr">
            <a:solidFill>
              <a:srgbClr val="FF99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tx2"/>
                </a:solidFill>
                <a:latin typeface="Arial" charset="0"/>
                <a:ea typeface="Arial" charset="0"/>
                <a:cs typeface="Arial" charset="0"/>
              </a:rPr>
              <a:t>Feedback Algorithm</a:t>
            </a:r>
          </a:p>
        </p:txBody>
      </p:sp>
      <p:sp>
        <p:nvSpPr>
          <p:cNvPr id="37" name="Rounded Rectangle 36"/>
          <p:cNvSpPr/>
          <p:nvPr/>
        </p:nvSpPr>
        <p:spPr bwMode="auto">
          <a:xfrm>
            <a:off x="457200" y="6019800"/>
            <a:ext cx="83820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dirty="0" smtClean="0">
                <a:solidFill>
                  <a:schemeClr val="tx2"/>
                </a:solidFill>
                <a:latin typeface="Arial" charset="0"/>
                <a:ea typeface="Arial" charset="0"/>
                <a:cs typeface="Arial" charset="0"/>
              </a:rPr>
              <a:t>Volker Hilt, Eric Noel, Charles Shen,</a:t>
            </a:r>
            <a:r>
              <a:rPr kumimoji="0" lang="en-US" sz="1200" b="0" i="0" u="none" strike="noStrike" cap="none" normalizeH="0" dirty="0" smtClean="0">
                <a:ln>
                  <a:noFill/>
                </a:ln>
                <a:solidFill>
                  <a:schemeClr val="tx2"/>
                </a:solidFill>
                <a:effectLst/>
                <a:latin typeface="Arial" charset="0"/>
                <a:ea typeface="Arial" charset="0"/>
                <a:cs typeface="Arial" charset="0"/>
              </a:rPr>
              <a:t> Ahmed </a:t>
            </a:r>
            <a:r>
              <a:rPr kumimoji="0" lang="en-US" sz="1200" b="0" i="0" u="none" strike="noStrike" cap="none" normalizeH="0" dirty="0" err="1" smtClean="0">
                <a:ln>
                  <a:noFill/>
                </a:ln>
                <a:solidFill>
                  <a:schemeClr val="tx2"/>
                </a:solidFill>
                <a:effectLst/>
                <a:latin typeface="Arial" charset="0"/>
                <a:ea typeface="Arial" charset="0"/>
                <a:cs typeface="Arial" charset="0"/>
              </a:rPr>
              <a:t>Abdelal</a:t>
            </a:r>
            <a:r>
              <a:rPr kumimoji="0" lang="en-US" sz="1200" b="0" i="0" u="none" strike="noStrike" cap="none" normalizeH="0" dirty="0" smtClean="0">
                <a:ln>
                  <a:noFill/>
                </a:ln>
                <a:solidFill>
                  <a:schemeClr val="tx2"/>
                </a:solidFill>
                <a:effectLst/>
                <a:latin typeface="Arial" charset="0"/>
                <a:ea typeface="Arial" charset="0"/>
                <a:cs typeface="Arial" charset="0"/>
              </a:rPr>
              <a:t>, </a:t>
            </a:r>
            <a:r>
              <a:rPr lang="en-US" sz="1200" dirty="0" smtClean="0"/>
              <a:t>Design Considerations for Session Initiation Protocol (SIP) Overload Control, draft-ietf-sipping-overload-design-02.txt, </a:t>
            </a:r>
            <a:r>
              <a:rPr lang="en-US" sz="1200" dirty="0" smtClean="0">
                <a:solidFill>
                  <a:schemeClr val="tx2"/>
                </a:solidFill>
                <a:latin typeface="Arial" charset="0"/>
                <a:ea typeface="Arial" charset="0"/>
                <a:cs typeface="Arial" charset="0"/>
              </a:rPr>
              <a:t>IETF SIPPING Working Group, </a:t>
            </a:r>
            <a:r>
              <a:rPr lang="en-US" sz="1200" dirty="0" smtClean="0"/>
              <a:t>work in progress, July 2009</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fld id="{36D9C804-886F-43B1-9C3C-017D7D904F5B}" type="datetime1">
              <a:rPr lang="en-US" altLang="zh-CN" smtClean="0"/>
              <a:pPr/>
              <a:t>4/7/2010</a:t>
            </a:fld>
            <a:endParaRPr lang="en-US" altLang="zh-CN" dirty="0"/>
          </a:p>
        </p:txBody>
      </p:sp>
      <p:sp>
        <p:nvSpPr>
          <p:cNvPr id="31" name="Slide Number Placeholder 5"/>
          <p:cNvSpPr>
            <a:spLocks noGrp="1"/>
          </p:cNvSpPr>
          <p:nvPr>
            <p:ph type="sldNum" sz="quarter" idx="12"/>
          </p:nvPr>
        </p:nvSpPr>
        <p:spPr/>
        <p:txBody>
          <a:bodyPr/>
          <a:lstStyle/>
          <a:p>
            <a:fld id="{704CC701-DDE9-4245-9081-BE52F131F1BB}" type="slidenum">
              <a:rPr lang="en-US" altLang="zh-CN" smtClean="0"/>
              <a:pPr/>
              <a:t>38</a:t>
            </a:fld>
            <a:endParaRPr lang="en-US" altLang="zh-CN" dirty="0"/>
          </a:p>
        </p:txBody>
      </p:sp>
      <p:sp>
        <p:nvSpPr>
          <p:cNvPr id="2472010" name="Rectangle 74"/>
          <p:cNvSpPr>
            <a:spLocks noGrp="1" noChangeArrowheads="1"/>
          </p:cNvSpPr>
          <p:nvPr>
            <p:ph type="title"/>
          </p:nvPr>
        </p:nvSpPr>
        <p:spPr/>
        <p:txBody>
          <a:bodyPr/>
          <a:lstStyle/>
          <a:p>
            <a:r>
              <a:rPr lang="en-US" altLang="zh-CN" dirty="0" smtClean="0">
                <a:ea typeface="宋体" pitchFamily="2" charset="-122"/>
              </a:rPr>
              <a:t>Window-based </a:t>
            </a:r>
            <a:r>
              <a:rPr lang="en-US" altLang="zh-CN" dirty="0">
                <a:ea typeface="宋体" pitchFamily="2" charset="-122"/>
              </a:rPr>
              <a:t>Feedback Control </a:t>
            </a:r>
            <a:r>
              <a:rPr lang="en-US" altLang="zh-CN" dirty="0" smtClean="0">
                <a:ea typeface="宋体" pitchFamily="2" charset="-122"/>
              </a:rPr>
              <a:t>Algorithm Design</a:t>
            </a:r>
            <a:endParaRPr lang="en-US" altLang="zh-CN" dirty="0">
              <a:ea typeface="宋体" pitchFamily="2" charset="-122"/>
            </a:endParaRPr>
          </a:p>
        </p:txBody>
      </p:sp>
      <p:graphicFrame>
        <p:nvGraphicFramePr>
          <p:cNvPr id="2472070" name="Group 134"/>
          <p:cNvGraphicFramePr>
            <a:graphicFrameLocks noGrp="1"/>
          </p:cNvGraphicFramePr>
          <p:nvPr>
            <p:ph type="tbl" idx="1"/>
          </p:nvPr>
        </p:nvGraphicFramePr>
        <p:xfrm>
          <a:off x="381000" y="1600200"/>
          <a:ext cx="8229600" cy="3986785"/>
        </p:xfrm>
        <a:graphic>
          <a:graphicData uri="http://schemas.openxmlformats.org/drawingml/2006/table">
            <a:tbl>
              <a:tblPr/>
              <a:tblGrid>
                <a:gridCol w="1447800"/>
                <a:gridCol w="2514600"/>
                <a:gridCol w="2209800"/>
                <a:gridCol w="20574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Win-disc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Win-cont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Win-auto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773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decrement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upon receiving session request (INVITE)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hMerge="1">
                  <a:txBody>
                    <a:bodyPr/>
                    <a:lstStyle/>
                    <a:p>
                      <a:endParaRPr lang="en-US"/>
                    </a:p>
                  </a:txBody>
                  <a:tcPr/>
                </a:tc>
                <a:tc hMerge="1">
                  <a:txBody>
                    <a:bodyPr/>
                    <a:lstStyle/>
                    <a:p>
                      <a:endParaRPr lang="en-US"/>
                    </a:p>
                  </a:txBody>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adjustment algorithm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acceptable # of sessions every control interval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current # of available session slots every message arrival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window size increment after processing NEW INVITE request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r>
              <a:tr h="1284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Tunable parameters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fld id="{5E971105-B3F4-46D3-B8D6-23B18FD7DB54}" type="datetime1">
              <a:rPr lang="en-US" altLang="zh-CN" smtClean="0"/>
              <a:pPr/>
              <a:t>4/7/2010</a:t>
            </a:fld>
            <a:endParaRPr lang="en-US" altLang="zh-CN" dirty="0"/>
          </a:p>
        </p:txBody>
      </p:sp>
      <p:sp>
        <p:nvSpPr>
          <p:cNvPr id="22" name="Slide Number Placeholder 5"/>
          <p:cNvSpPr>
            <a:spLocks noGrp="1"/>
          </p:cNvSpPr>
          <p:nvPr>
            <p:ph type="sldNum" sz="quarter" idx="12"/>
          </p:nvPr>
        </p:nvSpPr>
        <p:spPr/>
        <p:txBody>
          <a:bodyPr/>
          <a:lstStyle/>
          <a:p>
            <a:fld id="{C5D9F09D-5C35-4866-BC9B-217DC43B3810}" type="slidenum">
              <a:rPr lang="en-US" altLang="zh-CN" smtClean="0"/>
              <a:pPr/>
              <a:t>39</a:t>
            </a:fld>
            <a:endParaRPr lang="en-US" altLang="zh-CN" dirty="0"/>
          </a:p>
        </p:txBody>
      </p:sp>
      <p:sp>
        <p:nvSpPr>
          <p:cNvPr id="2476034" name="Rectangle 2"/>
          <p:cNvSpPr>
            <a:spLocks noGrp="1" noChangeArrowheads="1"/>
          </p:cNvSpPr>
          <p:nvPr>
            <p:ph type="title"/>
          </p:nvPr>
        </p:nvSpPr>
        <p:spPr/>
        <p:txBody>
          <a:bodyPr/>
          <a:lstStyle/>
          <a:p>
            <a:r>
              <a:rPr lang="en-US" altLang="zh-CN" dirty="0">
                <a:ea typeface="宋体" pitchFamily="2" charset="-122"/>
              </a:rPr>
              <a:t>Rate-based Feedback Control Algorithms</a:t>
            </a:r>
          </a:p>
        </p:txBody>
      </p:sp>
      <p:graphicFrame>
        <p:nvGraphicFramePr>
          <p:cNvPr id="2476071" name="Group 39"/>
          <p:cNvGraphicFramePr>
            <a:graphicFrameLocks noGrp="1"/>
          </p:cNvGraphicFramePr>
          <p:nvPr>
            <p:ph type="tbl" idx="1"/>
          </p:nvPr>
        </p:nvGraphicFramePr>
        <p:xfrm>
          <a:off x="381000" y="1524000"/>
          <a:ext cx="8229600" cy="4038601"/>
        </p:xfrm>
        <a:graphic>
          <a:graphicData uri="http://schemas.openxmlformats.org/drawingml/2006/table">
            <a:tbl>
              <a:tblPr/>
              <a:tblGrid>
                <a:gridCol w="2488623"/>
                <a:gridCol w="2966604"/>
                <a:gridCol w="2774373"/>
              </a:tblGrid>
              <a:tr h="851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8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Rate-abs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Rate-occ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5925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Rate adjustment algorithm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acceptable rate   every control interval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update request acceptance ratio every control interval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30D"/>
                    </a:solidFill>
                  </a:tcPr>
                </a:tc>
              </a:tr>
              <a:tr h="15945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Tunable parameters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queuing delay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budget CPU occupancy control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measurement interval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OCC tuning parameters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 A Typical Internet Mulitmedia Service</a:t>
            </a:r>
            <a:endParaRPr lang="en-US" dirty="0"/>
          </a:p>
        </p:txBody>
      </p:sp>
      <p:sp>
        <p:nvSpPr>
          <p:cNvPr id="4" name="Date Placeholder 3"/>
          <p:cNvSpPr>
            <a:spLocks noGrp="1"/>
          </p:cNvSpPr>
          <p:nvPr>
            <p:ph type="dt" sz="half" idx="10"/>
          </p:nvPr>
        </p:nvSpPr>
        <p:spPr/>
        <p:txBody>
          <a:bodyPr/>
          <a:lstStyle/>
          <a:p>
            <a:fld id="{C73FA9BA-7466-4750-8C76-E9CEE131A00B}"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6" name="Picture 40" descr="http://www.infocellar.com/networks/graphics/images/cloud-basic%20(small).jpg"/>
          <p:cNvPicPr>
            <a:picLocks noChangeAspect="1" noChangeArrowheads="1"/>
          </p:cNvPicPr>
          <p:nvPr/>
        </p:nvPicPr>
        <p:blipFill>
          <a:blip r:embed="rId4" cstate="print"/>
          <a:srcRect/>
          <a:stretch>
            <a:fillRect/>
          </a:stretch>
        </p:blipFill>
        <p:spPr bwMode="auto">
          <a:xfrm>
            <a:off x="152400" y="4137072"/>
            <a:ext cx="3465095" cy="1992905"/>
          </a:xfrm>
          <a:prstGeom prst="rect">
            <a:avLst/>
          </a:prstGeom>
          <a:noFill/>
        </p:spPr>
      </p:pic>
      <p:pic>
        <p:nvPicPr>
          <p:cNvPr id="9" name="Picture 25" descr="http://www.infocellar.com/networks/graphics/images/cloud-basic%20(small).jpg"/>
          <p:cNvPicPr>
            <a:picLocks noChangeAspect="1" noChangeArrowheads="1"/>
          </p:cNvPicPr>
          <p:nvPr/>
        </p:nvPicPr>
        <p:blipFill>
          <a:blip r:embed="rId4" cstate="print"/>
          <a:srcRect/>
          <a:stretch>
            <a:fillRect/>
          </a:stretch>
        </p:blipFill>
        <p:spPr bwMode="auto">
          <a:xfrm>
            <a:off x="5029200" y="4038600"/>
            <a:ext cx="3176337" cy="1421222"/>
          </a:xfrm>
          <a:prstGeom prst="rect">
            <a:avLst/>
          </a:prstGeom>
          <a:noFill/>
        </p:spPr>
      </p:pic>
      <p:sp>
        <p:nvSpPr>
          <p:cNvPr id="10" name="Date Placeholder 3"/>
          <p:cNvSpPr txBox="1">
            <a:spLocks/>
          </p:cNvSpPr>
          <p:nvPr/>
        </p:nvSpPr>
        <p:spPr bwMode="auto">
          <a:xfrm>
            <a:off x="838200" y="6477000"/>
            <a:ext cx="12192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E3F89-0B5A-409A-BC02-7FA472717AFC}" type="datetime1">
              <a:rPr kumimoji="0" 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4/7/2010</a:t>
            </a:fld>
            <a:endParaRPr kumimoji="0" lang="en-US"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sp>
        <p:nvSpPr>
          <p:cNvPr id="11" name="Slide Number Placeholder 4"/>
          <p:cNvSpPr txBox="1">
            <a:spLocks/>
          </p:cNvSpPr>
          <p:nvPr/>
        </p:nvSpPr>
        <p:spPr bwMode="auto">
          <a:xfrm>
            <a:off x="6705600" y="6477000"/>
            <a:ext cx="990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100" b="0" i="0" u="none" strike="noStrike" kern="1200" cap="none" spc="0" normalizeH="0" baseline="0" noProof="0" smtClean="0">
                <a:ln>
                  <a:noFill/>
                </a:ln>
                <a:solidFill>
                  <a:schemeClr val="tx1"/>
                </a:solidFill>
                <a:effectLst/>
                <a:uLnTx/>
                <a:uFillTx/>
                <a:latin typeface="Trebuchet MS" pitchFamily="34" charset="0"/>
                <a:ea typeface="SimSun"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tx1"/>
              </a:solidFill>
              <a:effectLst/>
              <a:uLnTx/>
              <a:uFillTx/>
              <a:latin typeface="Trebuchet MS" pitchFamily="34" charset="0"/>
              <a:ea typeface="SimSun" pitchFamily="2" charset="-122"/>
              <a:cs typeface="+mn-cs"/>
            </a:endParaRPr>
          </a:p>
        </p:txBody>
      </p:sp>
      <p:pic>
        <p:nvPicPr>
          <p:cNvPr id="12" name="Picture 41" descr="http://www.infocellar.com/networks/graphics/images/cloud-basic%20(small).jpg"/>
          <p:cNvPicPr>
            <a:picLocks noChangeAspect="1" noChangeArrowheads="1"/>
          </p:cNvPicPr>
          <p:nvPr/>
        </p:nvPicPr>
        <p:blipFill>
          <a:blip r:embed="rId4" cstate="print"/>
          <a:srcRect/>
          <a:stretch>
            <a:fillRect/>
          </a:stretch>
        </p:blipFill>
        <p:spPr bwMode="auto">
          <a:xfrm>
            <a:off x="2390274" y="3140619"/>
            <a:ext cx="1732547" cy="996453"/>
          </a:xfrm>
          <a:prstGeom prst="rect">
            <a:avLst/>
          </a:prstGeom>
          <a:noFill/>
        </p:spPr>
      </p:pic>
      <p:pic>
        <p:nvPicPr>
          <p:cNvPr id="13" name="Picture 31" descr="router-blue-small.jpg">
            <a:hlinkClick r:id="rId5"/>
          </p:cNvPr>
          <p:cNvPicPr>
            <a:picLocks noChangeAspect="1" noChangeArrowheads="1"/>
          </p:cNvPicPr>
          <p:nvPr/>
        </p:nvPicPr>
        <p:blipFill>
          <a:blip r:embed="rId6" cstate="print"/>
          <a:srcRect/>
          <a:stretch>
            <a:fillRect/>
          </a:stretch>
        </p:blipFill>
        <p:spPr bwMode="auto">
          <a:xfrm>
            <a:off x="6216316" y="4137072"/>
            <a:ext cx="360947" cy="217176"/>
          </a:xfrm>
          <a:prstGeom prst="rect">
            <a:avLst/>
          </a:prstGeom>
          <a:noFill/>
        </p:spPr>
      </p:pic>
      <p:pic>
        <p:nvPicPr>
          <p:cNvPr id="14" name="Picture 38" descr="router-blue-small.jpg">
            <a:hlinkClick r:id="rId5"/>
          </p:cNvPr>
          <p:cNvPicPr>
            <a:picLocks noChangeAspect="1" noChangeArrowheads="1"/>
          </p:cNvPicPr>
          <p:nvPr/>
        </p:nvPicPr>
        <p:blipFill>
          <a:blip r:embed="rId6" cstate="print"/>
          <a:srcRect/>
          <a:stretch>
            <a:fillRect/>
          </a:stretch>
        </p:blipFill>
        <p:spPr bwMode="auto">
          <a:xfrm>
            <a:off x="6793832" y="4980224"/>
            <a:ext cx="562476" cy="340135"/>
          </a:xfrm>
          <a:prstGeom prst="rect">
            <a:avLst/>
          </a:prstGeom>
          <a:noFill/>
        </p:spPr>
      </p:pic>
      <p:pic>
        <p:nvPicPr>
          <p:cNvPr id="15" name="Picture 39" descr="router-blue-small.jpg">
            <a:hlinkClick r:id="rId5"/>
          </p:cNvPr>
          <p:cNvPicPr>
            <a:picLocks noChangeAspect="1" noChangeArrowheads="1"/>
          </p:cNvPicPr>
          <p:nvPr/>
        </p:nvPicPr>
        <p:blipFill>
          <a:blip r:embed="rId6" cstate="print"/>
          <a:srcRect/>
          <a:stretch>
            <a:fillRect/>
          </a:stretch>
        </p:blipFill>
        <p:spPr bwMode="auto">
          <a:xfrm>
            <a:off x="5205663" y="4675220"/>
            <a:ext cx="433137" cy="261888"/>
          </a:xfrm>
          <a:prstGeom prst="rect">
            <a:avLst/>
          </a:prstGeom>
          <a:noFill/>
        </p:spPr>
      </p:pic>
      <p:pic>
        <p:nvPicPr>
          <p:cNvPr id="16" name="Picture 42" descr="http://www.infocellar.com/networks/graphics/images/cloud-basic%20(small).jpg"/>
          <p:cNvPicPr>
            <a:picLocks noChangeAspect="1" noChangeArrowheads="1"/>
          </p:cNvPicPr>
          <p:nvPr/>
        </p:nvPicPr>
        <p:blipFill>
          <a:blip r:embed="rId4" cstate="print"/>
          <a:srcRect/>
          <a:stretch>
            <a:fillRect/>
          </a:stretch>
        </p:blipFill>
        <p:spPr bwMode="auto">
          <a:xfrm>
            <a:off x="4411579" y="3048000"/>
            <a:ext cx="1227221" cy="705821"/>
          </a:xfrm>
          <a:prstGeom prst="rect">
            <a:avLst/>
          </a:prstGeom>
          <a:noFill/>
        </p:spPr>
      </p:pic>
      <p:pic>
        <p:nvPicPr>
          <p:cNvPr id="17" name="Picture 43" descr="router-blue-small.jpg">
            <a:hlinkClick r:id="rId5"/>
          </p:cNvPr>
          <p:cNvPicPr>
            <a:picLocks noChangeAspect="1" noChangeArrowheads="1"/>
          </p:cNvPicPr>
          <p:nvPr/>
        </p:nvPicPr>
        <p:blipFill>
          <a:blip r:embed="rId6" cstate="print"/>
          <a:srcRect/>
          <a:stretch>
            <a:fillRect/>
          </a:stretch>
        </p:blipFill>
        <p:spPr bwMode="auto">
          <a:xfrm>
            <a:off x="1307432" y="5320359"/>
            <a:ext cx="577516" cy="349717"/>
          </a:xfrm>
          <a:prstGeom prst="rect">
            <a:avLst/>
          </a:prstGeom>
          <a:noFill/>
        </p:spPr>
      </p:pic>
      <p:pic>
        <p:nvPicPr>
          <p:cNvPr id="18" name="Picture 44" descr="router-blue-small.jpg">
            <a:hlinkClick r:id="rId5"/>
          </p:cNvPr>
          <p:cNvPicPr>
            <a:picLocks noChangeAspect="1" noChangeArrowheads="1"/>
          </p:cNvPicPr>
          <p:nvPr/>
        </p:nvPicPr>
        <p:blipFill>
          <a:blip r:embed="rId6" cstate="print"/>
          <a:srcRect/>
          <a:stretch>
            <a:fillRect/>
          </a:stretch>
        </p:blipFill>
        <p:spPr bwMode="auto">
          <a:xfrm>
            <a:off x="2245895" y="4268016"/>
            <a:ext cx="360947" cy="218772"/>
          </a:xfrm>
          <a:prstGeom prst="rect">
            <a:avLst/>
          </a:prstGeom>
          <a:noFill/>
        </p:spPr>
      </p:pic>
      <p:pic>
        <p:nvPicPr>
          <p:cNvPr id="19" name="Picture 45" descr="router-blue-small.jpg">
            <a:hlinkClick r:id="rId5"/>
          </p:cNvPr>
          <p:cNvPicPr>
            <a:picLocks noChangeAspect="1" noChangeArrowheads="1"/>
          </p:cNvPicPr>
          <p:nvPr/>
        </p:nvPicPr>
        <p:blipFill>
          <a:blip r:embed="rId6" cstate="print"/>
          <a:srcRect/>
          <a:stretch>
            <a:fillRect/>
          </a:stretch>
        </p:blipFill>
        <p:spPr bwMode="auto">
          <a:xfrm>
            <a:off x="2895600" y="3907121"/>
            <a:ext cx="360947" cy="218772"/>
          </a:xfrm>
          <a:prstGeom prst="rect">
            <a:avLst/>
          </a:prstGeom>
          <a:noFill/>
        </p:spPr>
      </p:pic>
      <p:pic>
        <p:nvPicPr>
          <p:cNvPr id="20" name="Picture 46" descr="router-blue-small.jpg">
            <a:hlinkClick r:id="rId5"/>
          </p:cNvPr>
          <p:cNvPicPr>
            <a:picLocks noChangeAspect="1" noChangeArrowheads="1"/>
          </p:cNvPicPr>
          <p:nvPr/>
        </p:nvPicPr>
        <p:blipFill>
          <a:blip r:embed="rId6" cstate="print"/>
          <a:srcRect/>
          <a:stretch>
            <a:fillRect/>
          </a:stretch>
        </p:blipFill>
        <p:spPr bwMode="auto">
          <a:xfrm>
            <a:off x="3112168" y="3107085"/>
            <a:ext cx="288758" cy="175657"/>
          </a:xfrm>
          <a:prstGeom prst="rect">
            <a:avLst/>
          </a:prstGeom>
          <a:noFill/>
        </p:spPr>
      </p:pic>
      <p:pic>
        <p:nvPicPr>
          <p:cNvPr id="21" name="Picture 47" descr="router-blue-small.jpg">
            <a:hlinkClick r:id="rId5"/>
          </p:cNvPr>
          <p:cNvPicPr>
            <a:picLocks noChangeAspect="1" noChangeArrowheads="1"/>
          </p:cNvPicPr>
          <p:nvPr/>
        </p:nvPicPr>
        <p:blipFill>
          <a:blip r:embed="rId6" cstate="print"/>
          <a:srcRect/>
          <a:stretch>
            <a:fillRect/>
          </a:stretch>
        </p:blipFill>
        <p:spPr bwMode="auto">
          <a:xfrm>
            <a:off x="3761874" y="3271564"/>
            <a:ext cx="288758" cy="175657"/>
          </a:xfrm>
          <a:prstGeom prst="rect">
            <a:avLst/>
          </a:prstGeom>
          <a:noFill/>
        </p:spPr>
      </p:pic>
      <p:pic>
        <p:nvPicPr>
          <p:cNvPr id="22" name="Picture 48" descr="router-blue-small.jpg">
            <a:hlinkClick r:id="rId5"/>
          </p:cNvPr>
          <p:cNvPicPr>
            <a:picLocks noChangeAspect="1" noChangeArrowheads="1"/>
          </p:cNvPicPr>
          <p:nvPr/>
        </p:nvPicPr>
        <p:blipFill>
          <a:blip r:embed="rId6" cstate="print"/>
          <a:srcRect/>
          <a:stretch>
            <a:fillRect/>
          </a:stretch>
        </p:blipFill>
        <p:spPr bwMode="auto">
          <a:xfrm>
            <a:off x="4339389" y="3271564"/>
            <a:ext cx="288758" cy="175657"/>
          </a:xfrm>
          <a:prstGeom prst="rect">
            <a:avLst/>
          </a:prstGeom>
          <a:noFill/>
        </p:spPr>
      </p:pic>
      <p:pic>
        <p:nvPicPr>
          <p:cNvPr id="23" name="Picture 49" descr="router-blue-small.jpg">
            <a:hlinkClick r:id="rId5"/>
          </p:cNvPr>
          <p:cNvPicPr>
            <a:picLocks noChangeAspect="1" noChangeArrowheads="1"/>
          </p:cNvPicPr>
          <p:nvPr/>
        </p:nvPicPr>
        <p:blipFill>
          <a:blip r:embed="rId6" cstate="print"/>
          <a:srcRect/>
          <a:stretch>
            <a:fillRect/>
          </a:stretch>
        </p:blipFill>
        <p:spPr bwMode="auto">
          <a:xfrm>
            <a:off x="4844716" y="3578164"/>
            <a:ext cx="288758" cy="175657"/>
          </a:xfrm>
          <a:prstGeom prst="rect">
            <a:avLst/>
          </a:prstGeom>
          <a:noFill/>
        </p:spPr>
      </p:pic>
      <p:pic>
        <p:nvPicPr>
          <p:cNvPr id="24" name="Picture 50" descr="router-blue-small.jpg">
            <a:hlinkClick r:id="rId5"/>
          </p:cNvPr>
          <p:cNvPicPr>
            <a:picLocks noChangeAspect="1" noChangeArrowheads="1"/>
          </p:cNvPicPr>
          <p:nvPr/>
        </p:nvPicPr>
        <p:blipFill>
          <a:blip r:embed="rId6" cstate="print"/>
          <a:srcRect/>
          <a:stretch>
            <a:fillRect/>
          </a:stretch>
        </p:blipFill>
        <p:spPr bwMode="auto">
          <a:xfrm>
            <a:off x="4989095" y="3293920"/>
            <a:ext cx="288758" cy="175657"/>
          </a:xfrm>
          <a:prstGeom prst="rect">
            <a:avLst/>
          </a:prstGeom>
          <a:noFill/>
        </p:spPr>
      </p:pic>
      <p:pic>
        <p:nvPicPr>
          <p:cNvPr id="25" name="Picture 51" descr="router-blue-small.jpg">
            <a:hlinkClick r:id="rId5"/>
          </p:cNvPr>
          <p:cNvPicPr>
            <a:picLocks noChangeAspect="1" noChangeArrowheads="1"/>
          </p:cNvPicPr>
          <p:nvPr/>
        </p:nvPicPr>
        <p:blipFill>
          <a:blip r:embed="rId6" cstate="print"/>
          <a:srcRect/>
          <a:stretch>
            <a:fillRect/>
          </a:stretch>
        </p:blipFill>
        <p:spPr bwMode="auto">
          <a:xfrm>
            <a:off x="5422232" y="3194913"/>
            <a:ext cx="288758" cy="175657"/>
          </a:xfrm>
          <a:prstGeom prst="rect">
            <a:avLst/>
          </a:prstGeom>
          <a:noFill/>
        </p:spPr>
      </p:pic>
      <p:pic>
        <p:nvPicPr>
          <p:cNvPr id="26" name="Picture 52" descr="router-blue-small.jpg">
            <a:hlinkClick r:id="rId5"/>
          </p:cNvPr>
          <p:cNvPicPr>
            <a:picLocks noChangeAspect="1" noChangeArrowheads="1"/>
          </p:cNvPicPr>
          <p:nvPr/>
        </p:nvPicPr>
        <p:blipFill>
          <a:blip r:embed="rId6" cstate="print"/>
          <a:srcRect/>
          <a:stretch>
            <a:fillRect/>
          </a:stretch>
        </p:blipFill>
        <p:spPr bwMode="auto">
          <a:xfrm>
            <a:off x="2751221" y="3424864"/>
            <a:ext cx="288758" cy="175657"/>
          </a:xfrm>
          <a:prstGeom prst="rect">
            <a:avLst/>
          </a:prstGeom>
          <a:noFill/>
        </p:spPr>
      </p:pic>
      <p:sp>
        <p:nvSpPr>
          <p:cNvPr id="27" name="Line 53"/>
          <p:cNvSpPr>
            <a:spLocks noChangeShapeType="1"/>
          </p:cNvSpPr>
          <p:nvPr/>
        </p:nvSpPr>
        <p:spPr bwMode="auto">
          <a:xfrm>
            <a:off x="2895600" y="3600521"/>
            <a:ext cx="144379" cy="306601"/>
          </a:xfrm>
          <a:prstGeom prst="line">
            <a:avLst/>
          </a:prstGeom>
          <a:noFill/>
          <a:ln w="9525">
            <a:solidFill>
              <a:schemeClr val="tx1"/>
            </a:solidFill>
            <a:miter lim="800000"/>
            <a:headEnd/>
            <a:tailEnd/>
          </a:ln>
          <a:effectLst/>
        </p:spPr>
        <p:txBody>
          <a:bodyPr wrap="none"/>
          <a:lstStyle/>
          <a:p>
            <a:endParaRPr lang="en-US" dirty="0"/>
          </a:p>
        </p:txBody>
      </p:sp>
      <p:sp>
        <p:nvSpPr>
          <p:cNvPr id="28" name="Line 54"/>
          <p:cNvSpPr>
            <a:spLocks noChangeShapeType="1"/>
          </p:cNvSpPr>
          <p:nvPr/>
        </p:nvSpPr>
        <p:spPr bwMode="auto">
          <a:xfrm flipH="1">
            <a:off x="2895600" y="3217270"/>
            <a:ext cx="288758" cy="229951"/>
          </a:xfrm>
          <a:prstGeom prst="line">
            <a:avLst/>
          </a:prstGeom>
          <a:noFill/>
          <a:ln w="9525">
            <a:solidFill>
              <a:schemeClr val="tx1"/>
            </a:solidFill>
            <a:miter lim="800000"/>
            <a:headEnd/>
            <a:tailEnd/>
          </a:ln>
          <a:effectLst/>
        </p:spPr>
        <p:txBody>
          <a:bodyPr wrap="none"/>
          <a:lstStyle/>
          <a:p>
            <a:endParaRPr lang="en-US" dirty="0"/>
          </a:p>
        </p:txBody>
      </p:sp>
      <p:sp>
        <p:nvSpPr>
          <p:cNvPr id="29" name="Line 55"/>
          <p:cNvSpPr>
            <a:spLocks noChangeShapeType="1"/>
          </p:cNvSpPr>
          <p:nvPr/>
        </p:nvSpPr>
        <p:spPr bwMode="auto">
          <a:xfrm flipH="1">
            <a:off x="3184358" y="3370570"/>
            <a:ext cx="649705" cy="536551"/>
          </a:xfrm>
          <a:prstGeom prst="line">
            <a:avLst/>
          </a:prstGeom>
          <a:noFill/>
          <a:ln w="9525">
            <a:solidFill>
              <a:schemeClr val="tx1"/>
            </a:solidFill>
            <a:miter lim="800000"/>
            <a:headEnd/>
            <a:tailEnd/>
          </a:ln>
          <a:effectLst/>
        </p:spPr>
        <p:txBody>
          <a:bodyPr wrap="none"/>
          <a:lstStyle/>
          <a:p>
            <a:endParaRPr lang="en-US" dirty="0"/>
          </a:p>
        </p:txBody>
      </p:sp>
      <p:sp>
        <p:nvSpPr>
          <p:cNvPr id="30" name="Line 56"/>
          <p:cNvSpPr>
            <a:spLocks noChangeShapeType="1"/>
          </p:cNvSpPr>
          <p:nvPr/>
        </p:nvSpPr>
        <p:spPr bwMode="auto">
          <a:xfrm>
            <a:off x="3400926" y="321727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1" name="Line 57"/>
          <p:cNvSpPr>
            <a:spLocks noChangeShapeType="1"/>
          </p:cNvSpPr>
          <p:nvPr/>
        </p:nvSpPr>
        <p:spPr bwMode="auto">
          <a:xfrm flipV="1">
            <a:off x="2967789" y="3370570"/>
            <a:ext cx="794084" cy="153300"/>
          </a:xfrm>
          <a:prstGeom prst="line">
            <a:avLst/>
          </a:prstGeom>
          <a:noFill/>
          <a:ln w="9525">
            <a:solidFill>
              <a:schemeClr val="tx1"/>
            </a:solidFill>
            <a:miter lim="800000"/>
            <a:headEnd/>
            <a:tailEnd/>
          </a:ln>
          <a:effectLst/>
        </p:spPr>
        <p:txBody>
          <a:bodyPr wrap="none"/>
          <a:lstStyle/>
          <a:p>
            <a:endParaRPr lang="en-US" dirty="0"/>
          </a:p>
        </p:txBody>
      </p:sp>
      <p:sp>
        <p:nvSpPr>
          <p:cNvPr id="32" name="Line 58"/>
          <p:cNvSpPr>
            <a:spLocks noChangeShapeType="1"/>
          </p:cNvSpPr>
          <p:nvPr/>
        </p:nvSpPr>
        <p:spPr bwMode="auto">
          <a:xfrm>
            <a:off x="3978442"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3" name="Line 59"/>
          <p:cNvSpPr>
            <a:spLocks noChangeShapeType="1"/>
          </p:cNvSpPr>
          <p:nvPr/>
        </p:nvSpPr>
        <p:spPr bwMode="auto">
          <a:xfrm>
            <a:off x="4628147" y="3370570"/>
            <a:ext cx="433137" cy="0"/>
          </a:xfrm>
          <a:prstGeom prst="line">
            <a:avLst/>
          </a:prstGeom>
          <a:noFill/>
          <a:ln w="9525">
            <a:solidFill>
              <a:schemeClr val="tx1"/>
            </a:solidFill>
            <a:miter lim="800000"/>
            <a:headEnd/>
            <a:tailEnd/>
          </a:ln>
          <a:effectLst/>
        </p:spPr>
        <p:txBody>
          <a:bodyPr wrap="none"/>
          <a:lstStyle/>
          <a:p>
            <a:endParaRPr lang="en-US" dirty="0"/>
          </a:p>
        </p:txBody>
      </p:sp>
      <p:sp>
        <p:nvSpPr>
          <p:cNvPr id="34" name="Line 60"/>
          <p:cNvSpPr>
            <a:spLocks noChangeShapeType="1"/>
          </p:cNvSpPr>
          <p:nvPr/>
        </p:nvSpPr>
        <p:spPr bwMode="auto">
          <a:xfrm flipV="1">
            <a:off x="5205663" y="3293920"/>
            <a:ext cx="360947" cy="76650"/>
          </a:xfrm>
          <a:prstGeom prst="line">
            <a:avLst/>
          </a:prstGeom>
          <a:noFill/>
          <a:ln w="9525">
            <a:solidFill>
              <a:schemeClr val="tx1"/>
            </a:solidFill>
            <a:miter lim="800000"/>
            <a:headEnd/>
            <a:tailEnd/>
          </a:ln>
          <a:effectLst/>
        </p:spPr>
        <p:txBody>
          <a:bodyPr wrap="none"/>
          <a:lstStyle/>
          <a:p>
            <a:endParaRPr lang="en-US" dirty="0"/>
          </a:p>
        </p:txBody>
      </p:sp>
      <p:sp>
        <p:nvSpPr>
          <p:cNvPr id="35" name="Line 61"/>
          <p:cNvSpPr>
            <a:spLocks noChangeShapeType="1"/>
          </p:cNvSpPr>
          <p:nvPr/>
        </p:nvSpPr>
        <p:spPr bwMode="auto">
          <a:xfrm>
            <a:off x="4555958" y="3370570"/>
            <a:ext cx="433137" cy="306601"/>
          </a:xfrm>
          <a:prstGeom prst="line">
            <a:avLst/>
          </a:prstGeom>
          <a:noFill/>
          <a:ln w="9525">
            <a:solidFill>
              <a:schemeClr val="tx1"/>
            </a:solidFill>
            <a:miter lim="800000"/>
            <a:headEnd/>
            <a:tailEnd/>
          </a:ln>
          <a:effectLst/>
        </p:spPr>
        <p:txBody>
          <a:bodyPr wrap="none"/>
          <a:lstStyle/>
          <a:p>
            <a:endParaRPr lang="en-US" dirty="0"/>
          </a:p>
        </p:txBody>
      </p:sp>
      <p:sp>
        <p:nvSpPr>
          <p:cNvPr id="36" name="Line 62"/>
          <p:cNvSpPr>
            <a:spLocks noChangeShapeType="1"/>
          </p:cNvSpPr>
          <p:nvPr/>
        </p:nvSpPr>
        <p:spPr bwMode="auto">
          <a:xfrm flipH="1">
            <a:off x="5061284" y="3447220"/>
            <a:ext cx="72189" cy="153300"/>
          </a:xfrm>
          <a:prstGeom prst="line">
            <a:avLst/>
          </a:prstGeom>
          <a:noFill/>
          <a:ln w="9525">
            <a:solidFill>
              <a:schemeClr val="tx1"/>
            </a:solidFill>
            <a:miter lim="800000"/>
            <a:headEnd/>
            <a:tailEnd/>
          </a:ln>
          <a:effectLst/>
        </p:spPr>
        <p:txBody>
          <a:bodyPr wrap="none"/>
          <a:lstStyle/>
          <a:p>
            <a:endParaRPr lang="en-US" dirty="0"/>
          </a:p>
        </p:txBody>
      </p:sp>
      <p:sp>
        <p:nvSpPr>
          <p:cNvPr id="37" name="Line 63"/>
          <p:cNvSpPr>
            <a:spLocks noChangeShapeType="1"/>
          </p:cNvSpPr>
          <p:nvPr/>
        </p:nvSpPr>
        <p:spPr bwMode="auto">
          <a:xfrm>
            <a:off x="4989095" y="3677171"/>
            <a:ext cx="1299411" cy="536551"/>
          </a:xfrm>
          <a:prstGeom prst="line">
            <a:avLst/>
          </a:prstGeom>
          <a:noFill/>
          <a:ln w="9525">
            <a:solidFill>
              <a:schemeClr val="tx1"/>
            </a:solidFill>
            <a:miter lim="800000"/>
            <a:headEnd/>
            <a:tailEnd/>
          </a:ln>
          <a:effectLst/>
        </p:spPr>
        <p:txBody>
          <a:bodyPr wrap="none"/>
          <a:lstStyle/>
          <a:p>
            <a:endParaRPr lang="en-US" dirty="0"/>
          </a:p>
        </p:txBody>
      </p:sp>
      <p:sp>
        <p:nvSpPr>
          <p:cNvPr id="38" name="Line 64"/>
          <p:cNvSpPr>
            <a:spLocks noChangeShapeType="1"/>
          </p:cNvSpPr>
          <p:nvPr/>
        </p:nvSpPr>
        <p:spPr bwMode="auto">
          <a:xfrm>
            <a:off x="3184358" y="4060422"/>
            <a:ext cx="2021305" cy="689852"/>
          </a:xfrm>
          <a:prstGeom prst="line">
            <a:avLst/>
          </a:prstGeom>
          <a:noFill/>
          <a:ln w="9525">
            <a:solidFill>
              <a:schemeClr val="tx1"/>
            </a:solidFill>
            <a:miter lim="800000"/>
            <a:headEnd/>
            <a:tailEnd/>
          </a:ln>
          <a:effectLst/>
        </p:spPr>
        <p:txBody>
          <a:bodyPr wrap="none"/>
          <a:lstStyle/>
          <a:p>
            <a:endParaRPr lang="en-US" dirty="0"/>
          </a:p>
        </p:txBody>
      </p:sp>
      <p:sp>
        <p:nvSpPr>
          <p:cNvPr id="39" name="Line 65"/>
          <p:cNvSpPr>
            <a:spLocks noChangeShapeType="1"/>
          </p:cNvSpPr>
          <p:nvPr/>
        </p:nvSpPr>
        <p:spPr bwMode="auto">
          <a:xfrm flipH="1">
            <a:off x="2534653" y="4060422"/>
            <a:ext cx="433137" cy="229951"/>
          </a:xfrm>
          <a:prstGeom prst="line">
            <a:avLst/>
          </a:prstGeom>
          <a:noFill/>
          <a:ln w="9525">
            <a:solidFill>
              <a:schemeClr val="tx1"/>
            </a:solidFill>
            <a:miter lim="800000"/>
            <a:headEnd/>
            <a:tailEnd/>
          </a:ln>
          <a:effectLst/>
        </p:spPr>
        <p:txBody>
          <a:bodyPr wrap="none"/>
          <a:lstStyle/>
          <a:p>
            <a:endParaRPr lang="en-US" dirty="0"/>
          </a:p>
        </p:txBody>
      </p:sp>
      <p:sp>
        <p:nvSpPr>
          <p:cNvPr id="40" name="Line 68"/>
          <p:cNvSpPr>
            <a:spLocks noChangeShapeType="1"/>
          </p:cNvSpPr>
          <p:nvPr/>
        </p:nvSpPr>
        <p:spPr bwMode="auto">
          <a:xfrm flipH="1" flipV="1">
            <a:off x="2823411" y="3063969"/>
            <a:ext cx="288758" cy="76650"/>
          </a:xfrm>
          <a:prstGeom prst="line">
            <a:avLst/>
          </a:prstGeom>
          <a:noFill/>
          <a:ln w="9525">
            <a:solidFill>
              <a:schemeClr val="tx1"/>
            </a:solidFill>
            <a:miter lim="800000"/>
            <a:headEnd/>
            <a:tailEnd/>
          </a:ln>
          <a:effectLst/>
        </p:spPr>
        <p:txBody>
          <a:bodyPr wrap="none"/>
          <a:lstStyle/>
          <a:p>
            <a:endParaRPr lang="en-US" dirty="0"/>
          </a:p>
        </p:txBody>
      </p:sp>
      <p:sp>
        <p:nvSpPr>
          <p:cNvPr id="41" name="Line 69"/>
          <p:cNvSpPr>
            <a:spLocks noChangeShapeType="1"/>
          </p:cNvSpPr>
          <p:nvPr/>
        </p:nvSpPr>
        <p:spPr bwMode="auto">
          <a:xfrm flipV="1">
            <a:off x="5638800" y="3063969"/>
            <a:ext cx="216568" cy="229951"/>
          </a:xfrm>
          <a:prstGeom prst="line">
            <a:avLst/>
          </a:prstGeom>
          <a:noFill/>
          <a:ln w="9525">
            <a:solidFill>
              <a:schemeClr val="tx1"/>
            </a:solidFill>
            <a:miter lim="800000"/>
            <a:headEnd/>
            <a:tailEnd/>
          </a:ln>
          <a:effectLst/>
        </p:spPr>
        <p:txBody>
          <a:bodyPr wrap="none"/>
          <a:lstStyle/>
          <a:p>
            <a:endParaRPr lang="en-US" dirty="0"/>
          </a:p>
        </p:txBody>
      </p:sp>
      <p:sp>
        <p:nvSpPr>
          <p:cNvPr id="42" name="Line 70"/>
          <p:cNvSpPr>
            <a:spLocks noChangeShapeType="1"/>
          </p:cNvSpPr>
          <p:nvPr/>
        </p:nvSpPr>
        <p:spPr bwMode="auto">
          <a:xfrm flipV="1">
            <a:off x="3906253" y="3140619"/>
            <a:ext cx="216568" cy="153300"/>
          </a:xfrm>
          <a:prstGeom prst="line">
            <a:avLst/>
          </a:prstGeom>
          <a:noFill/>
          <a:ln w="9525">
            <a:solidFill>
              <a:schemeClr val="tx1"/>
            </a:solidFill>
            <a:miter lim="800000"/>
            <a:headEnd/>
            <a:tailEnd/>
          </a:ln>
          <a:effectLst/>
        </p:spPr>
        <p:txBody>
          <a:bodyPr wrap="none"/>
          <a:lstStyle/>
          <a:p>
            <a:endParaRPr lang="en-US" dirty="0"/>
          </a:p>
        </p:txBody>
      </p:sp>
      <p:sp>
        <p:nvSpPr>
          <p:cNvPr id="43" name="Line 71"/>
          <p:cNvSpPr>
            <a:spLocks noChangeShapeType="1"/>
          </p:cNvSpPr>
          <p:nvPr/>
        </p:nvSpPr>
        <p:spPr bwMode="auto">
          <a:xfrm flipH="1" flipV="1">
            <a:off x="2101516" y="4060422"/>
            <a:ext cx="216568" cy="306601"/>
          </a:xfrm>
          <a:prstGeom prst="line">
            <a:avLst/>
          </a:prstGeom>
          <a:noFill/>
          <a:ln w="9525">
            <a:solidFill>
              <a:schemeClr val="tx1"/>
            </a:solidFill>
            <a:miter lim="800000"/>
            <a:headEnd/>
            <a:tailEnd/>
          </a:ln>
          <a:effectLst/>
        </p:spPr>
        <p:txBody>
          <a:bodyPr wrap="none"/>
          <a:lstStyle/>
          <a:p>
            <a:endParaRPr lang="en-US" dirty="0"/>
          </a:p>
        </p:txBody>
      </p:sp>
      <p:sp>
        <p:nvSpPr>
          <p:cNvPr id="44" name="Line 72"/>
          <p:cNvSpPr>
            <a:spLocks noChangeShapeType="1"/>
          </p:cNvSpPr>
          <p:nvPr/>
        </p:nvSpPr>
        <p:spPr bwMode="auto">
          <a:xfrm flipH="1">
            <a:off x="5638800" y="4290372"/>
            <a:ext cx="649705" cy="383251"/>
          </a:xfrm>
          <a:prstGeom prst="line">
            <a:avLst/>
          </a:prstGeom>
          <a:noFill/>
          <a:ln w="9525">
            <a:solidFill>
              <a:schemeClr val="tx1"/>
            </a:solidFill>
            <a:miter lim="800000"/>
            <a:headEnd/>
            <a:tailEnd/>
          </a:ln>
          <a:effectLst/>
        </p:spPr>
        <p:txBody>
          <a:bodyPr wrap="none"/>
          <a:lstStyle/>
          <a:p>
            <a:endParaRPr lang="en-US" dirty="0"/>
          </a:p>
        </p:txBody>
      </p:sp>
      <p:sp>
        <p:nvSpPr>
          <p:cNvPr id="45" name="Line 73"/>
          <p:cNvSpPr>
            <a:spLocks noChangeShapeType="1"/>
          </p:cNvSpPr>
          <p:nvPr/>
        </p:nvSpPr>
        <p:spPr bwMode="auto">
          <a:xfrm>
            <a:off x="6432884" y="4213722"/>
            <a:ext cx="577516" cy="843152"/>
          </a:xfrm>
          <a:prstGeom prst="line">
            <a:avLst/>
          </a:prstGeom>
          <a:noFill/>
          <a:ln w="9525">
            <a:solidFill>
              <a:schemeClr val="tx1"/>
            </a:solidFill>
            <a:miter lim="800000"/>
            <a:headEnd/>
            <a:tailEnd/>
          </a:ln>
          <a:effectLst/>
        </p:spPr>
        <p:txBody>
          <a:bodyPr wrap="none"/>
          <a:lstStyle/>
          <a:p>
            <a:endParaRPr lang="en-US" dirty="0"/>
          </a:p>
        </p:txBody>
      </p:sp>
      <p:sp>
        <p:nvSpPr>
          <p:cNvPr id="46" name="Line 74"/>
          <p:cNvSpPr>
            <a:spLocks noChangeShapeType="1"/>
          </p:cNvSpPr>
          <p:nvPr/>
        </p:nvSpPr>
        <p:spPr bwMode="auto">
          <a:xfrm>
            <a:off x="5566611" y="4826924"/>
            <a:ext cx="1299411" cy="306601"/>
          </a:xfrm>
          <a:prstGeom prst="line">
            <a:avLst/>
          </a:prstGeom>
          <a:noFill/>
          <a:ln w="9525">
            <a:solidFill>
              <a:schemeClr val="tx1"/>
            </a:solidFill>
            <a:miter lim="800000"/>
            <a:headEnd/>
            <a:tailEnd/>
          </a:ln>
          <a:effectLst/>
        </p:spPr>
        <p:txBody>
          <a:bodyPr wrap="none"/>
          <a:lstStyle/>
          <a:p>
            <a:endParaRPr lang="en-US" dirty="0"/>
          </a:p>
        </p:txBody>
      </p:sp>
      <p:grpSp>
        <p:nvGrpSpPr>
          <p:cNvPr id="47" name="Group 82"/>
          <p:cNvGrpSpPr>
            <a:grpSpLocks/>
          </p:cNvGrpSpPr>
          <p:nvPr/>
        </p:nvGrpSpPr>
        <p:grpSpPr bwMode="auto">
          <a:xfrm>
            <a:off x="6938211" y="4596973"/>
            <a:ext cx="1299411" cy="459901"/>
            <a:chOff x="1056" y="1728"/>
            <a:chExt cx="864" cy="288"/>
          </a:xfrm>
        </p:grpSpPr>
        <p:sp>
          <p:nvSpPr>
            <p:cNvPr id="48" name="Line 76"/>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49" name="Line 77"/>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0" name="Line 78"/>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1" name="Line 79"/>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2" name="Line 80"/>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53" name="Line 81"/>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54" name="Group 83"/>
          <p:cNvGrpSpPr>
            <a:grpSpLocks/>
          </p:cNvGrpSpPr>
          <p:nvPr/>
        </p:nvGrpSpPr>
        <p:grpSpPr bwMode="auto">
          <a:xfrm>
            <a:off x="5638800" y="4575814"/>
            <a:ext cx="721895" cy="459901"/>
            <a:chOff x="1056" y="1728"/>
            <a:chExt cx="864" cy="288"/>
          </a:xfrm>
        </p:grpSpPr>
        <p:sp>
          <p:nvSpPr>
            <p:cNvPr id="55" name="Line 84"/>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56" name="Line 85"/>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7" name="Line 86"/>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8" name="Line 87"/>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59" name="Line 88"/>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0" name="Line 89"/>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grpSp>
        <p:nvGrpSpPr>
          <p:cNvPr id="61" name="Group 96"/>
          <p:cNvGrpSpPr>
            <a:grpSpLocks/>
          </p:cNvGrpSpPr>
          <p:nvPr/>
        </p:nvGrpSpPr>
        <p:grpSpPr bwMode="auto">
          <a:xfrm>
            <a:off x="585537" y="4903574"/>
            <a:ext cx="1299411" cy="459901"/>
            <a:chOff x="1056" y="1728"/>
            <a:chExt cx="864" cy="288"/>
          </a:xfrm>
        </p:grpSpPr>
        <p:sp>
          <p:nvSpPr>
            <p:cNvPr id="62" name="Line 97"/>
            <p:cNvSpPr>
              <a:spLocks noChangeShapeType="1"/>
            </p:cNvSpPr>
            <p:nvPr/>
          </p:nvSpPr>
          <p:spPr bwMode="auto">
            <a:xfrm>
              <a:off x="1056" y="1872"/>
              <a:ext cx="864" cy="0"/>
            </a:xfrm>
            <a:prstGeom prst="line">
              <a:avLst/>
            </a:prstGeom>
            <a:noFill/>
            <a:ln w="9525">
              <a:solidFill>
                <a:schemeClr val="tx1"/>
              </a:solidFill>
              <a:miter lim="800000"/>
              <a:headEnd/>
              <a:tailEnd/>
            </a:ln>
            <a:effectLst/>
          </p:spPr>
          <p:txBody>
            <a:bodyPr wrap="none"/>
            <a:lstStyle/>
            <a:p>
              <a:endParaRPr lang="en-US" dirty="0"/>
            </a:p>
          </p:txBody>
        </p:sp>
        <p:sp>
          <p:nvSpPr>
            <p:cNvPr id="63" name="Line 98"/>
            <p:cNvSpPr>
              <a:spLocks noChangeShapeType="1"/>
            </p:cNvSpPr>
            <p:nvPr/>
          </p:nvSpPr>
          <p:spPr bwMode="auto">
            <a:xfrm>
              <a:off x="1200"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4" name="Line 99"/>
            <p:cNvSpPr>
              <a:spLocks noChangeShapeType="1"/>
            </p:cNvSpPr>
            <p:nvPr/>
          </p:nvSpPr>
          <p:spPr bwMode="auto">
            <a:xfrm>
              <a:off x="1488"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5" name="Line 100"/>
            <p:cNvSpPr>
              <a:spLocks noChangeShapeType="1"/>
            </p:cNvSpPr>
            <p:nvPr/>
          </p:nvSpPr>
          <p:spPr bwMode="auto">
            <a:xfrm>
              <a:off x="1776" y="1872"/>
              <a:ext cx="0" cy="144"/>
            </a:xfrm>
            <a:prstGeom prst="line">
              <a:avLst/>
            </a:prstGeom>
            <a:noFill/>
            <a:ln w="9525">
              <a:solidFill>
                <a:schemeClr val="tx1"/>
              </a:solidFill>
              <a:miter lim="800000"/>
              <a:headEnd/>
              <a:tailEnd/>
            </a:ln>
            <a:effectLst/>
          </p:spPr>
          <p:txBody>
            <a:bodyPr wrap="none"/>
            <a:lstStyle/>
            <a:p>
              <a:endParaRPr lang="en-US" dirty="0"/>
            </a:p>
          </p:txBody>
        </p:sp>
        <p:sp>
          <p:nvSpPr>
            <p:cNvPr id="66" name="Line 101"/>
            <p:cNvSpPr>
              <a:spLocks noChangeShapeType="1"/>
            </p:cNvSpPr>
            <p:nvPr/>
          </p:nvSpPr>
          <p:spPr bwMode="auto">
            <a:xfrm>
              <a:off x="1632" y="1728"/>
              <a:ext cx="0" cy="144"/>
            </a:xfrm>
            <a:prstGeom prst="line">
              <a:avLst/>
            </a:prstGeom>
            <a:noFill/>
            <a:ln w="9525">
              <a:solidFill>
                <a:schemeClr val="tx1"/>
              </a:solidFill>
              <a:miter lim="800000"/>
              <a:headEnd/>
              <a:tailEnd/>
            </a:ln>
            <a:effectLst/>
          </p:spPr>
          <p:txBody>
            <a:bodyPr wrap="none"/>
            <a:lstStyle/>
            <a:p>
              <a:endParaRPr lang="en-US" dirty="0"/>
            </a:p>
          </p:txBody>
        </p:sp>
        <p:sp>
          <p:nvSpPr>
            <p:cNvPr id="67" name="Line 102"/>
            <p:cNvSpPr>
              <a:spLocks noChangeShapeType="1"/>
            </p:cNvSpPr>
            <p:nvPr/>
          </p:nvSpPr>
          <p:spPr bwMode="auto">
            <a:xfrm>
              <a:off x="1344" y="1728"/>
              <a:ext cx="0" cy="144"/>
            </a:xfrm>
            <a:prstGeom prst="line">
              <a:avLst/>
            </a:prstGeom>
            <a:noFill/>
            <a:ln w="9525">
              <a:solidFill>
                <a:schemeClr val="tx1"/>
              </a:solidFill>
              <a:miter lim="800000"/>
              <a:headEnd/>
              <a:tailEnd/>
            </a:ln>
            <a:effectLst/>
          </p:spPr>
          <p:txBody>
            <a:bodyPr wrap="none"/>
            <a:lstStyle/>
            <a:p>
              <a:endParaRPr lang="en-US" dirty="0"/>
            </a:p>
          </p:txBody>
        </p:sp>
      </p:grpSp>
      <p:sp>
        <p:nvSpPr>
          <p:cNvPr id="68" name="Line 164"/>
          <p:cNvSpPr>
            <a:spLocks noChangeShapeType="1"/>
          </p:cNvSpPr>
          <p:nvPr/>
        </p:nvSpPr>
        <p:spPr bwMode="auto">
          <a:xfrm flipV="1">
            <a:off x="6505074" y="3907121"/>
            <a:ext cx="360947" cy="306601"/>
          </a:xfrm>
          <a:prstGeom prst="line">
            <a:avLst/>
          </a:prstGeom>
          <a:noFill/>
          <a:ln w="9525">
            <a:solidFill>
              <a:schemeClr val="tx1"/>
            </a:solidFill>
            <a:miter lim="800000"/>
            <a:headEnd/>
            <a:tailEnd/>
          </a:ln>
          <a:effectLst/>
        </p:spPr>
        <p:txBody>
          <a:bodyPr wrap="none"/>
          <a:lstStyle/>
          <a:p>
            <a:endParaRPr lang="en-US" dirty="0"/>
          </a:p>
        </p:txBody>
      </p:sp>
      <p:pic>
        <p:nvPicPr>
          <p:cNvPr id="69" name="Picture 4"/>
          <p:cNvPicPr>
            <a:picLocks noChangeAspect="1" noChangeArrowheads="1"/>
          </p:cNvPicPr>
          <p:nvPr/>
        </p:nvPicPr>
        <p:blipFill>
          <a:blip r:embed="rId7" cstate="print"/>
          <a:srcRect/>
          <a:stretch>
            <a:fillRect/>
          </a:stretch>
        </p:blipFill>
        <p:spPr bwMode="auto">
          <a:xfrm>
            <a:off x="685800" y="4271014"/>
            <a:ext cx="762000" cy="659946"/>
          </a:xfrm>
          <a:prstGeom prst="rect">
            <a:avLst/>
          </a:prstGeom>
          <a:noFill/>
          <a:ln w="9525">
            <a:noFill/>
            <a:miter lim="800000"/>
            <a:headEnd/>
            <a:tailEnd/>
          </a:ln>
          <a:effectLst/>
        </p:spPr>
      </p:pic>
      <p:graphicFrame>
        <p:nvGraphicFramePr>
          <p:cNvPr id="70" name="Object 6"/>
          <p:cNvGraphicFramePr>
            <a:graphicFrameLocks noChangeAspect="1"/>
          </p:cNvGraphicFramePr>
          <p:nvPr/>
        </p:nvGraphicFramePr>
        <p:xfrm>
          <a:off x="0" y="4800600"/>
          <a:ext cx="847725" cy="327025"/>
        </p:xfrm>
        <a:graphic>
          <a:graphicData uri="http://schemas.openxmlformats.org/presentationml/2006/ole">
            <p:oleObj spid="_x0000_s27650" name="Visio" r:id="rId8" imgW="847040" imgH="327498" progId="Visio.Drawing.11">
              <p:embed/>
            </p:oleObj>
          </a:graphicData>
        </a:graphic>
      </p:graphicFrame>
      <p:pic>
        <p:nvPicPr>
          <p:cNvPr id="71" name="Picture 8"/>
          <p:cNvPicPr>
            <a:picLocks noChangeAspect="1" noChangeArrowheads="1"/>
          </p:cNvPicPr>
          <p:nvPr/>
        </p:nvPicPr>
        <p:blipFill>
          <a:blip r:embed="rId9" cstate="print"/>
          <a:srcRect/>
          <a:stretch>
            <a:fillRect/>
          </a:stretch>
        </p:blipFill>
        <p:spPr bwMode="auto">
          <a:xfrm>
            <a:off x="1752600" y="3661414"/>
            <a:ext cx="485775" cy="428625"/>
          </a:xfrm>
          <a:prstGeom prst="rect">
            <a:avLst/>
          </a:prstGeom>
          <a:noFill/>
          <a:ln w="9525">
            <a:noFill/>
            <a:miter lim="800000"/>
            <a:headEnd/>
            <a:tailEnd/>
          </a:ln>
          <a:effectLst/>
        </p:spPr>
      </p:pic>
      <p:pic>
        <p:nvPicPr>
          <p:cNvPr id="72" name="Picture 8"/>
          <p:cNvPicPr>
            <a:picLocks noChangeAspect="1" noChangeArrowheads="1"/>
          </p:cNvPicPr>
          <p:nvPr/>
        </p:nvPicPr>
        <p:blipFill>
          <a:blip r:embed="rId9" cstate="print"/>
          <a:srcRect/>
          <a:stretch>
            <a:fillRect/>
          </a:stretch>
        </p:blipFill>
        <p:spPr bwMode="auto">
          <a:xfrm>
            <a:off x="2362200" y="2823214"/>
            <a:ext cx="485775" cy="428625"/>
          </a:xfrm>
          <a:prstGeom prst="rect">
            <a:avLst/>
          </a:prstGeom>
          <a:noFill/>
          <a:ln w="9525">
            <a:noFill/>
            <a:miter lim="800000"/>
            <a:headEnd/>
            <a:tailEnd/>
          </a:ln>
          <a:effectLst/>
        </p:spPr>
      </p:pic>
      <p:pic>
        <p:nvPicPr>
          <p:cNvPr id="73" name="Picture 9"/>
          <p:cNvPicPr>
            <a:picLocks noChangeAspect="1" noChangeArrowheads="1"/>
          </p:cNvPicPr>
          <p:nvPr/>
        </p:nvPicPr>
        <p:blipFill>
          <a:blip r:embed="rId9" cstate="print"/>
          <a:srcRect/>
          <a:stretch>
            <a:fillRect/>
          </a:stretch>
        </p:blipFill>
        <p:spPr bwMode="auto">
          <a:xfrm>
            <a:off x="5486400" y="2667000"/>
            <a:ext cx="485775" cy="428625"/>
          </a:xfrm>
          <a:prstGeom prst="rect">
            <a:avLst/>
          </a:prstGeom>
          <a:noFill/>
          <a:ln w="9525">
            <a:noFill/>
            <a:miter lim="800000"/>
            <a:headEnd/>
            <a:tailEnd/>
          </a:ln>
          <a:effectLst/>
        </p:spPr>
      </p:pic>
      <p:pic>
        <p:nvPicPr>
          <p:cNvPr id="74" name="Picture 10"/>
          <p:cNvPicPr>
            <a:picLocks noChangeAspect="1" noChangeArrowheads="1"/>
          </p:cNvPicPr>
          <p:nvPr/>
        </p:nvPicPr>
        <p:blipFill>
          <a:blip r:embed="rId9" cstate="print"/>
          <a:srcRect/>
          <a:stretch>
            <a:fillRect/>
          </a:stretch>
        </p:blipFill>
        <p:spPr bwMode="auto">
          <a:xfrm>
            <a:off x="6781800" y="3509014"/>
            <a:ext cx="485775" cy="428625"/>
          </a:xfrm>
          <a:prstGeom prst="rect">
            <a:avLst/>
          </a:prstGeom>
          <a:noFill/>
          <a:ln w="9525">
            <a:noFill/>
            <a:miter lim="800000"/>
            <a:headEnd/>
            <a:tailEnd/>
          </a:ln>
          <a:effectLst/>
        </p:spPr>
      </p:pic>
      <p:pic>
        <p:nvPicPr>
          <p:cNvPr id="75" name="Picture 11"/>
          <p:cNvPicPr>
            <a:picLocks noChangeAspect="1" noChangeArrowheads="1"/>
          </p:cNvPicPr>
          <p:nvPr/>
        </p:nvPicPr>
        <p:blipFill>
          <a:blip r:embed="rId10" cstate="print"/>
          <a:srcRect/>
          <a:stretch>
            <a:fillRect/>
          </a:stretch>
        </p:blipFill>
        <p:spPr bwMode="auto">
          <a:xfrm>
            <a:off x="8229600" y="4038600"/>
            <a:ext cx="771525" cy="791828"/>
          </a:xfrm>
          <a:prstGeom prst="rect">
            <a:avLst/>
          </a:prstGeom>
          <a:noFill/>
          <a:ln w="9525">
            <a:noFill/>
            <a:miter lim="800000"/>
            <a:headEnd/>
            <a:tailEnd/>
          </a:ln>
          <a:effectLst/>
        </p:spPr>
      </p:pic>
      <p:pic>
        <p:nvPicPr>
          <p:cNvPr id="76" name="Picture 12"/>
          <p:cNvPicPr>
            <a:picLocks noChangeAspect="1" noChangeArrowheads="1"/>
          </p:cNvPicPr>
          <p:nvPr/>
        </p:nvPicPr>
        <p:blipFill>
          <a:blip r:embed="rId11" cstate="print"/>
          <a:srcRect/>
          <a:stretch>
            <a:fillRect/>
          </a:stretch>
        </p:blipFill>
        <p:spPr bwMode="auto">
          <a:xfrm>
            <a:off x="1219200" y="1832614"/>
            <a:ext cx="609600" cy="609600"/>
          </a:xfrm>
          <a:prstGeom prst="rect">
            <a:avLst/>
          </a:prstGeom>
          <a:noFill/>
          <a:ln w="9525">
            <a:noFill/>
            <a:miter lim="800000"/>
            <a:headEnd/>
            <a:tailEnd/>
          </a:ln>
          <a:effectLst/>
        </p:spPr>
      </p:pic>
      <p:pic>
        <p:nvPicPr>
          <p:cNvPr id="77" name="Picture 13"/>
          <p:cNvPicPr>
            <a:picLocks noChangeAspect="1" noChangeArrowheads="1"/>
          </p:cNvPicPr>
          <p:nvPr/>
        </p:nvPicPr>
        <p:blipFill>
          <a:blip r:embed="rId12" cstate="print"/>
          <a:srcRect/>
          <a:stretch>
            <a:fillRect/>
          </a:stretch>
        </p:blipFill>
        <p:spPr bwMode="auto">
          <a:xfrm>
            <a:off x="6781800" y="2366014"/>
            <a:ext cx="590550" cy="419601"/>
          </a:xfrm>
          <a:prstGeom prst="rect">
            <a:avLst/>
          </a:prstGeom>
          <a:noFill/>
          <a:ln w="9525">
            <a:noFill/>
            <a:miter lim="800000"/>
            <a:headEnd/>
            <a:tailEnd/>
          </a:ln>
          <a:effectLst/>
        </p:spPr>
      </p:pic>
      <p:pic>
        <p:nvPicPr>
          <p:cNvPr id="78" name="Picture 14"/>
          <p:cNvPicPr>
            <a:picLocks noChangeAspect="1" noChangeArrowheads="1"/>
          </p:cNvPicPr>
          <p:nvPr/>
        </p:nvPicPr>
        <p:blipFill>
          <a:blip r:embed="rId13" cstate="print"/>
          <a:srcRect/>
          <a:stretch>
            <a:fillRect/>
          </a:stretch>
        </p:blipFill>
        <p:spPr bwMode="auto">
          <a:xfrm>
            <a:off x="1752600" y="2366014"/>
            <a:ext cx="542925" cy="438150"/>
          </a:xfrm>
          <a:prstGeom prst="rect">
            <a:avLst/>
          </a:prstGeom>
          <a:noFill/>
          <a:ln w="9525">
            <a:noFill/>
            <a:miter lim="800000"/>
            <a:headEnd/>
            <a:tailEnd/>
          </a:ln>
          <a:effectLst/>
        </p:spPr>
      </p:pic>
      <p:pic>
        <p:nvPicPr>
          <p:cNvPr id="120" name="Picture 3"/>
          <p:cNvPicPr>
            <a:picLocks noChangeAspect="1" noChangeArrowheads="1"/>
          </p:cNvPicPr>
          <p:nvPr/>
        </p:nvPicPr>
        <p:blipFill>
          <a:blip r:embed="rId14" cstate="print"/>
          <a:srcRect/>
          <a:stretch>
            <a:fillRect/>
          </a:stretch>
        </p:blipFill>
        <p:spPr bwMode="auto">
          <a:xfrm>
            <a:off x="2057400" y="1984375"/>
            <a:ext cx="1030288" cy="611188"/>
          </a:xfrm>
          <a:prstGeom prst="rect">
            <a:avLst/>
          </a:prstGeom>
          <a:noFill/>
          <a:ln w="9525">
            <a:miter lim="800000"/>
            <a:headEnd/>
            <a:tailEnd/>
          </a:ln>
          <a:effectLst/>
        </p:spPr>
      </p:pic>
      <p:pic>
        <p:nvPicPr>
          <p:cNvPr id="80" name="Picture 16"/>
          <p:cNvPicPr>
            <a:picLocks noChangeAspect="1" noChangeArrowheads="1"/>
          </p:cNvPicPr>
          <p:nvPr/>
        </p:nvPicPr>
        <p:blipFill>
          <a:blip r:embed="rId15" cstate="print"/>
          <a:srcRect/>
          <a:stretch>
            <a:fillRect/>
          </a:stretch>
        </p:blipFill>
        <p:spPr bwMode="auto">
          <a:xfrm>
            <a:off x="6934200" y="2823214"/>
            <a:ext cx="1285875" cy="677587"/>
          </a:xfrm>
          <a:prstGeom prst="rect">
            <a:avLst/>
          </a:prstGeom>
          <a:noFill/>
          <a:ln w="9525">
            <a:noFill/>
            <a:miter lim="800000"/>
            <a:headEnd/>
            <a:tailEnd/>
          </a:ln>
          <a:effectLst/>
        </p:spPr>
      </p:pic>
      <p:pic>
        <p:nvPicPr>
          <p:cNvPr id="81" name="Picture 17"/>
          <p:cNvPicPr>
            <a:picLocks noChangeAspect="1" noChangeArrowheads="1"/>
          </p:cNvPicPr>
          <p:nvPr/>
        </p:nvPicPr>
        <p:blipFill>
          <a:blip r:embed="rId16" cstate="print"/>
          <a:srcRect/>
          <a:stretch>
            <a:fillRect/>
          </a:stretch>
        </p:blipFill>
        <p:spPr bwMode="auto">
          <a:xfrm>
            <a:off x="7391400" y="3810000"/>
            <a:ext cx="752475" cy="419100"/>
          </a:xfrm>
          <a:prstGeom prst="rect">
            <a:avLst/>
          </a:prstGeom>
          <a:noFill/>
          <a:ln w="9525">
            <a:noFill/>
            <a:miter lim="800000"/>
            <a:headEnd/>
            <a:tailEnd/>
          </a:ln>
          <a:effectLst/>
        </p:spPr>
      </p:pic>
      <p:pic>
        <p:nvPicPr>
          <p:cNvPr id="119" name="Picture 4"/>
          <p:cNvPicPr>
            <a:picLocks noChangeAspect="1" noChangeArrowheads="1"/>
          </p:cNvPicPr>
          <p:nvPr/>
        </p:nvPicPr>
        <p:blipFill>
          <a:blip r:embed="rId17" cstate="print"/>
          <a:srcRect/>
          <a:stretch>
            <a:fillRect/>
          </a:stretch>
        </p:blipFill>
        <p:spPr bwMode="auto">
          <a:xfrm>
            <a:off x="7788275" y="3429000"/>
            <a:ext cx="1355725" cy="611188"/>
          </a:xfrm>
          <a:prstGeom prst="rect">
            <a:avLst/>
          </a:prstGeom>
          <a:noFill/>
          <a:ln w="9525">
            <a:miter lim="800000"/>
            <a:headEnd/>
            <a:tailEnd/>
          </a:ln>
          <a:effectLst/>
        </p:spPr>
      </p:pic>
      <p:pic>
        <p:nvPicPr>
          <p:cNvPr id="83" name="Picture 21"/>
          <p:cNvPicPr>
            <a:picLocks noChangeAspect="1" noChangeArrowheads="1"/>
          </p:cNvPicPr>
          <p:nvPr/>
        </p:nvPicPr>
        <p:blipFill>
          <a:blip r:embed="rId18" cstate="print"/>
          <a:srcRect/>
          <a:stretch>
            <a:fillRect/>
          </a:stretch>
        </p:blipFill>
        <p:spPr bwMode="auto">
          <a:xfrm>
            <a:off x="1905000" y="2971800"/>
            <a:ext cx="388620" cy="609600"/>
          </a:xfrm>
          <a:prstGeom prst="rect">
            <a:avLst/>
          </a:prstGeom>
          <a:noFill/>
          <a:ln w="9525">
            <a:noFill/>
            <a:miter lim="800000"/>
            <a:headEnd/>
            <a:tailEnd/>
          </a:ln>
          <a:effectLst/>
        </p:spPr>
      </p:pic>
      <p:pic>
        <p:nvPicPr>
          <p:cNvPr id="84" name="Picture 22"/>
          <p:cNvPicPr>
            <a:picLocks noChangeAspect="1" noChangeArrowheads="1"/>
          </p:cNvPicPr>
          <p:nvPr/>
        </p:nvPicPr>
        <p:blipFill>
          <a:blip r:embed="rId19" cstate="print"/>
          <a:srcRect/>
          <a:stretch>
            <a:fillRect/>
          </a:stretch>
        </p:blipFill>
        <p:spPr bwMode="auto">
          <a:xfrm rot="20943811">
            <a:off x="859811" y="3883514"/>
            <a:ext cx="804153" cy="304800"/>
          </a:xfrm>
          <a:prstGeom prst="rect">
            <a:avLst/>
          </a:prstGeom>
          <a:noFill/>
          <a:ln w="9525">
            <a:noFill/>
            <a:miter lim="800000"/>
            <a:headEnd/>
            <a:tailEnd/>
          </a:ln>
          <a:effectLst/>
        </p:spPr>
      </p:pic>
      <p:pic>
        <p:nvPicPr>
          <p:cNvPr id="121" name="Picture 5"/>
          <p:cNvPicPr>
            <a:picLocks noChangeAspect="1" noChangeArrowheads="1"/>
          </p:cNvPicPr>
          <p:nvPr/>
        </p:nvPicPr>
        <p:blipFill>
          <a:blip r:embed="rId20" cstate="print"/>
          <a:srcRect/>
          <a:stretch>
            <a:fillRect/>
          </a:stretch>
        </p:blipFill>
        <p:spPr bwMode="auto">
          <a:xfrm>
            <a:off x="8305800" y="4876800"/>
            <a:ext cx="677863" cy="336550"/>
          </a:xfrm>
          <a:prstGeom prst="rect">
            <a:avLst/>
          </a:prstGeom>
          <a:noFill/>
          <a:ln w="9525">
            <a:miter lim="800000"/>
            <a:headEnd/>
            <a:tailEnd/>
          </a:ln>
          <a:effectLst/>
        </p:spPr>
      </p:pic>
      <p:sp>
        <p:nvSpPr>
          <p:cNvPr id="86" name="Line 66"/>
          <p:cNvSpPr>
            <a:spLocks noChangeShapeType="1"/>
          </p:cNvSpPr>
          <p:nvPr/>
        </p:nvSpPr>
        <p:spPr bwMode="auto">
          <a:xfrm flipH="1">
            <a:off x="1740568" y="4367023"/>
            <a:ext cx="577516" cy="1073103"/>
          </a:xfrm>
          <a:prstGeom prst="line">
            <a:avLst/>
          </a:prstGeom>
          <a:noFill/>
          <a:ln w="9525">
            <a:solidFill>
              <a:schemeClr val="tx1"/>
            </a:solidFill>
            <a:miter lim="800000"/>
            <a:headEnd/>
            <a:tailEnd/>
          </a:ln>
          <a:effectLst/>
        </p:spPr>
        <p:txBody>
          <a:bodyPr wrap="none"/>
          <a:lstStyle/>
          <a:p>
            <a:endParaRPr lang="en-US" dirty="0"/>
          </a:p>
        </p:txBody>
      </p:sp>
      <p:sp>
        <p:nvSpPr>
          <p:cNvPr id="87" name="Up Arrow 86"/>
          <p:cNvSpPr/>
          <p:nvPr/>
        </p:nvSpPr>
        <p:spPr bwMode="auto">
          <a:xfrm rot="1567082">
            <a:off x="2100093" y="4569200"/>
            <a:ext cx="140453"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88" name="Up Arrow 87"/>
          <p:cNvSpPr/>
          <p:nvPr/>
        </p:nvSpPr>
        <p:spPr bwMode="auto">
          <a:xfrm rot="3551489">
            <a:off x="2748377" y="4069765"/>
            <a:ext cx="152850" cy="453746"/>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89" name="Up Arrow 88"/>
          <p:cNvSpPr/>
          <p:nvPr/>
        </p:nvSpPr>
        <p:spPr bwMode="auto">
          <a:xfrm rot="6534014">
            <a:off x="4092073" y="3517546"/>
            <a:ext cx="172553" cy="2008283"/>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0" name="Up Arrow 89"/>
          <p:cNvSpPr/>
          <p:nvPr/>
        </p:nvSpPr>
        <p:spPr bwMode="auto">
          <a:xfrm rot="6268408">
            <a:off x="6091936" y="4504383"/>
            <a:ext cx="154911" cy="1192998"/>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1" name="Up Arrow 90"/>
          <p:cNvSpPr/>
          <p:nvPr/>
        </p:nvSpPr>
        <p:spPr bwMode="auto">
          <a:xfrm rot="1567082">
            <a:off x="2210967" y="4670331"/>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2" name="Up Arrow 91"/>
          <p:cNvSpPr/>
          <p:nvPr/>
        </p:nvSpPr>
        <p:spPr bwMode="auto">
          <a:xfrm rot="3551489">
            <a:off x="2792647" y="4278375"/>
            <a:ext cx="283745" cy="453746"/>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3" name="Up Arrow 92"/>
          <p:cNvSpPr/>
          <p:nvPr/>
        </p:nvSpPr>
        <p:spPr bwMode="auto">
          <a:xfrm rot="6534014">
            <a:off x="4009650" y="3758034"/>
            <a:ext cx="298644" cy="1924147"/>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4" name="Up Arrow 93"/>
          <p:cNvSpPr/>
          <p:nvPr/>
        </p:nvSpPr>
        <p:spPr bwMode="auto">
          <a:xfrm rot="6268408">
            <a:off x="5944312" y="4736248"/>
            <a:ext cx="319053" cy="1192998"/>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5" name="Up Arrow 94"/>
          <p:cNvSpPr/>
          <p:nvPr/>
        </p:nvSpPr>
        <p:spPr bwMode="auto">
          <a:xfrm rot="4493927">
            <a:off x="7711967" y="4728242"/>
            <a:ext cx="166428" cy="762000"/>
          </a:xfrm>
          <a:prstGeom prst="up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6" name="Up Arrow 95"/>
          <p:cNvSpPr/>
          <p:nvPr/>
        </p:nvSpPr>
        <p:spPr bwMode="auto">
          <a:xfrm rot="4294116">
            <a:off x="7734245" y="4976394"/>
            <a:ext cx="277291" cy="762000"/>
          </a:xfrm>
          <a:prstGeom prst="up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accent6"/>
              </a:solidFill>
              <a:effectLst/>
              <a:latin typeface="Arial" charset="0"/>
              <a:ea typeface="Arial" charset="0"/>
              <a:cs typeface="Arial" charset="0"/>
            </a:endParaRPr>
          </a:p>
        </p:txBody>
      </p:sp>
      <p:sp>
        <p:nvSpPr>
          <p:cNvPr id="97" name="TextBox 96"/>
          <p:cNvSpPr txBox="1"/>
          <p:nvPr/>
        </p:nvSpPr>
        <p:spPr>
          <a:xfrm>
            <a:off x="2438400" y="5029200"/>
            <a:ext cx="1905000" cy="369332"/>
          </a:xfrm>
          <a:prstGeom prst="rect">
            <a:avLst/>
          </a:prstGeom>
          <a:noFill/>
        </p:spPr>
        <p:txBody>
          <a:bodyPr wrap="square" rtlCol="0">
            <a:spAutoFit/>
          </a:bodyPr>
          <a:lstStyle/>
          <a:p>
            <a:r>
              <a:rPr lang="en-US" b="1" dirty="0" smtClean="0">
                <a:solidFill>
                  <a:srgbClr val="7030A0"/>
                </a:solidFill>
                <a:latin typeface="Comic Sans MS" pitchFamily="66" charset="0"/>
              </a:rPr>
              <a:t>QoS Support</a:t>
            </a:r>
            <a:endParaRPr lang="en-US" b="1" dirty="0">
              <a:solidFill>
                <a:srgbClr val="7030A0"/>
              </a:solidFill>
              <a:latin typeface="Comic Sans MS" pitchFamily="66" charset="0"/>
            </a:endParaRPr>
          </a:p>
        </p:txBody>
      </p:sp>
      <p:sp>
        <p:nvSpPr>
          <p:cNvPr id="98" name="TextBox 97"/>
          <p:cNvSpPr txBox="1"/>
          <p:nvPr/>
        </p:nvSpPr>
        <p:spPr>
          <a:xfrm>
            <a:off x="4114800" y="5334000"/>
            <a:ext cx="2042547" cy="369332"/>
          </a:xfrm>
          <a:prstGeom prst="rect">
            <a:avLst/>
          </a:prstGeom>
          <a:noFill/>
        </p:spPr>
        <p:txBody>
          <a:bodyPr wrap="none" rtlCol="0">
            <a:spAutoFit/>
          </a:bodyPr>
          <a:lstStyle/>
          <a:p>
            <a:r>
              <a:rPr lang="en-US" b="1" dirty="0" smtClean="0">
                <a:solidFill>
                  <a:srgbClr val="00B050"/>
                </a:solidFill>
                <a:latin typeface="Comic Sans MS" pitchFamily="66" charset="0"/>
              </a:rPr>
              <a:t>Media Transport</a:t>
            </a:r>
            <a:endParaRPr lang="en-US" b="1" dirty="0">
              <a:solidFill>
                <a:srgbClr val="00B050"/>
              </a:solidFill>
              <a:latin typeface="Comic Sans MS" pitchFamily="66" charset="0"/>
            </a:endParaRPr>
          </a:p>
        </p:txBody>
      </p:sp>
      <p:sp>
        <p:nvSpPr>
          <p:cNvPr id="99" name="Oval Callout 98"/>
          <p:cNvSpPr/>
          <p:nvPr/>
        </p:nvSpPr>
        <p:spPr bwMode="auto">
          <a:xfrm>
            <a:off x="4572000" y="1295400"/>
            <a:ext cx="1828800" cy="685800"/>
          </a:xfrm>
          <a:prstGeom prst="wedgeEllipseCallout">
            <a:avLst>
              <a:gd name="adj1" fmla="val -36762"/>
              <a:gd name="adj2" fmla="val 70760"/>
            </a:avLst>
          </a:prstGeom>
          <a:blipFill>
            <a:blip r:embed="rId21" cstate="print"/>
            <a:tile tx="0" ty="0" sx="100000" sy="100000" flip="none" algn="tl"/>
          </a:blipFill>
          <a:ln w="9525" cap="flat" cmpd="sng" algn="ctr">
            <a:solidFill>
              <a:srgbClr val="FF33C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0" name="TextBox 99"/>
          <p:cNvSpPr txBox="1"/>
          <p:nvPr/>
        </p:nvSpPr>
        <p:spPr>
          <a:xfrm>
            <a:off x="4724400" y="1447800"/>
            <a:ext cx="1620957" cy="369332"/>
          </a:xfrm>
          <a:prstGeom prst="rect">
            <a:avLst/>
          </a:prstGeom>
          <a:noFill/>
        </p:spPr>
        <p:txBody>
          <a:bodyPr wrap="none" rtlCol="0">
            <a:spAutoFit/>
          </a:bodyPr>
          <a:lstStyle/>
          <a:p>
            <a:r>
              <a:rPr lang="en-US" b="1" dirty="0" smtClean="0">
                <a:solidFill>
                  <a:srgbClr val="FF33CC"/>
                </a:solidFill>
                <a:latin typeface="Comic Sans MS" pitchFamily="66" charset="0"/>
              </a:rPr>
              <a:t>SIP Proxying</a:t>
            </a:r>
            <a:endParaRPr lang="en-US" b="1" dirty="0">
              <a:solidFill>
                <a:srgbClr val="FF33CC"/>
              </a:solidFill>
              <a:latin typeface="Comic Sans MS" pitchFamily="66" charset="0"/>
            </a:endParaRPr>
          </a:p>
        </p:txBody>
      </p:sp>
      <p:sp>
        <p:nvSpPr>
          <p:cNvPr id="101" name="TextBox 100"/>
          <p:cNvSpPr txBox="1"/>
          <p:nvPr/>
        </p:nvSpPr>
        <p:spPr>
          <a:xfrm>
            <a:off x="3733800" y="2133600"/>
            <a:ext cx="2057400" cy="369332"/>
          </a:xfrm>
          <a:prstGeom prst="rect">
            <a:avLst/>
          </a:prstGeom>
          <a:noFill/>
        </p:spPr>
        <p:txBody>
          <a:bodyPr wrap="square" rtlCol="0">
            <a:spAutoFit/>
          </a:bodyPr>
          <a:lstStyle/>
          <a:p>
            <a:r>
              <a:rPr lang="en-US" b="1" dirty="0" smtClean="0">
                <a:solidFill>
                  <a:srgbClr val="FF33CC"/>
                </a:solidFill>
                <a:latin typeface="Comic Sans MS" pitchFamily="66" charset="0"/>
              </a:rPr>
              <a:t>Session Creation</a:t>
            </a:r>
            <a:endParaRPr lang="en-US" b="1" dirty="0">
              <a:solidFill>
                <a:srgbClr val="FF33CC"/>
              </a:solidFill>
              <a:latin typeface="Comic Sans MS" pitchFamily="66" charset="0"/>
            </a:endParaRPr>
          </a:p>
        </p:txBody>
      </p:sp>
      <p:sp>
        <p:nvSpPr>
          <p:cNvPr id="102" name="Oval Callout 101"/>
          <p:cNvSpPr/>
          <p:nvPr/>
        </p:nvSpPr>
        <p:spPr bwMode="auto">
          <a:xfrm>
            <a:off x="1143000" y="1066800"/>
            <a:ext cx="2590800" cy="685800"/>
          </a:xfrm>
          <a:prstGeom prst="wedgeEllipseCallout">
            <a:avLst>
              <a:gd name="adj1" fmla="val 7616"/>
              <a:gd name="adj2" fmla="val 90819"/>
            </a:avLst>
          </a:prstGeom>
          <a:blipFill>
            <a:blip r:embed="rId21" cstate="print"/>
            <a:tile tx="0" ty="0" sx="100000" sy="100000" flip="none" algn="tl"/>
          </a:blipFill>
          <a:ln w="9525" cap="flat" cmpd="sng" algn="ctr">
            <a:solidFill>
              <a:srgbClr val="FF66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3" name="TextBox 102"/>
          <p:cNvSpPr txBox="1"/>
          <p:nvPr/>
        </p:nvSpPr>
        <p:spPr>
          <a:xfrm>
            <a:off x="1143000" y="1219200"/>
            <a:ext cx="2560316" cy="369332"/>
          </a:xfrm>
          <a:prstGeom prst="rect">
            <a:avLst/>
          </a:prstGeom>
          <a:noFill/>
        </p:spPr>
        <p:txBody>
          <a:bodyPr wrap="none" rtlCol="0">
            <a:spAutoFit/>
          </a:bodyPr>
          <a:lstStyle/>
          <a:p>
            <a:r>
              <a:rPr lang="en-US" b="1" dirty="0" smtClean="0">
                <a:solidFill>
                  <a:srgbClr val="FF6600"/>
                </a:solidFill>
                <a:latin typeface="Comic Sans MS" pitchFamily="66" charset="0"/>
              </a:rPr>
              <a:t>DNS / ENUM Lookup</a:t>
            </a:r>
            <a:endParaRPr lang="en-US" b="1" dirty="0">
              <a:solidFill>
                <a:srgbClr val="FF6600"/>
              </a:solidFill>
              <a:latin typeface="Comic Sans MS" pitchFamily="66" charset="0"/>
            </a:endParaRPr>
          </a:p>
        </p:txBody>
      </p:sp>
      <p:sp>
        <p:nvSpPr>
          <p:cNvPr id="104" name="Oval Callout 103"/>
          <p:cNvSpPr/>
          <p:nvPr/>
        </p:nvSpPr>
        <p:spPr bwMode="auto">
          <a:xfrm>
            <a:off x="6781800" y="1447800"/>
            <a:ext cx="2286000" cy="685800"/>
          </a:xfrm>
          <a:prstGeom prst="wedgeEllipseCallout">
            <a:avLst>
              <a:gd name="adj1" fmla="val 29542"/>
              <a:gd name="adj2" fmla="val 235952"/>
            </a:avLst>
          </a:prstGeom>
          <a:blipFill>
            <a:blip r:embed="rId21" cstate="print"/>
            <a:tile tx="0" ty="0" sx="100000" sy="100000" flip="none" algn="tl"/>
          </a:blipFill>
          <a:ln w="9525" cap="flat" cmpd="sng" algn="ctr">
            <a:solidFill>
              <a:srgbClr val="FF7C8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05" name="Rectangle 104"/>
          <p:cNvSpPr/>
          <p:nvPr/>
        </p:nvSpPr>
        <p:spPr>
          <a:xfrm>
            <a:off x="6934200" y="1600200"/>
            <a:ext cx="2032929" cy="369332"/>
          </a:xfrm>
          <a:prstGeom prst="rect">
            <a:avLst/>
          </a:prstGeom>
        </p:spPr>
        <p:txBody>
          <a:bodyPr wrap="none">
            <a:spAutoFit/>
          </a:bodyPr>
          <a:lstStyle/>
          <a:p>
            <a:r>
              <a:rPr lang="en-US" b="1" dirty="0" smtClean="0">
                <a:solidFill>
                  <a:srgbClr val="FF33CC"/>
                </a:solidFill>
                <a:latin typeface="Comic Sans MS" pitchFamily="66" charset="0"/>
              </a:rPr>
              <a:t>SIP Registration</a:t>
            </a:r>
            <a:endParaRPr lang="en-US" b="1" dirty="0">
              <a:solidFill>
                <a:srgbClr val="FF33CC"/>
              </a:solidFill>
              <a:latin typeface="Comic Sans MS" pitchFamily="66" charset="0"/>
            </a:endParaRPr>
          </a:p>
        </p:txBody>
      </p:sp>
      <p:sp>
        <p:nvSpPr>
          <p:cNvPr id="106" name="Oval Callout 105"/>
          <p:cNvSpPr/>
          <p:nvPr/>
        </p:nvSpPr>
        <p:spPr bwMode="auto">
          <a:xfrm>
            <a:off x="2362200" y="5638800"/>
            <a:ext cx="2362200" cy="685800"/>
          </a:xfrm>
          <a:prstGeom prst="wedgeEllipseCallout">
            <a:avLst>
              <a:gd name="adj1" fmla="val -20490"/>
              <a:gd name="adj2" fmla="val -96792"/>
            </a:avLst>
          </a:prstGeom>
          <a:blipFill>
            <a:blip r:embed="rId21" cstate="print"/>
            <a:tile tx="0" ty="0" sx="100000" sy="100000" flip="none" algn="tl"/>
          </a:blip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07" name="TextBox 106"/>
          <p:cNvSpPr txBox="1"/>
          <p:nvPr/>
        </p:nvSpPr>
        <p:spPr>
          <a:xfrm>
            <a:off x="2362200" y="5715000"/>
            <a:ext cx="2310248" cy="646331"/>
          </a:xfrm>
          <a:prstGeom prst="rect">
            <a:avLst/>
          </a:prstGeom>
          <a:noFill/>
        </p:spPr>
        <p:txBody>
          <a:bodyPr wrap="none" rtlCol="0">
            <a:spAutoFit/>
          </a:bodyPr>
          <a:lstStyle/>
          <a:p>
            <a:r>
              <a:rPr lang="en-US" b="1" dirty="0" smtClean="0">
                <a:solidFill>
                  <a:srgbClr val="7030A0"/>
                </a:solidFill>
                <a:latin typeface="Comic Sans MS" pitchFamily="66" charset="0"/>
              </a:rPr>
              <a:t>GIST + QoS NSLP</a:t>
            </a:r>
          </a:p>
          <a:p>
            <a:r>
              <a:rPr lang="en-US" b="1" dirty="0" smtClean="0">
                <a:solidFill>
                  <a:srgbClr val="7030A0"/>
                </a:solidFill>
                <a:latin typeface="Comic Sans MS" pitchFamily="66" charset="0"/>
              </a:rPr>
              <a:t>      (NSIS)</a:t>
            </a:r>
            <a:endParaRPr lang="en-US" b="1" dirty="0">
              <a:solidFill>
                <a:srgbClr val="7030A0"/>
              </a:solidFill>
              <a:latin typeface="Comic Sans MS" pitchFamily="66" charset="0"/>
            </a:endParaRPr>
          </a:p>
        </p:txBody>
      </p:sp>
      <p:sp>
        <p:nvSpPr>
          <p:cNvPr id="108" name="Oval Callout 107"/>
          <p:cNvSpPr/>
          <p:nvPr/>
        </p:nvSpPr>
        <p:spPr bwMode="auto">
          <a:xfrm>
            <a:off x="5410200" y="5791200"/>
            <a:ext cx="1143000" cy="457200"/>
          </a:xfrm>
          <a:prstGeom prst="wedgeEllipseCallout">
            <a:avLst>
              <a:gd name="adj1" fmla="val -40016"/>
              <a:gd name="adj2" fmla="val -68916"/>
            </a:avLst>
          </a:prstGeom>
          <a:no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7030A0"/>
              </a:solidFill>
              <a:effectLst/>
              <a:latin typeface="Arial" charset="0"/>
              <a:ea typeface="Arial" charset="0"/>
              <a:cs typeface="Arial" charset="0"/>
            </a:endParaRPr>
          </a:p>
        </p:txBody>
      </p:sp>
      <p:sp>
        <p:nvSpPr>
          <p:cNvPr id="109" name="Rectangle 108"/>
          <p:cNvSpPr/>
          <p:nvPr/>
        </p:nvSpPr>
        <p:spPr>
          <a:xfrm>
            <a:off x="5715000" y="5867400"/>
            <a:ext cx="615874" cy="369332"/>
          </a:xfrm>
          <a:prstGeom prst="rect">
            <a:avLst/>
          </a:prstGeom>
        </p:spPr>
        <p:txBody>
          <a:bodyPr wrap="none">
            <a:spAutoFit/>
          </a:bodyPr>
          <a:lstStyle/>
          <a:p>
            <a:r>
              <a:rPr lang="en-US" b="1" dirty="0" smtClean="0">
                <a:solidFill>
                  <a:srgbClr val="00B050"/>
                </a:solidFill>
                <a:latin typeface="Comic Sans MS" pitchFamily="66" charset="0"/>
              </a:rPr>
              <a:t>RTP</a:t>
            </a:r>
            <a:endParaRPr lang="en-US" dirty="0"/>
          </a:p>
        </p:txBody>
      </p:sp>
      <p:sp>
        <p:nvSpPr>
          <p:cNvPr id="110" name="Freeform 109"/>
          <p:cNvSpPr/>
          <p:nvPr/>
        </p:nvSpPr>
        <p:spPr bwMode="auto">
          <a:xfrm>
            <a:off x="7298108" y="4067798"/>
            <a:ext cx="752030" cy="393107"/>
          </a:xfrm>
          <a:custGeom>
            <a:avLst/>
            <a:gdLst>
              <a:gd name="connsiteX0" fmla="*/ 0 w 752030"/>
              <a:gd name="connsiteY0" fmla="*/ 0 h 393107"/>
              <a:gd name="connsiteX1" fmla="*/ 188008 w 752030"/>
              <a:gd name="connsiteY1" fmla="*/ 273466 h 393107"/>
              <a:gd name="connsiteX2" fmla="*/ 752030 w 752030"/>
              <a:gd name="connsiteY2" fmla="*/ 393107 h 393107"/>
              <a:gd name="connsiteX3" fmla="*/ 752030 w 752030"/>
              <a:gd name="connsiteY3" fmla="*/ 393107 h 393107"/>
            </a:gdLst>
            <a:ahLst/>
            <a:cxnLst>
              <a:cxn ang="0">
                <a:pos x="connsiteX0" y="connsiteY0"/>
              </a:cxn>
              <a:cxn ang="0">
                <a:pos x="connsiteX1" y="connsiteY1"/>
              </a:cxn>
              <a:cxn ang="0">
                <a:pos x="connsiteX2" y="connsiteY2"/>
              </a:cxn>
              <a:cxn ang="0">
                <a:pos x="connsiteX3" y="connsiteY3"/>
              </a:cxn>
            </a:cxnLst>
            <a:rect l="l" t="t" r="r" b="b"/>
            <a:pathLst>
              <a:path w="752030" h="393107">
                <a:moveTo>
                  <a:pt x="0" y="0"/>
                </a:moveTo>
                <a:cubicBezTo>
                  <a:pt x="31335" y="103974"/>
                  <a:pt x="62670" y="207948"/>
                  <a:pt x="188008" y="273466"/>
                </a:cubicBezTo>
                <a:cubicBezTo>
                  <a:pt x="313346" y="338984"/>
                  <a:pt x="752030" y="393107"/>
                  <a:pt x="752030" y="393107"/>
                </a:cubicBezTo>
                <a:lnTo>
                  <a:pt x="752030" y="393107"/>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12" name="TextBox 111"/>
          <p:cNvSpPr txBox="1"/>
          <p:nvPr/>
        </p:nvSpPr>
        <p:spPr>
          <a:xfrm>
            <a:off x="457200" y="3581400"/>
            <a:ext cx="1317990" cy="307777"/>
          </a:xfrm>
          <a:prstGeom prst="rect">
            <a:avLst/>
          </a:prstGeom>
          <a:noFill/>
        </p:spPr>
        <p:txBody>
          <a:bodyPr wrap="none" rtlCol="0">
            <a:spAutoFit/>
          </a:bodyPr>
          <a:lstStyle/>
          <a:p>
            <a:r>
              <a:rPr lang="en-US" sz="1400" dirty="0" smtClean="0">
                <a:latin typeface="Comic Sans MS" pitchFamily="66" charset="0"/>
              </a:rPr>
              <a:t>SIP Server A</a:t>
            </a:r>
            <a:endParaRPr lang="en-US" sz="1400" dirty="0">
              <a:latin typeface="Comic Sans MS" pitchFamily="66" charset="0"/>
            </a:endParaRPr>
          </a:p>
        </p:txBody>
      </p:sp>
      <p:sp>
        <p:nvSpPr>
          <p:cNvPr id="113" name="TextBox 112"/>
          <p:cNvSpPr txBox="1"/>
          <p:nvPr/>
        </p:nvSpPr>
        <p:spPr>
          <a:xfrm>
            <a:off x="2286000" y="2514600"/>
            <a:ext cx="1300356" cy="307777"/>
          </a:xfrm>
          <a:prstGeom prst="rect">
            <a:avLst/>
          </a:prstGeom>
          <a:noFill/>
        </p:spPr>
        <p:txBody>
          <a:bodyPr wrap="none" rtlCol="0">
            <a:spAutoFit/>
          </a:bodyPr>
          <a:lstStyle/>
          <a:p>
            <a:r>
              <a:rPr lang="en-US" sz="1400" dirty="0" smtClean="0">
                <a:latin typeface="Comic Sans MS" pitchFamily="66" charset="0"/>
              </a:rPr>
              <a:t>SIP Server B</a:t>
            </a:r>
            <a:endParaRPr lang="en-US" sz="1400" dirty="0">
              <a:latin typeface="Comic Sans MS" pitchFamily="66" charset="0"/>
            </a:endParaRPr>
          </a:p>
        </p:txBody>
      </p:sp>
      <p:sp>
        <p:nvSpPr>
          <p:cNvPr id="114" name="TextBox 113"/>
          <p:cNvSpPr txBox="1"/>
          <p:nvPr/>
        </p:nvSpPr>
        <p:spPr>
          <a:xfrm>
            <a:off x="4191000" y="2667000"/>
            <a:ext cx="1293944" cy="307777"/>
          </a:xfrm>
          <a:prstGeom prst="rect">
            <a:avLst/>
          </a:prstGeom>
          <a:noFill/>
        </p:spPr>
        <p:txBody>
          <a:bodyPr wrap="none" rtlCol="0">
            <a:spAutoFit/>
          </a:bodyPr>
          <a:lstStyle/>
          <a:p>
            <a:r>
              <a:rPr lang="en-US" sz="1400" dirty="0" smtClean="0">
                <a:latin typeface="Comic Sans MS" pitchFamily="66" charset="0"/>
              </a:rPr>
              <a:t>SIP Server C</a:t>
            </a:r>
            <a:endParaRPr lang="en-US" sz="1400" dirty="0">
              <a:latin typeface="Comic Sans MS" pitchFamily="66" charset="0"/>
            </a:endParaRPr>
          </a:p>
        </p:txBody>
      </p:sp>
      <p:sp>
        <p:nvSpPr>
          <p:cNvPr id="115" name="TextBox 114"/>
          <p:cNvSpPr txBox="1"/>
          <p:nvPr/>
        </p:nvSpPr>
        <p:spPr>
          <a:xfrm>
            <a:off x="5562600" y="3581400"/>
            <a:ext cx="1316386" cy="307777"/>
          </a:xfrm>
          <a:prstGeom prst="rect">
            <a:avLst/>
          </a:prstGeom>
          <a:noFill/>
        </p:spPr>
        <p:txBody>
          <a:bodyPr wrap="none" rtlCol="0">
            <a:spAutoFit/>
          </a:bodyPr>
          <a:lstStyle/>
          <a:p>
            <a:r>
              <a:rPr lang="en-US" sz="1400" dirty="0" smtClean="0">
                <a:latin typeface="Comic Sans MS" pitchFamily="66" charset="0"/>
              </a:rPr>
              <a:t>SIP Server D</a:t>
            </a:r>
            <a:endParaRPr lang="en-US" sz="1400" dirty="0">
              <a:latin typeface="Comic Sans MS" pitchFamily="66" charset="0"/>
            </a:endParaRPr>
          </a:p>
        </p:txBody>
      </p:sp>
      <p:sp>
        <p:nvSpPr>
          <p:cNvPr id="116" name="TextBox 115"/>
          <p:cNvSpPr txBox="1"/>
          <p:nvPr/>
        </p:nvSpPr>
        <p:spPr>
          <a:xfrm>
            <a:off x="0" y="2514600"/>
            <a:ext cx="1853392" cy="307777"/>
          </a:xfrm>
          <a:prstGeom prst="rect">
            <a:avLst/>
          </a:prstGeom>
          <a:noFill/>
        </p:spPr>
        <p:txBody>
          <a:bodyPr wrap="none" rtlCol="0">
            <a:spAutoFit/>
          </a:bodyPr>
          <a:lstStyle/>
          <a:p>
            <a:r>
              <a:rPr lang="en-US" sz="1400" dirty="0" smtClean="0">
                <a:latin typeface="Comic Sans MS" pitchFamily="66" charset="0"/>
              </a:rPr>
              <a:t>DNS/ENUM Server</a:t>
            </a:r>
            <a:endParaRPr lang="en-US" sz="1400" dirty="0">
              <a:latin typeface="Comic Sans MS" pitchFamily="66" charset="0"/>
            </a:endParaRPr>
          </a:p>
        </p:txBody>
      </p:sp>
      <p:sp>
        <p:nvSpPr>
          <p:cNvPr id="117" name="TextBox 116"/>
          <p:cNvSpPr txBox="1"/>
          <p:nvPr/>
        </p:nvSpPr>
        <p:spPr>
          <a:xfrm>
            <a:off x="6019800" y="2133600"/>
            <a:ext cx="1664238" cy="307777"/>
          </a:xfrm>
          <a:prstGeom prst="rect">
            <a:avLst/>
          </a:prstGeom>
          <a:noFill/>
        </p:spPr>
        <p:txBody>
          <a:bodyPr wrap="none" rtlCol="0">
            <a:spAutoFit/>
          </a:bodyPr>
          <a:lstStyle/>
          <a:p>
            <a:r>
              <a:rPr lang="en-US" sz="1400" dirty="0" smtClean="0">
                <a:latin typeface="Comic Sans MS" pitchFamily="66" charset="0"/>
              </a:rPr>
              <a:t>Local Location DB</a:t>
            </a:r>
            <a:endParaRPr lang="en-US" sz="1400" dirty="0">
              <a:latin typeface="Comic Sans MS" pitchFamily="66" charset="0"/>
            </a:endParaRPr>
          </a:p>
        </p:txBody>
      </p:sp>
      <p:sp>
        <p:nvSpPr>
          <p:cNvPr id="118" name="Freeform 117"/>
          <p:cNvSpPr/>
          <p:nvPr/>
        </p:nvSpPr>
        <p:spPr bwMode="auto">
          <a:xfrm>
            <a:off x="2905570" y="2391398"/>
            <a:ext cx="3922520" cy="1026920"/>
          </a:xfrm>
          <a:custGeom>
            <a:avLst/>
            <a:gdLst>
              <a:gd name="connsiteX0" fmla="*/ 0 w 3922520"/>
              <a:gd name="connsiteY0" fmla="*/ 454352 h 1026920"/>
              <a:gd name="connsiteX1" fmla="*/ 3204673 w 3922520"/>
              <a:gd name="connsiteY1" fmla="*/ 95428 h 1026920"/>
              <a:gd name="connsiteX2" fmla="*/ 3922520 w 3922520"/>
              <a:gd name="connsiteY2" fmla="*/ 1026920 h 1026920"/>
              <a:gd name="connsiteX3" fmla="*/ 3922520 w 3922520"/>
              <a:gd name="connsiteY3" fmla="*/ 1026920 h 1026920"/>
            </a:gdLst>
            <a:ahLst/>
            <a:cxnLst>
              <a:cxn ang="0">
                <a:pos x="connsiteX0" y="connsiteY0"/>
              </a:cxn>
              <a:cxn ang="0">
                <a:pos x="connsiteX1" y="connsiteY1"/>
              </a:cxn>
              <a:cxn ang="0">
                <a:pos x="connsiteX2" y="connsiteY2"/>
              </a:cxn>
              <a:cxn ang="0">
                <a:pos x="connsiteX3" y="connsiteY3"/>
              </a:cxn>
            </a:cxnLst>
            <a:rect l="l" t="t" r="r" b="b"/>
            <a:pathLst>
              <a:path w="3922520" h="1026920">
                <a:moveTo>
                  <a:pt x="0" y="454352"/>
                </a:moveTo>
                <a:cubicBezTo>
                  <a:pt x="1275460" y="227176"/>
                  <a:pt x="2550920" y="0"/>
                  <a:pt x="3204673" y="95428"/>
                </a:cubicBezTo>
                <a:cubicBezTo>
                  <a:pt x="3858426" y="190856"/>
                  <a:pt x="3922520" y="1026920"/>
                  <a:pt x="3922520" y="1026920"/>
                </a:cubicBezTo>
                <a:lnTo>
                  <a:pt x="3922520" y="1026920"/>
                </a:lnTo>
              </a:path>
            </a:pathLst>
          </a:custGeom>
          <a:noFill/>
          <a:ln w="50800" cap="flat" cmpd="sng" algn="ctr">
            <a:solidFill>
              <a:srgbClr val="FF33CC"/>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advTm="14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F135703-0E38-4889-920A-6755EC222BBB}" type="datetime1">
              <a:rPr lang="en-US" altLang="zh-CN" smtClean="0"/>
              <a:pPr/>
              <a:t>4/7/2010</a:t>
            </a:fld>
            <a:endParaRPr lang="en-US" altLang="zh-CN" dirty="0"/>
          </a:p>
        </p:txBody>
      </p:sp>
      <p:sp>
        <p:nvSpPr>
          <p:cNvPr id="6" name="Slide Number Placeholder 6"/>
          <p:cNvSpPr>
            <a:spLocks noGrp="1"/>
          </p:cNvSpPr>
          <p:nvPr>
            <p:ph type="sldNum" sz="quarter" idx="12"/>
          </p:nvPr>
        </p:nvSpPr>
        <p:spPr/>
        <p:txBody>
          <a:bodyPr/>
          <a:lstStyle/>
          <a:p>
            <a:fld id="{BEBD0C16-1651-4BAD-8BB0-375DBEDBD717}" type="slidenum">
              <a:rPr lang="en-US" altLang="zh-CN" smtClean="0"/>
              <a:pPr/>
              <a:t>40</a:t>
            </a:fld>
            <a:endParaRPr lang="en-US" altLang="zh-CN" dirty="0"/>
          </a:p>
        </p:txBody>
      </p:sp>
      <p:sp>
        <p:nvSpPr>
          <p:cNvPr id="2414660" name="Rectangle 68"/>
          <p:cNvSpPr>
            <a:spLocks noGrp="1" noChangeArrowheads="1"/>
          </p:cNvSpPr>
          <p:nvPr>
            <p:ph type="title"/>
          </p:nvPr>
        </p:nvSpPr>
        <p:spPr/>
        <p:txBody>
          <a:bodyPr/>
          <a:lstStyle/>
          <a:p>
            <a:r>
              <a:rPr lang="en-US" altLang="zh-CN" dirty="0" smtClean="0">
                <a:ea typeface="宋体" pitchFamily="2" charset="-122"/>
              </a:rPr>
              <a:t>Feedback based SIP Overload Control: </a:t>
            </a:r>
            <a:br>
              <a:rPr lang="en-US" altLang="zh-CN" dirty="0" smtClean="0">
                <a:ea typeface="宋体" pitchFamily="2" charset="-122"/>
              </a:rPr>
            </a:br>
            <a:r>
              <a:rPr lang="en-US" altLang="zh-CN" dirty="0" smtClean="0">
                <a:ea typeface="宋体" pitchFamily="2" charset="-122"/>
              </a:rPr>
              <a:t>Best </a:t>
            </a:r>
            <a:r>
              <a:rPr lang="en-US" altLang="zh-CN" dirty="0">
                <a:ea typeface="宋体" pitchFamily="2" charset="-122"/>
              </a:rPr>
              <a:t>Performance Comparison across Algorithms </a:t>
            </a:r>
          </a:p>
        </p:txBody>
      </p:sp>
      <p:sp>
        <p:nvSpPr>
          <p:cNvPr id="2414684" name="Rectangle 92"/>
          <p:cNvSpPr>
            <a:spLocks noGrp="1" noChangeArrowheads="1"/>
          </p:cNvSpPr>
          <p:nvPr>
            <p:ph type="body" sz="half" idx="1"/>
          </p:nvPr>
        </p:nvSpPr>
        <p:spPr>
          <a:xfrm>
            <a:off x="0" y="1066800"/>
            <a:ext cx="4876800" cy="5135563"/>
          </a:xfrm>
        </p:spPr>
        <p:txBody>
          <a:bodyPr/>
          <a:lstStyle/>
          <a:p>
            <a:pPr marL="0" indent="0"/>
            <a:r>
              <a:rPr lang="en-US" altLang="zh-CN" dirty="0">
                <a:ea typeface="宋体" pitchFamily="2" charset="-122"/>
              </a:rPr>
              <a:t>All except rate-occ reaches unit goodput</a:t>
            </a:r>
          </a:p>
          <a:p>
            <a:pPr marL="0" indent="0"/>
            <a:endParaRPr lang="en-US" altLang="zh-CN" dirty="0">
              <a:ea typeface="宋体" pitchFamily="2" charset="-122"/>
            </a:endParaRPr>
          </a:p>
          <a:p>
            <a:pPr lvl="1"/>
            <a:r>
              <a:rPr lang="en-US" altLang="zh-CN" sz="1600" dirty="0">
                <a:ea typeface="宋体" pitchFamily="2" charset="-122"/>
              </a:rPr>
              <a:t>no retransmission ever </a:t>
            </a:r>
          </a:p>
          <a:p>
            <a:pPr lvl="1"/>
            <a:r>
              <a:rPr lang="en-US" altLang="zh-CN" sz="1600" dirty="0">
                <a:ea typeface="宋体" pitchFamily="2" charset="-122"/>
              </a:rPr>
              <a:t>server always busy processing messages</a:t>
            </a:r>
          </a:p>
          <a:p>
            <a:pPr lvl="1"/>
            <a:r>
              <a:rPr lang="en-US" altLang="zh-CN" sz="1600" dirty="0">
                <a:ea typeface="宋体" pitchFamily="2" charset="-122"/>
              </a:rPr>
              <a:t>each </a:t>
            </a:r>
            <a:r>
              <a:rPr lang="en-US" altLang="zh-CN" sz="1600" dirty="0" smtClean="0">
                <a:ea typeface="宋体" pitchFamily="2" charset="-122"/>
              </a:rPr>
              <a:t>message </a:t>
            </a:r>
            <a:r>
              <a:rPr lang="en-US" altLang="zh-CN" sz="1600" dirty="0">
                <a:ea typeface="宋体" pitchFamily="2" charset="-122"/>
              </a:rPr>
              <a:t>part of </a:t>
            </a:r>
            <a:r>
              <a:rPr lang="en-US" altLang="zh-CN" sz="1600" dirty="0" smtClean="0">
                <a:ea typeface="宋体" pitchFamily="2" charset="-122"/>
              </a:rPr>
              <a:t>successful </a:t>
            </a:r>
            <a:r>
              <a:rPr lang="en-US" altLang="zh-CN" sz="1600" dirty="0">
                <a:ea typeface="宋体" pitchFamily="2" charset="-122"/>
              </a:rPr>
              <a:t>session</a:t>
            </a:r>
          </a:p>
          <a:p>
            <a:pPr marL="0" indent="0"/>
            <a:endParaRPr lang="en-US" altLang="zh-CN" sz="1600" dirty="0">
              <a:ea typeface="宋体" pitchFamily="2" charset="-122"/>
            </a:endParaRPr>
          </a:p>
          <a:p>
            <a:pPr marL="0" indent="0"/>
            <a:endParaRPr lang="en-US" altLang="zh-CN" dirty="0" smtClean="0">
              <a:ea typeface="宋体" pitchFamily="2" charset="-122"/>
            </a:endParaRPr>
          </a:p>
          <a:p>
            <a:pPr marL="0" indent="0"/>
            <a:endParaRPr lang="en-US" altLang="zh-CN" dirty="0">
              <a:ea typeface="宋体" pitchFamily="2" charset="-122"/>
            </a:endParaRPr>
          </a:p>
          <a:p>
            <a:pPr marL="0" indent="0"/>
            <a:r>
              <a:rPr lang="en-US" altLang="zh-CN" dirty="0" smtClean="0">
                <a:ea typeface="宋体" pitchFamily="2" charset="-122"/>
              </a:rPr>
              <a:t>rate-occ </a:t>
            </a:r>
            <a:r>
              <a:rPr lang="en-US" altLang="zh-CN" dirty="0">
                <a:ea typeface="宋体" pitchFamily="2" charset="-122"/>
              </a:rPr>
              <a:t>does not operate at unit goodput</a:t>
            </a:r>
          </a:p>
          <a:p>
            <a:pPr marL="0" indent="0"/>
            <a:endParaRPr lang="en-US" altLang="zh-CN" dirty="0">
              <a:ea typeface="宋体" pitchFamily="2" charset="-122"/>
            </a:endParaRPr>
          </a:p>
          <a:p>
            <a:pPr lvl="1"/>
            <a:r>
              <a:rPr lang="en-US" altLang="zh-CN" sz="1600" dirty="0" smtClean="0">
                <a:ea typeface="宋体" pitchFamily="2" charset="-122"/>
              </a:rPr>
              <a:t>Occupancy coarser than queue length</a:t>
            </a:r>
            <a:endParaRPr lang="en-US" altLang="zh-CN" sz="1600" dirty="0">
              <a:ea typeface="宋体" pitchFamily="2" charset="-122"/>
            </a:endParaRPr>
          </a:p>
          <a:p>
            <a:pPr lvl="1"/>
            <a:r>
              <a:rPr lang="en-US" altLang="zh-CN" sz="1600" dirty="0" smtClean="0">
                <a:ea typeface="宋体" pitchFamily="2" charset="-122"/>
              </a:rPr>
              <a:t>extremely small CI improves performance at heavy load but with many problems</a:t>
            </a:r>
          </a:p>
          <a:p>
            <a:pPr marL="0" indent="0"/>
            <a:endParaRPr lang="en-US" altLang="zh-CN" sz="1600" dirty="0">
              <a:ea typeface="宋体" pitchFamily="2" charset="-122"/>
            </a:endParaRPr>
          </a:p>
          <a:p>
            <a:pPr marL="0" indent="0"/>
            <a:endParaRPr lang="en-US" altLang="zh-CN" sz="1400" dirty="0">
              <a:ea typeface="宋体" pitchFamily="2" charset="-122"/>
            </a:endParaRPr>
          </a:p>
        </p:txBody>
      </p:sp>
      <p:grpSp>
        <p:nvGrpSpPr>
          <p:cNvPr id="7" name="Group 6"/>
          <p:cNvGrpSpPr/>
          <p:nvPr/>
        </p:nvGrpSpPr>
        <p:grpSpPr>
          <a:xfrm>
            <a:off x="5181600" y="4038600"/>
            <a:ext cx="3016952" cy="2238532"/>
            <a:chOff x="381000" y="2971801"/>
            <a:chExt cx="4168808" cy="3167837"/>
          </a:xfrm>
        </p:grpSpPr>
        <p:grpSp>
          <p:nvGrpSpPr>
            <p:cNvPr id="8" name="Group 6"/>
            <p:cNvGrpSpPr/>
            <p:nvPr/>
          </p:nvGrpSpPr>
          <p:grpSpPr>
            <a:xfrm>
              <a:off x="685802" y="2971801"/>
              <a:ext cx="3505202" cy="2828612"/>
              <a:chOff x="4191000" y="990600"/>
              <a:chExt cx="4636477" cy="3665720"/>
            </a:xfrm>
          </p:grpSpPr>
          <p:sp>
            <p:nvSpPr>
              <p:cNvPr id="11" name="Oval 10"/>
              <p:cNvSpPr/>
              <p:nvPr/>
            </p:nvSpPr>
            <p:spPr bwMode="auto">
              <a:xfrm>
                <a:off x="6934200" y="22098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2" name="Picture 11" descr="sipd"/>
              <p:cNvPicPr>
                <a:picLocks noChangeAspect="1" noChangeArrowheads="1"/>
              </p:cNvPicPr>
              <p:nvPr/>
            </p:nvPicPr>
            <p:blipFill>
              <a:blip r:embed="rId2" cstate="print"/>
              <a:srcRect/>
              <a:stretch>
                <a:fillRect/>
              </a:stretch>
            </p:blipFill>
            <p:spPr bwMode="auto">
              <a:xfrm>
                <a:off x="7086600" y="2438400"/>
                <a:ext cx="685800" cy="624266"/>
              </a:xfrm>
              <a:prstGeom prst="rect">
                <a:avLst/>
              </a:prstGeom>
              <a:noFill/>
            </p:spPr>
          </p:pic>
          <p:sp>
            <p:nvSpPr>
              <p:cNvPr id="13" name="Line 12"/>
              <p:cNvSpPr>
                <a:spLocks noChangeShapeType="1"/>
              </p:cNvSpPr>
              <p:nvPr/>
            </p:nvSpPr>
            <p:spPr bwMode="auto">
              <a:xfrm>
                <a:off x="5943600" y="1752600"/>
                <a:ext cx="990600" cy="8382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4" name="TextBox 13"/>
              <p:cNvSpPr txBox="1"/>
              <p:nvPr/>
            </p:nvSpPr>
            <p:spPr>
              <a:xfrm>
                <a:off x="7130428" y="3226541"/>
                <a:ext cx="630514" cy="451555"/>
              </a:xfrm>
              <a:prstGeom prst="rect">
                <a:avLst/>
              </a:prstGeom>
              <a:noFill/>
            </p:spPr>
            <p:txBody>
              <a:bodyPr wrap="none" rtlCol="0">
                <a:spAutoFit/>
              </a:bodyPr>
              <a:lstStyle/>
              <a:p>
                <a:r>
                  <a:rPr lang="en-US" sz="1000" dirty="0" smtClean="0">
                    <a:latin typeface="Comic Sans MS" pitchFamily="66" charset="0"/>
                  </a:rPr>
                  <a:t>RE</a:t>
                </a:r>
                <a:endParaRPr lang="en-US" sz="1000" dirty="0">
                  <a:latin typeface="Comic Sans MS" pitchFamily="66" charset="0"/>
                </a:endParaRPr>
              </a:p>
            </p:txBody>
          </p:sp>
          <p:pic>
            <p:nvPicPr>
              <p:cNvPr id="15" name="Picture 8" descr="sipd"/>
              <p:cNvPicPr>
                <a:picLocks noChangeAspect="1" noChangeArrowheads="1"/>
              </p:cNvPicPr>
              <p:nvPr/>
            </p:nvPicPr>
            <p:blipFill>
              <a:blip r:embed="rId2" cstate="print"/>
              <a:srcRect/>
              <a:stretch>
                <a:fillRect/>
              </a:stretch>
            </p:blipFill>
            <p:spPr bwMode="auto">
              <a:xfrm>
                <a:off x="5181600" y="3657600"/>
                <a:ext cx="685800" cy="624266"/>
              </a:xfrm>
              <a:prstGeom prst="rect">
                <a:avLst/>
              </a:prstGeom>
              <a:noFill/>
            </p:spPr>
          </p:pic>
          <p:pic>
            <p:nvPicPr>
              <p:cNvPr id="16" name="Picture 8" descr="sipd"/>
              <p:cNvPicPr>
                <a:picLocks noChangeAspect="1" noChangeArrowheads="1"/>
              </p:cNvPicPr>
              <p:nvPr/>
            </p:nvPicPr>
            <p:blipFill>
              <a:blip r:embed="rId2" cstate="print"/>
              <a:srcRect/>
              <a:stretch>
                <a:fillRect/>
              </a:stretch>
            </p:blipFill>
            <p:spPr bwMode="auto">
              <a:xfrm>
                <a:off x="5181600" y="2438400"/>
                <a:ext cx="685800" cy="624266"/>
              </a:xfrm>
              <a:prstGeom prst="rect">
                <a:avLst/>
              </a:prstGeom>
              <a:noFill/>
            </p:spPr>
          </p:pic>
          <p:pic>
            <p:nvPicPr>
              <p:cNvPr id="17" name="Picture 8" descr="sipd"/>
              <p:cNvPicPr>
                <a:picLocks noChangeAspect="1" noChangeArrowheads="1"/>
              </p:cNvPicPr>
              <p:nvPr/>
            </p:nvPicPr>
            <p:blipFill>
              <a:blip r:embed="rId2" cstate="print"/>
              <a:srcRect/>
              <a:stretch>
                <a:fillRect/>
              </a:stretch>
            </p:blipFill>
            <p:spPr bwMode="auto">
              <a:xfrm>
                <a:off x="5181600" y="1219200"/>
                <a:ext cx="685800" cy="624266"/>
              </a:xfrm>
              <a:prstGeom prst="rect">
                <a:avLst/>
              </a:prstGeom>
              <a:noFill/>
            </p:spPr>
          </p:pic>
          <p:sp>
            <p:nvSpPr>
              <p:cNvPr id="18" name="Line 12"/>
              <p:cNvSpPr>
                <a:spLocks noChangeShapeType="1"/>
              </p:cNvSpPr>
              <p:nvPr/>
            </p:nvSpPr>
            <p:spPr bwMode="auto">
              <a:xfrm>
                <a:off x="5943600" y="2743200"/>
                <a:ext cx="990600" cy="45719"/>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19" name="Line 12"/>
              <p:cNvSpPr>
                <a:spLocks noChangeShapeType="1"/>
              </p:cNvSpPr>
              <p:nvPr/>
            </p:nvSpPr>
            <p:spPr bwMode="auto">
              <a:xfrm flipV="1">
                <a:off x="6019800" y="2895600"/>
                <a:ext cx="914400" cy="990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grpSp>
            <p:nvGrpSpPr>
              <p:cNvPr id="20" name="Group 19"/>
              <p:cNvGrpSpPr/>
              <p:nvPr/>
            </p:nvGrpSpPr>
            <p:grpSpPr>
              <a:xfrm>
                <a:off x="7924800" y="2057400"/>
                <a:ext cx="902677" cy="1295400"/>
                <a:chOff x="4038600" y="2590800"/>
                <a:chExt cx="902677" cy="1295400"/>
              </a:xfrm>
            </p:grpSpPr>
            <p:pic>
              <p:nvPicPr>
                <p:cNvPr id="45" name="Picture 11"/>
                <p:cNvPicPr>
                  <a:picLocks noChangeAspect="1" noChangeArrowheads="1"/>
                </p:cNvPicPr>
                <p:nvPr/>
              </p:nvPicPr>
              <p:blipFill>
                <a:blip r:embed="rId3" cstate="print"/>
                <a:srcRect/>
                <a:stretch>
                  <a:fillRect/>
                </a:stretch>
              </p:blipFill>
              <p:spPr bwMode="auto">
                <a:xfrm>
                  <a:off x="4495800" y="2590800"/>
                  <a:ext cx="445477" cy="457200"/>
                </a:xfrm>
                <a:prstGeom prst="rect">
                  <a:avLst/>
                </a:prstGeom>
                <a:noFill/>
                <a:ln w="9525">
                  <a:noFill/>
                  <a:miter lim="800000"/>
                  <a:headEnd/>
                  <a:tailEnd/>
                </a:ln>
                <a:effectLst/>
              </p:spPr>
            </p:pic>
            <p:sp>
              <p:nvSpPr>
                <p:cNvPr id="46" name="Line 12"/>
                <p:cNvSpPr>
                  <a:spLocks noChangeShapeType="1"/>
                </p:cNvSpPr>
                <p:nvPr/>
              </p:nvSpPr>
              <p:spPr bwMode="auto">
                <a:xfrm>
                  <a:off x="4038600" y="35052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7" name="Line 12"/>
                <p:cNvSpPr>
                  <a:spLocks noChangeShapeType="1"/>
                </p:cNvSpPr>
                <p:nvPr/>
              </p:nvSpPr>
              <p:spPr bwMode="auto">
                <a:xfrm flipV="1">
                  <a:off x="4038600" y="2971800"/>
                  <a:ext cx="381000" cy="1524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8" name="Straight Connector 47"/>
                <p:cNvCxnSpPr/>
                <p:nvPr/>
              </p:nvCxnSpPr>
              <p:spPr bwMode="auto">
                <a:xfrm rot="5400000">
                  <a:off x="4077494" y="3313906"/>
                  <a:ext cx="228600" cy="1588"/>
                </a:xfrm>
                <a:prstGeom prst="line">
                  <a:avLst/>
                </a:prstGeom>
                <a:noFill/>
                <a:ln w="38100" cap="flat" cmpd="sng" algn="ctr">
                  <a:solidFill>
                    <a:schemeClr val="accent6"/>
                  </a:solidFill>
                  <a:prstDash val="sysDot"/>
                  <a:round/>
                  <a:headEnd type="none" w="med" len="med"/>
                  <a:tailEnd type="none" w="med" len="med"/>
                </a:ln>
                <a:effectLst/>
              </p:spPr>
            </p:cxnSp>
            <p:pic>
              <p:nvPicPr>
                <p:cNvPr id="49" name="Picture 11"/>
                <p:cNvPicPr>
                  <a:picLocks noChangeAspect="1" noChangeArrowheads="1"/>
                </p:cNvPicPr>
                <p:nvPr/>
              </p:nvPicPr>
              <p:blipFill>
                <a:blip r:embed="rId3" cstate="print"/>
                <a:srcRect/>
                <a:stretch>
                  <a:fillRect/>
                </a:stretch>
              </p:blipFill>
              <p:spPr bwMode="auto">
                <a:xfrm>
                  <a:off x="4495800" y="3429000"/>
                  <a:ext cx="445477" cy="457200"/>
                </a:xfrm>
                <a:prstGeom prst="rect">
                  <a:avLst/>
                </a:prstGeom>
                <a:noFill/>
                <a:ln w="9525">
                  <a:noFill/>
                  <a:miter lim="800000"/>
                  <a:headEnd/>
                  <a:tailEnd/>
                </a:ln>
                <a:effectLst/>
              </p:spPr>
            </p:pic>
            <p:cxnSp>
              <p:nvCxnSpPr>
                <p:cNvPr id="50" name="Straight Connector 49"/>
                <p:cNvCxnSpPr/>
                <p:nvPr/>
              </p:nvCxnSpPr>
              <p:spPr bwMode="auto">
                <a:xfrm rot="5400000">
                  <a:off x="4610894" y="3237706"/>
                  <a:ext cx="228600" cy="1588"/>
                </a:xfrm>
                <a:prstGeom prst="line">
                  <a:avLst/>
                </a:prstGeom>
                <a:noFill/>
                <a:ln w="38100" cap="flat" cmpd="sng" algn="ctr">
                  <a:solidFill>
                    <a:srgbClr val="FF9900"/>
                  </a:solidFill>
                  <a:prstDash val="sysDot"/>
                  <a:round/>
                  <a:headEnd type="none" w="med" len="med"/>
                  <a:tailEnd type="none" w="med" len="med"/>
                </a:ln>
                <a:effectLst/>
              </p:spPr>
            </p:cxnSp>
          </p:grpSp>
          <p:sp>
            <p:nvSpPr>
              <p:cNvPr id="21" name="TextBox 20"/>
              <p:cNvSpPr txBox="1"/>
              <p:nvPr/>
            </p:nvSpPr>
            <p:spPr>
              <a:xfrm>
                <a:off x="5180577" y="4204765"/>
                <a:ext cx="788728" cy="451555"/>
              </a:xfrm>
              <a:prstGeom prst="rect">
                <a:avLst/>
              </a:prstGeom>
              <a:noFill/>
            </p:spPr>
            <p:txBody>
              <a:bodyPr wrap="none" rtlCol="0">
                <a:spAutoFit/>
              </a:bodyPr>
              <a:lstStyle/>
              <a:p>
                <a:r>
                  <a:rPr lang="en-US" sz="1000" dirty="0" smtClean="0">
                    <a:latin typeface="Comic Sans MS" pitchFamily="66" charset="0"/>
                  </a:rPr>
                  <a:t>SE3</a:t>
                </a:r>
                <a:endParaRPr lang="en-US" sz="1000" dirty="0">
                  <a:latin typeface="Comic Sans MS" pitchFamily="66" charset="0"/>
                </a:endParaRPr>
              </a:p>
            </p:txBody>
          </p:sp>
          <p:sp>
            <p:nvSpPr>
              <p:cNvPr id="22" name="TextBox 21"/>
              <p:cNvSpPr txBox="1"/>
              <p:nvPr/>
            </p:nvSpPr>
            <p:spPr>
              <a:xfrm>
                <a:off x="5180577" y="3086795"/>
                <a:ext cx="788728" cy="451555"/>
              </a:xfrm>
              <a:prstGeom prst="rect">
                <a:avLst/>
              </a:prstGeom>
              <a:noFill/>
            </p:spPr>
            <p:txBody>
              <a:bodyPr wrap="none" rtlCol="0">
                <a:spAutoFit/>
              </a:bodyPr>
              <a:lstStyle/>
              <a:p>
                <a:r>
                  <a:rPr lang="en-US" sz="1000" dirty="0" smtClean="0">
                    <a:latin typeface="Comic Sans MS" pitchFamily="66" charset="0"/>
                  </a:rPr>
                  <a:t>SE2</a:t>
                </a:r>
                <a:endParaRPr lang="en-US" sz="1000" dirty="0">
                  <a:latin typeface="Comic Sans MS" pitchFamily="66" charset="0"/>
                </a:endParaRPr>
              </a:p>
            </p:txBody>
          </p:sp>
          <p:sp>
            <p:nvSpPr>
              <p:cNvPr id="23" name="TextBox 22"/>
              <p:cNvSpPr txBox="1"/>
              <p:nvPr/>
            </p:nvSpPr>
            <p:spPr>
              <a:xfrm>
                <a:off x="5180577" y="1829078"/>
                <a:ext cx="750642" cy="451555"/>
              </a:xfrm>
              <a:prstGeom prst="rect">
                <a:avLst/>
              </a:prstGeom>
              <a:noFill/>
            </p:spPr>
            <p:txBody>
              <a:bodyPr wrap="none" rtlCol="0">
                <a:spAutoFit/>
              </a:bodyPr>
              <a:lstStyle/>
              <a:p>
                <a:r>
                  <a:rPr lang="en-US" sz="1000" dirty="0" smtClean="0">
                    <a:latin typeface="Comic Sans MS" pitchFamily="66" charset="0"/>
                  </a:rPr>
                  <a:t>SE1</a:t>
                </a:r>
                <a:endParaRPr lang="en-US" sz="1000" dirty="0">
                  <a:latin typeface="Comic Sans MS" pitchFamily="66" charset="0"/>
                </a:endParaRPr>
              </a:p>
            </p:txBody>
          </p:sp>
          <p:grpSp>
            <p:nvGrpSpPr>
              <p:cNvPr id="24" name="Group 27"/>
              <p:cNvGrpSpPr/>
              <p:nvPr/>
            </p:nvGrpSpPr>
            <p:grpSpPr>
              <a:xfrm>
                <a:off x="4191000" y="3505200"/>
                <a:ext cx="914400" cy="1139186"/>
                <a:chOff x="381000" y="3962400"/>
                <a:chExt cx="914400" cy="1139186"/>
              </a:xfrm>
            </p:grpSpPr>
            <p:pic>
              <p:nvPicPr>
                <p:cNvPr id="39"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40"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41" name="Straight Connector 40"/>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42"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43"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44" name="Straight Connector 43"/>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5" name="Group 34"/>
              <p:cNvGrpSpPr/>
              <p:nvPr/>
            </p:nvGrpSpPr>
            <p:grpSpPr>
              <a:xfrm>
                <a:off x="4191000" y="2286000"/>
                <a:ext cx="914400" cy="1139186"/>
                <a:chOff x="381000" y="3962400"/>
                <a:chExt cx="914400" cy="1139186"/>
              </a:xfrm>
            </p:grpSpPr>
            <p:pic>
              <p:nvPicPr>
                <p:cNvPr id="33"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34"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5" name="Straight Connector 34"/>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6"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7"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8" name="Straight Connector 37"/>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nvGrpSpPr>
              <p:cNvPr id="26" name="Group 41"/>
              <p:cNvGrpSpPr/>
              <p:nvPr/>
            </p:nvGrpSpPr>
            <p:grpSpPr>
              <a:xfrm>
                <a:off x="4191000" y="990600"/>
                <a:ext cx="914400" cy="1139186"/>
                <a:chOff x="381000" y="3962400"/>
                <a:chExt cx="914400" cy="1139186"/>
              </a:xfrm>
            </p:grpSpPr>
            <p:pic>
              <p:nvPicPr>
                <p:cNvPr id="27" name="Picture 4"/>
                <p:cNvPicPr>
                  <a:picLocks noChangeAspect="1" noChangeArrowheads="1"/>
                </p:cNvPicPr>
                <p:nvPr/>
              </p:nvPicPr>
              <p:blipFill>
                <a:blip r:embed="rId4"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28" name="Picture 4"/>
                <p:cNvPicPr>
                  <a:picLocks noChangeAspect="1" noChangeArrowheads="1"/>
                </p:cNvPicPr>
                <p:nvPr/>
              </p:nvPicPr>
              <p:blipFill>
                <a:blip r:embed="rId4"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29" name="Straight Connector 28"/>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0"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1"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2" name="Straight Connector 31"/>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grpSp>
        <p:sp>
          <p:nvSpPr>
            <p:cNvPr id="9" name="TextBox 8"/>
            <p:cNvSpPr txBox="1"/>
            <p:nvPr/>
          </p:nvSpPr>
          <p:spPr>
            <a:xfrm>
              <a:off x="381000" y="5791201"/>
              <a:ext cx="968407" cy="348437"/>
            </a:xfrm>
            <a:prstGeom prst="rect">
              <a:avLst/>
            </a:prstGeom>
            <a:noFill/>
          </p:spPr>
          <p:txBody>
            <a:bodyPr wrap="none" rtlCol="0">
              <a:spAutoFit/>
            </a:bodyPr>
            <a:lstStyle/>
            <a:p>
              <a:r>
                <a:rPr lang="en-US" sz="1000" dirty="0" smtClean="0">
                  <a:latin typeface="Comic Sans MS" pitchFamily="66" charset="0"/>
                </a:rPr>
                <a:t>SIP UAs</a:t>
              </a:r>
              <a:endParaRPr lang="en-US" sz="1000" dirty="0">
                <a:latin typeface="Comic Sans MS" pitchFamily="66" charset="0"/>
              </a:endParaRPr>
            </a:p>
          </p:txBody>
        </p:sp>
        <p:sp>
          <p:nvSpPr>
            <p:cNvPr id="10" name="TextBox 9"/>
            <p:cNvSpPr txBox="1"/>
            <p:nvPr/>
          </p:nvSpPr>
          <p:spPr>
            <a:xfrm>
              <a:off x="3581401" y="4800601"/>
              <a:ext cx="968407" cy="348437"/>
            </a:xfrm>
            <a:prstGeom prst="rect">
              <a:avLst/>
            </a:prstGeom>
            <a:noFill/>
          </p:spPr>
          <p:txBody>
            <a:bodyPr wrap="none" rtlCol="0">
              <a:spAutoFit/>
            </a:bodyPr>
            <a:lstStyle/>
            <a:p>
              <a:r>
                <a:rPr lang="en-US" sz="1000" dirty="0" smtClean="0">
                  <a:latin typeface="Comic Sans MS" pitchFamily="66" charset="0"/>
                </a:rPr>
                <a:t>SIP UAs</a:t>
              </a:r>
              <a:endParaRPr lang="en-US" sz="1000" dirty="0">
                <a:latin typeface="Comic Sans MS" pitchFamily="66" charset="0"/>
              </a:endParaRPr>
            </a:p>
          </p:txBody>
        </p:sp>
      </p:grpSp>
      <p:graphicFrame>
        <p:nvGraphicFramePr>
          <p:cNvPr id="56" name="Chart 55"/>
          <p:cNvGraphicFramePr>
            <a:graphicFrameLocks/>
          </p:cNvGraphicFramePr>
          <p:nvPr/>
        </p:nvGraphicFramePr>
        <p:xfrm>
          <a:off x="4495800" y="990600"/>
          <a:ext cx="4268936" cy="287331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468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468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468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468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1468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1468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1468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C40D8CB3-35CB-4851-8B7A-C276FAE01165}" type="datetime1">
              <a:rPr lang="en-US" altLang="zh-CN" smtClean="0"/>
              <a:pPr/>
              <a:t>4/7/2010</a:t>
            </a:fld>
            <a:endParaRPr lang="en-US" altLang="zh-CN" dirty="0"/>
          </a:p>
        </p:txBody>
      </p:sp>
      <p:sp>
        <p:nvSpPr>
          <p:cNvPr id="7" name="Slide Number Placeholder 7"/>
          <p:cNvSpPr>
            <a:spLocks noGrp="1"/>
          </p:cNvSpPr>
          <p:nvPr>
            <p:ph type="sldNum" sz="quarter" idx="12"/>
          </p:nvPr>
        </p:nvSpPr>
        <p:spPr/>
        <p:txBody>
          <a:bodyPr/>
          <a:lstStyle/>
          <a:p>
            <a:fld id="{AE97711F-9A3B-446D-852A-FE25709D8A22}" type="slidenum">
              <a:rPr lang="en-US" altLang="zh-CN" smtClean="0"/>
              <a:pPr/>
              <a:t>41</a:t>
            </a:fld>
            <a:endParaRPr lang="en-US" altLang="zh-CN" dirty="0"/>
          </a:p>
        </p:txBody>
      </p:sp>
      <p:sp>
        <p:nvSpPr>
          <p:cNvPr id="2416642" name="Rectangle 2"/>
          <p:cNvSpPr>
            <a:spLocks noGrp="1" noChangeArrowheads="1"/>
          </p:cNvSpPr>
          <p:nvPr>
            <p:ph type="title"/>
          </p:nvPr>
        </p:nvSpPr>
        <p:spPr/>
        <p:txBody>
          <a:bodyPr/>
          <a:lstStyle/>
          <a:p>
            <a:r>
              <a:rPr lang="en-US" altLang="zh-CN" dirty="0" smtClean="0">
                <a:ea typeface="宋体" pitchFamily="2" charset="-122"/>
              </a:rPr>
              <a:t>Performance under Dynamic Load w/ Provider-centric Fairness</a:t>
            </a:r>
            <a:endParaRPr lang="en-US" altLang="zh-CN" dirty="0">
              <a:ea typeface="宋体" pitchFamily="2" charset="-122"/>
            </a:endParaRPr>
          </a:p>
        </p:txBody>
      </p:sp>
      <p:sp>
        <p:nvSpPr>
          <p:cNvPr id="2416659" name="Rectangle 19"/>
          <p:cNvSpPr>
            <a:spLocks noGrp="1" noChangeArrowheads="1"/>
          </p:cNvSpPr>
          <p:nvPr>
            <p:ph type="body" sz="half" idx="1"/>
          </p:nvPr>
        </p:nvSpPr>
        <p:spPr>
          <a:xfrm>
            <a:off x="0" y="1371600"/>
            <a:ext cx="3276600" cy="4343400"/>
          </a:xfrm>
        </p:spPr>
        <p:txBody>
          <a:bodyPr/>
          <a:lstStyle/>
          <a:p>
            <a:pPr lvl="1"/>
            <a:r>
              <a:rPr lang="en-US" altLang="zh-CN" sz="1600" dirty="0" smtClean="0">
                <a:ea typeface="宋体" pitchFamily="2" charset="-122"/>
              </a:rPr>
              <a:t>Short </a:t>
            </a:r>
            <a:r>
              <a:rPr lang="en-US" altLang="zh-CN" sz="1600" dirty="0">
                <a:ea typeface="宋体" pitchFamily="2" charset="-122"/>
              </a:rPr>
              <a:t>periods of bulk </a:t>
            </a:r>
            <a:r>
              <a:rPr lang="en-US" altLang="zh-CN" sz="1600" dirty="0" smtClean="0">
                <a:ea typeface="宋体" pitchFamily="2" charset="-122"/>
              </a:rPr>
              <a:t>loads w/ source arrivals/departures</a:t>
            </a:r>
          </a:p>
          <a:p>
            <a:pPr lvl="1"/>
            <a:endParaRPr lang="en-US" altLang="zh-CN" sz="1600" dirty="0" smtClean="0">
              <a:ea typeface="宋体" pitchFamily="2" charset="-122"/>
            </a:endParaRPr>
          </a:p>
          <a:p>
            <a:pPr lvl="1"/>
            <a:r>
              <a:rPr lang="en-US" altLang="zh-CN" sz="1600" dirty="0" smtClean="0">
                <a:ea typeface="宋体" pitchFamily="2" charset="-122"/>
              </a:rPr>
              <a:t>Example </a:t>
            </a:r>
            <a:r>
              <a:rPr lang="en-US" altLang="zh-CN" sz="1600" dirty="0">
                <a:ea typeface="宋体" pitchFamily="2" charset="-122"/>
              </a:rPr>
              <a:t>result </a:t>
            </a:r>
            <a:r>
              <a:rPr lang="en-US" altLang="zh-CN" sz="1600" dirty="0" smtClean="0">
                <a:ea typeface="宋体" pitchFamily="2" charset="-122"/>
              </a:rPr>
              <a:t>of </a:t>
            </a:r>
            <a:r>
              <a:rPr lang="en-US" altLang="zh-CN" sz="1600" dirty="0">
                <a:ea typeface="宋体" pitchFamily="2" charset="-122"/>
              </a:rPr>
              <a:t>rate-abs </a:t>
            </a:r>
            <a:r>
              <a:rPr lang="en-US" altLang="zh-CN" sz="1600" dirty="0" smtClean="0">
                <a:ea typeface="宋体" pitchFamily="2" charset="-122"/>
              </a:rPr>
              <a:t>algorithm</a:t>
            </a:r>
          </a:p>
          <a:p>
            <a:pPr lvl="1"/>
            <a:endParaRPr lang="en-US" altLang="zh-CN" sz="1600" dirty="0" smtClean="0">
              <a:ea typeface="宋体" pitchFamily="2" charset="-122"/>
            </a:endParaRPr>
          </a:p>
          <a:p>
            <a:pPr lvl="1"/>
            <a:r>
              <a:rPr lang="en-US" altLang="zh-CN" sz="1600" dirty="0" smtClean="0">
                <a:ea typeface="宋体" pitchFamily="2" charset="-122"/>
              </a:rPr>
              <a:t>Fast dynamic transition </a:t>
            </a:r>
          </a:p>
          <a:p>
            <a:pPr lvl="1"/>
            <a:endParaRPr lang="en-US" altLang="zh-CN" sz="1600" dirty="0">
              <a:ea typeface="宋体" pitchFamily="2" charset="-122"/>
            </a:endParaRPr>
          </a:p>
          <a:p>
            <a:pPr lvl="1"/>
            <a:r>
              <a:rPr lang="en-US" altLang="zh-CN" sz="1600" dirty="0" smtClean="0">
                <a:ea typeface="宋体" pitchFamily="2" charset="-122"/>
              </a:rPr>
              <a:t>Each </a:t>
            </a:r>
            <a:r>
              <a:rPr lang="en-US" altLang="zh-CN" sz="1600" dirty="0">
                <a:ea typeface="宋体" pitchFamily="2" charset="-122"/>
              </a:rPr>
              <a:t>upstream SE share </a:t>
            </a:r>
            <a:r>
              <a:rPr lang="en-US" altLang="zh-CN" sz="1600" dirty="0" smtClean="0">
                <a:ea typeface="宋体" pitchFamily="2" charset="-122"/>
              </a:rPr>
              <a:t>equal prop. of RE capacity</a:t>
            </a:r>
          </a:p>
          <a:p>
            <a:pPr lvl="1"/>
            <a:endParaRPr lang="en-US" altLang="zh-CN" sz="1600" dirty="0" smtClean="0">
              <a:ea typeface="宋体" pitchFamily="2" charset="-122"/>
            </a:endParaRPr>
          </a:p>
          <a:p>
            <a:pPr lvl="1"/>
            <a:r>
              <a:rPr lang="en-US" altLang="zh-CN" sz="1600" dirty="0" smtClean="0">
                <a:ea typeface="宋体" pitchFamily="2" charset="-122"/>
              </a:rPr>
              <a:t>Provider-centric fairness</a:t>
            </a:r>
          </a:p>
          <a:p>
            <a:pPr lvl="1"/>
            <a:endParaRPr lang="en-US" altLang="zh-CN" sz="1600" dirty="0">
              <a:ea typeface="宋体" pitchFamily="2" charset="-122"/>
            </a:endParaRPr>
          </a:p>
          <a:p>
            <a:pPr lvl="1"/>
            <a:endParaRPr lang="en-US" altLang="zh-CN" sz="1600" dirty="0">
              <a:ea typeface="宋体" pitchFamily="2" charset="-122"/>
            </a:endParaRPr>
          </a:p>
          <a:p>
            <a:pPr lvl="1"/>
            <a:endParaRPr lang="en-US" altLang="zh-CN" sz="1600" dirty="0">
              <a:ea typeface="宋体" pitchFamily="2" charset="-122"/>
            </a:endParaRPr>
          </a:p>
          <a:p>
            <a:pPr lvl="1"/>
            <a:endParaRPr lang="en-US" altLang="zh-CN" sz="1600" dirty="0">
              <a:ea typeface="宋体" pitchFamily="2" charset="-122"/>
            </a:endParaRPr>
          </a:p>
          <a:p>
            <a:pPr marL="0" indent="0"/>
            <a:endParaRPr lang="en-US" altLang="zh-CN" sz="1600" dirty="0">
              <a:ea typeface="宋体" pitchFamily="2" charset="-122"/>
            </a:endParaRPr>
          </a:p>
        </p:txBody>
      </p:sp>
      <p:pic>
        <p:nvPicPr>
          <p:cNvPr id="450561" name="Picture 1"/>
          <p:cNvPicPr>
            <a:picLocks noChangeAspect="1" noChangeArrowheads="1"/>
          </p:cNvPicPr>
          <p:nvPr/>
        </p:nvPicPr>
        <p:blipFill>
          <a:blip r:embed="rId3" cstate="print"/>
          <a:srcRect/>
          <a:stretch>
            <a:fillRect/>
          </a:stretch>
        </p:blipFill>
        <p:spPr bwMode="auto">
          <a:xfrm>
            <a:off x="2971800" y="990600"/>
            <a:ext cx="5791200" cy="2605569"/>
          </a:xfrm>
          <a:prstGeom prst="rect">
            <a:avLst/>
          </a:prstGeom>
          <a:noFill/>
          <a:ln w="9525">
            <a:noFill/>
            <a:miter lim="800000"/>
            <a:headEnd/>
            <a:tailEnd/>
          </a:ln>
          <a:effectLst/>
        </p:spPr>
      </p:pic>
      <p:pic>
        <p:nvPicPr>
          <p:cNvPr id="450562" name="Picture 2"/>
          <p:cNvPicPr>
            <a:picLocks noChangeAspect="1" noChangeArrowheads="1"/>
          </p:cNvPicPr>
          <p:nvPr/>
        </p:nvPicPr>
        <p:blipFill>
          <a:blip r:embed="rId4" cstate="print"/>
          <a:srcRect/>
          <a:stretch>
            <a:fillRect/>
          </a:stretch>
        </p:blipFill>
        <p:spPr bwMode="auto">
          <a:xfrm>
            <a:off x="2971800" y="3581400"/>
            <a:ext cx="5793763" cy="25908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66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1665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1665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16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fld id="{C5581DAE-9FE4-4150-88A8-8F9109EF8DB8}" type="datetime1">
              <a:rPr lang="en-US" altLang="zh-CN" smtClean="0"/>
              <a:pPr/>
              <a:t>4/7/2010</a:t>
            </a:fld>
            <a:endParaRPr lang="en-US" altLang="zh-CN" dirty="0"/>
          </a:p>
        </p:txBody>
      </p:sp>
      <p:sp>
        <p:nvSpPr>
          <p:cNvPr id="8" name="Slide Number Placeholder 6"/>
          <p:cNvSpPr>
            <a:spLocks noGrp="1"/>
          </p:cNvSpPr>
          <p:nvPr>
            <p:ph type="sldNum" sz="quarter" idx="12"/>
          </p:nvPr>
        </p:nvSpPr>
        <p:spPr/>
        <p:txBody>
          <a:bodyPr/>
          <a:lstStyle/>
          <a:p>
            <a:fld id="{0460B402-9770-4F96-98F6-25CF95A28FF6}" type="slidenum">
              <a:rPr lang="en-US" altLang="zh-CN" smtClean="0"/>
              <a:pPr/>
              <a:t>42</a:t>
            </a:fld>
            <a:endParaRPr lang="en-US" altLang="zh-CN" dirty="0"/>
          </a:p>
        </p:txBody>
      </p:sp>
      <p:sp>
        <p:nvSpPr>
          <p:cNvPr id="2426882" name="Rectangle 2"/>
          <p:cNvSpPr>
            <a:spLocks noGrp="1" noChangeArrowheads="1"/>
          </p:cNvSpPr>
          <p:nvPr>
            <p:ph type="title"/>
          </p:nvPr>
        </p:nvSpPr>
        <p:spPr/>
        <p:txBody>
          <a:bodyPr/>
          <a:lstStyle/>
          <a:p>
            <a:r>
              <a:rPr lang="en-US" altLang="zh-CN" dirty="0" smtClean="0">
                <a:ea typeface="宋体" pitchFamily="2" charset="-122"/>
              </a:rPr>
              <a:t>Performance under Dynamic Load w</a:t>
            </a:r>
            <a:r>
              <a:rPr lang="en-US" altLang="zh-CN" dirty="0">
                <a:ea typeface="宋体" pitchFamily="2" charset="-122"/>
              </a:rPr>
              <a:t>/ </a:t>
            </a:r>
            <a:r>
              <a:rPr lang="en-US" altLang="zh-CN" dirty="0" smtClean="0">
                <a:ea typeface="宋体" pitchFamily="2" charset="-122"/>
              </a:rPr>
              <a:t>User-centric </a:t>
            </a:r>
            <a:r>
              <a:rPr lang="en-US" altLang="zh-CN" dirty="0">
                <a:ea typeface="宋体" pitchFamily="2" charset="-122"/>
              </a:rPr>
              <a:t>Fairness</a:t>
            </a:r>
          </a:p>
        </p:txBody>
      </p:sp>
      <p:sp>
        <p:nvSpPr>
          <p:cNvPr id="2426886" name="Rectangle 6"/>
          <p:cNvSpPr>
            <a:spLocks noChangeArrowheads="1"/>
          </p:cNvSpPr>
          <p:nvPr/>
        </p:nvSpPr>
        <p:spPr bwMode="auto">
          <a:xfrm>
            <a:off x="0" y="1066800"/>
            <a:ext cx="3352800" cy="5105399"/>
          </a:xfrm>
          <a:prstGeom prst="rect">
            <a:avLst/>
          </a:prstGeom>
          <a:noFill/>
          <a:ln w="9525">
            <a:noFill/>
            <a:miter lim="800000"/>
            <a:headEnd/>
            <a:tailEnd/>
          </a:ln>
          <a:effectLst/>
        </p:spPr>
        <p:txBody>
          <a:bodyPr/>
          <a:lstStyle/>
          <a:p>
            <a:pPr marL="528638" lvl="1" indent="-238125" algn="l" eaLnBrk="0" hangingPunct="0">
              <a:spcBef>
                <a:spcPct val="30000"/>
              </a:spcBef>
              <a:buClr>
                <a:srgbClr val="969696"/>
              </a:buClr>
              <a:buFont typeface="Wingdings" pitchFamily="2" charset="2"/>
              <a:buChar char="§"/>
              <a:tabLst>
                <a:tab pos="3946525" algn="l"/>
              </a:tabLst>
            </a:pPr>
            <a:r>
              <a:rPr lang="en-US" altLang="zh-CN" dirty="0" smtClean="0">
                <a:solidFill>
                  <a:srgbClr val="000000"/>
                </a:solidFill>
                <a:latin typeface="Trebuchet MS" pitchFamily="34" charset="0"/>
                <a:ea typeface="宋体" pitchFamily="2" charset="-122"/>
              </a:rPr>
              <a:t>User-centric fairness</a:t>
            </a:r>
          </a:p>
          <a:p>
            <a:pPr marL="528638" lvl="1" indent="-238125" eaLnBrk="0" hangingPunct="0">
              <a:spcBef>
                <a:spcPct val="30000"/>
              </a:spcBef>
              <a:buClr>
                <a:srgbClr val="969696"/>
              </a:buClr>
              <a:buFont typeface="Wingdings" pitchFamily="2" charset="2"/>
              <a:buChar char="§"/>
              <a:tabLst>
                <a:tab pos="3946525" algn="l"/>
              </a:tabLst>
            </a:pPr>
            <a:r>
              <a:rPr lang="en-US" altLang="zh-CN" dirty="0" smtClean="0">
                <a:solidFill>
                  <a:srgbClr val="000000"/>
                </a:solidFill>
                <a:latin typeface="Trebuchet MS" pitchFamily="34" charset="0"/>
                <a:ea typeface="宋体" pitchFamily="2" charset="-122"/>
              </a:rPr>
              <a:t>SEs share proportional to original incoming load</a:t>
            </a:r>
          </a:p>
          <a:p>
            <a:pPr marL="528638" lvl="1" indent="-238125" algn="l" eaLnBrk="0" hangingPunct="0">
              <a:spcBef>
                <a:spcPct val="30000"/>
              </a:spcBef>
              <a:buClr>
                <a:srgbClr val="969696"/>
              </a:buClr>
              <a:buFont typeface="Wingdings" pitchFamily="2" charset="2"/>
              <a:buChar char="§"/>
              <a:tabLst>
                <a:tab pos="3946525" algn="l"/>
              </a:tabLst>
            </a:pPr>
            <a:r>
              <a:rPr lang="en-US" altLang="zh-CN" dirty="0" smtClean="0">
                <a:solidFill>
                  <a:srgbClr val="000000"/>
                </a:solidFill>
                <a:latin typeface="Trebuchet MS" pitchFamily="34" charset="0"/>
                <a:ea typeface="宋体" pitchFamily="2" charset="-122"/>
              </a:rPr>
              <a:t>Bi-directional feedback</a:t>
            </a:r>
            <a:endParaRPr lang="en-US" altLang="zh-CN"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smtClean="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r>
              <a:rPr lang="en-US" altLang="zh-CN" dirty="0" smtClean="0">
                <a:solidFill>
                  <a:srgbClr val="000000"/>
                </a:solidFill>
                <a:latin typeface="Trebuchet MS" pitchFamily="34" charset="0"/>
                <a:ea typeface="宋体" pitchFamily="2" charset="-122"/>
              </a:rPr>
              <a:t>Example result of </a:t>
            </a:r>
          </a:p>
          <a:p>
            <a:pPr marL="528638" lvl="1" indent="-238125" algn="l" eaLnBrk="0" hangingPunct="0">
              <a:spcBef>
                <a:spcPct val="30000"/>
              </a:spcBef>
              <a:buClr>
                <a:srgbClr val="969696"/>
              </a:buClr>
              <a:tabLst>
                <a:tab pos="3946525" algn="l"/>
              </a:tabLst>
            </a:pPr>
            <a:r>
              <a:rPr lang="en-US" altLang="zh-CN" dirty="0" smtClean="0">
                <a:solidFill>
                  <a:srgbClr val="000000"/>
                </a:solidFill>
                <a:latin typeface="Trebuchet MS" pitchFamily="34" charset="0"/>
                <a:ea typeface="宋体" pitchFamily="2" charset="-122"/>
              </a:rPr>
              <a:t>    win-cont </a:t>
            </a:r>
            <a:r>
              <a:rPr lang="en-US" altLang="zh-CN" dirty="0">
                <a:solidFill>
                  <a:srgbClr val="000000"/>
                </a:solidFill>
                <a:latin typeface="Trebuchet MS" pitchFamily="34" charset="0"/>
                <a:ea typeface="宋体" pitchFamily="2" charset="-122"/>
              </a:rPr>
              <a:t>algorithm</a:t>
            </a:r>
          </a:p>
          <a:p>
            <a:pPr marL="528638" lvl="1" indent="-238125" algn="l" eaLnBrk="0" hangingPunct="0">
              <a:spcBef>
                <a:spcPct val="30000"/>
              </a:spcBef>
              <a:buClr>
                <a:srgbClr val="969696"/>
              </a:buClr>
              <a:buFont typeface="Wingdings" pitchFamily="2" charset="2"/>
              <a:buChar char="§"/>
              <a:tabLst>
                <a:tab pos="3946525" algn="l"/>
              </a:tabLst>
            </a:pPr>
            <a:endParaRPr lang="en-US" altLang="zh-CN"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None/>
              <a:tabLst>
                <a:tab pos="3946525" algn="l"/>
              </a:tabLst>
            </a:pPr>
            <a:r>
              <a:rPr lang="en-US" altLang="zh-CN" sz="1600" dirty="0">
                <a:solidFill>
                  <a:srgbClr val="000000"/>
                </a:solidFill>
                <a:latin typeface="Trebuchet MS" pitchFamily="34" charset="0"/>
                <a:ea typeface="宋体" pitchFamily="2" charset="-122"/>
              </a:rPr>
              <a:t> </a:t>
            </a: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marL="528638" lvl="1" indent="-238125" algn="l" eaLnBrk="0" hangingPunct="0">
              <a:spcBef>
                <a:spcPct val="30000"/>
              </a:spcBef>
              <a:buClr>
                <a:srgbClr val="969696"/>
              </a:buClr>
              <a:buFont typeface="Wingdings" pitchFamily="2" charset="2"/>
              <a:buChar char="§"/>
              <a:tabLst>
                <a:tab pos="3946525" algn="l"/>
              </a:tabLst>
            </a:pPr>
            <a:endParaRPr lang="en-US" altLang="zh-CN" sz="1600" dirty="0">
              <a:solidFill>
                <a:srgbClr val="000000"/>
              </a:solidFill>
              <a:latin typeface="Trebuchet MS" pitchFamily="34" charset="0"/>
              <a:ea typeface="宋体" pitchFamily="2" charset="-122"/>
            </a:endParaRPr>
          </a:p>
          <a:p>
            <a:pPr algn="l">
              <a:spcBef>
                <a:spcPct val="20000"/>
              </a:spcBef>
            </a:pPr>
            <a:endParaRPr lang="zh-CN" altLang="en-US" sz="1600" dirty="0">
              <a:solidFill>
                <a:schemeClr val="tx1"/>
              </a:solidFill>
              <a:latin typeface="Trebuchet MS" pitchFamily="34" charset="0"/>
              <a:ea typeface="宋体" pitchFamily="2" charset="-122"/>
            </a:endParaRPr>
          </a:p>
        </p:txBody>
      </p:sp>
      <p:graphicFrame>
        <p:nvGraphicFramePr>
          <p:cNvPr id="2426889" name="Object 9"/>
          <p:cNvGraphicFramePr>
            <a:graphicFrameLocks noChangeAspect="1"/>
          </p:cNvGraphicFramePr>
          <p:nvPr>
            <p:ph sz="half" idx="2"/>
          </p:nvPr>
        </p:nvGraphicFramePr>
        <p:xfrm>
          <a:off x="0" y="2590800"/>
          <a:ext cx="3886200" cy="1979613"/>
        </p:xfrm>
        <a:graphic>
          <a:graphicData uri="http://schemas.openxmlformats.org/presentationml/2006/ole">
            <p:oleObj spid="_x0000_s241666" name="Visio" r:id="rId4" imgW="5299991" imgH="2115587" progId="Visio.Drawing.11">
              <p:embed/>
            </p:oleObj>
          </a:graphicData>
        </a:graphic>
      </p:graphicFrame>
      <p:pic>
        <p:nvPicPr>
          <p:cNvPr id="10" name="Picture 1"/>
          <p:cNvPicPr>
            <a:picLocks noChangeAspect="1" noChangeArrowheads="1"/>
          </p:cNvPicPr>
          <p:nvPr/>
        </p:nvPicPr>
        <p:blipFill>
          <a:blip r:embed="rId5" cstate="print"/>
          <a:srcRect/>
          <a:stretch>
            <a:fillRect/>
          </a:stretch>
        </p:blipFill>
        <p:spPr bwMode="auto">
          <a:xfrm>
            <a:off x="3276600" y="990600"/>
            <a:ext cx="5791200" cy="2605569"/>
          </a:xfrm>
          <a:prstGeom prst="rect">
            <a:avLst/>
          </a:prstGeom>
          <a:noFill/>
          <a:ln w="9525">
            <a:noFill/>
            <a:miter lim="800000"/>
            <a:headEnd/>
            <a:tailEnd/>
          </a:ln>
          <a:effectLst/>
        </p:spPr>
      </p:pic>
      <p:pic>
        <p:nvPicPr>
          <p:cNvPr id="2" name="Picture 3"/>
          <p:cNvPicPr>
            <a:picLocks noChangeAspect="1" noChangeArrowheads="1"/>
          </p:cNvPicPr>
          <p:nvPr/>
        </p:nvPicPr>
        <p:blipFill>
          <a:blip r:embed="rId6" cstate="print"/>
          <a:srcRect/>
          <a:stretch>
            <a:fillRect/>
          </a:stretch>
        </p:blipFill>
        <p:spPr bwMode="auto">
          <a:xfrm>
            <a:off x="3276600" y="3699372"/>
            <a:ext cx="5810426" cy="262522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68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68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6886">
                                            <p:txEl>
                                              <p:pRg st="2" end="2"/>
                                            </p:txEl>
                                          </p:spTgt>
                                        </p:tgtEl>
                                        <p:attrNameLst>
                                          <p:attrName>style.visibility</p:attrName>
                                        </p:attrNameLst>
                                      </p:cBhvr>
                                      <p:to>
                                        <p:strVal val="visible"/>
                                      </p:to>
                                    </p:set>
                                  </p:childTnLst>
                                </p:cTn>
                              </p:par>
                              <p:par>
                                <p:cTn id="15" presetID="4" presetClass="entr" presetSubtype="16" fill="hold" nodeType="withEffect">
                                  <p:stCondLst>
                                    <p:cond delay="0"/>
                                  </p:stCondLst>
                                  <p:childTnLst>
                                    <p:set>
                                      <p:cBhvr>
                                        <p:cTn id="16" dur="1" fill="hold">
                                          <p:stCondLst>
                                            <p:cond delay="0"/>
                                          </p:stCondLst>
                                        </p:cTn>
                                        <p:tgtEl>
                                          <p:spTgt spid="2426889"/>
                                        </p:tgtEl>
                                        <p:attrNameLst>
                                          <p:attrName>style.visibility</p:attrName>
                                        </p:attrNameLst>
                                      </p:cBhvr>
                                      <p:to>
                                        <p:strVal val="visible"/>
                                      </p:to>
                                    </p:set>
                                    <p:animEffect transition="in" filter="box(in)">
                                      <p:cBhvr>
                                        <p:cTn id="17" dur="500"/>
                                        <p:tgtEl>
                                          <p:spTgt spid="242688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426886">
                                            <p:txEl>
                                              <p:pRg st="10" end="10"/>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426886">
                                            <p:txEl>
                                              <p:pRg st="11" end="1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Date Placeholder 3"/>
          <p:cNvSpPr>
            <a:spLocks noGrp="1"/>
          </p:cNvSpPr>
          <p:nvPr>
            <p:ph type="dt" sz="half" idx="10"/>
          </p:nvPr>
        </p:nvSpPr>
        <p:spPr/>
        <p:txBody>
          <a:bodyPr/>
          <a:lstStyle/>
          <a:p>
            <a:fld id="{51C9892B-FD18-4948-B093-85DA68198C0E}" type="datetime1">
              <a:rPr lang="en-US" altLang="zh-CN" smtClean="0"/>
              <a:pPr/>
              <a:t>4/7/2010</a:t>
            </a:fld>
            <a:endParaRPr lang="en-US" altLang="zh-CN" dirty="0"/>
          </a:p>
        </p:txBody>
      </p:sp>
      <p:sp>
        <p:nvSpPr>
          <p:cNvPr id="77" name="Slide Number Placeholder 5"/>
          <p:cNvSpPr>
            <a:spLocks noGrp="1"/>
          </p:cNvSpPr>
          <p:nvPr>
            <p:ph type="sldNum" sz="quarter" idx="12"/>
          </p:nvPr>
        </p:nvSpPr>
        <p:spPr/>
        <p:txBody>
          <a:bodyPr/>
          <a:lstStyle/>
          <a:p>
            <a:fld id="{6081639A-DB61-41EA-9494-C8D90677E236}" type="slidenum">
              <a:rPr lang="en-US" altLang="zh-CN" smtClean="0"/>
              <a:pPr/>
              <a:t>43</a:t>
            </a:fld>
            <a:endParaRPr lang="en-US" altLang="zh-CN" dirty="0"/>
          </a:p>
        </p:txBody>
      </p:sp>
      <p:sp>
        <p:nvSpPr>
          <p:cNvPr id="2482207" name="Rectangle 31"/>
          <p:cNvSpPr>
            <a:spLocks noGrp="1" noChangeArrowheads="1"/>
          </p:cNvSpPr>
          <p:nvPr>
            <p:ph type="title"/>
          </p:nvPr>
        </p:nvSpPr>
        <p:spPr/>
        <p:txBody>
          <a:bodyPr/>
          <a:lstStyle/>
          <a:p>
            <a:r>
              <a:rPr lang="en-US" altLang="zh-CN" dirty="0" smtClean="0">
                <a:ea typeface="宋体" pitchFamily="2" charset="-122"/>
              </a:rPr>
              <a:t>Feedback based SIP Overload Control: Conclusions</a:t>
            </a:r>
            <a:endParaRPr lang="en-US" altLang="zh-CN" dirty="0">
              <a:ea typeface="宋体" pitchFamily="2" charset="-122"/>
            </a:endParaRPr>
          </a:p>
        </p:txBody>
      </p:sp>
      <p:graphicFrame>
        <p:nvGraphicFramePr>
          <p:cNvPr id="2482392" name="Group 216"/>
          <p:cNvGraphicFramePr>
            <a:graphicFrameLocks noGrp="1"/>
          </p:cNvGraphicFramePr>
          <p:nvPr>
            <p:ph idx="1"/>
          </p:nvPr>
        </p:nvGraphicFramePr>
        <p:xfrm>
          <a:off x="381000" y="1143000"/>
          <a:ext cx="8458200" cy="4437888"/>
        </p:xfrm>
        <a:graphic>
          <a:graphicData uri="http://schemas.openxmlformats.org/drawingml/2006/table">
            <a:tbl>
              <a:tblPr/>
              <a:tblGrid>
                <a:gridCol w="1477963"/>
                <a:gridCol w="1477962"/>
                <a:gridCol w="1539875"/>
                <a:gridCol w="1143000"/>
                <a:gridCol w="1409700"/>
                <a:gridCol w="140970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Win-disc</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Win-cont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Win-auto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Rate-abs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Rate-occ</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7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Optimal Steady state performance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Optimal Dynamic performance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User-centric Fairness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 bi-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dir. feedback)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 bi-</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dir. feedback)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(w/ bi-dir. feedback)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28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Provider-centric fairness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sym typeface="Wingdings" pitchFamily="2" charset="2"/>
                        </a:rPr>
                        <a:t></a:t>
                      </a:r>
                      <a:endParaRPr kumimoji="0" lang="en-US" altLang="zh-CN" sz="4400" b="0" i="0" u="none" strike="noStrike" cap="none" normalizeH="0" baseline="0" dirty="0" smtClean="0">
                        <a:ln>
                          <a:noFill/>
                        </a:ln>
                        <a:solidFill>
                          <a:srgbClr val="FF0000"/>
                        </a:solidFill>
                        <a:effectLst/>
                        <a:latin typeface="Trebuchet MS" pitchFamily="34" charset="0"/>
                        <a:ea typeface="宋体" pitchFamily="2" charset="-122"/>
                        <a:cs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zh-CN" altLang="en-US" sz="4400" b="0" i="0" u="none" strike="noStrike" cap="none" normalizeH="0" baseline="0" smtClean="0">
                        <a:ln>
                          <a:noFill/>
                        </a:ln>
                        <a:solidFill>
                          <a:srgbClr val="00FF00"/>
                        </a:solidFill>
                        <a:effectLst/>
                        <a:latin typeface="Trebuchet MS" pitchFamily="34" charset="0"/>
                        <a:ea typeface="宋体" pitchFamily="2" charset="-122"/>
                        <a:cs typeface="Arial"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4400" b="0" i="0" u="none" strike="noStrike" cap="none" normalizeH="0" baseline="0" dirty="0" smtClean="0">
                          <a:ln>
                            <a:noFill/>
                          </a:ln>
                          <a:solidFill>
                            <a:srgbClr val="00FF00"/>
                          </a:solidFill>
                          <a:effectLst/>
                          <a:latin typeface="Trebuchet MS" pitchFamily="34" charset="0"/>
                          <a:ea typeface="宋体" pitchFamily="2" charset="-122"/>
                          <a:cs typeface="Arial" charset="0"/>
                          <a:sym typeface="Wingdings" pitchFamily="2" charset="2"/>
                        </a:rPr>
                        <a:t></a:t>
                      </a:r>
                      <a:endParaRPr kumimoji="0" lang="zh-CN" altLang="en-US" sz="4400" b="0" i="0" u="none" strike="noStrike" cap="none" normalizeH="0" baseline="0" smtClean="0">
                        <a:ln>
                          <a:noFill/>
                        </a:ln>
                        <a:solidFill>
                          <a:srgbClr val="00FF00"/>
                        </a:solidFill>
                        <a:effectLst/>
                        <a:latin typeface="Trebuchet MS" pitchFamily="34" charset="0"/>
                        <a:ea typeface="宋体" pitchFamily="2" charset="-122"/>
                        <a:cs typeface="Arial" charset="0"/>
                        <a:sym typeface="Wingdings" pitchFamily="2" charset="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rebuchet MS" pitchFamily="34" charset="0"/>
                          <a:ea typeface="宋体" pitchFamily="2" charset="-122"/>
                          <a:cs typeface="Arial" charset="0"/>
                        </a:rPr>
                        <a:t># of tunable parameters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rebuchet MS" pitchFamily="34" charset="0"/>
                          <a:ea typeface="宋体" pitchFamily="2" charset="-122"/>
                          <a:cs typeface="Arial" charset="0"/>
                        </a:rPr>
                        <a:t>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7" name="Rounded Rectangle 6"/>
          <p:cNvSpPr/>
          <p:nvPr/>
        </p:nvSpPr>
        <p:spPr bwMode="auto">
          <a:xfrm>
            <a:off x="609600" y="5791200"/>
            <a:ext cx="8153400" cy="5334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Erich Nahum, SIP Server Overload Control: Design and Evaluation,</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err="1" smtClean="0">
                <a:ln>
                  <a:noFill/>
                </a:ln>
                <a:solidFill>
                  <a:schemeClr val="tx2"/>
                </a:solidFill>
                <a:effectLst/>
                <a:latin typeface="Arial" charset="0"/>
                <a:ea typeface="Arial" charset="0"/>
                <a:cs typeface="Arial" charset="0"/>
              </a:rPr>
              <a:t>IPTComm</a:t>
            </a:r>
            <a:r>
              <a:rPr kumimoji="0" lang="en-US" sz="1200" b="0" i="0" u="none" strike="noStrike" cap="none" normalizeH="0" dirty="0" smtClean="0">
                <a:ln>
                  <a:noFill/>
                </a:ln>
                <a:solidFill>
                  <a:schemeClr val="tx2"/>
                </a:solidFill>
                <a:effectLst/>
                <a:latin typeface="Arial" charset="0"/>
                <a:ea typeface="Arial" charset="0"/>
                <a:cs typeface="Arial" charset="0"/>
              </a:rPr>
              <a:t> 2008, Principles, Systems and Applications of IP Telecommunications</a:t>
            </a:r>
            <a:r>
              <a:rPr lang="en-US" sz="1200" dirty="0" smtClean="0">
                <a:solidFill>
                  <a:schemeClr val="tx2"/>
                </a:solidFill>
                <a:latin typeface="Arial" charset="0"/>
                <a:ea typeface="Arial" charset="0"/>
                <a:cs typeface="Arial" charset="0"/>
              </a:rPr>
              <a:t> </a:t>
            </a:r>
            <a:r>
              <a:rPr kumimoji="0" lang="en-US" sz="1200" b="0" i="0" u="none" strike="noStrike" cap="none" normalizeH="0" dirty="0" smtClean="0">
                <a:ln>
                  <a:noFill/>
                </a:ln>
                <a:solidFill>
                  <a:schemeClr val="tx2"/>
                </a:solidFill>
                <a:effectLst/>
                <a:latin typeface="Arial" charset="0"/>
                <a:ea typeface="Arial" charset="0"/>
                <a:cs typeface="Arial" charset="0"/>
              </a:rPr>
              <a:t>Services and Security for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dirty="0" smtClean="0">
                <a:ln>
                  <a:noFill/>
                </a:ln>
                <a:solidFill>
                  <a:schemeClr val="tx2"/>
                </a:solidFill>
                <a:effectLst/>
                <a:latin typeface="Arial" charset="0"/>
                <a:ea typeface="Arial" charset="0"/>
                <a:cs typeface="Arial" charset="0"/>
              </a:rPr>
              <a:t>Next Generation Networks. </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D211CBD9-374C-46C8-88C5-B77E1A787F33}"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867400" y="19050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791200" y="762000"/>
            <a:ext cx="381000" cy="19050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52550" y="4400550"/>
            <a:ext cx="457200" cy="3429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3622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9144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a:endCxn id="32" idx="0"/>
          </p:cNvCxnSpPr>
          <p:nvPr/>
        </p:nvCxnSpPr>
        <p:spPr bwMode="auto">
          <a:xfrm rot="5400000">
            <a:off x="3848100" y="5219700"/>
            <a:ext cx="228600" cy="4572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42" name="Rounded Rectangle 41"/>
          <p:cNvSpPr/>
          <p:nvPr/>
        </p:nvSpPr>
        <p:spPr bwMode="auto">
          <a:xfrm>
            <a:off x="6324600" y="2743200"/>
            <a:ext cx="19812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43" name="Straight Arrow Connector 42"/>
          <p:cNvCxnSpPr>
            <a:stCxn id="11" idx="2"/>
            <a:endCxn id="42" idx="0"/>
          </p:cNvCxnSpPr>
          <p:nvPr/>
        </p:nvCxnSpPr>
        <p:spPr bwMode="auto">
          <a:xfrm rot="16200000" flipH="1">
            <a:off x="7010400" y="2438400"/>
            <a:ext cx="228600" cy="381000"/>
          </a:xfrm>
          <a:prstGeom prst="straightConnector1">
            <a:avLst/>
          </a:prstGeom>
          <a:noFill/>
          <a:ln w="25400" cap="flat" cmpd="sng" algn="ctr">
            <a:solidFill>
              <a:schemeClr val="accent6"/>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bg1">
                    <a:lumMod val="75000"/>
                  </a:schemeClr>
                </a:solidFill>
              </a:rPr>
              <a:t>Motivations and Overview</a:t>
            </a:r>
          </a:p>
          <a:p>
            <a:pPr lvl="2"/>
            <a:r>
              <a:rPr lang="en-US" sz="2200" dirty="0" smtClean="0">
                <a:solidFill>
                  <a:schemeClr val="bg1">
                    <a:lumMod val="75000"/>
                  </a:schemeClr>
                </a:solidFill>
              </a:rPr>
              <a:t>Filter-based SIP Server Overload Control</a:t>
            </a:r>
          </a:p>
          <a:p>
            <a:pPr lvl="2"/>
            <a:r>
              <a:rPr lang="en-US" sz="2200" dirty="0" smtClean="0">
                <a:solidFill>
                  <a:schemeClr val="accent3">
                    <a:lumMod val="75000"/>
                  </a:schemeClr>
                </a:solidFill>
              </a:rPr>
              <a:t>Application Layer Feedback-based Overload Control</a:t>
            </a:r>
          </a:p>
          <a:p>
            <a:pPr lvl="2"/>
            <a:r>
              <a:rPr lang="en-US" sz="2200" dirty="0" smtClean="0">
                <a:solidFill>
                  <a:schemeClr val="tx1"/>
                </a:solidFill>
              </a:rPr>
              <a:t>Transport Layer TCP-based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43276E89-2988-4F53-9CF2-FA7A98D0AEA9}"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half" idx="10"/>
          </p:nvPr>
        </p:nvSpPr>
        <p:spPr/>
        <p:txBody>
          <a:bodyPr/>
          <a:lstStyle/>
          <a:p>
            <a:fld id="{44C9C8DC-394B-482C-890D-ECEA030518DF}" type="datetime1">
              <a:rPr lang="en-US" altLang="zh-CN" smtClean="0"/>
              <a:pPr/>
              <a:t>4/7/2010</a:t>
            </a:fld>
            <a:endParaRPr lang="en-US" altLang="zh-CN" dirty="0"/>
          </a:p>
        </p:txBody>
      </p:sp>
      <p:sp>
        <p:nvSpPr>
          <p:cNvPr id="7" name="Slide Number Placeholder 6"/>
          <p:cNvSpPr>
            <a:spLocks noGrp="1"/>
          </p:cNvSpPr>
          <p:nvPr>
            <p:ph type="sldNum" sz="quarter" idx="12"/>
          </p:nvPr>
        </p:nvSpPr>
        <p:spPr/>
        <p:txBody>
          <a:bodyPr/>
          <a:lstStyle/>
          <a:p>
            <a:fld id="{0E884421-E629-4613-A8E5-01BFAEB22E05}" type="slidenum">
              <a:rPr lang="en-US" altLang="zh-CN" smtClean="0"/>
              <a:pPr/>
              <a:t>46</a:t>
            </a:fld>
            <a:endParaRPr lang="en-US" altLang="zh-CN" dirty="0"/>
          </a:p>
        </p:txBody>
      </p:sp>
      <p:sp>
        <p:nvSpPr>
          <p:cNvPr id="2464770" name="Rectangle 2"/>
          <p:cNvSpPr>
            <a:spLocks noGrp="1" noChangeArrowheads="1"/>
          </p:cNvSpPr>
          <p:nvPr>
            <p:ph type="title"/>
          </p:nvPr>
        </p:nvSpPr>
        <p:spPr/>
        <p:txBody>
          <a:bodyPr/>
          <a:lstStyle/>
          <a:p>
            <a:r>
              <a:rPr lang="en-US" altLang="zh-CN" dirty="0" smtClean="0">
                <a:ea typeface="宋体" pitchFamily="2" charset="-122"/>
              </a:rPr>
              <a:t>SIP-over-TCP</a:t>
            </a:r>
            <a:endParaRPr lang="en-US" altLang="zh-CN" dirty="0">
              <a:ea typeface="宋体" pitchFamily="2" charset="-122"/>
            </a:endParaRPr>
          </a:p>
        </p:txBody>
      </p:sp>
      <p:sp>
        <p:nvSpPr>
          <p:cNvPr id="2464774" name="Rectangle 6"/>
          <p:cNvSpPr>
            <a:spLocks noChangeArrowheads="1"/>
          </p:cNvSpPr>
          <p:nvPr/>
        </p:nvSpPr>
        <p:spPr bwMode="auto">
          <a:xfrm>
            <a:off x="152400" y="990600"/>
            <a:ext cx="4876800" cy="3429000"/>
          </a:xfrm>
          <a:prstGeom prst="rect">
            <a:avLst/>
          </a:prstGeom>
          <a:noFill/>
          <a:ln w="9525">
            <a:noFill/>
            <a:miter lim="800000"/>
            <a:headEnd/>
            <a:tailEnd/>
          </a:ln>
          <a:effectLst/>
        </p:spPr>
        <p:txBody>
          <a:bodyPr/>
          <a:lstStyle/>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zh-CN" altLang="en-US" sz="1400" dirty="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Why SIP-over-TCP ? </a:t>
            </a:r>
          </a:p>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Security - TLS over TCP</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NAT/Firewall traversal</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Larger message sizes </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Better overload control?</a:t>
            </a:r>
          </a:p>
          <a:p>
            <a:pPr marL="528638" lvl="1" indent="-238125" algn="l"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528638" lvl="1" indent="-238125" algn="l"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Main differences from SIP-over-UDP</a:t>
            </a:r>
          </a:p>
          <a:p>
            <a:pPr marL="985838" lvl="2" indent="-238125" eaLnBrk="0" hangingPunct="0">
              <a:lnSpc>
                <a:spcPct val="90000"/>
              </a:lnSpc>
              <a:spcBef>
                <a:spcPct val="30000"/>
              </a:spcBef>
              <a:buClr>
                <a:srgbClr val="969696"/>
              </a:buClr>
              <a:buFont typeface="Wingdings" pitchFamily="2" charset="2"/>
              <a:buChar char="§"/>
              <a:tabLst>
                <a:tab pos="3946525" algn="l"/>
              </a:tabLst>
            </a:pPr>
            <a:endParaRPr lang="en-US" altLang="zh-CN" sz="2000" dirty="0" smtClean="0">
              <a:solidFill>
                <a:srgbClr val="000000"/>
              </a:solidFill>
              <a:latin typeface="Trebuchet MS" pitchFamily="34" charset="0"/>
              <a:ea typeface="宋体" pitchFamily="2" charset="-122"/>
            </a:endParaRP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No hop-by-hop retransmission</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But E2E retransmission remains, e.g., 200 OK (for INVITE)</a:t>
            </a:r>
          </a:p>
          <a:p>
            <a:pPr marL="985838" lvl="2" indent="-238125" eaLnBrk="0" hangingPunct="0">
              <a:lnSpc>
                <a:spcPct val="90000"/>
              </a:lnSpc>
              <a:spcBef>
                <a:spcPct val="30000"/>
              </a:spcBef>
              <a:buClr>
                <a:srgbClr val="969696"/>
              </a:buClr>
              <a:buFont typeface="Wingdings" pitchFamily="2" charset="2"/>
              <a:buChar char="§"/>
              <a:tabLst>
                <a:tab pos="3946525" algn="l"/>
              </a:tabLst>
            </a:pPr>
            <a:r>
              <a:rPr lang="en-US" altLang="zh-CN" sz="2000" dirty="0" smtClean="0">
                <a:solidFill>
                  <a:srgbClr val="000000"/>
                </a:solidFill>
                <a:latin typeface="Trebuchet MS" pitchFamily="34" charset="0"/>
                <a:ea typeface="宋体" pitchFamily="2" charset="-122"/>
              </a:rPr>
              <a:t>Inherent transport flow control</a:t>
            </a:r>
            <a:endParaRPr lang="en-US" altLang="zh-CN" sz="2000" dirty="0">
              <a:solidFill>
                <a:srgbClr val="000000"/>
              </a:solidFill>
              <a:latin typeface="Trebuchet MS" pitchFamily="34" charset="0"/>
              <a:ea typeface="宋体" pitchFamily="2" charset="-122"/>
            </a:endParaRPr>
          </a:p>
        </p:txBody>
      </p:sp>
      <p:grpSp>
        <p:nvGrpSpPr>
          <p:cNvPr id="2" name="Group 124"/>
          <p:cNvGrpSpPr/>
          <p:nvPr/>
        </p:nvGrpSpPr>
        <p:grpSpPr>
          <a:xfrm>
            <a:off x="5029200" y="1447800"/>
            <a:ext cx="3733799" cy="4572001"/>
            <a:chOff x="5029200" y="1447800"/>
            <a:chExt cx="3733799" cy="4572001"/>
          </a:xfrm>
        </p:grpSpPr>
        <p:grpSp>
          <p:nvGrpSpPr>
            <p:cNvPr id="3" name="Group 39"/>
            <p:cNvGrpSpPr/>
            <p:nvPr/>
          </p:nvGrpSpPr>
          <p:grpSpPr>
            <a:xfrm>
              <a:off x="6635510" y="5334000"/>
              <a:ext cx="1466631" cy="307777"/>
              <a:chOff x="5334000" y="4191001"/>
              <a:chExt cx="1600200" cy="307777"/>
            </a:xfrm>
          </p:grpSpPr>
          <p:cxnSp>
            <p:nvCxnSpPr>
              <p:cNvPr id="75" name="Straight Arrow Connector 74"/>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76" name="TextBox 75"/>
              <p:cNvSpPr txBox="1"/>
              <p:nvPr/>
            </p:nvSpPr>
            <p:spPr>
              <a:xfrm>
                <a:off x="5943600" y="4191001"/>
                <a:ext cx="609600" cy="307777"/>
              </a:xfrm>
              <a:prstGeom prst="rect">
                <a:avLst/>
              </a:prstGeom>
              <a:noFill/>
            </p:spPr>
            <p:txBody>
              <a:bodyPr wrap="square" rtlCol="0">
                <a:spAutoFit/>
              </a:bodyPr>
              <a:lstStyle/>
              <a:p>
                <a:r>
                  <a:rPr lang="en-US" sz="1400" dirty="0" smtClean="0"/>
                  <a:t>ACK</a:t>
                </a:r>
                <a:endParaRPr lang="en-US" sz="1400" dirty="0"/>
              </a:p>
            </p:txBody>
          </p:sp>
        </p:grpSp>
        <p:grpSp>
          <p:nvGrpSpPr>
            <p:cNvPr id="4" name="Group 51"/>
            <p:cNvGrpSpPr/>
            <p:nvPr/>
          </p:nvGrpSpPr>
          <p:grpSpPr>
            <a:xfrm>
              <a:off x="6635510" y="2667001"/>
              <a:ext cx="1466631" cy="307777"/>
              <a:chOff x="5334000" y="5410200"/>
              <a:chExt cx="1600200" cy="307777"/>
            </a:xfrm>
          </p:grpSpPr>
          <p:cxnSp>
            <p:nvCxnSpPr>
              <p:cNvPr id="78" name="Straight Arrow Connector 77"/>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79" name="TextBox 78"/>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5" name="Group 67"/>
            <p:cNvGrpSpPr/>
            <p:nvPr/>
          </p:nvGrpSpPr>
          <p:grpSpPr>
            <a:xfrm>
              <a:off x="7696200" y="1447800"/>
              <a:ext cx="907539" cy="4572001"/>
              <a:chOff x="6491291" y="1371600"/>
              <a:chExt cx="990191" cy="4725194"/>
            </a:xfrm>
          </p:grpSpPr>
          <p:cxnSp>
            <p:nvCxnSpPr>
              <p:cNvPr id="81" name="Straight Connector 80"/>
              <p:cNvCxnSpPr/>
              <p:nvPr/>
            </p:nvCxnSpPr>
            <p:spPr bwMode="auto">
              <a:xfrm rot="5400000">
                <a:off x="5067300" y="4152900"/>
                <a:ext cx="3886200" cy="1588"/>
              </a:xfrm>
              <a:prstGeom prst="line">
                <a:avLst/>
              </a:prstGeom>
              <a:noFill/>
              <a:ln w="38100" cap="flat" cmpd="sng" algn="ctr">
                <a:solidFill>
                  <a:srgbClr val="FF6600"/>
                </a:solidFill>
                <a:prstDash val="solid"/>
                <a:round/>
                <a:headEnd type="none" w="med" len="med"/>
                <a:tailEnd type="none" w="med" len="med"/>
              </a:ln>
              <a:effectLst/>
            </p:spPr>
          </p:cxnSp>
          <p:pic>
            <p:nvPicPr>
              <p:cNvPr id="82" name="Picture 11"/>
              <p:cNvPicPr>
                <a:picLocks noChangeAspect="1" noChangeArrowheads="1"/>
              </p:cNvPicPr>
              <p:nvPr/>
            </p:nvPicPr>
            <p:blipFill>
              <a:blip r:embed="rId3" cstate="print"/>
              <a:srcRect/>
              <a:stretch>
                <a:fillRect/>
              </a:stretch>
            </p:blipFill>
            <p:spPr bwMode="auto">
              <a:xfrm>
                <a:off x="6703646" y="1600200"/>
                <a:ext cx="611554" cy="627647"/>
              </a:xfrm>
              <a:prstGeom prst="rect">
                <a:avLst/>
              </a:prstGeom>
              <a:noFill/>
              <a:ln w="9525">
                <a:noFill/>
                <a:miter lim="800000"/>
                <a:headEnd/>
                <a:tailEnd/>
              </a:ln>
              <a:effectLst/>
            </p:spPr>
          </p:pic>
          <p:sp>
            <p:nvSpPr>
              <p:cNvPr id="83" name="TextBox 82"/>
              <p:cNvSpPr txBox="1"/>
              <p:nvPr/>
            </p:nvSpPr>
            <p:spPr>
              <a:xfrm>
                <a:off x="6491291" y="1371600"/>
                <a:ext cx="990191" cy="318090"/>
              </a:xfrm>
              <a:prstGeom prst="rect">
                <a:avLst/>
              </a:prstGeom>
              <a:noFill/>
            </p:spPr>
            <p:txBody>
              <a:bodyPr wrap="square" rtlCol="0">
                <a:spAutoFit/>
              </a:bodyPr>
              <a:lstStyle/>
              <a:p>
                <a:r>
                  <a:rPr lang="en-US" sz="1400" dirty="0" smtClean="0">
                    <a:latin typeface="Comic Sans MS" pitchFamily="66" charset="0"/>
                  </a:rPr>
                  <a:t>SIP UA</a:t>
                </a:r>
                <a:endParaRPr lang="en-US" sz="1400" dirty="0">
                  <a:latin typeface="Comic Sans MS" pitchFamily="66" charset="0"/>
                </a:endParaRPr>
              </a:p>
            </p:txBody>
          </p:sp>
        </p:grpSp>
        <p:grpSp>
          <p:nvGrpSpPr>
            <p:cNvPr id="8" name="Group 71"/>
            <p:cNvGrpSpPr/>
            <p:nvPr/>
          </p:nvGrpSpPr>
          <p:grpSpPr>
            <a:xfrm>
              <a:off x="6076793" y="1447801"/>
              <a:ext cx="1086006" cy="4571998"/>
              <a:chOff x="4724400" y="1371600"/>
              <a:chExt cx="1184911" cy="4725194"/>
            </a:xfrm>
          </p:grpSpPr>
          <p:pic>
            <p:nvPicPr>
              <p:cNvPr id="85" name="Picture 8" descr="sipd"/>
              <p:cNvPicPr>
                <a:picLocks noChangeAspect="1" noChangeArrowheads="1"/>
              </p:cNvPicPr>
              <p:nvPr/>
            </p:nvPicPr>
            <p:blipFill>
              <a:blip r:embed="rId4" cstate="print"/>
              <a:srcRect/>
              <a:stretch>
                <a:fillRect/>
              </a:stretch>
            </p:blipFill>
            <p:spPr bwMode="auto">
              <a:xfrm>
                <a:off x="4953000" y="1676400"/>
                <a:ext cx="563880" cy="487680"/>
              </a:xfrm>
              <a:prstGeom prst="rect">
                <a:avLst/>
              </a:prstGeom>
              <a:noFill/>
              <a:ln w="9525">
                <a:noFill/>
                <a:miter lim="800000"/>
                <a:headEnd/>
                <a:tailEnd/>
              </a:ln>
            </p:spPr>
          </p:pic>
          <p:cxnSp>
            <p:nvCxnSpPr>
              <p:cNvPr id="86" name="Straight Connector 85"/>
              <p:cNvCxnSpPr/>
              <p:nvPr/>
            </p:nvCxnSpPr>
            <p:spPr bwMode="auto">
              <a:xfrm rot="5400000">
                <a:off x="3314700" y="4152900"/>
                <a:ext cx="3886200" cy="1588"/>
              </a:xfrm>
              <a:prstGeom prst="line">
                <a:avLst/>
              </a:prstGeom>
              <a:noFill/>
              <a:ln w="38100" cap="flat" cmpd="sng" algn="ctr">
                <a:solidFill>
                  <a:srgbClr val="00B0F0"/>
                </a:solidFill>
                <a:prstDash val="solid"/>
                <a:round/>
                <a:headEnd type="none" w="med" len="med"/>
                <a:tailEnd type="none" w="med" len="med"/>
              </a:ln>
              <a:effectLst/>
            </p:spPr>
          </p:cxnSp>
          <p:sp>
            <p:nvSpPr>
              <p:cNvPr id="87" name="TextBox 86"/>
              <p:cNvSpPr txBox="1"/>
              <p:nvPr/>
            </p:nvSpPr>
            <p:spPr>
              <a:xfrm>
                <a:off x="4724400" y="1371600"/>
                <a:ext cx="1184911" cy="318090"/>
              </a:xfrm>
              <a:prstGeom prst="rect">
                <a:avLst/>
              </a:prstGeom>
              <a:noFill/>
            </p:spPr>
            <p:txBody>
              <a:bodyPr wrap="square" rtlCol="0">
                <a:spAutoFit/>
              </a:bodyPr>
              <a:lstStyle/>
              <a:p>
                <a:r>
                  <a:rPr lang="en-US" sz="1400" dirty="0" smtClean="0">
                    <a:latin typeface="Comic Sans MS" pitchFamily="66" charset="0"/>
                  </a:rPr>
                  <a:t>SIP Proxy</a:t>
                </a:r>
                <a:endParaRPr lang="en-US" sz="1400" dirty="0">
                  <a:latin typeface="Comic Sans MS" pitchFamily="66" charset="0"/>
                </a:endParaRPr>
              </a:p>
            </p:txBody>
          </p:sp>
        </p:grpSp>
        <p:grpSp>
          <p:nvGrpSpPr>
            <p:cNvPr id="9" name="Group 85"/>
            <p:cNvGrpSpPr/>
            <p:nvPr/>
          </p:nvGrpSpPr>
          <p:grpSpPr>
            <a:xfrm>
              <a:off x="6635510" y="2362201"/>
              <a:ext cx="1466631" cy="307777"/>
              <a:chOff x="5334000" y="5410200"/>
              <a:chExt cx="1600200" cy="307777"/>
            </a:xfrm>
          </p:grpSpPr>
          <p:cxnSp>
            <p:nvCxnSpPr>
              <p:cNvPr id="89" name="Straight Arrow Connector 88"/>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90" name="TextBox 89"/>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0" name="Group 91"/>
            <p:cNvGrpSpPr/>
            <p:nvPr/>
          </p:nvGrpSpPr>
          <p:grpSpPr>
            <a:xfrm>
              <a:off x="6635510" y="3352801"/>
              <a:ext cx="1466631" cy="307777"/>
              <a:chOff x="5334000" y="5410200"/>
              <a:chExt cx="1600200" cy="307777"/>
            </a:xfrm>
          </p:grpSpPr>
          <p:cxnSp>
            <p:nvCxnSpPr>
              <p:cNvPr id="92" name="Straight Arrow Connector 91"/>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93" name="TextBox 92"/>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1" name="Group 94"/>
            <p:cNvGrpSpPr/>
            <p:nvPr/>
          </p:nvGrpSpPr>
          <p:grpSpPr>
            <a:xfrm>
              <a:off x="6635510" y="4495800"/>
              <a:ext cx="1466631" cy="307777"/>
              <a:chOff x="5334000" y="5410200"/>
              <a:chExt cx="1600200" cy="307777"/>
            </a:xfrm>
          </p:grpSpPr>
          <p:cxnSp>
            <p:nvCxnSpPr>
              <p:cNvPr id="95" name="Straight Arrow Connector 94"/>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96" name="TextBox 95"/>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cxnSp>
          <p:nvCxnSpPr>
            <p:cNvPr id="97" name="Straight Connector 96"/>
            <p:cNvCxnSpPr/>
            <p:nvPr/>
          </p:nvCxnSpPr>
          <p:spPr>
            <a:xfrm>
              <a:off x="8241821" y="2667001"/>
              <a:ext cx="139679"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241821" y="2971801"/>
              <a:ext cx="139679"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8159988" y="2818673"/>
              <a:ext cx="304800" cy="145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311660" y="2590801"/>
              <a:ext cx="392570" cy="369332"/>
            </a:xfrm>
            <a:prstGeom prst="rect">
              <a:avLst/>
            </a:prstGeom>
            <a:noFill/>
          </p:spPr>
          <p:txBody>
            <a:bodyPr wrap="none" rtlCol="0">
              <a:spAutoFit/>
            </a:bodyPr>
            <a:lstStyle/>
            <a:p>
              <a:r>
                <a:rPr lang="en-US" dirty="0" smtClean="0"/>
                <a:t> T</a:t>
              </a:r>
              <a:r>
                <a:rPr lang="en-US" baseline="-25000" dirty="0" smtClean="0"/>
                <a:t>1</a:t>
              </a:r>
              <a:endParaRPr lang="en-US" baseline="-25000" dirty="0"/>
            </a:p>
          </p:txBody>
        </p:sp>
        <p:cxnSp>
          <p:nvCxnSpPr>
            <p:cNvPr id="101" name="Straight Connector 100"/>
            <p:cNvCxnSpPr/>
            <p:nvPr/>
          </p:nvCxnSpPr>
          <p:spPr>
            <a:xfrm>
              <a:off x="8241821" y="3657601"/>
              <a:ext cx="139679"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5400000">
              <a:off x="7968760" y="3314767"/>
              <a:ext cx="685800" cy="145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311660" y="3124201"/>
              <a:ext cx="451339" cy="369332"/>
            </a:xfrm>
            <a:prstGeom prst="rect">
              <a:avLst/>
            </a:prstGeom>
            <a:noFill/>
          </p:spPr>
          <p:txBody>
            <a:bodyPr wrap="none" rtlCol="0">
              <a:spAutoFit/>
            </a:bodyPr>
            <a:lstStyle/>
            <a:p>
              <a:r>
                <a:rPr lang="en-US" dirty="0" smtClean="0"/>
                <a:t>2T</a:t>
              </a:r>
              <a:r>
                <a:rPr lang="en-US" baseline="-25000" dirty="0" smtClean="0"/>
                <a:t>1</a:t>
              </a:r>
              <a:endParaRPr lang="en-US" baseline="-25000" dirty="0"/>
            </a:p>
          </p:txBody>
        </p:sp>
        <p:cxnSp>
          <p:nvCxnSpPr>
            <p:cNvPr id="104" name="Straight Connector 103"/>
            <p:cNvCxnSpPr/>
            <p:nvPr/>
          </p:nvCxnSpPr>
          <p:spPr>
            <a:xfrm>
              <a:off x="8242548" y="4799806"/>
              <a:ext cx="139679" cy="0"/>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rot="5400000">
              <a:off x="7740160" y="4229167"/>
              <a:ext cx="1143000" cy="145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8311660" y="4038600"/>
              <a:ext cx="451339" cy="369332"/>
            </a:xfrm>
            <a:prstGeom prst="rect">
              <a:avLst/>
            </a:prstGeom>
            <a:noFill/>
          </p:spPr>
          <p:txBody>
            <a:bodyPr wrap="none" rtlCol="0">
              <a:spAutoFit/>
            </a:bodyPr>
            <a:lstStyle/>
            <a:p>
              <a:r>
                <a:rPr lang="en-US" dirty="0" smtClean="0"/>
                <a:t>4T</a:t>
              </a:r>
              <a:r>
                <a:rPr lang="en-US" baseline="-25000" dirty="0" smtClean="0"/>
                <a:t>1</a:t>
              </a:r>
              <a:endParaRPr lang="en-US" baseline="-25000" dirty="0"/>
            </a:p>
          </p:txBody>
        </p:sp>
        <p:cxnSp>
          <p:nvCxnSpPr>
            <p:cNvPr id="107" name="Straight Connector 106"/>
            <p:cNvCxnSpPr/>
            <p:nvPr/>
          </p:nvCxnSpPr>
          <p:spPr>
            <a:xfrm rot="5400000">
              <a:off x="7664023" y="5181600"/>
              <a:ext cx="457200" cy="0"/>
            </a:xfrm>
            <a:prstGeom prst="line">
              <a:avLst/>
            </a:prstGeom>
            <a:ln w="381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2" name="Group 85"/>
            <p:cNvGrpSpPr/>
            <p:nvPr/>
          </p:nvGrpSpPr>
          <p:grpSpPr>
            <a:xfrm>
              <a:off x="5029200" y="2438401"/>
              <a:ext cx="1466631" cy="307777"/>
              <a:chOff x="5334000" y="5410200"/>
              <a:chExt cx="1600200" cy="307777"/>
            </a:xfrm>
          </p:grpSpPr>
          <p:cxnSp>
            <p:nvCxnSpPr>
              <p:cNvPr id="109" name="Straight Arrow Connector 108"/>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10" name="TextBox 109"/>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3" name="Group 85"/>
            <p:cNvGrpSpPr/>
            <p:nvPr/>
          </p:nvGrpSpPr>
          <p:grpSpPr>
            <a:xfrm>
              <a:off x="5029200" y="2743201"/>
              <a:ext cx="1466631" cy="307777"/>
              <a:chOff x="5334000" y="5410200"/>
              <a:chExt cx="1600200" cy="307777"/>
            </a:xfrm>
          </p:grpSpPr>
          <p:cxnSp>
            <p:nvCxnSpPr>
              <p:cNvPr id="112" name="Straight Arrow Connector 111"/>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13" name="TextBox 112"/>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4" name="Group 85"/>
            <p:cNvGrpSpPr/>
            <p:nvPr/>
          </p:nvGrpSpPr>
          <p:grpSpPr>
            <a:xfrm>
              <a:off x="5029200" y="3429001"/>
              <a:ext cx="1466631" cy="307777"/>
              <a:chOff x="5334000" y="5410200"/>
              <a:chExt cx="1600200" cy="307777"/>
            </a:xfrm>
          </p:grpSpPr>
          <p:cxnSp>
            <p:nvCxnSpPr>
              <p:cNvPr id="115" name="Straight Arrow Connector 114"/>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16" name="TextBox 115"/>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5" name="Group 85"/>
            <p:cNvGrpSpPr/>
            <p:nvPr/>
          </p:nvGrpSpPr>
          <p:grpSpPr>
            <a:xfrm>
              <a:off x="5029200" y="4572000"/>
              <a:ext cx="1466631" cy="307777"/>
              <a:chOff x="5334000" y="5410200"/>
              <a:chExt cx="1600200" cy="307777"/>
            </a:xfrm>
          </p:grpSpPr>
          <p:cxnSp>
            <p:nvCxnSpPr>
              <p:cNvPr id="118" name="Straight Arrow Connector 117"/>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19" name="TextBox 118"/>
              <p:cNvSpPr txBox="1"/>
              <p:nvPr/>
            </p:nvSpPr>
            <p:spPr>
              <a:xfrm>
                <a:off x="5791200" y="5410200"/>
                <a:ext cx="838200" cy="307777"/>
              </a:xfrm>
              <a:prstGeom prst="rect">
                <a:avLst/>
              </a:prstGeom>
              <a:noFill/>
            </p:spPr>
            <p:txBody>
              <a:bodyPr wrap="square" rtlCol="0">
                <a:spAutoFit/>
              </a:bodyPr>
              <a:lstStyle/>
              <a:p>
                <a:r>
                  <a:rPr lang="en-US" sz="1400" dirty="0" smtClean="0"/>
                  <a:t>200 OK</a:t>
                </a:r>
                <a:endParaRPr lang="en-US" sz="1400" dirty="0"/>
              </a:p>
            </p:txBody>
          </p:sp>
        </p:grpSp>
        <p:grpSp>
          <p:nvGrpSpPr>
            <p:cNvPr id="16" name="Group 39"/>
            <p:cNvGrpSpPr/>
            <p:nvPr/>
          </p:nvGrpSpPr>
          <p:grpSpPr>
            <a:xfrm>
              <a:off x="5029200" y="5257800"/>
              <a:ext cx="1466631" cy="307777"/>
              <a:chOff x="5334000" y="4191001"/>
              <a:chExt cx="1600200" cy="307777"/>
            </a:xfrm>
          </p:grpSpPr>
          <p:cxnSp>
            <p:nvCxnSpPr>
              <p:cNvPr id="121" name="Straight Arrow Connector 120"/>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22" name="TextBox 121"/>
              <p:cNvSpPr txBox="1"/>
              <p:nvPr/>
            </p:nvSpPr>
            <p:spPr>
              <a:xfrm>
                <a:off x="5943600" y="4191001"/>
                <a:ext cx="609600" cy="307777"/>
              </a:xfrm>
              <a:prstGeom prst="rect">
                <a:avLst/>
              </a:prstGeom>
              <a:noFill/>
            </p:spPr>
            <p:txBody>
              <a:bodyPr wrap="square" rtlCol="0">
                <a:spAutoFit/>
              </a:bodyPr>
              <a:lstStyle/>
              <a:p>
                <a:r>
                  <a:rPr lang="en-US" sz="1400" dirty="0" smtClean="0"/>
                  <a:t>ACK</a:t>
                </a:r>
                <a:endParaRPr lang="en-US" sz="1400" dirty="0"/>
              </a:p>
            </p:txBody>
          </p:sp>
        </p:grpSp>
        <p:cxnSp>
          <p:nvCxnSpPr>
            <p:cNvPr id="123" name="Straight Connector 122"/>
            <p:cNvCxnSpPr/>
            <p:nvPr/>
          </p:nvCxnSpPr>
          <p:spPr>
            <a:xfrm rot="5400000">
              <a:off x="5987873" y="5181600"/>
              <a:ext cx="457200" cy="0"/>
            </a:xfrm>
            <a:prstGeom prst="line">
              <a:avLst/>
            </a:prstGeom>
            <a:ln w="38100">
              <a:solidFill>
                <a:schemeClr val="accent4"/>
              </a:solidFill>
              <a:prstDash val="sysDot"/>
              <a:tailEnd type="non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477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477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477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6477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6477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6477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6477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647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6"/>
          <p:cNvSpPr>
            <a:spLocks/>
          </p:cNvSpPr>
          <p:nvPr/>
        </p:nvSpPr>
        <p:spPr bwMode="auto">
          <a:xfrm>
            <a:off x="5486400" y="1066800"/>
            <a:ext cx="2743200" cy="1349004"/>
          </a:xfrm>
          <a:custGeom>
            <a:avLst/>
            <a:gdLst/>
            <a:ahLst/>
            <a:cxnLst>
              <a:cxn ang="0">
                <a:pos x="810" y="133"/>
              </a:cxn>
              <a:cxn ang="0">
                <a:pos x="810" y="133"/>
              </a:cxn>
              <a:cxn ang="0">
                <a:pos x="807" y="117"/>
              </a:cxn>
              <a:cxn ang="0">
                <a:pos x="799" y="104"/>
              </a:cxn>
              <a:cxn ang="0">
                <a:pos x="799" y="104"/>
              </a:cxn>
              <a:cxn ang="0">
                <a:pos x="789" y="93"/>
              </a:cxn>
              <a:cxn ang="0">
                <a:pos x="775" y="83"/>
              </a:cxn>
              <a:cxn ang="0">
                <a:pos x="757" y="72"/>
              </a:cxn>
              <a:cxn ang="0">
                <a:pos x="738" y="61"/>
              </a:cxn>
              <a:cxn ang="0">
                <a:pos x="693" y="43"/>
              </a:cxn>
              <a:cxn ang="0">
                <a:pos x="640" y="29"/>
              </a:cxn>
              <a:cxn ang="0">
                <a:pos x="584" y="16"/>
              </a:cxn>
              <a:cxn ang="0">
                <a:pos x="522" y="8"/>
              </a:cxn>
              <a:cxn ang="0">
                <a:pos x="464" y="3"/>
              </a:cxn>
              <a:cxn ang="0">
                <a:pos x="405" y="0"/>
              </a:cxn>
              <a:cxn ang="0">
                <a:pos x="405" y="0"/>
              </a:cxn>
              <a:cxn ang="0">
                <a:pos x="338" y="3"/>
              </a:cxn>
              <a:cxn ang="0">
                <a:pos x="269" y="11"/>
              </a:cxn>
              <a:cxn ang="0">
                <a:pos x="200" y="21"/>
              </a:cxn>
              <a:cxn ang="0">
                <a:pos x="139" y="37"/>
              </a:cxn>
              <a:cxn ang="0">
                <a:pos x="109" y="45"/>
              </a:cxn>
              <a:cxn ang="0">
                <a:pos x="83" y="56"/>
              </a:cxn>
              <a:cxn ang="0">
                <a:pos x="59" y="67"/>
              </a:cxn>
              <a:cxn ang="0">
                <a:pos x="40" y="80"/>
              </a:cxn>
              <a:cxn ang="0">
                <a:pos x="21" y="91"/>
              </a:cxn>
              <a:cxn ang="0">
                <a:pos x="11" y="104"/>
              </a:cxn>
              <a:cxn ang="0">
                <a:pos x="3" y="120"/>
              </a:cxn>
              <a:cxn ang="0">
                <a:pos x="0" y="133"/>
              </a:cxn>
              <a:cxn ang="0">
                <a:pos x="0" y="133"/>
              </a:cxn>
              <a:cxn ang="0">
                <a:pos x="3" y="144"/>
              </a:cxn>
              <a:cxn ang="0">
                <a:pos x="8" y="157"/>
              </a:cxn>
              <a:cxn ang="0">
                <a:pos x="16" y="168"/>
              </a:cxn>
              <a:cxn ang="0">
                <a:pos x="27" y="179"/>
              </a:cxn>
              <a:cxn ang="0">
                <a:pos x="27" y="179"/>
              </a:cxn>
              <a:cxn ang="0">
                <a:pos x="40" y="187"/>
              </a:cxn>
              <a:cxn ang="0">
                <a:pos x="56" y="197"/>
              </a:cxn>
              <a:cxn ang="0">
                <a:pos x="93" y="213"/>
              </a:cxn>
              <a:cxn ang="0">
                <a:pos x="139" y="227"/>
              </a:cxn>
              <a:cxn ang="0">
                <a:pos x="189" y="240"/>
              </a:cxn>
              <a:cxn ang="0">
                <a:pos x="243" y="250"/>
              </a:cxn>
              <a:cxn ang="0">
                <a:pos x="296" y="256"/>
              </a:cxn>
              <a:cxn ang="0">
                <a:pos x="352" y="261"/>
              </a:cxn>
              <a:cxn ang="0">
                <a:pos x="405" y="261"/>
              </a:cxn>
              <a:cxn ang="0">
                <a:pos x="405" y="261"/>
              </a:cxn>
              <a:cxn ang="0">
                <a:pos x="472" y="258"/>
              </a:cxn>
              <a:cxn ang="0">
                <a:pos x="541" y="253"/>
              </a:cxn>
              <a:cxn ang="0">
                <a:pos x="610" y="243"/>
              </a:cxn>
              <a:cxn ang="0">
                <a:pos x="672" y="227"/>
              </a:cxn>
              <a:cxn ang="0">
                <a:pos x="701" y="219"/>
              </a:cxn>
              <a:cxn ang="0">
                <a:pos x="728" y="208"/>
              </a:cxn>
              <a:cxn ang="0">
                <a:pos x="752" y="197"/>
              </a:cxn>
              <a:cxn ang="0">
                <a:pos x="770" y="187"/>
              </a:cxn>
              <a:cxn ang="0">
                <a:pos x="786" y="173"/>
              </a:cxn>
              <a:cxn ang="0">
                <a:pos x="799" y="163"/>
              </a:cxn>
              <a:cxn ang="0">
                <a:pos x="807" y="147"/>
              </a:cxn>
              <a:cxn ang="0">
                <a:pos x="810" y="133"/>
              </a:cxn>
              <a:cxn ang="0">
                <a:pos x="810" y="133"/>
              </a:cxn>
            </a:cxnLst>
            <a:rect l="0" t="0" r="r" b="b"/>
            <a:pathLst>
              <a:path w="810" h="261">
                <a:moveTo>
                  <a:pt x="810" y="133"/>
                </a:moveTo>
                <a:lnTo>
                  <a:pt x="810" y="133"/>
                </a:lnTo>
                <a:lnTo>
                  <a:pt x="807" y="117"/>
                </a:lnTo>
                <a:lnTo>
                  <a:pt x="799" y="104"/>
                </a:lnTo>
                <a:lnTo>
                  <a:pt x="799" y="104"/>
                </a:lnTo>
                <a:lnTo>
                  <a:pt x="789" y="93"/>
                </a:lnTo>
                <a:lnTo>
                  <a:pt x="775" y="83"/>
                </a:lnTo>
                <a:lnTo>
                  <a:pt x="757" y="72"/>
                </a:lnTo>
                <a:lnTo>
                  <a:pt x="738" y="61"/>
                </a:lnTo>
                <a:lnTo>
                  <a:pt x="693" y="43"/>
                </a:lnTo>
                <a:lnTo>
                  <a:pt x="640" y="29"/>
                </a:lnTo>
                <a:lnTo>
                  <a:pt x="584" y="16"/>
                </a:lnTo>
                <a:lnTo>
                  <a:pt x="522" y="8"/>
                </a:lnTo>
                <a:lnTo>
                  <a:pt x="464" y="3"/>
                </a:lnTo>
                <a:lnTo>
                  <a:pt x="405" y="0"/>
                </a:lnTo>
                <a:lnTo>
                  <a:pt x="405" y="0"/>
                </a:lnTo>
                <a:lnTo>
                  <a:pt x="338" y="3"/>
                </a:lnTo>
                <a:lnTo>
                  <a:pt x="269" y="11"/>
                </a:lnTo>
                <a:lnTo>
                  <a:pt x="200" y="21"/>
                </a:lnTo>
                <a:lnTo>
                  <a:pt x="139" y="37"/>
                </a:lnTo>
                <a:lnTo>
                  <a:pt x="109" y="45"/>
                </a:lnTo>
                <a:lnTo>
                  <a:pt x="83" y="56"/>
                </a:lnTo>
                <a:lnTo>
                  <a:pt x="59" y="67"/>
                </a:lnTo>
                <a:lnTo>
                  <a:pt x="40" y="80"/>
                </a:lnTo>
                <a:lnTo>
                  <a:pt x="21" y="91"/>
                </a:lnTo>
                <a:lnTo>
                  <a:pt x="11" y="104"/>
                </a:lnTo>
                <a:lnTo>
                  <a:pt x="3" y="120"/>
                </a:lnTo>
                <a:lnTo>
                  <a:pt x="0" y="133"/>
                </a:lnTo>
                <a:lnTo>
                  <a:pt x="0" y="133"/>
                </a:lnTo>
                <a:lnTo>
                  <a:pt x="3" y="144"/>
                </a:lnTo>
                <a:lnTo>
                  <a:pt x="8" y="157"/>
                </a:lnTo>
                <a:lnTo>
                  <a:pt x="16" y="168"/>
                </a:lnTo>
                <a:lnTo>
                  <a:pt x="27" y="179"/>
                </a:lnTo>
                <a:lnTo>
                  <a:pt x="27" y="179"/>
                </a:lnTo>
                <a:lnTo>
                  <a:pt x="40" y="187"/>
                </a:lnTo>
                <a:lnTo>
                  <a:pt x="56" y="197"/>
                </a:lnTo>
                <a:lnTo>
                  <a:pt x="93" y="213"/>
                </a:lnTo>
                <a:lnTo>
                  <a:pt x="139" y="227"/>
                </a:lnTo>
                <a:lnTo>
                  <a:pt x="189" y="240"/>
                </a:lnTo>
                <a:lnTo>
                  <a:pt x="243" y="250"/>
                </a:lnTo>
                <a:lnTo>
                  <a:pt x="296" y="256"/>
                </a:lnTo>
                <a:lnTo>
                  <a:pt x="352" y="261"/>
                </a:lnTo>
                <a:lnTo>
                  <a:pt x="405" y="261"/>
                </a:lnTo>
                <a:lnTo>
                  <a:pt x="405" y="261"/>
                </a:lnTo>
                <a:lnTo>
                  <a:pt x="472" y="258"/>
                </a:lnTo>
                <a:lnTo>
                  <a:pt x="541" y="253"/>
                </a:lnTo>
                <a:lnTo>
                  <a:pt x="610" y="243"/>
                </a:lnTo>
                <a:lnTo>
                  <a:pt x="672" y="227"/>
                </a:lnTo>
                <a:lnTo>
                  <a:pt x="701" y="219"/>
                </a:lnTo>
                <a:lnTo>
                  <a:pt x="728" y="208"/>
                </a:lnTo>
                <a:lnTo>
                  <a:pt x="752" y="197"/>
                </a:lnTo>
                <a:lnTo>
                  <a:pt x="770" y="187"/>
                </a:lnTo>
                <a:lnTo>
                  <a:pt x="786" y="173"/>
                </a:lnTo>
                <a:lnTo>
                  <a:pt x="799" y="163"/>
                </a:lnTo>
                <a:lnTo>
                  <a:pt x="807" y="147"/>
                </a:lnTo>
                <a:lnTo>
                  <a:pt x="810" y="133"/>
                </a:lnTo>
                <a:lnTo>
                  <a:pt x="810" y="133"/>
                </a:lnTo>
                <a:close/>
              </a:path>
            </a:pathLst>
          </a:custGeom>
          <a:solidFill>
            <a:schemeClr val="accent1"/>
          </a:solidFill>
          <a:ln w="15875">
            <a:noFill/>
            <a:prstDash val="solid"/>
            <a:round/>
            <a:headEnd/>
            <a:tailEnd/>
          </a:ln>
        </p:spPr>
        <p:txBody>
          <a:bodyPr/>
          <a:lstStyle/>
          <a:p>
            <a:endParaRPr lang="en-US" dirty="0"/>
          </a:p>
        </p:txBody>
      </p:sp>
      <p:sp>
        <p:nvSpPr>
          <p:cNvPr id="115" name="Oval 114"/>
          <p:cNvSpPr/>
          <p:nvPr/>
        </p:nvSpPr>
        <p:spPr bwMode="auto">
          <a:xfrm>
            <a:off x="5105400" y="3810000"/>
            <a:ext cx="3505200" cy="1828800"/>
          </a:xfrm>
          <a:prstGeom prst="ellipse">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2" name="Title 1"/>
          <p:cNvSpPr>
            <a:spLocks noGrp="1"/>
          </p:cNvSpPr>
          <p:nvPr>
            <p:ph type="title"/>
          </p:nvPr>
        </p:nvSpPr>
        <p:spPr/>
        <p:txBody>
          <a:bodyPr/>
          <a:lstStyle/>
          <a:p>
            <a:r>
              <a:rPr lang="en-US" dirty="0" smtClean="0"/>
              <a:t>TCP Flow Control: Preventing Receiver Overflow</a:t>
            </a:r>
            <a:endParaRPr lang="en-US" dirty="0"/>
          </a:p>
        </p:txBody>
      </p:sp>
      <p:sp>
        <p:nvSpPr>
          <p:cNvPr id="5" name="Date Placeholder 4"/>
          <p:cNvSpPr>
            <a:spLocks noGrp="1"/>
          </p:cNvSpPr>
          <p:nvPr>
            <p:ph type="dt" sz="half" idx="10"/>
          </p:nvPr>
        </p:nvSpPr>
        <p:spPr/>
        <p:txBody>
          <a:bodyPr/>
          <a:lstStyle/>
          <a:p>
            <a:fld id="{30BA42E1-0BC7-4466-BBCD-CE0DA9E43DBF}"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47</a:t>
            </a:fld>
            <a:endParaRPr lang="en-US" altLang="zh-CN" dirty="0"/>
          </a:p>
        </p:txBody>
      </p:sp>
      <p:sp>
        <p:nvSpPr>
          <p:cNvPr id="8" name="Oval 7"/>
          <p:cNvSpPr/>
          <p:nvPr/>
        </p:nvSpPr>
        <p:spPr bwMode="auto">
          <a:xfrm>
            <a:off x="304800" y="3810000"/>
            <a:ext cx="3505200" cy="1828800"/>
          </a:xfrm>
          <a:prstGeom prst="ellipse">
            <a:avLst/>
          </a:prstGeom>
          <a:solidFill>
            <a:schemeClr val="accent2">
              <a:lumMod val="20000"/>
              <a:lumOff val="80000"/>
            </a:schemeClr>
          </a:solidFill>
          <a:ln w="1587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 name="Freeform 6"/>
          <p:cNvSpPr>
            <a:spLocks/>
          </p:cNvSpPr>
          <p:nvPr/>
        </p:nvSpPr>
        <p:spPr bwMode="auto">
          <a:xfrm>
            <a:off x="685800" y="990600"/>
            <a:ext cx="2590800" cy="1349004"/>
          </a:xfrm>
          <a:custGeom>
            <a:avLst/>
            <a:gdLst/>
            <a:ahLst/>
            <a:cxnLst>
              <a:cxn ang="0">
                <a:pos x="810" y="133"/>
              </a:cxn>
              <a:cxn ang="0">
                <a:pos x="810" y="133"/>
              </a:cxn>
              <a:cxn ang="0">
                <a:pos x="807" y="117"/>
              </a:cxn>
              <a:cxn ang="0">
                <a:pos x="799" y="104"/>
              </a:cxn>
              <a:cxn ang="0">
                <a:pos x="799" y="104"/>
              </a:cxn>
              <a:cxn ang="0">
                <a:pos x="789" y="93"/>
              </a:cxn>
              <a:cxn ang="0">
                <a:pos x="775" y="83"/>
              </a:cxn>
              <a:cxn ang="0">
                <a:pos x="757" y="72"/>
              </a:cxn>
              <a:cxn ang="0">
                <a:pos x="738" y="61"/>
              </a:cxn>
              <a:cxn ang="0">
                <a:pos x="693" y="43"/>
              </a:cxn>
              <a:cxn ang="0">
                <a:pos x="640" y="29"/>
              </a:cxn>
              <a:cxn ang="0">
                <a:pos x="584" y="16"/>
              </a:cxn>
              <a:cxn ang="0">
                <a:pos x="522" y="8"/>
              </a:cxn>
              <a:cxn ang="0">
                <a:pos x="464" y="3"/>
              </a:cxn>
              <a:cxn ang="0">
                <a:pos x="405" y="0"/>
              </a:cxn>
              <a:cxn ang="0">
                <a:pos x="405" y="0"/>
              </a:cxn>
              <a:cxn ang="0">
                <a:pos x="338" y="3"/>
              </a:cxn>
              <a:cxn ang="0">
                <a:pos x="269" y="11"/>
              </a:cxn>
              <a:cxn ang="0">
                <a:pos x="200" y="21"/>
              </a:cxn>
              <a:cxn ang="0">
                <a:pos x="139" y="37"/>
              </a:cxn>
              <a:cxn ang="0">
                <a:pos x="109" y="45"/>
              </a:cxn>
              <a:cxn ang="0">
                <a:pos x="83" y="56"/>
              </a:cxn>
              <a:cxn ang="0">
                <a:pos x="59" y="67"/>
              </a:cxn>
              <a:cxn ang="0">
                <a:pos x="40" y="80"/>
              </a:cxn>
              <a:cxn ang="0">
                <a:pos x="21" y="91"/>
              </a:cxn>
              <a:cxn ang="0">
                <a:pos x="11" y="104"/>
              </a:cxn>
              <a:cxn ang="0">
                <a:pos x="3" y="120"/>
              </a:cxn>
              <a:cxn ang="0">
                <a:pos x="0" y="133"/>
              </a:cxn>
              <a:cxn ang="0">
                <a:pos x="0" y="133"/>
              </a:cxn>
              <a:cxn ang="0">
                <a:pos x="3" y="144"/>
              </a:cxn>
              <a:cxn ang="0">
                <a:pos x="8" y="157"/>
              </a:cxn>
              <a:cxn ang="0">
                <a:pos x="16" y="168"/>
              </a:cxn>
              <a:cxn ang="0">
                <a:pos x="27" y="179"/>
              </a:cxn>
              <a:cxn ang="0">
                <a:pos x="27" y="179"/>
              </a:cxn>
              <a:cxn ang="0">
                <a:pos x="40" y="187"/>
              </a:cxn>
              <a:cxn ang="0">
                <a:pos x="56" y="197"/>
              </a:cxn>
              <a:cxn ang="0">
                <a:pos x="93" y="213"/>
              </a:cxn>
              <a:cxn ang="0">
                <a:pos x="139" y="227"/>
              </a:cxn>
              <a:cxn ang="0">
                <a:pos x="189" y="240"/>
              </a:cxn>
              <a:cxn ang="0">
                <a:pos x="243" y="250"/>
              </a:cxn>
              <a:cxn ang="0">
                <a:pos x="296" y="256"/>
              </a:cxn>
              <a:cxn ang="0">
                <a:pos x="352" y="261"/>
              </a:cxn>
              <a:cxn ang="0">
                <a:pos x="405" y="261"/>
              </a:cxn>
              <a:cxn ang="0">
                <a:pos x="405" y="261"/>
              </a:cxn>
              <a:cxn ang="0">
                <a:pos x="472" y="258"/>
              </a:cxn>
              <a:cxn ang="0">
                <a:pos x="541" y="253"/>
              </a:cxn>
              <a:cxn ang="0">
                <a:pos x="610" y="243"/>
              </a:cxn>
              <a:cxn ang="0">
                <a:pos x="672" y="227"/>
              </a:cxn>
              <a:cxn ang="0">
                <a:pos x="701" y="219"/>
              </a:cxn>
              <a:cxn ang="0">
                <a:pos x="728" y="208"/>
              </a:cxn>
              <a:cxn ang="0">
                <a:pos x="752" y="197"/>
              </a:cxn>
              <a:cxn ang="0">
                <a:pos x="770" y="187"/>
              </a:cxn>
              <a:cxn ang="0">
                <a:pos x="786" y="173"/>
              </a:cxn>
              <a:cxn ang="0">
                <a:pos x="799" y="163"/>
              </a:cxn>
              <a:cxn ang="0">
                <a:pos x="807" y="147"/>
              </a:cxn>
              <a:cxn ang="0">
                <a:pos x="810" y="133"/>
              </a:cxn>
              <a:cxn ang="0">
                <a:pos x="810" y="133"/>
              </a:cxn>
            </a:cxnLst>
            <a:rect l="0" t="0" r="r" b="b"/>
            <a:pathLst>
              <a:path w="810" h="261">
                <a:moveTo>
                  <a:pt x="810" y="133"/>
                </a:moveTo>
                <a:lnTo>
                  <a:pt x="810" y="133"/>
                </a:lnTo>
                <a:lnTo>
                  <a:pt x="807" y="117"/>
                </a:lnTo>
                <a:lnTo>
                  <a:pt x="799" y="104"/>
                </a:lnTo>
                <a:lnTo>
                  <a:pt x="799" y="104"/>
                </a:lnTo>
                <a:lnTo>
                  <a:pt x="789" y="93"/>
                </a:lnTo>
                <a:lnTo>
                  <a:pt x="775" y="83"/>
                </a:lnTo>
                <a:lnTo>
                  <a:pt x="757" y="72"/>
                </a:lnTo>
                <a:lnTo>
                  <a:pt x="738" y="61"/>
                </a:lnTo>
                <a:lnTo>
                  <a:pt x="693" y="43"/>
                </a:lnTo>
                <a:lnTo>
                  <a:pt x="640" y="29"/>
                </a:lnTo>
                <a:lnTo>
                  <a:pt x="584" y="16"/>
                </a:lnTo>
                <a:lnTo>
                  <a:pt x="522" y="8"/>
                </a:lnTo>
                <a:lnTo>
                  <a:pt x="464" y="3"/>
                </a:lnTo>
                <a:lnTo>
                  <a:pt x="405" y="0"/>
                </a:lnTo>
                <a:lnTo>
                  <a:pt x="405" y="0"/>
                </a:lnTo>
                <a:lnTo>
                  <a:pt x="338" y="3"/>
                </a:lnTo>
                <a:lnTo>
                  <a:pt x="269" y="11"/>
                </a:lnTo>
                <a:lnTo>
                  <a:pt x="200" y="21"/>
                </a:lnTo>
                <a:lnTo>
                  <a:pt x="139" y="37"/>
                </a:lnTo>
                <a:lnTo>
                  <a:pt x="109" y="45"/>
                </a:lnTo>
                <a:lnTo>
                  <a:pt x="83" y="56"/>
                </a:lnTo>
                <a:lnTo>
                  <a:pt x="59" y="67"/>
                </a:lnTo>
                <a:lnTo>
                  <a:pt x="40" y="80"/>
                </a:lnTo>
                <a:lnTo>
                  <a:pt x="21" y="91"/>
                </a:lnTo>
                <a:lnTo>
                  <a:pt x="11" y="104"/>
                </a:lnTo>
                <a:lnTo>
                  <a:pt x="3" y="120"/>
                </a:lnTo>
                <a:lnTo>
                  <a:pt x="0" y="133"/>
                </a:lnTo>
                <a:lnTo>
                  <a:pt x="0" y="133"/>
                </a:lnTo>
                <a:lnTo>
                  <a:pt x="3" y="144"/>
                </a:lnTo>
                <a:lnTo>
                  <a:pt x="8" y="157"/>
                </a:lnTo>
                <a:lnTo>
                  <a:pt x="16" y="168"/>
                </a:lnTo>
                <a:lnTo>
                  <a:pt x="27" y="179"/>
                </a:lnTo>
                <a:lnTo>
                  <a:pt x="27" y="179"/>
                </a:lnTo>
                <a:lnTo>
                  <a:pt x="40" y="187"/>
                </a:lnTo>
                <a:lnTo>
                  <a:pt x="56" y="197"/>
                </a:lnTo>
                <a:lnTo>
                  <a:pt x="93" y="213"/>
                </a:lnTo>
                <a:lnTo>
                  <a:pt x="139" y="227"/>
                </a:lnTo>
                <a:lnTo>
                  <a:pt x="189" y="240"/>
                </a:lnTo>
                <a:lnTo>
                  <a:pt x="243" y="250"/>
                </a:lnTo>
                <a:lnTo>
                  <a:pt x="296" y="256"/>
                </a:lnTo>
                <a:lnTo>
                  <a:pt x="352" y="261"/>
                </a:lnTo>
                <a:lnTo>
                  <a:pt x="405" y="261"/>
                </a:lnTo>
                <a:lnTo>
                  <a:pt x="405" y="261"/>
                </a:lnTo>
                <a:lnTo>
                  <a:pt x="472" y="258"/>
                </a:lnTo>
                <a:lnTo>
                  <a:pt x="541" y="253"/>
                </a:lnTo>
                <a:lnTo>
                  <a:pt x="610" y="243"/>
                </a:lnTo>
                <a:lnTo>
                  <a:pt x="672" y="227"/>
                </a:lnTo>
                <a:lnTo>
                  <a:pt x="701" y="219"/>
                </a:lnTo>
                <a:lnTo>
                  <a:pt x="728" y="208"/>
                </a:lnTo>
                <a:lnTo>
                  <a:pt x="752" y="197"/>
                </a:lnTo>
                <a:lnTo>
                  <a:pt x="770" y="187"/>
                </a:lnTo>
                <a:lnTo>
                  <a:pt x="786" y="173"/>
                </a:lnTo>
                <a:lnTo>
                  <a:pt x="799" y="163"/>
                </a:lnTo>
                <a:lnTo>
                  <a:pt x="807" y="147"/>
                </a:lnTo>
                <a:lnTo>
                  <a:pt x="810" y="133"/>
                </a:lnTo>
                <a:lnTo>
                  <a:pt x="810" y="133"/>
                </a:lnTo>
                <a:close/>
              </a:path>
            </a:pathLst>
          </a:custGeom>
          <a:solidFill>
            <a:schemeClr val="accent1"/>
          </a:solidFill>
          <a:ln w="15875">
            <a:noFill/>
            <a:prstDash val="solid"/>
            <a:round/>
            <a:headEnd/>
            <a:tailEnd/>
          </a:ln>
        </p:spPr>
        <p:txBody>
          <a:bodyPr/>
          <a:lstStyle/>
          <a:p>
            <a:endParaRPr lang="en-US" dirty="0"/>
          </a:p>
        </p:txBody>
      </p:sp>
      <p:sp>
        <p:nvSpPr>
          <p:cNvPr id="10" name="Rectangle 11"/>
          <p:cNvSpPr>
            <a:spLocks noChangeArrowheads="1"/>
          </p:cNvSpPr>
          <p:nvPr/>
        </p:nvSpPr>
        <p:spPr bwMode="auto">
          <a:xfrm>
            <a:off x="990600" y="1524000"/>
            <a:ext cx="2094548" cy="276999"/>
          </a:xfrm>
          <a:prstGeom prst="rect">
            <a:avLst/>
          </a:prstGeom>
          <a:noFill/>
          <a:ln w="9525">
            <a:noFill/>
            <a:miter lim="800000"/>
            <a:headEnd/>
            <a:tailEnd/>
          </a:ln>
        </p:spPr>
        <p:txBody>
          <a:bodyPr wrap="none" lIns="0" tIns="0" rIns="0" bIns="0">
            <a:spAutoFit/>
          </a:bodyPr>
          <a:lstStyle/>
          <a:p>
            <a:pPr algn="l" eaLnBrk="0" hangingPunct="0"/>
            <a:r>
              <a:rPr lang="en-GB" b="1" dirty="0" smtClean="0">
                <a:solidFill>
                  <a:srgbClr val="000000"/>
                </a:solidFill>
                <a:latin typeface="Myriad Roman" charset="0"/>
              </a:rPr>
              <a:t>Sender Application</a:t>
            </a:r>
            <a:endParaRPr lang="en-GB" b="1" dirty="0">
              <a:latin typeface="Times New Roman" pitchFamily="18" charset="0"/>
            </a:endParaRPr>
          </a:p>
        </p:txBody>
      </p:sp>
      <p:sp>
        <p:nvSpPr>
          <p:cNvPr id="11" name="Rectangle 12"/>
          <p:cNvSpPr>
            <a:spLocks noChangeArrowheads="1"/>
          </p:cNvSpPr>
          <p:nvPr/>
        </p:nvSpPr>
        <p:spPr bwMode="auto">
          <a:xfrm>
            <a:off x="1447800" y="2971800"/>
            <a:ext cx="445571" cy="215444"/>
          </a:xfrm>
          <a:prstGeom prst="rect">
            <a:avLst/>
          </a:prstGeom>
          <a:noFill/>
          <a:ln w="9525">
            <a:noFill/>
            <a:miter lim="800000"/>
            <a:headEnd/>
            <a:tailEnd/>
          </a:ln>
        </p:spPr>
        <p:txBody>
          <a:bodyPr wrap="none" lIns="0" tIns="0" rIns="0" bIns="0">
            <a:spAutoFit/>
          </a:bodyPr>
          <a:lstStyle/>
          <a:p>
            <a:pPr algn="l" eaLnBrk="0" hangingPunct="0"/>
            <a:r>
              <a:rPr lang="en-GB" sz="1400" b="1" dirty="0">
                <a:solidFill>
                  <a:srgbClr val="000000"/>
                </a:solidFill>
                <a:latin typeface="Myriad Roman" charset="0"/>
              </a:rPr>
              <a:t>Write</a:t>
            </a:r>
            <a:endParaRPr lang="en-GB" sz="1400" b="1" dirty="0">
              <a:latin typeface="Times New Roman" pitchFamily="18" charset="0"/>
            </a:endParaRPr>
          </a:p>
        </p:txBody>
      </p:sp>
      <p:sp>
        <p:nvSpPr>
          <p:cNvPr id="12" name="Rectangle 14"/>
          <p:cNvSpPr>
            <a:spLocks noChangeArrowheads="1"/>
          </p:cNvSpPr>
          <p:nvPr/>
        </p:nvSpPr>
        <p:spPr bwMode="auto">
          <a:xfrm>
            <a:off x="2590800" y="4038600"/>
            <a:ext cx="609600" cy="307777"/>
          </a:xfrm>
          <a:prstGeom prst="rect">
            <a:avLst/>
          </a:prstGeom>
          <a:noFill/>
          <a:ln w="9525">
            <a:noFill/>
            <a:miter lim="800000"/>
            <a:headEnd/>
            <a:tailEnd/>
          </a:ln>
        </p:spPr>
        <p:txBody>
          <a:bodyPr wrap="square" lIns="0" tIns="0" rIns="0" bIns="0">
            <a:spAutoFit/>
          </a:bodyPr>
          <a:lstStyle/>
          <a:p>
            <a:pPr algn="l" eaLnBrk="0" hangingPunct="0"/>
            <a:r>
              <a:rPr lang="en-GB" sz="2000" b="1" dirty="0" smtClean="0">
                <a:solidFill>
                  <a:srgbClr val="000000"/>
                </a:solidFill>
                <a:latin typeface="Myriad Roman" charset="0"/>
              </a:rPr>
              <a:t>TCP</a:t>
            </a:r>
            <a:endParaRPr lang="en-GB" sz="2000" b="1" dirty="0">
              <a:latin typeface="Times New Roman" pitchFamily="18" charset="0"/>
            </a:endParaRPr>
          </a:p>
        </p:txBody>
      </p:sp>
      <p:sp>
        <p:nvSpPr>
          <p:cNvPr id="14" name="Rectangle 17"/>
          <p:cNvSpPr>
            <a:spLocks noChangeArrowheads="1"/>
          </p:cNvSpPr>
          <p:nvPr/>
        </p:nvSpPr>
        <p:spPr bwMode="auto">
          <a:xfrm>
            <a:off x="2057400" y="2438400"/>
            <a:ext cx="191587" cy="200971"/>
          </a:xfrm>
          <a:prstGeom prst="rect">
            <a:avLst/>
          </a:prstGeom>
          <a:solidFill>
            <a:schemeClr val="bg1">
              <a:lumMod val="75000"/>
            </a:schemeClr>
          </a:solidFill>
          <a:ln w="7938">
            <a:noFill/>
            <a:miter lim="800000"/>
            <a:headEnd/>
            <a:tailEnd/>
          </a:ln>
        </p:spPr>
        <p:txBody>
          <a:bodyPr/>
          <a:lstStyle/>
          <a:p>
            <a:endParaRPr lang="en-US" dirty="0"/>
          </a:p>
        </p:txBody>
      </p:sp>
      <p:sp>
        <p:nvSpPr>
          <p:cNvPr id="20" name="Line 28"/>
          <p:cNvSpPr>
            <a:spLocks noChangeShapeType="1"/>
          </p:cNvSpPr>
          <p:nvPr/>
        </p:nvSpPr>
        <p:spPr bwMode="auto">
          <a:xfrm>
            <a:off x="1981200" y="2362200"/>
            <a:ext cx="0" cy="1447800"/>
          </a:xfrm>
          <a:prstGeom prst="line">
            <a:avLst/>
          </a:prstGeom>
          <a:noFill/>
          <a:ln w="19050">
            <a:solidFill>
              <a:srgbClr val="000000"/>
            </a:solidFill>
            <a:round/>
            <a:headEnd/>
            <a:tailEnd type="stealth" w="lg" len="lg"/>
          </a:ln>
        </p:spPr>
        <p:txBody>
          <a:bodyPr/>
          <a:lstStyle/>
          <a:p>
            <a:endParaRPr lang="en-US" dirty="0"/>
          </a:p>
        </p:txBody>
      </p:sp>
      <p:sp>
        <p:nvSpPr>
          <p:cNvPr id="21" name="Rectangle 31"/>
          <p:cNvSpPr>
            <a:spLocks noChangeArrowheads="1"/>
          </p:cNvSpPr>
          <p:nvPr/>
        </p:nvSpPr>
        <p:spPr bwMode="auto">
          <a:xfrm>
            <a:off x="6934200" y="2971800"/>
            <a:ext cx="437620" cy="215444"/>
          </a:xfrm>
          <a:prstGeom prst="rect">
            <a:avLst/>
          </a:prstGeom>
          <a:noFill/>
          <a:ln w="9525">
            <a:noFill/>
            <a:miter lim="800000"/>
            <a:headEnd/>
            <a:tailEnd/>
          </a:ln>
        </p:spPr>
        <p:txBody>
          <a:bodyPr wrap="none" lIns="0" tIns="0" rIns="0" bIns="0">
            <a:spAutoFit/>
          </a:bodyPr>
          <a:lstStyle/>
          <a:p>
            <a:pPr algn="l" eaLnBrk="0" hangingPunct="0"/>
            <a:r>
              <a:rPr lang="en-GB" sz="1400" b="1" dirty="0">
                <a:solidFill>
                  <a:srgbClr val="000000"/>
                </a:solidFill>
                <a:latin typeface="Myriad Roman" charset="0"/>
              </a:rPr>
              <a:t>Read</a:t>
            </a:r>
            <a:endParaRPr lang="en-GB" sz="1400" b="1" dirty="0">
              <a:latin typeface="Times New Roman" pitchFamily="18" charset="0"/>
            </a:endParaRPr>
          </a:p>
        </p:txBody>
      </p:sp>
      <p:sp>
        <p:nvSpPr>
          <p:cNvPr id="22" name="Line 37"/>
          <p:cNvSpPr>
            <a:spLocks noChangeShapeType="1"/>
          </p:cNvSpPr>
          <p:nvPr/>
        </p:nvSpPr>
        <p:spPr bwMode="auto">
          <a:xfrm flipV="1">
            <a:off x="6858001" y="2438399"/>
            <a:ext cx="0" cy="1372335"/>
          </a:xfrm>
          <a:prstGeom prst="line">
            <a:avLst/>
          </a:prstGeom>
          <a:noFill/>
          <a:ln w="19050">
            <a:solidFill>
              <a:srgbClr val="000000"/>
            </a:solidFill>
            <a:round/>
            <a:headEnd/>
            <a:tailEnd type="stealth" w="lg" len="lg"/>
          </a:ln>
        </p:spPr>
        <p:txBody>
          <a:bodyPr/>
          <a:lstStyle/>
          <a:p>
            <a:endParaRPr lang="en-US" dirty="0"/>
          </a:p>
        </p:txBody>
      </p:sp>
      <p:sp>
        <p:nvSpPr>
          <p:cNvPr id="23" name="Rectangle 39"/>
          <p:cNvSpPr>
            <a:spLocks noChangeArrowheads="1"/>
          </p:cNvSpPr>
          <p:nvPr/>
        </p:nvSpPr>
        <p:spPr bwMode="auto">
          <a:xfrm>
            <a:off x="4267200" y="4343400"/>
            <a:ext cx="211478" cy="382690"/>
          </a:xfrm>
          <a:prstGeom prst="rect">
            <a:avLst/>
          </a:prstGeom>
          <a:noFill/>
          <a:ln w="9525">
            <a:noFill/>
            <a:miter lim="800000"/>
            <a:headEnd/>
            <a:tailEnd/>
          </a:ln>
        </p:spPr>
        <p:txBody>
          <a:bodyPr wrap="none" lIns="0" tIns="0" rIns="0" bIns="0">
            <a:spAutoFit/>
          </a:bodyPr>
          <a:lstStyle/>
          <a:p>
            <a:pPr algn="l" eaLnBrk="0" hangingPunct="0"/>
            <a:r>
              <a:rPr lang="en-US" sz="600" dirty="0">
                <a:solidFill>
                  <a:srgbClr val="000000"/>
                </a:solidFill>
                <a:latin typeface="Myriad Roman" charset="0"/>
                <a:cs typeface="Times New Roman" pitchFamily="18" charset="0"/>
              </a:rPr>
              <a:t>■ ■ ■</a:t>
            </a:r>
            <a:r>
              <a:rPr lang="en-US" sz="1600" dirty="0">
                <a:solidFill>
                  <a:srgbClr val="000000"/>
                </a:solidFill>
                <a:latin typeface="Myriad Roman" charset="0"/>
                <a:cs typeface="Times New Roman" pitchFamily="18" charset="0"/>
              </a:rPr>
              <a:t> </a:t>
            </a:r>
            <a:endParaRPr lang="en-GB" sz="1600" dirty="0">
              <a:solidFill>
                <a:srgbClr val="000000"/>
              </a:solidFill>
              <a:latin typeface="Myriad Roman" charset="0"/>
              <a:cs typeface="Times New Roman" pitchFamily="18" charset="0"/>
            </a:endParaRPr>
          </a:p>
        </p:txBody>
      </p:sp>
      <p:sp>
        <p:nvSpPr>
          <p:cNvPr id="24" name="Freeform 40"/>
          <p:cNvSpPr>
            <a:spLocks noEditPoints="1"/>
          </p:cNvSpPr>
          <p:nvPr/>
        </p:nvSpPr>
        <p:spPr bwMode="auto">
          <a:xfrm>
            <a:off x="2182792" y="3077649"/>
            <a:ext cx="25251" cy="338271"/>
          </a:xfrm>
          <a:custGeom>
            <a:avLst/>
            <a:gdLst/>
            <a:ahLst/>
            <a:cxnLst>
              <a:cxn ang="0">
                <a:pos x="16" y="91"/>
              </a:cxn>
              <a:cxn ang="0">
                <a:pos x="16" y="91"/>
              </a:cxn>
              <a:cxn ang="0">
                <a:pos x="14" y="85"/>
              </a:cxn>
              <a:cxn ang="0">
                <a:pos x="8" y="83"/>
              </a:cxn>
              <a:cxn ang="0">
                <a:pos x="8" y="83"/>
              </a:cxn>
              <a:cxn ang="0">
                <a:pos x="3" y="85"/>
              </a:cxn>
              <a:cxn ang="0">
                <a:pos x="0" y="91"/>
              </a:cxn>
              <a:cxn ang="0">
                <a:pos x="0" y="91"/>
              </a:cxn>
              <a:cxn ang="0">
                <a:pos x="3" y="96"/>
              </a:cxn>
              <a:cxn ang="0">
                <a:pos x="8" y="99"/>
              </a:cxn>
              <a:cxn ang="0">
                <a:pos x="8" y="99"/>
              </a:cxn>
              <a:cxn ang="0">
                <a:pos x="14" y="96"/>
              </a:cxn>
              <a:cxn ang="0">
                <a:pos x="16" y="91"/>
              </a:cxn>
              <a:cxn ang="0">
                <a:pos x="16" y="91"/>
              </a:cxn>
              <a:cxn ang="0">
                <a:pos x="16" y="48"/>
              </a:cxn>
              <a:cxn ang="0">
                <a:pos x="16" y="48"/>
              </a:cxn>
              <a:cxn ang="0">
                <a:pos x="14" y="43"/>
              </a:cxn>
              <a:cxn ang="0">
                <a:pos x="8" y="40"/>
              </a:cxn>
              <a:cxn ang="0">
                <a:pos x="8" y="40"/>
              </a:cxn>
              <a:cxn ang="0">
                <a:pos x="3" y="43"/>
              </a:cxn>
              <a:cxn ang="0">
                <a:pos x="0" y="48"/>
              </a:cxn>
              <a:cxn ang="0">
                <a:pos x="0" y="48"/>
              </a:cxn>
              <a:cxn ang="0">
                <a:pos x="3" y="53"/>
              </a:cxn>
              <a:cxn ang="0">
                <a:pos x="8" y="56"/>
              </a:cxn>
              <a:cxn ang="0">
                <a:pos x="8" y="56"/>
              </a:cxn>
              <a:cxn ang="0">
                <a:pos x="14" y="53"/>
              </a:cxn>
              <a:cxn ang="0">
                <a:pos x="16" y="48"/>
              </a:cxn>
              <a:cxn ang="0">
                <a:pos x="16" y="48"/>
              </a:cxn>
              <a:cxn ang="0">
                <a:pos x="16" y="5"/>
              </a:cxn>
              <a:cxn ang="0">
                <a:pos x="16" y="5"/>
              </a:cxn>
              <a:cxn ang="0">
                <a:pos x="14" y="0"/>
              </a:cxn>
              <a:cxn ang="0">
                <a:pos x="8" y="0"/>
              </a:cxn>
              <a:cxn ang="0">
                <a:pos x="8" y="0"/>
              </a:cxn>
              <a:cxn ang="0">
                <a:pos x="3" y="0"/>
              </a:cxn>
              <a:cxn ang="0">
                <a:pos x="0" y="5"/>
              </a:cxn>
              <a:cxn ang="0">
                <a:pos x="0" y="5"/>
              </a:cxn>
              <a:cxn ang="0">
                <a:pos x="3" y="11"/>
              </a:cxn>
              <a:cxn ang="0">
                <a:pos x="8" y="13"/>
              </a:cxn>
              <a:cxn ang="0">
                <a:pos x="8" y="13"/>
              </a:cxn>
              <a:cxn ang="0">
                <a:pos x="14" y="11"/>
              </a:cxn>
              <a:cxn ang="0">
                <a:pos x="16" y="5"/>
              </a:cxn>
              <a:cxn ang="0">
                <a:pos x="16" y="5"/>
              </a:cxn>
            </a:cxnLst>
            <a:rect l="0" t="0" r="r" b="b"/>
            <a:pathLst>
              <a:path w="16" h="99">
                <a:moveTo>
                  <a:pt x="16" y="91"/>
                </a:moveTo>
                <a:lnTo>
                  <a:pt x="16" y="91"/>
                </a:lnTo>
                <a:lnTo>
                  <a:pt x="14" y="85"/>
                </a:lnTo>
                <a:lnTo>
                  <a:pt x="8" y="83"/>
                </a:lnTo>
                <a:lnTo>
                  <a:pt x="8" y="83"/>
                </a:lnTo>
                <a:lnTo>
                  <a:pt x="3" y="85"/>
                </a:lnTo>
                <a:lnTo>
                  <a:pt x="0" y="91"/>
                </a:lnTo>
                <a:lnTo>
                  <a:pt x="0" y="91"/>
                </a:lnTo>
                <a:lnTo>
                  <a:pt x="3" y="96"/>
                </a:lnTo>
                <a:lnTo>
                  <a:pt x="8" y="99"/>
                </a:lnTo>
                <a:lnTo>
                  <a:pt x="8" y="99"/>
                </a:lnTo>
                <a:lnTo>
                  <a:pt x="14" y="96"/>
                </a:lnTo>
                <a:lnTo>
                  <a:pt x="16" y="91"/>
                </a:lnTo>
                <a:lnTo>
                  <a:pt x="16" y="91"/>
                </a:lnTo>
                <a:close/>
                <a:moveTo>
                  <a:pt x="16" y="48"/>
                </a:moveTo>
                <a:lnTo>
                  <a:pt x="16" y="48"/>
                </a:lnTo>
                <a:lnTo>
                  <a:pt x="14" y="43"/>
                </a:lnTo>
                <a:lnTo>
                  <a:pt x="8" y="40"/>
                </a:lnTo>
                <a:lnTo>
                  <a:pt x="8" y="40"/>
                </a:lnTo>
                <a:lnTo>
                  <a:pt x="3" y="43"/>
                </a:lnTo>
                <a:lnTo>
                  <a:pt x="0" y="48"/>
                </a:lnTo>
                <a:lnTo>
                  <a:pt x="0" y="48"/>
                </a:lnTo>
                <a:lnTo>
                  <a:pt x="3" y="53"/>
                </a:lnTo>
                <a:lnTo>
                  <a:pt x="8" y="56"/>
                </a:lnTo>
                <a:lnTo>
                  <a:pt x="8" y="56"/>
                </a:lnTo>
                <a:lnTo>
                  <a:pt x="14" y="53"/>
                </a:lnTo>
                <a:lnTo>
                  <a:pt x="16" y="48"/>
                </a:lnTo>
                <a:lnTo>
                  <a:pt x="16" y="48"/>
                </a:lnTo>
                <a:close/>
                <a:moveTo>
                  <a:pt x="16" y="5"/>
                </a:moveTo>
                <a:lnTo>
                  <a:pt x="16" y="5"/>
                </a:lnTo>
                <a:lnTo>
                  <a:pt x="14" y="0"/>
                </a:lnTo>
                <a:lnTo>
                  <a:pt x="8" y="0"/>
                </a:lnTo>
                <a:lnTo>
                  <a:pt x="8" y="0"/>
                </a:lnTo>
                <a:lnTo>
                  <a:pt x="3" y="0"/>
                </a:lnTo>
                <a:lnTo>
                  <a:pt x="0" y="5"/>
                </a:lnTo>
                <a:lnTo>
                  <a:pt x="0" y="5"/>
                </a:lnTo>
                <a:lnTo>
                  <a:pt x="3" y="11"/>
                </a:lnTo>
                <a:lnTo>
                  <a:pt x="8" y="13"/>
                </a:lnTo>
                <a:lnTo>
                  <a:pt x="8" y="13"/>
                </a:lnTo>
                <a:lnTo>
                  <a:pt x="14" y="11"/>
                </a:lnTo>
                <a:lnTo>
                  <a:pt x="16" y="5"/>
                </a:lnTo>
                <a:lnTo>
                  <a:pt x="16" y="5"/>
                </a:lnTo>
                <a:close/>
              </a:path>
            </a:pathLst>
          </a:custGeom>
          <a:solidFill>
            <a:srgbClr val="000000"/>
          </a:solidFill>
          <a:ln w="9525">
            <a:noFill/>
            <a:round/>
            <a:headEnd/>
            <a:tailEnd/>
          </a:ln>
        </p:spPr>
        <p:txBody>
          <a:bodyPr/>
          <a:lstStyle/>
          <a:p>
            <a:endParaRPr lang="en-US" dirty="0"/>
          </a:p>
        </p:txBody>
      </p:sp>
      <p:sp>
        <p:nvSpPr>
          <p:cNvPr id="25" name="Freeform 41"/>
          <p:cNvSpPr>
            <a:spLocks noEditPoints="1"/>
          </p:cNvSpPr>
          <p:nvPr/>
        </p:nvSpPr>
        <p:spPr bwMode="auto">
          <a:xfrm>
            <a:off x="6648309" y="3077649"/>
            <a:ext cx="25251" cy="338271"/>
          </a:xfrm>
          <a:custGeom>
            <a:avLst/>
            <a:gdLst/>
            <a:ahLst/>
            <a:cxnLst>
              <a:cxn ang="0">
                <a:pos x="16" y="93"/>
              </a:cxn>
              <a:cxn ang="0">
                <a:pos x="16" y="93"/>
              </a:cxn>
              <a:cxn ang="0">
                <a:pos x="16" y="85"/>
              </a:cxn>
              <a:cxn ang="0">
                <a:pos x="8" y="85"/>
              </a:cxn>
              <a:cxn ang="0">
                <a:pos x="8" y="85"/>
              </a:cxn>
              <a:cxn ang="0">
                <a:pos x="3" y="85"/>
              </a:cxn>
              <a:cxn ang="0">
                <a:pos x="0" y="91"/>
              </a:cxn>
              <a:cxn ang="0">
                <a:pos x="0" y="91"/>
              </a:cxn>
              <a:cxn ang="0">
                <a:pos x="3" y="99"/>
              </a:cxn>
              <a:cxn ang="0">
                <a:pos x="8" y="99"/>
              </a:cxn>
              <a:cxn ang="0">
                <a:pos x="8" y="99"/>
              </a:cxn>
              <a:cxn ang="0">
                <a:pos x="16" y="99"/>
              </a:cxn>
              <a:cxn ang="0">
                <a:pos x="16" y="93"/>
              </a:cxn>
              <a:cxn ang="0">
                <a:pos x="16" y="93"/>
              </a:cxn>
              <a:cxn ang="0">
                <a:pos x="16" y="51"/>
              </a:cxn>
              <a:cxn ang="0">
                <a:pos x="16" y="51"/>
              </a:cxn>
              <a:cxn ang="0">
                <a:pos x="16" y="45"/>
              </a:cxn>
              <a:cxn ang="0">
                <a:pos x="8" y="43"/>
              </a:cxn>
              <a:cxn ang="0">
                <a:pos x="8" y="43"/>
              </a:cxn>
              <a:cxn ang="0">
                <a:pos x="3" y="45"/>
              </a:cxn>
              <a:cxn ang="0">
                <a:pos x="0" y="51"/>
              </a:cxn>
              <a:cxn ang="0">
                <a:pos x="0" y="51"/>
              </a:cxn>
              <a:cxn ang="0">
                <a:pos x="3" y="56"/>
              </a:cxn>
              <a:cxn ang="0">
                <a:pos x="8" y="56"/>
              </a:cxn>
              <a:cxn ang="0">
                <a:pos x="8" y="56"/>
              </a:cxn>
              <a:cxn ang="0">
                <a:pos x="16" y="56"/>
              </a:cxn>
              <a:cxn ang="0">
                <a:pos x="16" y="51"/>
              </a:cxn>
              <a:cxn ang="0">
                <a:pos x="16" y="51"/>
              </a:cxn>
              <a:cxn ang="0">
                <a:pos x="16" y="8"/>
              </a:cxn>
              <a:cxn ang="0">
                <a:pos x="16" y="8"/>
              </a:cxn>
              <a:cxn ang="0">
                <a:pos x="16" y="3"/>
              </a:cxn>
              <a:cxn ang="0">
                <a:pos x="8" y="0"/>
              </a:cxn>
              <a:cxn ang="0">
                <a:pos x="8" y="0"/>
              </a:cxn>
              <a:cxn ang="0">
                <a:pos x="3" y="3"/>
              </a:cxn>
              <a:cxn ang="0">
                <a:pos x="0" y="8"/>
              </a:cxn>
              <a:cxn ang="0">
                <a:pos x="0" y="8"/>
              </a:cxn>
              <a:cxn ang="0">
                <a:pos x="3" y="13"/>
              </a:cxn>
              <a:cxn ang="0">
                <a:pos x="8" y="16"/>
              </a:cxn>
              <a:cxn ang="0">
                <a:pos x="8" y="16"/>
              </a:cxn>
              <a:cxn ang="0">
                <a:pos x="16" y="13"/>
              </a:cxn>
              <a:cxn ang="0">
                <a:pos x="16" y="8"/>
              </a:cxn>
              <a:cxn ang="0">
                <a:pos x="16" y="8"/>
              </a:cxn>
            </a:cxnLst>
            <a:rect l="0" t="0" r="r" b="b"/>
            <a:pathLst>
              <a:path w="16" h="99">
                <a:moveTo>
                  <a:pt x="16" y="93"/>
                </a:moveTo>
                <a:lnTo>
                  <a:pt x="16" y="93"/>
                </a:lnTo>
                <a:lnTo>
                  <a:pt x="16" y="85"/>
                </a:lnTo>
                <a:lnTo>
                  <a:pt x="8" y="85"/>
                </a:lnTo>
                <a:lnTo>
                  <a:pt x="8" y="85"/>
                </a:lnTo>
                <a:lnTo>
                  <a:pt x="3" y="85"/>
                </a:lnTo>
                <a:lnTo>
                  <a:pt x="0" y="91"/>
                </a:lnTo>
                <a:lnTo>
                  <a:pt x="0" y="91"/>
                </a:lnTo>
                <a:lnTo>
                  <a:pt x="3" y="99"/>
                </a:lnTo>
                <a:lnTo>
                  <a:pt x="8" y="99"/>
                </a:lnTo>
                <a:lnTo>
                  <a:pt x="8" y="99"/>
                </a:lnTo>
                <a:lnTo>
                  <a:pt x="16" y="99"/>
                </a:lnTo>
                <a:lnTo>
                  <a:pt x="16" y="93"/>
                </a:lnTo>
                <a:lnTo>
                  <a:pt x="16" y="93"/>
                </a:lnTo>
                <a:close/>
                <a:moveTo>
                  <a:pt x="16" y="51"/>
                </a:moveTo>
                <a:lnTo>
                  <a:pt x="16" y="51"/>
                </a:lnTo>
                <a:lnTo>
                  <a:pt x="16" y="45"/>
                </a:lnTo>
                <a:lnTo>
                  <a:pt x="8" y="43"/>
                </a:lnTo>
                <a:lnTo>
                  <a:pt x="8" y="43"/>
                </a:lnTo>
                <a:lnTo>
                  <a:pt x="3" y="45"/>
                </a:lnTo>
                <a:lnTo>
                  <a:pt x="0" y="51"/>
                </a:lnTo>
                <a:lnTo>
                  <a:pt x="0" y="51"/>
                </a:lnTo>
                <a:lnTo>
                  <a:pt x="3" y="56"/>
                </a:lnTo>
                <a:lnTo>
                  <a:pt x="8" y="56"/>
                </a:lnTo>
                <a:lnTo>
                  <a:pt x="8" y="56"/>
                </a:lnTo>
                <a:lnTo>
                  <a:pt x="16" y="56"/>
                </a:lnTo>
                <a:lnTo>
                  <a:pt x="16" y="51"/>
                </a:lnTo>
                <a:lnTo>
                  <a:pt x="16" y="51"/>
                </a:lnTo>
                <a:close/>
                <a:moveTo>
                  <a:pt x="16" y="8"/>
                </a:moveTo>
                <a:lnTo>
                  <a:pt x="16" y="8"/>
                </a:lnTo>
                <a:lnTo>
                  <a:pt x="16" y="3"/>
                </a:lnTo>
                <a:lnTo>
                  <a:pt x="8" y="0"/>
                </a:lnTo>
                <a:lnTo>
                  <a:pt x="8" y="0"/>
                </a:lnTo>
                <a:lnTo>
                  <a:pt x="3" y="3"/>
                </a:lnTo>
                <a:lnTo>
                  <a:pt x="0" y="8"/>
                </a:lnTo>
                <a:lnTo>
                  <a:pt x="0" y="8"/>
                </a:lnTo>
                <a:lnTo>
                  <a:pt x="3" y="13"/>
                </a:lnTo>
                <a:lnTo>
                  <a:pt x="8" y="16"/>
                </a:lnTo>
                <a:lnTo>
                  <a:pt x="8" y="16"/>
                </a:lnTo>
                <a:lnTo>
                  <a:pt x="16" y="13"/>
                </a:lnTo>
                <a:lnTo>
                  <a:pt x="16" y="8"/>
                </a:lnTo>
                <a:lnTo>
                  <a:pt x="16" y="8"/>
                </a:lnTo>
                <a:close/>
              </a:path>
            </a:pathLst>
          </a:custGeom>
          <a:solidFill>
            <a:srgbClr val="000000"/>
          </a:solidFill>
          <a:ln w="9525">
            <a:noFill/>
            <a:round/>
            <a:headEnd/>
            <a:tailEnd/>
          </a:ln>
        </p:spPr>
        <p:txBody>
          <a:bodyPr/>
          <a:lstStyle/>
          <a:p>
            <a:endParaRPr lang="en-US" dirty="0"/>
          </a:p>
        </p:txBody>
      </p:sp>
      <p:cxnSp>
        <p:nvCxnSpPr>
          <p:cNvPr id="30" name="Straight Connector 29"/>
          <p:cNvCxnSpPr>
            <a:stCxn id="8" idx="6"/>
            <a:endCxn id="115" idx="2"/>
          </p:cNvCxnSpPr>
          <p:nvPr/>
        </p:nvCxnSpPr>
        <p:spPr bwMode="auto">
          <a:xfrm>
            <a:off x="3810000" y="4724400"/>
            <a:ext cx="1295400" cy="0"/>
          </a:xfrm>
          <a:prstGeom prst="line">
            <a:avLst/>
          </a:prstGeom>
          <a:noFill/>
          <a:ln w="19050" cap="flat" cmpd="sng" algn="ctr">
            <a:solidFill>
              <a:srgbClr val="000000"/>
            </a:solidFill>
            <a:prstDash val="solid"/>
            <a:round/>
            <a:headEnd type="none" w="med" len="med"/>
            <a:tailEnd type="stealth" w="med" len="lg"/>
          </a:ln>
          <a:effectLst/>
        </p:spPr>
      </p:cxnSp>
      <p:sp>
        <p:nvSpPr>
          <p:cNvPr id="39" name="Rectangle 14"/>
          <p:cNvSpPr>
            <a:spLocks noChangeArrowheads="1"/>
          </p:cNvSpPr>
          <p:nvPr/>
        </p:nvSpPr>
        <p:spPr bwMode="auto">
          <a:xfrm>
            <a:off x="7467600" y="4419600"/>
            <a:ext cx="726161" cy="430887"/>
          </a:xfrm>
          <a:prstGeom prst="rect">
            <a:avLst/>
          </a:prstGeom>
          <a:noFill/>
          <a:ln w="9525">
            <a:noFill/>
            <a:miter lim="800000"/>
            <a:headEnd/>
            <a:tailEnd/>
          </a:ln>
        </p:spPr>
        <p:txBody>
          <a:bodyPr wrap="none" lIns="0" tIns="0" rIns="0" bIns="0">
            <a:spAutoFit/>
          </a:bodyPr>
          <a:lstStyle/>
          <a:p>
            <a:pPr algn="l" eaLnBrk="0" hangingPunct="0"/>
            <a:r>
              <a:rPr lang="en-GB" sz="1400" b="1" dirty="0" smtClean="0">
                <a:solidFill>
                  <a:srgbClr val="000000"/>
                </a:solidFill>
                <a:latin typeface="Myriad Roman" charset="0"/>
              </a:rPr>
              <a:t>Receive </a:t>
            </a:r>
          </a:p>
          <a:p>
            <a:pPr algn="l"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42" name="Freeform 12"/>
          <p:cNvSpPr>
            <a:spLocks/>
          </p:cNvSpPr>
          <p:nvPr/>
        </p:nvSpPr>
        <p:spPr bwMode="auto">
          <a:xfrm>
            <a:off x="1219200" y="4495800"/>
            <a:ext cx="22098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Rectangle 28"/>
          <p:cNvSpPr>
            <a:spLocks noChangeArrowheads="1"/>
          </p:cNvSpPr>
          <p:nvPr/>
        </p:nvSpPr>
        <p:spPr bwMode="auto">
          <a:xfrm>
            <a:off x="990600" y="5105400"/>
            <a:ext cx="1065997"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LastByteSent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47" name="Rectangle 29"/>
          <p:cNvSpPr>
            <a:spLocks noChangeArrowheads="1"/>
          </p:cNvSpPr>
          <p:nvPr/>
        </p:nvSpPr>
        <p:spPr bwMode="auto">
          <a:xfrm>
            <a:off x="2209800" y="5105400"/>
            <a:ext cx="1195840"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LastByteAcked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4" name="Rectangle 38"/>
          <p:cNvSpPr>
            <a:spLocks noChangeArrowheads="1"/>
          </p:cNvSpPr>
          <p:nvPr/>
        </p:nvSpPr>
        <p:spPr bwMode="auto">
          <a:xfrm>
            <a:off x="5867400" y="5105400"/>
            <a:ext cx="1106072"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LastByteRcvd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2" name="Straight Arrow Connector 61"/>
          <p:cNvCxnSpPr/>
          <p:nvPr/>
        </p:nvCxnSpPr>
        <p:spPr bwMode="auto">
          <a:xfrm rot="5400000" flipH="1" flipV="1">
            <a:off x="2934494" y="4990306"/>
            <a:ext cx="228600" cy="1588"/>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64" name="Straight Arrow Connector 63"/>
          <p:cNvCxnSpPr/>
          <p:nvPr/>
        </p:nvCxnSpPr>
        <p:spPr bwMode="auto">
          <a:xfrm flipV="1">
            <a:off x="1905000" y="4876800"/>
            <a:ext cx="381000" cy="228600"/>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67" name="Straight Arrow Connector 66"/>
          <p:cNvCxnSpPr/>
          <p:nvPr/>
        </p:nvCxnSpPr>
        <p:spPr bwMode="auto">
          <a:xfrm rot="5400000">
            <a:off x="1867694" y="4380706"/>
            <a:ext cx="228600" cy="1588"/>
          </a:xfrm>
          <a:prstGeom prst="straightConnector1">
            <a:avLst/>
          </a:prstGeom>
          <a:noFill/>
          <a:ln w="6350" cap="flat" cmpd="sng" algn="ctr">
            <a:solidFill>
              <a:schemeClr val="tx1"/>
            </a:solidFill>
            <a:prstDash val="solid"/>
            <a:round/>
            <a:headEnd type="none" w="med" len="med"/>
            <a:tailEnd type="stealth" w="med" len="lg"/>
          </a:ln>
          <a:effectLst/>
        </p:spPr>
      </p:cxnSp>
      <p:sp>
        <p:nvSpPr>
          <p:cNvPr id="69" name="Rectangle 26"/>
          <p:cNvSpPr>
            <a:spLocks noChangeArrowheads="1"/>
          </p:cNvSpPr>
          <p:nvPr/>
        </p:nvSpPr>
        <p:spPr bwMode="auto">
          <a:xfrm>
            <a:off x="1219200" y="4038600"/>
            <a:ext cx="1261499"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LastByteWritten</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1" name="Rectangle 70"/>
          <p:cNvSpPr/>
          <p:nvPr/>
        </p:nvSpPr>
        <p:spPr bwMode="auto">
          <a:xfrm>
            <a:off x="3048000" y="4495800"/>
            <a:ext cx="381000" cy="381000"/>
          </a:xfrm>
          <a:prstGeom prst="rect">
            <a:avLst/>
          </a:prstGeom>
          <a:solidFill>
            <a:srgbClr val="66FF33"/>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2" name="Rectangle 71"/>
          <p:cNvSpPr/>
          <p:nvPr/>
        </p:nvSpPr>
        <p:spPr bwMode="auto">
          <a:xfrm>
            <a:off x="1981200" y="4495800"/>
            <a:ext cx="304800" cy="381000"/>
          </a:xfrm>
          <a:prstGeom prst="rect">
            <a:avLst/>
          </a:prstGeom>
          <a:solidFill>
            <a:srgbClr val="FF0000"/>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73" name="Rectangle 72"/>
          <p:cNvSpPr/>
          <p:nvPr/>
        </p:nvSpPr>
        <p:spPr bwMode="auto">
          <a:xfrm>
            <a:off x="2286000" y="4495800"/>
            <a:ext cx="762000" cy="381000"/>
          </a:xfrm>
          <a:prstGeom prst="rect">
            <a:avLst/>
          </a:prstGeom>
          <a:solidFill>
            <a:srgbClr val="FF33CC"/>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56" name="Straight Connector 55"/>
          <p:cNvCxnSpPr/>
          <p:nvPr/>
        </p:nvCxnSpPr>
        <p:spPr bwMode="auto">
          <a:xfrm rot="5400000">
            <a:off x="20955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rot="5400000">
            <a:off x="28575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rot="5400000">
            <a:off x="1790700" y="4686300"/>
            <a:ext cx="381000" cy="0"/>
          </a:xfrm>
          <a:prstGeom prst="line">
            <a:avLst/>
          </a:prstGeom>
          <a:noFill/>
          <a:ln w="12700" cap="flat" cmpd="sng" algn="ctr">
            <a:solidFill>
              <a:schemeClr val="tx1"/>
            </a:solidFill>
            <a:prstDash val="solid"/>
            <a:round/>
            <a:headEnd type="none" w="med" len="med"/>
            <a:tailEnd type="none" w="med" len="med"/>
          </a:ln>
          <a:effectLst/>
        </p:spPr>
      </p:cxnSp>
      <p:sp>
        <p:nvSpPr>
          <p:cNvPr id="75" name="Freeform 12"/>
          <p:cNvSpPr>
            <a:spLocks/>
          </p:cNvSpPr>
          <p:nvPr/>
        </p:nvSpPr>
        <p:spPr bwMode="auto">
          <a:xfrm>
            <a:off x="5410200" y="4495800"/>
            <a:ext cx="18288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Rectangle 77"/>
          <p:cNvSpPr/>
          <p:nvPr/>
        </p:nvSpPr>
        <p:spPr bwMode="auto">
          <a:xfrm>
            <a:off x="5943600" y="4495800"/>
            <a:ext cx="990600" cy="381000"/>
          </a:xfrm>
          <a:prstGeom prst="rect">
            <a:avLst/>
          </a:prstGeom>
          <a:solidFill>
            <a:srgbClr val="FF33CC"/>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79" name="Straight Connector 78"/>
          <p:cNvCxnSpPr/>
          <p:nvPr/>
        </p:nvCxnSpPr>
        <p:spPr bwMode="auto">
          <a:xfrm rot="5400000">
            <a:off x="5753100" y="4686300"/>
            <a:ext cx="381000" cy="0"/>
          </a:xfrm>
          <a:prstGeom prst="line">
            <a:avLst/>
          </a:prstGeom>
          <a:noFill/>
          <a:ln w="12700"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rot="5400000">
            <a:off x="6743700" y="4686300"/>
            <a:ext cx="381000" cy="0"/>
          </a:xfrm>
          <a:prstGeom prst="line">
            <a:avLst/>
          </a:prstGeom>
          <a:noFill/>
          <a:ln w="12700" cap="flat" cmpd="sng" algn="ctr">
            <a:solidFill>
              <a:schemeClr val="tx1"/>
            </a:solidFill>
            <a:prstDash val="solid"/>
            <a:round/>
            <a:headEnd type="none" w="med" len="med"/>
            <a:tailEnd type="none" w="med" len="med"/>
          </a:ln>
          <a:effectLst/>
        </p:spPr>
      </p:cxnSp>
      <p:sp>
        <p:nvSpPr>
          <p:cNvPr id="85" name="Rectangle 36"/>
          <p:cNvSpPr>
            <a:spLocks noChangeArrowheads="1"/>
          </p:cNvSpPr>
          <p:nvPr/>
        </p:nvSpPr>
        <p:spPr bwMode="auto">
          <a:xfrm>
            <a:off x="6705600" y="4038600"/>
            <a:ext cx="1125308"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Myriad Roman" charset="0"/>
                <a:cs typeface="Arial" pitchFamily="34" charset="0"/>
              </a:rPr>
              <a:t>LastByteRead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6" name="Straight Arrow Connector 85"/>
          <p:cNvCxnSpPr/>
          <p:nvPr/>
        </p:nvCxnSpPr>
        <p:spPr bwMode="auto">
          <a:xfrm rot="5400000">
            <a:off x="6820694" y="4381500"/>
            <a:ext cx="227806" cy="794"/>
          </a:xfrm>
          <a:prstGeom prst="straightConnector1">
            <a:avLst/>
          </a:prstGeom>
          <a:noFill/>
          <a:ln w="6350" cap="flat" cmpd="sng" algn="ctr">
            <a:solidFill>
              <a:schemeClr val="tx1"/>
            </a:solidFill>
            <a:prstDash val="solid"/>
            <a:round/>
            <a:headEnd type="none" w="med" len="med"/>
            <a:tailEnd type="stealth" w="med" len="lg"/>
          </a:ln>
          <a:effectLst/>
        </p:spPr>
      </p:cxnSp>
      <p:cxnSp>
        <p:nvCxnSpPr>
          <p:cNvPr id="87" name="Straight Arrow Connector 86"/>
          <p:cNvCxnSpPr/>
          <p:nvPr/>
        </p:nvCxnSpPr>
        <p:spPr bwMode="auto">
          <a:xfrm rot="5400000" flipH="1" flipV="1">
            <a:off x="5830094" y="4990306"/>
            <a:ext cx="228600" cy="1588"/>
          </a:xfrm>
          <a:prstGeom prst="straightConnector1">
            <a:avLst/>
          </a:prstGeom>
          <a:noFill/>
          <a:ln w="6350" cap="flat" cmpd="sng" algn="ctr">
            <a:solidFill>
              <a:schemeClr val="tx1"/>
            </a:solidFill>
            <a:prstDash val="solid"/>
            <a:round/>
            <a:headEnd type="none" w="med" len="med"/>
            <a:tailEnd type="stealth" w="med" len="lg"/>
          </a:ln>
          <a:effectLst/>
        </p:spPr>
      </p:cxnSp>
      <p:sp>
        <p:nvSpPr>
          <p:cNvPr id="88" name="Rectangle 17"/>
          <p:cNvSpPr>
            <a:spLocks noChangeArrowheads="1"/>
          </p:cNvSpPr>
          <p:nvPr/>
        </p:nvSpPr>
        <p:spPr bwMode="auto">
          <a:xfrm>
            <a:off x="2057400" y="2743200"/>
            <a:ext cx="267787" cy="228600"/>
          </a:xfrm>
          <a:prstGeom prst="rect">
            <a:avLst/>
          </a:prstGeom>
          <a:solidFill>
            <a:schemeClr val="bg1">
              <a:lumMod val="75000"/>
            </a:schemeClr>
          </a:solidFill>
          <a:ln w="7938">
            <a:noFill/>
            <a:miter lim="800000"/>
            <a:headEnd/>
            <a:tailEnd/>
          </a:ln>
        </p:spPr>
        <p:txBody>
          <a:bodyPr/>
          <a:lstStyle/>
          <a:p>
            <a:endParaRPr lang="en-US" dirty="0"/>
          </a:p>
        </p:txBody>
      </p:sp>
      <p:sp>
        <p:nvSpPr>
          <p:cNvPr id="89" name="Rectangle 17"/>
          <p:cNvSpPr>
            <a:spLocks noChangeArrowheads="1"/>
          </p:cNvSpPr>
          <p:nvPr/>
        </p:nvSpPr>
        <p:spPr bwMode="auto">
          <a:xfrm>
            <a:off x="2057400" y="35052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0" name="Rectangle 17"/>
          <p:cNvSpPr>
            <a:spLocks noChangeArrowheads="1"/>
          </p:cNvSpPr>
          <p:nvPr/>
        </p:nvSpPr>
        <p:spPr bwMode="auto">
          <a:xfrm>
            <a:off x="3886200" y="4419600"/>
            <a:ext cx="304800" cy="228600"/>
          </a:xfrm>
          <a:prstGeom prst="rect">
            <a:avLst/>
          </a:prstGeom>
          <a:solidFill>
            <a:schemeClr val="bg1">
              <a:lumMod val="75000"/>
            </a:schemeClr>
          </a:solidFill>
          <a:ln w="7938">
            <a:noFill/>
            <a:miter lim="800000"/>
            <a:headEnd/>
            <a:tailEnd/>
          </a:ln>
        </p:spPr>
        <p:txBody>
          <a:bodyPr/>
          <a:lstStyle/>
          <a:p>
            <a:endParaRPr lang="en-US" dirty="0"/>
          </a:p>
        </p:txBody>
      </p:sp>
      <p:sp>
        <p:nvSpPr>
          <p:cNvPr id="91" name="Rectangle 17"/>
          <p:cNvSpPr>
            <a:spLocks noChangeArrowheads="1"/>
          </p:cNvSpPr>
          <p:nvPr/>
        </p:nvSpPr>
        <p:spPr bwMode="auto">
          <a:xfrm>
            <a:off x="4495800" y="4419600"/>
            <a:ext cx="152400" cy="228600"/>
          </a:xfrm>
          <a:prstGeom prst="rect">
            <a:avLst/>
          </a:prstGeom>
          <a:solidFill>
            <a:schemeClr val="bg1">
              <a:lumMod val="75000"/>
            </a:schemeClr>
          </a:solidFill>
          <a:ln w="7938">
            <a:noFill/>
            <a:miter lim="800000"/>
            <a:headEnd/>
            <a:tailEnd/>
          </a:ln>
        </p:spPr>
        <p:txBody>
          <a:bodyPr/>
          <a:lstStyle/>
          <a:p>
            <a:endParaRPr lang="en-US" dirty="0"/>
          </a:p>
        </p:txBody>
      </p:sp>
      <p:sp>
        <p:nvSpPr>
          <p:cNvPr id="92" name="Rectangle 17"/>
          <p:cNvSpPr>
            <a:spLocks noChangeArrowheads="1"/>
          </p:cNvSpPr>
          <p:nvPr/>
        </p:nvSpPr>
        <p:spPr bwMode="auto">
          <a:xfrm>
            <a:off x="6553200" y="35052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3" name="Rectangle 17"/>
          <p:cNvSpPr>
            <a:spLocks noChangeArrowheads="1"/>
          </p:cNvSpPr>
          <p:nvPr/>
        </p:nvSpPr>
        <p:spPr bwMode="auto">
          <a:xfrm>
            <a:off x="6553200" y="25146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4" name="Rectangle 17"/>
          <p:cNvSpPr>
            <a:spLocks noChangeArrowheads="1"/>
          </p:cNvSpPr>
          <p:nvPr/>
        </p:nvSpPr>
        <p:spPr bwMode="auto">
          <a:xfrm>
            <a:off x="6553200" y="2819400"/>
            <a:ext cx="228600" cy="228600"/>
          </a:xfrm>
          <a:prstGeom prst="rect">
            <a:avLst/>
          </a:prstGeom>
          <a:solidFill>
            <a:schemeClr val="bg1">
              <a:lumMod val="75000"/>
            </a:schemeClr>
          </a:solidFill>
          <a:ln w="7938">
            <a:noFill/>
            <a:miter lim="800000"/>
            <a:headEnd/>
            <a:tailEnd/>
          </a:ln>
        </p:spPr>
        <p:txBody>
          <a:bodyPr/>
          <a:lstStyle/>
          <a:p>
            <a:endParaRPr lang="en-US" dirty="0"/>
          </a:p>
        </p:txBody>
      </p:sp>
      <p:sp>
        <p:nvSpPr>
          <p:cNvPr id="99" name="Rectangle 14"/>
          <p:cNvSpPr>
            <a:spLocks noChangeArrowheads="1"/>
          </p:cNvSpPr>
          <p:nvPr/>
        </p:nvSpPr>
        <p:spPr bwMode="auto">
          <a:xfrm>
            <a:off x="609600" y="4419600"/>
            <a:ext cx="527388" cy="430887"/>
          </a:xfrm>
          <a:prstGeom prst="rect">
            <a:avLst/>
          </a:prstGeom>
          <a:noFill/>
          <a:ln w="9525">
            <a:noFill/>
            <a:miter lim="800000"/>
            <a:headEnd/>
            <a:tailEnd/>
          </a:ln>
        </p:spPr>
        <p:txBody>
          <a:bodyPr wrap="none" lIns="0" tIns="0" rIns="0" bIns="0">
            <a:spAutoFit/>
          </a:bodyPr>
          <a:lstStyle/>
          <a:p>
            <a:pPr algn="l" eaLnBrk="0" hangingPunct="0"/>
            <a:r>
              <a:rPr lang="en-GB" sz="1400" b="1" dirty="0" smtClean="0">
                <a:solidFill>
                  <a:srgbClr val="000000"/>
                </a:solidFill>
                <a:latin typeface="Myriad Roman" charset="0"/>
              </a:rPr>
              <a:t>Send </a:t>
            </a:r>
          </a:p>
          <a:p>
            <a:pPr algn="l"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100" name="Rectangle 14"/>
          <p:cNvSpPr>
            <a:spLocks noChangeArrowheads="1"/>
          </p:cNvSpPr>
          <p:nvPr/>
        </p:nvSpPr>
        <p:spPr bwMode="auto">
          <a:xfrm>
            <a:off x="5867400" y="4038600"/>
            <a:ext cx="609600" cy="307777"/>
          </a:xfrm>
          <a:prstGeom prst="rect">
            <a:avLst/>
          </a:prstGeom>
          <a:noFill/>
          <a:ln w="9525">
            <a:noFill/>
            <a:miter lim="800000"/>
            <a:headEnd/>
            <a:tailEnd/>
          </a:ln>
        </p:spPr>
        <p:txBody>
          <a:bodyPr wrap="square" lIns="0" tIns="0" rIns="0" bIns="0">
            <a:spAutoFit/>
          </a:bodyPr>
          <a:lstStyle/>
          <a:p>
            <a:pPr algn="l" eaLnBrk="0" hangingPunct="0"/>
            <a:r>
              <a:rPr lang="en-GB" sz="2000" b="1" dirty="0" smtClean="0">
                <a:solidFill>
                  <a:srgbClr val="000000"/>
                </a:solidFill>
                <a:latin typeface="Myriad Roman" charset="0"/>
              </a:rPr>
              <a:t>TCP</a:t>
            </a:r>
            <a:endParaRPr lang="en-GB" sz="2000" b="1" dirty="0">
              <a:latin typeface="Times New Roman" pitchFamily="18" charset="0"/>
            </a:endParaRPr>
          </a:p>
        </p:txBody>
      </p:sp>
      <p:sp>
        <p:nvSpPr>
          <p:cNvPr id="106" name="TextBox 105"/>
          <p:cNvSpPr txBox="1"/>
          <p:nvPr/>
        </p:nvSpPr>
        <p:spPr>
          <a:xfrm>
            <a:off x="152400" y="5562600"/>
            <a:ext cx="4267200" cy="769441"/>
          </a:xfrm>
          <a:prstGeom prst="rect">
            <a:avLst/>
          </a:prstGeom>
          <a:noFill/>
        </p:spPr>
        <p:txBody>
          <a:bodyPr wrap="square" rtlCol="0">
            <a:spAutoFit/>
          </a:bodyPr>
          <a:lstStyle/>
          <a:p>
            <a:pPr algn="ctr"/>
            <a:endParaRPr lang="en-US" sz="800" dirty="0" smtClean="0"/>
          </a:p>
          <a:p>
            <a:r>
              <a:rPr lang="en-US" dirty="0" smtClean="0">
                <a:solidFill>
                  <a:schemeClr val="accent2"/>
                </a:solidFill>
              </a:rPr>
              <a:t>EffectiveWindow = AdvertisedWindow – </a:t>
            </a:r>
          </a:p>
          <a:p>
            <a:r>
              <a:rPr lang="en-US" dirty="0" smtClean="0">
                <a:solidFill>
                  <a:schemeClr val="accent2"/>
                </a:solidFill>
              </a:rPr>
              <a:t>      (LastByteSent – LastByteAcked) </a:t>
            </a:r>
            <a:endParaRPr lang="en-US" dirty="0" smtClean="0">
              <a:solidFill>
                <a:srgbClr val="FF6600"/>
              </a:solidFill>
            </a:endParaRPr>
          </a:p>
        </p:txBody>
      </p:sp>
      <p:sp>
        <p:nvSpPr>
          <p:cNvPr id="107" name="TextBox 106"/>
          <p:cNvSpPr txBox="1"/>
          <p:nvPr/>
        </p:nvSpPr>
        <p:spPr>
          <a:xfrm>
            <a:off x="5029200" y="5486400"/>
            <a:ext cx="3886200" cy="769441"/>
          </a:xfrm>
          <a:prstGeom prst="rect">
            <a:avLst/>
          </a:prstGeom>
          <a:noFill/>
        </p:spPr>
        <p:txBody>
          <a:bodyPr wrap="square" rtlCol="0">
            <a:spAutoFit/>
          </a:bodyPr>
          <a:lstStyle/>
          <a:p>
            <a:pPr algn="ctr"/>
            <a:endParaRPr lang="en-US" sz="800" dirty="0" smtClean="0"/>
          </a:p>
          <a:p>
            <a:r>
              <a:rPr lang="en-US" dirty="0" smtClean="0">
                <a:solidFill>
                  <a:schemeClr val="accent2"/>
                </a:solidFill>
              </a:rPr>
              <a:t>AdvertisedWindow =</a:t>
            </a:r>
            <a:r>
              <a:rPr lang="en-US" dirty="0" smtClean="0">
                <a:solidFill>
                  <a:srgbClr val="FF0000"/>
                </a:solidFill>
              </a:rPr>
              <a:t> </a:t>
            </a:r>
            <a:r>
              <a:rPr lang="en-US" dirty="0" smtClean="0">
                <a:solidFill>
                  <a:schemeClr val="accent2"/>
                </a:solidFill>
              </a:rPr>
              <a:t>MaxRcvBuffer -</a:t>
            </a:r>
            <a:endParaRPr lang="en-US" dirty="0" smtClean="0"/>
          </a:p>
          <a:p>
            <a:pPr>
              <a:buFontTx/>
              <a:buNone/>
            </a:pPr>
            <a:r>
              <a:rPr lang="en-US" dirty="0" smtClean="0">
                <a:solidFill>
                  <a:schemeClr val="accent2"/>
                </a:solidFill>
              </a:rPr>
              <a:t> (LastByteRcvd  - LastByteRead)</a:t>
            </a:r>
            <a:endParaRPr lang="en-US" dirty="0"/>
          </a:p>
        </p:txBody>
      </p:sp>
      <p:sp>
        <p:nvSpPr>
          <p:cNvPr id="122" name="TextBox 121"/>
          <p:cNvSpPr txBox="1"/>
          <p:nvPr/>
        </p:nvSpPr>
        <p:spPr>
          <a:xfrm>
            <a:off x="2895600" y="2133600"/>
            <a:ext cx="3200400" cy="1046440"/>
          </a:xfrm>
          <a:prstGeom prst="rect">
            <a:avLst/>
          </a:prstGeom>
          <a:noFill/>
        </p:spPr>
        <p:txBody>
          <a:bodyPr wrap="square" rtlCol="0">
            <a:spAutoFit/>
          </a:bodyPr>
          <a:lstStyle/>
          <a:p>
            <a:pPr algn="ctr"/>
            <a:endParaRPr lang="en-US" sz="800" dirty="0" smtClean="0"/>
          </a:p>
          <a:p>
            <a:pPr algn="ctr"/>
            <a:r>
              <a:rPr lang="en-US" dirty="0" smtClean="0">
                <a:solidFill>
                  <a:schemeClr val="accent2"/>
                </a:solidFill>
              </a:rPr>
              <a:t>Sender sends no more than the size of the receiver available buffer space</a:t>
            </a:r>
          </a:p>
        </p:txBody>
      </p:sp>
      <p:sp>
        <p:nvSpPr>
          <p:cNvPr id="57" name="Freeform 12"/>
          <p:cNvSpPr>
            <a:spLocks/>
          </p:cNvSpPr>
          <p:nvPr/>
        </p:nvSpPr>
        <p:spPr bwMode="auto">
          <a:xfrm>
            <a:off x="6858000" y="1905000"/>
            <a:ext cx="609600" cy="381000"/>
          </a:xfrm>
          <a:custGeom>
            <a:avLst/>
            <a:gdLst/>
            <a:ahLst/>
            <a:cxnLst>
              <a:cxn ang="0">
                <a:pos x="1790" y="172"/>
              </a:cxn>
              <a:cxn ang="0">
                <a:pos x="1824" y="146"/>
              </a:cxn>
              <a:cxn ang="0">
                <a:pos x="1803" y="112"/>
              </a:cxn>
              <a:cxn ang="0">
                <a:pos x="1824" y="86"/>
              </a:cxn>
              <a:cxn ang="0">
                <a:pos x="1815" y="51"/>
              </a:cxn>
              <a:cxn ang="0">
                <a:pos x="1820" y="30"/>
              </a:cxn>
              <a:cxn ang="0">
                <a:pos x="1824" y="0"/>
              </a:cxn>
              <a:cxn ang="0">
                <a:pos x="43" y="0"/>
              </a:cxn>
              <a:cxn ang="0">
                <a:pos x="43" y="43"/>
              </a:cxn>
              <a:cxn ang="0">
                <a:pos x="17" y="60"/>
              </a:cxn>
              <a:cxn ang="0">
                <a:pos x="48" y="94"/>
              </a:cxn>
              <a:cxn ang="0">
                <a:pos x="9" y="120"/>
              </a:cxn>
              <a:cxn ang="0">
                <a:pos x="39" y="146"/>
              </a:cxn>
              <a:cxn ang="0">
                <a:pos x="43" y="146"/>
              </a:cxn>
              <a:cxn ang="0">
                <a:pos x="39" y="150"/>
              </a:cxn>
              <a:cxn ang="0">
                <a:pos x="0" y="163"/>
              </a:cxn>
              <a:cxn ang="0">
                <a:pos x="30" y="189"/>
              </a:cxn>
              <a:cxn ang="0">
                <a:pos x="30" y="223"/>
              </a:cxn>
              <a:cxn ang="0">
                <a:pos x="61" y="223"/>
              </a:cxn>
              <a:cxn ang="0">
                <a:pos x="1824" y="223"/>
              </a:cxn>
              <a:cxn ang="0">
                <a:pos x="1790" y="172"/>
              </a:cxn>
            </a:cxnLst>
            <a:rect l="0" t="0" r="r" b="b"/>
            <a:pathLst>
              <a:path w="1824" h="223">
                <a:moveTo>
                  <a:pt x="1790" y="172"/>
                </a:moveTo>
                <a:lnTo>
                  <a:pt x="1824" y="146"/>
                </a:lnTo>
                <a:lnTo>
                  <a:pt x="1803" y="112"/>
                </a:lnTo>
                <a:lnTo>
                  <a:pt x="1824" y="86"/>
                </a:lnTo>
                <a:lnTo>
                  <a:pt x="1815" y="51"/>
                </a:lnTo>
                <a:lnTo>
                  <a:pt x="1820" y="30"/>
                </a:lnTo>
                <a:lnTo>
                  <a:pt x="1824" y="0"/>
                </a:lnTo>
                <a:lnTo>
                  <a:pt x="43" y="0"/>
                </a:lnTo>
                <a:lnTo>
                  <a:pt x="43" y="43"/>
                </a:lnTo>
                <a:lnTo>
                  <a:pt x="17" y="60"/>
                </a:lnTo>
                <a:lnTo>
                  <a:pt x="48" y="94"/>
                </a:lnTo>
                <a:lnTo>
                  <a:pt x="9" y="120"/>
                </a:lnTo>
                <a:lnTo>
                  <a:pt x="39" y="146"/>
                </a:lnTo>
                <a:lnTo>
                  <a:pt x="43" y="146"/>
                </a:lnTo>
                <a:lnTo>
                  <a:pt x="39" y="150"/>
                </a:lnTo>
                <a:lnTo>
                  <a:pt x="0" y="163"/>
                </a:lnTo>
                <a:lnTo>
                  <a:pt x="30" y="189"/>
                </a:lnTo>
                <a:lnTo>
                  <a:pt x="30" y="223"/>
                </a:lnTo>
                <a:lnTo>
                  <a:pt x="61" y="223"/>
                </a:lnTo>
                <a:lnTo>
                  <a:pt x="1824" y="223"/>
                </a:lnTo>
                <a:lnTo>
                  <a:pt x="1790" y="172"/>
                </a:lnTo>
                <a:close/>
              </a:path>
            </a:pathLst>
          </a:custGeom>
          <a:solidFill>
            <a:srgbClr val="FFFFFF"/>
          </a:solidFill>
          <a:ln w="1905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Rectangle 14"/>
          <p:cNvSpPr>
            <a:spLocks noChangeArrowheads="1"/>
          </p:cNvSpPr>
          <p:nvPr/>
        </p:nvSpPr>
        <p:spPr bwMode="auto">
          <a:xfrm>
            <a:off x="5791200" y="1828800"/>
            <a:ext cx="973023" cy="430887"/>
          </a:xfrm>
          <a:prstGeom prst="rect">
            <a:avLst/>
          </a:prstGeom>
          <a:noFill/>
          <a:ln w="9525">
            <a:noFill/>
            <a:miter lim="800000"/>
            <a:headEnd/>
            <a:tailEnd/>
          </a:ln>
        </p:spPr>
        <p:txBody>
          <a:bodyPr wrap="none" lIns="0" tIns="0" rIns="0" bIns="0">
            <a:spAutoFit/>
          </a:bodyPr>
          <a:lstStyle/>
          <a:p>
            <a:pPr algn="r" eaLnBrk="0" hangingPunct="0"/>
            <a:r>
              <a:rPr lang="en-GB" sz="1400" b="1" dirty="0" smtClean="0">
                <a:solidFill>
                  <a:srgbClr val="000000"/>
                </a:solidFill>
                <a:latin typeface="Myriad Roman" charset="0"/>
              </a:rPr>
              <a:t>Application</a:t>
            </a:r>
          </a:p>
          <a:p>
            <a:pPr algn="r" eaLnBrk="0" hangingPunct="0"/>
            <a:r>
              <a:rPr lang="en-GB" sz="1400" b="1" dirty="0" smtClean="0">
                <a:solidFill>
                  <a:srgbClr val="000000"/>
                </a:solidFill>
                <a:latin typeface="Myriad Roman" charset="0"/>
              </a:rPr>
              <a:t>Buffer</a:t>
            </a:r>
            <a:endParaRPr lang="en-GB" sz="1400" b="1" dirty="0">
              <a:latin typeface="Times New Roman" pitchFamily="18" charset="0"/>
            </a:endParaRPr>
          </a:p>
        </p:txBody>
      </p:sp>
      <p:sp>
        <p:nvSpPr>
          <p:cNvPr id="63" name="Rectangle 11"/>
          <p:cNvSpPr>
            <a:spLocks noChangeArrowheads="1"/>
          </p:cNvSpPr>
          <p:nvPr/>
        </p:nvSpPr>
        <p:spPr bwMode="auto">
          <a:xfrm>
            <a:off x="5791200" y="1371600"/>
            <a:ext cx="2274084" cy="276999"/>
          </a:xfrm>
          <a:prstGeom prst="rect">
            <a:avLst/>
          </a:prstGeom>
          <a:noFill/>
          <a:ln w="9525">
            <a:noFill/>
            <a:miter lim="800000"/>
            <a:headEnd/>
            <a:tailEnd/>
          </a:ln>
        </p:spPr>
        <p:txBody>
          <a:bodyPr wrap="none" lIns="0" tIns="0" rIns="0" bIns="0">
            <a:spAutoFit/>
          </a:bodyPr>
          <a:lstStyle/>
          <a:p>
            <a:pPr algn="l" eaLnBrk="0" hangingPunct="0"/>
            <a:r>
              <a:rPr lang="en-GB" b="1" dirty="0" smtClean="0">
                <a:solidFill>
                  <a:srgbClr val="000000"/>
                </a:solidFill>
                <a:latin typeface="Myriad Roman" charset="0"/>
              </a:rPr>
              <a:t>Receiver Application</a:t>
            </a:r>
            <a:endParaRPr lang="en-GB" b="1" dirty="0">
              <a:latin typeface="Times New Roman" pitchFamily="18" charset="0"/>
            </a:endParaRPr>
          </a:p>
        </p:txBody>
      </p:sp>
      <p:sp>
        <p:nvSpPr>
          <p:cNvPr id="65" name="Rectangle 64"/>
          <p:cNvSpPr/>
          <p:nvPr/>
        </p:nvSpPr>
        <p:spPr bwMode="auto">
          <a:xfrm>
            <a:off x="7010400" y="1905000"/>
            <a:ext cx="457200" cy="381000"/>
          </a:xfrm>
          <a:prstGeom prst="rect">
            <a:avLst/>
          </a:prstGeom>
          <a:solidFill>
            <a:schemeClr val="bg1">
              <a:lumMod val="7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Default Performance</a:t>
            </a:r>
            <a:endParaRPr lang="en-US" dirty="0"/>
          </a:p>
        </p:txBody>
      </p:sp>
      <p:sp>
        <p:nvSpPr>
          <p:cNvPr id="3" name="Text Placeholder 2"/>
          <p:cNvSpPr>
            <a:spLocks noGrp="1"/>
          </p:cNvSpPr>
          <p:nvPr>
            <p:ph type="body" sz="half" idx="1"/>
          </p:nvPr>
        </p:nvSpPr>
        <p:spPr>
          <a:xfrm>
            <a:off x="2286000" y="5867400"/>
            <a:ext cx="4495800" cy="715963"/>
          </a:xfrm>
        </p:spPr>
        <p:txBody>
          <a:bodyPr/>
          <a:lstStyle/>
          <a:p>
            <a:r>
              <a:rPr lang="en-US" dirty="0" smtClean="0"/>
              <a:t>Clear congestion collapse after overload</a:t>
            </a:r>
            <a:endParaRPr lang="en-US" dirty="0"/>
          </a:p>
        </p:txBody>
      </p:sp>
      <p:sp>
        <p:nvSpPr>
          <p:cNvPr id="5" name="Date Placeholder 4"/>
          <p:cNvSpPr>
            <a:spLocks noGrp="1"/>
          </p:cNvSpPr>
          <p:nvPr>
            <p:ph type="dt" sz="half" idx="10"/>
          </p:nvPr>
        </p:nvSpPr>
        <p:spPr/>
        <p:txBody>
          <a:bodyPr/>
          <a:lstStyle/>
          <a:p>
            <a:fld id="{207D356E-B4D5-4B82-B49B-781A3A103B3E}"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48</a:t>
            </a:fld>
            <a:endParaRPr lang="en-US" altLang="zh-CN" dirty="0"/>
          </a:p>
        </p:txBody>
      </p:sp>
      <p:pic>
        <p:nvPicPr>
          <p:cNvPr id="335874" name="Picture 2"/>
          <p:cNvPicPr>
            <a:picLocks noGrp="1" noChangeAspect="1" noChangeArrowheads="1"/>
          </p:cNvPicPr>
          <p:nvPr>
            <p:ph sz="half" idx="2"/>
          </p:nvPr>
        </p:nvPicPr>
        <p:blipFill>
          <a:blip r:embed="rId2" cstate="print"/>
          <a:srcRect/>
          <a:stretch>
            <a:fillRect/>
          </a:stretch>
        </p:blipFill>
        <p:spPr bwMode="auto">
          <a:xfrm>
            <a:off x="1828800" y="2438400"/>
            <a:ext cx="5105400" cy="3276600"/>
          </a:xfrm>
          <a:prstGeom prst="rect">
            <a:avLst/>
          </a:prstGeom>
          <a:noFill/>
          <a:ln w="9525">
            <a:noFill/>
            <a:miter lim="800000"/>
            <a:headEnd/>
            <a:tailEnd/>
          </a:ln>
          <a:effectLst/>
        </p:spPr>
      </p:pic>
      <p:grpSp>
        <p:nvGrpSpPr>
          <p:cNvPr id="4" name="Group 21"/>
          <p:cNvGrpSpPr/>
          <p:nvPr/>
        </p:nvGrpSpPr>
        <p:grpSpPr>
          <a:xfrm>
            <a:off x="1295400" y="990600"/>
            <a:ext cx="6096000" cy="1359932"/>
            <a:chOff x="1295400" y="990600"/>
            <a:chExt cx="6096000" cy="1359932"/>
          </a:xfrm>
        </p:grpSpPr>
        <p:pic>
          <p:nvPicPr>
            <p:cNvPr id="17" name="Picture 6" descr="openpower-720"/>
            <p:cNvPicPr>
              <a:picLocks noChangeAspect="1" noChangeArrowheads="1"/>
            </p:cNvPicPr>
            <p:nvPr/>
          </p:nvPicPr>
          <p:blipFill>
            <a:blip r:embed="rId3" cstate="print"/>
            <a:srcRect/>
            <a:stretch>
              <a:fillRect/>
            </a:stretch>
          </p:blipFill>
          <p:spPr bwMode="auto">
            <a:xfrm>
              <a:off x="1295400" y="1066800"/>
              <a:ext cx="762000" cy="875771"/>
            </a:xfrm>
            <a:prstGeom prst="rect">
              <a:avLst/>
            </a:prstGeom>
            <a:noFill/>
            <a:ln w="9525">
              <a:noFill/>
              <a:miter lim="800000"/>
              <a:headEnd/>
              <a:tailEnd/>
            </a:ln>
          </p:spPr>
        </p:pic>
        <p:sp>
          <p:nvSpPr>
            <p:cNvPr id="24" name="TextBox 23"/>
            <p:cNvSpPr txBox="1"/>
            <p:nvPr/>
          </p:nvSpPr>
          <p:spPr>
            <a:xfrm>
              <a:off x="1295400" y="1905000"/>
              <a:ext cx="685800" cy="369332"/>
            </a:xfrm>
            <a:prstGeom prst="rect">
              <a:avLst/>
            </a:prstGeom>
            <a:noFill/>
          </p:spPr>
          <p:txBody>
            <a:bodyPr wrap="square" rtlCol="0">
              <a:spAutoFit/>
            </a:bodyPr>
            <a:lstStyle/>
            <a:p>
              <a:r>
                <a:rPr lang="en-US" dirty="0" smtClean="0">
                  <a:solidFill>
                    <a:schemeClr val="accent2"/>
                  </a:solidFill>
                  <a:latin typeface="Comic Sans MS" pitchFamily="66" charset="0"/>
                </a:rPr>
                <a:t>UAs</a:t>
              </a:r>
              <a:endParaRPr lang="en-US" dirty="0">
                <a:solidFill>
                  <a:schemeClr val="accent2"/>
                </a:solidFill>
                <a:latin typeface="Comic Sans MS" pitchFamily="66" charset="0"/>
              </a:endParaRPr>
            </a:p>
          </p:txBody>
        </p:sp>
        <p:sp>
          <p:nvSpPr>
            <p:cNvPr id="25" name="TextBox 24"/>
            <p:cNvSpPr txBox="1"/>
            <p:nvPr/>
          </p:nvSpPr>
          <p:spPr>
            <a:xfrm>
              <a:off x="2971800" y="1905000"/>
              <a:ext cx="609600" cy="381000"/>
            </a:xfrm>
            <a:prstGeom prst="rect">
              <a:avLst/>
            </a:prstGeom>
            <a:noFill/>
          </p:spPr>
          <p:txBody>
            <a:bodyPr wrap="square" rtlCol="0">
              <a:spAutoFit/>
            </a:bodyPr>
            <a:lstStyle/>
            <a:p>
              <a:r>
                <a:rPr lang="en-US" dirty="0" smtClean="0">
                  <a:solidFill>
                    <a:schemeClr val="accent2"/>
                  </a:solidFill>
                  <a:latin typeface="Comic Sans MS" pitchFamily="66" charset="0"/>
                </a:rPr>
                <a:t>SE</a:t>
              </a:r>
              <a:endParaRPr lang="en-US" dirty="0">
                <a:solidFill>
                  <a:schemeClr val="accent2"/>
                </a:solidFill>
                <a:latin typeface="Comic Sans MS" pitchFamily="66" charset="0"/>
              </a:endParaRPr>
            </a:p>
          </p:txBody>
        </p:sp>
        <p:sp>
          <p:nvSpPr>
            <p:cNvPr id="26" name="TextBox 25"/>
            <p:cNvSpPr txBox="1"/>
            <p:nvPr/>
          </p:nvSpPr>
          <p:spPr>
            <a:xfrm>
              <a:off x="5029200" y="1981200"/>
              <a:ext cx="609600" cy="369332"/>
            </a:xfrm>
            <a:prstGeom prst="rect">
              <a:avLst/>
            </a:prstGeom>
            <a:noFill/>
          </p:spPr>
          <p:txBody>
            <a:bodyPr wrap="square" rtlCol="0">
              <a:spAutoFit/>
            </a:bodyPr>
            <a:lstStyle/>
            <a:p>
              <a:r>
                <a:rPr lang="en-US" dirty="0" smtClean="0">
                  <a:solidFill>
                    <a:schemeClr val="accent2"/>
                  </a:solidFill>
                  <a:latin typeface="Comic Sans MS" pitchFamily="66" charset="0"/>
                </a:rPr>
                <a:t>RE</a:t>
              </a:r>
              <a:endParaRPr lang="en-US" dirty="0">
                <a:solidFill>
                  <a:schemeClr val="accent2"/>
                </a:solidFill>
                <a:latin typeface="Comic Sans MS" pitchFamily="66" charset="0"/>
              </a:endParaRPr>
            </a:p>
          </p:txBody>
        </p:sp>
        <p:sp>
          <p:nvSpPr>
            <p:cNvPr id="27" name="TextBox 26"/>
            <p:cNvSpPr txBox="1"/>
            <p:nvPr/>
          </p:nvSpPr>
          <p:spPr>
            <a:xfrm>
              <a:off x="6629400" y="1905000"/>
              <a:ext cx="762000" cy="369332"/>
            </a:xfrm>
            <a:prstGeom prst="rect">
              <a:avLst/>
            </a:prstGeom>
            <a:noFill/>
          </p:spPr>
          <p:txBody>
            <a:bodyPr wrap="square" rtlCol="0">
              <a:spAutoFit/>
            </a:bodyPr>
            <a:lstStyle/>
            <a:p>
              <a:r>
                <a:rPr lang="en-US" dirty="0" smtClean="0">
                  <a:solidFill>
                    <a:schemeClr val="accent2"/>
                  </a:solidFill>
                  <a:latin typeface="Comic Sans MS" pitchFamily="66" charset="0"/>
                </a:rPr>
                <a:t>UAs </a:t>
              </a:r>
              <a:endParaRPr lang="en-US" dirty="0">
                <a:solidFill>
                  <a:schemeClr val="accent2"/>
                </a:solidFill>
                <a:latin typeface="Comic Sans MS" pitchFamily="66" charset="0"/>
              </a:endParaRPr>
            </a:p>
          </p:txBody>
        </p:sp>
        <p:pic>
          <p:nvPicPr>
            <p:cNvPr id="28" name="Picture 6" descr="openpower-720"/>
            <p:cNvPicPr>
              <a:picLocks noChangeAspect="1" noChangeArrowheads="1"/>
            </p:cNvPicPr>
            <p:nvPr/>
          </p:nvPicPr>
          <p:blipFill>
            <a:blip r:embed="rId3" cstate="print"/>
            <a:srcRect/>
            <a:stretch>
              <a:fillRect/>
            </a:stretch>
          </p:blipFill>
          <p:spPr bwMode="auto">
            <a:xfrm>
              <a:off x="2895600" y="1066800"/>
              <a:ext cx="762000" cy="875771"/>
            </a:xfrm>
            <a:prstGeom prst="rect">
              <a:avLst/>
            </a:prstGeom>
            <a:noFill/>
            <a:ln w="9525">
              <a:noFill/>
              <a:miter lim="800000"/>
              <a:headEnd/>
              <a:tailEnd/>
            </a:ln>
          </p:spPr>
        </p:pic>
        <p:pic>
          <p:nvPicPr>
            <p:cNvPr id="29" name="Picture 6" descr="openpower-720"/>
            <p:cNvPicPr>
              <a:picLocks noChangeAspect="1" noChangeArrowheads="1"/>
            </p:cNvPicPr>
            <p:nvPr/>
          </p:nvPicPr>
          <p:blipFill>
            <a:blip r:embed="rId3" cstate="print"/>
            <a:srcRect/>
            <a:stretch>
              <a:fillRect/>
            </a:stretch>
          </p:blipFill>
          <p:spPr bwMode="auto">
            <a:xfrm>
              <a:off x="4876800" y="1066800"/>
              <a:ext cx="762000" cy="875771"/>
            </a:xfrm>
            <a:prstGeom prst="rect">
              <a:avLst/>
            </a:prstGeom>
            <a:noFill/>
            <a:ln w="9525">
              <a:noFill/>
              <a:miter lim="800000"/>
              <a:headEnd/>
              <a:tailEnd/>
            </a:ln>
          </p:spPr>
        </p:pic>
        <p:pic>
          <p:nvPicPr>
            <p:cNvPr id="30" name="Picture 6" descr="openpower-720"/>
            <p:cNvPicPr>
              <a:picLocks noChangeAspect="1" noChangeArrowheads="1"/>
            </p:cNvPicPr>
            <p:nvPr/>
          </p:nvPicPr>
          <p:blipFill>
            <a:blip r:embed="rId3" cstate="print"/>
            <a:srcRect/>
            <a:stretch>
              <a:fillRect/>
            </a:stretch>
          </p:blipFill>
          <p:spPr bwMode="auto">
            <a:xfrm>
              <a:off x="6629400" y="1066800"/>
              <a:ext cx="762000" cy="875771"/>
            </a:xfrm>
            <a:prstGeom prst="rect">
              <a:avLst/>
            </a:prstGeom>
            <a:noFill/>
            <a:ln w="9525">
              <a:noFill/>
              <a:miter lim="800000"/>
              <a:headEnd/>
              <a:tailEnd/>
            </a:ln>
          </p:spPr>
        </p:pic>
        <p:sp>
          <p:nvSpPr>
            <p:cNvPr id="20" name="Line 9"/>
            <p:cNvSpPr>
              <a:spLocks noChangeShapeType="1"/>
            </p:cNvSpPr>
            <p:nvPr/>
          </p:nvSpPr>
          <p:spPr bwMode="auto">
            <a:xfrm>
              <a:off x="5562600" y="1600200"/>
              <a:ext cx="1139825" cy="1588"/>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19" name="Line 8"/>
            <p:cNvSpPr>
              <a:spLocks noChangeShapeType="1"/>
            </p:cNvSpPr>
            <p:nvPr/>
          </p:nvSpPr>
          <p:spPr bwMode="auto">
            <a:xfrm>
              <a:off x="3581400" y="1600200"/>
              <a:ext cx="1371600"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1" name="Line 10"/>
            <p:cNvSpPr>
              <a:spLocks noChangeShapeType="1"/>
            </p:cNvSpPr>
            <p:nvPr/>
          </p:nvSpPr>
          <p:spPr bwMode="auto">
            <a:xfrm flipV="1">
              <a:off x="1981200" y="1600200"/>
              <a:ext cx="990600"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3" name="Oval 22"/>
            <p:cNvSpPr/>
            <p:nvPr/>
          </p:nvSpPr>
          <p:spPr bwMode="auto">
            <a:xfrm>
              <a:off x="4724400" y="990600"/>
              <a:ext cx="990600" cy="990600"/>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5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Observations and Solutions</a:t>
            </a:r>
            <a:endParaRPr lang="en-US" dirty="0"/>
          </a:p>
        </p:txBody>
      </p:sp>
      <p:sp>
        <p:nvSpPr>
          <p:cNvPr id="3" name="Text Placeholder 2"/>
          <p:cNvSpPr>
            <a:spLocks noGrp="1"/>
          </p:cNvSpPr>
          <p:nvPr>
            <p:ph type="body" sz="half" idx="1"/>
          </p:nvPr>
        </p:nvSpPr>
        <p:spPr>
          <a:xfrm>
            <a:off x="457200" y="838200"/>
            <a:ext cx="7772400" cy="1752599"/>
          </a:xfrm>
        </p:spPr>
        <p:txBody>
          <a:bodyPr/>
          <a:lstStyle/>
          <a:p>
            <a:endParaRPr lang="en-US" dirty="0" smtClean="0"/>
          </a:p>
          <a:p>
            <a:pPr>
              <a:buFont typeface="Wingdings" pitchFamily="2" charset="2"/>
              <a:buChar char="q"/>
            </a:pPr>
            <a:r>
              <a:rPr lang="en-US" dirty="0" smtClean="0"/>
              <a:t>Non-atomic application session load</a:t>
            </a:r>
          </a:p>
          <a:p>
            <a:pPr lvl="1">
              <a:buFont typeface="Wingdings" pitchFamily="2" charset="2"/>
              <a:buChar char="q"/>
            </a:pPr>
            <a:r>
              <a:rPr lang="en-US" dirty="0" smtClean="0"/>
              <a:t>INVITE much more expensive than other messages</a:t>
            </a:r>
          </a:p>
          <a:p>
            <a:pPr lvl="1">
              <a:buFont typeface="Wingdings" pitchFamily="2" charset="2"/>
              <a:buChar char="q"/>
            </a:pPr>
            <a:r>
              <a:rPr lang="en-US" dirty="0" smtClean="0"/>
              <a:t>In-session messages from different connections at different time</a:t>
            </a:r>
          </a:p>
          <a:p>
            <a:pPr lvl="1">
              <a:buFont typeface="Wingdings" pitchFamily="2" charset="2"/>
              <a:buChar char="q"/>
            </a:pPr>
            <a:endParaRPr lang="en-US" dirty="0" smtClean="0"/>
          </a:p>
          <a:p>
            <a:pPr lvl="1">
              <a:buNone/>
            </a:pPr>
            <a:r>
              <a:rPr lang="en-US" dirty="0" smtClean="0">
                <a:sym typeface="Wingdings" pitchFamily="2" charset="2"/>
              </a:rPr>
              <a:t>   </a:t>
            </a:r>
            <a:endParaRPr lang="en-US" dirty="0" smtClean="0">
              <a:solidFill>
                <a:srgbClr val="FF0000"/>
              </a:solidFill>
            </a:endParaRPr>
          </a:p>
          <a:p>
            <a:pPr lvl="1">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r>
              <a:rPr lang="en-US" dirty="0" smtClean="0"/>
              <a:t>Long </a:t>
            </a:r>
            <a:r>
              <a:rPr lang="en-US" dirty="0" err="1" smtClean="0"/>
              <a:t>queueing</a:t>
            </a:r>
            <a:r>
              <a:rPr lang="en-US" dirty="0" smtClean="0"/>
              <a:t> delays</a:t>
            </a:r>
          </a:p>
          <a:p>
            <a:pPr lvl="1">
              <a:buFont typeface="Wingdings" pitchFamily="2" charset="2"/>
              <a:buChar char="q"/>
            </a:pPr>
            <a:r>
              <a:rPr lang="en-US" dirty="0" smtClean="0"/>
              <a:t>Large default system buffer size</a:t>
            </a:r>
          </a:p>
          <a:p>
            <a:pPr lvl="1">
              <a:buNone/>
            </a:pPr>
            <a:endParaRPr lang="en-US" dirty="0" smtClean="0">
              <a:solidFill>
                <a:srgbClr val="FF0000"/>
              </a:solidFill>
            </a:endParaRP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Date Placeholder 4"/>
          <p:cNvSpPr>
            <a:spLocks noGrp="1"/>
          </p:cNvSpPr>
          <p:nvPr>
            <p:ph type="dt" sz="half" idx="10"/>
          </p:nvPr>
        </p:nvSpPr>
        <p:spPr/>
        <p:txBody>
          <a:bodyPr/>
          <a:lstStyle/>
          <a:p>
            <a:fld id="{E384EB5A-8EA3-4028-95DA-FF6371C93989}"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49</a:t>
            </a:fld>
            <a:endParaRPr lang="en-US" altLang="zh-CN" dirty="0"/>
          </a:p>
        </p:txBody>
      </p:sp>
      <p:sp>
        <p:nvSpPr>
          <p:cNvPr id="7" name="TextBox 6"/>
          <p:cNvSpPr txBox="1"/>
          <p:nvPr/>
        </p:nvSpPr>
        <p:spPr>
          <a:xfrm>
            <a:off x="1066800" y="4343400"/>
            <a:ext cx="4267200" cy="646331"/>
          </a:xfrm>
          <a:prstGeom prst="rect">
            <a:avLst/>
          </a:prstGeom>
          <a:noFill/>
        </p:spPr>
        <p:txBody>
          <a:bodyPr wrap="square" rtlCol="0">
            <a:spAutoFit/>
          </a:bodyPr>
          <a:lstStyle/>
          <a:p>
            <a:endParaRPr lang="en-US" dirty="0" smtClean="0"/>
          </a:p>
          <a:p>
            <a:r>
              <a:rPr lang="en-US" dirty="0" smtClean="0"/>
              <a:t>Solution </a:t>
            </a:r>
            <a:r>
              <a:rPr lang="en-US" dirty="0" smtClean="0">
                <a:sym typeface="Wingdings" pitchFamily="2" charset="2"/>
              </a:rPr>
              <a:t> </a:t>
            </a:r>
            <a:r>
              <a:rPr lang="en-US" dirty="0" smtClean="0">
                <a:solidFill>
                  <a:srgbClr val="FF0000"/>
                </a:solidFill>
                <a:sym typeface="Wingdings" pitchFamily="2" charset="2"/>
              </a:rPr>
              <a:t>minimize the buffers</a:t>
            </a:r>
            <a:endParaRPr lang="en-US" dirty="0"/>
          </a:p>
        </p:txBody>
      </p:sp>
      <p:sp>
        <p:nvSpPr>
          <p:cNvPr id="8" name="TextBox 7"/>
          <p:cNvSpPr txBox="1"/>
          <p:nvPr/>
        </p:nvSpPr>
        <p:spPr>
          <a:xfrm>
            <a:off x="1066800" y="2819400"/>
            <a:ext cx="4267200" cy="369332"/>
          </a:xfrm>
          <a:prstGeom prst="rect">
            <a:avLst/>
          </a:prstGeom>
          <a:noFill/>
        </p:spPr>
        <p:txBody>
          <a:bodyPr wrap="square" rtlCol="0">
            <a:spAutoFit/>
          </a:bodyPr>
          <a:lstStyle/>
          <a:p>
            <a:r>
              <a:rPr lang="en-US" dirty="0" smtClean="0">
                <a:sym typeface="Wingdings" pitchFamily="2" charset="2"/>
              </a:rPr>
              <a:t>Solution  </a:t>
            </a:r>
            <a:r>
              <a:rPr lang="en-US" dirty="0" smtClean="0">
                <a:solidFill>
                  <a:srgbClr val="FF0000"/>
                </a:solidFill>
                <a:sym typeface="Wingdings" pitchFamily="2" charset="2"/>
              </a:rPr>
              <a:t>split the connections</a:t>
            </a:r>
            <a:endParaRPr lang="en-US" dirty="0"/>
          </a:p>
        </p:txBody>
      </p:sp>
      <p:grpSp>
        <p:nvGrpSpPr>
          <p:cNvPr id="141" name="Group 140"/>
          <p:cNvGrpSpPr/>
          <p:nvPr/>
        </p:nvGrpSpPr>
        <p:grpSpPr>
          <a:xfrm>
            <a:off x="4724400" y="2514600"/>
            <a:ext cx="4038600" cy="3352800"/>
            <a:chOff x="1735836" y="838198"/>
            <a:chExt cx="4927092" cy="3886200"/>
          </a:xfrm>
        </p:grpSpPr>
        <p:grpSp>
          <p:nvGrpSpPr>
            <p:cNvPr id="142" name="Group 70"/>
            <p:cNvGrpSpPr/>
            <p:nvPr/>
          </p:nvGrpSpPr>
          <p:grpSpPr>
            <a:xfrm>
              <a:off x="2438400" y="1676400"/>
              <a:ext cx="1600200" cy="306387"/>
              <a:chOff x="1828800" y="2362201"/>
              <a:chExt cx="1600200" cy="306387"/>
            </a:xfrm>
          </p:grpSpPr>
          <p:cxnSp>
            <p:nvCxnSpPr>
              <p:cNvPr id="194" name="Straight Arrow Connector 20"/>
              <p:cNvCxnSpPr/>
              <p:nvPr/>
            </p:nvCxnSpPr>
            <p:spPr bwMode="auto">
              <a:xfrm>
                <a:off x="1828800" y="2667000"/>
                <a:ext cx="1600200" cy="1588"/>
              </a:xfrm>
              <a:prstGeom prst="straightConnector1">
                <a:avLst/>
              </a:prstGeom>
              <a:noFill/>
              <a:ln w="19050" cap="flat" cmpd="sng" algn="ctr">
                <a:solidFill>
                  <a:srgbClr val="FF0000"/>
                </a:solidFill>
                <a:prstDash val="solid"/>
                <a:round/>
                <a:headEnd type="none" w="med" len="med"/>
                <a:tailEnd type="arrow"/>
              </a:ln>
              <a:effectLst/>
            </p:spPr>
          </p:cxnSp>
          <p:sp>
            <p:nvSpPr>
              <p:cNvPr id="195" name="TextBox 22"/>
              <p:cNvSpPr txBox="1"/>
              <p:nvPr/>
            </p:nvSpPr>
            <p:spPr>
              <a:xfrm>
                <a:off x="2209800" y="2362201"/>
                <a:ext cx="1143000" cy="303230"/>
              </a:xfrm>
              <a:prstGeom prst="rect">
                <a:avLst/>
              </a:prstGeom>
              <a:noFill/>
            </p:spPr>
            <p:txBody>
              <a:bodyPr wrap="square" rtlCol="0">
                <a:spAutoFit/>
              </a:bodyPr>
              <a:lstStyle/>
              <a:p>
                <a:r>
                  <a:rPr lang="en-US" sz="1100" dirty="0" smtClean="0">
                    <a:solidFill>
                      <a:srgbClr val="FF0000"/>
                    </a:solidFill>
                  </a:rPr>
                  <a:t>INVITE</a:t>
                </a:r>
                <a:endParaRPr lang="en-US" sz="1100" dirty="0">
                  <a:solidFill>
                    <a:srgbClr val="FF0000"/>
                  </a:solidFill>
                </a:endParaRPr>
              </a:p>
            </p:txBody>
          </p:sp>
        </p:grpSp>
        <p:grpSp>
          <p:nvGrpSpPr>
            <p:cNvPr id="143" name="Group 80"/>
            <p:cNvGrpSpPr/>
            <p:nvPr/>
          </p:nvGrpSpPr>
          <p:grpSpPr>
            <a:xfrm>
              <a:off x="4191000" y="1752600"/>
              <a:ext cx="1600200" cy="306387"/>
              <a:chOff x="5334000" y="2514600"/>
              <a:chExt cx="1600200" cy="306387"/>
            </a:xfrm>
          </p:grpSpPr>
          <p:cxnSp>
            <p:nvCxnSpPr>
              <p:cNvPr id="192" name="Straight Arrow Connector 191"/>
              <p:cNvCxnSpPr/>
              <p:nvPr/>
            </p:nvCxnSpPr>
            <p:spPr bwMode="auto">
              <a:xfrm>
                <a:off x="5334000" y="2819399"/>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93" name="TextBox 192"/>
              <p:cNvSpPr txBox="1"/>
              <p:nvPr/>
            </p:nvSpPr>
            <p:spPr>
              <a:xfrm>
                <a:off x="5715000" y="2514600"/>
                <a:ext cx="1143000" cy="261610"/>
              </a:xfrm>
              <a:prstGeom prst="rect">
                <a:avLst/>
              </a:prstGeom>
              <a:noFill/>
            </p:spPr>
            <p:txBody>
              <a:bodyPr wrap="square" rtlCol="0">
                <a:spAutoFit/>
              </a:bodyPr>
              <a:lstStyle/>
              <a:p>
                <a:r>
                  <a:rPr lang="en-US" sz="1100" dirty="0" smtClean="0"/>
                  <a:t>INVITE</a:t>
                </a:r>
                <a:endParaRPr lang="en-US" sz="1100" dirty="0"/>
              </a:p>
            </p:txBody>
          </p:sp>
        </p:grpSp>
        <p:grpSp>
          <p:nvGrpSpPr>
            <p:cNvPr id="144" name="Group 71"/>
            <p:cNvGrpSpPr/>
            <p:nvPr/>
          </p:nvGrpSpPr>
          <p:grpSpPr>
            <a:xfrm>
              <a:off x="2438400" y="1981200"/>
              <a:ext cx="1600200" cy="306387"/>
              <a:chOff x="1828800" y="2667000"/>
              <a:chExt cx="1600200" cy="306387"/>
            </a:xfrm>
          </p:grpSpPr>
          <p:cxnSp>
            <p:nvCxnSpPr>
              <p:cNvPr id="190" name="Straight Arrow Connector 189"/>
              <p:cNvCxnSpPr/>
              <p:nvPr/>
            </p:nvCxnSpPr>
            <p:spPr bwMode="auto">
              <a:xfrm>
                <a:off x="1828800" y="2971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91" name="TextBox 190"/>
              <p:cNvSpPr txBox="1"/>
              <p:nvPr/>
            </p:nvSpPr>
            <p:spPr>
              <a:xfrm>
                <a:off x="2133600" y="2667000"/>
                <a:ext cx="1143000" cy="261610"/>
              </a:xfrm>
              <a:prstGeom prst="rect">
                <a:avLst/>
              </a:prstGeom>
              <a:noFill/>
            </p:spPr>
            <p:txBody>
              <a:bodyPr wrap="square" rtlCol="0">
                <a:spAutoFit/>
              </a:bodyPr>
              <a:lstStyle/>
              <a:p>
                <a:r>
                  <a:rPr lang="en-US" sz="1100" dirty="0" smtClean="0"/>
                  <a:t>100 Trying</a:t>
                </a:r>
                <a:endParaRPr lang="en-US" sz="1100" dirty="0"/>
              </a:p>
            </p:txBody>
          </p:sp>
        </p:grpSp>
        <p:grpSp>
          <p:nvGrpSpPr>
            <p:cNvPr id="145" name="Group 86"/>
            <p:cNvGrpSpPr/>
            <p:nvPr/>
          </p:nvGrpSpPr>
          <p:grpSpPr>
            <a:xfrm>
              <a:off x="2438400" y="2286001"/>
              <a:ext cx="1600200" cy="306387"/>
              <a:chOff x="1828800" y="3429000"/>
              <a:chExt cx="1600200" cy="306387"/>
            </a:xfrm>
          </p:grpSpPr>
          <p:cxnSp>
            <p:nvCxnSpPr>
              <p:cNvPr id="188" name="Straight Arrow Connector 187"/>
              <p:cNvCxnSpPr/>
              <p:nvPr/>
            </p:nvCxnSpPr>
            <p:spPr bwMode="auto">
              <a:xfrm>
                <a:off x="18288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89" name="TextBox 188"/>
              <p:cNvSpPr txBox="1"/>
              <p:nvPr/>
            </p:nvSpPr>
            <p:spPr>
              <a:xfrm>
                <a:off x="2057400" y="3429000"/>
                <a:ext cx="1143000" cy="261610"/>
              </a:xfrm>
              <a:prstGeom prst="rect">
                <a:avLst/>
              </a:prstGeom>
              <a:noFill/>
            </p:spPr>
            <p:txBody>
              <a:bodyPr wrap="square" rtlCol="0">
                <a:spAutoFit/>
              </a:bodyPr>
              <a:lstStyle/>
              <a:p>
                <a:r>
                  <a:rPr lang="en-US" sz="1100" dirty="0" smtClean="0"/>
                  <a:t>180 Ringing</a:t>
                </a:r>
                <a:endParaRPr lang="en-US" sz="1100" dirty="0"/>
              </a:p>
            </p:txBody>
          </p:sp>
        </p:grpSp>
        <p:grpSp>
          <p:nvGrpSpPr>
            <p:cNvPr id="146" name="Group 89"/>
            <p:cNvGrpSpPr/>
            <p:nvPr/>
          </p:nvGrpSpPr>
          <p:grpSpPr>
            <a:xfrm>
              <a:off x="2438400" y="2590801"/>
              <a:ext cx="1600200" cy="306387"/>
              <a:chOff x="1828800" y="3733800"/>
              <a:chExt cx="1600200" cy="306387"/>
            </a:xfrm>
          </p:grpSpPr>
          <p:cxnSp>
            <p:nvCxnSpPr>
              <p:cNvPr id="186" name="Straight Arrow Connector 185"/>
              <p:cNvCxnSpPr/>
              <p:nvPr/>
            </p:nvCxnSpPr>
            <p:spPr bwMode="auto">
              <a:xfrm>
                <a:off x="1828800" y="40385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87" name="TextBox 186"/>
              <p:cNvSpPr txBox="1"/>
              <p:nvPr/>
            </p:nvSpPr>
            <p:spPr>
              <a:xfrm>
                <a:off x="2286000" y="3733800"/>
                <a:ext cx="1143000" cy="261610"/>
              </a:xfrm>
              <a:prstGeom prst="rect">
                <a:avLst/>
              </a:prstGeom>
              <a:noFill/>
            </p:spPr>
            <p:txBody>
              <a:bodyPr wrap="square" rtlCol="0">
                <a:spAutoFit/>
              </a:bodyPr>
              <a:lstStyle/>
              <a:p>
                <a:r>
                  <a:rPr lang="en-US" sz="1100" dirty="0" smtClean="0"/>
                  <a:t>200 OK</a:t>
                </a:r>
                <a:endParaRPr lang="en-US" sz="1100" dirty="0"/>
              </a:p>
            </p:txBody>
          </p:sp>
        </p:grpSp>
        <p:grpSp>
          <p:nvGrpSpPr>
            <p:cNvPr id="147" name="Group 90"/>
            <p:cNvGrpSpPr/>
            <p:nvPr/>
          </p:nvGrpSpPr>
          <p:grpSpPr>
            <a:xfrm>
              <a:off x="2438400" y="2895601"/>
              <a:ext cx="1600200" cy="306388"/>
              <a:chOff x="1828800" y="4038600"/>
              <a:chExt cx="1600200" cy="306388"/>
            </a:xfrm>
          </p:grpSpPr>
          <p:cxnSp>
            <p:nvCxnSpPr>
              <p:cNvPr id="184" name="Straight Arrow Connector 183"/>
              <p:cNvCxnSpPr/>
              <p:nvPr/>
            </p:nvCxnSpPr>
            <p:spPr bwMode="auto">
              <a:xfrm>
                <a:off x="1828800" y="43434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85" name="TextBox 184"/>
              <p:cNvSpPr txBox="1"/>
              <p:nvPr/>
            </p:nvSpPr>
            <p:spPr>
              <a:xfrm>
                <a:off x="2362200" y="4038600"/>
                <a:ext cx="609600" cy="261610"/>
              </a:xfrm>
              <a:prstGeom prst="rect">
                <a:avLst/>
              </a:prstGeom>
              <a:noFill/>
            </p:spPr>
            <p:txBody>
              <a:bodyPr wrap="square" rtlCol="0">
                <a:spAutoFit/>
              </a:bodyPr>
              <a:lstStyle/>
              <a:p>
                <a:r>
                  <a:rPr lang="en-US" sz="1100" dirty="0" smtClean="0"/>
                  <a:t>ACK</a:t>
                </a:r>
                <a:endParaRPr lang="en-US" sz="1100" dirty="0"/>
              </a:p>
            </p:txBody>
          </p:sp>
        </p:grpSp>
        <p:grpSp>
          <p:nvGrpSpPr>
            <p:cNvPr id="148" name="Group 92"/>
            <p:cNvGrpSpPr/>
            <p:nvPr/>
          </p:nvGrpSpPr>
          <p:grpSpPr>
            <a:xfrm>
              <a:off x="4191000" y="2971801"/>
              <a:ext cx="1600200" cy="306387"/>
              <a:chOff x="5334000" y="4191001"/>
              <a:chExt cx="1600200" cy="306387"/>
            </a:xfrm>
          </p:grpSpPr>
          <p:cxnSp>
            <p:nvCxnSpPr>
              <p:cNvPr id="182" name="Straight Arrow Connector 181"/>
              <p:cNvCxnSpPr/>
              <p:nvPr/>
            </p:nvCxnSpPr>
            <p:spPr bwMode="auto">
              <a:xfrm>
                <a:off x="5334000" y="4495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83" name="TextBox 182"/>
              <p:cNvSpPr txBox="1"/>
              <p:nvPr/>
            </p:nvSpPr>
            <p:spPr>
              <a:xfrm>
                <a:off x="5943600" y="4191001"/>
                <a:ext cx="533400" cy="261610"/>
              </a:xfrm>
              <a:prstGeom prst="rect">
                <a:avLst/>
              </a:prstGeom>
              <a:noFill/>
            </p:spPr>
            <p:txBody>
              <a:bodyPr wrap="square" rtlCol="0">
                <a:spAutoFit/>
              </a:bodyPr>
              <a:lstStyle/>
              <a:p>
                <a:r>
                  <a:rPr lang="en-US" sz="1100" dirty="0" smtClean="0"/>
                  <a:t>ACK</a:t>
                </a:r>
                <a:endParaRPr lang="en-US" sz="1100" dirty="0"/>
              </a:p>
            </p:txBody>
          </p:sp>
        </p:grpSp>
        <p:grpSp>
          <p:nvGrpSpPr>
            <p:cNvPr id="149" name="Group 94"/>
            <p:cNvGrpSpPr/>
            <p:nvPr/>
          </p:nvGrpSpPr>
          <p:grpSpPr>
            <a:xfrm>
              <a:off x="2438400" y="3733800"/>
              <a:ext cx="1600200" cy="306388"/>
              <a:chOff x="1828800" y="4953000"/>
              <a:chExt cx="1600200" cy="306388"/>
            </a:xfrm>
          </p:grpSpPr>
          <p:cxnSp>
            <p:nvCxnSpPr>
              <p:cNvPr id="180" name="Straight Arrow Connector 179"/>
              <p:cNvCxnSpPr/>
              <p:nvPr/>
            </p:nvCxnSpPr>
            <p:spPr bwMode="auto">
              <a:xfrm>
                <a:off x="1828800" y="52578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81" name="TextBox 180"/>
              <p:cNvSpPr txBox="1"/>
              <p:nvPr/>
            </p:nvSpPr>
            <p:spPr>
              <a:xfrm>
                <a:off x="2362200" y="4953000"/>
                <a:ext cx="533400" cy="261610"/>
              </a:xfrm>
              <a:prstGeom prst="rect">
                <a:avLst/>
              </a:prstGeom>
              <a:noFill/>
            </p:spPr>
            <p:txBody>
              <a:bodyPr wrap="square" rtlCol="0">
                <a:spAutoFit/>
              </a:bodyPr>
              <a:lstStyle/>
              <a:p>
                <a:r>
                  <a:rPr lang="en-US" sz="1100" dirty="0" smtClean="0"/>
                  <a:t>BYE</a:t>
                </a:r>
                <a:endParaRPr lang="en-US" sz="1100" dirty="0"/>
              </a:p>
            </p:txBody>
          </p:sp>
        </p:grpSp>
        <p:grpSp>
          <p:nvGrpSpPr>
            <p:cNvPr id="150" name="Group 96"/>
            <p:cNvGrpSpPr/>
            <p:nvPr/>
          </p:nvGrpSpPr>
          <p:grpSpPr>
            <a:xfrm>
              <a:off x="4191000" y="3810000"/>
              <a:ext cx="1600200" cy="306388"/>
              <a:chOff x="5334000" y="5105400"/>
              <a:chExt cx="1600200" cy="306388"/>
            </a:xfrm>
          </p:grpSpPr>
          <p:cxnSp>
            <p:nvCxnSpPr>
              <p:cNvPr id="178" name="Straight Arrow Connector 177"/>
              <p:cNvCxnSpPr/>
              <p:nvPr/>
            </p:nvCxnSpPr>
            <p:spPr bwMode="auto">
              <a:xfrm>
                <a:off x="5334000" y="5410200"/>
                <a:ext cx="1600200" cy="1588"/>
              </a:xfrm>
              <a:prstGeom prst="straightConnector1">
                <a:avLst/>
              </a:prstGeom>
              <a:noFill/>
              <a:ln w="19050" cap="flat" cmpd="sng" algn="ctr">
                <a:solidFill>
                  <a:schemeClr val="accent4"/>
                </a:solidFill>
                <a:prstDash val="solid"/>
                <a:round/>
                <a:headEnd type="none" w="med" len="med"/>
                <a:tailEnd type="arrow"/>
              </a:ln>
              <a:effectLst/>
            </p:spPr>
          </p:cxnSp>
          <p:sp>
            <p:nvSpPr>
              <p:cNvPr id="179" name="TextBox 178"/>
              <p:cNvSpPr txBox="1"/>
              <p:nvPr/>
            </p:nvSpPr>
            <p:spPr>
              <a:xfrm>
                <a:off x="5867400" y="5105400"/>
                <a:ext cx="609600" cy="261610"/>
              </a:xfrm>
              <a:prstGeom prst="rect">
                <a:avLst/>
              </a:prstGeom>
              <a:noFill/>
            </p:spPr>
            <p:txBody>
              <a:bodyPr wrap="square" rtlCol="0">
                <a:spAutoFit/>
              </a:bodyPr>
              <a:lstStyle/>
              <a:p>
                <a:r>
                  <a:rPr lang="en-US" sz="1100" dirty="0" smtClean="0"/>
                  <a:t>BYE</a:t>
                </a:r>
                <a:endParaRPr lang="en-US" sz="1100" dirty="0"/>
              </a:p>
            </p:txBody>
          </p:sp>
        </p:grpSp>
        <p:grpSp>
          <p:nvGrpSpPr>
            <p:cNvPr id="151" name="Group 97"/>
            <p:cNvGrpSpPr/>
            <p:nvPr/>
          </p:nvGrpSpPr>
          <p:grpSpPr>
            <a:xfrm>
              <a:off x="4191000" y="4114800"/>
              <a:ext cx="1600200" cy="306388"/>
              <a:chOff x="5334000" y="5410200"/>
              <a:chExt cx="1600200" cy="306388"/>
            </a:xfrm>
          </p:grpSpPr>
          <p:cxnSp>
            <p:nvCxnSpPr>
              <p:cNvPr id="176" name="Straight Arrow Connector 175"/>
              <p:cNvCxnSpPr/>
              <p:nvPr/>
            </p:nvCxnSpPr>
            <p:spPr bwMode="auto">
              <a:xfrm>
                <a:off x="5334000" y="57150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77" name="TextBox 176"/>
              <p:cNvSpPr txBox="1"/>
              <p:nvPr/>
            </p:nvSpPr>
            <p:spPr>
              <a:xfrm>
                <a:off x="5791200" y="5410200"/>
                <a:ext cx="838200" cy="261610"/>
              </a:xfrm>
              <a:prstGeom prst="rect">
                <a:avLst/>
              </a:prstGeom>
              <a:noFill/>
            </p:spPr>
            <p:txBody>
              <a:bodyPr wrap="square" rtlCol="0">
                <a:spAutoFit/>
              </a:bodyPr>
              <a:lstStyle/>
              <a:p>
                <a:r>
                  <a:rPr lang="en-US" sz="1100" dirty="0" smtClean="0"/>
                  <a:t>200 OK</a:t>
                </a:r>
                <a:endParaRPr lang="en-US" sz="1100" dirty="0"/>
              </a:p>
            </p:txBody>
          </p:sp>
        </p:grpSp>
        <p:grpSp>
          <p:nvGrpSpPr>
            <p:cNvPr id="152" name="Group 99"/>
            <p:cNvGrpSpPr/>
            <p:nvPr/>
          </p:nvGrpSpPr>
          <p:grpSpPr>
            <a:xfrm>
              <a:off x="2438400" y="4191000"/>
              <a:ext cx="1600200" cy="306388"/>
              <a:chOff x="1828800" y="5562600"/>
              <a:chExt cx="1600200" cy="306388"/>
            </a:xfrm>
          </p:grpSpPr>
          <p:cxnSp>
            <p:nvCxnSpPr>
              <p:cNvPr id="174" name="Straight Arrow Connector 173"/>
              <p:cNvCxnSpPr/>
              <p:nvPr/>
            </p:nvCxnSpPr>
            <p:spPr bwMode="auto">
              <a:xfrm>
                <a:off x="1828800" y="5867400"/>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75" name="TextBox 174"/>
              <p:cNvSpPr txBox="1"/>
              <p:nvPr/>
            </p:nvSpPr>
            <p:spPr>
              <a:xfrm>
                <a:off x="2286000" y="5562600"/>
                <a:ext cx="838200" cy="261610"/>
              </a:xfrm>
              <a:prstGeom prst="rect">
                <a:avLst/>
              </a:prstGeom>
              <a:noFill/>
            </p:spPr>
            <p:txBody>
              <a:bodyPr wrap="square" rtlCol="0">
                <a:spAutoFit/>
              </a:bodyPr>
              <a:lstStyle/>
              <a:p>
                <a:r>
                  <a:rPr lang="en-US" sz="1100" dirty="0" smtClean="0"/>
                  <a:t>200 OK</a:t>
                </a:r>
                <a:endParaRPr lang="en-US" sz="1100" dirty="0"/>
              </a:p>
            </p:txBody>
          </p:sp>
        </p:grpSp>
        <p:grpSp>
          <p:nvGrpSpPr>
            <p:cNvPr id="153" name="Group 93"/>
            <p:cNvGrpSpPr/>
            <p:nvPr/>
          </p:nvGrpSpPr>
          <p:grpSpPr>
            <a:xfrm>
              <a:off x="2362200" y="3276600"/>
              <a:ext cx="3505200" cy="533400"/>
              <a:chOff x="1752600" y="4419600"/>
              <a:chExt cx="5257800" cy="533400"/>
            </a:xfrm>
          </p:grpSpPr>
          <p:sp>
            <p:nvSpPr>
              <p:cNvPr id="172" name="Left-Right Arrow 171"/>
              <p:cNvSpPr/>
              <p:nvPr/>
            </p:nvSpPr>
            <p:spPr bwMode="auto">
              <a:xfrm>
                <a:off x="1752600" y="4648200"/>
                <a:ext cx="5257800" cy="304800"/>
              </a:xfrm>
              <a:prstGeom prst="leftRightArrow">
                <a:avLst/>
              </a:prstGeom>
              <a:solidFill>
                <a:srgbClr val="66FF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73" name="TextBox 172"/>
              <p:cNvSpPr txBox="1"/>
              <p:nvPr/>
            </p:nvSpPr>
            <p:spPr>
              <a:xfrm>
                <a:off x="3467100" y="4419600"/>
                <a:ext cx="1104900" cy="261610"/>
              </a:xfrm>
              <a:prstGeom prst="rect">
                <a:avLst/>
              </a:prstGeom>
              <a:noFill/>
            </p:spPr>
            <p:txBody>
              <a:bodyPr wrap="square" rtlCol="0">
                <a:spAutoFit/>
              </a:bodyPr>
              <a:lstStyle/>
              <a:p>
                <a:r>
                  <a:rPr lang="en-US" sz="1100" dirty="0" smtClean="0"/>
                  <a:t>Media</a:t>
                </a:r>
                <a:endParaRPr lang="en-US" sz="1100" dirty="0"/>
              </a:p>
            </p:txBody>
          </p:sp>
        </p:grpSp>
        <p:grpSp>
          <p:nvGrpSpPr>
            <p:cNvPr id="154" name="Group 60"/>
            <p:cNvGrpSpPr/>
            <p:nvPr/>
          </p:nvGrpSpPr>
          <p:grpSpPr>
            <a:xfrm>
              <a:off x="1735836" y="926520"/>
              <a:ext cx="1580388" cy="3797875"/>
              <a:chOff x="1126236" y="1382338"/>
              <a:chExt cx="1580388" cy="3364400"/>
            </a:xfrm>
          </p:grpSpPr>
          <p:pic>
            <p:nvPicPr>
              <p:cNvPr id="169" name="Picture 4"/>
              <p:cNvPicPr>
                <a:picLocks noChangeAspect="1" noChangeArrowheads="1"/>
              </p:cNvPicPr>
              <p:nvPr/>
            </p:nvPicPr>
            <p:blipFill>
              <a:blip r:embed="rId3" cstate="print"/>
              <a:srcRect/>
              <a:stretch>
                <a:fillRect/>
              </a:stretch>
            </p:blipFill>
            <p:spPr bwMode="auto">
              <a:xfrm>
                <a:off x="1524000" y="1676400"/>
                <a:ext cx="533400" cy="461962"/>
              </a:xfrm>
              <a:prstGeom prst="rect">
                <a:avLst/>
              </a:prstGeom>
              <a:noFill/>
              <a:ln w="9525">
                <a:noFill/>
                <a:miter lim="800000"/>
                <a:headEnd/>
                <a:tailEnd/>
              </a:ln>
              <a:effectLst/>
            </p:spPr>
          </p:pic>
          <p:cxnSp>
            <p:nvCxnSpPr>
              <p:cNvPr id="170" name="Straight Connector 10"/>
              <p:cNvCxnSpPr/>
              <p:nvPr/>
            </p:nvCxnSpPr>
            <p:spPr bwMode="auto">
              <a:xfrm rot="5400000">
                <a:off x="484925" y="3478269"/>
                <a:ext cx="2536145" cy="794"/>
              </a:xfrm>
              <a:prstGeom prst="line">
                <a:avLst/>
              </a:prstGeom>
              <a:noFill/>
              <a:ln w="38100" cap="flat" cmpd="sng" algn="ctr">
                <a:solidFill>
                  <a:srgbClr val="FF7C80"/>
                </a:solidFill>
                <a:prstDash val="solid"/>
                <a:round/>
                <a:headEnd type="none" w="med" len="med"/>
                <a:tailEnd type="none" w="med" len="med"/>
              </a:ln>
              <a:effectLst/>
            </p:spPr>
          </p:cxnSp>
          <p:sp>
            <p:nvSpPr>
              <p:cNvPr id="171" name="TextBox 170"/>
              <p:cNvSpPr txBox="1"/>
              <p:nvPr/>
            </p:nvSpPr>
            <p:spPr>
              <a:xfrm>
                <a:off x="1126236" y="1382338"/>
                <a:ext cx="1580388" cy="268620"/>
              </a:xfrm>
              <a:prstGeom prst="rect">
                <a:avLst/>
              </a:prstGeom>
              <a:noFill/>
            </p:spPr>
            <p:txBody>
              <a:bodyPr wrap="square" rtlCol="0">
                <a:spAutoFit/>
              </a:bodyPr>
              <a:lstStyle/>
              <a:p>
                <a:r>
                  <a:rPr lang="en-US" sz="1100" dirty="0" smtClean="0">
                    <a:latin typeface="Comic Sans MS" pitchFamily="66" charset="0"/>
                  </a:rPr>
                  <a:t>SIP UA (Caller)</a:t>
                </a:r>
                <a:endParaRPr lang="en-US" sz="1100" dirty="0">
                  <a:latin typeface="Comic Sans MS" pitchFamily="66" charset="0"/>
                </a:endParaRPr>
              </a:p>
            </p:txBody>
          </p:sp>
        </p:grpSp>
        <p:grpSp>
          <p:nvGrpSpPr>
            <p:cNvPr id="155" name="Group 61"/>
            <p:cNvGrpSpPr/>
            <p:nvPr/>
          </p:nvGrpSpPr>
          <p:grpSpPr>
            <a:xfrm>
              <a:off x="5175504" y="838198"/>
              <a:ext cx="1487424" cy="3886198"/>
              <a:chOff x="6318504" y="1371604"/>
              <a:chExt cx="1487424" cy="3394150"/>
            </a:xfrm>
          </p:grpSpPr>
          <p:cxnSp>
            <p:nvCxnSpPr>
              <p:cNvPr id="166" name="Straight Connector 16"/>
              <p:cNvCxnSpPr/>
              <p:nvPr/>
            </p:nvCxnSpPr>
            <p:spPr bwMode="auto">
              <a:xfrm rot="5400000">
                <a:off x="5733217" y="3487777"/>
                <a:ext cx="2555160" cy="794"/>
              </a:xfrm>
              <a:prstGeom prst="line">
                <a:avLst/>
              </a:prstGeom>
              <a:noFill/>
              <a:ln w="38100" cap="flat" cmpd="sng" algn="ctr">
                <a:solidFill>
                  <a:srgbClr val="FF6600"/>
                </a:solidFill>
                <a:prstDash val="solid"/>
                <a:round/>
                <a:headEnd type="none" w="med" len="med"/>
                <a:tailEnd type="none" w="med" len="med"/>
              </a:ln>
              <a:effectLst/>
            </p:spPr>
          </p:cxnSp>
          <p:pic>
            <p:nvPicPr>
              <p:cNvPr id="167" name="Picture 11"/>
              <p:cNvPicPr>
                <a:picLocks noChangeAspect="1" noChangeArrowheads="1"/>
              </p:cNvPicPr>
              <p:nvPr/>
            </p:nvPicPr>
            <p:blipFill>
              <a:blip r:embed="rId4" cstate="print"/>
              <a:srcRect/>
              <a:stretch>
                <a:fillRect/>
              </a:stretch>
            </p:blipFill>
            <p:spPr bwMode="auto">
              <a:xfrm>
                <a:off x="6703646" y="1600200"/>
                <a:ext cx="611554" cy="627647"/>
              </a:xfrm>
              <a:prstGeom prst="rect">
                <a:avLst/>
              </a:prstGeom>
              <a:noFill/>
              <a:ln w="9525">
                <a:noFill/>
                <a:miter lim="800000"/>
                <a:headEnd/>
                <a:tailEnd/>
              </a:ln>
              <a:effectLst/>
            </p:spPr>
          </p:pic>
          <p:sp>
            <p:nvSpPr>
              <p:cNvPr id="168" name="TextBox 167"/>
              <p:cNvSpPr txBox="1"/>
              <p:nvPr/>
            </p:nvSpPr>
            <p:spPr>
              <a:xfrm>
                <a:off x="6318504" y="1371604"/>
                <a:ext cx="1487424" cy="264837"/>
              </a:xfrm>
              <a:prstGeom prst="rect">
                <a:avLst/>
              </a:prstGeom>
              <a:noFill/>
            </p:spPr>
            <p:txBody>
              <a:bodyPr wrap="square" rtlCol="0">
                <a:spAutoFit/>
              </a:bodyPr>
              <a:lstStyle/>
              <a:p>
                <a:r>
                  <a:rPr lang="en-US" sz="1100" dirty="0" smtClean="0">
                    <a:latin typeface="Comic Sans MS" pitchFamily="66" charset="0"/>
                  </a:rPr>
                  <a:t>SIP UA (</a:t>
                </a:r>
                <a:r>
                  <a:rPr lang="en-US" sz="1100" dirty="0" err="1" smtClean="0">
                    <a:latin typeface="Comic Sans MS" pitchFamily="66" charset="0"/>
                  </a:rPr>
                  <a:t>Callee</a:t>
                </a:r>
                <a:r>
                  <a:rPr lang="en-US" sz="1100" dirty="0" smtClean="0">
                    <a:latin typeface="Comic Sans MS" pitchFamily="66" charset="0"/>
                  </a:rPr>
                  <a:t>)</a:t>
                </a:r>
                <a:endParaRPr lang="en-US" sz="1100" dirty="0">
                  <a:latin typeface="Comic Sans MS" pitchFamily="66" charset="0"/>
                </a:endParaRPr>
              </a:p>
            </p:txBody>
          </p:sp>
        </p:grpSp>
        <p:grpSp>
          <p:nvGrpSpPr>
            <p:cNvPr id="156" name="Group 82"/>
            <p:cNvGrpSpPr/>
            <p:nvPr/>
          </p:nvGrpSpPr>
          <p:grpSpPr>
            <a:xfrm>
              <a:off x="4191000" y="2209800"/>
              <a:ext cx="1600200" cy="306388"/>
              <a:chOff x="5334000" y="3124200"/>
              <a:chExt cx="1600200" cy="306388"/>
            </a:xfrm>
          </p:grpSpPr>
          <p:sp>
            <p:nvSpPr>
              <p:cNvPr id="164" name="TextBox 163"/>
              <p:cNvSpPr txBox="1"/>
              <p:nvPr/>
            </p:nvSpPr>
            <p:spPr>
              <a:xfrm>
                <a:off x="5562600" y="3124200"/>
                <a:ext cx="1143000" cy="261610"/>
              </a:xfrm>
              <a:prstGeom prst="rect">
                <a:avLst/>
              </a:prstGeom>
              <a:noFill/>
            </p:spPr>
            <p:txBody>
              <a:bodyPr wrap="square" rtlCol="0">
                <a:spAutoFit/>
              </a:bodyPr>
              <a:lstStyle/>
              <a:p>
                <a:r>
                  <a:rPr lang="en-US" sz="1100" dirty="0" smtClean="0"/>
                  <a:t>180 Ringing</a:t>
                </a:r>
                <a:endParaRPr lang="en-US" sz="1100" dirty="0"/>
              </a:p>
            </p:txBody>
          </p:sp>
          <p:cxnSp>
            <p:nvCxnSpPr>
              <p:cNvPr id="165" name="Straight Arrow Connector 164"/>
              <p:cNvCxnSpPr/>
              <p:nvPr/>
            </p:nvCxnSpPr>
            <p:spPr bwMode="auto">
              <a:xfrm>
                <a:off x="5334000" y="3429000"/>
                <a:ext cx="1600200" cy="1588"/>
              </a:xfrm>
              <a:prstGeom prst="straightConnector1">
                <a:avLst/>
              </a:prstGeom>
              <a:noFill/>
              <a:ln w="19050" cap="flat" cmpd="sng" algn="ctr">
                <a:solidFill>
                  <a:schemeClr val="accent4"/>
                </a:solidFill>
                <a:prstDash val="solid"/>
                <a:round/>
                <a:headEnd type="arrow" w="med" len="med"/>
                <a:tailEnd type="none"/>
              </a:ln>
              <a:effectLst/>
            </p:spPr>
          </p:cxnSp>
        </p:grpSp>
        <p:grpSp>
          <p:nvGrpSpPr>
            <p:cNvPr id="157" name="Group 87"/>
            <p:cNvGrpSpPr/>
            <p:nvPr/>
          </p:nvGrpSpPr>
          <p:grpSpPr>
            <a:xfrm>
              <a:off x="4191000" y="2514600"/>
              <a:ext cx="1600200" cy="306387"/>
              <a:chOff x="5334000" y="3429000"/>
              <a:chExt cx="1600200" cy="306387"/>
            </a:xfrm>
          </p:grpSpPr>
          <p:cxnSp>
            <p:nvCxnSpPr>
              <p:cNvPr id="162" name="Straight Arrow Connector 161"/>
              <p:cNvCxnSpPr/>
              <p:nvPr/>
            </p:nvCxnSpPr>
            <p:spPr bwMode="auto">
              <a:xfrm>
                <a:off x="5334000" y="3733799"/>
                <a:ext cx="1600200" cy="1588"/>
              </a:xfrm>
              <a:prstGeom prst="straightConnector1">
                <a:avLst/>
              </a:prstGeom>
              <a:noFill/>
              <a:ln w="19050" cap="flat" cmpd="sng" algn="ctr">
                <a:solidFill>
                  <a:schemeClr val="accent4"/>
                </a:solidFill>
                <a:prstDash val="solid"/>
                <a:round/>
                <a:headEnd type="arrow" w="med" len="med"/>
                <a:tailEnd type="none"/>
              </a:ln>
              <a:effectLst/>
            </p:spPr>
          </p:cxnSp>
          <p:sp>
            <p:nvSpPr>
              <p:cNvPr id="163" name="TextBox 162"/>
              <p:cNvSpPr txBox="1"/>
              <p:nvPr/>
            </p:nvSpPr>
            <p:spPr>
              <a:xfrm>
                <a:off x="5715000" y="3429000"/>
                <a:ext cx="838200" cy="261610"/>
              </a:xfrm>
              <a:prstGeom prst="rect">
                <a:avLst/>
              </a:prstGeom>
              <a:noFill/>
            </p:spPr>
            <p:txBody>
              <a:bodyPr wrap="square" rtlCol="0">
                <a:spAutoFit/>
              </a:bodyPr>
              <a:lstStyle/>
              <a:p>
                <a:r>
                  <a:rPr lang="en-US" sz="1100" dirty="0" smtClean="0"/>
                  <a:t>200 OK</a:t>
                </a:r>
                <a:endParaRPr lang="en-US" sz="1100" dirty="0"/>
              </a:p>
            </p:txBody>
          </p:sp>
        </p:grpSp>
        <p:grpSp>
          <p:nvGrpSpPr>
            <p:cNvPr id="158" name="Group 105"/>
            <p:cNvGrpSpPr/>
            <p:nvPr/>
          </p:nvGrpSpPr>
          <p:grpSpPr>
            <a:xfrm>
              <a:off x="3595116" y="926522"/>
              <a:ext cx="1208532" cy="3797876"/>
              <a:chOff x="2985516" y="1382339"/>
              <a:chExt cx="1208532" cy="3364399"/>
            </a:xfrm>
          </p:grpSpPr>
          <p:cxnSp>
            <p:nvCxnSpPr>
              <p:cNvPr id="159" name="Straight Connector 17"/>
              <p:cNvCxnSpPr/>
              <p:nvPr/>
            </p:nvCxnSpPr>
            <p:spPr bwMode="auto">
              <a:xfrm rot="5400000">
                <a:off x="2237525" y="3478269"/>
                <a:ext cx="2536145" cy="794"/>
              </a:xfrm>
              <a:prstGeom prst="line">
                <a:avLst/>
              </a:prstGeom>
              <a:noFill/>
              <a:ln w="38100" cap="flat" cmpd="sng" algn="ctr">
                <a:solidFill>
                  <a:srgbClr val="00B0F0"/>
                </a:solidFill>
                <a:prstDash val="solid"/>
                <a:round/>
                <a:headEnd type="none" w="med" len="med"/>
                <a:tailEnd type="none" w="med" len="med"/>
              </a:ln>
              <a:effectLst/>
            </p:spPr>
          </p:cxnSp>
          <p:sp>
            <p:nvSpPr>
              <p:cNvPr id="160" name="TextBox 159"/>
              <p:cNvSpPr txBox="1"/>
              <p:nvPr/>
            </p:nvSpPr>
            <p:spPr>
              <a:xfrm>
                <a:off x="2985516" y="1382339"/>
                <a:ext cx="1208532" cy="268620"/>
              </a:xfrm>
              <a:prstGeom prst="rect">
                <a:avLst/>
              </a:prstGeom>
              <a:noFill/>
            </p:spPr>
            <p:txBody>
              <a:bodyPr wrap="square" rtlCol="0">
                <a:spAutoFit/>
              </a:bodyPr>
              <a:lstStyle/>
              <a:p>
                <a:r>
                  <a:rPr lang="en-US" sz="1100" dirty="0" smtClean="0">
                    <a:latin typeface="Comic Sans MS" pitchFamily="66" charset="0"/>
                  </a:rPr>
                  <a:t>SIP Proxy</a:t>
                </a:r>
                <a:endParaRPr lang="en-US" sz="1100" dirty="0">
                  <a:latin typeface="Comic Sans MS" pitchFamily="66" charset="0"/>
                </a:endParaRPr>
              </a:p>
            </p:txBody>
          </p:sp>
          <p:pic>
            <p:nvPicPr>
              <p:cNvPr id="161" name="Picture 8" descr="sipd"/>
              <p:cNvPicPr>
                <a:picLocks noChangeAspect="1" noChangeArrowheads="1"/>
              </p:cNvPicPr>
              <p:nvPr/>
            </p:nvPicPr>
            <p:blipFill>
              <a:blip r:embed="rId5" cstate="print"/>
              <a:srcRect/>
              <a:stretch>
                <a:fillRect/>
              </a:stretch>
            </p:blipFill>
            <p:spPr bwMode="auto">
              <a:xfrm>
                <a:off x="3200400" y="1676400"/>
                <a:ext cx="563880" cy="487680"/>
              </a:xfrm>
              <a:prstGeom prst="rect">
                <a:avLst/>
              </a:prstGeom>
              <a:noFill/>
              <a:ln w="9525">
                <a:noFill/>
                <a:miter lim="800000"/>
                <a:headEnd/>
                <a:tailEnd/>
              </a:ln>
            </p:spPr>
          </p:pic>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8"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UDP</a:t>
            </a:r>
            <a:endParaRPr kumimoji="1" lang="en-GB" b="1" dirty="0">
              <a:latin typeface="Comic Sans MS" pitchFamily="66" charset="0"/>
            </a:endParaRPr>
          </a:p>
        </p:txBody>
      </p:sp>
      <p:sp>
        <p:nvSpPr>
          <p:cNvPr id="134150" name="AutoShape 6"/>
          <p:cNvSpPr>
            <a:spLocks noChangeArrowheads="1"/>
          </p:cNvSpPr>
          <p:nvPr/>
        </p:nvSpPr>
        <p:spPr bwMode="auto">
          <a:xfrm>
            <a:off x="304800" y="5029199"/>
            <a:ext cx="3886200" cy="457200"/>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TCP</a:t>
            </a:r>
            <a:endParaRPr kumimoji="1" lang="en-GB" b="1" dirty="0">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FF6600"/>
                </a:solidFill>
                <a:latin typeface="Comic Sans MS" pitchFamily="66" charset="0"/>
              </a:rPr>
              <a:t>DNS/ENUM</a:t>
            </a:r>
            <a:endParaRPr kumimoji="1" lang="en-GB" b="1" dirty="0">
              <a:solidFill>
                <a:srgbClr val="FF6600"/>
              </a:solidFill>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rgbClr val="FF33CC"/>
                </a:solidFill>
                <a:latin typeface="Comic Sans MS" pitchFamily="66" charset="0"/>
              </a:rPr>
              <a:t>SIP</a:t>
            </a:r>
            <a:endParaRPr kumimoji="1" lang="en-GB" b="1" dirty="0">
              <a:solidFill>
                <a:srgbClr val="FF33CC"/>
              </a:solidFill>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7030A0"/>
                </a:solidFill>
                <a:latin typeface="Comic Sans MS" pitchFamily="66" charset="0"/>
              </a:rPr>
              <a:t>GIST</a:t>
            </a:r>
            <a:endParaRPr kumimoji="1" lang="en-GB" b="1" dirty="0">
              <a:solidFill>
                <a:srgbClr val="7030A0"/>
              </a:solidFill>
              <a:latin typeface="Comic Sans MS" pitchFamily="66" charset="0"/>
            </a:endParaRPr>
          </a:p>
        </p:txBody>
      </p:sp>
      <p:sp>
        <p:nvSpPr>
          <p:cNvPr id="51" name="AutoShape 47"/>
          <p:cNvSpPr>
            <a:spLocks noChangeArrowheads="1"/>
          </p:cNvSpPr>
          <p:nvPr/>
        </p:nvSpPr>
        <p:spPr bwMode="auto">
          <a:xfrm>
            <a:off x="4953000" y="4495799"/>
            <a:ext cx="1371600" cy="228600"/>
          </a:xfrm>
          <a:prstGeom prst="roundRect">
            <a:avLst>
              <a:gd name="adj" fmla="val 16667"/>
            </a:avLst>
          </a:prstGeom>
          <a:solidFill>
            <a:srgbClr val="7030A0">
              <a:alpha val="64000"/>
            </a:srgb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DTLS</a:t>
            </a:r>
            <a:endParaRPr kumimoji="1" lang="en-GB" b="1" dirty="0">
              <a:latin typeface="Comic Sans MS" pitchFamily="66" charset="0"/>
            </a:endParaRPr>
          </a:p>
        </p:txBody>
      </p:sp>
      <p:sp>
        <p:nvSpPr>
          <p:cNvPr id="52" name="AutoShape 47"/>
          <p:cNvSpPr>
            <a:spLocks noChangeArrowheads="1"/>
          </p:cNvSpPr>
          <p:nvPr/>
        </p:nvSpPr>
        <p:spPr bwMode="auto">
          <a:xfrm>
            <a:off x="1905000" y="4495799"/>
            <a:ext cx="1752600" cy="228600"/>
          </a:xfrm>
          <a:prstGeom prst="roundRect">
            <a:avLst>
              <a:gd name="adj" fmla="val 16667"/>
            </a:avLst>
          </a:prstGeom>
          <a:solidFill>
            <a:srgbClr val="7030A0">
              <a:alpha val="64000"/>
            </a:srgb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TLS</a:t>
            </a:r>
            <a:endParaRPr kumimoji="1" lang="en-GB" b="1" dirty="0">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blipFill>
            <a:blip r:embed="rId3" cstate="print"/>
            <a:tile tx="0" ty="0" sx="100000" sy="100000" flip="none" algn="tl"/>
          </a:blip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rgbClr val="7030A0"/>
                </a:solidFill>
                <a:latin typeface="Comic Sans MS" pitchFamily="66" charset="0"/>
              </a:rPr>
              <a:t>QoS NSLP</a:t>
            </a:r>
            <a:endParaRPr kumimoji="1" lang="en-GB" b="1" dirty="0">
              <a:solidFill>
                <a:srgbClr val="7030A0"/>
              </a:solidFill>
              <a:latin typeface="Comic Sans MS" pitchFamily="66" charset="0"/>
            </a:endParaRPr>
          </a:p>
        </p:txBody>
      </p:sp>
      <p:cxnSp>
        <p:nvCxnSpPr>
          <p:cNvPr id="57" name="Straight Arrow Connector 56"/>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25400" cap="flat" cmpd="sng" algn="ctr">
            <a:solidFill>
              <a:schemeClr val="accent6"/>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chemeClr val="accent6"/>
                </a:solidFill>
              </a:rPr>
              <a:t>Session Management</a:t>
            </a:r>
            <a:endParaRPr lang="en-US" dirty="0">
              <a:solidFill>
                <a:schemeClr val="accent6"/>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chemeClr val="accent6"/>
                </a:solidFill>
              </a:rPr>
              <a:t>Session Support:</a:t>
            </a:r>
          </a:p>
          <a:p>
            <a:r>
              <a:rPr lang="en-US" dirty="0" smtClean="0">
                <a:solidFill>
                  <a:schemeClr val="accent6"/>
                </a:solidFill>
              </a:rPr>
              <a:t>QoS,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chemeClr val="accent6"/>
                </a:solidFill>
              </a:rPr>
              <a:t>Session Support: Location Service</a:t>
            </a:r>
            <a:endParaRPr lang="en-US" dirty="0">
              <a:solidFill>
                <a:schemeClr val="accent6"/>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4871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58" name="AutoShape 39"/>
          <p:cNvSpPr>
            <a:spLocks noChangeArrowheads="1"/>
          </p:cNvSpPr>
          <p:nvPr/>
        </p:nvSpPr>
        <p:spPr bwMode="auto">
          <a:xfrm>
            <a:off x="2286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HTTP</a:t>
            </a:r>
            <a:endParaRPr kumimoji="1" lang="en-GB" b="1" dirty="0">
              <a:solidFill>
                <a:schemeClr val="bg1">
                  <a:lumMod val="50000"/>
                </a:schemeClr>
              </a:solidFill>
              <a:latin typeface="Comic Sans MS" pitchFamily="66" charset="0"/>
            </a:endParaRPr>
          </a:p>
        </p:txBody>
      </p:sp>
      <p:sp>
        <p:nvSpPr>
          <p:cNvPr id="59" name="AutoShape 7"/>
          <p:cNvSpPr>
            <a:spLocks noChangeArrowheads="1"/>
          </p:cNvSpPr>
          <p:nvPr/>
        </p:nvSpPr>
        <p:spPr bwMode="auto">
          <a:xfrm>
            <a:off x="4343400" y="2514600"/>
            <a:ext cx="12954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NAT NSLP</a:t>
            </a:r>
            <a:endParaRPr kumimoji="1" lang="en-GB" b="1" dirty="0">
              <a:solidFill>
                <a:schemeClr val="bg1">
                  <a:lumMod val="50000"/>
                </a:schemeClr>
              </a:solidFill>
              <a:latin typeface="Comic Sans MS" pitchFamily="66" charset="0"/>
            </a:endParaRPr>
          </a:p>
        </p:txBody>
      </p:sp>
      <p:sp>
        <p:nvSpPr>
          <p:cNvPr id="60" name="AutoShape 48"/>
          <p:cNvSpPr>
            <a:spLocks noChangeArrowheads="1"/>
          </p:cNvSpPr>
          <p:nvPr/>
        </p:nvSpPr>
        <p:spPr bwMode="auto">
          <a:xfrm>
            <a:off x="7315200" y="1676400"/>
            <a:ext cx="1676400" cy="6096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G.711, H.261</a:t>
            </a:r>
            <a:endParaRPr kumimoji="1" lang="en-GB" b="1" dirty="0">
              <a:solidFill>
                <a:schemeClr val="bg1">
                  <a:lumMod val="50000"/>
                </a:schemeClr>
              </a:solidFill>
              <a:latin typeface="Comic Sans MS" pitchFamily="66" charset="0"/>
            </a:endParaRPr>
          </a:p>
        </p:txBody>
      </p:sp>
      <p:sp>
        <p:nvSpPr>
          <p:cNvPr id="62" name="AutoShape 41"/>
          <p:cNvSpPr>
            <a:spLocks noChangeArrowheads="1"/>
          </p:cNvSpPr>
          <p:nvPr/>
        </p:nvSpPr>
        <p:spPr bwMode="auto">
          <a:xfrm>
            <a:off x="7620000" y="2819400"/>
            <a:ext cx="11430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RTP</a:t>
            </a:r>
            <a:endParaRPr kumimoji="1" lang="en-GB" b="1" dirty="0">
              <a:solidFill>
                <a:schemeClr val="bg1">
                  <a:lumMod val="50000"/>
                </a:schemeClr>
              </a:solidFill>
              <a:latin typeface="Comic Sans MS" pitchFamily="66" charset="0"/>
            </a:endParaRPr>
          </a:p>
        </p:txBody>
      </p:sp>
      <p:sp>
        <p:nvSpPr>
          <p:cNvPr id="63" name="Date Placeholder 62"/>
          <p:cNvSpPr>
            <a:spLocks noGrp="1"/>
          </p:cNvSpPr>
          <p:nvPr>
            <p:ph type="dt" sz="half" idx="10"/>
          </p:nvPr>
        </p:nvSpPr>
        <p:spPr/>
        <p:txBody>
          <a:bodyPr/>
          <a:lstStyle/>
          <a:p>
            <a:fld id="{A6C50BD3-8B9D-45DB-A28B-89AF17649DB5}" type="datetime1">
              <a:rPr lang="en-US" smtClean="0"/>
              <a:pPr/>
              <a:t>4/7/2010</a:t>
            </a:fld>
            <a:endParaRPr lang="en-US" dirty="0"/>
          </a:p>
        </p:txBody>
      </p:sp>
      <p:sp>
        <p:nvSpPr>
          <p:cNvPr id="65" name="Slide Number Placeholder 64"/>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transition advTm="140">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ECS+BM</a:t>
            </a:r>
            <a:endParaRPr lang="en-US" dirty="0"/>
          </a:p>
        </p:txBody>
      </p:sp>
      <p:sp>
        <p:nvSpPr>
          <p:cNvPr id="5" name="Date Placeholder 4"/>
          <p:cNvSpPr>
            <a:spLocks noGrp="1"/>
          </p:cNvSpPr>
          <p:nvPr>
            <p:ph type="dt" sz="half" idx="10"/>
          </p:nvPr>
        </p:nvSpPr>
        <p:spPr/>
        <p:txBody>
          <a:bodyPr/>
          <a:lstStyle/>
          <a:p>
            <a:fld id="{80E6456F-6DBC-45BE-894A-1A82934E2ED6}"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50</a:t>
            </a:fld>
            <a:endParaRPr lang="en-US" altLang="zh-CN" dirty="0"/>
          </a:p>
        </p:txBody>
      </p:sp>
      <p:grpSp>
        <p:nvGrpSpPr>
          <p:cNvPr id="3" name="Group 276"/>
          <p:cNvGrpSpPr/>
          <p:nvPr/>
        </p:nvGrpSpPr>
        <p:grpSpPr>
          <a:xfrm>
            <a:off x="1981200" y="1066800"/>
            <a:ext cx="5334000" cy="5004375"/>
            <a:chOff x="0" y="1219200"/>
            <a:chExt cx="5334000" cy="5004375"/>
          </a:xfrm>
        </p:grpSpPr>
        <p:grpSp>
          <p:nvGrpSpPr>
            <p:cNvPr id="4" name="Group 265"/>
            <p:cNvGrpSpPr/>
            <p:nvPr/>
          </p:nvGrpSpPr>
          <p:grpSpPr>
            <a:xfrm>
              <a:off x="0" y="1219200"/>
              <a:ext cx="5257800" cy="4343400"/>
              <a:chOff x="1752600" y="1066800"/>
              <a:chExt cx="5867400" cy="4953000"/>
            </a:xfrm>
          </p:grpSpPr>
          <p:grpSp>
            <p:nvGrpSpPr>
              <p:cNvPr id="7" name="Group 221"/>
              <p:cNvGrpSpPr/>
              <p:nvPr/>
            </p:nvGrpSpPr>
            <p:grpSpPr>
              <a:xfrm>
                <a:off x="1752600" y="1066800"/>
                <a:ext cx="5867400" cy="4953000"/>
                <a:chOff x="533400" y="1905000"/>
                <a:chExt cx="5867400" cy="4953000"/>
              </a:xfrm>
            </p:grpSpPr>
            <p:sp>
              <p:nvSpPr>
                <p:cNvPr id="223" name="Rounded Rectangle 222"/>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4" name="Oval Callout 223"/>
                <p:cNvSpPr/>
                <p:nvPr/>
              </p:nvSpPr>
              <p:spPr>
                <a:xfrm>
                  <a:off x="3962400" y="1905000"/>
                  <a:ext cx="2438400" cy="1295400"/>
                </a:xfrm>
                <a:prstGeom prst="wedgeEllipseCallout">
                  <a:avLst>
                    <a:gd name="adj1" fmla="val -28409"/>
                    <a:gd name="adj2" fmla="val 99380"/>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5" name="Oval Callout 224"/>
                <p:cNvSpPr/>
                <p:nvPr/>
              </p:nvSpPr>
              <p:spPr>
                <a:xfrm>
                  <a:off x="3581400" y="5715000"/>
                  <a:ext cx="2514600" cy="11430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6" name="Rounded Rectangle 225"/>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227" name="Straight Arrow Connector 226"/>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228" name="Straight Arrow Connector 227"/>
                <p:cNvCxnSpPr>
                  <a:endCxn id="226"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cxnSp>
              <p:nvCxnSpPr>
                <p:cNvPr id="229" name="Straight Arrow Connector 228"/>
                <p:cNvCxnSpPr/>
                <p:nvPr/>
              </p:nvCxnSpPr>
              <p:spPr>
                <a:xfrm>
                  <a:off x="2514600" y="4114800"/>
                  <a:ext cx="1600200" cy="1588"/>
                </a:xfrm>
                <a:prstGeom prst="straightConnector1">
                  <a:avLst/>
                </a:prstGeom>
                <a:noFill/>
                <a:ln w="19050" cap="flat" cmpd="sng" algn="ctr">
                  <a:solidFill>
                    <a:srgbClr val="1F497D"/>
                  </a:solidFill>
                  <a:prstDash val="solid"/>
                  <a:tailEnd type="stealth" w="med" len="lg"/>
                </a:ln>
                <a:effectLst/>
              </p:spPr>
            </p:cxnSp>
            <p:sp>
              <p:nvSpPr>
                <p:cNvPr id="230" name="TextBox 229"/>
                <p:cNvSpPr txBox="1"/>
                <p:nvPr/>
              </p:nvSpPr>
              <p:spPr>
                <a:xfrm>
                  <a:off x="2234096" y="3556000"/>
                  <a:ext cx="2004845" cy="5966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Session start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INVITE requests</a:t>
                  </a:r>
                </a:p>
              </p:txBody>
            </p:sp>
            <p:sp>
              <p:nvSpPr>
                <p:cNvPr id="231" name="TextBox 230"/>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232" name="TextBox 231"/>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33" name="Straight Arrow Connector 232"/>
                <p:cNvCxnSpPr/>
                <p:nvPr/>
              </p:nvCxnSpPr>
              <p:spPr>
                <a:xfrm>
                  <a:off x="2514600" y="5029200"/>
                  <a:ext cx="1600200" cy="1588"/>
                </a:xfrm>
                <a:prstGeom prst="straightConnector1">
                  <a:avLst/>
                </a:prstGeom>
                <a:noFill/>
                <a:ln w="50800" cap="flat" cmpd="sng" algn="ctr">
                  <a:solidFill>
                    <a:srgbClr val="002060"/>
                  </a:solidFill>
                  <a:prstDash val="solid"/>
                  <a:tailEnd type="stealth" w="med" len="lg"/>
                </a:ln>
                <a:effectLst/>
              </p:spPr>
            </p:cxnSp>
            <p:sp>
              <p:nvSpPr>
                <p:cNvPr id="234" name="TextBox 233"/>
                <p:cNvSpPr txBox="1"/>
                <p:nvPr/>
              </p:nvSpPr>
              <p:spPr>
                <a:xfrm>
                  <a:off x="2346055" y="4419600"/>
                  <a:ext cx="1943058"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Other in-session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requests (ACK etc.)</a:t>
                  </a:r>
                </a:p>
              </p:txBody>
            </p:sp>
            <p:sp>
              <p:nvSpPr>
                <p:cNvPr id="235" name="TextBox 234"/>
                <p:cNvSpPr txBox="1"/>
                <p:nvPr/>
              </p:nvSpPr>
              <p:spPr>
                <a:xfrm>
                  <a:off x="4117772" y="2057400"/>
                  <a:ext cx="2213176" cy="13336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p:txBody>
            </p:sp>
            <p:sp>
              <p:nvSpPr>
                <p:cNvPr id="236" name="Oval Callout 235"/>
                <p:cNvSpPr/>
                <p:nvPr/>
              </p:nvSpPr>
              <p:spPr>
                <a:xfrm>
                  <a:off x="533400" y="2209800"/>
                  <a:ext cx="2590800" cy="533400"/>
                </a:xfrm>
                <a:prstGeom prst="wedgeEllipseCallout">
                  <a:avLst>
                    <a:gd name="adj1" fmla="val 16615"/>
                    <a:gd name="adj2" fmla="val 225848"/>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7" name="TextBox 236"/>
                <p:cNvSpPr txBox="1"/>
                <p:nvPr/>
              </p:nvSpPr>
              <p:spPr>
                <a:xfrm>
                  <a:off x="827226" y="2209800"/>
                  <a:ext cx="2213176"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a:t>
                  </a:r>
                </a:p>
              </p:txBody>
            </p:sp>
            <p:sp>
              <p:nvSpPr>
                <p:cNvPr id="238" name="TextBox 237"/>
                <p:cNvSpPr txBox="1"/>
                <p:nvPr/>
              </p:nvSpPr>
              <p:spPr>
                <a:xfrm>
                  <a:off x="2895600" y="41148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5059</a:t>
                  </a:r>
                </a:p>
              </p:txBody>
            </p:sp>
            <p:sp>
              <p:nvSpPr>
                <p:cNvPr id="239" name="TextBox 238"/>
                <p:cNvSpPr txBox="1"/>
                <p:nvPr/>
              </p:nvSpPr>
              <p:spPr>
                <a:xfrm>
                  <a:off x="2819400" y="50292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5060</a:t>
                  </a:r>
                </a:p>
              </p:txBody>
            </p:sp>
            <p:sp>
              <p:nvSpPr>
                <p:cNvPr id="240" name="Oval Callout 239"/>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1" name="TextBox 240"/>
                <p:cNvSpPr txBox="1"/>
                <p:nvPr/>
              </p:nvSpPr>
              <p:spPr>
                <a:xfrm>
                  <a:off x="969306" y="5791199"/>
                  <a:ext cx="1968102" cy="80723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8" name="Group 95"/>
                <p:cNvGrpSpPr/>
                <p:nvPr/>
              </p:nvGrpSpPr>
              <p:grpSpPr>
                <a:xfrm>
                  <a:off x="2057400" y="4876800"/>
                  <a:ext cx="304800" cy="304800"/>
                  <a:chOff x="4267200" y="6248400"/>
                  <a:chExt cx="304800" cy="304800"/>
                </a:xfrm>
              </p:grpSpPr>
              <p:sp>
                <p:nvSpPr>
                  <p:cNvPr id="258"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9"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243" name="Rectangle 242"/>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4" name="TextBox 243"/>
                <p:cNvSpPr txBox="1"/>
                <p:nvPr/>
              </p:nvSpPr>
              <p:spPr>
                <a:xfrm>
                  <a:off x="3463034" y="5791199"/>
                  <a:ext cx="2760567" cy="10529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9" name="Group 43"/>
                <p:cNvGrpSpPr/>
                <p:nvPr/>
              </p:nvGrpSpPr>
              <p:grpSpPr>
                <a:xfrm>
                  <a:off x="4191000" y="3810000"/>
                  <a:ext cx="533400" cy="457200"/>
                  <a:chOff x="838200" y="7010400"/>
                  <a:chExt cx="533400" cy="457200"/>
                </a:xfrm>
              </p:grpSpPr>
              <p:sp>
                <p:nvSpPr>
                  <p:cNvPr id="255" name="Rectangle 254"/>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6" name="Rectangle 255"/>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7" name="Rectangle 256"/>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0" name="Group 47"/>
                <p:cNvGrpSpPr/>
                <p:nvPr/>
              </p:nvGrpSpPr>
              <p:grpSpPr>
                <a:xfrm>
                  <a:off x="4191000" y="4800600"/>
                  <a:ext cx="838200" cy="457200"/>
                  <a:chOff x="1066800" y="7010400"/>
                  <a:chExt cx="838200" cy="457200"/>
                </a:xfrm>
              </p:grpSpPr>
              <p:grpSp>
                <p:nvGrpSpPr>
                  <p:cNvPr id="11" name="Group 44"/>
                  <p:cNvGrpSpPr/>
                  <p:nvPr/>
                </p:nvGrpSpPr>
                <p:grpSpPr>
                  <a:xfrm>
                    <a:off x="1143000" y="7086600"/>
                    <a:ext cx="685800" cy="304800"/>
                    <a:chOff x="1066800" y="7086600"/>
                    <a:chExt cx="685800" cy="304800"/>
                  </a:xfrm>
                </p:grpSpPr>
                <p:grpSp>
                  <p:nvGrpSpPr>
                    <p:cNvPr id="12" name="Group 95"/>
                    <p:cNvGrpSpPr/>
                    <p:nvPr/>
                  </p:nvGrpSpPr>
                  <p:grpSpPr>
                    <a:xfrm>
                      <a:off x="1066800" y="7086600"/>
                      <a:ext cx="304800" cy="304800"/>
                      <a:chOff x="4343400" y="6248400"/>
                      <a:chExt cx="304800" cy="304800"/>
                    </a:xfrm>
                  </p:grpSpPr>
                  <p:sp>
                    <p:nvSpPr>
                      <p:cNvPr id="253" name="Rectangle 252"/>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4" name="Rectangle 253"/>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3" name="Group 95"/>
                    <p:cNvGrpSpPr/>
                    <p:nvPr/>
                  </p:nvGrpSpPr>
                  <p:grpSpPr>
                    <a:xfrm>
                      <a:off x="1447800" y="7086600"/>
                      <a:ext cx="304800" cy="304800"/>
                      <a:chOff x="4343400" y="6248400"/>
                      <a:chExt cx="304800" cy="304800"/>
                    </a:xfrm>
                  </p:grpSpPr>
                  <p:sp>
                    <p:nvSpPr>
                      <p:cNvPr id="251" name="Rectangle 250"/>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2" name="Rectangle 251"/>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248" name="Rectangle 247"/>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260" name="Rectangle 259"/>
              <p:cNvSpPr/>
              <p:nvPr/>
            </p:nvSpPr>
            <p:spPr>
              <a:xfrm>
                <a:off x="3352800" y="29718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1" name="Rectangle 260"/>
              <p:cNvSpPr/>
              <p:nvPr/>
            </p:nvSpPr>
            <p:spPr>
              <a:xfrm>
                <a:off x="3200400" y="39624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4" name="Group 261"/>
              <p:cNvGrpSpPr/>
              <p:nvPr/>
            </p:nvGrpSpPr>
            <p:grpSpPr>
              <a:xfrm>
                <a:off x="3581400" y="1828800"/>
                <a:ext cx="1752600" cy="842337"/>
                <a:chOff x="2362200" y="2667000"/>
                <a:chExt cx="1752600" cy="842337"/>
              </a:xfrm>
            </p:grpSpPr>
            <p:sp>
              <p:nvSpPr>
                <p:cNvPr id="263" name="Oval Callout 262"/>
                <p:cNvSpPr/>
                <p:nvPr/>
              </p:nvSpPr>
              <p:spPr>
                <a:xfrm rot="10800000">
                  <a:off x="2362200" y="2667000"/>
                  <a:ext cx="1752600" cy="762000"/>
                </a:xfrm>
                <a:prstGeom prst="wedgeEllipseCallout">
                  <a:avLst>
                    <a:gd name="adj1" fmla="val -3464"/>
                    <a:gd name="adj2" fmla="val -8622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4" name="TextBox 263"/>
                <p:cNvSpPr txBox="1"/>
                <p:nvPr/>
              </p:nvSpPr>
              <p:spPr>
                <a:xfrm>
                  <a:off x="2630519" y="2667000"/>
                  <a:ext cx="1211416" cy="8423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Explicit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Split</a:t>
                  </a:r>
                </a:p>
              </p:txBody>
            </p:sp>
          </p:grpSp>
        </p:grpSp>
        <p:sp>
          <p:nvSpPr>
            <p:cNvPr id="267" name="TextBox 266"/>
            <p:cNvSpPr txBox="1"/>
            <p:nvPr/>
          </p:nvSpPr>
          <p:spPr>
            <a:xfrm>
              <a:off x="0" y="5638800"/>
              <a:ext cx="5334000" cy="584775"/>
            </a:xfrm>
            <a:prstGeom prst="rect">
              <a:avLst/>
            </a:prstGeom>
            <a:noFill/>
          </p:spPr>
          <p:txBody>
            <a:bodyPr wrap="square" rtlCol="0">
              <a:spAutoFit/>
            </a:bodyPr>
            <a:lstStyle/>
            <a:p>
              <a:pPr algn="ctr"/>
              <a:r>
                <a:rPr lang="en-US" sz="1600" dirty="0" smtClean="0"/>
                <a:t>Explicit Connection Split with </a:t>
              </a:r>
            </a:p>
            <a:p>
              <a:pPr algn="ctr"/>
              <a:r>
                <a:rPr lang="en-US" sz="1600" dirty="0" smtClean="0"/>
                <a:t>Buffer Minimization (ECS+BM)</a:t>
              </a:r>
            </a:p>
          </p:txBody>
        </p:sp>
      </p:grpSp>
    </p:spTree>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of SIP-over-TCP Overload Control Mechanism: ECS+BM</a:t>
            </a:r>
            <a:endParaRPr lang="en-US" dirty="0"/>
          </a:p>
        </p:txBody>
      </p:sp>
      <p:sp>
        <p:nvSpPr>
          <p:cNvPr id="5" name="Date Placeholder 4"/>
          <p:cNvSpPr>
            <a:spLocks noGrp="1"/>
          </p:cNvSpPr>
          <p:nvPr>
            <p:ph type="dt" sz="half" idx="10"/>
          </p:nvPr>
        </p:nvSpPr>
        <p:spPr/>
        <p:txBody>
          <a:bodyPr/>
          <a:lstStyle/>
          <a:p>
            <a:fld id="{09CDFF95-9CCB-42BC-AF74-067009E91901}"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51</a:t>
            </a:fld>
            <a:endParaRPr lang="en-US" altLang="zh-CN" dirty="0"/>
          </a:p>
        </p:txBody>
      </p:sp>
      <p:pic>
        <p:nvPicPr>
          <p:cNvPr id="7" name="Picture 1"/>
          <p:cNvPicPr>
            <a:picLocks noChangeAspect="1" noChangeArrowheads="1"/>
          </p:cNvPicPr>
          <p:nvPr/>
        </p:nvPicPr>
        <p:blipFill>
          <a:blip r:embed="rId2" cstate="print"/>
          <a:srcRect/>
          <a:stretch>
            <a:fillRect/>
          </a:stretch>
        </p:blipFill>
        <p:spPr bwMode="auto">
          <a:xfrm>
            <a:off x="1905000" y="2438400"/>
            <a:ext cx="5722733" cy="3733800"/>
          </a:xfrm>
          <a:prstGeom prst="rect">
            <a:avLst/>
          </a:prstGeom>
          <a:noFill/>
          <a:ln w="9525">
            <a:noFill/>
            <a:miter lim="800000"/>
            <a:headEnd/>
            <a:tailEnd/>
          </a:ln>
          <a:effectLst/>
        </p:spPr>
      </p:pic>
      <p:sp>
        <p:nvSpPr>
          <p:cNvPr id="8" name="Content Placeholder 268"/>
          <p:cNvSpPr>
            <a:spLocks noGrp="1"/>
          </p:cNvSpPr>
          <p:nvPr>
            <p:ph type="body" sz="half" idx="1"/>
          </p:nvPr>
        </p:nvSpPr>
        <p:spPr>
          <a:xfrm>
            <a:off x="304800" y="838200"/>
            <a:ext cx="4343400" cy="1905000"/>
          </a:xfrm>
        </p:spPr>
        <p:txBody>
          <a:bodyPr/>
          <a:lstStyle/>
          <a:p>
            <a:endParaRPr lang="en-US" dirty="0" smtClean="0"/>
          </a:p>
          <a:p>
            <a:pPr>
              <a:buFont typeface="Wingdings" pitchFamily="2" charset="2"/>
              <a:buChar char="q"/>
            </a:pPr>
            <a:r>
              <a:rPr lang="en-US" dirty="0" smtClean="0"/>
              <a:t>Pressure merely shifted to SE</a:t>
            </a:r>
          </a:p>
          <a:p>
            <a:pPr>
              <a:buFont typeface="Wingdings" pitchFamily="2" charset="2"/>
              <a:buChar char="q"/>
            </a:pPr>
            <a:r>
              <a:rPr lang="en-US" dirty="0" smtClean="0"/>
              <a:t>Ultimately blocking UAC to SE !</a:t>
            </a:r>
          </a:p>
          <a:p>
            <a:pPr>
              <a:buFont typeface="Wingdings" pitchFamily="2" charset="2"/>
              <a:buChar char="q"/>
            </a:pPr>
            <a:r>
              <a:rPr lang="en-US" dirty="0" smtClean="0"/>
              <a:t>Solution </a:t>
            </a:r>
            <a:r>
              <a:rPr lang="en-US" dirty="0" smtClean="0">
                <a:sym typeface="Wingdings" pitchFamily="2" charset="2"/>
              </a:rPr>
              <a:t> </a:t>
            </a:r>
            <a:r>
              <a:rPr lang="en-US" dirty="0" smtClean="0">
                <a:solidFill>
                  <a:srgbClr val="FF0000"/>
                </a:solidFill>
                <a:sym typeface="Wingdings" pitchFamily="2" charset="2"/>
              </a:rPr>
              <a:t>smart forwarding</a:t>
            </a:r>
          </a:p>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a:p>
        </p:txBody>
      </p:sp>
      <p:grpSp>
        <p:nvGrpSpPr>
          <p:cNvPr id="23" name="Group 22"/>
          <p:cNvGrpSpPr/>
          <p:nvPr/>
        </p:nvGrpSpPr>
        <p:grpSpPr>
          <a:xfrm>
            <a:off x="4191000" y="1219200"/>
            <a:ext cx="4495800" cy="998571"/>
            <a:chOff x="4267200" y="5029200"/>
            <a:chExt cx="4495800" cy="998571"/>
          </a:xfrm>
        </p:grpSpPr>
        <p:pic>
          <p:nvPicPr>
            <p:cNvPr id="10" name="Picture 6" descr="openpower-720"/>
            <p:cNvPicPr>
              <a:picLocks noChangeAspect="1" noChangeArrowheads="1"/>
            </p:cNvPicPr>
            <p:nvPr/>
          </p:nvPicPr>
          <p:blipFill>
            <a:blip r:embed="rId3" cstate="print"/>
            <a:srcRect/>
            <a:stretch>
              <a:fillRect/>
            </a:stretch>
          </p:blipFill>
          <p:spPr bwMode="auto">
            <a:xfrm>
              <a:off x="4267200" y="5084705"/>
              <a:ext cx="561975" cy="637928"/>
            </a:xfrm>
            <a:prstGeom prst="rect">
              <a:avLst/>
            </a:prstGeom>
            <a:noFill/>
            <a:ln w="9525">
              <a:noFill/>
              <a:miter lim="800000"/>
              <a:headEnd/>
              <a:tailEnd/>
            </a:ln>
          </p:spPr>
        </p:pic>
        <p:sp>
          <p:nvSpPr>
            <p:cNvPr id="11" name="TextBox 10"/>
            <p:cNvSpPr txBox="1"/>
            <p:nvPr/>
          </p:nvSpPr>
          <p:spPr>
            <a:xfrm>
              <a:off x="4267200" y="5695266"/>
              <a:ext cx="505778" cy="276999"/>
            </a:xfrm>
            <a:prstGeom prst="rect">
              <a:avLst/>
            </a:prstGeom>
            <a:noFill/>
          </p:spPr>
          <p:txBody>
            <a:bodyPr wrap="square" rtlCol="0">
              <a:spAutoFit/>
            </a:bodyPr>
            <a:lstStyle/>
            <a:p>
              <a:r>
                <a:rPr lang="en-US" sz="1200" dirty="0" smtClean="0">
                  <a:solidFill>
                    <a:schemeClr val="accent2"/>
                  </a:solidFill>
                  <a:latin typeface="Comic Sans MS" pitchFamily="66" charset="0"/>
                </a:rPr>
                <a:t>UAs</a:t>
              </a:r>
              <a:endParaRPr lang="en-US" sz="1200" dirty="0">
                <a:solidFill>
                  <a:schemeClr val="accent2"/>
                </a:solidFill>
                <a:latin typeface="Comic Sans MS" pitchFamily="66" charset="0"/>
              </a:endParaRPr>
            </a:p>
          </p:txBody>
        </p:sp>
        <p:sp>
          <p:nvSpPr>
            <p:cNvPr id="12" name="TextBox 11"/>
            <p:cNvSpPr txBox="1"/>
            <p:nvPr/>
          </p:nvSpPr>
          <p:spPr>
            <a:xfrm>
              <a:off x="5503545" y="5695266"/>
              <a:ext cx="449580" cy="276998"/>
            </a:xfrm>
            <a:prstGeom prst="rect">
              <a:avLst/>
            </a:prstGeom>
            <a:noFill/>
          </p:spPr>
          <p:txBody>
            <a:bodyPr wrap="square" rtlCol="0">
              <a:spAutoFit/>
            </a:bodyPr>
            <a:lstStyle/>
            <a:p>
              <a:r>
                <a:rPr lang="en-US" sz="1200" dirty="0" smtClean="0">
                  <a:solidFill>
                    <a:schemeClr val="accent2"/>
                  </a:solidFill>
                  <a:latin typeface="Comic Sans MS" pitchFamily="66" charset="0"/>
                </a:rPr>
                <a:t>SE</a:t>
              </a:r>
              <a:endParaRPr lang="en-US" sz="1200" dirty="0">
                <a:solidFill>
                  <a:schemeClr val="accent2"/>
                </a:solidFill>
                <a:latin typeface="Comic Sans MS" pitchFamily="66" charset="0"/>
              </a:endParaRPr>
            </a:p>
          </p:txBody>
        </p:sp>
        <p:sp>
          <p:nvSpPr>
            <p:cNvPr id="13" name="TextBox 12"/>
            <p:cNvSpPr txBox="1"/>
            <p:nvPr/>
          </p:nvSpPr>
          <p:spPr>
            <a:xfrm>
              <a:off x="7020878" y="5750772"/>
              <a:ext cx="449580" cy="276999"/>
            </a:xfrm>
            <a:prstGeom prst="rect">
              <a:avLst/>
            </a:prstGeom>
            <a:noFill/>
          </p:spPr>
          <p:txBody>
            <a:bodyPr wrap="square" rtlCol="0">
              <a:spAutoFit/>
            </a:bodyPr>
            <a:lstStyle/>
            <a:p>
              <a:r>
                <a:rPr lang="en-US" sz="1200" dirty="0" smtClean="0">
                  <a:solidFill>
                    <a:schemeClr val="accent2"/>
                  </a:solidFill>
                  <a:latin typeface="Comic Sans MS" pitchFamily="66" charset="0"/>
                </a:rPr>
                <a:t>RE</a:t>
              </a:r>
              <a:endParaRPr lang="en-US" sz="1200" dirty="0">
                <a:solidFill>
                  <a:schemeClr val="accent2"/>
                </a:solidFill>
                <a:latin typeface="Comic Sans MS" pitchFamily="66" charset="0"/>
              </a:endParaRPr>
            </a:p>
          </p:txBody>
        </p:sp>
        <p:sp>
          <p:nvSpPr>
            <p:cNvPr id="14" name="TextBox 13"/>
            <p:cNvSpPr txBox="1"/>
            <p:nvPr/>
          </p:nvSpPr>
          <p:spPr>
            <a:xfrm>
              <a:off x="8201025" y="5695266"/>
              <a:ext cx="561975" cy="276999"/>
            </a:xfrm>
            <a:prstGeom prst="rect">
              <a:avLst/>
            </a:prstGeom>
            <a:noFill/>
          </p:spPr>
          <p:txBody>
            <a:bodyPr wrap="square" rtlCol="0">
              <a:spAutoFit/>
            </a:bodyPr>
            <a:lstStyle/>
            <a:p>
              <a:r>
                <a:rPr lang="en-US" sz="1200" dirty="0" smtClean="0">
                  <a:solidFill>
                    <a:schemeClr val="accent2"/>
                  </a:solidFill>
                  <a:latin typeface="Comic Sans MS" pitchFamily="66" charset="0"/>
                </a:rPr>
                <a:t>UAs</a:t>
              </a:r>
              <a:endParaRPr lang="en-US" sz="1200" dirty="0">
                <a:solidFill>
                  <a:schemeClr val="accent2"/>
                </a:solidFill>
                <a:latin typeface="Comic Sans MS" pitchFamily="66" charset="0"/>
              </a:endParaRPr>
            </a:p>
          </p:txBody>
        </p:sp>
        <p:pic>
          <p:nvPicPr>
            <p:cNvPr id="15" name="Picture 6" descr="openpower-720"/>
            <p:cNvPicPr>
              <a:picLocks noChangeAspect="1" noChangeArrowheads="1"/>
            </p:cNvPicPr>
            <p:nvPr/>
          </p:nvPicPr>
          <p:blipFill>
            <a:blip r:embed="rId3" cstate="print"/>
            <a:srcRect/>
            <a:stretch>
              <a:fillRect/>
            </a:stretch>
          </p:blipFill>
          <p:spPr bwMode="auto">
            <a:xfrm>
              <a:off x="5447348" y="5084705"/>
              <a:ext cx="561975" cy="637928"/>
            </a:xfrm>
            <a:prstGeom prst="rect">
              <a:avLst/>
            </a:prstGeom>
            <a:noFill/>
            <a:ln w="9525">
              <a:noFill/>
              <a:miter lim="800000"/>
              <a:headEnd/>
              <a:tailEnd/>
            </a:ln>
          </p:spPr>
        </p:pic>
        <p:pic>
          <p:nvPicPr>
            <p:cNvPr id="16" name="Picture 6" descr="openpower-720"/>
            <p:cNvPicPr>
              <a:picLocks noChangeAspect="1" noChangeArrowheads="1"/>
            </p:cNvPicPr>
            <p:nvPr/>
          </p:nvPicPr>
          <p:blipFill>
            <a:blip r:embed="rId3" cstate="print"/>
            <a:srcRect/>
            <a:stretch>
              <a:fillRect/>
            </a:stretch>
          </p:blipFill>
          <p:spPr bwMode="auto">
            <a:xfrm>
              <a:off x="6908483" y="5084705"/>
              <a:ext cx="561975" cy="637928"/>
            </a:xfrm>
            <a:prstGeom prst="rect">
              <a:avLst/>
            </a:prstGeom>
            <a:noFill/>
            <a:ln w="9525">
              <a:noFill/>
              <a:miter lim="800000"/>
              <a:headEnd/>
              <a:tailEnd/>
            </a:ln>
          </p:spPr>
        </p:pic>
        <p:pic>
          <p:nvPicPr>
            <p:cNvPr id="17" name="Picture 6" descr="openpower-720"/>
            <p:cNvPicPr>
              <a:picLocks noChangeAspect="1" noChangeArrowheads="1"/>
            </p:cNvPicPr>
            <p:nvPr/>
          </p:nvPicPr>
          <p:blipFill>
            <a:blip r:embed="rId3" cstate="print"/>
            <a:srcRect/>
            <a:stretch>
              <a:fillRect/>
            </a:stretch>
          </p:blipFill>
          <p:spPr bwMode="auto">
            <a:xfrm>
              <a:off x="8201025" y="5084705"/>
              <a:ext cx="561975" cy="637928"/>
            </a:xfrm>
            <a:prstGeom prst="rect">
              <a:avLst/>
            </a:prstGeom>
            <a:noFill/>
            <a:ln w="9525">
              <a:noFill/>
              <a:miter lim="800000"/>
              <a:headEnd/>
              <a:tailEnd/>
            </a:ln>
          </p:spPr>
        </p:pic>
        <p:sp>
          <p:nvSpPr>
            <p:cNvPr id="18" name="Line 9"/>
            <p:cNvSpPr>
              <a:spLocks noChangeShapeType="1"/>
            </p:cNvSpPr>
            <p:nvPr/>
          </p:nvSpPr>
          <p:spPr bwMode="auto">
            <a:xfrm>
              <a:off x="7414260" y="5473244"/>
              <a:ext cx="840621" cy="1157"/>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19" name="Line 8"/>
            <p:cNvSpPr>
              <a:spLocks noChangeShapeType="1"/>
            </p:cNvSpPr>
            <p:nvPr/>
          </p:nvSpPr>
          <p:spPr bwMode="auto">
            <a:xfrm>
              <a:off x="5953125" y="5473244"/>
              <a:ext cx="1011555"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0" name="Line 10"/>
            <p:cNvSpPr>
              <a:spLocks noChangeShapeType="1"/>
            </p:cNvSpPr>
            <p:nvPr/>
          </p:nvSpPr>
          <p:spPr bwMode="auto">
            <a:xfrm flipV="1">
              <a:off x="4772978" y="5473244"/>
              <a:ext cx="730568" cy="0"/>
            </a:xfrm>
            <a:prstGeom prst="line">
              <a:avLst/>
            </a:prstGeom>
            <a:noFill/>
            <a:ln w="38100" cap="rnd">
              <a:solidFill>
                <a:srgbClr val="CC9900"/>
              </a:solidFill>
              <a:prstDash val="sysDot"/>
              <a:round/>
              <a:headEnd type="none" w="med" len="med"/>
              <a:tailEnd type="triangle" w="med" len="med"/>
            </a:ln>
          </p:spPr>
          <p:txBody>
            <a:bodyPr wrap="square">
              <a:spAutoFit/>
            </a:bodyPr>
            <a:lstStyle/>
            <a:p>
              <a:endParaRPr lang="en-US" dirty="0"/>
            </a:p>
          </p:txBody>
        </p:sp>
        <p:sp>
          <p:nvSpPr>
            <p:cNvPr id="21" name="Oval 20"/>
            <p:cNvSpPr/>
            <p:nvPr/>
          </p:nvSpPr>
          <p:spPr bwMode="auto">
            <a:xfrm>
              <a:off x="6796088" y="5029200"/>
              <a:ext cx="730568" cy="721571"/>
            </a:xfrm>
            <a:prstGeom prst="ellipse">
              <a:avLst/>
            </a:prstGeom>
            <a:noFill/>
            <a:ln w="25400" cap="flat" cmpd="sng" algn="ctr">
              <a:solidFill>
                <a:srgbClr val="7030A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charset="0"/>
                <a:cs typeface="Arial" charset="0"/>
              </a:endParaRPr>
            </a:p>
          </p:txBody>
        </p:sp>
        <p:sp>
          <p:nvSpPr>
            <p:cNvPr id="22" name="Oval 21"/>
            <p:cNvSpPr/>
            <p:nvPr/>
          </p:nvSpPr>
          <p:spPr bwMode="auto">
            <a:xfrm>
              <a:off x="5334000" y="5029200"/>
              <a:ext cx="730568" cy="721571"/>
            </a:xfrm>
            <a:prstGeom prst="ellipse">
              <a:avLst/>
            </a:prstGeom>
            <a:noFill/>
            <a:ln w="25400" cap="flat" cmpd="sng" algn="ctr">
              <a:solidFill>
                <a:srgbClr val="FF0000"/>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charset="0"/>
                <a:cs typeface="Arial"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Smart Forwarding for ECS</a:t>
            </a:r>
            <a:endParaRPr lang="en-US" dirty="0"/>
          </a:p>
        </p:txBody>
      </p:sp>
      <p:sp>
        <p:nvSpPr>
          <p:cNvPr id="5" name="Date Placeholder 4"/>
          <p:cNvSpPr>
            <a:spLocks noGrp="1"/>
          </p:cNvSpPr>
          <p:nvPr>
            <p:ph type="dt" sz="half" idx="10"/>
          </p:nvPr>
        </p:nvSpPr>
        <p:spPr/>
        <p:txBody>
          <a:bodyPr/>
          <a:lstStyle/>
          <a:p>
            <a:fld id="{5318BB52-25B4-4CD3-883B-6C449C619932}"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52</a:t>
            </a:fld>
            <a:endParaRPr lang="en-US" altLang="zh-CN" dirty="0"/>
          </a:p>
        </p:txBody>
      </p:sp>
      <p:sp>
        <p:nvSpPr>
          <p:cNvPr id="7" name="Content Placeholder 268"/>
          <p:cNvSpPr>
            <a:spLocks noGrp="1"/>
          </p:cNvSpPr>
          <p:nvPr>
            <p:ph type="body" sz="half" idx="1"/>
          </p:nvPr>
        </p:nvSpPr>
        <p:spPr>
          <a:xfrm>
            <a:off x="381000" y="1066800"/>
            <a:ext cx="4038600" cy="1905000"/>
          </a:xfrm>
        </p:spPr>
        <p:txBody>
          <a:bodyPr/>
          <a:lstStyle/>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smtClean="0">
              <a:solidFill>
                <a:srgbClr val="FF0000"/>
              </a:solidFill>
              <a:sym typeface="Wingdings" pitchFamily="2" charset="2"/>
            </a:endParaRPr>
          </a:p>
          <a:p>
            <a:endParaRPr lang="en-US" dirty="0"/>
          </a:p>
        </p:txBody>
      </p:sp>
      <p:sp>
        <p:nvSpPr>
          <p:cNvPr id="70" name="TextBox 69"/>
          <p:cNvSpPr txBox="1"/>
          <p:nvPr/>
        </p:nvSpPr>
        <p:spPr>
          <a:xfrm>
            <a:off x="304800" y="1676400"/>
            <a:ext cx="4191000" cy="1754326"/>
          </a:xfrm>
          <a:prstGeom prst="rect">
            <a:avLst/>
          </a:prstGeom>
          <a:noFill/>
        </p:spPr>
        <p:txBody>
          <a:bodyPr wrap="square" rtlCol="0">
            <a:spAutoFit/>
          </a:bodyPr>
          <a:lstStyle/>
          <a:p>
            <a:pPr>
              <a:buFont typeface="Wingdings" pitchFamily="2" charset="2"/>
              <a:buChar char="q"/>
            </a:pPr>
            <a:r>
              <a:rPr lang="en-US" dirty="0" smtClean="0"/>
              <a:t> A simple parameter-free smart forwarding algorithm</a:t>
            </a:r>
          </a:p>
          <a:p>
            <a:pPr algn="ctr"/>
            <a:endParaRPr lang="en-US" dirty="0" smtClean="0"/>
          </a:p>
          <a:p>
            <a:pPr>
              <a:buFont typeface="Wingdings" pitchFamily="2" charset="2"/>
              <a:buChar char="q"/>
            </a:pPr>
            <a:r>
              <a:rPr lang="en-US" dirty="0" smtClean="0"/>
              <a:t> Implementation just an easy Linux </a:t>
            </a:r>
            <a:r>
              <a:rPr lang="en-US" i="1" dirty="0" smtClean="0">
                <a:latin typeface="Lucida Fax" pitchFamily="18" charset="0"/>
              </a:rPr>
              <a:t>ioctl</a:t>
            </a:r>
            <a:r>
              <a:rPr lang="en-US" dirty="0" smtClean="0"/>
              <a:t> function call to test buffer emptiness</a:t>
            </a:r>
            <a:endParaRPr lang="en-US" dirty="0"/>
          </a:p>
        </p:txBody>
      </p:sp>
      <p:sp>
        <p:nvSpPr>
          <p:cNvPr id="72" name="Flowchart: Decision 71"/>
          <p:cNvSpPr/>
          <p:nvPr/>
        </p:nvSpPr>
        <p:spPr bwMode="auto">
          <a:xfrm>
            <a:off x="5867400" y="3581400"/>
            <a:ext cx="2286000" cy="1066800"/>
          </a:xfrm>
          <a:prstGeom prst="flowChartDecision">
            <a:avLst/>
          </a:prstGeom>
          <a:noFill/>
          <a:ln w="19050" cap="flat" cmpd="sng" algn="ctr">
            <a:solidFill>
              <a:srgbClr val="33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73" name="TextBox 72"/>
          <p:cNvSpPr txBox="1"/>
          <p:nvPr/>
        </p:nvSpPr>
        <p:spPr>
          <a:xfrm>
            <a:off x="6096000" y="3886200"/>
            <a:ext cx="1848583"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INVITE 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send buffer empty?</a:t>
            </a:r>
            <a:endParaRPr kumimoji="0" lang="en-US" sz="1800" b="0" i="0" u="none" strike="noStrike" kern="0" cap="none" spc="0" normalizeH="0" baseline="0" noProof="0" dirty="0">
              <a:ln>
                <a:noFill/>
              </a:ln>
              <a:solidFill>
                <a:sysClr val="windowText" lastClr="000000"/>
              </a:solidFill>
              <a:effectLst/>
              <a:uLnTx/>
              <a:uFillTx/>
              <a:latin typeface="Comic Sans MS" pitchFamily="66" charset="0"/>
            </a:endParaRPr>
          </a:p>
        </p:txBody>
      </p:sp>
      <p:sp>
        <p:nvSpPr>
          <p:cNvPr id="74" name="TextBox 73"/>
          <p:cNvSpPr txBox="1"/>
          <p:nvPr/>
        </p:nvSpPr>
        <p:spPr>
          <a:xfrm>
            <a:off x="6324600" y="2438400"/>
            <a:ext cx="1563248"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INVITE arrival?</a:t>
            </a:r>
            <a:endParaRPr kumimoji="0" lang="en-US" sz="1400" b="0" i="0" u="none" strike="noStrike" kern="0" cap="none" spc="0" normalizeH="0" baseline="0" noProof="0" dirty="0">
              <a:ln>
                <a:noFill/>
              </a:ln>
              <a:solidFill>
                <a:sysClr val="windowText" lastClr="000000"/>
              </a:solidFill>
              <a:effectLst/>
              <a:uLnTx/>
              <a:uFillTx/>
              <a:latin typeface="Comic Sans MS" pitchFamily="66" charset="0"/>
            </a:endParaRPr>
          </a:p>
        </p:txBody>
      </p:sp>
      <p:cxnSp>
        <p:nvCxnSpPr>
          <p:cNvPr id="75" name="Straight Arrow Connector 74"/>
          <p:cNvCxnSpPr>
            <a:stCxn id="72" idx="2"/>
            <a:endCxn id="80" idx="0"/>
          </p:cNvCxnSpPr>
          <p:nvPr/>
        </p:nvCxnSpPr>
        <p:spPr bwMode="auto">
          <a:xfrm rot="5400000">
            <a:off x="6743700" y="4914900"/>
            <a:ext cx="533400" cy="1588"/>
          </a:xfrm>
          <a:prstGeom prst="straightConnector1">
            <a:avLst/>
          </a:prstGeom>
          <a:noFill/>
          <a:ln w="19050" cap="flat" cmpd="sng" algn="ctr">
            <a:solidFill>
              <a:srgbClr val="333399"/>
            </a:solidFill>
            <a:prstDash val="solid"/>
            <a:round/>
            <a:headEnd type="none" w="med" len="med"/>
            <a:tailEnd type="stealth" w="lg" len="lg"/>
          </a:ln>
          <a:effectLst/>
        </p:spPr>
      </p:cxnSp>
      <p:sp>
        <p:nvSpPr>
          <p:cNvPr id="76" name="TextBox 75"/>
          <p:cNvSpPr txBox="1"/>
          <p:nvPr/>
        </p:nvSpPr>
        <p:spPr>
          <a:xfrm>
            <a:off x="6172200" y="5334000"/>
            <a:ext cx="162416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Forward INVITE</a:t>
            </a:r>
            <a:endParaRPr kumimoji="0" lang="en-US" sz="1400" b="0" i="0" u="none" strike="noStrike" kern="0" cap="none" spc="0" normalizeH="0" baseline="0" noProof="0" dirty="0">
              <a:ln>
                <a:noFill/>
              </a:ln>
              <a:solidFill>
                <a:sysClr val="windowText" lastClr="000000"/>
              </a:solidFill>
              <a:effectLst/>
              <a:uLnTx/>
              <a:uFillTx/>
              <a:latin typeface="Comic Sans MS" pitchFamily="66" charset="0"/>
            </a:endParaRPr>
          </a:p>
        </p:txBody>
      </p:sp>
      <p:sp>
        <p:nvSpPr>
          <p:cNvPr id="77" name="TextBox 76"/>
          <p:cNvSpPr txBox="1"/>
          <p:nvPr/>
        </p:nvSpPr>
        <p:spPr>
          <a:xfrm>
            <a:off x="4038600" y="3886200"/>
            <a:ext cx="148470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Reject INVITE</a:t>
            </a:r>
            <a:endParaRPr kumimoji="0" lang="en-US" sz="1400" b="0" i="0" u="none" strike="noStrike" kern="0" cap="none" spc="0" normalizeH="0" baseline="0" noProof="0" dirty="0">
              <a:ln>
                <a:noFill/>
              </a:ln>
              <a:solidFill>
                <a:sysClr val="windowText" lastClr="000000"/>
              </a:solidFill>
              <a:effectLst/>
              <a:uLnTx/>
              <a:uFillTx/>
              <a:latin typeface="Comic Sans MS" pitchFamily="66" charset="0"/>
            </a:endParaRPr>
          </a:p>
        </p:txBody>
      </p:sp>
      <p:cxnSp>
        <p:nvCxnSpPr>
          <p:cNvPr id="78" name="Straight Arrow Connector 77"/>
          <p:cNvCxnSpPr>
            <a:stCxn id="72" idx="1"/>
          </p:cNvCxnSpPr>
          <p:nvPr/>
        </p:nvCxnSpPr>
        <p:spPr bwMode="auto">
          <a:xfrm rot="10800000">
            <a:off x="5562600" y="4114800"/>
            <a:ext cx="304800" cy="1588"/>
          </a:xfrm>
          <a:prstGeom prst="straightConnector1">
            <a:avLst/>
          </a:prstGeom>
          <a:noFill/>
          <a:ln w="19050" cap="flat" cmpd="sng" algn="ctr">
            <a:solidFill>
              <a:srgbClr val="333399"/>
            </a:solidFill>
            <a:prstDash val="solid"/>
            <a:round/>
            <a:headEnd type="none" w="med" len="med"/>
            <a:tailEnd type="stealth" w="lg" len="lg"/>
          </a:ln>
          <a:effectLst/>
        </p:spPr>
      </p:cxnSp>
      <p:cxnSp>
        <p:nvCxnSpPr>
          <p:cNvPr id="79" name="Straight Arrow Connector 78"/>
          <p:cNvCxnSpPr>
            <a:stCxn id="81" idx="2"/>
            <a:endCxn id="72" idx="0"/>
          </p:cNvCxnSpPr>
          <p:nvPr/>
        </p:nvCxnSpPr>
        <p:spPr bwMode="auto">
          <a:xfrm rot="5400000">
            <a:off x="6781800" y="3352800"/>
            <a:ext cx="457200" cy="1588"/>
          </a:xfrm>
          <a:prstGeom prst="straightConnector1">
            <a:avLst/>
          </a:prstGeom>
          <a:noFill/>
          <a:ln w="19050" cap="flat" cmpd="sng" algn="ctr">
            <a:solidFill>
              <a:srgbClr val="333399"/>
            </a:solidFill>
            <a:prstDash val="solid"/>
            <a:round/>
            <a:headEnd type="none" w="med" len="med"/>
            <a:tailEnd type="stealth" w="lg" len="lg"/>
          </a:ln>
          <a:effectLst/>
        </p:spPr>
      </p:cxnSp>
      <p:sp>
        <p:nvSpPr>
          <p:cNvPr id="80" name="Flowchart: Process 79"/>
          <p:cNvSpPr/>
          <p:nvPr/>
        </p:nvSpPr>
        <p:spPr bwMode="auto">
          <a:xfrm>
            <a:off x="6172200" y="5181600"/>
            <a:ext cx="1676400" cy="533400"/>
          </a:xfrm>
          <a:prstGeom prst="flowChartProcess">
            <a:avLst/>
          </a:prstGeom>
          <a:noFill/>
          <a:ln w="19050" cap="flat" cmpd="sng" algn="ctr">
            <a:solidFill>
              <a:srgbClr val="33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81" name="Flowchart: Decision 80"/>
          <p:cNvSpPr/>
          <p:nvPr/>
        </p:nvSpPr>
        <p:spPr bwMode="auto">
          <a:xfrm>
            <a:off x="5867400" y="2057400"/>
            <a:ext cx="2286000" cy="1066800"/>
          </a:xfrm>
          <a:prstGeom prst="flowChartDecision">
            <a:avLst/>
          </a:prstGeom>
          <a:noFill/>
          <a:ln w="19050" cap="flat" cmpd="sng" algn="ctr">
            <a:solidFill>
              <a:srgbClr val="33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82" name="Oval 81"/>
          <p:cNvSpPr/>
          <p:nvPr/>
        </p:nvSpPr>
        <p:spPr bwMode="auto">
          <a:xfrm>
            <a:off x="6553200" y="1143000"/>
            <a:ext cx="914400" cy="457200"/>
          </a:xfrm>
          <a:prstGeom prst="ellipse">
            <a:avLst/>
          </a:prstGeom>
          <a:noFill/>
          <a:ln w="19050" cap="flat" cmpd="sng" algn="ctr">
            <a:solidFill>
              <a:srgbClr val="33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sp>
        <p:nvSpPr>
          <p:cNvPr id="83" name="TextBox 82"/>
          <p:cNvSpPr txBox="1"/>
          <p:nvPr/>
        </p:nvSpPr>
        <p:spPr>
          <a:xfrm>
            <a:off x="6705600" y="1219200"/>
            <a:ext cx="65755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Comic Sans MS" pitchFamily="66" charset="0"/>
              </a:rPr>
              <a:t>Start</a:t>
            </a:r>
            <a:endParaRPr kumimoji="0" lang="en-US" sz="1400" b="0" i="0" u="none" strike="noStrike" kern="0" cap="none" spc="0" normalizeH="0" baseline="0" noProof="0" dirty="0">
              <a:ln>
                <a:noFill/>
              </a:ln>
              <a:solidFill>
                <a:sysClr val="windowText" lastClr="000000"/>
              </a:solidFill>
              <a:effectLst/>
              <a:uLnTx/>
              <a:uFillTx/>
              <a:latin typeface="Comic Sans MS" pitchFamily="66" charset="0"/>
            </a:endParaRPr>
          </a:p>
        </p:txBody>
      </p:sp>
      <p:cxnSp>
        <p:nvCxnSpPr>
          <p:cNvPr id="84" name="Straight Arrow Connector 83"/>
          <p:cNvCxnSpPr/>
          <p:nvPr/>
        </p:nvCxnSpPr>
        <p:spPr bwMode="auto">
          <a:xfrm rot="5400000">
            <a:off x="6782594" y="1828006"/>
            <a:ext cx="457200" cy="1588"/>
          </a:xfrm>
          <a:prstGeom prst="straightConnector1">
            <a:avLst/>
          </a:prstGeom>
          <a:noFill/>
          <a:ln w="19050" cap="flat" cmpd="sng" algn="ctr">
            <a:solidFill>
              <a:srgbClr val="333399"/>
            </a:solidFill>
            <a:prstDash val="solid"/>
            <a:round/>
            <a:headEnd type="none" w="med" len="med"/>
            <a:tailEnd type="stealth" w="lg" len="lg"/>
          </a:ln>
          <a:effectLst/>
        </p:spPr>
      </p:cxnSp>
      <p:sp>
        <p:nvSpPr>
          <p:cNvPr id="85" name="Flowchart: Process 84"/>
          <p:cNvSpPr/>
          <p:nvPr/>
        </p:nvSpPr>
        <p:spPr bwMode="auto">
          <a:xfrm>
            <a:off x="3886200" y="3810000"/>
            <a:ext cx="1676400" cy="533400"/>
          </a:xfrm>
          <a:prstGeom prst="flowChartProcess">
            <a:avLst/>
          </a:prstGeom>
          <a:noFill/>
          <a:ln w="19050" cap="flat" cmpd="sng" algn="ctr">
            <a:solidFill>
              <a:srgbClr val="33339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0" cap="none" spc="0" normalizeH="0" baseline="0" noProof="0" dirty="0">
              <a:ln>
                <a:noFill/>
              </a:ln>
              <a:solidFill>
                <a:srgbClr val="000000"/>
              </a:solidFill>
              <a:effectLst/>
              <a:uLnTx/>
              <a:uFillTx/>
              <a:latin typeface="Arial" charset="0"/>
              <a:ea typeface="Arial" charset="0"/>
              <a:cs typeface="Arial" charset="0"/>
            </a:endParaRPr>
          </a:p>
        </p:txBody>
      </p:sp>
      <p:cxnSp>
        <p:nvCxnSpPr>
          <p:cNvPr id="86" name="Elbow Connector 52"/>
          <p:cNvCxnSpPr>
            <a:stCxn id="85" idx="0"/>
          </p:cNvCxnSpPr>
          <p:nvPr/>
        </p:nvCxnSpPr>
        <p:spPr bwMode="auto">
          <a:xfrm rot="5400000" flipH="1" flipV="1">
            <a:off x="4838700" y="1638300"/>
            <a:ext cx="2057400" cy="2286000"/>
          </a:xfrm>
          <a:prstGeom prst="bentConnector2">
            <a:avLst/>
          </a:prstGeom>
          <a:noFill/>
          <a:ln w="19050" cap="flat" cmpd="sng" algn="ctr">
            <a:solidFill>
              <a:srgbClr val="333399"/>
            </a:solidFill>
            <a:prstDash val="solid"/>
            <a:round/>
            <a:headEnd type="none" w="med" len="med"/>
            <a:tailEnd type="arrow"/>
          </a:ln>
          <a:effectLst/>
        </p:spPr>
      </p:cxnSp>
      <p:cxnSp>
        <p:nvCxnSpPr>
          <p:cNvPr id="87" name="Elbow Connector 86"/>
          <p:cNvCxnSpPr/>
          <p:nvPr/>
        </p:nvCxnSpPr>
        <p:spPr bwMode="auto">
          <a:xfrm rot="10800000">
            <a:off x="7010400" y="1752600"/>
            <a:ext cx="1676400" cy="838200"/>
          </a:xfrm>
          <a:prstGeom prst="bentConnector3">
            <a:avLst>
              <a:gd name="adj1" fmla="val -225"/>
            </a:avLst>
          </a:prstGeom>
          <a:noFill/>
          <a:ln w="19050" cap="flat" cmpd="sng" algn="ctr">
            <a:solidFill>
              <a:srgbClr val="333399"/>
            </a:solidFill>
            <a:prstDash val="solid"/>
            <a:round/>
            <a:headEnd type="none" w="med" len="med"/>
            <a:tailEnd type="arrow"/>
          </a:ln>
          <a:effectLst/>
        </p:spPr>
      </p:cxnSp>
      <p:cxnSp>
        <p:nvCxnSpPr>
          <p:cNvPr id="88" name="Shape 60"/>
          <p:cNvCxnSpPr>
            <a:stCxn id="80" idx="2"/>
          </p:cNvCxnSpPr>
          <p:nvPr/>
        </p:nvCxnSpPr>
        <p:spPr bwMode="auto">
          <a:xfrm rot="5400000" flipH="1" flipV="1">
            <a:off x="6286500" y="3314700"/>
            <a:ext cx="3124200" cy="1676400"/>
          </a:xfrm>
          <a:prstGeom prst="bentConnector3">
            <a:avLst>
              <a:gd name="adj1" fmla="val -7317"/>
            </a:avLst>
          </a:prstGeom>
          <a:noFill/>
          <a:ln w="19050" cap="flat" cmpd="sng" algn="ctr">
            <a:solidFill>
              <a:srgbClr val="333399"/>
            </a:solidFill>
            <a:prstDash val="solid"/>
            <a:round/>
            <a:headEnd type="none" w="med" len="med"/>
            <a:tailEnd type="none"/>
          </a:ln>
          <a:effectLst/>
        </p:spPr>
      </p:cxnSp>
      <p:sp>
        <p:nvSpPr>
          <p:cNvPr id="89" name="TextBox 88"/>
          <p:cNvSpPr txBox="1"/>
          <p:nvPr/>
        </p:nvSpPr>
        <p:spPr>
          <a:xfrm>
            <a:off x="6705600" y="3124200"/>
            <a:ext cx="2984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omic Sans MS" pitchFamily="66" charset="0"/>
              </a:rPr>
              <a:t>Y</a:t>
            </a:r>
            <a:endParaRPr kumimoji="0" lang="en-US" sz="1400" b="1" i="0" u="none" strike="noStrike" kern="0" cap="none" spc="0" normalizeH="0" baseline="0" noProof="0" dirty="0">
              <a:ln>
                <a:noFill/>
              </a:ln>
              <a:solidFill>
                <a:sysClr val="windowText" lastClr="000000"/>
              </a:solidFill>
              <a:effectLst/>
              <a:uLnTx/>
              <a:uFillTx/>
              <a:latin typeface="Comic Sans MS" pitchFamily="66" charset="0"/>
            </a:endParaRPr>
          </a:p>
        </p:txBody>
      </p:sp>
      <p:sp>
        <p:nvSpPr>
          <p:cNvPr id="90" name="TextBox 89"/>
          <p:cNvSpPr txBox="1"/>
          <p:nvPr/>
        </p:nvSpPr>
        <p:spPr>
          <a:xfrm>
            <a:off x="8229600" y="2286000"/>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omic Sans MS" pitchFamily="66" charset="0"/>
              </a:rPr>
              <a:t>N</a:t>
            </a:r>
            <a:endParaRPr kumimoji="0" lang="en-US" sz="1400" b="1" i="0" u="none" strike="noStrike" kern="0" cap="none" spc="0" normalizeH="0" baseline="0" noProof="0" dirty="0">
              <a:ln>
                <a:noFill/>
              </a:ln>
              <a:solidFill>
                <a:sysClr val="windowText" lastClr="000000"/>
              </a:solidFill>
              <a:effectLst/>
              <a:uLnTx/>
              <a:uFillTx/>
              <a:latin typeface="Comic Sans MS" pitchFamily="66" charset="0"/>
            </a:endParaRPr>
          </a:p>
        </p:txBody>
      </p:sp>
      <p:sp>
        <p:nvSpPr>
          <p:cNvPr id="91" name="TextBox 90"/>
          <p:cNvSpPr txBox="1"/>
          <p:nvPr/>
        </p:nvSpPr>
        <p:spPr>
          <a:xfrm>
            <a:off x="6705600" y="4724400"/>
            <a:ext cx="29848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omic Sans MS" pitchFamily="66" charset="0"/>
              </a:rPr>
              <a:t>Y</a:t>
            </a:r>
            <a:endParaRPr kumimoji="0" lang="en-US" sz="1400" b="1" i="0" u="none" strike="noStrike" kern="0" cap="none" spc="0" normalizeH="0" baseline="0" noProof="0" dirty="0">
              <a:ln>
                <a:noFill/>
              </a:ln>
              <a:solidFill>
                <a:sysClr val="windowText" lastClr="000000"/>
              </a:solidFill>
              <a:effectLst/>
              <a:uLnTx/>
              <a:uFillTx/>
              <a:latin typeface="Comic Sans MS" pitchFamily="66" charset="0"/>
            </a:endParaRPr>
          </a:p>
        </p:txBody>
      </p:sp>
      <p:sp>
        <p:nvSpPr>
          <p:cNvPr id="92" name="TextBox 91"/>
          <p:cNvSpPr txBox="1"/>
          <p:nvPr/>
        </p:nvSpPr>
        <p:spPr>
          <a:xfrm>
            <a:off x="5562600" y="3810000"/>
            <a:ext cx="330540"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ysClr val="windowText" lastClr="000000"/>
                </a:solidFill>
                <a:effectLst/>
                <a:uLnTx/>
                <a:uFillTx/>
                <a:latin typeface="Comic Sans MS" pitchFamily="66" charset="0"/>
              </a:rPr>
              <a:t>N</a:t>
            </a:r>
            <a:endParaRPr kumimoji="0" lang="en-US" sz="1400" b="1" i="0" u="none" strike="noStrike" kern="0" cap="none" spc="0" normalizeH="0" baseline="0" noProof="0" dirty="0">
              <a:ln>
                <a:noFill/>
              </a:ln>
              <a:solidFill>
                <a:sysClr val="windowText" lastClr="000000"/>
              </a:solidFill>
              <a:effectLst/>
              <a:uLnTx/>
              <a:uFillTx/>
              <a:latin typeface="Comic Sans MS" pitchFamily="66" charset="0"/>
            </a:endParaRPr>
          </a:p>
        </p:txBody>
      </p:sp>
      <p:cxnSp>
        <p:nvCxnSpPr>
          <p:cNvPr id="93" name="Straight Arrow Connector 92"/>
          <p:cNvCxnSpPr>
            <a:stCxn id="81" idx="3"/>
          </p:cNvCxnSpPr>
          <p:nvPr/>
        </p:nvCxnSpPr>
        <p:spPr>
          <a:xfrm>
            <a:off x="8153400" y="2590800"/>
            <a:ext cx="533400" cy="1588"/>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ECS+BM+SF</a:t>
            </a:r>
            <a:endParaRPr lang="en-US" dirty="0"/>
          </a:p>
        </p:txBody>
      </p:sp>
      <p:sp>
        <p:nvSpPr>
          <p:cNvPr id="5" name="Date Placeholder 4"/>
          <p:cNvSpPr>
            <a:spLocks noGrp="1"/>
          </p:cNvSpPr>
          <p:nvPr>
            <p:ph type="dt" sz="half" idx="10"/>
          </p:nvPr>
        </p:nvSpPr>
        <p:spPr/>
        <p:txBody>
          <a:bodyPr/>
          <a:lstStyle/>
          <a:p>
            <a:fld id="{D549E6B9-140C-4BEF-8402-B57491700124}"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53</a:t>
            </a:fld>
            <a:endParaRPr lang="en-US" altLang="zh-CN" dirty="0"/>
          </a:p>
        </p:txBody>
      </p:sp>
      <p:grpSp>
        <p:nvGrpSpPr>
          <p:cNvPr id="3" name="Group 6"/>
          <p:cNvGrpSpPr/>
          <p:nvPr/>
        </p:nvGrpSpPr>
        <p:grpSpPr>
          <a:xfrm>
            <a:off x="1676400" y="1066800"/>
            <a:ext cx="5257800" cy="4343400"/>
            <a:chOff x="1752600" y="1066800"/>
            <a:chExt cx="5867400" cy="4953000"/>
          </a:xfrm>
        </p:grpSpPr>
        <p:grpSp>
          <p:nvGrpSpPr>
            <p:cNvPr id="4" name="Group 221"/>
            <p:cNvGrpSpPr/>
            <p:nvPr/>
          </p:nvGrpSpPr>
          <p:grpSpPr>
            <a:xfrm>
              <a:off x="1752600" y="1066800"/>
              <a:ext cx="5867400" cy="4953000"/>
              <a:chOff x="533400" y="1905000"/>
              <a:chExt cx="5867400" cy="4953000"/>
            </a:xfrm>
          </p:grpSpPr>
          <p:sp>
            <p:nvSpPr>
              <p:cNvPr id="14" name="Rounded Rectangle 13"/>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Oval Callout 14"/>
              <p:cNvSpPr/>
              <p:nvPr/>
            </p:nvSpPr>
            <p:spPr>
              <a:xfrm>
                <a:off x="3962400" y="1905000"/>
                <a:ext cx="2438400" cy="1295400"/>
              </a:xfrm>
              <a:prstGeom prst="wedgeEllipseCallout">
                <a:avLst>
                  <a:gd name="adj1" fmla="val -28409"/>
                  <a:gd name="adj2" fmla="val 99380"/>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Oval Callout 15"/>
              <p:cNvSpPr/>
              <p:nvPr/>
            </p:nvSpPr>
            <p:spPr>
              <a:xfrm>
                <a:off x="3581400" y="5715000"/>
                <a:ext cx="2514600" cy="11430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ounded Rectangle 16"/>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8" name="Straight Arrow Connector 17"/>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19" name="Straight Arrow Connector 18"/>
              <p:cNvCxnSpPr>
                <a:endCxn id="17"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cxnSp>
            <p:nvCxnSpPr>
              <p:cNvPr id="20" name="Straight Arrow Connector 19"/>
              <p:cNvCxnSpPr/>
              <p:nvPr/>
            </p:nvCxnSpPr>
            <p:spPr>
              <a:xfrm>
                <a:off x="2514600" y="4114800"/>
                <a:ext cx="1600200" cy="1588"/>
              </a:xfrm>
              <a:prstGeom prst="straightConnector1">
                <a:avLst/>
              </a:prstGeom>
              <a:noFill/>
              <a:ln w="19050" cap="flat" cmpd="sng" algn="ctr">
                <a:solidFill>
                  <a:srgbClr val="1F497D"/>
                </a:solidFill>
                <a:prstDash val="solid"/>
                <a:tailEnd type="stealth" w="med" len="lg"/>
              </a:ln>
              <a:effectLst/>
            </p:spPr>
          </p:cxnSp>
          <p:sp>
            <p:nvSpPr>
              <p:cNvPr id="21" name="TextBox 20"/>
              <p:cNvSpPr txBox="1"/>
              <p:nvPr/>
            </p:nvSpPr>
            <p:spPr>
              <a:xfrm>
                <a:off x="2234096" y="3556000"/>
                <a:ext cx="2004845" cy="5966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Session start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INVITE requests</a:t>
                </a:r>
              </a:p>
            </p:txBody>
          </p:sp>
          <p:sp>
            <p:nvSpPr>
              <p:cNvPr id="22" name="TextBox 21"/>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4" name="Straight Arrow Connector 23"/>
              <p:cNvCxnSpPr/>
              <p:nvPr/>
            </p:nvCxnSpPr>
            <p:spPr>
              <a:xfrm>
                <a:off x="2514600" y="5029200"/>
                <a:ext cx="1600200" cy="1588"/>
              </a:xfrm>
              <a:prstGeom prst="straightConnector1">
                <a:avLst/>
              </a:prstGeom>
              <a:noFill/>
              <a:ln w="50800" cap="flat" cmpd="sng" algn="ctr">
                <a:solidFill>
                  <a:srgbClr val="002060"/>
                </a:solidFill>
                <a:prstDash val="solid"/>
                <a:tailEnd type="stealth" w="med" len="lg"/>
              </a:ln>
              <a:effectLst/>
            </p:spPr>
          </p:cxnSp>
          <p:sp>
            <p:nvSpPr>
              <p:cNvPr id="25" name="TextBox 24"/>
              <p:cNvSpPr txBox="1"/>
              <p:nvPr/>
            </p:nvSpPr>
            <p:spPr>
              <a:xfrm>
                <a:off x="2346055" y="4419600"/>
                <a:ext cx="1943058"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Other in-session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requests (ACK etc.)</a:t>
                </a:r>
              </a:p>
            </p:txBody>
          </p:sp>
          <p:sp>
            <p:nvSpPr>
              <p:cNvPr id="26" name="TextBox 25"/>
              <p:cNvSpPr txBox="1"/>
              <p:nvPr/>
            </p:nvSpPr>
            <p:spPr>
              <a:xfrm>
                <a:off x="4117772" y="2057400"/>
                <a:ext cx="2213176" cy="13336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p:txBody>
          </p:sp>
          <p:sp>
            <p:nvSpPr>
              <p:cNvPr id="27" name="Oval Callout 26"/>
              <p:cNvSpPr/>
              <p:nvPr/>
            </p:nvSpPr>
            <p:spPr>
              <a:xfrm>
                <a:off x="533400" y="2209800"/>
                <a:ext cx="2590800" cy="533400"/>
              </a:xfrm>
              <a:prstGeom prst="wedgeEllipseCallout">
                <a:avLst>
                  <a:gd name="adj1" fmla="val 16615"/>
                  <a:gd name="adj2" fmla="val 225848"/>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TextBox 27"/>
              <p:cNvSpPr txBox="1"/>
              <p:nvPr/>
            </p:nvSpPr>
            <p:spPr>
              <a:xfrm>
                <a:off x="827226" y="2209800"/>
                <a:ext cx="2213176"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a:t>
                </a:r>
              </a:p>
            </p:txBody>
          </p:sp>
          <p:sp>
            <p:nvSpPr>
              <p:cNvPr id="29" name="TextBox 28"/>
              <p:cNvSpPr txBox="1"/>
              <p:nvPr/>
            </p:nvSpPr>
            <p:spPr>
              <a:xfrm>
                <a:off x="2895600" y="41148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5059</a:t>
                </a:r>
              </a:p>
            </p:txBody>
          </p:sp>
          <p:sp>
            <p:nvSpPr>
              <p:cNvPr id="30" name="TextBox 29"/>
              <p:cNvSpPr txBox="1"/>
              <p:nvPr/>
            </p:nvSpPr>
            <p:spPr>
              <a:xfrm>
                <a:off x="2819400" y="50292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5060</a:t>
                </a:r>
              </a:p>
            </p:txBody>
          </p:sp>
          <p:sp>
            <p:nvSpPr>
              <p:cNvPr id="31" name="Oval Callout 30"/>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TextBox 31"/>
              <p:cNvSpPr txBox="1"/>
              <p:nvPr/>
            </p:nvSpPr>
            <p:spPr>
              <a:xfrm>
                <a:off x="969306" y="5791199"/>
                <a:ext cx="1968102" cy="80723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7" name="Group 95"/>
              <p:cNvGrpSpPr/>
              <p:nvPr/>
            </p:nvGrpSpPr>
            <p:grpSpPr>
              <a:xfrm>
                <a:off x="2057400" y="4876800"/>
                <a:ext cx="304800" cy="304800"/>
                <a:chOff x="4267200" y="6248400"/>
                <a:chExt cx="304800" cy="304800"/>
              </a:xfrm>
            </p:grpSpPr>
            <p:sp>
              <p:nvSpPr>
                <p:cNvPr id="49"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4" name="Rectangle 33"/>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TextBox 34"/>
              <p:cNvSpPr txBox="1"/>
              <p:nvPr/>
            </p:nvSpPr>
            <p:spPr>
              <a:xfrm>
                <a:off x="3463034" y="5791199"/>
                <a:ext cx="2760567" cy="10529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8" name="Group 43"/>
              <p:cNvGrpSpPr/>
              <p:nvPr/>
            </p:nvGrpSpPr>
            <p:grpSpPr>
              <a:xfrm>
                <a:off x="4191000" y="3810000"/>
                <a:ext cx="533400" cy="457200"/>
                <a:chOff x="838200" y="7010400"/>
                <a:chExt cx="533400" cy="457200"/>
              </a:xfrm>
            </p:grpSpPr>
            <p:sp>
              <p:nvSpPr>
                <p:cNvPr id="46" name="Rectangle 45"/>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7" name="Rectangle 46"/>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1" name="Group 47"/>
              <p:cNvGrpSpPr/>
              <p:nvPr/>
            </p:nvGrpSpPr>
            <p:grpSpPr>
              <a:xfrm>
                <a:off x="4191000" y="4800600"/>
                <a:ext cx="838200" cy="457200"/>
                <a:chOff x="1066800" y="7010400"/>
                <a:chExt cx="838200" cy="457200"/>
              </a:xfrm>
            </p:grpSpPr>
            <p:grpSp>
              <p:nvGrpSpPr>
                <p:cNvPr id="33" name="Group 44"/>
                <p:cNvGrpSpPr/>
                <p:nvPr/>
              </p:nvGrpSpPr>
              <p:grpSpPr>
                <a:xfrm>
                  <a:off x="1143000" y="7086600"/>
                  <a:ext cx="685800" cy="304800"/>
                  <a:chOff x="1066800" y="7086600"/>
                  <a:chExt cx="685800" cy="304800"/>
                </a:xfrm>
              </p:grpSpPr>
              <p:grpSp>
                <p:nvGrpSpPr>
                  <p:cNvPr id="36" name="Group 95"/>
                  <p:cNvGrpSpPr/>
                  <p:nvPr/>
                </p:nvGrpSpPr>
                <p:grpSpPr>
                  <a:xfrm>
                    <a:off x="1066800" y="7086600"/>
                    <a:ext cx="304800" cy="304800"/>
                    <a:chOff x="4343400" y="6248400"/>
                    <a:chExt cx="304800" cy="304800"/>
                  </a:xfrm>
                </p:grpSpPr>
                <p:sp>
                  <p:nvSpPr>
                    <p:cNvPr id="44" name="Rectangle 43"/>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5" name="Rectangle 44"/>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7" name="Group 95"/>
                  <p:cNvGrpSpPr/>
                  <p:nvPr/>
                </p:nvGrpSpPr>
                <p:grpSpPr>
                  <a:xfrm>
                    <a:off x="1447800" y="7086600"/>
                    <a:ext cx="304800" cy="304800"/>
                    <a:chOff x="4343400" y="6248400"/>
                    <a:chExt cx="304800" cy="304800"/>
                  </a:xfrm>
                </p:grpSpPr>
                <p:sp>
                  <p:nvSpPr>
                    <p:cNvPr id="42" name="Rectangle 41"/>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Rectangle 42"/>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39" name="Rectangle 38"/>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9" name="Rectangle 8"/>
            <p:cNvSpPr/>
            <p:nvPr/>
          </p:nvSpPr>
          <p:spPr>
            <a:xfrm>
              <a:off x="3352800" y="29718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p:nvSpPr>
          <p:spPr>
            <a:xfrm>
              <a:off x="3200400" y="39624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38" name="Group 261"/>
            <p:cNvGrpSpPr/>
            <p:nvPr/>
          </p:nvGrpSpPr>
          <p:grpSpPr>
            <a:xfrm>
              <a:off x="3581400" y="1828800"/>
              <a:ext cx="1752600" cy="842337"/>
              <a:chOff x="2362200" y="2667000"/>
              <a:chExt cx="1752600" cy="842337"/>
            </a:xfrm>
          </p:grpSpPr>
          <p:sp>
            <p:nvSpPr>
              <p:cNvPr id="12" name="Oval Callout 11"/>
              <p:cNvSpPr/>
              <p:nvPr/>
            </p:nvSpPr>
            <p:spPr>
              <a:xfrm rot="10800000">
                <a:off x="2362200" y="2667000"/>
                <a:ext cx="1752600" cy="762000"/>
              </a:xfrm>
              <a:prstGeom prst="wedgeEllipseCallout">
                <a:avLst>
                  <a:gd name="adj1" fmla="val -3464"/>
                  <a:gd name="adj2" fmla="val -8622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TextBox 12"/>
              <p:cNvSpPr txBox="1"/>
              <p:nvPr/>
            </p:nvSpPr>
            <p:spPr>
              <a:xfrm>
                <a:off x="2630519" y="2667000"/>
                <a:ext cx="1211416" cy="8423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Explicit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Split</a:t>
                </a:r>
              </a:p>
            </p:txBody>
          </p:sp>
        </p:grpSp>
      </p:grpSp>
      <p:sp>
        <p:nvSpPr>
          <p:cNvPr id="51" name="TextBox 50"/>
          <p:cNvSpPr txBox="1"/>
          <p:nvPr/>
        </p:nvSpPr>
        <p:spPr>
          <a:xfrm>
            <a:off x="1676400" y="5486400"/>
            <a:ext cx="5334000" cy="584775"/>
          </a:xfrm>
          <a:prstGeom prst="rect">
            <a:avLst/>
          </a:prstGeom>
          <a:noFill/>
        </p:spPr>
        <p:txBody>
          <a:bodyPr wrap="square" rtlCol="0">
            <a:spAutoFit/>
          </a:bodyPr>
          <a:lstStyle/>
          <a:p>
            <a:pPr algn="ctr"/>
            <a:r>
              <a:rPr lang="en-US" sz="1600" dirty="0" smtClean="0"/>
              <a:t>Explicit Connection Split + Buffer Minimization and Smart Forwarding (ECS+BM+SF)</a:t>
            </a:r>
            <a:endParaRPr lang="en-US" sz="1600" dirty="0"/>
          </a:p>
        </p:txBody>
      </p:sp>
      <p:sp>
        <p:nvSpPr>
          <p:cNvPr id="52" name="Rounded Rectangle 51"/>
          <p:cNvSpPr/>
          <p:nvPr/>
        </p:nvSpPr>
        <p:spPr>
          <a:xfrm>
            <a:off x="2618509" y="2692400"/>
            <a:ext cx="353291" cy="4318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Oval Callout 52"/>
          <p:cNvSpPr/>
          <p:nvPr/>
        </p:nvSpPr>
        <p:spPr>
          <a:xfrm>
            <a:off x="1752600" y="1905000"/>
            <a:ext cx="1066800" cy="533400"/>
          </a:xfrm>
          <a:prstGeom prst="wedgeEllipseCallout">
            <a:avLst>
              <a:gd name="adj1" fmla="val 45918"/>
              <a:gd name="adj2" fmla="val 109189"/>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TextBox 53"/>
          <p:cNvSpPr txBox="1"/>
          <p:nvPr/>
        </p:nvSpPr>
        <p:spPr>
          <a:xfrm>
            <a:off x="1795577" y="1900767"/>
            <a:ext cx="1053494"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Smart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forwarding</a:t>
            </a: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ECS+BM+SF: Throughput</a:t>
            </a:r>
            <a:endParaRPr lang="en-US" dirty="0"/>
          </a:p>
        </p:txBody>
      </p:sp>
      <p:sp>
        <p:nvSpPr>
          <p:cNvPr id="5" name="Date Placeholder 4"/>
          <p:cNvSpPr>
            <a:spLocks noGrp="1"/>
          </p:cNvSpPr>
          <p:nvPr>
            <p:ph type="dt" sz="half" idx="10"/>
          </p:nvPr>
        </p:nvSpPr>
        <p:spPr/>
        <p:txBody>
          <a:bodyPr/>
          <a:lstStyle/>
          <a:p>
            <a:fld id="{304B6B95-41ED-4D24-BC07-B43368D096FF}"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54</a:t>
            </a:fld>
            <a:endParaRPr lang="en-US" altLang="zh-CN" dirty="0"/>
          </a:p>
        </p:txBody>
      </p:sp>
      <p:sp>
        <p:nvSpPr>
          <p:cNvPr id="17" name="Text Placeholder 2"/>
          <p:cNvSpPr>
            <a:spLocks noGrp="1"/>
          </p:cNvSpPr>
          <p:nvPr>
            <p:ph type="body" sz="half" idx="1"/>
          </p:nvPr>
        </p:nvSpPr>
        <p:spPr>
          <a:xfrm>
            <a:off x="609600" y="990600"/>
            <a:ext cx="7848600" cy="1143000"/>
          </a:xfrm>
        </p:spPr>
        <p:txBody>
          <a:bodyPr/>
          <a:lstStyle/>
          <a:p>
            <a:pPr>
              <a:buFont typeface="Wingdings" pitchFamily="2" charset="2"/>
              <a:buChar char="q"/>
            </a:pPr>
            <a:r>
              <a:rPr lang="en-US" dirty="0" smtClean="0"/>
              <a:t>Among 35999 INVITEs generated, 22019 rejected, all the rest 13980 go successful, no retransmissions</a:t>
            </a:r>
          </a:p>
          <a:p>
            <a:pPr>
              <a:buFont typeface="Wingdings" pitchFamily="2" charset="2"/>
              <a:buChar char="q"/>
            </a:pPr>
            <a:r>
              <a:rPr lang="en-US" dirty="0" smtClean="0"/>
              <a:t>RE CPU utilization is full </a:t>
            </a:r>
            <a:r>
              <a:rPr lang="en-US" dirty="0" smtClean="0">
                <a:sym typeface="Wingdings" pitchFamily="2" charset="2"/>
              </a:rPr>
              <a:t> achieving full capacity without waste</a:t>
            </a:r>
            <a:endParaRPr lang="en-US" dirty="0" smtClean="0"/>
          </a:p>
          <a:p>
            <a:pPr>
              <a:buFont typeface="Wingdings" pitchFamily="2" charset="2"/>
              <a:buChar char="q"/>
            </a:pPr>
            <a:endParaRPr lang="en-US" dirty="0"/>
          </a:p>
        </p:txBody>
      </p:sp>
      <p:sp>
        <p:nvSpPr>
          <p:cNvPr id="18" name="TextBox 17"/>
          <p:cNvSpPr txBox="1"/>
          <p:nvPr/>
        </p:nvSpPr>
        <p:spPr>
          <a:xfrm>
            <a:off x="2819400" y="6400800"/>
            <a:ext cx="2667000" cy="307777"/>
          </a:xfrm>
          <a:prstGeom prst="rect">
            <a:avLst/>
          </a:prstGeom>
          <a:noFill/>
        </p:spPr>
        <p:txBody>
          <a:bodyPr wrap="square" rtlCol="0">
            <a:spAutoFit/>
          </a:bodyPr>
          <a:lstStyle/>
          <a:p>
            <a:r>
              <a:rPr lang="en-US" sz="1400" dirty="0" smtClean="0"/>
              <a:t>Case study L=150 C=65</a:t>
            </a:r>
            <a:endParaRPr lang="en-US" sz="1400" dirty="0"/>
          </a:p>
        </p:txBody>
      </p:sp>
      <p:grpSp>
        <p:nvGrpSpPr>
          <p:cNvPr id="21" name="Group 20"/>
          <p:cNvGrpSpPr/>
          <p:nvPr/>
        </p:nvGrpSpPr>
        <p:grpSpPr>
          <a:xfrm>
            <a:off x="152400" y="4267200"/>
            <a:ext cx="8458200" cy="2057400"/>
            <a:chOff x="228600" y="1066800"/>
            <a:chExt cx="8458200" cy="2057400"/>
          </a:xfrm>
        </p:grpSpPr>
        <p:sp>
          <p:nvSpPr>
            <p:cNvPr id="11" name="Rounded Rectangle 10"/>
            <p:cNvSpPr/>
            <p:nvPr/>
          </p:nvSpPr>
          <p:spPr bwMode="auto">
            <a:xfrm>
              <a:off x="1143000" y="10668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5" name="Picture 3"/>
            <p:cNvPicPr>
              <a:picLocks noChangeAspect="1" noChangeArrowheads="1"/>
            </p:cNvPicPr>
            <p:nvPr/>
          </p:nvPicPr>
          <p:blipFill>
            <a:blip r:embed="rId2" cstate="print"/>
            <a:srcRect/>
            <a:stretch>
              <a:fillRect/>
            </a:stretch>
          </p:blipFill>
          <p:spPr bwMode="auto">
            <a:xfrm>
              <a:off x="1295400" y="1219200"/>
              <a:ext cx="7239000" cy="1743075"/>
            </a:xfrm>
            <a:prstGeom prst="rect">
              <a:avLst/>
            </a:prstGeom>
            <a:noFill/>
            <a:ln w="9525">
              <a:noFill/>
              <a:miter lim="800000"/>
              <a:headEnd/>
              <a:tailEnd/>
            </a:ln>
          </p:spPr>
        </p:pic>
        <p:sp>
          <p:nvSpPr>
            <p:cNvPr id="19" name="TextBox 18"/>
            <p:cNvSpPr txBox="1"/>
            <p:nvPr/>
          </p:nvSpPr>
          <p:spPr>
            <a:xfrm>
              <a:off x="228600" y="1828800"/>
              <a:ext cx="933269" cy="369332"/>
            </a:xfrm>
            <a:prstGeom prst="rect">
              <a:avLst/>
            </a:prstGeom>
            <a:noFill/>
          </p:spPr>
          <p:txBody>
            <a:bodyPr wrap="none" rtlCol="0">
              <a:spAutoFit/>
            </a:bodyPr>
            <a:lstStyle/>
            <a:p>
              <a:r>
                <a:rPr lang="en-US" dirty="0" err="1" smtClean="0">
                  <a:latin typeface="Comic Sans MS" pitchFamily="66" charset="0"/>
                </a:rPr>
                <a:t>Callees</a:t>
              </a:r>
              <a:endParaRPr lang="en-US" dirty="0">
                <a:latin typeface="Comic Sans MS" pitchFamily="66" charset="0"/>
              </a:endParaRPr>
            </a:p>
          </p:txBody>
        </p:sp>
      </p:grpSp>
      <p:grpSp>
        <p:nvGrpSpPr>
          <p:cNvPr id="14" name="Group 13"/>
          <p:cNvGrpSpPr/>
          <p:nvPr/>
        </p:nvGrpSpPr>
        <p:grpSpPr>
          <a:xfrm>
            <a:off x="152400" y="2133600"/>
            <a:ext cx="8458200" cy="2057400"/>
            <a:chOff x="228600" y="4343400"/>
            <a:chExt cx="8458200" cy="2057400"/>
          </a:xfrm>
        </p:grpSpPr>
        <p:sp>
          <p:nvSpPr>
            <p:cNvPr id="16" name="Rounded Rectangle 15"/>
            <p:cNvSpPr/>
            <p:nvPr/>
          </p:nvSpPr>
          <p:spPr bwMode="auto">
            <a:xfrm>
              <a:off x="1143000" y="4343400"/>
              <a:ext cx="7543800" cy="20574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1295400" y="4495800"/>
              <a:ext cx="7290216" cy="1755408"/>
            </a:xfrm>
            <a:prstGeom prst="rect">
              <a:avLst/>
            </a:prstGeom>
            <a:noFill/>
            <a:ln w="9525">
              <a:noFill/>
              <a:miter lim="800000"/>
              <a:headEnd/>
              <a:tailEnd/>
            </a:ln>
          </p:spPr>
        </p:pic>
        <p:sp>
          <p:nvSpPr>
            <p:cNvPr id="20" name="TextBox 19"/>
            <p:cNvSpPr txBox="1"/>
            <p:nvPr/>
          </p:nvSpPr>
          <p:spPr>
            <a:xfrm>
              <a:off x="228600" y="5105400"/>
              <a:ext cx="1069639" cy="369332"/>
            </a:xfrm>
            <a:prstGeom prst="rect">
              <a:avLst/>
            </a:prstGeom>
            <a:noFill/>
          </p:spPr>
          <p:txBody>
            <a:bodyPr wrap="square" rtlCol="0">
              <a:spAutoFit/>
            </a:bodyPr>
            <a:lstStyle/>
            <a:p>
              <a:r>
                <a:rPr lang="en-US" dirty="0" smtClean="0">
                  <a:latin typeface="Comic Sans MS" pitchFamily="66" charset="0"/>
                </a:rPr>
                <a:t>Callers</a:t>
              </a:r>
              <a:endParaRPr lang="en-US" dirty="0">
                <a:latin typeface="Comic Sans MS" pitchFamily="66"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ECS+BM+SF: Post Dial Delay (INVITE – 200 OK)</a:t>
            </a:r>
            <a:endParaRPr lang="en-US" dirty="0"/>
          </a:p>
        </p:txBody>
      </p:sp>
      <p:sp>
        <p:nvSpPr>
          <p:cNvPr id="3" name="Text Placeholder 2"/>
          <p:cNvSpPr>
            <a:spLocks noGrp="1"/>
          </p:cNvSpPr>
          <p:nvPr>
            <p:ph type="body" sz="half" idx="1"/>
          </p:nvPr>
        </p:nvSpPr>
        <p:spPr>
          <a:xfrm>
            <a:off x="2362200" y="4648201"/>
            <a:ext cx="4038600" cy="1295400"/>
          </a:xfrm>
        </p:spPr>
        <p:txBody>
          <a:bodyPr/>
          <a:lstStyle/>
          <a:p>
            <a:pPr>
              <a:buFont typeface="Wingdings" pitchFamily="2" charset="2"/>
              <a:buChar char="q"/>
            </a:pPr>
            <a:r>
              <a:rPr lang="en-US" dirty="0" smtClean="0"/>
              <a:t>99% delay smaller than 60ms</a:t>
            </a:r>
          </a:p>
          <a:p>
            <a:pPr>
              <a:buFont typeface="Wingdings" pitchFamily="2" charset="2"/>
              <a:buChar char="q"/>
            </a:pPr>
            <a:endParaRPr lang="en-US" dirty="0" smtClean="0"/>
          </a:p>
          <a:p>
            <a:pPr>
              <a:buFont typeface="Wingdings" pitchFamily="2" charset="2"/>
              <a:buChar char="q"/>
            </a:pPr>
            <a:r>
              <a:rPr lang="en-US" dirty="0" smtClean="0"/>
              <a:t>No delay exceeds 70ms </a:t>
            </a:r>
          </a:p>
          <a:p>
            <a:endParaRPr lang="en-US" dirty="0"/>
          </a:p>
        </p:txBody>
      </p:sp>
      <p:sp>
        <p:nvSpPr>
          <p:cNvPr id="5" name="Date Placeholder 4"/>
          <p:cNvSpPr>
            <a:spLocks noGrp="1"/>
          </p:cNvSpPr>
          <p:nvPr>
            <p:ph type="dt" sz="half" idx="10"/>
          </p:nvPr>
        </p:nvSpPr>
        <p:spPr/>
        <p:txBody>
          <a:bodyPr/>
          <a:lstStyle/>
          <a:p>
            <a:fld id="{D1D0F9AC-FD53-4153-8C87-306B95876F9F}"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55</a:t>
            </a:fld>
            <a:endParaRPr lang="en-US" altLang="zh-CN" dirty="0"/>
          </a:p>
        </p:txBody>
      </p:sp>
      <p:pic>
        <p:nvPicPr>
          <p:cNvPr id="427010" name="Picture 2"/>
          <p:cNvPicPr>
            <a:picLocks noGrp="1" noChangeAspect="1" noChangeArrowheads="1"/>
          </p:cNvPicPr>
          <p:nvPr>
            <p:ph sz="half" idx="2"/>
          </p:nvPr>
        </p:nvPicPr>
        <p:blipFill>
          <a:blip r:embed="rId2" cstate="print"/>
          <a:srcRect/>
          <a:stretch>
            <a:fillRect/>
          </a:stretch>
        </p:blipFill>
        <p:spPr bwMode="auto">
          <a:xfrm>
            <a:off x="1828800" y="1295400"/>
            <a:ext cx="5020962" cy="302057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ECS+BM+SF Revisited</a:t>
            </a:r>
            <a:endParaRPr lang="en-US" dirty="0"/>
          </a:p>
        </p:txBody>
      </p:sp>
      <p:sp>
        <p:nvSpPr>
          <p:cNvPr id="5" name="Date Placeholder 4"/>
          <p:cNvSpPr>
            <a:spLocks noGrp="1"/>
          </p:cNvSpPr>
          <p:nvPr>
            <p:ph type="dt" sz="half" idx="10"/>
          </p:nvPr>
        </p:nvSpPr>
        <p:spPr/>
        <p:txBody>
          <a:bodyPr/>
          <a:lstStyle/>
          <a:p>
            <a:fld id="{DC7A263F-E6E1-4A6C-B390-15A10A55097C}"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56</a:t>
            </a:fld>
            <a:endParaRPr lang="en-US" altLang="zh-CN" dirty="0"/>
          </a:p>
        </p:txBody>
      </p:sp>
      <p:grpSp>
        <p:nvGrpSpPr>
          <p:cNvPr id="57" name="Group 56"/>
          <p:cNvGrpSpPr/>
          <p:nvPr/>
        </p:nvGrpSpPr>
        <p:grpSpPr>
          <a:xfrm>
            <a:off x="152400" y="1295400"/>
            <a:ext cx="5257800" cy="4343400"/>
            <a:chOff x="152400" y="1295400"/>
            <a:chExt cx="5257800" cy="4343400"/>
          </a:xfrm>
        </p:grpSpPr>
        <p:grpSp>
          <p:nvGrpSpPr>
            <p:cNvPr id="56" name="Group 55"/>
            <p:cNvGrpSpPr/>
            <p:nvPr/>
          </p:nvGrpSpPr>
          <p:grpSpPr>
            <a:xfrm>
              <a:off x="152400" y="1295400"/>
              <a:ext cx="5257800" cy="4343400"/>
              <a:chOff x="1676400" y="1066800"/>
              <a:chExt cx="5257800" cy="4343400"/>
            </a:xfrm>
          </p:grpSpPr>
          <p:grpSp>
            <p:nvGrpSpPr>
              <p:cNvPr id="3" name="Group 6"/>
              <p:cNvGrpSpPr/>
              <p:nvPr/>
            </p:nvGrpSpPr>
            <p:grpSpPr>
              <a:xfrm>
                <a:off x="1676400" y="1066800"/>
                <a:ext cx="5257800" cy="4343400"/>
                <a:chOff x="1752600" y="1066800"/>
                <a:chExt cx="5867400" cy="4953000"/>
              </a:xfrm>
            </p:grpSpPr>
            <p:grpSp>
              <p:nvGrpSpPr>
                <p:cNvPr id="4" name="Group 221"/>
                <p:cNvGrpSpPr/>
                <p:nvPr/>
              </p:nvGrpSpPr>
              <p:grpSpPr>
                <a:xfrm>
                  <a:off x="1752600" y="1066800"/>
                  <a:ext cx="5867400" cy="4953000"/>
                  <a:chOff x="533400" y="1905000"/>
                  <a:chExt cx="5867400" cy="4953000"/>
                </a:xfrm>
              </p:grpSpPr>
              <p:sp>
                <p:nvSpPr>
                  <p:cNvPr id="14" name="Rounded Rectangle 13"/>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Oval Callout 14"/>
                  <p:cNvSpPr/>
                  <p:nvPr/>
                </p:nvSpPr>
                <p:spPr>
                  <a:xfrm>
                    <a:off x="3962400" y="1905000"/>
                    <a:ext cx="2438400" cy="1295400"/>
                  </a:xfrm>
                  <a:prstGeom prst="wedgeEllipseCallout">
                    <a:avLst>
                      <a:gd name="adj1" fmla="val -28409"/>
                      <a:gd name="adj2" fmla="val 99380"/>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6" name="Oval Callout 15"/>
                  <p:cNvSpPr/>
                  <p:nvPr/>
                </p:nvSpPr>
                <p:spPr>
                  <a:xfrm>
                    <a:off x="3581400" y="5715000"/>
                    <a:ext cx="2514600" cy="1143000"/>
                  </a:xfrm>
                  <a:prstGeom prst="wedgeEllipseCallout">
                    <a:avLst>
                      <a:gd name="adj1" fmla="val -9223"/>
                      <a:gd name="adj2" fmla="val -9728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7" name="Rounded Rectangle 16"/>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18" name="Straight Arrow Connector 17"/>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19" name="Straight Arrow Connector 18"/>
                  <p:cNvCxnSpPr>
                    <a:endCxn id="17"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cxnSp>
                <p:nvCxnSpPr>
                  <p:cNvPr id="20" name="Straight Arrow Connector 19"/>
                  <p:cNvCxnSpPr/>
                  <p:nvPr/>
                </p:nvCxnSpPr>
                <p:spPr>
                  <a:xfrm>
                    <a:off x="2514600" y="4114800"/>
                    <a:ext cx="1600200" cy="1588"/>
                  </a:xfrm>
                  <a:prstGeom prst="straightConnector1">
                    <a:avLst/>
                  </a:prstGeom>
                  <a:noFill/>
                  <a:ln w="19050" cap="flat" cmpd="sng" algn="ctr">
                    <a:solidFill>
                      <a:srgbClr val="1F497D"/>
                    </a:solidFill>
                    <a:prstDash val="solid"/>
                    <a:tailEnd type="stealth" w="med" len="lg"/>
                  </a:ln>
                  <a:effectLst/>
                </p:spPr>
              </p:cxnSp>
              <p:sp>
                <p:nvSpPr>
                  <p:cNvPr id="21" name="TextBox 20"/>
                  <p:cNvSpPr txBox="1"/>
                  <p:nvPr/>
                </p:nvSpPr>
                <p:spPr>
                  <a:xfrm>
                    <a:off x="2234096" y="3556000"/>
                    <a:ext cx="2004845" cy="5966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Session start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INVITE requests</a:t>
                    </a:r>
                  </a:p>
                </p:txBody>
              </p:sp>
              <p:sp>
                <p:nvSpPr>
                  <p:cNvPr id="22" name="TextBox 21"/>
                  <p:cNvSpPr txBox="1"/>
                  <p:nvPr/>
                </p:nvSpPr>
                <p:spPr>
                  <a:xfrm>
                    <a:off x="4114799" y="4191000"/>
                    <a:ext cx="1371600" cy="6668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Entity</a:t>
                    </a:r>
                    <a:endParaRPr kumimoji="0" lang="en-US" sz="16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a:xfrm>
                    <a:off x="1143000" y="4191000"/>
                    <a:ext cx="1371600" cy="66684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Entity</a:t>
                    </a:r>
                    <a:endParaRPr kumimoji="0" lang="en-US" sz="1600" b="0" i="0" u="none" strike="noStrike" kern="0" cap="none" spc="0" normalizeH="0" baseline="0" noProof="0" dirty="0">
                      <a:ln>
                        <a:noFill/>
                      </a:ln>
                      <a:solidFill>
                        <a:sysClr val="windowText" lastClr="000000"/>
                      </a:solidFill>
                      <a:effectLst/>
                      <a:uLnTx/>
                      <a:uFillTx/>
                    </a:endParaRPr>
                  </a:p>
                </p:txBody>
              </p:sp>
              <p:cxnSp>
                <p:nvCxnSpPr>
                  <p:cNvPr id="24" name="Straight Arrow Connector 23"/>
                  <p:cNvCxnSpPr/>
                  <p:nvPr/>
                </p:nvCxnSpPr>
                <p:spPr>
                  <a:xfrm>
                    <a:off x="2514600" y="5029200"/>
                    <a:ext cx="1600200" cy="1588"/>
                  </a:xfrm>
                  <a:prstGeom prst="straightConnector1">
                    <a:avLst/>
                  </a:prstGeom>
                  <a:noFill/>
                  <a:ln w="50800" cap="flat" cmpd="sng" algn="ctr">
                    <a:solidFill>
                      <a:srgbClr val="002060"/>
                    </a:solidFill>
                    <a:prstDash val="solid"/>
                    <a:tailEnd type="stealth" w="med" len="lg"/>
                  </a:ln>
                  <a:effectLst/>
                </p:spPr>
              </p:cxnSp>
              <p:sp>
                <p:nvSpPr>
                  <p:cNvPr id="25" name="TextBox 24"/>
                  <p:cNvSpPr txBox="1"/>
                  <p:nvPr/>
                </p:nvSpPr>
                <p:spPr>
                  <a:xfrm>
                    <a:off x="2346055" y="4419600"/>
                    <a:ext cx="1943058"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Other in-session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requests (ACK etc.)</a:t>
                    </a:r>
                  </a:p>
                </p:txBody>
              </p:sp>
              <p:sp>
                <p:nvSpPr>
                  <p:cNvPr id="26" name="TextBox 25"/>
                  <p:cNvSpPr txBox="1"/>
                  <p:nvPr/>
                </p:nvSpPr>
                <p:spPr>
                  <a:xfrm>
                    <a:off x="4117772" y="2057400"/>
                    <a:ext cx="2213176" cy="13336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ysClr val="windowText" lastClr="000000"/>
                      </a:solidFill>
                      <a:effectLst/>
                      <a:uLnTx/>
                      <a:uFillTx/>
                    </a:endParaRPr>
                  </a:p>
                </p:txBody>
              </p:sp>
              <p:sp>
                <p:nvSpPr>
                  <p:cNvPr id="27" name="Oval Callout 26"/>
                  <p:cNvSpPr/>
                  <p:nvPr/>
                </p:nvSpPr>
                <p:spPr>
                  <a:xfrm>
                    <a:off x="533400" y="2209800"/>
                    <a:ext cx="2590800" cy="533400"/>
                  </a:xfrm>
                  <a:prstGeom prst="wedgeEllipseCallout">
                    <a:avLst>
                      <a:gd name="adj1" fmla="val 16615"/>
                      <a:gd name="adj2" fmla="val 225848"/>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TextBox 27"/>
                  <p:cNvSpPr txBox="1"/>
                  <p:nvPr/>
                </p:nvSpPr>
                <p:spPr>
                  <a:xfrm>
                    <a:off x="827226" y="2209800"/>
                    <a:ext cx="2213176" cy="5966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a:t>
                    </a:r>
                  </a:p>
                </p:txBody>
              </p:sp>
              <p:sp>
                <p:nvSpPr>
                  <p:cNvPr id="29" name="TextBox 28"/>
                  <p:cNvSpPr txBox="1"/>
                  <p:nvPr/>
                </p:nvSpPr>
                <p:spPr>
                  <a:xfrm>
                    <a:off x="2895600" y="41148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5059</a:t>
                    </a:r>
                  </a:p>
                </p:txBody>
              </p:sp>
              <p:sp>
                <p:nvSpPr>
                  <p:cNvPr id="30" name="TextBox 29"/>
                  <p:cNvSpPr txBox="1"/>
                  <p:nvPr/>
                </p:nvSpPr>
                <p:spPr>
                  <a:xfrm>
                    <a:off x="2819400" y="5029200"/>
                    <a:ext cx="1471444"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Port 5060</a:t>
                    </a:r>
                  </a:p>
                </p:txBody>
              </p:sp>
              <p:sp>
                <p:nvSpPr>
                  <p:cNvPr id="31" name="Oval Callout 30"/>
                  <p:cNvSpPr/>
                  <p:nvPr/>
                </p:nvSpPr>
                <p:spPr>
                  <a:xfrm>
                    <a:off x="762000" y="5715000"/>
                    <a:ext cx="2209800" cy="762000"/>
                  </a:xfrm>
                  <a:prstGeom prst="wedgeEllipseCallout">
                    <a:avLst>
                      <a:gd name="adj1" fmla="val 15376"/>
                      <a:gd name="adj2" fmla="val -11686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2" name="TextBox 31"/>
                  <p:cNvSpPr txBox="1"/>
                  <p:nvPr/>
                </p:nvSpPr>
                <p:spPr>
                  <a:xfrm>
                    <a:off x="969306" y="5791199"/>
                    <a:ext cx="1968102" cy="80723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send buffer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7" name="Group 95"/>
                  <p:cNvGrpSpPr/>
                  <p:nvPr/>
                </p:nvGrpSpPr>
                <p:grpSpPr>
                  <a:xfrm>
                    <a:off x="2057400" y="4876800"/>
                    <a:ext cx="304800" cy="304800"/>
                    <a:chOff x="4267200" y="6248400"/>
                    <a:chExt cx="304800" cy="304800"/>
                  </a:xfrm>
                </p:grpSpPr>
                <p:sp>
                  <p:nvSpPr>
                    <p:cNvPr id="49" name="Rectangle 27"/>
                    <p:cNvSpPr/>
                    <p:nvPr/>
                  </p:nvSpPr>
                  <p:spPr>
                    <a:xfrm>
                      <a:off x="42672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Rectangle 28"/>
                    <p:cNvSpPr/>
                    <p:nvPr/>
                  </p:nvSpPr>
                  <p:spPr>
                    <a:xfrm>
                      <a:off x="44196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4" name="Rectangle 33"/>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5" name="TextBox 34"/>
                  <p:cNvSpPr txBox="1"/>
                  <p:nvPr/>
                </p:nvSpPr>
                <p:spPr>
                  <a:xfrm>
                    <a:off x="3463034" y="5791199"/>
                    <a:ext cx="2760567" cy="10529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Default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Receive buffer + default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SIP server 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8" name="Group 43"/>
                  <p:cNvGrpSpPr/>
                  <p:nvPr/>
                </p:nvGrpSpPr>
                <p:grpSpPr>
                  <a:xfrm>
                    <a:off x="4191000" y="3810000"/>
                    <a:ext cx="533400" cy="457200"/>
                    <a:chOff x="838200" y="7010400"/>
                    <a:chExt cx="533400" cy="457200"/>
                  </a:xfrm>
                </p:grpSpPr>
                <p:sp>
                  <p:nvSpPr>
                    <p:cNvPr id="46" name="Rectangle 45"/>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7" name="Rectangle 46"/>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Rectangle 47"/>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11" name="Group 47"/>
                  <p:cNvGrpSpPr/>
                  <p:nvPr/>
                </p:nvGrpSpPr>
                <p:grpSpPr>
                  <a:xfrm>
                    <a:off x="4191000" y="4800600"/>
                    <a:ext cx="838200" cy="457200"/>
                    <a:chOff x="1066800" y="7010400"/>
                    <a:chExt cx="838200" cy="457200"/>
                  </a:xfrm>
                </p:grpSpPr>
                <p:grpSp>
                  <p:nvGrpSpPr>
                    <p:cNvPr id="33" name="Group 44"/>
                    <p:cNvGrpSpPr/>
                    <p:nvPr/>
                  </p:nvGrpSpPr>
                  <p:grpSpPr>
                    <a:xfrm>
                      <a:off x="1143000" y="7086600"/>
                      <a:ext cx="685800" cy="304800"/>
                      <a:chOff x="1066800" y="7086600"/>
                      <a:chExt cx="685800" cy="304800"/>
                    </a:xfrm>
                  </p:grpSpPr>
                  <p:grpSp>
                    <p:nvGrpSpPr>
                      <p:cNvPr id="36" name="Group 95"/>
                      <p:cNvGrpSpPr/>
                      <p:nvPr/>
                    </p:nvGrpSpPr>
                    <p:grpSpPr>
                      <a:xfrm>
                        <a:off x="1066800" y="7086600"/>
                        <a:ext cx="304800" cy="304800"/>
                        <a:chOff x="4343400" y="6248400"/>
                        <a:chExt cx="304800" cy="304800"/>
                      </a:xfrm>
                    </p:grpSpPr>
                    <p:sp>
                      <p:nvSpPr>
                        <p:cNvPr id="44" name="Rectangle 43"/>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5" name="Rectangle 44"/>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7" name="Group 95"/>
                      <p:cNvGrpSpPr/>
                      <p:nvPr/>
                    </p:nvGrpSpPr>
                    <p:grpSpPr>
                      <a:xfrm>
                        <a:off x="1447800" y="7086600"/>
                        <a:ext cx="304800" cy="304800"/>
                        <a:chOff x="4343400" y="6248400"/>
                        <a:chExt cx="304800" cy="304800"/>
                      </a:xfrm>
                    </p:grpSpPr>
                    <p:sp>
                      <p:nvSpPr>
                        <p:cNvPr id="42" name="Rectangle 41"/>
                        <p:cNvSpPr/>
                        <p:nvPr/>
                      </p:nvSpPr>
                      <p:spPr>
                        <a:xfrm>
                          <a:off x="4343400" y="6248400"/>
                          <a:ext cx="3048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3" name="Rectangle 42"/>
                        <p:cNvSpPr/>
                        <p:nvPr/>
                      </p:nvSpPr>
                      <p:spPr>
                        <a:xfrm>
                          <a:off x="4495800" y="62484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39" name="Rectangle 38"/>
                    <p:cNvSpPr/>
                    <p:nvPr/>
                  </p:nvSpPr>
                  <p:spPr>
                    <a:xfrm>
                      <a:off x="1066800" y="7010400"/>
                      <a:ext cx="838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9" name="Rectangle 8"/>
                <p:cNvSpPr/>
                <p:nvPr/>
              </p:nvSpPr>
              <p:spPr>
                <a:xfrm>
                  <a:off x="3352800" y="29718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0" name="Rectangle 9"/>
                <p:cNvSpPr/>
                <p:nvPr/>
              </p:nvSpPr>
              <p:spPr>
                <a:xfrm>
                  <a:off x="3200400" y="3962400"/>
                  <a:ext cx="4572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38" name="Group 261"/>
                <p:cNvGrpSpPr/>
                <p:nvPr/>
              </p:nvGrpSpPr>
              <p:grpSpPr>
                <a:xfrm>
                  <a:off x="3581400" y="1828800"/>
                  <a:ext cx="1752600" cy="842337"/>
                  <a:chOff x="2362200" y="2667000"/>
                  <a:chExt cx="1752600" cy="842337"/>
                </a:xfrm>
              </p:grpSpPr>
              <p:sp>
                <p:nvSpPr>
                  <p:cNvPr id="12" name="Oval Callout 11"/>
                  <p:cNvSpPr/>
                  <p:nvPr/>
                </p:nvSpPr>
                <p:spPr>
                  <a:xfrm rot="10800000">
                    <a:off x="2362200" y="2667000"/>
                    <a:ext cx="1752600" cy="762000"/>
                  </a:xfrm>
                  <a:prstGeom prst="wedgeEllipseCallout">
                    <a:avLst>
                      <a:gd name="adj1" fmla="val -3464"/>
                      <a:gd name="adj2" fmla="val -8622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 name="TextBox 12"/>
                  <p:cNvSpPr txBox="1"/>
                  <p:nvPr/>
                </p:nvSpPr>
                <p:spPr>
                  <a:xfrm>
                    <a:off x="2630519" y="2667000"/>
                    <a:ext cx="1211416" cy="84233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Explicit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Split</a:t>
                    </a:r>
                  </a:p>
                </p:txBody>
              </p:sp>
            </p:grpSp>
          </p:grpSp>
          <p:sp>
            <p:nvSpPr>
              <p:cNvPr id="52" name="Rounded Rectangle 51"/>
              <p:cNvSpPr/>
              <p:nvPr/>
            </p:nvSpPr>
            <p:spPr>
              <a:xfrm>
                <a:off x="2618509" y="2692400"/>
                <a:ext cx="353291" cy="4318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Oval Callout 52"/>
              <p:cNvSpPr/>
              <p:nvPr/>
            </p:nvSpPr>
            <p:spPr>
              <a:xfrm>
                <a:off x="1752600" y="1905000"/>
                <a:ext cx="1066800" cy="533400"/>
              </a:xfrm>
              <a:prstGeom prst="wedgeEllipseCallout">
                <a:avLst>
                  <a:gd name="adj1" fmla="val 45918"/>
                  <a:gd name="adj2" fmla="val 109189"/>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4" name="TextBox 53"/>
            <p:cNvSpPr txBox="1"/>
            <p:nvPr/>
          </p:nvSpPr>
          <p:spPr>
            <a:xfrm>
              <a:off x="228600" y="2133600"/>
              <a:ext cx="1053494"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Smart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0000"/>
                  </a:solidFill>
                  <a:effectLst/>
                  <a:uLnTx/>
                  <a:uFillTx/>
                </a:rPr>
                <a:t>forwarding</a:t>
              </a:r>
            </a:p>
          </p:txBody>
        </p:sp>
      </p:grpSp>
      <p:pic>
        <p:nvPicPr>
          <p:cNvPr id="55" name="Picture 2"/>
          <p:cNvPicPr>
            <a:picLocks noChangeAspect="1" noChangeArrowheads="1"/>
          </p:cNvPicPr>
          <p:nvPr/>
        </p:nvPicPr>
        <p:blipFill>
          <a:blip r:embed="rId2" cstate="print"/>
          <a:srcRect/>
          <a:stretch>
            <a:fillRect/>
          </a:stretch>
        </p:blipFill>
        <p:spPr bwMode="auto">
          <a:xfrm>
            <a:off x="5181600" y="2286000"/>
            <a:ext cx="3669484" cy="2667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ICS+BM+SF</a:t>
            </a:r>
            <a:endParaRPr lang="en-US" dirty="0"/>
          </a:p>
        </p:txBody>
      </p:sp>
      <p:sp>
        <p:nvSpPr>
          <p:cNvPr id="5" name="Date Placeholder 4"/>
          <p:cNvSpPr>
            <a:spLocks noGrp="1"/>
          </p:cNvSpPr>
          <p:nvPr>
            <p:ph type="dt" sz="half" idx="10"/>
          </p:nvPr>
        </p:nvSpPr>
        <p:spPr/>
        <p:txBody>
          <a:bodyPr/>
          <a:lstStyle/>
          <a:p>
            <a:fld id="{C2E66620-2EBC-4804-ABE9-A444663B128D}"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57</a:t>
            </a:fld>
            <a:endParaRPr lang="en-US" altLang="zh-CN" dirty="0"/>
          </a:p>
        </p:txBody>
      </p:sp>
      <p:grpSp>
        <p:nvGrpSpPr>
          <p:cNvPr id="3" name="Group 88"/>
          <p:cNvGrpSpPr/>
          <p:nvPr/>
        </p:nvGrpSpPr>
        <p:grpSpPr>
          <a:xfrm>
            <a:off x="3581400" y="2133599"/>
            <a:ext cx="1371600" cy="983397"/>
            <a:chOff x="2362200" y="2603077"/>
            <a:chExt cx="1752600" cy="824956"/>
          </a:xfrm>
        </p:grpSpPr>
        <p:sp>
          <p:nvSpPr>
            <p:cNvPr id="90" name="Oval Callout 89"/>
            <p:cNvSpPr/>
            <p:nvPr/>
          </p:nvSpPr>
          <p:spPr>
            <a:xfrm rot="10800000">
              <a:off x="2362200" y="2603077"/>
              <a:ext cx="1752600" cy="762000"/>
            </a:xfrm>
            <a:prstGeom prst="wedgeEllipseCallout">
              <a:avLst>
                <a:gd name="adj1" fmla="val 7030"/>
                <a:gd name="adj2" fmla="val -8670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1" name="TextBox 90"/>
            <p:cNvSpPr txBox="1"/>
            <p:nvPr/>
          </p:nvSpPr>
          <p:spPr>
            <a:xfrm>
              <a:off x="2499262" y="2730923"/>
              <a:ext cx="1530477" cy="697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Implicit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split</a:t>
              </a:r>
              <a:endParaRPr kumimoji="0" lang="en-US" sz="1200" b="0" i="0" u="none" strike="noStrike" kern="0" cap="none" spc="0" normalizeH="0" baseline="0" noProof="0" dirty="0" smtClean="0">
                <a:ln>
                  <a:noFill/>
                </a:ln>
                <a:solidFill>
                  <a:srgbClr val="FF0000"/>
                </a:solidFill>
                <a:effectLst/>
                <a:uLnTx/>
                <a:uFillTx/>
              </a:endParaRPr>
            </a:p>
          </p:txBody>
        </p:sp>
      </p:grpSp>
      <p:grpSp>
        <p:nvGrpSpPr>
          <p:cNvPr id="4" name="Group 93"/>
          <p:cNvGrpSpPr/>
          <p:nvPr/>
        </p:nvGrpSpPr>
        <p:grpSpPr>
          <a:xfrm>
            <a:off x="1295400" y="1143000"/>
            <a:ext cx="5867400" cy="4623375"/>
            <a:chOff x="1295400" y="1143000"/>
            <a:chExt cx="5867400" cy="4623375"/>
          </a:xfrm>
        </p:grpSpPr>
        <p:grpSp>
          <p:nvGrpSpPr>
            <p:cNvPr id="7" name="Group 49"/>
            <p:cNvGrpSpPr/>
            <p:nvPr/>
          </p:nvGrpSpPr>
          <p:grpSpPr>
            <a:xfrm>
              <a:off x="1600200" y="1143000"/>
              <a:ext cx="5562600" cy="3505200"/>
              <a:chOff x="609600" y="2057400"/>
              <a:chExt cx="5562600" cy="3505200"/>
            </a:xfrm>
          </p:grpSpPr>
          <p:sp>
            <p:nvSpPr>
              <p:cNvPr id="51" name="Rounded Rectangle 50"/>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Oval Callout 51"/>
              <p:cNvSpPr/>
              <p:nvPr/>
            </p:nvSpPr>
            <p:spPr>
              <a:xfrm>
                <a:off x="3581400" y="2057400"/>
                <a:ext cx="2590800" cy="1295400"/>
              </a:xfrm>
              <a:prstGeom prst="wedgeEllipseCallout">
                <a:avLst>
                  <a:gd name="adj1" fmla="val -15991"/>
                  <a:gd name="adj2" fmla="val 88922"/>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Rounded Rectangle 53"/>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5" name="Straight Arrow Connector 54"/>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56" name="Straight Arrow Connector 55"/>
              <p:cNvCxnSpPr>
                <a:endCxn id="54"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sp>
            <p:nvSpPr>
              <p:cNvPr id="57" name="TextBox 56"/>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9" name="Straight Arrow Connector 58"/>
              <p:cNvCxnSpPr/>
              <p:nvPr/>
            </p:nvCxnSpPr>
            <p:spPr>
              <a:xfrm>
                <a:off x="2514600" y="4572000"/>
                <a:ext cx="1600200" cy="1588"/>
              </a:xfrm>
              <a:prstGeom prst="straightConnector1">
                <a:avLst/>
              </a:prstGeom>
              <a:noFill/>
              <a:ln w="50800" cap="flat" cmpd="sng" algn="ctr">
                <a:solidFill>
                  <a:srgbClr val="002060"/>
                </a:solidFill>
                <a:prstDash val="solid"/>
                <a:tailEnd type="stealth" w="med" len="lg"/>
              </a:ln>
              <a:effectLst/>
            </p:spPr>
          </p:cxnSp>
          <p:sp>
            <p:nvSpPr>
              <p:cNvPr id="60" name="TextBox 59"/>
              <p:cNvSpPr txBox="1"/>
              <p:nvPr/>
            </p:nvSpPr>
            <p:spPr>
              <a:xfrm>
                <a:off x="2667000" y="4267200"/>
                <a:ext cx="119827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All Requests</a:t>
                </a:r>
              </a:p>
            </p:txBody>
          </p:sp>
          <p:sp>
            <p:nvSpPr>
              <p:cNvPr id="61" name="TextBox 60"/>
              <p:cNvSpPr txBox="1"/>
              <p:nvPr/>
            </p:nvSpPr>
            <p:spPr>
              <a:xfrm>
                <a:off x="3794092" y="2209800"/>
                <a:ext cx="2250937" cy="126188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receive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sp>
            <p:nvSpPr>
              <p:cNvPr id="62" name="Oval Callout 61"/>
              <p:cNvSpPr/>
              <p:nvPr/>
            </p:nvSpPr>
            <p:spPr>
              <a:xfrm>
                <a:off x="914400" y="2057400"/>
                <a:ext cx="2590800" cy="609600"/>
              </a:xfrm>
              <a:prstGeom prst="wedgeEllipseCallout">
                <a:avLst>
                  <a:gd name="adj1" fmla="val 2890"/>
                  <a:gd name="adj2" fmla="val 25362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TextBox 62"/>
              <p:cNvSpPr txBox="1"/>
              <p:nvPr/>
            </p:nvSpPr>
            <p:spPr>
              <a:xfrm>
                <a:off x="1113146" y="2057400"/>
                <a:ext cx="2250937"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send buffer</a:t>
                </a:r>
              </a:p>
            </p:txBody>
          </p:sp>
          <p:sp>
            <p:nvSpPr>
              <p:cNvPr id="67" name="Rectangle 66"/>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8" name="Group 43"/>
              <p:cNvGrpSpPr/>
              <p:nvPr/>
            </p:nvGrpSpPr>
            <p:grpSpPr>
              <a:xfrm>
                <a:off x="4191000" y="3810000"/>
                <a:ext cx="533400" cy="457200"/>
                <a:chOff x="838200" y="7010400"/>
                <a:chExt cx="533400" cy="457200"/>
              </a:xfrm>
            </p:grpSpPr>
            <p:sp>
              <p:nvSpPr>
                <p:cNvPr id="79" name="Rectangle 78"/>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Rectangle 79"/>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1" name="Rectangle 80"/>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84" name="Rectangle 83"/>
            <p:cNvSpPr/>
            <p:nvPr/>
          </p:nvSpPr>
          <p:spPr>
            <a:xfrm>
              <a:off x="3124200" y="28956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6" name="Rounded Rectangle 85"/>
            <p:cNvSpPr/>
            <p:nvPr/>
          </p:nvSpPr>
          <p:spPr>
            <a:xfrm>
              <a:off x="2514600" y="2819400"/>
              <a:ext cx="457200" cy="4572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7" name="Oval Callout 86"/>
            <p:cNvSpPr/>
            <p:nvPr/>
          </p:nvSpPr>
          <p:spPr>
            <a:xfrm>
              <a:off x="1295400" y="1905000"/>
              <a:ext cx="1676400" cy="533400"/>
            </a:xfrm>
            <a:prstGeom prst="wedgeEllipseCallout">
              <a:avLst>
                <a:gd name="adj1" fmla="val 32857"/>
                <a:gd name="adj2" fmla="val 14767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TextBox 87"/>
            <p:cNvSpPr txBox="1"/>
            <p:nvPr/>
          </p:nvSpPr>
          <p:spPr>
            <a:xfrm>
              <a:off x="1295400" y="1981200"/>
              <a:ext cx="1671804"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Smart Forwarding</a:t>
              </a:r>
            </a:p>
          </p:txBody>
        </p:sp>
        <p:cxnSp>
          <p:nvCxnSpPr>
            <p:cNvPr id="92" name="Straight Arrow Connector 91"/>
            <p:cNvCxnSpPr/>
            <p:nvPr/>
          </p:nvCxnSpPr>
          <p:spPr>
            <a:xfrm>
              <a:off x="3505200" y="3657600"/>
              <a:ext cx="1600200" cy="1588"/>
            </a:xfrm>
            <a:prstGeom prst="straightConnector1">
              <a:avLst/>
            </a:prstGeom>
            <a:noFill/>
            <a:ln w="19050" cap="flat" cmpd="sng" algn="ctr">
              <a:solidFill>
                <a:srgbClr val="FF0000"/>
              </a:solidFill>
              <a:prstDash val="solid"/>
              <a:tailEnd type="stealth" w="med" len="lg"/>
            </a:ln>
            <a:effectLst/>
          </p:spPr>
        </p:cxnSp>
        <p:sp>
          <p:nvSpPr>
            <p:cNvPr id="93" name="TextBox 92"/>
            <p:cNvSpPr txBox="1"/>
            <p:nvPr/>
          </p:nvSpPr>
          <p:spPr>
            <a:xfrm>
              <a:off x="1828800" y="5181600"/>
              <a:ext cx="5334000" cy="584775"/>
            </a:xfrm>
            <a:prstGeom prst="rect">
              <a:avLst/>
            </a:prstGeom>
            <a:noFill/>
          </p:spPr>
          <p:txBody>
            <a:bodyPr wrap="square" rtlCol="0">
              <a:spAutoFit/>
            </a:bodyPr>
            <a:lstStyle/>
            <a:p>
              <a:pPr algn="ctr"/>
              <a:r>
                <a:rPr lang="en-US" sz="1600" dirty="0" smtClean="0"/>
                <a:t>Implicit Connection Split with Buffer Minimization and Smart Forwarding (ICS+BM+SF)</a:t>
              </a:r>
              <a:endParaRPr lang="en-US" sz="1600" dirty="0"/>
            </a:p>
          </p:txBody>
        </p:sp>
      </p:gr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forwarding for Implicit Connection Split</a:t>
            </a:r>
            <a:endParaRPr lang="en-US" dirty="0"/>
          </a:p>
        </p:txBody>
      </p:sp>
      <p:sp>
        <p:nvSpPr>
          <p:cNvPr id="3" name="Text Placeholder 2"/>
          <p:cNvSpPr>
            <a:spLocks noGrp="1"/>
          </p:cNvSpPr>
          <p:nvPr>
            <p:ph type="body" sz="half" idx="1"/>
          </p:nvPr>
        </p:nvSpPr>
        <p:spPr>
          <a:xfrm>
            <a:off x="304800" y="4876800"/>
            <a:ext cx="5105400" cy="1524000"/>
          </a:xfrm>
        </p:spPr>
        <p:txBody>
          <a:bodyPr/>
          <a:lstStyle/>
          <a:p>
            <a:pPr>
              <a:buFont typeface="Wingdings" pitchFamily="2" charset="2"/>
              <a:buChar char="q"/>
            </a:pPr>
            <a:r>
              <a:rPr lang="en-US" dirty="0" smtClean="0"/>
              <a:t>Forward INVITE only if send buffer is empty</a:t>
            </a:r>
          </a:p>
          <a:p>
            <a:endParaRPr lang="en-US" dirty="0" smtClean="0"/>
          </a:p>
          <a:p>
            <a:pPr>
              <a:buFont typeface="Wingdings" pitchFamily="2" charset="2"/>
              <a:buChar char="q"/>
            </a:pPr>
            <a:r>
              <a:rPr lang="en-US" dirty="0" smtClean="0"/>
              <a:t>Always forward non-INVITE</a:t>
            </a:r>
            <a:endParaRPr lang="en-US" dirty="0"/>
          </a:p>
        </p:txBody>
      </p:sp>
      <p:sp>
        <p:nvSpPr>
          <p:cNvPr id="5" name="Date Placeholder 4"/>
          <p:cNvSpPr>
            <a:spLocks noGrp="1"/>
          </p:cNvSpPr>
          <p:nvPr>
            <p:ph type="dt" sz="half" idx="10"/>
          </p:nvPr>
        </p:nvSpPr>
        <p:spPr/>
        <p:txBody>
          <a:bodyPr/>
          <a:lstStyle/>
          <a:p>
            <a:fld id="{EFEB8BBB-1320-470F-9A4C-7F31BDFDE138}"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58</a:t>
            </a:fld>
            <a:endParaRPr lang="en-US" altLang="zh-CN" dirty="0"/>
          </a:p>
        </p:txBody>
      </p:sp>
      <p:sp>
        <p:nvSpPr>
          <p:cNvPr id="8" name="TextBox 7"/>
          <p:cNvSpPr txBox="1"/>
          <p:nvPr/>
        </p:nvSpPr>
        <p:spPr>
          <a:xfrm>
            <a:off x="5715000" y="4038600"/>
            <a:ext cx="1848583" cy="307777"/>
          </a:xfrm>
          <a:prstGeom prst="rect">
            <a:avLst/>
          </a:prstGeom>
          <a:noFill/>
        </p:spPr>
        <p:txBody>
          <a:bodyPr wrap="none" rtlCol="0">
            <a:spAutoFit/>
          </a:bodyPr>
          <a:lstStyle/>
          <a:p>
            <a:pPr algn="ctr"/>
            <a:r>
              <a:rPr lang="en-US" sz="1400" dirty="0" smtClean="0">
                <a:latin typeface="Comic Sans MS" pitchFamily="66" charset="0"/>
              </a:rPr>
              <a:t>send buffer empty?</a:t>
            </a:r>
            <a:endParaRPr lang="en-US" dirty="0">
              <a:latin typeface="Comic Sans MS" pitchFamily="66" charset="0"/>
            </a:endParaRPr>
          </a:p>
        </p:txBody>
      </p:sp>
      <p:sp>
        <p:nvSpPr>
          <p:cNvPr id="9" name="TextBox 8"/>
          <p:cNvSpPr txBox="1"/>
          <p:nvPr/>
        </p:nvSpPr>
        <p:spPr>
          <a:xfrm>
            <a:off x="5791200" y="2057400"/>
            <a:ext cx="1571264" cy="307777"/>
          </a:xfrm>
          <a:prstGeom prst="rect">
            <a:avLst/>
          </a:prstGeom>
          <a:noFill/>
        </p:spPr>
        <p:txBody>
          <a:bodyPr wrap="none" rtlCol="0">
            <a:spAutoFit/>
          </a:bodyPr>
          <a:lstStyle/>
          <a:p>
            <a:r>
              <a:rPr lang="en-US" sz="1400" dirty="0" smtClean="0">
                <a:latin typeface="Comic Sans MS" pitchFamily="66" charset="0"/>
              </a:rPr>
              <a:t>message arrival?</a:t>
            </a:r>
            <a:endParaRPr lang="en-US" sz="1400" dirty="0">
              <a:latin typeface="Comic Sans MS" pitchFamily="66" charset="0"/>
            </a:endParaRPr>
          </a:p>
        </p:txBody>
      </p:sp>
      <p:cxnSp>
        <p:nvCxnSpPr>
          <p:cNvPr id="10" name="Straight Arrow Connector 9"/>
          <p:cNvCxnSpPr/>
          <p:nvPr/>
        </p:nvCxnSpPr>
        <p:spPr bwMode="auto">
          <a:xfrm rot="5400000">
            <a:off x="6325394" y="4724400"/>
            <a:ext cx="456406" cy="794"/>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11" name="TextBox 10"/>
          <p:cNvSpPr txBox="1"/>
          <p:nvPr/>
        </p:nvSpPr>
        <p:spPr>
          <a:xfrm>
            <a:off x="6096000" y="5105400"/>
            <a:ext cx="881973" cy="307777"/>
          </a:xfrm>
          <a:prstGeom prst="rect">
            <a:avLst/>
          </a:prstGeom>
          <a:noFill/>
        </p:spPr>
        <p:txBody>
          <a:bodyPr wrap="none" rtlCol="0">
            <a:spAutoFit/>
          </a:bodyPr>
          <a:lstStyle/>
          <a:p>
            <a:r>
              <a:rPr lang="en-US" sz="1400" dirty="0" smtClean="0">
                <a:latin typeface="Comic Sans MS" pitchFamily="66" charset="0"/>
              </a:rPr>
              <a:t>Forward</a:t>
            </a:r>
            <a:endParaRPr lang="en-US" sz="1400" dirty="0">
              <a:latin typeface="Comic Sans MS" pitchFamily="66" charset="0"/>
            </a:endParaRPr>
          </a:p>
        </p:txBody>
      </p:sp>
      <p:sp>
        <p:nvSpPr>
          <p:cNvPr id="12" name="TextBox 11"/>
          <p:cNvSpPr txBox="1"/>
          <p:nvPr/>
        </p:nvSpPr>
        <p:spPr>
          <a:xfrm>
            <a:off x="3886200" y="4038600"/>
            <a:ext cx="742511" cy="307777"/>
          </a:xfrm>
          <a:prstGeom prst="rect">
            <a:avLst/>
          </a:prstGeom>
          <a:noFill/>
        </p:spPr>
        <p:txBody>
          <a:bodyPr wrap="none" rtlCol="0">
            <a:spAutoFit/>
          </a:bodyPr>
          <a:lstStyle/>
          <a:p>
            <a:r>
              <a:rPr lang="en-US" sz="1400" dirty="0" smtClean="0">
                <a:latin typeface="Comic Sans MS" pitchFamily="66" charset="0"/>
              </a:rPr>
              <a:t>Reject</a:t>
            </a:r>
            <a:endParaRPr lang="en-US" sz="1400" dirty="0">
              <a:latin typeface="Comic Sans MS" pitchFamily="66" charset="0"/>
            </a:endParaRPr>
          </a:p>
        </p:txBody>
      </p:sp>
      <p:cxnSp>
        <p:nvCxnSpPr>
          <p:cNvPr id="13" name="Straight Arrow Connector 12"/>
          <p:cNvCxnSpPr>
            <a:stCxn id="40" idx="1"/>
            <a:endCxn id="20" idx="3"/>
          </p:cNvCxnSpPr>
          <p:nvPr/>
        </p:nvCxnSpPr>
        <p:spPr bwMode="auto">
          <a:xfrm rot="10800000">
            <a:off x="5105400" y="4152900"/>
            <a:ext cx="304800" cy="38100"/>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15" name="Flowchart: Process 14"/>
          <p:cNvSpPr/>
          <p:nvPr/>
        </p:nvSpPr>
        <p:spPr bwMode="auto">
          <a:xfrm>
            <a:off x="5715000" y="49530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6" name="Flowchart: Decision 15"/>
          <p:cNvSpPr/>
          <p:nvPr/>
        </p:nvSpPr>
        <p:spPr bwMode="auto">
          <a:xfrm>
            <a:off x="5410200" y="19050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7" name="Oval 16"/>
          <p:cNvSpPr/>
          <p:nvPr/>
        </p:nvSpPr>
        <p:spPr bwMode="auto">
          <a:xfrm>
            <a:off x="6096000" y="990600"/>
            <a:ext cx="914400" cy="457200"/>
          </a:xfrm>
          <a:prstGeom prst="ellipse">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18" name="TextBox 17"/>
          <p:cNvSpPr txBox="1"/>
          <p:nvPr/>
        </p:nvSpPr>
        <p:spPr>
          <a:xfrm>
            <a:off x="6248400" y="1066800"/>
            <a:ext cx="657552" cy="307777"/>
          </a:xfrm>
          <a:prstGeom prst="rect">
            <a:avLst/>
          </a:prstGeom>
          <a:noFill/>
        </p:spPr>
        <p:txBody>
          <a:bodyPr wrap="none" rtlCol="0">
            <a:spAutoFit/>
          </a:bodyPr>
          <a:lstStyle/>
          <a:p>
            <a:r>
              <a:rPr lang="en-US" sz="1400" dirty="0" smtClean="0">
                <a:latin typeface="Comic Sans MS" pitchFamily="66" charset="0"/>
              </a:rPr>
              <a:t>Start</a:t>
            </a:r>
            <a:endParaRPr lang="en-US" sz="1400" dirty="0">
              <a:latin typeface="Comic Sans MS" pitchFamily="66" charset="0"/>
            </a:endParaRPr>
          </a:p>
        </p:txBody>
      </p:sp>
      <p:cxnSp>
        <p:nvCxnSpPr>
          <p:cNvPr id="19" name="Straight Arrow Connector 18"/>
          <p:cNvCxnSpPr/>
          <p:nvPr/>
        </p:nvCxnSpPr>
        <p:spPr bwMode="auto">
          <a:xfrm rot="5400000">
            <a:off x="6325394" y="1675606"/>
            <a:ext cx="4572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20" name="Flowchart: Process 19"/>
          <p:cNvSpPr/>
          <p:nvPr/>
        </p:nvSpPr>
        <p:spPr bwMode="auto">
          <a:xfrm>
            <a:off x="3429000" y="3886200"/>
            <a:ext cx="1676400" cy="533400"/>
          </a:xfrm>
          <a:prstGeom prst="flowChartProcess">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21" name="Elbow Connector 52"/>
          <p:cNvCxnSpPr>
            <a:stCxn id="20" idx="0"/>
          </p:cNvCxnSpPr>
          <p:nvPr/>
        </p:nvCxnSpPr>
        <p:spPr bwMode="auto">
          <a:xfrm rot="5400000" flipH="1" flipV="1">
            <a:off x="4267200" y="1600200"/>
            <a:ext cx="2286000" cy="2286000"/>
          </a:xfrm>
          <a:prstGeom prst="bentConnector3">
            <a:avLst>
              <a:gd name="adj1" fmla="val 100204"/>
            </a:avLst>
          </a:prstGeom>
          <a:noFill/>
          <a:ln w="19050" cap="flat" cmpd="sng" algn="ctr">
            <a:solidFill>
              <a:schemeClr val="accent2"/>
            </a:solidFill>
            <a:prstDash val="solid"/>
            <a:round/>
            <a:headEnd type="none" w="med" len="med"/>
            <a:tailEnd type="arrow"/>
          </a:ln>
          <a:effectLst/>
        </p:spPr>
      </p:cxnSp>
      <p:cxnSp>
        <p:nvCxnSpPr>
          <p:cNvPr id="22" name="Elbow Connector 21"/>
          <p:cNvCxnSpPr/>
          <p:nvPr/>
        </p:nvCxnSpPr>
        <p:spPr bwMode="auto">
          <a:xfrm rot="10800000">
            <a:off x="6553200" y="1600200"/>
            <a:ext cx="1600200" cy="609600"/>
          </a:xfrm>
          <a:prstGeom prst="bentConnector3">
            <a:avLst>
              <a:gd name="adj1" fmla="val 437"/>
            </a:avLst>
          </a:prstGeom>
          <a:noFill/>
          <a:ln w="19050" cap="flat" cmpd="sng" algn="ctr">
            <a:solidFill>
              <a:schemeClr val="accent2"/>
            </a:solidFill>
            <a:prstDash val="solid"/>
            <a:round/>
            <a:headEnd type="none" w="med" len="med"/>
            <a:tailEnd type="arrow"/>
          </a:ln>
          <a:effectLst/>
        </p:spPr>
      </p:cxnSp>
      <p:cxnSp>
        <p:nvCxnSpPr>
          <p:cNvPr id="23" name="Shape 60"/>
          <p:cNvCxnSpPr>
            <a:stCxn id="15" idx="2"/>
          </p:cNvCxnSpPr>
          <p:nvPr/>
        </p:nvCxnSpPr>
        <p:spPr bwMode="auto">
          <a:xfrm rot="5400000" flipH="1" flipV="1">
            <a:off x="5715000" y="3048000"/>
            <a:ext cx="3276600" cy="1600200"/>
          </a:xfrm>
          <a:prstGeom prst="bentConnector3">
            <a:avLst>
              <a:gd name="adj1" fmla="val -6977"/>
            </a:avLst>
          </a:prstGeom>
          <a:noFill/>
          <a:ln w="19050" cap="flat" cmpd="sng" algn="ctr">
            <a:solidFill>
              <a:schemeClr val="accent2"/>
            </a:solidFill>
            <a:prstDash val="solid"/>
            <a:round/>
            <a:headEnd type="none" w="med" len="med"/>
            <a:tailEnd type="none"/>
          </a:ln>
          <a:effectLst/>
        </p:spPr>
      </p:cxnSp>
      <p:sp>
        <p:nvSpPr>
          <p:cNvPr id="24" name="TextBox 23"/>
          <p:cNvSpPr txBox="1"/>
          <p:nvPr/>
        </p:nvSpPr>
        <p:spPr>
          <a:xfrm>
            <a:off x="6248400" y="25146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25" name="TextBox 24"/>
          <p:cNvSpPr txBox="1"/>
          <p:nvPr/>
        </p:nvSpPr>
        <p:spPr>
          <a:xfrm>
            <a:off x="7620000" y="19050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
        <p:nvSpPr>
          <p:cNvPr id="26" name="TextBox 25"/>
          <p:cNvSpPr txBox="1"/>
          <p:nvPr/>
        </p:nvSpPr>
        <p:spPr>
          <a:xfrm>
            <a:off x="6248400" y="45720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sp>
        <p:nvSpPr>
          <p:cNvPr id="27" name="TextBox 26"/>
          <p:cNvSpPr txBox="1"/>
          <p:nvPr/>
        </p:nvSpPr>
        <p:spPr>
          <a:xfrm>
            <a:off x="5105400" y="36576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sp>
        <p:nvSpPr>
          <p:cNvPr id="35" name="Flowchart: Decision 34"/>
          <p:cNvSpPr/>
          <p:nvPr/>
        </p:nvSpPr>
        <p:spPr bwMode="auto">
          <a:xfrm>
            <a:off x="5410200" y="28956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cxnSp>
        <p:nvCxnSpPr>
          <p:cNvPr id="36" name="Straight Arrow Connector 35"/>
          <p:cNvCxnSpPr>
            <a:stCxn id="16" idx="2"/>
          </p:cNvCxnSpPr>
          <p:nvPr/>
        </p:nvCxnSpPr>
        <p:spPr bwMode="auto">
          <a:xfrm rot="5400000">
            <a:off x="6362700" y="2705100"/>
            <a:ext cx="3810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38" name="TextBox 37"/>
          <p:cNvSpPr txBox="1"/>
          <p:nvPr/>
        </p:nvSpPr>
        <p:spPr>
          <a:xfrm>
            <a:off x="5943600" y="3048000"/>
            <a:ext cx="1446230" cy="307777"/>
          </a:xfrm>
          <a:prstGeom prst="rect">
            <a:avLst/>
          </a:prstGeom>
          <a:noFill/>
        </p:spPr>
        <p:txBody>
          <a:bodyPr wrap="none" rtlCol="0">
            <a:spAutoFit/>
          </a:bodyPr>
          <a:lstStyle/>
          <a:p>
            <a:r>
              <a:rPr lang="en-US" sz="1400" dirty="0" smtClean="0">
                <a:latin typeface="Comic Sans MS" pitchFamily="66" charset="0"/>
              </a:rPr>
              <a:t>Is an INVITE?</a:t>
            </a:r>
            <a:endParaRPr lang="en-US" sz="1400" dirty="0">
              <a:latin typeface="Comic Sans MS" pitchFamily="66" charset="0"/>
            </a:endParaRPr>
          </a:p>
        </p:txBody>
      </p:sp>
      <p:cxnSp>
        <p:nvCxnSpPr>
          <p:cNvPr id="39" name="Straight Arrow Connector 38"/>
          <p:cNvCxnSpPr/>
          <p:nvPr/>
        </p:nvCxnSpPr>
        <p:spPr bwMode="auto">
          <a:xfrm rot="5400000">
            <a:off x="6363494" y="3694906"/>
            <a:ext cx="381000" cy="1588"/>
          </a:xfrm>
          <a:prstGeom prst="straightConnector1">
            <a:avLst/>
          </a:prstGeom>
          <a:noFill/>
          <a:ln w="19050" cap="flat" cmpd="sng" algn="ctr">
            <a:solidFill>
              <a:schemeClr val="accent2"/>
            </a:solidFill>
            <a:prstDash val="solid"/>
            <a:round/>
            <a:headEnd type="none" w="med" len="med"/>
            <a:tailEnd type="stealth" w="lg" len="lg"/>
          </a:ln>
          <a:effectLst/>
        </p:spPr>
      </p:cxnSp>
      <p:sp>
        <p:nvSpPr>
          <p:cNvPr id="40" name="Flowchart: Decision 39"/>
          <p:cNvSpPr/>
          <p:nvPr/>
        </p:nvSpPr>
        <p:spPr bwMode="auto">
          <a:xfrm>
            <a:off x="5410200" y="3886200"/>
            <a:ext cx="2286000" cy="609600"/>
          </a:xfrm>
          <a:prstGeom prst="flowChartDecision">
            <a:avLst/>
          </a:prstGeom>
          <a:noFill/>
          <a:ln w="1905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41" name="TextBox 40"/>
          <p:cNvSpPr txBox="1"/>
          <p:nvPr/>
        </p:nvSpPr>
        <p:spPr>
          <a:xfrm>
            <a:off x="6248400" y="3505200"/>
            <a:ext cx="298480" cy="307777"/>
          </a:xfrm>
          <a:prstGeom prst="rect">
            <a:avLst/>
          </a:prstGeom>
          <a:noFill/>
        </p:spPr>
        <p:txBody>
          <a:bodyPr wrap="none" rtlCol="0">
            <a:spAutoFit/>
          </a:bodyPr>
          <a:lstStyle/>
          <a:p>
            <a:r>
              <a:rPr lang="en-US" sz="1400" b="1" dirty="0" smtClean="0">
                <a:latin typeface="Comic Sans MS" pitchFamily="66" charset="0"/>
              </a:rPr>
              <a:t>Y</a:t>
            </a:r>
            <a:endParaRPr lang="en-US" sz="1400" b="1" dirty="0">
              <a:latin typeface="Comic Sans MS" pitchFamily="66" charset="0"/>
            </a:endParaRPr>
          </a:p>
        </p:txBody>
      </p:sp>
      <p:cxnSp>
        <p:nvCxnSpPr>
          <p:cNvPr id="55" name="Elbow Connector 54"/>
          <p:cNvCxnSpPr>
            <a:stCxn id="35" idx="3"/>
          </p:cNvCxnSpPr>
          <p:nvPr/>
        </p:nvCxnSpPr>
        <p:spPr bwMode="auto">
          <a:xfrm flipH="1">
            <a:off x="6553200" y="3200400"/>
            <a:ext cx="1143000" cy="1524000"/>
          </a:xfrm>
          <a:prstGeom prst="bentConnector4">
            <a:avLst>
              <a:gd name="adj1" fmla="val -20000"/>
              <a:gd name="adj2" fmla="val 100408"/>
            </a:avLst>
          </a:prstGeom>
          <a:noFill/>
          <a:ln w="19050" cap="flat" cmpd="sng" algn="ctr">
            <a:solidFill>
              <a:schemeClr val="accent2"/>
            </a:solidFill>
            <a:prstDash val="solid"/>
            <a:round/>
            <a:headEnd type="none" w="med" len="med"/>
            <a:tailEnd type="stealth" w="lg" len="lg"/>
          </a:ln>
          <a:effectLst/>
        </p:spPr>
      </p:cxnSp>
      <p:sp>
        <p:nvSpPr>
          <p:cNvPr id="60" name="TextBox 59"/>
          <p:cNvSpPr txBox="1"/>
          <p:nvPr/>
        </p:nvSpPr>
        <p:spPr>
          <a:xfrm>
            <a:off x="7696200" y="2895600"/>
            <a:ext cx="330540" cy="307777"/>
          </a:xfrm>
          <a:prstGeom prst="rect">
            <a:avLst/>
          </a:prstGeom>
          <a:noFill/>
        </p:spPr>
        <p:txBody>
          <a:bodyPr wrap="none" rtlCol="0">
            <a:spAutoFit/>
          </a:bodyPr>
          <a:lstStyle/>
          <a:p>
            <a:r>
              <a:rPr lang="en-US" sz="1400" b="1" dirty="0" smtClean="0">
                <a:latin typeface="Comic Sans MS" pitchFamily="66" charset="0"/>
              </a:rPr>
              <a:t>N</a:t>
            </a:r>
            <a:endParaRPr lang="en-US" sz="1400" b="1" dirty="0">
              <a:latin typeface="Comic Sans MS" pitchFamily="66" charset="0"/>
            </a:endParaRPr>
          </a:p>
        </p:txBody>
      </p:sp>
      <p:cxnSp>
        <p:nvCxnSpPr>
          <p:cNvPr id="44" name="Straight Arrow Connector 43"/>
          <p:cNvCxnSpPr>
            <a:stCxn id="16" idx="3"/>
          </p:cNvCxnSpPr>
          <p:nvPr/>
        </p:nvCxnSpPr>
        <p:spPr bwMode="auto">
          <a:xfrm>
            <a:off x="7696200" y="2209800"/>
            <a:ext cx="457200" cy="1588"/>
          </a:xfrm>
          <a:prstGeom prst="straightConnector1">
            <a:avLst/>
          </a:prstGeom>
          <a:noFill/>
          <a:ln w="19050" cap="flat" cmpd="sng" algn="ctr">
            <a:solidFill>
              <a:schemeClr val="accent2"/>
            </a:solidFill>
            <a:prstDash val="solid"/>
            <a:round/>
            <a:headEnd type="none" w="med" len="med"/>
            <a:tailEnd type="arrow"/>
          </a:ln>
          <a:effectLst/>
        </p:spPr>
      </p:cxn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ICS+BM+SF Revisited</a:t>
            </a:r>
            <a:endParaRPr lang="en-US" dirty="0"/>
          </a:p>
        </p:txBody>
      </p:sp>
      <p:sp>
        <p:nvSpPr>
          <p:cNvPr id="5" name="Date Placeholder 4"/>
          <p:cNvSpPr>
            <a:spLocks noGrp="1"/>
          </p:cNvSpPr>
          <p:nvPr>
            <p:ph type="dt" sz="half" idx="10"/>
          </p:nvPr>
        </p:nvSpPr>
        <p:spPr/>
        <p:txBody>
          <a:bodyPr/>
          <a:lstStyle/>
          <a:p>
            <a:fld id="{42BCABB8-957B-4D9E-8FD8-35602F6BCEFA}"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59</a:t>
            </a:fld>
            <a:endParaRPr lang="en-US" altLang="zh-CN" dirty="0"/>
          </a:p>
        </p:txBody>
      </p:sp>
      <p:grpSp>
        <p:nvGrpSpPr>
          <p:cNvPr id="3" name="Group 88"/>
          <p:cNvGrpSpPr/>
          <p:nvPr/>
        </p:nvGrpSpPr>
        <p:grpSpPr>
          <a:xfrm>
            <a:off x="3581400" y="2133599"/>
            <a:ext cx="1371600" cy="983397"/>
            <a:chOff x="2362200" y="2603077"/>
            <a:chExt cx="1752600" cy="824956"/>
          </a:xfrm>
        </p:grpSpPr>
        <p:sp>
          <p:nvSpPr>
            <p:cNvPr id="90" name="Oval Callout 89"/>
            <p:cNvSpPr/>
            <p:nvPr/>
          </p:nvSpPr>
          <p:spPr>
            <a:xfrm rot="10800000">
              <a:off x="2362200" y="2603077"/>
              <a:ext cx="1752600" cy="762000"/>
            </a:xfrm>
            <a:prstGeom prst="wedgeEllipseCallout">
              <a:avLst>
                <a:gd name="adj1" fmla="val 7030"/>
                <a:gd name="adj2" fmla="val -8670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1" name="TextBox 90"/>
            <p:cNvSpPr txBox="1"/>
            <p:nvPr/>
          </p:nvSpPr>
          <p:spPr>
            <a:xfrm>
              <a:off x="2499262" y="2730923"/>
              <a:ext cx="1530477" cy="697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Implicit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split</a:t>
              </a:r>
              <a:endParaRPr kumimoji="0" lang="en-US" sz="1200" b="0" i="0" u="none" strike="noStrike" kern="0" cap="none" spc="0" normalizeH="0" baseline="0" noProof="0" dirty="0" smtClean="0">
                <a:ln>
                  <a:noFill/>
                </a:ln>
                <a:solidFill>
                  <a:srgbClr val="FF0000"/>
                </a:solidFill>
                <a:effectLst/>
                <a:uLnTx/>
                <a:uFillTx/>
              </a:endParaRPr>
            </a:p>
          </p:txBody>
        </p:sp>
      </p:grpSp>
      <p:grpSp>
        <p:nvGrpSpPr>
          <p:cNvPr id="4" name="Group 93"/>
          <p:cNvGrpSpPr/>
          <p:nvPr/>
        </p:nvGrpSpPr>
        <p:grpSpPr>
          <a:xfrm>
            <a:off x="1295400" y="1143000"/>
            <a:ext cx="5867400" cy="4623375"/>
            <a:chOff x="1295400" y="1143000"/>
            <a:chExt cx="5867400" cy="4623375"/>
          </a:xfrm>
        </p:grpSpPr>
        <p:grpSp>
          <p:nvGrpSpPr>
            <p:cNvPr id="7" name="Group 49"/>
            <p:cNvGrpSpPr/>
            <p:nvPr/>
          </p:nvGrpSpPr>
          <p:grpSpPr>
            <a:xfrm>
              <a:off x="1600200" y="1143000"/>
              <a:ext cx="5562600" cy="3505200"/>
              <a:chOff x="609600" y="2057400"/>
              <a:chExt cx="5562600" cy="3505200"/>
            </a:xfrm>
          </p:grpSpPr>
          <p:sp>
            <p:nvSpPr>
              <p:cNvPr id="51" name="Rounded Rectangle 50"/>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Oval Callout 51"/>
              <p:cNvSpPr/>
              <p:nvPr/>
            </p:nvSpPr>
            <p:spPr>
              <a:xfrm>
                <a:off x="3581400" y="2057400"/>
                <a:ext cx="2590800" cy="1295400"/>
              </a:xfrm>
              <a:prstGeom prst="wedgeEllipseCallout">
                <a:avLst>
                  <a:gd name="adj1" fmla="val -15991"/>
                  <a:gd name="adj2" fmla="val 88922"/>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Rounded Rectangle 53"/>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5" name="Straight Arrow Connector 54"/>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56" name="Straight Arrow Connector 55"/>
              <p:cNvCxnSpPr>
                <a:endCxn id="54"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sp>
            <p:nvSpPr>
              <p:cNvPr id="57" name="TextBox 56"/>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9" name="Straight Arrow Connector 58"/>
              <p:cNvCxnSpPr/>
              <p:nvPr/>
            </p:nvCxnSpPr>
            <p:spPr>
              <a:xfrm>
                <a:off x="2514600" y="4572000"/>
                <a:ext cx="1600200" cy="1588"/>
              </a:xfrm>
              <a:prstGeom prst="straightConnector1">
                <a:avLst/>
              </a:prstGeom>
              <a:noFill/>
              <a:ln w="50800" cap="flat" cmpd="sng" algn="ctr">
                <a:solidFill>
                  <a:srgbClr val="002060"/>
                </a:solidFill>
                <a:prstDash val="solid"/>
                <a:tailEnd type="stealth" w="med" len="lg"/>
              </a:ln>
              <a:effectLst/>
            </p:spPr>
          </p:cxnSp>
          <p:sp>
            <p:nvSpPr>
              <p:cNvPr id="60" name="TextBox 59"/>
              <p:cNvSpPr txBox="1"/>
              <p:nvPr/>
            </p:nvSpPr>
            <p:spPr>
              <a:xfrm>
                <a:off x="2667000" y="4267200"/>
                <a:ext cx="119827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All Requests</a:t>
                </a:r>
              </a:p>
            </p:txBody>
          </p:sp>
          <p:sp>
            <p:nvSpPr>
              <p:cNvPr id="61" name="TextBox 60"/>
              <p:cNvSpPr txBox="1"/>
              <p:nvPr/>
            </p:nvSpPr>
            <p:spPr>
              <a:xfrm>
                <a:off x="3794092" y="2209800"/>
                <a:ext cx="2250937" cy="126188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receive buffer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SIP server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application buffer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ysClr val="windowText" lastClr="000000"/>
                  </a:solidFill>
                  <a:effectLst/>
                  <a:uLnTx/>
                  <a:uFillTx/>
                </a:endParaRPr>
              </a:p>
            </p:txBody>
          </p:sp>
          <p:sp>
            <p:nvSpPr>
              <p:cNvPr id="62" name="Oval Callout 61"/>
              <p:cNvSpPr/>
              <p:nvPr/>
            </p:nvSpPr>
            <p:spPr>
              <a:xfrm>
                <a:off x="914400" y="2057400"/>
                <a:ext cx="2590800" cy="609600"/>
              </a:xfrm>
              <a:prstGeom prst="wedgeEllipseCallout">
                <a:avLst>
                  <a:gd name="adj1" fmla="val 2890"/>
                  <a:gd name="adj2" fmla="val 253626"/>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TextBox 62"/>
              <p:cNvSpPr txBox="1"/>
              <p:nvPr/>
            </p:nvSpPr>
            <p:spPr>
              <a:xfrm>
                <a:off x="1113146" y="2057400"/>
                <a:ext cx="2250937"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send buffer</a:t>
                </a:r>
              </a:p>
            </p:txBody>
          </p:sp>
          <p:sp>
            <p:nvSpPr>
              <p:cNvPr id="67" name="Rectangle 66"/>
              <p:cNvSpPr/>
              <p:nvPr/>
            </p:nvSpPr>
            <p:spPr>
              <a:xfrm>
                <a:off x="2209800" y="38862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8" name="Group 43"/>
              <p:cNvGrpSpPr/>
              <p:nvPr/>
            </p:nvGrpSpPr>
            <p:grpSpPr>
              <a:xfrm>
                <a:off x="4191000" y="3810000"/>
                <a:ext cx="533400" cy="457200"/>
                <a:chOff x="838200" y="7010400"/>
                <a:chExt cx="533400" cy="457200"/>
              </a:xfrm>
            </p:grpSpPr>
            <p:sp>
              <p:nvSpPr>
                <p:cNvPr id="79" name="Rectangle 78"/>
                <p:cNvSpPr/>
                <p:nvPr/>
              </p:nvSpPr>
              <p:spPr>
                <a:xfrm>
                  <a:off x="838200" y="7010400"/>
                  <a:ext cx="5334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Rectangle 79"/>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1" name="Rectangle 80"/>
                <p:cNvSpPr/>
                <p:nvPr/>
              </p:nvSpPr>
              <p:spPr>
                <a:xfrm>
                  <a:off x="11430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84" name="Rectangle 83"/>
            <p:cNvSpPr/>
            <p:nvPr/>
          </p:nvSpPr>
          <p:spPr>
            <a:xfrm>
              <a:off x="3124200" y="28956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6" name="Rounded Rectangle 85"/>
            <p:cNvSpPr/>
            <p:nvPr/>
          </p:nvSpPr>
          <p:spPr>
            <a:xfrm>
              <a:off x="2514600" y="2819400"/>
              <a:ext cx="457200" cy="4572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7" name="Oval Callout 86"/>
            <p:cNvSpPr/>
            <p:nvPr/>
          </p:nvSpPr>
          <p:spPr>
            <a:xfrm>
              <a:off x="1295400" y="1905000"/>
              <a:ext cx="1676400" cy="533400"/>
            </a:xfrm>
            <a:prstGeom prst="wedgeEllipseCallout">
              <a:avLst>
                <a:gd name="adj1" fmla="val 32857"/>
                <a:gd name="adj2" fmla="val 14767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TextBox 87"/>
            <p:cNvSpPr txBox="1"/>
            <p:nvPr/>
          </p:nvSpPr>
          <p:spPr>
            <a:xfrm>
              <a:off x="1295400" y="1981200"/>
              <a:ext cx="1671804"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Smart Forwarding</a:t>
              </a:r>
            </a:p>
          </p:txBody>
        </p:sp>
        <p:cxnSp>
          <p:nvCxnSpPr>
            <p:cNvPr id="92" name="Straight Arrow Connector 91"/>
            <p:cNvCxnSpPr/>
            <p:nvPr/>
          </p:nvCxnSpPr>
          <p:spPr>
            <a:xfrm>
              <a:off x="3505200" y="3657600"/>
              <a:ext cx="1600200" cy="1588"/>
            </a:xfrm>
            <a:prstGeom prst="straightConnector1">
              <a:avLst/>
            </a:prstGeom>
            <a:noFill/>
            <a:ln w="19050" cap="flat" cmpd="sng" algn="ctr">
              <a:solidFill>
                <a:srgbClr val="FF0000"/>
              </a:solidFill>
              <a:prstDash val="solid"/>
              <a:tailEnd type="stealth" w="med" len="lg"/>
            </a:ln>
            <a:effectLst/>
          </p:spPr>
        </p:cxnSp>
        <p:sp>
          <p:nvSpPr>
            <p:cNvPr id="93" name="TextBox 92"/>
            <p:cNvSpPr txBox="1"/>
            <p:nvPr/>
          </p:nvSpPr>
          <p:spPr>
            <a:xfrm>
              <a:off x="1828800" y="5181600"/>
              <a:ext cx="5334000" cy="584775"/>
            </a:xfrm>
            <a:prstGeom prst="rect">
              <a:avLst/>
            </a:prstGeom>
            <a:noFill/>
          </p:spPr>
          <p:txBody>
            <a:bodyPr wrap="square" rtlCol="0">
              <a:spAutoFit/>
            </a:bodyPr>
            <a:lstStyle/>
            <a:p>
              <a:pPr algn="ctr"/>
              <a:r>
                <a:rPr lang="en-US" sz="1600" dirty="0" smtClean="0"/>
                <a:t>Implicit Connection Split with Buffer Minimization and Smart Forwarding (ICS+BM+SF)</a:t>
              </a:r>
              <a:endParaRPr lang="en-US" sz="1600" dirty="0"/>
            </a:p>
          </p:txBody>
        </p:sp>
      </p:gr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AutoShape 4"/>
          <p:cNvSpPr>
            <a:spLocks noChangeArrowheads="1"/>
          </p:cNvSpPr>
          <p:nvPr/>
        </p:nvSpPr>
        <p:spPr bwMode="auto">
          <a:xfrm>
            <a:off x="4419600" y="5029200"/>
            <a:ext cx="4267200" cy="457199"/>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UDP</a:t>
            </a:r>
            <a:endParaRPr kumimoji="1" lang="en-GB" b="1" dirty="0">
              <a:latin typeface="Comic Sans MS" pitchFamily="66" charset="0"/>
            </a:endParaRPr>
          </a:p>
        </p:txBody>
      </p:sp>
      <p:sp>
        <p:nvSpPr>
          <p:cNvPr id="134150" name="AutoShape 6"/>
          <p:cNvSpPr>
            <a:spLocks noChangeArrowheads="1"/>
          </p:cNvSpPr>
          <p:nvPr/>
        </p:nvSpPr>
        <p:spPr bwMode="auto">
          <a:xfrm>
            <a:off x="304800" y="5029199"/>
            <a:ext cx="3886200" cy="457200"/>
          </a:xfrm>
          <a:prstGeom prst="roundRect">
            <a:avLst>
              <a:gd name="adj" fmla="val 16667"/>
            </a:avLst>
          </a:prstGeom>
          <a:solidFill>
            <a:schemeClr val="accent2">
              <a:lumMod val="60000"/>
              <a:lumOff val="40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a:latin typeface="Comic Sans MS" pitchFamily="66" charset="0"/>
              </a:rPr>
              <a:t>TCP</a:t>
            </a:r>
            <a:endParaRPr kumimoji="1" lang="en-GB" b="1" dirty="0">
              <a:latin typeface="Comic Sans MS" pitchFamily="66" charset="0"/>
            </a:endParaRPr>
          </a:p>
        </p:txBody>
      </p:sp>
      <p:sp>
        <p:nvSpPr>
          <p:cNvPr id="134151" name="AutoShape 7"/>
          <p:cNvSpPr>
            <a:spLocks noChangeArrowheads="1"/>
          </p:cNvSpPr>
          <p:nvPr/>
        </p:nvSpPr>
        <p:spPr bwMode="auto">
          <a:xfrm>
            <a:off x="5638800" y="1981200"/>
            <a:ext cx="1600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DNS/ENUM</a:t>
            </a:r>
            <a:endParaRPr kumimoji="1" lang="en-GB" b="1" dirty="0">
              <a:solidFill>
                <a:schemeClr val="bg1">
                  <a:lumMod val="50000"/>
                </a:schemeClr>
              </a:solidFill>
              <a:latin typeface="Comic Sans MS" pitchFamily="66" charset="0"/>
            </a:endParaRPr>
          </a:p>
        </p:txBody>
      </p:sp>
      <p:sp>
        <p:nvSpPr>
          <p:cNvPr id="134153" name="AutoShape 9"/>
          <p:cNvSpPr>
            <a:spLocks noChangeArrowheads="1"/>
          </p:cNvSpPr>
          <p:nvPr/>
        </p:nvSpPr>
        <p:spPr bwMode="auto">
          <a:xfrm>
            <a:off x="15240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SIP</a:t>
            </a:r>
            <a:endParaRPr kumimoji="1" lang="en-GB" b="1" dirty="0">
              <a:solidFill>
                <a:schemeClr val="bg1">
                  <a:lumMod val="50000"/>
                </a:schemeClr>
              </a:solidFill>
              <a:latin typeface="Comic Sans MS" pitchFamily="66" charset="0"/>
            </a:endParaRPr>
          </a:p>
        </p:txBody>
      </p:sp>
      <p:sp>
        <p:nvSpPr>
          <p:cNvPr id="134173" name="AutoShape 29"/>
          <p:cNvSpPr>
            <a:spLocks noChangeArrowheads="1"/>
          </p:cNvSpPr>
          <p:nvPr/>
        </p:nvSpPr>
        <p:spPr bwMode="auto">
          <a:xfrm>
            <a:off x="304800" y="5791199"/>
            <a:ext cx="8458200" cy="457200"/>
          </a:xfrm>
          <a:prstGeom prst="roundRect">
            <a:avLst>
              <a:gd name="adj" fmla="val 16667"/>
            </a:avLst>
          </a:prstGeom>
          <a:solidFill>
            <a:schemeClr val="accent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IP</a:t>
            </a:r>
            <a:endParaRPr kumimoji="1" lang="en-GB" b="1" dirty="0">
              <a:latin typeface="Comic Sans MS" pitchFamily="66" charset="0"/>
            </a:endParaRPr>
          </a:p>
        </p:txBody>
      </p:sp>
      <p:sp>
        <p:nvSpPr>
          <p:cNvPr id="134183" name="AutoShape 39"/>
          <p:cNvSpPr>
            <a:spLocks noChangeArrowheads="1"/>
          </p:cNvSpPr>
          <p:nvPr/>
        </p:nvSpPr>
        <p:spPr bwMode="auto">
          <a:xfrm>
            <a:off x="228600" y="1981200"/>
            <a:ext cx="12192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HTTP</a:t>
            </a:r>
            <a:endParaRPr kumimoji="1" lang="en-GB" b="1" dirty="0">
              <a:solidFill>
                <a:schemeClr val="bg1">
                  <a:lumMod val="50000"/>
                </a:schemeClr>
              </a:solidFill>
              <a:latin typeface="Comic Sans MS" pitchFamily="66" charset="0"/>
            </a:endParaRPr>
          </a:p>
        </p:txBody>
      </p:sp>
      <p:sp>
        <p:nvSpPr>
          <p:cNvPr id="134185" name="AutoShape 41"/>
          <p:cNvSpPr>
            <a:spLocks noChangeArrowheads="1"/>
          </p:cNvSpPr>
          <p:nvPr/>
        </p:nvSpPr>
        <p:spPr bwMode="auto">
          <a:xfrm>
            <a:off x="7620000" y="2819400"/>
            <a:ext cx="1143000" cy="4572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a:solidFill>
                  <a:schemeClr val="bg1">
                    <a:lumMod val="50000"/>
                  </a:schemeClr>
                </a:solidFill>
                <a:latin typeface="Comic Sans MS" pitchFamily="66" charset="0"/>
              </a:rPr>
              <a:t>RTP</a:t>
            </a:r>
            <a:endParaRPr kumimoji="1" lang="en-GB" b="1" dirty="0">
              <a:solidFill>
                <a:schemeClr val="bg1">
                  <a:lumMod val="50000"/>
                </a:schemeClr>
              </a:solidFill>
              <a:latin typeface="Comic Sans MS" pitchFamily="66" charset="0"/>
            </a:endParaRPr>
          </a:p>
        </p:txBody>
      </p:sp>
      <p:sp>
        <p:nvSpPr>
          <p:cNvPr id="47" name="Title 46"/>
          <p:cNvSpPr>
            <a:spLocks noGrp="1"/>
          </p:cNvSpPr>
          <p:nvPr>
            <p:ph type="title"/>
          </p:nvPr>
        </p:nvSpPr>
        <p:spPr>
          <a:xfrm>
            <a:off x="533400" y="76200"/>
            <a:ext cx="8229600" cy="685800"/>
          </a:xfrm>
        </p:spPr>
        <p:txBody>
          <a:bodyPr/>
          <a:lstStyle/>
          <a:p>
            <a:r>
              <a:rPr lang="en-US" dirty="0" smtClean="0"/>
              <a:t>The Protocol Zoo</a:t>
            </a:r>
            <a:endParaRPr lang="en-US" dirty="0"/>
          </a:p>
        </p:txBody>
      </p:sp>
      <p:sp>
        <p:nvSpPr>
          <p:cNvPr id="50" name="AutoShape 4"/>
          <p:cNvSpPr>
            <a:spLocks noChangeArrowheads="1"/>
          </p:cNvSpPr>
          <p:nvPr/>
        </p:nvSpPr>
        <p:spPr bwMode="auto">
          <a:xfrm>
            <a:off x="2971800" y="3200400"/>
            <a:ext cx="2514600" cy="460375"/>
          </a:xfrm>
          <a:prstGeom prst="roundRect">
            <a:avLst>
              <a:gd name="adj" fmla="val 16667"/>
            </a:avLst>
          </a:prstGeom>
          <a:solidFill>
            <a:srgbClr val="FF000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GIST</a:t>
            </a:r>
            <a:endParaRPr kumimoji="1" lang="en-GB" b="1" dirty="0">
              <a:latin typeface="Comic Sans MS" pitchFamily="66" charset="0"/>
            </a:endParaRPr>
          </a:p>
        </p:txBody>
      </p:sp>
      <p:sp>
        <p:nvSpPr>
          <p:cNvPr id="53" name="AutoShape 7"/>
          <p:cNvSpPr>
            <a:spLocks noChangeArrowheads="1"/>
          </p:cNvSpPr>
          <p:nvPr/>
        </p:nvSpPr>
        <p:spPr bwMode="auto">
          <a:xfrm>
            <a:off x="2819400" y="2514600"/>
            <a:ext cx="1371600" cy="460375"/>
          </a:xfrm>
          <a:prstGeom prst="roundRect">
            <a:avLst>
              <a:gd name="adj" fmla="val 16667"/>
            </a:avLst>
          </a:prstGeom>
          <a:solidFill>
            <a:srgbClr val="FF0000"/>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latin typeface="Comic Sans MS" pitchFamily="66" charset="0"/>
              </a:rPr>
              <a:t>QoS NSLP</a:t>
            </a:r>
            <a:endParaRPr kumimoji="1" lang="en-GB" b="1" dirty="0">
              <a:latin typeface="Comic Sans MS" pitchFamily="66" charset="0"/>
            </a:endParaRPr>
          </a:p>
        </p:txBody>
      </p:sp>
      <p:sp>
        <p:nvSpPr>
          <p:cNvPr id="54" name="AutoShape 7"/>
          <p:cNvSpPr>
            <a:spLocks noChangeArrowheads="1"/>
          </p:cNvSpPr>
          <p:nvPr/>
        </p:nvSpPr>
        <p:spPr bwMode="auto">
          <a:xfrm>
            <a:off x="4343400" y="2514600"/>
            <a:ext cx="1295400" cy="460375"/>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NAT NSLP</a:t>
            </a:r>
            <a:endParaRPr kumimoji="1" lang="en-GB" b="1" dirty="0">
              <a:solidFill>
                <a:schemeClr val="bg1">
                  <a:lumMod val="50000"/>
                </a:schemeClr>
              </a:solidFill>
              <a:latin typeface="Comic Sans MS" pitchFamily="66" charset="0"/>
            </a:endParaRPr>
          </a:p>
        </p:txBody>
      </p:sp>
      <p:cxnSp>
        <p:nvCxnSpPr>
          <p:cNvPr id="57" name="Straight Arrow Connector 56"/>
          <p:cNvCxnSpPr>
            <a:stCxn id="134183" idx="2"/>
          </p:cNvCxnSpPr>
          <p:nvPr/>
        </p:nvCxnSpPr>
        <p:spPr bwMode="auto">
          <a:xfrm rot="16200000" flipH="1">
            <a:off x="-189706" y="3469481"/>
            <a:ext cx="2207418" cy="151606"/>
          </a:xfrm>
          <a:prstGeom prst="straightConnector1">
            <a:avLst/>
          </a:prstGeom>
          <a:noFill/>
          <a:ln w="9525" cap="flat" cmpd="sng" algn="ctr">
            <a:noFill/>
            <a:prstDash val="solid"/>
            <a:round/>
            <a:headEnd type="none" w="med" len="med"/>
            <a:tailEnd type="arrow"/>
          </a:ln>
          <a:effectLst/>
        </p:spPr>
      </p:cxnSp>
      <p:cxnSp>
        <p:nvCxnSpPr>
          <p:cNvPr id="61" name="Straight Arrow Connector 60"/>
          <p:cNvCxnSpPr/>
          <p:nvPr/>
        </p:nvCxnSpPr>
        <p:spPr bwMode="auto">
          <a:xfrm rot="5400000">
            <a:off x="-532606"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64" name="Straight Arrow Connector 63"/>
          <p:cNvCxnSpPr/>
          <p:nvPr/>
        </p:nvCxnSpPr>
        <p:spPr bwMode="auto">
          <a:xfrm rot="5400000">
            <a:off x="1181894" y="3466306"/>
            <a:ext cx="20574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2" name="Straight Arrow Connector 71"/>
          <p:cNvCxnSpPr/>
          <p:nvPr/>
        </p:nvCxnSpPr>
        <p:spPr bwMode="auto">
          <a:xfrm rot="5400000">
            <a:off x="5830094" y="4380706"/>
            <a:ext cx="2286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3" name="Straight Arrow Connector 72"/>
          <p:cNvCxnSpPr/>
          <p:nvPr/>
        </p:nvCxnSpPr>
        <p:spPr bwMode="auto">
          <a:xfrm rot="5400000">
            <a:off x="51823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74" name="Straight Arrow Connector 73"/>
          <p:cNvCxnSpPr>
            <a:stCxn id="53" idx="2"/>
          </p:cNvCxnSpPr>
          <p:nvPr/>
        </p:nvCxnSpPr>
        <p:spPr bwMode="auto">
          <a:xfrm rot="16200000" flipH="1">
            <a:off x="3392488" y="3087687"/>
            <a:ext cx="225427" cy="2"/>
          </a:xfrm>
          <a:prstGeom prst="straightConnector1">
            <a:avLst/>
          </a:prstGeom>
          <a:noFill/>
          <a:ln w="50800" cap="flat" cmpd="sng" algn="ctr">
            <a:solidFill>
              <a:srgbClr val="FF0000"/>
            </a:solidFill>
            <a:prstDash val="solid"/>
            <a:round/>
            <a:headEnd type="none" w="med" len="med"/>
            <a:tailEnd type="arrow"/>
          </a:ln>
          <a:effectLst/>
        </p:spPr>
      </p:cxnSp>
      <p:cxnSp>
        <p:nvCxnSpPr>
          <p:cNvPr id="78" name="Straight Arrow Connector 77"/>
          <p:cNvCxnSpPr/>
          <p:nvPr/>
        </p:nvCxnSpPr>
        <p:spPr bwMode="auto">
          <a:xfrm rot="16200000" flipH="1">
            <a:off x="4838700" y="3086100"/>
            <a:ext cx="228602" cy="1"/>
          </a:xfrm>
          <a:prstGeom prst="straightConnector1">
            <a:avLst/>
          </a:prstGeom>
          <a:noFill/>
          <a:ln w="25400" cap="flat" cmpd="sng" algn="ctr">
            <a:solidFill>
              <a:schemeClr val="accent6"/>
            </a:solidFill>
            <a:prstDash val="solid"/>
            <a:round/>
            <a:headEnd type="none" w="med" len="med"/>
            <a:tailEnd type="arrow"/>
          </a:ln>
          <a:effectLst/>
        </p:spPr>
      </p:cxnSp>
      <p:cxnSp>
        <p:nvCxnSpPr>
          <p:cNvPr id="79" name="Straight Arrow Connector 78"/>
          <p:cNvCxnSpPr/>
          <p:nvPr/>
        </p:nvCxnSpPr>
        <p:spPr bwMode="auto">
          <a:xfrm rot="5400000">
            <a:off x="1882775" y="5660230"/>
            <a:ext cx="348456" cy="794"/>
          </a:xfrm>
          <a:prstGeom prst="straightConnector1">
            <a:avLst/>
          </a:prstGeom>
          <a:noFill/>
          <a:ln w="25400" cap="flat" cmpd="sng" algn="ctr">
            <a:solidFill>
              <a:schemeClr val="accent6"/>
            </a:solidFill>
            <a:prstDash val="solid"/>
            <a:round/>
            <a:headEnd type="none" w="med" len="med"/>
            <a:tailEnd type="arrow"/>
          </a:ln>
          <a:effectLst/>
        </p:spPr>
      </p:cxnSp>
      <p:cxnSp>
        <p:nvCxnSpPr>
          <p:cNvPr id="83" name="Straight Arrow Connector 82"/>
          <p:cNvCxnSpPr/>
          <p:nvPr/>
        </p:nvCxnSpPr>
        <p:spPr bwMode="auto">
          <a:xfrm rot="5400000">
            <a:off x="6859588" y="5637213"/>
            <a:ext cx="301625"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04" name="Straight Connector 103"/>
          <p:cNvCxnSpPr/>
          <p:nvPr/>
        </p:nvCxnSpPr>
        <p:spPr bwMode="auto">
          <a:xfrm>
            <a:off x="3352800" y="4800599"/>
            <a:ext cx="914400" cy="914400"/>
          </a:xfrm>
          <a:prstGeom prst="line">
            <a:avLst/>
          </a:prstGeom>
          <a:noFill/>
          <a:ln w="9525" cap="flat" cmpd="sng" algn="ctr">
            <a:noFill/>
            <a:prstDash val="solid"/>
            <a:round/>
            <a:headEnd type="none" w="med" len="med"/>
            <a:tailEnd type="none" w="med" len="med"/>
          </a:ln>
          <a:effectLst/>
        </p:spPr>
      </p:cxnSp>
      <p:cxnSp>
        <p:nvCxnSpPr>
          <p:cNvPr id="106" name="Straight Connector 105"/>
          <p:cNvCxnSpPr/>
          <p:nvPr/>
        </p:nvCxnSpPr>
        <p:spPr bwMode="auto">
          <a:xfrm>
            <a:off x="2514600" y="4114800"/>
            <a:ext cx="2590800" cy="1588"/>
          </a:xfrm>
          <a:prstGeom prst="line">
            <a:avLst/>
          </a:prstGeom>
          <a:noFill/>
          <a:ln w="25400" cap="flat" cmpd="sng" algn="ctr">
            <a:solidFill>
              <a:schemeClr val="accent6"/>
            </a:solidFill>
            <a:prstDash val="solid"/>
            <a:round/>
            <a:headEnd type="none" w="med" len="med"/>
            <a:tailEnd type="none" w="med" len="med"/>
          </a:ln>
          <a:effectLst/>
        </p:spPr>
      </p:cxnSp>
      <p:sp>
        <p:nvSpPr>
          <p:cNvPr id="109" name="Oval 108"/>
          <p:cNvSpPr/>
          <p:nvPr/>
        </p:nvSpPr>
        <p:spPr bwMode="auto">
          <a:xfrm>
            <a:off x="4114800" y="4800599"/>
            <a:ext cx="45719" cy="45719"/>
          </a:xfrm>
          <a:prstGeom prst="ellipse">
            <a:avLst/>
          </a:prstGeom>
          <a:solidFill>
            <a:schemeClr val="bg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b="1" i="0" u="none" strike="noStrike" cap="none" normalizeH="0" baseline="0" dirty="0">
              <a:ln>
                <a:noFill/>
              </a:ln>
              <a:solidFill>
                <a:schemeClr val="tx2"/>
              </a:solidFill>
              <a:effectLst/>
              <a:latin typeface="Comic Sans MS" pitchFamily="66" charset="0"/>
              <a:ea typeface="Arial" charset="0"/>
              <a:cs typeface="Arial" charset="0"/>
            </a:endParaRPr>
          </a:p>
        </p:txBody>
      </p:sp>
      <p:cxnSp>
        <p:nvCxnSpPr>
          <p:cNvPr id="115" name="Straight Arrow Connector 114"/>
          <p:cNvCxnSpPr>
            <a:endCxn id="134185" idx="0"/>
          </p:cNvCxnSpPr>
          <p:nvPr/>
        </p:nvCxnSpPr>
        <p:spPr bwMode="auto">
          <a:xfrm rot="16200000" flipH="1">
            <a:off x="7905750" y="2533650"/>
            <a:ext cx="533400" cy="38100"/>
          </a:xfrm>
          <a:prstGeom prst="straightConnector1">
            <a:avLst/>
          </a:prstGeom>
          <a:noFill/>
          <a:ln w="25400" cap="flat" cmpd="sng" algn="ctr">
            <a:solidFill>
              <a:schemeClr val="accent6"/>
            </a:solidFill>
            <a:prstDash val="solid"/>
            <a:round/>
            <a:headEnd type="none" w="med" len="med"/>
            <a:tailEnd type="arrow"/>
          </a:ln>
          <a:effectLst/>
        </p:spPr>
      </p:cxnSp>
      <p:sp>
        <p:nvSpPr>
          <p:cNvPr id="123" name="TextBox 122"/>
          <p:cNvSpPr txBox="1"/>
          <p:nvPr/>
        </p:nvSpPr>
        <p:spPr>
          <a:xfrm>
            <a:off x="457200" y="1143000"/>
            <a:ext cx="762000" cy="369332"/>
          </a:xfrm>
          <a:prstGeom prst="rect">
            <a:avLst/>
          </a:prstGeom>
          <a:noFill/>
        </p:spPr>
        <p:txBody>
          <a:bodyPr wrap="square" rtlCol="0">
            <a:spAutoFit/>
          </a:bodyPr>
          <a:lstStyle/>
          <a:p>
            <a:r>
              <a:rPr lang="en-US" dirty="0" smtClean="0">
                <a:solidFill>
                  <a:schemeClr val="accent6"/>
                </a:solidFill>
              </a:rPr>
              <a:t>Web</a:t>
            </a:r>
            <a:endParaRPr lang="en-US" dirty="0">
              <a:solidFill>
                <a:schemeClr val="accent6"/>
              </a:solidFill>
            </a:endParaRPr>
          </a:p>
        </p:txBody>
      </p:sp>
      <p:sp>
        <p:nvSpPr>
          <p:cNvPr id="124" name="TextBox 123"/>
          <p:cNvSpPr txBox="1"/>
          <p:nvPr/>
        </p:nvSpPr>
        <p:spPr>
          <a:xfrm>
            <a:off x="1371600" y="1066800"/>
            <a:ext cx="1524000" cy="646331"/>
          </a:xfrm>
          <a:prstGeom prst="rect">
            <a:avLst/>
          </a:prstGeom>
          <a:noFill/>
        </p:spPr>
        <p:txBody>
          <a:bodyPr wrap="square" rtlCol="0">
            <a:spAutoFit/>
          </a:bodyPr>
          <a:lstStyle/>
          <a:p>
            <a:r>
              <a:rPr lang="en-US" dirty="0" smtClean="0">
                <a:solidFill>
                  <a:schemeClr val="accent6"/>
                </a:solidFill>
              </a:rPr>
              <a:t>Session Management</a:t>
            </a:r>
            <a:endParaRPr lang="en-US" dirty="0">
              <a:solidFill>
                <a:schemeClr val="accent6"/>
              </a:solidFill>
            </a:endParaRPr>
          </a:p>
        </p:txBody>
      </p:sp>
      <p:sp>
        <p:nvSpPr>
          <p:cNvPr id="125" name="TextBox 124"/>
          <p:cNvSpPr txBox="1"/>
          <p:nvPr/>
        </p:nvSpPr>
        <p:spPr>
          <a:xfrm>
            <a:off x="3200400" y="1066800"/>
            <a:ext cx="1981200" cy="646331"/>
          </a:xfrm>
          <a:prstGeom prst="rect">
            <a:avLst/>
          </a:prstGeom>
          <a:noFill/>
        </p:spPr>
        <p:txBody>
          <a:bodyPr wrap="square" rtlCol="0">
            <a:spAutoFit/>
          </a:bodyPr>
          <a:lstStyle/>
          <a:p>
            <a:r>
              <a:rPr lang="en-US" dirty="0" smtClean="0">
                <a:solidFill>
                  <a:srgbClr val="FF0000"/>
                </a:solidFill>
              </a:rPr>
              <a:t>Session Support:</a:t>
            </a:r>
          </a:p>
          <a:p>
            <a:r>
              <a:rPr lang="en-US" dirty="0" smtClean="0">
                <a:solidFill>
                  <a:srgbClr val="FF0000"/>
                </a:solidFill>
              </a:rPr>
              <a:t>QoS</a:t>
            </a:r>
            <a:r>
              <a:rPr lang="en-US" dirty="0" smtClean="0">
                <a:solidFill>
                  <a:schemeClr val="accent6"/>
                </a:solidFill>
              </a:rPr>
              <a:t>, NAT/FW …</a:t>
            </a:r>
            <a:endParaRPr lang="en-US" dirty="0">
              <a:solidFill>
                <a:schemeClr val="accent6"/>
              </a:solidFill>
            </a:endParaRPr>
          </a:p>
        </p:txBody>
      </p:sp>
      <p:sp>
        <p:nvSpPr>
          <p:cNvPr id="126" name="TextBox 125"/>
          <p:cNvSpPr txBox="1"/>
          <p:nvPr/>
        </p:nvSpPr>
        <p:spPr>
          <a:xfrm>
            <a:off x="5410200" y="1066800"/>
            <a:ext cx="1905000" cy="646331"/>
          </a:xfrm>
          <a:prstGeom prst="rect">
            <a:avLst/>
          </a:prstGeom>
          <a:noFill/>
        </p:spPr>
        <p:txBody>
          <a:bodyPr wrap="square" rtlCol="0">
            <a:spAutoFit/>
          </a:bodyPr>
          <a:lstStyle/>
          <a:p>
            <a:r>
              <a:rPr lang="en-US" dirty="0" smtClean="0">
                <a:solidFill>
                  <a:schemeClr val="accent6"/>
                </a:solidFill>
              </a:rPr>
              <a:t>Session Support: Location Service</a:t>
            </a:r>
            <a:endParaRPr lang="en-US" dirty="0">
              <a:solidFill>
                <a:schemeClr val="accent6"/>
              </a:solidFill>
            </a:endParaRPr>
          </a:p>
        </p:txBody>
      </p:sp>
      <p:sp>
        <p:nvSpPr>
          <p:cNvPr id="127" name="TextBox 126"/>
          <p:cNvSpPr txBox="1"/>
          <p:nvPr/>
        </p:nvSpPr>
        <p:spPr>
          <a:xfrm>
            <a:off x="7239000" y="1143000"/>
            <a:ext cx="1905000" cy="369332"/>
          </a:xfrm>
          <a:prstGeom prst="rect">
            <a:avLst/>
          </a:prstGeom>
          <a:noFill/>
        </p:spPr>
        <p:txBody>
          <a:bodyPr wrap="square" rtlCol="0">
            <a:spAutoFit/>
          </a:bodyPr>
          <a:lstStyle/>
          <a:p>
            <a:r>
              <a:rPr lang="en-US" dirty="0" smtClean="0">
                <a:solidFill>
                  <a:schemeClr val="accent6"/>
                </a:solidFill>
              </a:rPr>
              <a:t>Media Transport</a:t>
            </a:r>
            <a:endParaRPr lang="en-US" dirty="0">
              <a:solidFill>
                <a:schemeClr val="accent6"/>
              </a:solidFill>
            </a:endParaRPr>
          </a:p>
        </p:txBody>
      </p:sp>
      <p:cxnSp>
        <p:nvCxnSpPr>
          <p:cNvPr id="133" name="Straight Connector 132"/>
          <p:cNvCxnSpPr/>
          <p:nvPr/>
        </p:nvCxnSpPr>
        <p:spPr bwMode="auto">
          <a:xfrm>
            <a:off x="3505200" y="38100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38" name="Straight Arrow Connector 137"/>
          <p:cNvCxnSpPr/>
          <p:nvPr/>
        </p:nvCxnSpPr>
        <p:spPr bwMode="auto">
          <a:xfrm rot="5400000">
            <a:off x="7429501" y="4152899"/>
            <a:ext cx="1752600" cy="2"/>
          </a:xfrm>
          <a:prstGeom prst="straightConnector1">
            <a:avLst/>
          </a:prstGeom>
          <a:noFill/>
          <a:ln w="25400" cap="flat" cmpd="sng" algn="ctr">
            <a:solidFill>
              <a:schemeClr val="accent6"/>
            </a:solidFill>
            <a:prstDash val="solid"/>
            <a:round/>
            <a:headEnd type="none" w="med" len="med"/>
            <a:tailEnd type="arrow"/>
          </a:ln>
          <a:effectLst/>
        </p:spPr>
      </p:cxnSp>
      <p:cxnSp>
        <p:nvCxnSpPr>
          <p:cNvPr id="146" name="Straight Arrow Connector 145"/>
          <p:cNvCxnSpPr/>
          <p:nvPr/>
        </p:nvCxnSpPr>
        <p:spPr bwMode="auto">
          <a:xfrm rot="5400000">
            <a:off x="2590403" y="4877196"/>
            <a:ext cx="305594"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0" name="Straight Arrow Connector 159"/>
          <p:cNvCxnSpPr/>
          <p:nvPr/>
        </p:nvCxnSpPr>
        <p:spPr bwMode="auto">
          <a:xfrm rot="5400000">
            <a:off x="2858295" y="4076701"/>
            <a:ext cx="837407" cy="795"/>
          </a:xfrm>
          <a:prstGeom prst="straightConnector1">
            <a:avLst/>
          </a:prstGeom>
          <a:noFill/>
          <a:ln w="25400" cap="flat" cmpd="sng" algn="ctr">
            <a:solidFill>
              <a:schemeClr val="accent6"/>
            </a:solidFill>
            <a:prstDash val="solid"/>
            <a:round/>
            <a:headEnd type="none" w="med" len="med"/>
            <a:tailEnd type="arrow"/>
          </a:ln>
          <a:effectLst/>
        </p:spPr>
      </p:cxnSp>
      <p:cxnSp>
        <p:nvCxnSpPr>
          <p:cNvPr id="166" name="Straight Arrow Connector 165"/>
          <p:cNvCxnSpPr/>
          <p:nvPr/>
        </p:nvCxnSpPr>
        <p:spPr bwMode="auto">
          <a:xfrm rot="5400000">
            <a:off x="5487194" y="4876006"/>
            <a:ext cx="304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7" name="Straight Arrow Connector 166"/>
          <p:cNvCxnSpPr/>
          <p:nvPr/>
        </p:nvCxnSpPr>
        <p:spPr bwMode="auto">
          <a:xfrm rot="5400000">
            <a:off x="457994" y="3733006"/>
            <a:ext cx="2590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68" name="Straight Connector 167"/>
          <p:cNvCxnSpPr/>
          <p:nvPr/>
        </p:nvCxnSpPr>
        <p:spPr bwMode="auto">
          <a:xfrm>
            <a:off x="1066800" y="3048000"/>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71" name="Straight Arrow Connector 170"/>
          <p:cNvCxnSpPr/>
          <p:nvPr/>
        </p:nvCxnSpPr>
        <p:spPr bwMode="auto">
          <a:xfrm rot="5400000">
            <a:off x="1334294" y="3771106"/>
            <a:ext cx="14478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75" name="Straight Connector 174"/>
          <p:cNvCxnSpPr/>
          <p:nvPr/>
        </p:nvCxnSpPr>
        <p:spPr bwMode="auto">
          <a:xfrm rot="5400000">
            <a:off x="762794" y="2742406"/>
            <a:ext cx="609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80" name="Straight Arrow Connector 179"/>
          <p:cNvCxnSpPr/>
          <p:nvPr/>
        </p:nvCxnSpPr>
        <p:spPr bwMode="auto">
          <a:xfrm rot="5400000">
            <a:off x="3048794" y="4342606"/>
            <a:ext cx="1370806" cy="794"/>
          </a:xfrm>
          <a:prstGeom prst="straightConnector1">
            <a:avLst/>
          </a:prstGeom>
          <a:noFill/>
          <a:ln w="63500" cap="flat" cmpd="sng" algn="ctr">
            <a:solidFill>
              <a:srgbClr val="FF0000"/>
            </a:solidFill>
            <a:prstDash val="solid"/>
            <a:round/>
            <a:headEnd type="none" w="med" len="med"/>
            <a:tailEnd type="arrow"/>
          </a:ln>
          <a:effectLst/>
        </p:spPr>
      </p:cxnSp>
      <p:cxnSp>
        <p:nvCxnSpPr>
          <p:cNvPr id="182" name="Straight Arrow Connector 181"/>
          <p:cNvCxnSpPr/>
          <p:nvPr/>
        </p:nvCxnSpPr>
        <p:spPr bwMode="auto">
          <a:xfrm rot="5400000">
            <a:off x="4191000" y="4343400"/>
            <a:ext cx="1371600" cy="1588"/>
          </a:xfrm>
          <a:prstGeom prst="straightConnector1">
            <a:avLst/>
          </a:prstGeom>
          <a:noFill/>
          <a:ln w="63500" cap="flat" cmpd="sng" algn="ctr">
            <a:solidFill>
              <a:srgbClr val="FF0000"/>
            </a:solidFill>
            <a:prstDash val="solid"/>
            <a:round/>
            <a:headEnd type="none" w="med" len="med"/>
            <a:tailEnd type="arrow"/>
          </a:ln>
          <a:effectLst/>
        </p:spPr>
      </p:cxnSp>
      <p:cxnSp>
        <p:nvCxnSpPr>
          <p:cNvPr id="189" name="Straight Connector 188"/>
          <p:cNvCxnSpPr/>
          <p:nvPr/>
        </p:nvCxnSpPr>
        <p:spPr bwMode="auto">
          <a:xfrm rot="5400000">
            <a:off x="1448594" y="3352006"/>
            <a:ext cx="1828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2" name="Straight Connector 191"/>
          <p:cNvCxnSpPr/>
          <p:nvPr/>
        </p:nvCxnSpPr>
        <p:spPr bwMode="auto">
          <a:xfrm>
            <a:off x="2362200" y="4267200"/>
            <a:ext cx="23622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194" name="Straight Arrow Connector 193"/>
          <p:cNvCxnSpPr/>
          <p:nvPr/>
        </p:nvCxnSpPr>
        <p:spPr bwMode="auto">
          <a:xfrm rot="5400000">
            <a:off x="4344194" y="4647406"/>
            <a:ext cx="762000"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199" name="Straight Arrow Connector 198"/>
          <p:cNvCxnSpPr/>
          <p:nvPr/>
        </p:nvCxnSpPr>
        <p:spPr bwMode="auto">
          <a:xfrm rot="5400000">
            <a:off x="3162300" y="4152902"/>
            <a:ext cx="685800" cy="1"/>
          </a:xfrm>
          <a:prstGeom prst="straightConnector1">
            <a:avLst/>
          </a:prstGeom>
          <a:noFill/>
          <a:ln w="25400" cap="flat" cmpd="sng" algn="ctr">
            <a:solidFill>
              <a:schemeClr val="accent6"/>
            </a:solidFill>
            <a:prstDash val="solid"/>
            <a:round/>
            <a:headEnd type="none" w="med" len="med"/>
            <a:tailEnd type="arrow"/>
          </a:ln>
          <a:effectLst/>
        </p:spPr>
      </p:cxnSp>
      <p:cxnSp>
        <p:nvCxnSpPr>
          <p:cNvPr id="203" name="Straight Arrow Connector 202"/>
          <p:cNvCxnSpPr/>
          <p:nvPr/>
        </p:nvCxnSpPr>
        <p:spPr bwMode="auto">
          <a:xfrm rot="5400000">
            <a:off x="4839493" y="4075907"/>
            <a:ext cx="838202" cy="1588"/>
          </a:xfrm>
          <a:prstGeom prst="straightConnector1">
            <a:avLst/>
          </a:prstGeom>
          <a:noFill/>
          <a:ln w="25400" cap="flat" cmpd="sng" algn="ctr">
            <a:solidFill>
              <a:schemeClr val="accent6"/>
            </a:solidFill>
            <a:prstDash val="solid"/>
            <a:round/>
            <a:headEnd type="none" w="med" len="med"/>
            <a:tailEnd type="arrow"/>
          </a:ln>
          <a:effectLst/>
        </p:spPr>
      </p:cxnSp>
      <p:cxnSp>
        <p:nvCxnSpPr>
          <p:cNvPr id="207" name="Straight Connector 206"/>
          <p:cNvCxnSpPr/>
          <p:nvPr/>
        </p:nvCxnSpPr>
        <p:spPr bwMode="auto">
          <a:xfrm rot="5400000">
            <a:off x="5182394" y="3123406"/>
            <a:ext cx="1371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17" name="Straight Connector 216"/>
          <p:cNvCxnSpPr/>
          <p:nvPr/>
        </p:nvCxnSpPr>
        <p:spPr bwMode="auto">
          <a:xfrm rot="5400000">
            <a:off x="1677194" y="3275806"/>
            <a:ext cx="16764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21" name="Straight Arrow Connector 220"/>
          <p:cNvCxnSpPr/>
          <p:nvPr/>
        </p:nvCxnSpPr>
        <p:spPr bwMode="auto">
          <a:xfrm rot="16200000" flipH="1">
            <a:off x="4914900" y="4305300"/>
            <a:ext cx="381002" cy="2"/>
          </a:xfrm>
          <a:prstGeom prst="straightConnector1">
            <a:avLst/>
          </a:prstGeom>
          <a:noFill/>
          <a:ln w="25400" cap="flat" cmpd="sng" algn="ctr">
            <a:solidFill>
              <a:schemeClr val="accent6"/>
            </a:solidFill>
            <a:prstDash val="solid"/>
            <a:round/>
            <a:headEnd type="none" w="med" len="med"/>
            <a:tailEnd type="arrow"/>
          </a:ln>
          <a:effectLst/>
        </p:spPr>
      </p:cxnSp>
      <p:cxnSp>
        <p:nvCxnSpPr>
          <p:cNvPr id="238" name="Straight Connector 237"/>
          <p:cNvCxnSpPr/>
          <p:nvPr/>
        </p:nvCxnSpPr>
        <p:spPr bwMode="auto">
          <a:xfrm rot="5400000">
            <a:off x="5334794" y="3199606"/>
            <a:ext cx="15240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0" name="Straight Connector 239"/>
          <p:cNvCxnSpPr/>
          <p:nvPr/>
        </p:nvCxnSpPr>
        <p:spPr bwMode="auto">
          <a:xfrm>
            <a:off x="3886200" y="3962400"/>
            <a:ext cx="22098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3" name="Straight Arrow Connector 242"/>
          <p:cNvCxnSpPr/>
          <p:nvPr/>
        </p:nvCxnSpPr>
        <p:spPr bwMode="auto">
          <a:xfrm rot="5400000">
            <a:off x="3353198" y="4495402"/>
            <a:ext cx="1066800" cy="796"/>
          </a:xfrm>
          <a:prstGeom prst="straightConnector1">
            <a:avLst/>
          </a:prstGeom>
          <a:noFill/>
          <a:ln w="25400" cap="flat" cmpd="sng" algn="ctr">
            <a:solidFill>
              <a:schemeClr val="accent6"/>
            </a:solidFill>
            <a:prstDash val="solid"/>
            <a:round/>
            <a:headEnd type="none" w="med" len="med"/>
            <a:tailEnd type="arrow"/>
          </a:ln>
          <a:effectLst/>
        </p:spPr>
      </p:cxnSp>
      <p:cxnSp>
        <p:nvCxnSpPr>
          <p:cNvPr id="248" name="Straight Connector 247"/>
          <p:cNvCxnSpPr/>
          <p:nvPr/>
        </p:nvCxnSpPr>
        <p:spPr bwMode="auto">
          <a:xfrm rot="5400000">
            <a:off x="7506494" y="3771106"/>
            <a:ext cx="990600" cy="1588"/>
          </a:xfrm>
          <a:prstGeom prst="line">
            <a:avLst/>
          </a:prstGeom>
          <a:noFill/>
          <a:ln w="25400" cap="flat" cmpd="sng" algn="ctr">
            <a:solidFill>
              <a:schemeClr val="accent6"/>
            </a:solidFill>
            <a:prstDash val="solid"/>
            <a:round/>
            <a:headEnd type="none" w="med" len="med"/>
            <a:tailEnd type="none" w="med" len="med"/>
          </a:ln>
          <a:effectLst/>
        </p:spPr>
      </p:cxnSp>
      <p:cxnSp>
        <p:nvCxnSpPr>
          <p:cNvPr id="249" name="Straight Connector 248"/>
          <p:cNvCxnSpPr/>
          <p:nvPr/>
        </p:nvCxnSpPr>
        <p:spPr bwMode="auto">
          <a:xfrm>
            <a:off x="5943600" y="4267200"/>
            <a:ext cx="2057400" cy="1588"/>
          </a:xfrm>
          <a:prstGeom prst="line">
            <a:avLst/>
          </a:prstGeom>
          <a:noFill/>
          <a:ln w="25400" cap="flat" cmpd="sng" algn="ctr">
            <a:solidFill>
              <a:schemeClr val="accent6"/>
            </a:solidFill>
            <a:prstDash val="solid"/>
            <a:round/>
            <a:headEnd type="none" w="med" len="med"/>
            <a:tailEnd type="none" w="med" len="med"/>
          </a:ln>
          <a:effectLst/>
        </p:spPr>
      </p:cxnSp>
      <p:sp>
        <p:nvSpPr>
          <p:cNvPr id="59" name="AutoShape 48"/>
          <p:cNvSpPr>
            <a:spLocks noChangeArrowheads="1"/>
          </p:cNvSpPr>
          <p:nvPr/>
        </p:nvSpPr>
        <p:spPr bwMode="auto">
          <a:xfrm>
            <a:off x="7315200" y="1676400"/>
            <a:ext cx="1676400" cy="609600"/>
          </a:xfrm>
          <a:prstGeom prst="roundRect">
            <a:avLst>
              <a:gd name="adj" fmla="val 16667"/>
            </a:avLst>
          </a:prstGeom>
          <a:solidFill>
            <a:schemeClr val="bg1">
              <a:lumMod val="75000"/>
            </a:schemeClr>
          </a:solidFill>
          <a:ln w="9525">
            <a:noFill/>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Media encap</a:t>
            </a:r>
          </a:p>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G.711, H.261</a:t>
            </a:r>
            <a:endParaRPr kumimoji="1" lang="en-GB" b="1" dirty="0">
              <a:solidFill>
                <a:schemeClr val="bg1">
                  <a:lumMod val="50000"/>
                </a:schemeClr>
              </a:solidFill>
              <a:latin typeface="Comic Sans MS" pitchFamily="66" charset="0"/>
            </a:endParaRPr>
          </a:p>
        </p:txBody>
      </p:sp>
      <p:sp>
        <p:nvSpPr>
          <p:cNvPr id="60" name="AutoShape 47"/>
          <p:cNvSpPr>
            <a:spLocks noChangeArrowheads="1"/>
          </p:cNvSpPr>
          <p:nvPr/>
        </p:nvSpPr>
        <p:spPr bwMode="auto">
          <a:xfrm>
            <a:off x="1905000" y="4495799"/>
            <a:ext cx="1752600" cy="228600"/>
          </a:xfrm>
          <a:prstGeom prst="roundRect">
            <a:avLst>
              <a:gd name="adj" fmla="val 16667"/>
            </a:avLst>
          </a:prstGeom>
          <a:solidFill>
            <a:schemeClr val="bg1">
              <a:lumMod val="75000"/>
            </a:schemeClr>
          </a:solidFill>
          <a:ln w="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TLS</a:t>
            </a:r>
            <a:endParaRPr kumimoji="1" lang="en-GB" b="1" dirty="0">
              <a:solidFill>
                <a:schemeClr val="bg1">
                  <a:lumMod val="50000"/>
                </a:schemeClr>
              </a:solidFill>
              <a:latin typeface="Comic Sans MS" pitchFamily="66" charset="0"/>
            </a:endParaRPr>
          </a:p>
        </p:txBody>
      </p:sp>
      <p:sp>
        <p:nvSpPr>
          <p:cNvPr id="62" name="AutoShape 47"/>
          <p:cNvSpPr>
            <a:spLocks noChangeArrowheads="1"/>
          </p:cNvSpPr>
          <p:nvPr/>
        </p:nvSpPr>
        <p:spPr bwMode="auto">
          <a:xfrm>
            <a:off x="4953000" y="4495799"/>
            <a:ext cx="1371600" cy="228600"/>
          </a:xfrm>
          <a:prstGeom prst="roundRect">
            <a:avLst>
              <a:gd name="adj" fmla="val 16667"/>
            </a:avLst>
          </a:prstGeom>
          <a:solidFill>
            <a:schemeClr val="bg1">
              <a:lumMod val="75000"/>
            </a:schemeClr>
          </a:solidFill>
          <a:ln w="25400">
            <a:noFill/>
            <a:prstDash val="dash"/>
            <a:round/>
            <a:headEnd/>
            <a:tailEnd/>
          </a:ln>
          <a:effectLst/>
        </p:spPr>
        <p:txBody>
          <a:bodyPr wrap="none" anchor="ctr"/>
          <a:lstStyle/>
          <a:p>
            <a:pPr algn="ctr" eaLnBrk="0" hangingPunct="0">
              <a:spcBef>
                <a:spcPct val="20000"/>
              </a:spcBef>
              <a:buClr>
                <a:schemeClr val="accent2"/>
              </a:buClr>
              <a:buFont typeface="Monotype Sorts" pitchFamily="2" charset="2"/>
              <a:buNone/>
            </a:pPr>
            <a:r>
              <a:rPr kumimoji="1" lang="de-DE" b="1" dirty="0" smtClean="0">
                <a:solidFill>
                  <a:schemeClr val="bg1">
                    <a:lumMod val="50000"/>
                  </a:schemeClr>
                </a:solidFill>
                <a:latin typeface="Comic Sans MS" pitchFamily="66" charset="0"/>
              </a:rPr>
              <a:t>DTLS</a:t>
            </a:r>
            <a:endParaRPr kumimoji="1" lang="en-GB" b="1" dirty="0">
              <a:solidFill>
                <a:schemeClr val="bg1">
                  <a:lumMod val="50000"/>
                </a:schemeClr>
              </a:solidFill>
              <a:latin typeface="Comic Sans MS" pitchFamily="66" charset="0"/>
            </a:endParaRPr>
          </a:p>
        </p:txBody>
      </p:sp>
      <p:sp>
        <p:nvSpPr>
          <p:cNvPr id="63" name="Oval 62"/>
          <p:cNvSpPr/>
          <p:nvPr/>
        </p:nvSpPr>
        <p:spPr bwMode="auto">
          <a:xfrm>
            <a:off x="2667000" y="2057400"/>
            <a:ext cx="3200400" cy="1828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65" name="TextBox 64"/>
          <p:cNvSpPr txBox="1"/>
          <p:nvPr/>
        </p:nvSpPr>
        <p:spPr>
          <a:xfrm>
            <a:off x="3886200" y="2133600"/>
            <a:ext cx="691215" cy="400110"/>
          </a:xfrm>
          <a:prstGeom prst="rect">
            <a:avLst/>
          </a:prstGeom>
          <a:noFill/>
        </p:spPr>
        <p:txBody>
          <a:bodyPr wrap="none" rtlCol="0">
            <a:spAutoFit/>
          </a:bodyPr>
          <a:lstStyle/>
          <a:p>
            <a:r>
              <a:rPr lang="en-US" sz="2000" b="1" dirty="0" smtClean="0"/>
              <a:t>NSIS</a:t>
            </a:r>
            <a:endParaRPr lang="en-US" sz="2000" b="1" dirty="0"/>
          </a:p>
        </p:txBody>
      </p:sp>
      <p:sp>
        <p:nvSpPr>
          <p:cNvPr id="66" name="Date Placeholder 65"/>
          <p:cNvSpPr>
            <a:spLocks noGrp="1"/>
          </p:cNvSpPr>
          <p:nvPr>
            <p:ph type="dt" sz="half" idx="10"/>
          </p:nvPr>
        </p:nvSpPr>
        <p:spPr/>
        <p:txBody>
          <a:bodyPr/>
          <a:lstStyle/>
          <a:p>
            <a:fld id="{3B8B0609-6CA1-4822-B881-063269D485C6}" type="datetime1">
              <a:rPr lang="en-US" smtClean="0"/>
              <a:pPr/>
              <a:t>4/7/2010</a:t>
            </a:fld>
            <a:endParaRPr lang="en-US" dirty="0"/>
          </a:p>
        </p:txBody>
      </p:sp>
      <p:sp>
        <p:nvSpPr>
          <p:cNvPr id="67" name="Slide Number Placeholder 66"/>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ransition advTm="0">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SIP-over-TCP Overload Control Mechanism: ICS+RBM+SF</a:t>
            </a:r>
            <a:endParaRPr lang="en-US" dirty="0"/>
          </a:p>
        </p:txBody>
      </p:sp>
      <p:sp>
        <p:nvSpPr>
          <p:cNvPr id="5" name="Date Placeholder 4"/>
          <p:cNvSpPr>
            <a:spLocks noGrp="1"/>
          </p:cNvSpPr>
          <p:nvPr>
            <p:ph type="dt" sz="half" idx="10"/>
          </p:nvPr>
        </p:nvSpPr>
        <p:spPr/>
        <p:txBody>
          <a:bodyPr/>
          <a:lstStyle/>
          <a:p>
            <a:fld id="{FAD51F7F-CA41-4023-B5E1-7225F85B8F98}"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60</a:t>
            </a:fld>
            <a:endParaRPr lang="en-US" altLang="zh-CN" dirty="0"/>
          </a:p>
        </p:txBody>
      </p:sp>
      <p:grpSp>
        <p:nvGrpSpPr>
          <p:cNvPr id="28" name="Group 27"/>
          <p:cNvGrpSpPr/>
          <p:nvPr/>
        </p:nvGrpSpPr>
        <p:grpSpPr>
          <a:xfrm>
            <a:off x="1295400" y="1600200"/>
            <a:ext cx="5867400" cy="4547175"/>
            <a:chOff x="1295400" y="1447800"/>
            <a:chExt cx="5867400" cy="4547175"/>
          </a:xfrm>
        </p:grpSpPr>
        <p:grpSp>
          <p:nvGrpSpPr>
            <p:cNvPr id="3" name="Group 88"/>
            <p:cNvGrpSpPr/>
            <p:nvPr/>
          </p:nvGrpSpPr>
          <p:grpSpPr>
            <a:xfrm>
              <a:off x="3581400" y="2133599"/>
              <a:ext cx="1371600" cy="983397"/>
              <a:chOff x="2362200" y="2603077"/>
              <a:chExt cx="1752600" cy="824956"/>
            </a:xfrm>
          </p:grpSpPr>
          <p:sp>
            <p:nvSpPr>
              <p:cNvPr id="90" name="Oval Callout 89"/>
              <p:cNvSpPr/>
              <p:nvPr/>
            </p:nvSpPr>
            <p:spPr>
              <a:xfrm rot="10800000">
                <a:off x="2362200" y="2603077"/>
                <a:ext cx="1752600" cy="762000"/>
              </a:xfrm>
              <a:prstGeom prst="wedgeEllipseCallout">
                <a:avLst>
                  <a:gd name="adj1" fmla="val 7030"/>
                  <a:gd name="adj2" fmla="val -86705"/>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1" name="TextBox 90"/>
              <p:cNvSpPr txBox="1"/>
              <p:nvPr/>
            </p:nvSpPr>
            <p:spPr>
              <a:xfrm>
                <a:off x="2499262" y="2730923"/>
                <a:ext cx="1530477" cy="697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Implicit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connection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FF0000"/>
                    </a:solidFill>
                    <a:effectLst/>
                    <a:uLnTx/>
                    <a:uFillTx/>
                  </a:rPr>
                  <a:t>split</a:t>
                </a:r>
                <a:endParaRPr kumimoji="0" lang="en-US" sz="1200" b="0" i="0" u="none" strike="noStrike" kern="0" cap="none" spc="0" normalizeH="0" baseline="0" noProof="0" dirty="0" smtClean="0">
                  <a:ln>
                    <a:noFill/>
                  </a:ln>
                  <a:solidFill>
                    <a:srgbClr val="FF0000"/>
                  </a:solidFill>
                  <a:effectLst/>
                  <a:uLnTx/>
                  <a:uFillTx/>
                </a:endParaRPr>
              </a:p>
            </p:txBody>
          </p:sp>
        </p:grpSp>
        <p:grpSp>
          <p:nvGrpSpPr>
            <p:cNvPr id="4" name="Group 93"/>
            <p:cNvGrpSpPr/>
            <p:nvPr/>
          </p:nvGrpSpPr>
          <p:grpSpPr>
            <a:xfrm>
              <a:off x="1295400" y="1447800"/>
              <a:ext cx="5867400" cy="4547175"/>
              <a:chOff x="1295400" y="1600200"/>
              <a:chExt cx="5867400" cy="4547175"/>
            </a:xfrm>
          </p:grpSpPr>
          <p:grpSp>
            <p:nvGrpSpPr>
              <p:cNvPr id="7" name="Group 49"/>
              <p:cNvGrpSpPr/>
              <p:nvPr/>
            </p:nvGrpSpPr>
            <p:grpSpPr>
              <a:xfrm>
                <a:off x="1600200" y="1600200"/>
                <a:ext cx="5562600" cy="3048000"/>
                <a:chOff x="609600" y="2514600"/>
                <a:chExt cx="5562600" cy="3048000"/>
              </a:xfrm>
            </p:grpSpPr>
            <p:sp>
              <p:nvSpPr>
                <p:cNvPr id="51" name="Rounded Rectangle 50"/>
                <p:cNvSpPr/>
                <p:nvPr/>
              </p:nvSpPr>
              <p:spPr>
                <a:xfrm>
                  <a:off x="41148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Oval Callout 51"/>
                <p:cNvSpPr/>
                <p:nvPr/>
              </p:nvSpPr>
              <p:spPr>
                <a:xfrm>
                  <a:off x="3581400" y="2514600"/>
                  <a:ext cx="2590800" cy="838200"/>
                </a:xfrm>
                <a:prstGeom prst="wedgeEllipseCallout">
                  <a:avLst>
                    <a:gd name="adj1" fmla="val -15991"/>
                    <a:gd name="adj2" fmla="val 88922"/>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Rounded Rectangle 53"/>
                <p:cNvSpPr/>
                <p:nvPr/>
              </p:nvSpPr>
              <p:spPr>
                <a:xfrm>
                  <a:off x="1143000" y="3581400"/>
                  <a:ext cx="1371600" cy="1981200"/>
                </a:xfrm>
                <a:prstGeom prst="roundRect">
                  <a:avLst/>
                </a:prstGeom>
                <a:solidFill>
                  <a:srgbClr val="8064A2">
                    <a:lumMod val="40000"/>
                    <a:lumOff val="60000"/>
                  </a:srgbClr>
                </a:solidFill>
                <a:ln w="38100" cap="flat" cmpd="sng" algn="ctr">
                  <a:no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cxnSp>
              <p:nvCxnSpPr>
                <p:cNvPr id="55" name="Straight Arrow Connector 54"/>
                <p:cNvCxnSpPr/>
                <p:nvPr/>
              </p:nvCxnSpPr>
              <p:spPr>
                <a:xfrm flipV="1">
                  <a:off x="5486400" y="4514166"/>
                  <a:ext cx="533400" cy="19734"/>
                </a:xfrm>
                <a:prstGeom prst="straightConnector1">
                  <a:avLst/>
                </a:prstGeom>
                <a:noFill/>
                <a:ln w="50800" cap="flat" cmpd="sng" algn="ctr">
                  <a:solidFill>
                    <a:srgbClr val="002060"/>
                  </a:solidFill>
                  <a:prstDash val="solid"/>
                  <a:tailEnd type="stealth" w="med" len="lg"/>
                </a:ln>
                <a:effectLst/>
              </p:spPr>
            </p:cxnSp>
            <p:cxnSp>
              <p:nvCxnSpPr>
                <p:cNvPr id="56" name="Straight Arrow Connector 55"/>
                <p:cNvCxnSpPr>
                  <a:endCxn id="54" idx="1"/>
                </p:cNvCxnSpPr>
                <p:nvPr/>
              </p:nvCxnSpPr>
              <p:spPr>
                <a:xfrm>
                  <a:off x="609600" y="4572000"/>
                  <a:ext cx="533400" cy="1588"/>
                </a:xfrm>
                <a:prstGeom prst="straightConnector1">
                  <a:avLst/>
                </a:prstGeom>
                <a:noFill/>
                <a:ln w="50800" cap="flat" cmpd="sng" algn="ctr">
                  <a:solidFill>
                    <a:srgbClr val="1F497D"/>
                  </a:solidFill>
                  <a:prstDash val="solid"/>
                  <a:tailEnd type="stealth" w="med" len="lg"/>
                </a:ln>
                <a:effectLst/>
              </p:spPr>
            </p:cxnSp>
            <p:sp>
              <p:nvSpPr>
                <p:cNvPr id="57" name="TextBox 56"/>
                <p:cNvSpPr txBox="1"/>
                <p:nvPr/>
              </p:nvSpPr>
              <p:spPr>
                <a:xfrm>
                  <a:off x="41148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Receiving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1143000" y="4191000"/>
                  <a:ext cx="1371600"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Sending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Entity</a:t>
                  </a:r>
                  <a:endParaRPr kumimoji="0" lang="en-US" sz="1800" b="0" i="0" u="none" strike="noStrike" kern="0" cap="none" spc="0" normalizeH="0" baseline="0" noProof="0" dirty="0">
                    <a:ln>
                      <a:noFill/>
                    </a:ln>
                    <a:solidFill>
                      <a:sysClr val="windowText" lastClr="000000"/>
                    </a:solidFill>
                    <a:effectLst/>
                    <a:uLnTx/>
                    <a:uFillTx/>
                  </a:endParaRPr>
                </a:p>
              </p:txBody>
            </p:sp>
            <p:cxnSp>
              <p:nvCxnSpPr>
                <p:cNvPr id="59" name="Straight Arrow Connector 58"/>
                <p:cNvCxnSpPr/>
                <p:nvPr/>
              </p:nvCxnSpPr>
              <p:spPr>
                <a:xfrm>
                  <a:off x="2514600" y="4572000"/>
                  <a:ext cx="1600200" cy="1588"/>
                </a:xfrm>
                <a:prstGeom prst="straightConnector1">
                  <a:avLst/>
                </a:prstGeom>
                <a:noFill/>
                <a:ln w="50800" cap="flat" cmpd="sng" algn="ctr">
                  <a:solidFill>
                    <a:srgbClr val="002060"/>
                  </a:solidFill>
                  <a:prstDash val="solid"/>
                  <a:tailEnd type="stealth" w="med" len="lg"/>
                </a:ln>
                <a:effectLst/>
              </p:spPr>
            </p:cxnSp>
            <p:sp>
              <p:nvSpPr>
                <p:cNvPr id="60" name="TextBox 59"/>
                <p:cNvSpPr txBox="1"/>
                <p:nvPr/>
              </p:nvSpPr>
              <p:spPr>
                <a:xfrm>
                  <a:off x="2667000" y="4267200"/>
                  <a:ext cx="1198278"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All Requests</a:t>
                  </a:r>
                </a:p>
              </p:txBody>
            </p:sp>
            <p:sp>
              <p:nvSpPr>
                <p:cNvPr id="61" name="TextBox 60"/>
                <p:cNvSpPr txBox="1"/>
                <p:nvPr/>
              </p:nvSpPr>
              <p:spPr>
                <a:xfrm>
                  <a:off x="3733800" y="2667000"/>
                  <a:ext cx="2250937"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Minimized TCP socket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receive buffer</a:t>
                  </a:r>
                  <a:endParaRPr kumimoji="0" lang="en-US" sz="1200" b="0" i="0" u="none" strike="noStrike" kern="0" cap="none" spc="0" normalizeH="0" baseline="0" noProof="0" dirty="0" smtClean="0">
                    <a:ln>
                      <a:noFill/>
                    </a:ln>
                    <a:solidFill>
                      <a:sysClr val="windowText" lastClr="000000"/>
                    </a:solidFill>
                    <a:effectLst/>
                    <a:uLnTx/>
                    <a:uFillTx/>
                  </a:endParaRPr>
                </a:p>
              </p:txBody>
            </p:sp>
            <p:grpSp>
              <p:nvGrpSpPr>
                <p:cNvPr id="8" name="Group 43"/>
                <p:cNvGrpSpPr/>
                <p:nvPr/>
              </p:nvGrpSpPr>
              <p:grpSpPr>
                <a:xfrm>
                  <a:off x="4191000" y="3810000"/>
                  <a:ext cx="304800" cy="457200"/>
                  <a:chOff x="838200" y="7010400"/>
                  <a:chExt cx="304800" cy="457200"/>
                </a:xfrm>
              </p:grpSpPr>
              <p:sp>
                <p:nvSpPr>
                  <p:cNvPr id="79" name="Rectangle 78"/>
                  <p:cNvSpPr/>
                  <p:nvPr/>
                </p:nvSpPr>
                <p:spPr>
                  <a:xfrm>
                    <a:off x="838200" y="7010400"/>
                    <a:ext cx="304800" cy="457200"/>
                  </a:xfrm>
                  <a:prstGeom prst="rect">
                    <a:avLst/>
                  </a:prstGeom>
                  <a:noFill/>
                  <a:ln w="19050" cap="flat" cmpd="sng" algn="ctr">
                    <a:solidFill>
                      <a:srgbClr val="C0504D">
                        <a:lumMod val="75000"/>
                      </a:srgbClr>
                    </a:solidFill>
                    <a:prstDash val="sysDot"/>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0" name="Rectangle 79"/>
                  <p:cNvSpPr/>
                  <p:nvPr/>
                </p:nvSpPr>
                <p:spPr>
                  <a:xfrm>
                    <a:off x="914400" y="7086600"/>
                    <a:ext cx="152400" cy="304800"/>
                  </a:xfrm>
                  <a:prstGeom prst="rect">
                    <a:avLst/>
                  </a:prstGeom>
                  <a:solidFill>
                    <a:srgbClr val="F9FBDD"/>
                  </a:solidFill>
                  <a:ln w="19050" cap="flat" cmpd="sng" algn="ctr">
                    <a:solidFill>
                      <a:srgbClr val="C0504D"/>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sp>
            <p:nvSpPr>
              <p:cNvPr id="86" name="Rounded Rectangle 85"/>
              <p:cNvSpPr/>
              <p:nvPr/>
            </p:nvSpPr>
            <p:spPr>
              <a:xfrm>
                <a:off x="2514600" y="2819400"/>
                <a:ext cx="457200" cy="457200"/>
              </a:xfrm>
              <a:prstGeom prst="roundRect">
                <a:avLst/>
              </a:prstGeom>
              <a:solidFill>
                <a:srgbClr val="9BBB59"/>
              </a:solidFill>
              <a:ln w="25400" cap="flat" cmpd="sng" algn="ctr">
                <a:solidFill>
                  <a:srgbClr val="9BBB59">
                    <a:lumMod val="75000"/>
                  </a:srgbClr>
                </a:solidFill>
                <a:prstDash val="solid"/>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7" name="Oval Callout 86"/>
              <p:cNvSpPr/>
              <p:nvPr/>
            </p:nvSpPr>
            <p:spPr>
              <a:xfrm>
                <a:off x="1295400" y="1905000"/>
                <a:ext cx="1676400" cy="533400"/>
              </a:xfrm>
              <a:prstGeom prst="wedgeEllipseCallout">
                <a:avLst>
                  <a:gd name="adj1" fmla="val 32857"/>
                  <a:gd name="adj2" fmla="val 147673"/>
                </a:avLst>
              </a:prstGeom>
              <a:solidFill>
                <a:srgbClr val="F9FBDD"/>
              </a:solidFill>
              <a:ln w="19050" cap="flat" cmpd="sng" algn="ctr">
                <a:solidFill>
                  <a:srgbClr val="FFC000"/>
                </a:solidFill>
                <a:prstDash val="dash"/>
                <a:tailEnd type="non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TextBox 87"/>
              <p:cNvSpPr txBox="1"/>
              <p:nvPr/>
            </p:nvSpPr>
            <p:spPr>
              <a:xfrm>
                <a:off x="1295400" y="1981200"/>
                <a:ext cx="1671804"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Smart Forwarding</a:t>
                </a:r>
              </a:p>
            </p:txBody>
          </p:sp>
          <p:cxnSp>
            <p:nvCxnSpPr>
              <p:cNvPr id="92" name="Straight Arrow Connector 91"/>
              <p:cNvCxnSpPr/>
              <p:nvPr/>
            </p:nvCxnSpPr>
            <p:spPr>
              <a:xfrm>
                <a:off x="3505200" y="3657600"/>
                <a:ext cx="1600200" cy="1588"/>
              </a:xfrm>
              <a:prstGeom prst="straightConnector1">
                <a:avLst/>
              </a:prstGeom>
              <a:noFill/>
              <a:ln w="19050" cap="flat" cmpd="sng" algn="ctr">
                <a:solidFill>
                  <a:srgbClr val="FF0000"/>
                </a:solidFill>
                <a:prstDash val="solid"/>
                <a:tailEnd type="stealth" w="med" len="lg"/>
              </a:ln>
              <a:effectLst/>
            </p:spPr>
          </p:cxnSp>
          <p:sp>
            <p:nvSpPr>
              <p:cNvPr id="93" name="TextBox 92"/>
              <p:cNvSpPr txBox="1"/>
              <p:nvPr/>
            </p:nvSpPr>
            <p:spPr>
              <a:xfrm>
                <a:off x="1600200" y="5562600"/>
                <a:ext cx="5334000" cy="584775"/>
              </a:xfrm>
              <a:prstGeom prst="rect">
                <a:avLst/>
              </a:prstGeom>
              <a:noFill/>
            </p:spPr>
            <p:txBody>
              <a:bodyPr wrap="square" rtlCol="0">
                <a:spAutoFit/>
              </a:bodyPr>
              <a:lstStyle/>
              <a:p>
                <a:pPr algn="ctr"/>
                <a:r>
                  <a:rPr lang="en-US" sz="1600" dirty="0" smtClean="0"/>
                  <a:t>Implicit Connection Split with Receive Buffer Minimization and Smart Forwarding (ICS+RBM+SF)</a:t>
                </a:r>
                <a:endParaRPr lang="en-US" sz="1600" dirty="0"/>
              </a:p>
            </p:txBody>
          </p:sp>
        </p:grpSp>
      </p:gr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Performance ICS+RBM+SF: Using 1SE / 3SE / 10SE</a:t>
            </a:r>
            <a:endParaRPr lang="en-US" dirty="0"/>
          </a:p>
        </p:txBody>
      </p:sp>
      <p:sp>
        <p:nvSpPr>
          <p:cNvPr id="3" name="Text Placeholder 2"/>
          <p:cNvSpPr>
            <a:spLocks noGrp="1"/>
          </p:cNvSpPr>
          <p:nvPr>
            <p:ph type="body" sz="half" idx="1"/>
          </p:nvPr>
        </p:nvSpPr>
        <p:spPr>
          <a:xfrm>
            <a:off x="3200400" y="6324600"/>
            <a:ext cx="2209800" cy="533400"/>
          </a:xfrm>
        </p:spPr>
        <p:txBody>
          <a:bodyPr/>
          <a:lstStyle/>
          <a:p>
            <a:r>
              <a:rPr lang="en-US" sz="1400" dirty="0" smtClean="0"/>
              <a:t>receive buffer size = 2KB</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Date Placeholder 4"/>
          <p:cNvSpPr>
            <a:spLocks noGrp="1"/>
          </p:cNvSpPr>
          <p:nvPr>
            <p:ph type="dt" sz="half" idx="10"/>
          </p:nvPr>
        </p:nvSpPr>
        <p:spPr/>
        <p:txBody>
          <a:bodyPr/>
          <a:lstStyle/>
          <a:p>
            <a:fld id="{5A93637B-B58D-4B9F-8E37-0AA5EA3ABA60}"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61</a:t>
            </a:fld>
            <a:endParaRPr lang="en-US" altLang="zh-CN" dirty="0"/>
          </a:p>
        </p:txBody>
      </p:sp>
      <p:pic>
        <p:nvPicPr>
          <p:cNvPr id="343041" name="Picture 1"/>
          <p:cNvPicPr>
            <a:picLocks noChangeAspect="1" noChangeArrowheads="1"/>
          </p:cNvPicPr>
          <p:nvPr/>
        </p:nvPicPr>
        <p:blipFill>
          <a:blip r:embed="rId2" cstate="print"/>
          <a:srcRect/>
          <a:stretch>
            <a:fillRect/>
          </a:stretch>
        </p:blipFill>
        <p:spPr bwMode="auto">
          <a:xfrm>
            <a:off x="1524000" y="1676400"/>
            <a:ext cx="6094719" cy="35814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ICS+MRB+SF: Comparing 1SE, 3SE and 10SE </a:t>
            </a:r>
            <a:endParaRPr lang="en-US" dirty="0"/>
          </a:p>
        </p:txBody>
      </p:sp>
      <p:sp>
        <p:nvSpPr>
          <p:cNvPr id="3" name="Text Placeholder 2"/>
          <p:cNvSpPr>
            <a:spLocks noGrp="1"/>
          </p:cNvSpPr>
          <p:nvPr>
            <p:ph type="body" sz="half" idx="1"/>
          </p:nvPr>
        </p:nvSpPr>
        <p:spPr>
          <a:xfrm>
            <a:off x="914400" y="4800600"/>
            <a:ext cx="7315200" cy="1401763"/>
          </a:xfrm>
        </p:spPr>
        <p:txBody>
          <a:bodyPr/>
          <a:lstStyle/>
          <a:p>
            <a:pPr>
              <a:buFont typeface="Wingdings" pitchFamily="2" charset="2"/>
              <a:buChar char="q"/>
            </a:pPr>
            <a:r>
              <a:rPr lang="en-US" dirty="0" smtClean="0"/>
              <a:t>Number of active sessions and Post Dial Delay increase roughly proportionally due to total buffer size increase</a:t>
            </a:r>
          </a:p>
          <a:p>
            <a:pPr>
              <a:buFont typeface="Wingdings" pitchFamily="2" charset="2"/>
              <a:buChar char="q"/>
            </a:pPr>
            <a:r>
              <a:rPr lang="en-US" dirty="0" smtClean="0"/>
              <a:t>Most applicable for networks where an RE connects to a moderate number of SEs </a:t>
            </a:r>
            <a:endParaRPr lang="en-US" dirty="0"/>
          </a:p>
        </p:txBody>
      </p:sp>
      <p:sp>
        <p:nvSpPr>
          <p:cNvPr id="5" name="Date Placeholder 4"/>
          <p:cNvSpPr>
            <a:spLocks noGrp="1"/>
          </p:cNvSpPr>
          <p:nvPr>
            <p:ph type="dt" sz="half" idx="10"/>
          </p:nvPr>
        </p:nvSpPr>
        <p:spPr/>
        <p:txBody>
          <a:bodyPr/>
          <a:lstStyle/>
          <a:p>
            <a:fld id="{FC710870-B2BC-42E8-9C74-109BE649E7BB}"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62</a:t>
            </a:fld>
            <a:endParaRPr lang="en-US" altLang="zh-CN" dirty="0"/>
          </a:p>
        </p:txBody>
      </p:sp>
      <p:pic>
        <p:nvPicPr>
          <p:cNvPr id="342017" name="Picture 1"/>
          <p:cNvPicPr>
            <a:picLocks noChangeAspect="1" noChangeArrowheads="1"/>
          </p:cNvPicPr>
          <p:nvPr/>
        </p:nvPicPr>
        <p:blipFill>
          <a:blip r:embed="rId2" cstate="print"/>
          <a:srcRect/>
          <a:stretch>
            <a:fillRect/>
          </a:stretch>
        </p:blipFill>
        <p:spPr bwMode="auto">
          <a:xfrm>
            <a:off x="152400" y="1295400"/>
            <a:ext cx="4597400" cy="3243263"/>
          </a:xfrm>
          <a:prstGeom prst="rect">
            <a:avLst/>
          </a:prstGeom>
          <a:noFill/>
          <a:ln w="9525">
            <a:noFill/>
            <a:miter lim="800000"/>
            <a:headEnd/>
            <a:tailEnd/>
          </a:ln>
          <a:effectLst/>
        </p:spPr>
      </p:pic>
      <p:pic>
        <p:nvPicPr>
          <p:cNvPr id="342018" name="Picture 2"/>
          <p:cNvPicPr>
            <a:picLocks noChangeAspect="1" noChangeArrowheads="1"/>
          </p:cNvPicPr>
          <p:nvPr/>
        </p:nvPicPr>
        <p:blipFill>
          <a:blip r:embed="rId3" cstate="print"/>
          <a:srcRect/>
          <a:stretch>
            <a:fillRect/>
          </a:stretch>
        </p:blipFill>
        <p:spPr bwMode="auto">
          <a:xfrm>
            <a:off x="4800600" y="1600200"/>
            <a:ext cx="4169852" cy="25146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Insights from Our SIP-over-TCP Overload Control Study</a:t>
            </a:r>
            <a:endParaRPr lang="en-US" dirty="0"/>
          </a:p>
        </p:txBody>
      </p:sp>
      <p:sp>
        <p:nvSpPr>
          <p:cNvPr id="3" name="Text Placeholder 2"/>
          <p:cNvSpPr>
            <a:spLocks noGrp="1"/>
          </p:cNvSpPr>
          <p:nvPr>
            <p:ph type="body" sz="half" idx="1"/>
          </p:nvPr>
        </p:nvSpPr>
        <p:spPr>
          <a:xfrm>
            <a:off x="457200" y="990600"/>
            <a:ext cx="8153400" cy="5135563"/>
          </a:xfrm>
        </p:spPr>
        <p:txBody>
          <a:bodyPr/>
          <a:lstStyle/>
          <a:p>
            <a:pPr>
              <a:buFont typeface="Wingdings" pitchFamily="2" charset="2"/>
              <a:buChar char="q"/>
            </a:pPr>
            <a:endParaRPr lang="en-US" sz="2000" dirty="0" smtClean="0"/>
          </a:p>
          <a:p>
            <a:pPr>
              <a:buFont typeface="Wingdings" pitchFamily="2" charset="2"/>
              <a:buChar char="q"/>
            </a:pPr>
            <a:r>
              <a:rPr lang="en-US" sz="2000" dirty="0" smtClean="0"/>
              <a:t>TCP flow control alone cannot prevent SIP congestion collapse</a:t>
            </a:r>
          </a:p>
          <a:p>
            <a:pPr>
              <a:buFont typeface="Wingdings" pitchFamily="2" charset="2"/>
              <a:buChar char="q"/>
            </a:pPr>
            <a:endParaRPr lang="en-US" sz="2000" dirty="0" smtClean="0"/>
          </a:p>
          <a:p>
            <a:pPr>
              <a:buFont typeface="Wingdings" pitchFamily="2" charset="2"/>
              <a:buChar char="q"/>
            </a:pPr>
            <a:r>
              <a:rPr lang="en-US" sz="2000" dirty="0" smtClean="0"/>
              <a:t>Causes: session-based load with time-sensitive constraints</a:t>
            </a:r>
          </a:p>
          <a:p>
            <a:pPr>
              <a:buFont typeface="Wingdings" pitchFamily="2" charset="2"/>
              <a:buChar char="q"/>
            </a:pPr>
            <a:endParaRPr lang="en-US" sz="2000" dirty="0" smtClean="0"/>
          </a:p>
          <a:p>
            <a:pPr>
              <a:buFont typeface="Wingdings" pitchFamily="2" charset="2"/>
              <a:buChar char="q"/>
            </a:pPr>
            <a:r>
              <a:rPr lang="en-US" sz="2000" dirty="0" smtClean="0"/>
              <a:t>Key solution components</a:t>
            </a:r>
          </a:p>
          <a:p>
            <a:pPr>
              <a:buFont typeface="Wingdings" pitchFamily="2" charset="2"/>
              <a:buChar char="q"/>
            </a:pPr>
            <a:endParaRPr lang="en-US" sz="2000" dirty="0" smtClean="0"/>
          </a:p>
          <a:p>
            <a:pPr lvl="1">
              <a:buFont typeface="Wingdings" pitchFamily="2" charset="2"/>
              <a:buChar char="q"/>
            </a:pPr>
            <a:r>
              <a:rPr lang="en-US" sz="2000" dirty="0" smtClean="0"/>
              <a:t>Connection split </a:t>
            </a:r>
            <a:r>
              <a:rPr lang="en-US" sz="2000" dirty="0" smtClean="0">
                <a:sym typeface="Wingdings" pitchFamily="2" charset="2"/>
              </a:rPr>
              <a:t> app. layer awareness to transport layer</a:t>
            </a:r>
          </a:p>
          <a:p>
            <a:pPr lvl="1">
              <a:buFont typeface="Wingdings" pitchFamily="2" charset="2"/>
              <a:buChar char="q"/>
            </a:pPr>
            <a:r>
              <a:rPr lang="en-US" sz="2000" dirty="0" smtClean="0">
                <a:sym typeface="Wingdings" pitchFamily="2" charset="2"/>
              </a:rPr>
              <a:t>Upstream smart forwarding  release pressure in advance</a:t>
            </a:r>
          </a:p>
          <a:p>
            <a:pPr lvl="1">
              <a:buFont typeface="Wingdings" pitchFamily="2" charset="2"/>
              <a:buChar char="q"/>
            </a:pPr>
            <a:r>
              <a:rPr lang="en-US" sz="2000" dirty="0" smtClean="0">
                <a:sym typeface="Wingdings" pitchFamily="2" charset="2"/>
              </a:rPr>
              <a:t>Minimized buffer  avoid job accumulation to minimize delay</a:t>
            </a:r>
            <a:endParaRPr lang="en-US" sz="2000" dirty="0" smtClean="0"/>
          </a:p>
          <a:p>
            <a:endParaRPr lang="en-US" dirty="0" smtClean="0"/>
          </a:p>
          <a:p>
            <a:r>
              <a:rPr lang="en-US" dirty="0" smtClean="0"/>
              <a:t> </a:t>
            </a:r>
            <a:endParaRPr lang="en-US" dirty="0"/>
          </a:p>
        </p:txBody>
      </p:sp>
      <p:sp>
        <p:nvSpPr>
          <p:cNvPr id="5" name="Date Placeholder 4"/>
          <p:cNvSpPr>
            <a:spLocks noGrp="1"/>
          </p:cNvSpPr>
          <p:nvPr>
            <p:ph type="dt" sz="half" idx="10"/>
          </p:nvPr>
        </p:nvSpPr>
        <p:spPr/>
        <p:txBody>
          <a:bodyPr/>
          <a:lstStyle/>
          <a:p>
            <a:fld id="{456BB77B-A322-40FD-8414-E0F1671707EA}" type="datetime1">
              <a:rPr lang="en-US" altLang="zh-CN" smtClean="0"/>
              <a:pPr/>
              <a:t>4/7/2010</a:t>
            </a:fld>
            <a:endParaRPr lang="en-US" altLang="zh-CN" dirty="0"/>
          </a:p>
        </p:txBody>
      </p:sp>
      <p:sp>
        <p:nvSpPr>
          <p:cNvPr id="6" name="Slide Number Placeholder 5"/>
          <p:cNvSpPr>
            <a:spLocks noGrp="1"/>
          </p:cNvSpPr>
          <p:nvPr>
            <p:ph type="sldNum" sz="quarter" idx="12"/>
          </p:nvPr>
        </p:nvSpPr>
        <p:spPr/>
        <p:txBody>
          <a:bodyPr/>
          <a:lstStyle/>
          <a:p>
            <a:fld id="{3126CB39-E116-4B13-903C-58B6EF3DEF2A}" type="slidenum">
              <a:rPr lang="en-US" altLang="zh-CN" smtClean="0"/>
              <a:pPr/>
              <a:t>63</a:t>
            </a:fld>
            <a:endParaRPr lang="en-US" altLang="zh-CN" dirty="0"/>
          </a:p>
        </p:txBody>
      </p:sp>
      <p:sp>
        <p:nvSpPr>
          <p:cNvPr id="7" name="Rounded Rectangle 6"/>
          <p:cNvSpPr/>
          <p:nvPr/>
        </p:nvSpPr>
        <p:spPr bwMode="auto">
          <a:xfrm>
            <a:off x="228600" y="5943600"/>
            <a:ext cx="8686800" cy="3810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On TCP-based SIP Server Overload Control</a:t>
            </a:r>
            <a:r>
              <a:rPr lang="en-US" sz="1200" dirty="0" smtClean="0">
                <a:solidFill>
                  <a:schemeClr val="tx2"/>
                </a:solidFill>
                <a:latin typeface="Arial" charset="0"/>
                <a:ea typeface="Arial" charset="0"/>
                <a:cs typeface="Arial" charset="0"/>
              </a:rPr>
              <a:t>, Tech Report, CUCS-048-09, Dept. of Computer Science, Columbia University, October 2009 (Submitted for publication)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D95762DD-555B-4846-B25A-1BFB17327F66}"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64</a:t>
            </a:fld>
            <a:endParaRPr lang="en-US" dirty="0"/>
          </a:p>
        </p:txBody>
      </p:sp>
      <p:sp>
        <p:nvSpPr>
          <p:cNvPr id="6" name="Rounded Rectangle 5"/>
          <p:cNvSpPr/>
          <p:nvPr/>
        </p:nvSpPr>
        <p:spPr bwMode="auto">
          <a:xfrm>
            <a:off x="4267200" y="914400"/>
            <a:ext cx="15240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1905000"/>
            <a:ext cx="2133600" cy="609600"/>
          </a:xfrm>
          <a:prstGeom prst="round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829300" y="723900"/>
            <a:ext cx="381000" cy="19812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743200"/>
            <a:ext cx="1981200" cy="609600"/>
          </a:xfrm>
          <a:prstGeom prst="roundRect">
            <a:avLst/>
          </a:prstGeom>
          <a:solidFill>
            <a:srgbClr val="FF0000">
              <a:alpha val="25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24700" y="2400300"/>
            <a:ext cx="2286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90650" y="4438650"/>
            <a:ext cx="457200" cy="2667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5146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p:cNvCxnSpPr>
          <p:nvPr/>
        </p:nvCxnSpPr>
        <p:spPr bwMode="auto">
          <a:xfrm rot="5400000">
            <a:off x="3733800" y="5105400"/>
            <a:ext cx="228600" cy="6858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37" name="Oval 36"/>
          <p:cNvSpPr/>
          <p:nvPr/>
        </p:nvSpPr>
        <p:spPr bwMode="auto">
          <a:xfrm>
            <a:off x="5257800" y="5562600"/>
            <a:ext cx="34290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cxnSp>
        <p:nvCxnSpPr>
          <p:cNvPr id="46" name="Straight Arrow Connector 45"/>
          <p:cNvCxnSpPr>
            <a:stCxn id="36" idx="2"/>
            <a:endCxn id="37" idx="0"/>
          </p:cNvCxnSpPr>
          <p:nvPr/>
        </p:nvCxnSpPr>
        <p:spPr bwMode="auto">
          <a:xfrm rot="16200000" flipH="1">
            <a:off x="6610350" y="5200650"/>
            <a:ext cx="228600" cy="495300"/>
          </a:xfrm>
          <a:prstGeom prst="straightConnector1">
            <a:avLst/>
          </a:prstGeom>
          <a:noFill/>
          <a:ln w="25400" cap="flat" cmpd="sng" algn="ctr">
            <a:solidFill>
              <a:schemeClr val="accent6"/>
            </a:solidFill>
            <a:prstDash val="solid"/>
            <a:round/>
            <a:headEnd type="none" w="med" len="med"/>
            <a:tailEnd type="arrow"/>
          </a:ln>
          <a:effectLst/>
        </p:spPr>
      </p:cxnSp>
      <p:sp>
        <p:nvSpPr>
          <p:cNvPr id="38" name="Rectangle 37"/>
          <p:cNvSpPr/>
          <p:nvPr/>
        </p:nvSpPr>
        <p:spPr>
          <a:xfrm>
            <a:off x="5257800" y="5715000"/>
            <a:ext cx="3429000" cy="646331"/>
          </a:xfrm>
          <a:prstGeom prst="rect">
            <a:avLst/>
          </a:prstGeom>
        </p:spPr>
        <p:txBody>
          <a:bodyPr wrap="square">
            <a:spAutoFit/>
          </a:bodyPr>
          <a:lstStyle/>
          <a:p>
            <a:pPr algn="ctr"/>
            <a:r>
              <a:rPr lang="en-US" dirty="0" smtClean="0">
                <a:solidFill>
                  <a:schemeClr val="accent2"/>
                </a:solidFill>
              </a:rPr>
              <a:t>TCP feedback w/ Conn. Split + Buffer Min. + Smart </a:t>
            </a:r>
            <a:r>
              <a:rPr lang="en-US" dirty="0" err="1" smtClean="0">
                <a:solidFill>
                  <a:schemeClr val="accent2"/>
                </a:solidFill>
              </a:rPr>
              <a:t>Fw</a:t>
            </a:r>
            <a:r>
              <a:rPr lang="en-US" dirty="0" smtClean="0">
                <a:solidFill>
                  <a:schemeClr val="accent2"/>
                </a:solidFill>
              </a:rPr>
              <a:t>.</a:t>
            </a:r>
            <a:endParaRPr lang="en-US" dirty="0">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bg1">
                    <a:lumMod val="75000"/>
                  </a:schemeClr>
                </a:solidFill>
              </a:rPr>
              <a:t>Motivations and Overview</a:t>
            </a:r>
          </a:p>
          <a:p>
            <a:pPr lvl="2"/>
            <a:r>
              <a:rPr lang="en-US" sz="2200" dirty="0" smtClean="0">
                <a:solidFill>
                  <a:schemeClr val="bg1">
                    <a:lumMod val="75000"/>
                  </a:schemeClr>
                </a:solidFill>
              </a:rPr>
              <a:t>Filter-based SIP Server Overload Control</a:t>
            </a:r>
          </a:p>
          <a:p>
            <a:pPr lvl="2"/>
            <a:r>
              <a:rPr lang="en-US" sz="2200" dirty="0" smtClean="0">
                <a:solidFill>
                  <a:schemeClr val="accent3">
                    <a:lumMod val="75000"/>
                  </a:schemeClr>
                </a:solidFill>
              </a:rPr>
              <a:t>Application Layer Feedback-based Overload Control</a:t>
            </a:r>
          </a:p>
          <a:p>
            <a:pPr lvl="2"/>
            <a:r>
              <a:rPr lang="en-US" sz="2200" dirty="0" smtClean="0">
                <a:solidFill>
                  <a:schemeClr val="accent3">
                    <a:lumMod val="75000"/>
                  </a:schemeClr>
                </a:solidFill>
              </a:rPr>
              <a:t>Transport Layer TCP-based Overload Control</a:t>
            </a:r>
          </a:p>
          <a:p>
            <a:pPr lvl="2"/>
            <a:r>
              <a:rPr lang="en-US" sz="2200" dirty="0" smtClean="0">
                <a:solidFill>
                  <a:schemeClr val="tx1"/>
                </a:solidFill>
              </a:rPr>
              <a:t>Avalanche Restart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87429923-33CD-4530-A836-59EE0C324878}"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65</a:t>
            </a:fld>
            <a:endParaRPr lang="en-US" dirty="0"/>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tx1"/>
                </a:solidFill>
              </a:rPr>
              <a:t>SIP Server Overload Control</a:t>
            </a:r>
          </a:p>
          <a:p>
            <a:pPr lvl="2"/>
            <a:r>
              <a:rPr lang="en-US" sz="2200" dirty="0" smtClean="0">
                <a:solidFill>
                  <a:schemeClr val="bg1">
                    <a:lumMod val="75000"/>
                  </a:schemeClr>
                </a:solidFill>
              </a:rPr>
              <a:t>Motivations and Overview</a:t>
            </a:r>
          </a:p>
          <a:p>
            <a:pPr lvl="2"/>
            <a:r>
              <a:rPr lang="en-US" sz="2200" dirty="0" smtClean="0">
                <a:solidFill>
                  <a:schemeClr val="bg1">
                    <a:lumMod val="75000"/>
                  </a:schemeClr>
                </a:solidFill>
              </a:rPr>
              <a:t>Filter-based SIP Server Overload Control</a:t>
            </a:r>
          </a:p>
          <a:p>
            <a:pPr lvl="2"/>
            <a:r>
              <a:rPr lang="en-US" sz="2200" dirty="0" smtClean="0">
                <a:solidFill>
                  <a:schemeClr val="accent3">
                    <a:lumMod val="75000"/>
                  </a:schemeClr>
                </a:solidFill>
              </a:rPr>
              <a:t>Application Layer Feedback-based Overload Control</a:t>
            </a:r>
          </a:p>
          <a:p>
            <a:pPr lvl="2"/>
            <a:r>
              <a:rPr lang="en-US" sz="2200" dirty="0" smtClean="0">
                <a:solidFill>
                  <a:schemeClr val="accent3">
                    <a:lumMod val="75000"/>
                  </a:schemeClr>
                </a:solidFill>
              </a:rPr>
              <a:t>Transport Layer TCP-based Overload Control</a:t>
            </a:r>
          </a:p>
          <a:p>
            <a:pPr lvl="2"/>
            <a:r>
              <a:rPr lang="en-US" sz="2200" dirty="0" smtClean="0">
                <a:solidFill>
                  <a:schemeClr val="tx1"/>
                </a:solidFill>
              </a:rPr>
              <a:t>Avalanche Restart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4E05E39E-FD5D-447C-8EF1-DB5806619CB0}"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66</a:t>
            </a:fld>
            <a:endParaRPr lang="en-US" dirty="0"/>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 Server Avalanche Restart Overload Control</a:t>
            </a:r>
            <a:endParaRPr lang="en-US" dirty="0"/>
          </a:p>
        </p:txBody>
      </p:sp>
      <p:sp>
        <p:nvSpPr>
          <p:cNvPr id="3" name="Content Placeholder 2"/>
          <p:cNvSpPr>
            <a:spLocks noGrp="1"/>
          </p:cNvSpPr>
          <p:nvPr>
            <p:ph idx="1"/>
          </p:nvPr>
        </p:nvSpPr>
        <p:spPr>
          <a:xfrm>
            <a:off x="2514600" y="1066800"/>
            <a:ext cx="6248400" cy="1905000"/>
          </a:xfrm>
        </p:spPr>
        <p:txBody>
          <a:bodyPr/>
          <a:lstStyle/>
          <a:p>
            <a:endParaRPr lang="en-US" dirty="0" smtClean="0"/>
          </a:p>
          <a:p>
            <a:pPr lvl="1"/>
            <a:r>
              <a:rPr lang="en-US" dirty="0" smtClean="0"/>
              <a:t>Key: an appropriate </a:t>
            </a:r>
            <a:r>
              <a:rPr lang="en-US" dirty="0" err="1" smtClean="0"/>
              <a:t>backoff</a:t>
            </a:r>
            <a:r>
              <a:rPr lang="en-US" dirty="0" smtClean="0"/>
              <a:t> time after reboot </a:t>
            </a:r>
          </a:p>
          <a:p>
            <a:pPr lvl="1"/>
            <a:endParaRPr lang="en-US" dirty="0" smtClean="0"/>
          </a:p>
          <a:p>
            <a:pPr lvl="1"/>
            <a:r>
              <a:rPr lang="en-US" dirty="0" smtClean="0"/>
              <a:t>Registrar decides/conveys it during normal operation</a:t>
            </a:r>
          </a:p>
        </p:txBody>
      </p:sp>
      <p:sp>
        <p:nvSpPr>
          <p:cNvPr id="4" name="Date Placeholder 3"/>
          <p:cNvSpPr>
            <a:spLocks noGrp="1"/>
          </p:cNvSpPr>
          <p:nvPr>
            <p:ph type="dt" sz="half" idx="10"/>
          </p:nvPr>
        </p:nvSpPr>
        <p:spPr/>
        <p:txBody>
          <a:bodyPr/>
          <a:lstStyle/>
          <a:p>
            <a:fld id="{E3269CF9-6370-4932-8056-044DBD25F42C}"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dirty="0"/>
          </a:p>
        </p:txBody>
      </p:sp>
      <p:sp>
        <p:nvSpPr>
          <p:cNvPr id="36" name="Rounded Rectangle 35"/>
          <p:cNvSpPr/>
          <p:nvPr/>
        </p:nvSpPr>
        <p:spPr bwMode="auto">
          <a:xfrm>
            <a:off x="457200" y="5791200"/>
            <a:ext cx="8153400" cy="5334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en-US" sz="1200" dirty="0" smtClean="0">
                <a:solidFill>
                  <a:schemeClr val="tx2"/>
                </a:solidFill>
                <a:latin typeface="Arial" charset="0"/>
                <a:ea typeface="Arial" charset="0"/>
                <a:cs typeface="Arial" charset="0"/>
              </a:rPr>
              <a:t>Charles Shen, Henning Schulzrinne, Arata Koike, A Mechanism for Session Initiation Protocol (SIP) Avalanche Restart Overload Control, draft-shen-sipping-avalanche-restart-overload-00, work in progress, Nov. 2009 </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grpSp>
        <p:nvGrpSpPr>
          <p:cNvPr id="18" name="Group 17"/>
          <p:cNvGrpSpPr/>
          <p:nvPr/>
        </p:nvGrpSpPr>
        <p:grpSpPr>
          <a:xfrm>
            <a:off x="609600" y="1295400"/>
            <a:ext cx="2183440" cy="1298377"/>
            <a:chOff x="6172200" y="2743200"/>
            <a:chExt cx="2183440" cy="1298377"/>
          </a:xfrm>
        </p:grpSpPr>
        <p:sp>
          <p:nvSpPr>
            <p:cNvPr id="22" name="Oval 21"/>
            <p:cNvSpPr/>
            <p:nvPr/>
          </p:nvSpPr>
          <p:spPr bwMode="auto">
            <a:xfrm>
              <a:off x="7162800" y="2743200"/>
              <a:ext cx="990600" cy="990600"/>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grpSp>
          <p:nvGrpSpPr>
            <p:cNvPr id="24" name="Group 8"/>
            <p:cNvGrpSpPr/>
            <p:nvPr/>
          </p:nvGrpSpPr>
          <p:grpSpPr>
            <a:xfrm>
              <a:off x="6172200" y="2743200"/>
              <a:ext cx="914400" cy="1139186"/>
              <a:chOff x="381000" y="3962400"/>
              <a:chExt cx="914400" cy="1139186"/>
            </a:xfrm>
          </p:grpSpPr>
          <p:pic>
            <p:nvPicPr>
              <p:cNvPr id="28" name="Picture 4"/>
              <p:cNvPicPr>
                <a:picLocks noChangeAspect="1" noChangeArrowheads="1"/>
              </p:cNvPicPr>
              <p:nvPr/>
            </p:nvPicPr>
            <p:blipFill>
              <a:blip r:embed="rId3" cstate="print"/>
              <a:srcRect/>
              <a:stretch>
                <a:fillRect/>
              </a:stretch>
            </p:blipFill>
            <p:spPr bwMode="auto">
              <a:xfrm>
                <a:off x="381000" y="3962400"/>
                <a:ext cx="435514" cy="377186"/>
              </a:xfrm>
              <a:prstGeom prst="rect">
                <a:avLst/>
              </a:prstGeom>
              <a:noFill/>
              <a:ln w="9525">
                <a:noFill/>
                <a:miter lim="800000"/>
                <a:headEnd/>
                <a:tailEnd/>
              </a:ln>
              <a:effectLst/>
            </p:spPr>
          </p:pic>
          <p:pic>
            <p:nvPicPr>
              <p:cNvPr id="29" name="Picture 4"/>
              <p:cNvPicPr>
                <a:picLocks noChangeAspect="1" noChangeArrowheads="1"/>
              </p:cNvPicPr>
              <p:nvPr/>
            </p:nvPicPr>
            <p:blipFill>
              <a:blip r:embed="rId3" cstate="print"/>
              <a:srcRect/>
              <a:stretch>
                <a:fillRect/>
              </a:stretch>
            </p:blipFill>
            <p:spPr bwMode="auto">
              <a:xfrm>
                <a:off x="381000" y="4724400"/>
                <a:ext cx="435514" cy="377186"/>
              </a:xfrm>
              <a:prstGeom prst="rect">
                <a:avLst/>
              </a:prstGeom>
              <a:noFill/>
              <a:ln w="9525">
                <a:noFill/>
                <a:miter lim="800000"/>
                <a:headEnd/>
                <a:tailEnd/>
              </a:ln>
              <a:effectLst/>
            </p:spPr>
          </p:pic>
          <p:cxnSp>
            <p:nvCxnSpPr>
              <p:cNvPr id="30" name="Straight Connector 29"/>
              <p:cNvCxnSpPr/>
              <p:nvPr/>
            </p:nvCxnSpPr>
            <p:spPr bwMode="auto">
              <a:xfrm rot="5400000">
                <a:off x="496094" y="4533106"/>
                <a:ext cx="228600" cy="1588"/>
              </a:xfrm>
              <a:prstGeom prst="line">
                <a:avLst/>
              </a:prstGeom>
              <a:noFill/>
              <a:ln w="38100" cap="flat" cmpd="sng" algn="ctr">
                <a:solidFill>
                  <a:srgbClr val="C00000"/>
                </a:solidFill>
                <a:prstDash val="sysDot"/>
                <a:round/>
                <a:headEnd type="none" w="med" len="med"/>
                <a:tailEnd type="none" w="med" len="med"/>
              </a:ln>
              <a:effectLst/>
            </p:spPr>
          </p:cxnSp>
          <p:sp>
            <p:nvSpPr>
              <p:cNvPr id="31" name="Line 12"/>
              <p:cNvSpPr>
                <a:spLocks noChangeShapeType="1"/>
              </p:cNvSpPr>
              <p:nvPr/>
            </p:nvSpPr>
            <p:spPr bwMode="auto">
              <a:xfrm>
                <a:off x="914400" y="41148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sp>
            <p:nvSpPr>
              <p:cNvPr id="32" name="Line 12"/>
              <p:cNvSpPr>
                <a:spLocks noChangeShapeType="1"/>
              </p:cNvSpPr>
              <p:nvPr/>
            </p:nvSpPr>
            <p:spPr bwMode="auto">
              <a:xfrm flipV="1">
                <a:off x="914400" y="4572000"/>
                <a:ext cx="381000" cy="228600"/>
              </a:xfrm>
              <a:prstGeom prst="line">
                <a:avLst/>
              </a:prstGeom>
              <a:noFill/>
              <a:ln w="38100">
                <a:solidFill>
                  <a:schemeClr val="accent6"/>
                </a:solidFill>
                <a:round/>
                <a:headEnd/>
                <a:tailEnd type="triangle" w="med" len="med"/>
              </a:ln>
              <a:effectLst/>
            </p:spPr>
            <p:txBody>
              <a:bodyPr/>
              <a:lstStyle/>
              <a:p>
                <a:pPr algn="ctr" rtl="0" fontAlgn="base">
                  <a:spcBef>
                    <a:spcPct val="0"/>
                  </a:spcBef>
                  <a:spcAft>
                    <a:spcPct val="0"/>
                  </a:spcAft>
                </a:pPr>
                <a:endParaRPr lang="en-US" sz="2400" kern="1200" dirty="0">
                  <a:solidFill>
                    <a:srgbClr val="000000"/>
                  </a:solidFill>
                  <a:latin typeface="Tahoma" pitchFamily="34" charset="0"/>
                  <a:ea typeface="+mn-ea"/>
                  <a:cs typeface="+mn-cs"/>
                </a:endParaRPr>
              </a:p>
            </p:txBody>
          </p:sp>
          <p:cxnSp>
            <p:nvCxnSpPr>
              <p:cNvPr id="33" name="Straight Connector 32"/>
              <p:cNvCxnSpPr/>
              <p:nvPr/>
            </p:nvCxnSpPr>
            <p:spPr bwMode="auto">
              <a:xfrm rot="5400000">
                <a:off x="953294" y="4456906"/>
                <a:ext cx="228600" cy="1588"/>
              </a:xfrm>
              <a:prstGeom prst="line">
                <a:avLst/>
              </a:prstGeom>
              <a:noFill/>
              <a:ln w="38100" cap="flat" cmpd="sng" algn="ctr">
                <a:solidFill>
                  <a:schemeClr val="accent6"/>
                </a:solidFill>
                <a:prstDash val="sysDot"/>
                <a:round/>
                <a:headEnd type="none" w="med" len="med"/>
                <a:tailEnd type="none" w="med" len="med"/>
              </a:ln>
              <a:effectLst/>
            </p:spPr>
          </p:cxnSp>
        </p:grpSp>
        <p:pic>
          <p:nvPicPr>
            <p:cNvPr id="26" name="Picture 2"/>
            <p:cNvPicPr>
              <a:picLocks noChangeAspect="1" noChangeArrowheads="1"/>
            </p:cNvPicPr>
            <p:nvPr/>
          </p:nvPicPr>
          <p:blipFill>
            <a:blip r:embed="rId4" cstate="print"/>
            <a:srcRect/>
            <a:stretch>
              <a:fillRect/>
            </a:stretch>
          </p:blipFill>
          <p:spPr bwMode="auto">
            <a:xfrm>
              <a:off x="7315200" y="2971800"/>
              <a:ext cx="704850" cy="600075"/>
            </a:xfrm>
            <a:prstGeom prst="rect">
              <a:avLst/>
            </a:prstGeom>
            <a:noFill/>
            <a:ln w="9525">
              <a:noFill/>
              <a:miter lim="800000"/>
              <a:headEnd/>
              <a:tailEnd/>
            </a:ln>
            <a:effectLst/>
          </p:spPr>
        </p:pic>
        <p:sp>
          <p:nvSpPr>
            <p:cNvPr id="27" name="TextBox 26"/>
            <p:cNvSpPr txBox="1"/>
            <p:nvPr/>
          </p:nvSpPr>
          <p:spPr>
            <a:xfrm>
              <a:off x="7010400" y="3733800"/>
              <a:ext cx="1345240" cy="307777"/>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grpSp>
      <p:sp>
        <p:nvSpPr>
          <p:cNvPr id="34" name="TextBox 33"/>
          <p:cNvSpPr txBox="1"/>
          <p:nvPr/>
        </p:nvSpPr>
        <p:spPr>
          <a:xfrm>
            <a:off x="381000" y="2438400"/>
            <a:ext cx="906017" cy="307777"/>
          </a:xfrm>
          <a:prstGeom prst="rect">
            <a:avLst/>
          </a:prstGeom>
          <a:noFill/>
        </p:spPr>
        <p:txBody>
          <a:bodyPr wrap="none" rtlCol="0">
            <a:spAutoFit/>
          </a:bodyPr>
          <a:lstStyle/>
          <a:p>
            <a:r>
              <a:rPr lang="en-US" sz="1400" dirty="0" smtClean="0">
                <a:latin typeface="Comic Sans MS" pitchFamily="66" charset="0"/>
              </a:rPr>
              <a:t>SIP UAs</a:t>
            </a:r>
            <a:endParaRPr lang="en-US" sz="1400" dirty="0">
              <a:latin typeface="Comic Sans MS" pitchFamily="66" charset="0"/>
            </a:endParaRPr>
          </a:p>
        </p:txBody>
      </p:sp>
      <p:grpSp>
        <p:nvGrpSpPr>
          <p:cNvPr id="37" name="Group 36"/>
          <p:cNvGrpSpPr/>
          <p:nvPr/>
        </p:nvGrpSpPr>
        <p:grpSpPr>
          <a:xfrm>
            <a:off x="1752600" y="3048000"/>
            <a:ext cx="5460040" cy="2170331"/>
            <a:chOff x="1752600" y="3048000"/>
            <a:chExt cx="5460040" cy="2170331"/>
          </a:xfrm>
        </p:grpSpPr>
        <p:grpSp>
          <p:nvGrpSpPr>
            <p:cNvPr id="6" name="Group 34"/>
            <p:cNvGrpSpPr/>
            <p:nvPr/>
          </p:nvGrpSpPr>
          <p:grpSpPr>
            <a:xfrm>
              <a:off x="1981200" y="3048000"/>
              <a:ext cx="5231440" cy="2170331"/>
              <a:chOff x="1524000" y="1143000"/>
              <a:chExt cx="5231440" cy="2170331"/>
            </a:xfrm>
          </p:grpSpPr>
          <p:pic>
            <p:nvPicPr>
              <p:cNvPr id="11" name="Picture 4"/>
              <p:cNvPicPr>
                <a:picLocks noChangeAspect="1" noChangeArrowheads="1"/>
              </p:cNvPicPr>
              <p:nvPr/>
            </p:nvPicPr>
            <p:blipFill>
              <a:blip r:embed="rId3" cstate="print"/>
              <a:srcRect/>
              <a:stretch>
                <a:fillRect/>
              </a:stretch>
            </p:blipFill>
            <p:spPr bwMode="auto">
              <a:xfrm>
                <a:off x="1524000" y="1905000"/>
                <a:ext cx="435514" cy="377186"/>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5715000" y="1752600"/>
                <a:ext cx="704850" cy="600075"/>
              </a:xfrm>
              <a:prstGeom prst="rect">
                <a:avLst/>
              </a:prstGeom>
              <a:noFill/>
              <a:ln w="9525">
                <a:noFill/>
                <a:miter lim="800000"/>
                <a:headEnd/>
                <a:tailEnd/>
              </a:ln>
              <a:effectLst/>
            </p:spPr>
          </p:pic>
          <p:sp>
            <p:nvSpPr>
              <p:cNvPr id="10" name="TextBox 9"/>
              <p:cNvSpPr txBox="1"/>
              <p:nvPr/>
            </p:nvSpPr>
            <p:spPr>
              <a:xfrm>
                <a:off x="5410200" y="2514600"/>
                <a:ext cx="1345240" cy="307777"/>
              </a:xfrm>
              <a:prstGeom prst="rect">
                <a:avLst/>
              </a:prstGeom>
              <a:noFill/>
            </p:spPr>
            <p:txBody>
              <a:bodyPr wrap="none" rtlCol="0">
                <a:spAutoFit/>
              </a:bodyPr>
              <a:lstStyle/>
              <a:p>
                <a:r>
                  <a:rPr lang="en-US" sz="1400" dirty="0" smtClean="0">
                    <a:latin typeface="Comic Sans MS" pitchFamily="66" charset="0"/>
                  </a:rPr>
                  <a:t>SIP Registrar</a:t>
                </a:r>
                <a:endParaRPr lang="en-US" sz="1400" dirty="0">
                  <a:latin typeface="Comic Sans MS" pitchFamily="66" charset="0"/>
                </a:endParaRPr>
              </a:p>
            </p:txBody>
          </p:sp>
          <p:sp>
            <p:nvSpPr>
              <p:cNvPr id="19" name="Rounded Rectangular Callout 18"/>
              <p:cNvSpPr/>
              <p:nvPr/>
            </p:nvSpPr>
            <p:spPr bwMode="auto">
              <a:xfrm>
                <a:off x="2743200" y="2667000"/>
                <a:ext cx="2362200" cy="609600"/>
              </a:xfrm>
              <a:prstGeom prst="wedgeRoundRectCallout">
                <a:avLst>
                  <a:gd name="adj1" fmla="val -18391"/>
                  <a:gd name="adj2" fmla="val -57647"/>
                  <a:gd name="adj3" fmla="val 16667"/>
                </a:avLst>
              </a:prstGeom>
              <a:solidFill>
                <a:srgbClr val="FFFF99"/>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17" name="Rounded Rectangular Callout 16"/>
              <p:cNvSpPr/>
              <p:nvPr/>
            </p:nvSpPr>
            <p:spPr bwMode="auto">
              <a:xfrm>
                <a:off x="3276600" y="1143000"/>
                <a:ext cx="1371600" cy="381000"/>
              </a:xfrm>
              <a:prstGeom prst="wedgeRoundRectCallout">
                <a:avLst/>
              </a:prstGeom>
              <a:solidFill>
                <a:srgbClr val="FFFF99"/>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20" name="TextBox 19"/>
              <p:cNvSpPr txBox="1"/>
              <p:nvPr/>
            </p:nvSpPr>
            <p:spPr>
              <a:xfrm>
                <a:off x="3352800" y="1143000"/>
                <a:ext cx="1165704" cy="369332"/>
              </a:xfrm>
              <a:prstGeom prst="rect">
                <a:avLst/>
              </a:prstGeom>
              <a:noFill/>
            </p:spPr>
            <p:txBody>
              <a:bodyPr wrap="none" rtlCol="0">
                <a:spAutoFit/>
              </a:bodyPr>
              <a:lstStyle/>
              <a:p>
                <a:r>
                  <a:rPr lang="en-US" dirty="0" smtClean="0"/>
                  <a:t>REGISTER</a:t>
                </a:r>
                <a:endParaRPr lang="en-US" dirty="0"/>
              </a:p>
            </p:txBody>
          </p:sp>
          <p:sp>
            <p:nvSpPr>
              <p:cNvPr id="21" name="TextBox 20"/>
              <p:cNvSpPr txBox="1"/>
              <p:nvPr/>
            </p:nvSpPr>
            <p:spPr>
              <a:xfrm>
                <a:off x="2743200" y="2667000"/>
                <a:ext cx="2438400" cy="646331"/>
              </a:xfrm>
              <a:prstGeom prst="rect">
                <a:avLst/>
              </a:prstGeom>
              <a:noFill/>
            </p:spPr>
            <p:txBody>
              <a:bodyPr wrap="square" rtlCol="0">
                <a:spAutoFit/>
              </a:bodyPr>
              <a:lstStyle/>
              <a:p>
                <a:r>
                  <a:rPr lang="en-US" dirty="0" smtClean="0"/>
                  <a:t>SIP/2.0 200 OK</a:t>
                </a:r>
              </a:p>
              <a:p>
                <a:r>
                  <a:rPr lang="en-US" dirty="0" smtClean="0"/>
                  <a:t>Restart-</a:t>
                </a:r>
                <a:r>
                  <a:rPr lang="en-US" dirty="0" err="1" smtClean="0"/>
                  <a:t>Backoff</a:t>
                </a:r>
                <a:r>
                  <a:rPr lang="en-US" dirty="0" smtClean="0"/>
                  <a:t>: 300</a:t>
                </a:r>
                <a:endParaRPr lang="en-US" dirty="0"/>
              </a:p>
            </p:txBody>
          </p:sp>
          <p:sp>
            <p:nvSpPr>
              <p:cNvPr id="23" name="Freeform 22"/>
              <p:cNvSpPr/>
              <p:nvPr/>
            </p:nvSpPr>
            <p:spPr bwMode="auto">
              <a:xfrm>
                <a:off x="2245807" y="1654629"/>
                <a:ext cx="3205424" cy="405283"/>
              </a:xfrm>
              <a:custGeom>
                <a:avLst/>
                <a:gdLst>
                  <a:gd name="connsiteX0" fmla="*/ 0 w 3205424"/>
                  <a:gd name="connsiteY0" fmla="*/ 405283 h 405283"/>
                  <a:gd name="connsiteX1" fmla="*/ 1446962 w 3205424"/>
                  <a:gd name="connsiteY1" fmla="*/ 3349 h 405283"/>
                  <a:gd name="connsiteX2" fmla="*/ 3205424 w 3205424"/>
                  <a:gd name="connsiteY2" fmla="*/ 385186 h 405283"/>
                  <a:gd name="connsiteX3" fmla="*/ 3205424 w 3205424"/>
                  <a:gd name="connsiteY3" fmla="*/ 385186 h 405283"/>
                  <a:gd name="connsiteX4" fmla="*/ 3205424 w 3205424"/>
                  <a:gd name="connsiteY4" fmla="*/ 385186 h 405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424" h="405283">
                    <a:moveTo>
                      <a:pt x="0" y="405283"/>
                    </a:moveTo>
                    <a:cubicBezTo>
                      <a:pt x="456362" y="205990"/>
                      <a:pt x="912725" y="6698"/>
                      <a:pt x="1446962" y="3349"/>
                    </a:cubicBezTo>
                    <a:cubicBezTo>
                      <a:pt x="1981199" y="0"/>
                      <a:pt x="3205424" y="385186"/>
                      <a:pt x="3205424" y="385186"/>
                    </a:cubicBezTo>
                    <a:lnTo>
                      <a:pt x="3205424" y="385186"/>
                    </a:lnTo>
                    <a:lnTo>
                      <a:pt x="3205424" y="385186"/>
                    </a:lnTo>
                  </a:path>
                </a:pathLst>
              </a:custGeom>
              <a:noFill/>
              <a:ln w="25400" cap="flat" cmpd="sng" algn="ctr">
                <a:solidFill>
                  <a:schemeClr val="accent6"/>
                </a:solidFill>
                <a:prstDash val="solid"/>
                <a:round/>
                <a:headEnd type="none"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25" name="Freeform 24"/>
              <p:cNvSpPr/>
              <p:nvPr/>
            </p:nvSpPr>
            <p:spPr bwMode="auto">
              <a:xfrm>
                <a:off x="2235758" y="2220686"/>
                <a:ext cx="3205424" cy="323222"/>
              </a:xfrm>
              <a:custGeom>
                <a:avLst/>
                <a:gdLst>
                  <a:gd name="connsiteX0" fmla="*/ 3205424 w 3205424"/>
                  <a:gd name="connsiteY0" fmla="*/ 0 h 323222"/>
                  <a:gd name="connsiteX1" fmla="*/ 1577591 w 3205424"/>
                  <a:gd name="connsiteY1" fmla="*/ 321547 h 323222"/>
                  <a:gd name="connsiteX2" fmla="*/ 0 w 3205424"/>
                  <a:gd name="connsiteY2" fmla="*/ 10048 h 323222"/>
                  <a:gd name="connsiteX3" fmla="*/ 0 w 3205424"/>
                  <a:gd name="connsiteY3" fmla="*/ 10048 h 323222"/>
                  <a:gd name="connsiteX4" fmla="*/ 0 w 3205424"/>
                  <a:gd name="connsiteY4" fmla="*/ 10048 h 323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5424" h="323222">
                    <a:moveTo>
                      <a:pt x="3205424" y="0"/>
                    </a:moveTo>
                    <a:cubicBezTo>
                      <a:pt x="2658626" y="159936"/>
                      <a:pt x="2111828" y="319872"/>
                      <a:pt x="1577591" y="321547"/>
                    </a:cubicBezTo>
                    <a:cubicBezTo>
                      <a:pt x="1043354" y="323222"/>
                      <a:pt x="0" y="10048"/>
                      <a:pt x="0" y="10048"/>
                    </a:cubicBezTo>
                    <a:lnTo>
                      <a:pt x="0" y="10048"/>
                    </a:lnTo>
                    <a:lnTo>
                      <a:pt x="0" y="10048"/>
                    </a:lnTo>
                  </a:path>
                </a:pathLst>
              </a:custGeom>
              <a:noFill/>
              <a:ln w="25400" cap="flat" cmpd="sng" algn="ctr">
                <a:solidFill>
                  <a:schemeClr val="accent2"/>
                </a:solidFill>
                <a:prstDash val="solid"/>
                <a:round/>
                <a:headEnd type="stealth" w="med" len="med"/>
                <a:tailEnd type="stealth" w="lg" len="lg"/>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grpSp>
        <p:sp>
          <p:nvSpPr>
            <p:cNvPr id="35" name="TextBox 34"/>
            <p:cNvSpPr txBox="1"/>
            <p:nvPr/>
          </p:nvSpPr>
          <p:spPr>
            <a:xfrm>
              <a:off x="1752600" y="4191000"/>
              <a:ext cx="817853" cy="307777"/>
            </a:xfrm>
            <a:prstGeom prst="rect">
              <a:avLst/>
            </a:prstGeom>
            <a:noFill/>
          </p:spPr>
          <p:txBody>
            <a:bodyPr wrap="none" rtlCol="0">
              <a:spAutoFit/>
            </a:bodyPr>
            <a:lstStyle/>
            <a:p>
              <a:r>
                <a:rPr lang="en-US" sz="1400" dirty="0" smtClean="0">
                  <a:latin typeface="Comic Sans MS" pitchFamily="66" charset="0"/>
                </a:rPr>
                <a:t>SIP UA</a:t>
              </a:r>
              <a:endParaRPr lang="en-US" sz="1400" dirty="0">
                <a:latin typeface="Comic Sans MS" pitchFamily="66" charset="0"/>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ea typeface="SimSun" pitchFamily="2" charset="-122"/>
              </a:rPr>
              <a:t>SIP Server Overload: The Family Tree</a:t>
            </a:r>
            <a:endParaRPr lang="en-US" dirty="0"/>
          </a:p>
        </p:txBody>
      </p:sp>
      <p:sp>
        <p:nvSpPr>
          <p:cNvPr id="4" name="Date Placeholder 3"/>
          <p:cNvSpPr>
            <a:spLocks noGrp="1"/>
          </p:cNvSpPr>
          <p:nvPr>
            <p:ph type="dt" sz="half" idx="10"/>
          </p:nvPr>
        </p:nvSpPr>
        <p:spPr/>
        <p:txBody>
          <a:bodyPr/>
          <a:lstStyle/>
          <a:p>
            <a:fld id="{874768F4-C51D-4FB3-8C22-ADA471964BC9}"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68</a:t>
            </a:fld>
            <a:endParaRPr lang="en-US" dirty="0"/>
          </a:p>
        </p:txBody>
      </p:sp>
      <p:sp>
        <p:nvSpPr>
          <p:cNvPr id="6" name="Rounded Rectangle 5"/>
          <p:cNvSpPr/>
          <p:nvPr/>
        </p:nvSpPr>
        <p:spPr bwMode="auto">
          <a:xfrm>
            <a:off x="4267200" y="914400"/>
            <a:ext cx="15240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SIP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0" name="Rounded Rectangle 9"/>
          <p:cNvSpPr/>
          <p:nvPr/>
        </p:nvSpPr>
        <p:spPr bwMode="auto">
          <a:xfrm>
            <a:off x="2514600" y="19050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1" name="Rounded Rectangle 10"/>
          <p:cNvSpPr/>
          <p:nvPr/>
        </p:nvSpPr>
        <p:spPr bwMode="auto">
          <a:xfrm>
            <a:off x="5943600" y="1905000"/>
            <a:ext cx="2133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Registrar</a:t>
            </a:r>
            <a:r>
              <a:rPr kumimoji="0" lang="en-US" b="0" i="0" u="none" strike="noStrike" cap="none" normalizeH="0" baseline="0" dirty="0" smtClean="0">
                <a:ln>
                  <a:noFill/>
                </a:ln>
                <a:solidFill>
                  <a:schemeClr val="accent2"/>
                </a:solidFill>
                <a:effectLst/>
                <a:latin typeface="Arial" charset="0"/>
                <a:ea typeface="Arial" charset="0"/>
                <a:cs typeface="Arial" charset="0"/>
              </a:rPr>
              <a:t> Server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2" name="Rounded Rectangle 11"/>
          <p:cNvSpPr/>
          <p:nvPr/>
        </p:nvSpPr>
        <p:spPr bwMode="auto">
          <a:xfrm>
            <a:off x="3048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3" name="Rounded Rectangle 12"/>
          <p:cNvSpPr/>
          <p:nvPr/>
        </p:nvSpPr>
        <p:spPr bwMode="auto">
          <a:xfrm>
            <a:off x="3505200" y="3733800"/>
            <a:ext cx="28956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Unknown Overload Source/Destination Scope</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15" name="Rounded Rectangle 14"/>
          <p:cNvSpPr/>
          <p:nvPr/>
        </p:nvSpPr>
        <p:spPr bwMode="auto">
          <a:xfrm>
            <a:off x="3200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accent2"/>
                </a:solidFill>
                <a:effectLst/>
                <a:latin typeface="Arial" charset="0"/>
                <a:ea typeface="Arial" charset="0"/>
                <a:cs typeface="Arial" charset="0"/>
              </a:rPr>
              <a:t>UDP</a:t>
            </a:r>
            <a:r>
              <a:rPr lang="en-US" dirty="0" smtClean="0">
                <a:solidFill>
                  <a:schemeClr val="accent2"/>
                </a:solidFill>
                <a:latin typeface="Arial" charset="0"/>
                <a:ea typeface="Arial" charset="0"/>
                <a:cs typeface="Arial" charset="0"/>
              </a:rPr>
              <a:t>-based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3" name="Straight Arrow Connector 22"/>
          <p:cNvCxnSpPr>
            <a:stCxn id="18" idx="2"/>
            <a:endCxn id="12" idx="0"/>
          </p:cNvCxnSpPr>
          <p:nvPr/>
        </p:nvCxnSpPr>
        <p:spPr bwMode="auto">
          <a:xfrm rot="5400000">
            <a:off x="1905000" y="3200400"/>
            <a:ext cx="381000" cy="685800"/>
          </a:xfrm>
          <a:prstGeom prst="straightConnector1">
            <a:avLst/>
          </a:prstGeom>
          <a:noFill/>
          <a:ln w="25400" cap="flat" cmpd="sng" algn="ctr">
            <a:solidFill>
              <a:schemeClr val="accent6"/>
            </a:solidFill>
            <a:prstDash val="solid"/>
            <a:round/>
            <a:headEnd type="none" w="med" len="med"/>
            <a:tailEnd type="arrow"/>
          </a:ln>
          <a:effectLst/>
        </p:spPr>
      </p:cxnSp>
      <p:cxnSp>
        <p:nvCxnSpPr>
          <p:cNvPr id="25" name="Straight Arrow Connector 24"/>
          <p:cNvCxnSpPr>
            <a:stCxn id="18" idx="2"/>
            <a:endCxn id="13" idx="0"/>
          </p:cNvCxnSpPr>
          <p:nvPr/>
        </p:nvCxnSpPr>
        <p:spPr bwMode="auto">
          <a:xfrm rot="16200000" flipH="1">
            <a:off x="3505200" y="2286000"/>
            <a:ext cx="381000" cy="2514600"/>
          </a:xfrm>
          <a:prstGeom prst="straightConnector1">
            <a:avLst/>
          </a:prstGeom>
          <a:noFill/>
          <a:ln w="25400" cap="flat" cmpd="sng" algn="ctr">
            <a:solidFill>
              <a:schemeClr val="accent6"/>
            </a:solidFill>
            <a:prstDash val="solid"/>
            <a:round/>
            <a:headEnd type="none" w="med" len="med"/>
            <a:tailEnd type="arrow"/>
          </a:ln>
          <a:effectLst/>
        </p:spPr>
      </p:cxnSp>
      <p:cxnSp>
        <p:nvCxnSpPr>
          <p:cNvPr id="28" name="Straight Arrow Connector 27"/>
          <p:cNvCxnSpPr>
            <a:stCxn id="13" idx="2"/>
            <a:endCxn id="15" idx="0"/>
          </p:cNvCxnSpPr>
          <p:nvPr/>
        </p:nvCxnSpPr>
        <p:spPr bwMode="auto">
          <a:xfrm rot="5400000">
            <a:off x="4381500" y="4152900"/>
            <a:ext cx="381000" cy="762000"/>
          </a:xfrm>
          <a:prstGeom prst="straightConnector1">
            <a:avLst/>
          </a:prstGeom>
          <a:noFill/>
          <a:ln w="25400" cap="flat" cmpd="sng" algn="ctr">
            <a:solidFill>
              <a:schemeClr val="accent6"/>
            </a:solidFill>
            <a:prstDash val="solid"/>
            <a:round/>
            <a:headEnd type="none" w="med" len="med"/>
            <a:tailEnd type="arrow"/>
          </a:ln>
          <a:effectLst/>
        </p:spPr>
      </p:cxnSp>
      <p:cxnSp>
        <p:nvCxnSpPr>
          <p:cNvPr id="30" name="Straight Arrow Connector 29"/>
          <p:cNvCxnSpPr>
            <a:stCxn id="13" idx="2"/>
          </p:cNvCxnSpPr>
          <p:nvPr/>
        </p:nvCxnSpPr>
        <p:spPr bwMode="auto">
          <a:xfrm rot="16200000" flipH="1">
            <a:off x="5524500" y="3771900"/>
            <a:ext cx="381000" cy="1524000"/>
          </a:xfrm>
          <a:prstGeom prst="straightConnector1">
            <a:avLst/>
          </a:prstGeom>
          <a:noFill/>
          <a:ln w="25400" cap="flat" cmpd="sng" algn="ctr">
            <a:solidFill>
              <a:schemeClr val="accent6"/>
            </a:solidFill>
            <a:prstDash val="solid"/>
            <a:round/>
            <a:headEnd type="none" w="med" len="med"/>
            <a:tailEnd type="arrow"/>
          </a:ln>
          <a:effectLst/>
        </p:spPr>
      </p:cxnSp>
      <p:cxnSp>
        <p:nvCxnSpPr>
          <p:cNvPr id="33" name="Straight Arrow Connector 32"/>
          <p:cNvCxnSpPr>
            <a:endCxn id="10" idx="0"/>
          </p:cNvCxnSpPr>
          <p:nvPr/>
        </p:nvCxnSpPr>
        <p:spPr bwMode="auto">
          <a:xfrm rot="10800000" flipV="1">
            <a:off x="3505200" y="1524000"/>
            <a:ext cx="1524000" cy="381000"/>
          </a:xfrm>
          <a:prstGeom prst="straightConnector1">
            <a:avLst/>
          </a:prstGeom>
          <a:noFill/>
          <a:ln w="25400" cap="flat" cmpd="sng" algn="ctr">
            <a:solidFill>
              <a:schemeClr val="accent6"/>
            </a:solidFill>
            <a:prstDash val="solid"/>
            <a:round/>
            <a:headEnd type="none" w="med" len="med"/>
            <a:tailEnd type="arrow"/>
          </a:ln>
          <a:effectLst/>
        </p:spPr>
      </p:cxnSp>
      <p:cxnSp>
        <p:nvCxnSpPr>
          <p:cNvPr id="35" name="Straight Arrow Connector 34"/>
          <p:cNvCxnSpPr>
            <a:stCxn id="6" idx="2"/>
            <a:endCxn id="11" idx="0"/>
          </p:cNvCxnSpPr>
          <p:nvPr/>
        </p:nvCxnSpPr>
        <p:spPr bwMode="auto">
          <a:xfrm rot="16200000" flipH="1">
            <a:off x="5829300" y="723900"/>
            <a:ext cx="381000" cy="1981200"/>
          </a:xfrm>
          <a:prstGeom prst="straightConnector1">
            <a:avLst/>
          </a:prstGeom>
          <a:noFill/>
          <a:ln w="25400" cap="flat" cmpd="sng" algn="ctr">
            <a:solidFill>
              <a:schemeClr val="accent6"/>
            </a:solidFill>
            <a:prstDash val="solid"/>
            <a:round/>
            <a:headEnd type="none" w="med" len="med"/>
            <a:tailEnd type="arrow"/>
          </a:ln>
          <a:effectLst/>
        </p:spPr>
      </p:cxnSp>
      <p:sp>
        <p:nvSpPr>
          <p:cNvPr id="18" name="Rounded Rectangle 17"/>
          <p:cNvSpPr/>
          <p:nvPr/>
        </p:nvSpPr>
        <p:spPr bwMode="auto">
          <a:xfrm>
            <a:off x="1447800" y="27432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Proxy</a:t>
            </a:r>
            <a:r>
              <a:rPr kumimoji="0" lang="en-US" b="0" i="0" u="none" strike="noStrike" cap="none" normalizeH="0" baseline="0" dirty="0" smtClean="0">
                <a:ln>
                  <a:noFill/>
                </a:ln>
                <a:solidFill>
                  <a:schemeClr val="accent2"/>
                </a:solidFill>
                <a:effectLst/>
                <a:latin typeface="Arial" charset="0"/>
                <a:ea typeface="Arial" charset="0"/>
                <a:cs typeface="Arial" charset="0"/>
              </a:rPr>
              <a:t> to Proxy 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20" name="Rounded Rectangle 19"/>
          <p:cNvSpPr/>
          <p:nvPr/>
        </p:nvSpPr>
        <p:spPr bwMode="auto">
          <a:xfrm>
            <a:off x="6477000" y="27432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UA to Registrar </a:t>
            </a:r>
            <a:r>
              <a:rPr kumimoji="0" lang="en-US" b="0" i="0" u="none" strike="noStrike" cap="none" normalizeH="0" baseline="0" dirty="0" smtClean="0">
                <a:ln>
                  <a:noFill/>
                </a:ln>
                <a:solidFill>
                  <a:schemeClr val="accent2"/>
                </a:solidFill>
                <a:effectLst/>
                <a:latin typeface="Arial" charset="0"/>
                <a:ea typeface="Arial" charset="0"/>
                <a:cs typeface="Arial" charset="0"/>
              </a:rPr>
              <a:t>Overload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cxnSp>
        <p:nvCxnSpPr>
          <p:cNvPr id="22" name="Straight Arrow Connector 21"/>
          <p:cNvCxnSpPr>
            <a:stCxn id="10" idx="2"/>
            <a:endCxn id="18" idx="0"/>
          </p:cNvCxnSpPr>
          <p:nvPr/>
        </p:nvCxnSpPr>
        <p:spPr bwMode="auto">
          <a:xfrm rot="5400000">
            <a:off x="2857500" y="2095500"/>
            <a:ext cx="228600" cy="1066800"/>
          </a:xfrm>
          <a:prstGeom prst="straightConnector1">
            <a:avLst/>
          </a:prstGeom>
          <a:noFill/>
          <a:ln w="25400" cap="flat" cmpd="sng" algn="ctr">
            <a:solidFill>
              <a:schemeClr val="accent6"/>
            </a:solidFill>
            <a:prstDash val="solid"/>
            <a:round/>
            <a:headEnd type="none" w="med" len="med"/>
            <a:tailEnd type="arrow"/>
          </a:ln>
          <a:effectLst/>
        </p:spPr>
      </p:cxnSp>
      <p:cxnSp>
        <p:nvCxnSpPr>
          <p:cNvPr id="42" name="Straight Arrow Connector 41"/>
          <p:cNvCxnSpPr>
            <a:stCxn id="11" idx="2"/>
            <a:endCxn id="20" idx="0"/>
          </p:cNvCxnSpPr>
          <p:nvPr/>
        </p:nvCxnSpPr>
        <p:spPr bwMode="auto">
          <a:xfrm rot="16200000" flipH="1">
            <a:off x="7124700" y="2400300"/>
            <a:ext cx="228600" cy="457200"/>
          </a:xfrm>
          <a:prstGeom prst="straightConnector1">
            <a:avLst/>
          </a:prstGeom>
          <a:noFill/>
          <a:ln w="25400" cap="flat" cmpd="sng" algn="ctr">
            <a:solidFill>
              <a:schemeClr val="accent6"/>
            </a:solidFill>
            <a:prstDash val="solid"/>
            <a:round/>
            <a:headEnd type="none" w="med" len="med"/>
            <a:tailEnd type="arrow"/>
          </a:ln>
          <a:effectLst/>
        </p:spPr>
      </p:cxnSp>
      <p:cxnSp>
        <p:nvCxnSpPr>
          <p:cNvPr id="26" name="Straight Arrow Connector 25"/>
          <p:cNvCxnSpPr>
            <a:stCxn id="12" idx="2"/>
            <a:endCxn id="27" idx="0"/>
          </p:cNvCxnSpPr>
          <p:nvPr/>
        </p:nvCxnSpPr>
        <p:spPr bwMode="auto">
          <a:xfrm rot="5400000">
            <a:off x="1390650" y="4438650"/>
            <a:ext cx="457200" cy="266700"/>
          </a:xfrm>
          <a:prstGeom prst="straightConnector1">
            <a:avLst/>
          </a:prstGeom>
          <a:noFill/>
          <a:ln w="25400" cap="flat" cmpd="sng" algn="ctr">
            <a:solidFill>
              <a:schemeClr val="accent2"/>
            </a:solidFill>
            <a:prstDash val="solid"/>
            <a:round/>
            <a:headEnd type="none" w="med" len="med"/>
            <a:tailEnd type="arrow"/>
          </a:ln>
          <a:effectLst/>
        </p:spPr>
      </p:cxnSp>
      <p:sp>
        <p:nvSpPr>
          <p:cNvPr id="27" name="Oval 26"/>
          <p:cNvSpPr/>
          <p:nvPr/>
        </p:nvSpPr>
        <p:spPr bwMode="auto">
          <a:xfrm>
            <a:off x="228600" y="4800600"/>
            <a:ext cx="2514600" cy="9906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29" name="TextBox 28"/>
          <p:cNvSpPr txBox="1"/>
          <p:nvPr/>
        </p:nvSpPr>
        <p:spPr>
          <a:xfrm>
            <a:off x="533400" y="4800600"/>
            <a:ext cx="2057399" cy="923330"/>
          </a:xfrm>
          <a:prstGeom prst="rect">
            <a:avLst/>
          </a:prstGeom>
          <a:noFill/>
        </p:spPr>
        <p:txBody>
          <a:bodyPr wrap="square" rtlCol="0">
            <a:spAutoFit/>
          </a:bodyPr>
          <a:lstStyle/>
          <a:p>
            <a:r>
              <a:rPr lang="en-US" dirty="0" smtClean="0">
                <a:solidFill>
                  <a:schemeClr val="accent6"/>
                </a:solidFill>
              </a:rPr>
              <a:t>Application Layer Filter-based SIP Overload Control</a:t>
            </a:r>
            <a:endParaRPr lang="en-US" dirty="0">
              <a:solidFill>
                <a:schemeClr val="accent6"/>
              </a:solidFill>
            </a:endParaRPr>
          </a:p>
        </p:txBody>
      </p:sp>
      <p:sp>
        <p:nvSpPr>
          <p:cNvPr id="31" name="Oval 30"/>
          <p:cNvSpPr/>
          <p:nvPr/>
        </p:nvSpPr>
        <p:spPr bwMode="auto">
          <a:xfrm>
            <a:off x="2133600" y="5562600"/>
            <a:ext cx="28194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32" name="TextBox 31"/>
          <p:cNvSpPr txBox="1"/>
          <p:nvPr/>
        </p:nvSpPr>
        <p:spPr>
          <a:xfrm>
            <a:off x="2514600" y="5562600"/>
            <a:ext cx="2438400" cy="923330"/>
          </a:xfrm>
          <a:prstGeom prst="rect">
            <a:avLst/>
          </a:prstGeom>
          <a:noFill/>
        </p:spPr>
        <p:txBody>
          <a:bodyPr wrap="square" rtlCol="0">
            <a:spAutoFit/>
          </a:bodyPr>
          <a:lstStyle/>
          <a:p>
            <a:r>
              <a:rPr lang="en-US" dirty="0" smtClean="0">
                <a:solidFill>
                  <a:schemeClr val="accent6"/>
                </a:solidFill>
              </a:rPr>
              <a:t>Application Layer Feedback-based SIP Overload Control</a:t>
            </a:r>
            <a:endParaRPr lang="en-US" dirty="0">
              <a:solidFill>
                <a:schemeClr val="accent6"/>
              </a:solidFill>
            </a:endParaRPr>
          </a:p>
        </p:txBody>
      </p:sp>
      <p:cxnSp>
        <p:nvCxnSpPr>
          <p:cNvPr id="34" name="Straight Arrow Connector 33"/>
          <p:cNvCxnSpPr>
            <a:stCxn id="15" idx="2"/>
          </p:cNvCxnSpPr>
          <p:nvPr/>
        </p:nvCxnSpPr>
        <p:spPr bwMode="auto">
          <a:xfrm rot="5400000">
            <a:off x="3733800" y="5105400"/>
            <a:ext cx="228600" cy="685800"/>
          </a:xfrm>
          <a:prstGeom prst="straightConnector1">
            <a:avLst/>
          </a:prstGeom>
          <a:noFill/>
          <a:ln w="25400" cap="flat" cmpd="sng" algn="ctr">
            <a:solidFill>
              <a:schemeClr val="accent2"/>
            </a:solidFill>
            <a:prstDash val="solid"/>
            <a:round/>
            <a:headEnd type="none" w="med" len="med"/>
            <a:tailEnd type="arrow"/>
          </a:ln>
          <a:effectLst/>
        </p:spPr>
      </p:cxnSp>
      <p:sp>
        <p:nvSpPr>
          <p:cNvPr id="36" name="Rounded Rectangle 35"/>
          <p:cNvSpPr/>
          <p:nvPr/>
        </p:nvSpPr>
        <p:spPr bwMode="auto">
          <a:xfrm>
            <a:off x="5486400" y="4724400"/>
            <a:ext cx="1981200" cy="609600"/>
          </a:xfrm>
          <a:prstGeom prst="roundRect">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accent2"/>
                </a:solidFill>
                <a:latin typeface="Arial" charset="0"/>
                <a:ea typeface="Arial" charset="0"/>
                <a:cs typeface="Arial" charset="0"/>
              </a:rPr>
              <a:t>TCP-based</a:t>
            </a:r>
            <a:endParaRPr kumimoji="0" lang="en-US" b="0" i="0" u="none" strike="noStrike" cap="none" normalizeH="0" baseline="0" dirty="0">
              <a:ln>
                <a:noFill/>
              </a:ln>
              <a:solidFill>
                <a:schemeClr val="accent2"/>
              </a:solidFill>
              <a:effectLst/>
              <a:latin typeface="Arial" charset="0"/>
              <a:ea typeface="Arial" charset="0"/>
              <a:cs typeface="Arial" charset="0"/>
            </a:endParaRPr>
          </a:p>
        </p:txBody>
      </p:sp>
      <p:sp>
        <p:nvSpPr>
          <p:cNvPr id="37" name="Oval 36"/>
          <p:cNvSpPr/>
          <p:nvPr/>
        </p:nvSpPr>
        <p:spPr bwMode="auto">
          <a:xfrm>
            <a:off x="5257800" y="5562600"/>
            <a:ext cx="3429000" cy="838200"/>
          </a:xfrm>
          <a:prstGeom prst="ellipse">
            <a:avLst/>
          </a:prstGeom>
          <a:solidFill>
            <a:srgbClr val="66FF33">
              <a:alpha val="50000"/>
            </a:srgbClr>
          </a:solid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cxnSp>
        <p:nvCxnSpPr>
          <p:cNvPr id="46" name="Straight Arrow Connector 45"/>
          <p:cNvCxnSpPr>
            <a:stCxn id="36" idx="2"/>
            <a:endCxn id="37" idx="0"/>
          </p:cNvCxnSpPr>
          <p:nvPr/>
        </p:nvCxnSpPr>
        <p:spPr bwMode="auto">
          <a:xfrm rot="16200000" flipH="1">
            <a:off x="6610350" y="5200650"/>
            <a:ext cx="228600" cy="495300"/>
          </a:xfrm>
          <a:prstGeom prst="straightConnector1">
            <a:avLst/>
          </a:prstGeom>
          <a:noFill/>
          <a:ln w="25400" cap="flat" cmpd="sng" algn="ctr">
            <a:solidFill>
              <a:schemeClr val="accent6"/>
            </a:solidFill>
            <a:prstDash val="solid"/>
            <a:round/>
            <a:headEnd type="none" w="med" len="med"/>
            <a:tailEnd type="arrow"/>
          </a:ln>
          <a:effectLst/>
        </p:spPr>
      </p:cxnSp>
      <p:sp>
        <p:nvSpPr>
          <p:cNvPr id="49" name="Oval 48"/>
          <p:cNvSpPr/>
          <p:nvPr/>
        </p:nvSpPr>
        <p:spPr bwMode="auto">
          <a:xfrm>
            <a:off x="7010400" y="3657600"/>
            <a:ext cx="1981200" cy="914400"/>
          </a:xfrm>
          <a:prstGeom prst="ellipse">
            <a:avLst/>
          </a:prstGeom>
          <a:solidFill>
            <a:srgbClr val="66FF33">
              <a:alpha val="49000"/>
            </a:srgbClr>
          </a:solid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rgbClr val="66FF33"/>
              </a:solidFill>
              <a:effectLst/>
              <a:latin typeface="Arial" charset="0"/>
              <a:ea typeface="Arial" charset="0"/>
              <a:cs typeface="Arial" charset="0"/>
            </a:endParaRPr>
          </a:p>
        </p:txBody>
      </p:sp>
      <p:sp>
        <p:nvSpPr>
          <p:cNvPr id="50" name="TextBox 49"/>
          <p:cNvSpPr txBox="1"/>
          <p:nvPr/>
        </p:nvSpPr>
        <p:spPr>
          <a:xfrm>
            <a:off x="7086600" y="3810000"/>
            <a:ext cx="1879041" cy="646331"/>
          </a:xfrm>
          <a:prstGeom prst="rect">
            <a:avLst/>
          </a:prstGeom>
          <a:noFill/>
        </p:spPr>
        <p:txBody>
          <a:bodyPr wrap="none" rtlCol="0">
            <a:spAutoFit/>
          </a:bodyPr>
          <a:lstStyle/>
          <a:p>
            <a:r>
              <a:rPr lang="en-US" dirty="0" smtClean="0">
                <a:solidFill>
                  <a:schemeClr val="accent2"/>
                </a:solidFill>
              </a:rPr>
              <a:t>Server-assisted</a:t>
            </a:r>
          </a:p>
          <a:p>
            <a:r>
              <a:rPr lang="en-US" dirty="0" smtClean="0">
                <a:solidFill>
                  <a:schemeClr val="accent2"/>
                </a:solidFill>
              </a:rPr>
              <a:t>random </a:t>
            </a:r>
            <a:r>
              <a:rPr lang="en-US" dirty="0" err="1" smtClean="0">
                <a:solidFill>
                  <a:schemeClr val="accent2"/>
                </a:solidFill>
              </a:rPr>
              <a:t>backoff</a:t>
            </a:r>
            <a:endParaRPr lang="en-US" dirty="0" smtClean="0">
              <a:solidFill>
                <a:schemeClr val="accent2"/>
              </a:solidFill>
            </a:endParaRPr>
          </a:p>
        </p:txBody>
      </p:sp>
      <p:cxnSp>
        <p:nvCxnSpPr>
          <p:cNvPr id="51" name="Straight Arrow Connector 50"/>
          <p:cNvCxnSpPr>
            <a:stCxn id="20" idx="2"/>
            <a:endCxn id="49" idx="0"/>
          </p:cNvCxnSpPr>
          <p:nvPr/>
        </p:nvCxnSpPr>
        <p:spPr bwMode="auto">
          <a:xfrm rot="16200000" flipH="1">
            <a:off x="7581900" y="3238500"/>
            <a:ext cx="304800" cy="533400"/>
          </a:xfrm>
          <a:prstGeom prst="straightConnector1">
            <a:avLst/>
          </a:prstGeom>
          <a:noFill/>
          <a:ln w="25400" cap="flat" cmpd="sng" algn="ctr">
            <a:solidFill>
              <a:schemeClr val="accent6"/>
            </a:solidFill>
            <a:prstDash val="solid"/>
            <a:round/>
            <a:headEnd type="none" w="med" len="med"/>
            <a:tailEnd type="arrow"/>
          </a:ln>
          <a:effectLst/>
        </p:spPr>
      </p:cxnSp>
      <p:sp>
        <p:nvSpPr>
          <p:cNvPr id="38" name="Rectangle 37"/>
          <p:cNvSpPr/>
          <p:nvPr/>
        </p:nvSpPr>
        <p:spPr>
          <a:xfrm>
            <a:off x="5257800" y="5715000"/>
            <a:ext cx="3429000" cy="646331"/>
          </a:xfrm>
          <a:prstGeom prst="rect">
            <a:avLst/>
          </a:prstGeom>
        </p:spPr>
        <p:txBody>
          <a:bodyPr wrap="square">
            <a:spAutoFit/>
          </a:bodyPr>
          <a:lstStyle/>
          <a:p>
            <a:pPr algn="ctr"/>
            <a:r>
              <a:rPr lang="en-US" dirty="0" smtClean="0">
                <a:solidFill>
                  <a:schemeClr val="accent2"/>
                </a:solidFill>
              </a:rPr>
              <a:t>TCP feedback w/ Conn. Split + Buffer Min. + Smart </a:t>
            </a:r>
            <a:r>
              <a:rPr lang="en-US" dirty="0" err="1" smtClean="0">
                <a:solidFill>
                  <a:schemeClr val="accent2"/>
                </a:solidFill>
              </a:rPr>
              <a:t>Fw</a:t>
            </a:r>
            <a:r>
              <a:rPr lang="en-US" dirty="0" smtClean="0">
                <a:solidFill>
                  <a:schemeClr val="accent2"/>
                </a:solidFill>
              </a:rPr>
              <a:t>.</a:t>
            </a:r>
            <a:endParaRPr lang="en-US" dirty="0">
              <a:solidFill>
                <a:schemeClr val="accent2"/>
              </a:solidFill>
            </a:endParaRPr>
          </a:p>
        </p:txBody>
      </p:sp>
    </p:spTree>
  </p:cSld>
  <p:clrMapOvr>
    <a:masterClrMapping/>
  </p:clrMapOvr>
  <p:transition>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solidFill>
                  <a:schemeClr val="bg1">
                    <a:lumMod val="75000"/>
                  </a:schemeClr>
                </a:solidFill>
              </a:rPr>
              <a:t>NSIS, ENUM and SIP-over-TLS</a:t>
            </a:r>
          </a:p>
          <a:p>
            <a:pPr lvl="1"/>
            <a:r>
              <a:rPr lang="en-US" sz="2400" dirty="0" smtClean="0">
                <a:solidFill>
                  <a:schemeClr val="bg1">
                    <a:lumMod val="75000"/>
                  </a:schemeClr>
                </a:solidFill>
              </a:rPr>
              <a:t>SIP Server Overload Control</a:t>
            </a:r>
          </a:p>
          <a:p>
            <a:pPr lvl="1"/>
            <a:r>
              <a:rPr lang="en-US" sz="2400" dirty="0" smtClean="0">
                <a:solidFill>
                  <a:schemeClr val="tx1"/>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3A733CF1-5086-4E16-B91F-1FA05C62E8F6}"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69</a:t>
            </a:fld>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t>NSIS, ENUM and SIP-over-TLS</a:t>
            </a:r>
          </a:p>
          <a:p>
            <a:pPr lvl="2"/>
            <a:r>
              <a:rPr lang="en-US" sz="2200" dirty="0" smtClean="0">
                <a:solidFill>
                  <a:schemeClr val="tx1"/>
                </a:solidFill>
              </a:rPr>
              <a:t>NSIS and Routing Dynamics</a:t>
            </a:r>
          </a:p>
          <a:p>
            <a:pPr lvl="1"/>
            <a:r>
              <a:rPr lang="en-US" sz="2400" dirty="0" smtClean="0">
                <a:solidFill>
                  <a:schemeClr val="bg1">
                    <a:lumMod val="75000"/>
                  </a:schemeClr>
                </a:solidFill>
              </a:rPr>
              <a:t>SIP Server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E2AA10AD-449A-475A-BF07-184A3466AEE6}"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ransition advTm="5460">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smtClean="0"/>
              <a:t>Conclusions and contributions – questions answered (1/4)</a:t>
            </a:r>
            <a:endParaRPr lang="en-US" dirty="0"/>
          </a:p>
        </p:txBody>
      </p:sp>
      <p:sp>
        <p:nvSpPr>
          <p:cNvPr id="3" name="Content Placeholder 2"/>
          <p:cNvSpPr>
            <a:spLocks noGrp="1"/>
          </p:cNvSpPr>
          <p:nvPr>
            <p:ph idx="1"/>
          </p:nvPr>
        </p:nvSpPr>
        <p:spPr>
          <a:xfrm>
            <a:off x="304800" y="1371600"/>
            <a:ext cx="8686800" cy="4754563"/>
          </a:xfrm>
        </p:spPr>
        <p:txBody>
          <a:bodyPr>
            <a:normAutofit/>
          </a:bodyPr>
          <a:lstStyle/>
          <a:p>
            <a:r>
              <a:rPr lang="en-US" dirty="0" smtClean="0"/>
              <a:t>Routing – How does Internet routing dynamics look like ?</a:t>
            </a:r>
          </a:p>
          <a:p>
            <a:endParaRPr lang="en-US" dirty="0" smtClean="0"/>
          </a:p>
          <a:p>
            <a:pPr lvl="1"/>
            <a:r>
              <a:rPr lang="en-US" dirty="0" smtClean="0"/>
              <a:t>Conducted a large scale Internet routing measurement</a:t>
            </a:r>
          </a:p>
          <a:p>
            <a:pPr lvl="1"/>
            <a:r>
              <a:rPr lang="en-US" dirty="0" smtClean="0"/>
              <a:t>Evaluated routing pathologies, infrastructure availability, route/AS change, route/AS path prevalence &amp; persistence. </a:t>
            </a:r>
          </a:p>
          <a:p>
            <a:endParaRPr lang="en-US" dirty="0" smtClean="0"/>
          </a:p>
          <a:p>
            <a:r>
              <a:rPr lang="en-US" dirty="0" smtClean="0"/>
              <a:t>NSIS – How can NSIS work better with route changes, given real routing data?</a:t>
            </a:r>
          </a:p>
          <a:p>
            <a:endParaRPr lang="en-US" dirty="0" smtClean="0"/>
          </a:p>
          <a:p>
            <a:pPr lvl="1"/>
            <a:r>
              <a:rPr lang="en-US" dirty="0" smtClean="0"/>
              <a:t>Proposed and evaluated new route change detection method</a:t>
            </a:r>
          </a:p>
          <a:p>
            <a:pPr lvl="1"/>
            <a:r>
              <a:rPr lang="en-US" dirty="0" smtClean="0"/>
              <a:t>Made recommendations on NSIS deployment models</a:t>
            </a:r>
          </a:p>
          <a:p>
            <a:pPr lvl="1"/>
            <a:endParaRPr lang="en-US" dirty="0" smtClean="0"/>
          </a:p>
          <a:p>
            <a:endParaRPr lang="en-US" dirty="0" smtClean="0"/>
          </a:p>
        </p:txBody>
      </p:sp>
      <p:sp>
        <p:nvSpPr>
          <p:cNvPr id="4" name="Date Placeholder 3"/>
          <p:cNvSpPr>
            <a:spLocks noGrp="1"/>
          </p:cNvSpPr>
          <p:nvPr>
            <p:ph type="dt" sz="half" idx="10"/>
          </p:nvPr>
        </p:nvSpPr>
        <p:spPr/>
        <p:txBody>
          <a:bodyPr/>
          <a:lstStyle/>
          <a:p>
            <a:fld id="{771CB19D-E5A1-4706-B433-780A05D5F46D}"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dirty="0" smtClean="0"/>
              <a:t>Conclusions and contributions – questions answered (2/4)</a:t>
            </a:r>
            <a:endParaRPr lang="en-US" dirty="0"/>
          </a:p>
        </p:txBody>
      </p:sp>
      <p:sp>
        <p:nvSpPr>
          <p:cNvPr id="3" name="Content Placeholder 2"/>
          <p:cNvSpPr>
            <a:spLocks noGrp="1"/>
          </p:cNvSpPr>
          <p:nvPr>
            <p:ph idx="1"/>
          </p:nvPr>
        </p:nvSpPr>
        <p:spPr>
          <a:xfrm>
            <a:off x="304800" y="990600"/>
            <a:ext cx="8305800" cy="5135563"/>
          </a:xfrm>
        </p:spPr>
        <p:txBody>
          <a:bodyPr>
            <a:normAutofit/>
          </a:bodyPr>
          <a:lstStyle/>
          <a:p>
            <a:endParaRPr lang="en-US" dirty="0" smtClean="0"/>
          </a:p>
          <a:p>
            <a:r>
              <a:rPr lang="en-US" dirty="0" smtClean="0"/>
              <a:t>ENUM – Are common open source DNS servers capable of serving ENUM?</a:t>
            </a:r>
          </a:p>
          <a:p>
            <a:endParaRPr lang="en-US" dirty="0" smtClean="0"/>
          </a:p>
          <a:p>
            <a:pPr lvl="1"/>
            <a:r>
              <a:rPr lang="en-US" dirty="0" smtClean="0"/>
              <a:t>Conducted the first comprehensive ENUM performance evaluation</a:t>
            </a:r>
          </a:p>
          <a:p>
            <a:pPr lvl="1"/>
            <a:r>
              <a:rPr lang="en-US" dirty="0" smtClean="0"/>
              <a:t>Found some (e.g., PDNS) works, the most popular one (BIND) does not</a:t>
            </a:r>
          </a:p>
          <a:p>
            <a:pPr lvl="1"/>
            <a:r>
              <a:rPr lang="en-US" dirty="0" smtClean="0"/>
              <a:t>Identified areas of improvements of open source servers for ENUM</a:t>
            </a:r>
          </a:p>
          <a:p>
            <a:endParaRPr lang="en-US" dirty="0" smtClean="0"/>
          </a:p>
          <a:p>
            <a:r>
              <a:rPr lang="en-US" dirty="0" smtClean="0"/>
              <a:t>SIP security – How does securing SIP with TLS impact SIP performance?  </a:t>
            </a:r>
          </a:p>
          <a:p>
            <a:endParaRPr lang="en-US" dirty="0" smtClean="0"/>
          </a:p>
          <a:p>
            <a:pPr lvl="1"/>
            <a:r>
              <a:rPr lang="en-US" dirty="0" smtClean="0"/>
              <a:t>Conducted the first comprehensive performance study of SIP-over-TLS </a:t>
            </a:r>
          </a:p>
          <a:p>
            <a:pPr lvl="1"/>
            <a:r>
              <a:rPr lang="en-US" dirty="0" smtClean="0"/>
              <a:t>Quantified performance difference - costly but not unaffordable </a:t>
            </a:r>
          </a:p>
          <a:p>
            <a:pPr lvl="1"/>
            <a:r>
              <a:rPr lang="en-US" dirty="0" smtClean="0"/>
              <a:t>Established a new measurement-driven cost model for capacity planning</a:t>
            </a:r>
          </a:p>
          <a:p>
            <a:pPr lvl="1"/>
            <a:endParaRPr lang="en-US" dirty="0"/>
          </a:p>
        </p:txBody>
      </p:sp>
      <p:sp>
        <p:nvSpPr>
          <p:cNvPr id="4" name="Date Placeholder 3"/>
          <p:cNvSpPr>
            <a:spLocks noGrp="1"/>
          </p:cNvSpPr>
          <p:nvPr>
            <p:ph type="dt" sz="half" idx="10"/>
          </p:nvPr>
        </p:nvSpPr>
        <p:spPr/>
        <p:txBody>
          <a:bodyPr/>
          <a:lstStyle/>
          <a:p>
            <a:fld id="{422B8220-7EBD-48F1-B885-B4E3C95BD8EB}"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contributions – questions answered (3/4)</a:t>
            </a:r>
            <a:endParaRPr lang="en-US" dirty="0"/>
          </a:p>
        </p:txBody>
      </p:sp>
      <p:sp>
        <p:nvSpPr>
          <p:cNvPr id="3" name="Content Placeholder 2"/>
          <p:cNvSpPr>
            <a:spLocks noGrp="1"/>
          </p:cNvSpPr>
          <p:nvPr>
            <p:ph idx="1"/>
          </p:nvPr>
        </p:nvSpPr>
        <p:spPr>
          <a:xfrm>
            <a:off x="304800" y="914400"/>
            <a:ext cx="8458200" cy="5516563"/>
          </a:xfrm>
        </p:spPr>
        <p:txBody>
          <a:bodyPr>
            <a:normAutofit fontScale="70000" lnSpcReduction="20000"/>
          </a:bodyPr>
          <a:lstStyle/>
          <a:p>
            <a:endParaRPr lang="en-US" sz="2400" dirty="0" smtClean="0"/>
          </a:p>
          <a:p>
            <a:r>
              <a:rPr lang="en-US" sz="2400" dirty="0" smtClean="0"/>
              <a:t>What are the typical types of SIP overload?</a:t>
            </a:r>
          </a:p>
          <a:p>
            <a:endParaRPr lang="en-US" sz="2400" dirty="0" smtClean="0"/>
          </a:p>
          <a:p>
            <a:pPr lvl="1"/>
            <a:r>
              <a:rPr lang="en-US" sz="2400" dirty="0" smtClean="0"/>
              <a:t>Proposed a taxonomy on SIP server overload: </a:t>
            </a:r>
            <a:r>
              <a:rPr lang="en-US" sz="2200" dirty="0" smtClean="0"/>
              <a:t>proxy-based, registrar-based</a:t>
            </a:r>
          </a:p>
          <a:p>
            <a:endParaRPr lang="en-US" sz="2200" dirty="0" smtClean="0"/>
          </a:p>
          <a:p>
            <a:r>
              <a:rPr lang="en-US" sz="2400" dirty="0" smtClean="0"/>
              <a:t>How to deal with proxy-to-proxy overload?</a:t>
            </a:r>
          </a:p>
          <a:p>
            <a:endParaRPr lang="en-US" sz="2400" dirty="0" smtClean="0"/>
          </a:p>
          <a:p>
            <a:pPr lvl="1"/>
            <a:r>
              <a:rPr lang="en-US" sz="2400" dirty="0" smtClean="0"/>
              <a:t>How to deal with proxy-to-proxy overload w/ add. context (e.g., time, scope)?</a:t>
            </a:r>
          </a:p>
          <a:p>
            <a:pPr lvl="2"/>
            <a:r>
              <a:rPr lang="en-US" sz="2200" dirty="0" smtClean="0"/>
              <a:t>Proposed a new application level filter-based SIP overload control mechanism</a:t>
            </a:r>
          </a:p>
          <a:p>
            <a:pPr lvl="1"/>
            <a:r>
              <a:rPr lang="en-US" sz="2400" dirty="0" smtClean="0"/>
              <a:t>How to deal with general proxy-to-proxy overload w/o transport layer support?</a:t>
            </a:r>
          </a:p>
          <a:p>
            <a:pPr lvl="2"/>
            <a:r>
              <a:rPr lang="en-US" sz="2200" dirty="0" smtClean="0"/>
              <a:t>Proposed three new window-based SIP overload control algorithms</a:t>
            </a:r>
          </a:p>
          <a:p>
            <a:pPr lvl="2"/>
            <a:r>
              <a:rPr lang="en-US" sz="2200" dirty="0" smtClean="0"/>
              <a:t>Conducted the first comprehensive study of SIP app. layer feedback overload control</a:t>
            </a:r>
          </a:p>
          <a:p>
            <a:pPr lvl="1"/>
            <a:r>
              <a:rPr lang="en-US" sz="2400" dirty="0" smtClean="0"/>
              <a:t>How to deal with general proxy-to-proxy overload w/ transport layer support? </a:t>
            </a:r>
          </a:p>
          <a:p>
            <a:pPr lvl="2"/>
            <a:r>
              <a:rPr lang="en-US" sz="2200" dirty="0" smtClean="0"/>
              <a:t>Conducted the first systematic study on applicability overload control for SIP-over-TCP</a:t>
            </a:r>
          </a:p>
          <a:p>
            <a:pPr lvl="2"/>
            <a:r>
              <a:rPr lang="en-US" sz="2200" dirty="0" smtClean="0"/>
              <a:t>Proposed and evaluated new algorithms for TCP-based SIP overload control</a:t>
            </a:r>
          </a:p>
          <a:p>
            <a:pPr lvl="2"/>
            <a:endParaRPr lang="en-US" sz="2200" dirty="0" smtClean="0"/>
          </a:p>
          <a:p>
            <a:r>
              <a:rPr lang="en-US" sz="2400" dirty="0" smtClean="0"/>
              <a:t>How to solve the famous avalanche restart problem?</a:t>
            </a:r>
          </a:p>
          <a:p>
            <a:endParaRPr lang="en-US" sz="2400" dirty="0" smtClean="0"/>
          </a:p>
          <a:p>
            <a:pPr lvl="1"/>
            <a:r>
              <a:rPr lang="en-US" sz="2400" dirty="0" smtClean="0"/>
              <a:t>Proposed a new mechanism based on server-assisted random </a:t>
            </a:r>
            <a:r>
              <a:rPr lang="en-US" sz="2400" dirty="0" err="1" smtClean="0"/>
              <a:t>backoff</a:t>
            </a:r>
            <a:endParaRPr lang="en-US" sz="2400" dirty="0" smtClean="0"/>
          </a:p>
          <a:p>
            <a:pPr lvl="1"/>
            <a:endParaRPr lang="en-US" sz="2400" dirty="0" smtClean="0"/>
          </a:p>
          <a:p>
            <a:pPr lvl="2"/>
            <a:endParaRPr lang="en-US" sz="2200" dirty="0" smtClean="0"/>
          </a:p>
          <a:p>
            <a:pPr lvl="1"/>
            <a:endParaRPr lang="en-US" sz="2400" dirty="0" smtClean="0"/>
          </a:p>
          <a:p>
            <a:pPr lvl="1"/>
            <a:endParaRPr lang="en-US" sz="2400" dirty="0" smtClean="0"/>
          </a:p>
          <a:p>
            <a:pPr lvl="1"/>
            <a:endParaRPr lang="en-US" dirty="0"/>
          </a:p>
        </p:txBody>
      </p:sp>
      <p:sp>
        <p:nvSpPr>
          <p:cNvPr id="4" name="Date Placeholder 3"/>
          <p:cNvSpPr>
            <a:spLocks noGrp="1"/>
          </p:cNvSpPr>
          <p:nvPr>
            <p:ph type="dt" sz="half" idx="10"/>
          </p:nvPr>
        </p:nvSpPr>
        <p:spPr/>
        <p:txBody>
          <a:bodyPr/>
          <a:lstStyle/>
          <a:p>
            <a:fld id="{5BA63C01-AFEA-44FB-8634-1ACB1D69934F}"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6" end="1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p:cNvCxnSpPr>
            <a:stCxn id="159" idx="2"/>
            <a:endCxn id="123" idx="0"/>
          </p:cNvCxnSpPr>
          <p:nvPr/>
        </p:nvCxnSpPr>
        <p:spPr bwMode="auto">
          <a:xfrm rot="5400000">
            <a:off x="4305300" y="1485900"/>
            <a:ext cx="381000" cy="1588"/>
          </a:xfrm>
          <a:prstGeom prst="straightConnector1">
            <a:avLst/>
          </a:prstGeom>
          <a:noFill/>
          <a:ln w="25400" cap="flat" cmpd="sng" algn="ctr">
            <a:solidFill>
              <a:schemeClr val="accent6"/>
            </a:solidFill>
            <a:prstDash val="solid"/>
            <a:round/>
            <a:headEnd type="none" w="med" len="med"/>
            <a:tailEnd type="arrow"/>
          </a:ln>
          <a:effectLst/>
        </p:spPr>
      </p:cxnSp>
      <p:sp>
        <p:nvSpPr>
          <p:cNvPr id="39" name="Title 1"/>
          <p:cNvSpPr>
            <a:spLocks noGrp="1"/>
          </p:cNvSpPr>
          <p:nvPr>
            <p:ph type="title"/>
          </p:nvPr>
        </p:nvSpPr>
        <p:spPr>
          <a:xfrm>
            <a:off x="457200" y="152400"/>
            <a:ext cx="8229600" cy="533400"/>
          </a:xfrm>
        </p:spPr>
        <p:txBody>
          <a:bodyPr/>
          <a:lstStyle/>
          <a:p>
            <a:r>
              <a:rPr lang="en-US" dirty="0" smtClean="0"/>
              <a:t>Conclusions and contributions – questions answered (4/4)</a:t>
            </a:r>
            <a:endParaRPr lang="en-US" dirty="0"/>
          </a:p>
        </p:txBody>
      </p:sp>
      <p:sp>
        <p:nvSpPr>
          <p:cNvPr id="123" name="Flowchart: Decision 122"/>
          <p:cNvSpPr/>
          <p:nvPr/>
        </p:nvSpPr>
        <p:spPr bwMode="auto">
          <a:xfrm>
            <a:off x="3505200" y="1676400"/>
            <a:ext cx="1981200" cy="838200"/>
          </a:xfrm>
          <a:prstGeom prst="flowChartDecision">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cxnSp>
        <p:nvCxnSpPr>
          <p:cNvPr id="146" name="Elbow Connector 145"/>
          <p:cNvCxnSpPr>
            <a:stCxn id="123" idx="1"/>
            <a:endCxn id="225" idx="0"/>
          </p:cNvCxnSpPr>
          <p:nvPr/>
        </p:nvCxnSpPr>
        <p:spPr bwMode="auto">
          <a:xfrm rot="10800000" flipV="1">
            <a:off x="1676400" y="2095500"/>
            <a:ext cx="1828800" cy="342900"/>
          </a:xfrm>
          <a:prstGeom prst="bentConnector2">
            <a:avLst/>
          </a:prstGeom>
          <a:noFill/>
          <a:ln w="25400" cap="flat" cmpd="sng" algn="ctr">
            <a:solidFill>
              <a:schemeClr val="accent6"/>
            </a:solidFill>
            <a:prstDash val="solid"/>
            <a:round/>
            <a:headEnd type="none" w="med" len="med"/>
            <a:tailEnd type="arrow"/>
          </a:ln>
          <a:effectLst/>
        </p:spPr>
      </p:cxnSp>
      <p:cxnSp>
        <p:nvCxnSpPr>
          <p:cNvPr id="157" name="Elbow Connector 156"/>
          <p:cNvCxnSpPr>
            <a:stCxn id="123" idx="3"/>
            <a:endCxn id="173" idx="0"/>
          </p:cNvCxnSpPr>
          <p:nvPr/>
        </p:nvCxnSpPr>
        <p:spPr bwMode="auto">
          <a:xfrm>
            <a:off x="5486400" y="2095500"/>
            <a:ext cx="1790700" cy="495300"/>
          </a:xfrm>
          <a:prstGeom prst="bentConnector2">
            <a:avLst/>
          </a:prstGeom>
          <a:noFill/>
          <a:ln w="25400" cap="flat" cmpd="sng" algn="ctr">
            <a:solidFill>
              <a:schemeClr val="accent6"/>
            </a:solidFill>
            <a:prstDash val="solid"/>
            <a:round/>
            <a:headEnd type="none" w="med" len="med"/>
            <a:tailEnd type="arrow"/>
          </a:ln>
          <a:effectLst/>
        </p:spPr>
      </p:cxnSp>
      <p:sp>
        <p:nvSpPr>
          <p:cNvPr id="159" name="Rectangle 158"/>
          <p:cNvSpPr/>
          <p:nvPr/>
        </p:nvSpPr>
        <p:spPr bwMode="auto">
          <a:xfrm>
            <a:off x="3352800" y="914400"/>
            <a:ext cx="2286000" cy="381000"/>
          </a:xfrm>
          <a:prstGeom prst="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162" name="TextBox 161"/>
          <p:cNvSpPr txBox="1"/>
          <p:nvPr/>
        </p:nvSpPr>
        <p:spPr>
          <a:xfrm>
            <a:off x="3429000" y="914400"/>
            <a:ext cx="2209800" cy="369332"/>
          </a:xfrm>
          <a:prstGeom prst="rect">
            <a:avLst/>
          </a:prstGeom>
          <a:noFill/>
        </p:spPr>
        <p:txBody>
          <a:bodyPr wrap="square" rtlCol="0">
            <a:spAutoFit/>
          </a:bodyPr>
          <a:lstStyle/>
          <a:p>
            <a:r>
              <a:rPr lang="en-US" dirty="0" smtClean="0">
                <a:solidFill>
                  <a:schemeClr val="accent2"/>
                </a:solidFill>
              </a:rPr>
              <a:t>SIP server overload</a:t>
            </a:r>
            <a:endParaRPr lang="en-US" dirty="0">
              <a:solidFill>
                <a:schemeClr val="accent2"/>
              </a:solidFill>
            </a:endParaRPr>
          </a:p>
        </p:txBody>
      </p:sp>
      <p:sp>
        <p:nvSpPr>
          <p:cNvPr id="171" name="TextBox 170"/>
          <p:cNvSpPr txBox="1"/>
          <p:nvPr/>
        </p:nvSpPr>
        <p:spPr>
          <a:xfrm>
            <a:off x="6172200" y="2590800"/>
            <a:ext cx="2286000" cy="646331"/>
          </a:xfrm>
          <a:prstGeom prst="rect">
            <a:avLst/>
          </a:prstGeom>
          <a:noFill/>
        </p:spPr>
        <p:txBody>
          <a:bodyPr wrap="square" rtlCol="0">
            <a:spAutoFit/>
          </a:bodyPr>
          <a:lstStyle/>
          <a:p>
            <a:pPr algn="ctr"/>
            <a:r>
              <a:rPr lang="en-US" dirty="0" smtClean="0">
                <a:solidFill>
                  <a:schemeClr val="accent2"/>
                </a:solidFill>
              </a:rPr>
              <a:t>Server-assisted random </a:t>
            </a:r>
            <a:r>
              <a:rPr lang="en-US" dirty="0" err="1" smtClean="0">
                <a:solidFill>
                  <a:schemeClr val="accent2"/>
                </a:solidFill>
              </a:rPr>
              <a:t>backoff</a:t>
            </a:r>
            <a:endParaRPr lang="en-US" dirty="0">
              <a:solidFill>
                <a:schemeClr val="accent2"/>
              </a:solidFill>
            </a:endParaRPr>
          </a:p>
        </p:txBody>
      </p:sp>
      <p:sp>
        <p:nvSpPr>
          <p:cNvPr id="173" name="Rectangle 172"/>
          <p:cNvSpPr/>
          <p:nvPr/>
        </p:nvSpPr>
        <p:spPr bwMode="auto">
          <a:xfrm>
            <a:off x="6172200" y="2590800"/>
            <a:ext cx="2209800" cy="685800"/>
          </a:xfrm>
          <a:prstGeom prst="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178" name="TextBox 177"/>
          <p:cNvSpPr txBox="1"/>
          <p:nvPr/>
        </p:nvSpPr>
        <p:spPr>
          <a:xfrm>
            <a:off x="5334000" y="1447800"/>
            <a:ext cx="2209800" cy="646331"/>
          </a:xfrm>
          <a:prstGeom prst="rect">
            <a:avLst/>
          </a:prstGeom>
          <a:noFill/>
        </p:spPr>
        <p:txBody>
          <a:bodyPr wrap="square" rtlCol="0">
            <a:spAutoFit/>
          </a:bodyPr>
          <a:lstStyle/>
          <a:p>
            <a:r>
              <a:rPr lang="en-US" dirty="0" smtClean="0">
                <a:solidFill>
                  <a:schemeClr val="accent2"/>
                </a:solidFill>
              </a:rPr>
              <a:t>UA-to-Registrar (avalanche restart)</a:t>
            </a:r>
            <a:endParaRPr lang="en-US" dirty="0">
              <a:solidFill>
                <a:schemeClr val="accent2"/>
              </a:solidFill>
            </a:endParaRPr>
          </a:p>
        </p:txBody>
      </p:sp>
      <p:sp>
        <p:nvSpPr>
          <p:cNvPr id="179" name="TextBox 178"/>
          <p:cNvSpPr txBox="1"/>
          <p:nvPr/>
        </p:nvSpPr>
        <p:spPr>
          <a:xfrm>
            <a:off x="1828800" y="1676400"/>
            <a:ext cx="1752600" cy="369332"/>
          </a:xfrm>
          <a:prstGeom prst="rect">
            <a:avLst/>
          </a:prstGeom>
          <a:noFill/>
        </p:spPr>
        <p:txBody>
          <a:bodyPr wrap="square" rtlCol="0">
            <a:spAutoFit/>
          </a:bodyPr>
          <a:lstStyle/>
          <a:p>
            <a:r>
              <a:rPr lang="en-US" dirty="0" smtClean="0">
                <a:solidFill>
                  <a:schemeClr val="accent2"/>
                </a:solidFill>
              </a:rPr>
              <a:t>Proxy-to-Proxy</a:t>
            </a:r>
            <a:endParaRPr lang="en-US" dirty="0">
              <a:solidFill>
                <a:schemeClr val="accent2"/>
              </a:solidFill>
            </a:endParaRPr>
          </a:p>
        </p:txBody>
      </p:sp>
      <p:sp>
        <p:nvSpPr>
          <p:cNvPr id="180" name="TextBox 179"/>
          <p:cNvSpPr txBox="1"/>
          <p:nvPr/>
        </p:nvSpPr>
        <p:spPr>
          <a:xfrm>
            <a:off x="838200" y="2514600"/>
            <a:ext cx="1600200" cy="923330"/>
          </a:xfrm>
          <a:prstGeom prst="rect">
            <a:avLst/>
          </a:prstGeom>
          <a:noFill/>
        </p:spPr>
        <p:txBody>
          <a:bodyPr wrap="square" rtlCol="0">
            <a:spAutoFit/>
          </a:bodyPr>
          <a:lstStyle/>
          <a:p>
            <a:pPr algn="ctr"/>
            <a:r>
              <a:rPr lang="en-US" dirty="0" smtClean="0">
                <a:solidFill>
                  <a:schemeClr val="accent2"/>
                </a:solidFill>
              </a:rPr>
              <a:t>Timing </a:t>
            </a:r>
          </a:p>
          <a:p>
            <a:pPr algn="ctr"/>
            <a:r>
              <a:rPr lang="en-US" dirty="0" smtClean="0">
                <a:solidFill>
                  <a:schemeClr val="accent2"/>
                </a:solidFill>
              </a:rPr>
              <a:t>and scope </a:t>
            </a:r>
          </a:p>
          <a:p>
            <a:pPr algn="ctr"/>
            <a:endParaRPr lang="en-US" dirty="0">
              <a:solidFill>
                <a:schemeClr val="accent2"/>
              </a:solidFill>
            </a:endParaRPr>
          </a:p>
        </p:txBody>
      </p:sp>
      <p:sp>
        <p:nvSpPr>
          <p:cNvPr id="184" name="TextBox 183"/>
          <p:cNvSpPr txBox="1"/>
          <p:nvPr/>
        </p:nvSpPr>
        <p:spPr>
          <a:xfrm>
            <a:off x="3429000" y="1752600"/>
            <a:ext cx="2286000" cy="646331"/>
          </a:xfrm>
          <a:prstGeom prst="rect">
            <a:avLst/>
          </a:prstGeom>
          <a:noFill/>
        </p:spPr>
        <p:txBody>
          <a:bodyPr wrap="square" rtlCol="0">
            <a:spAutoFit/>
          </a:bodyPr>
          <a:lstStyle/>
          <a:p>
            <a:pPr algn="ctr"/>
            <a:r>
              <a:rPr lang="en-US" dirty="0" smtClean="0">
                <a:solidFill>
                  <a:schemeClr val="accent2"/>
                </a:solidFill>
              </a:rPr>
              <a:t>Involved </a:t>
            </a:r>
          </a:p>
          <a:p>
            <a:pPr algn="ctr"/>
            <a:r>
              <a:rPr lang="en-US" dirty="0" smtClean="0">
                <a:solidFill>
                  <a:schemeClr val="accent2"/>
                </a:solidFill>
              </a:rPr>
              <a:t>entities?</a:t>
            </a:r>
            <a:endParaRPr lang="en-US" dirty="0">
              <a:solidFill>
                <a:schemeClr val="accent2"/>
              </a:solidFill>
            </a:endParaRPr>
          </a:p>
        </p:txBody>
      </p:sp>
      <p:sp>
        <p:nvSpPr>
          <p:cNvPr id="202" name="Rectangle 201"/>
          <p:cNvSpPr/>
          <p:nvPr/>
        </p:nvSpPr>
        <p:spPr bwMode="auto">
          <a:xfrm>
            <a:off x="533400" y="4267200"/>
            <a:ext cx="2209800" cy="685800"/>
          </a:xfrm>
          <a:prstGeom prst="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207" name="TextBox 206"/>
          <p:cNvSpPr txBox="1"/>
          <p:nvPr/>
        </p:nvSpPr>
        <p:spPr>
          <a:xfrm>
            <a:off x="533400" y="4267200"/>
            <a:ext cx="2286000" cy="646331"/>
          </a:xfrm>
          <a:prstGeom prst="rect">
            <a:avLst/>
          </a:prstGeom>
          <a:noFill/>
        </p:spPr>
        <p:txBody>
          <a:bodyPr wrap="square" rtlCol="0">
            <a:spAutoFit/>
          </a:bodyPr>
          <a:lstStyle/>
          <a:p>
            <a:pPr algn="ctr"/>
            <a:r>
              <a:rPr lang="en-US" dirty="0" smtClean="0">
                <a:solidFill>
                  <a:schemeClr val="accent2"/>
                </a:solidFill>
              </a:rPr>
              <a:t>Event filter-based control</a:t>
            </a:r>
            <a:endParaRPr lang="en-US" dirty="0">
              <a:solidFill>
                <a:schemeClr val="accent2"/>
              </a:solidFill>
            </a:endParaRPr>
          </a:p>
        </p:txBody>
      </p:sp>
      <p:sp>
        <p:nvSpPr>
          <p:cNvPr id="217" name="TextBox 216"/>
          <p:cNvSpPr txBox="1"/>
          <p:nvPr/>
        </p:nvSpPr>
        <p:spPr>
          <a:xfrm>
            <a:off x="4572000" y="3962400"/>
            <a:ext cx="1371600" cy="369332"/>
          </a:xfrm>
          <a:prstGeom prst="rect">
            <a:avLst/>
          </a:prstGeom>
          <a:noFill/>
        </p:spPr>
        <p:txBody>
          <a:bodyPr wrap="square" rtlCol="0">
            <a:spAutoFit/>
          </a:bodyPr>
          <a:lstStyle/>
          <a:p>
            <a:pPr algn="ctr"/>
            <a:r>
              <a:rPr lang="en-US" dirty="0" smtClean="0">
                <a:solidFill>
                  <a:schemeClr val="accent2"/>
                </a:solidFill>
              </a:rPr>
              <a:t>Transport</a:t>
            </a:r>
            <a:endParaRPr lang="en-US" dirty="0">
              <a:solidFill>
                <a:schemeClr val="accent2"/>
              </a:solidFill>
            </a:endParaRPr>
          </a:p>
        </p:txBody>
      </p:sp>
      <p:sp>
        <p:nvSpPr>
          <p:cNvPr id="225" name="Flowchart: Decision 224"/>
          <p:cNvSpPr/>
          <p:nvPr/>
        </p:nvSpPr>
        <p:spPr bwMode="auto">
          <a:xfrm>
            <a:off x="685800" y="2438400"/>
            <a:ext cx="1981200" cy="838200"/>
          </a:xfrm>
          <a:prstGeom prst="flowChartDecision">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226" name="Flowchart: Decision 225"/>
          <p:cNvSpPr/>
          <p:nvPr/>
        </p:nvSpPr>
        <p:spPr bwMode="auto">
          <a:xfrm>
            <a:off x="4343400" y="3733800"/>
            <a:ext cx="1981200" cy="838200"/>
          </a:xfrm>
          <a:prstGeom prst="flowChartDecision">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cxnSp>
        <p:nvCxnSpPr>
          <p:cNvPr id="232" name="Elbow Connector 231"/>
          <p:cNvCxnSpPr>
            <a:stCxn id="225" idx="3"/>
            <a:endCxn id="226" idx="0"/>
          </p:cNvCxnSpPr>
          <p:nvPr/>
        </p:nvCxnSpPr>
        <p:spPr bwMode="auto">
          <a:xfrm>
            <a:off x="2667000" y="2857500"/>
            <a:ext cx="2667000" cy="876300"/>
          </a:xfrm>
          <a:prstGeom prst="bentConnector2">
            <a:avLst/>
          </a:prstGeom>
          <a:noFill/>
          <a:ln w="25400" cap="flat" cmpd="sng" algn="ctr">
            <a:solidFill>
              <a:schemeClr val="accent6"/>
            </a:solidFill>
            <a:prstDash val="solid"/>
            <a:round/>
            <a:headEnd type="none" w="med" len="med"/>
            <a:tailEnd type="arrow"/>
          </a:ln>
          <a:effectLst/>
        </p:spPr>
      </p:cxnSp>
      <p:sp>
        <p:nvSpPr>
          <p:cNvPr id="235" name="Rectangle 234"/>
          <p:cNvSpPr/>
          <p:nvPr/>
        </p:nvSpPr>
        <p:spPr bwMode="auto">
          <a:xfrm>
            <a:off x="2590800" y="5257800"/>
            <a:ext cx="2209800" cy="990600"/>
          </a:xfrm>
          <a:prstGeom prst="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sp>
        <p:nvSpPr>
          <p:cNvPr id="236" name="Rectangle 235"/>
          <p:cNvSpPr/>
          <p:nvPr/>
        </p:nvSpPr>
        <p:spPr bwMode="auto">
          <a:xfrm>
            <a:off x="5334000" y="5105400"/>
            <a:ext cx="3200400" cy="1143000"/>
          </a:xfrm>
          <a:prstGeom prst="rect">
            <a:avLst/>
          </a:prstGeom>
          <a:noFill/>
          <a:ln w="25400" cap="flat" cmpd="sng" algn="ctr">
            <a:solidFill>
              <a:schemeClr val="accent6"/>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tx2"/>
              </a:solidFill>
              <a:effectLst/>
              <a:latin typeface="Arial" charset="0"/>
              <a:ea typeface="Arial" charset="0"/>
              <a:cs typeface="Arial" charset="0"/>
            </a:endParaRPr>
          </a:p>
        </p:txBody>
      </p:sp>
      <p:cxnSp>
        <p:nvCxnSpPr>
          <p:cNvPr id="242" name="Straight Arrow Connector 241"/>
          <p:cNvCxnSpPr>
            <a:stCxn id="225" idx="2"/>
            <a:endCxn id="202" idx="0"/>
          </p:cNvCxnSpPr>
          <p:nvPr/>
        </p:nvCxnSpPr>
        <p:spPr bwMode="auto">
          <a:xfrm rot="5400000">
            <a:off x="1162050" y="3752850"/>
            <a:ext cx="990600" cy="38100"/>
          </a:xfrm>
          <a:prstGeom prst="straightConnector1">
            <a:avLst/>
          </a:prstGeom>
          <a:noFill/>
          <a:ln w="25400" cap="flat" cmpd="sng" algn="ctr">
            <a:solidFill>
              <a:schemeClr val="accent6"/>
            </a:solidFill>
            <a:prstDash val="solid"/>
            <a:round/>
            <a:headEnd type="none" w="med" len="med"/>
            <a:tailEnd type="arrow"/>
          </a:ln>
          <a:effectLst/>
        </p:spPr>
      </p:cxnSp>
      <p:cxnSp>
        <p:nvCxnSpPr>
          <p:cNvPr id="244" name="Elbow Connector 243"/>
          <p:cNvCxnSpPr>
            <a:stCxn id="226" idx="1"/>
            <a:endCxn id="260" idx="0"/>
          </p:cNvCxnSpPr>
          <p:nvPr/>
        </p:nvCxnSpPr>
        <p:spPr bwMode="auto">
          <a:xfrm rot="10800000" flipV="1">
            <a:off x="3581400" y="4152900"/>
            <a:ext cx="762000" cy="1104900"/>
          </a:xfrm>
          <a:prstGeom prst="bentConnector2">
            <a:avLst/>
          </a:prstGeom>
          <a:noFill/>
          <a:ln w="25400" cap="flat" cmpd="sng" algn="ctr">
            <a:solidFill>
              <a:schemeClr val="accent6"/>
            </a:solidFill>
            <a:prstDash val="solid"/>
            <a:round/>
            <a:headEnd type="none" w="med" len="med"/>
            <a:tailEnd type="arrow"/>
          </a:ln>
          <a:effectLst/>
        </p:spPr>
      </p:cxnSp>
      <p:cxnSp>
        <p:nvCxnSpPr>
          <p:cNvPr id="249" name="Shape 248"/>
          <p:cNvCxnSpPr>
            <a:stCxn id="226" idx="3"/>
            <a:endCxn id="236" idx="0"/>
          </p:cNvCxnSpPr>
          <p:nvPr/>
        </p:nvCxnSpPr>
        <p:spPr bwMode="auto">
          <a:xfrm>
            <a:off x="6324600" y="4152900"/>
            <a:ext cx="609600" cy="952500"/>
          </a:xfrm>
          <a:prstGeom prst="bentConnector2">
            <a:avLst/>
          </a:prstGeom>
          <a:noFill/>
          <a:ln w="25400" cap="flat" cmpd="sng" algn="ctr">
            <a:solidFill>
              <a:schemeClr val="accent6"/>
            </a:solidFill>
            <a:prstDash val="solid"/>
            <a:round/>
            <a:headEnd type="none" w="med" len="med"/>
            <a:tailEnd type="arrow"/>
          </a:ln>
          <a:effectLst/>
        </p:spPr>
      </p:cxnSp>
      <p:sp>
        <p:nvSpPr>
          <p:cNvPr id="253" name="TextBox 252"/>
          <p:cNvSpPr txBox="1"/>
          <p:nvPr/>
        </p:nvSpPr>
        <p:spPr>
          <a:xfrm>
            <a:off x="838200" y="3429000"/>
            <a:ext cx="914400" cy="369332"/>
          </a:xfrm>
          <a:prstGeom prst="rect">
            <a:avLst/>
          </a:prstGeom>
          <a:noFill/>
        </p:spPr>
        <p:txBody>
          <a:bodyPr wrap="square" rtlCol="0">
            <a:spAutoFit/>
          </a:bodyPr>
          <a:lstStyle/>
          <a:p>
            <a:r>
              <a:rPr lang="en-US" dirty="0" smtClean="0">
                <a:solidFill>
                  <a:schemeClr val="accent2"/>
                </a:solidFill>
              </a:rPr>
              <a:t>known</a:t>
            </a:r>
            <a:endParaRPr lang="en-US" dirty="0">
              <a:solidFill>
                <a:schemeClr val="accent2"/>
              </a:solidFill>
            </a:endParaRPr>
          </a:p>
        </p:txBody>
      </p:sp>
      <p:sp>
        <p:nvSpPr>
          <p:cNvPr id="254" name="TextBox 253"/>
          <p:cNvSpPr txBox="1"/>
          <p:nvPr/>
        </p:nvSpPr>
        <p:spPr>
          <a:xfrm>
            <a:off x="3124200" y="2514600"/>
            <a:ext cx="1219200" cy="369332"/>
          </a:xfrm>
          <a:prstGeom prst="rect">
            <a:avLst/>
          </a:prstGeom>
          <a:noFill/>
        </p:spPr>
        <p:txBody>
          <a:bodyPr wrap="square" rtlCol="0">
            <a:spAutoFit/>
          </a:bodyPr>
          <a:lstStyle/>
          <a:p>
            <a:r>
              <a:rPr lang="en-US" dirty="0" smtClean="0">
                <a:solidFill>
                  <a:schemeClr val="accent2"/>
                </a:solidFill>
              </a:rPr>
              <a:t>unknown</a:t>
            </a:r>
            <a:endParaRPr lang="en-US" dirty="0">
              <a:solidFill>
                <a:schemeClr val="accent2"/>
              </a:solidFill>
            </a:endParaRPr>
          </a:p>
        </p:txBody>
      </p:sp>
      <p:sp>
        <p:nvSpPr>
          <p:cNvPr id="255" name="TextBox 254"/>
          <p:cNvSpPr txBox="1"/>
          <p:nvPr/>
        </p:nvSpPr>
        <p:spPr>
          <a:xfrm>
            <a:off x="3657600" y="3810000"/>
            <a:ext cx="609600" cy="369332"/>
          </a:xfrm>
          <a:prstGeom prst="rect">
            <a:avLst/>
          </a:prstGeom>
          <a:noFill/>
        </p:spPr>
        <p:txBody>
          <a:bodyPr wrap="square" rtlCol="0">
            <a:spAutoFit/>
          </a:bodyPr>
          <a:lstStyle/>
          <a:p>
            <a:r>
              <a:rPr lang="en-US" dirty="0" smtClean="0">
                <a:solidFill>
                  <a:schemeClr val="accent2"/>
                </a:solidFill>
              </a:rPr>
              <a:t>UDP</a:t>
            </a:r>
            <a:endParaRPr lang="en-US" dirty="0">
              <a:solidFill>
                <a:schemeClr val="accent2"/>
              </a:solidFill>
            </a:endParaRPr>
          </a:p>
        </p:txBody>
      </p:sp>
      <p:sp>
        <p:nvSpPr>
          <p:cNvPr id="256" name="TextBox 255"/>
          <p:cNvSpPr txBox="1"/>
          <p:nvPr/>
        </p:nvSpPr>
        <p:spPr>
          <a:xfrm>
            <a:off x="6324600" y="3810000"/>
            <a:ext cx="609600" cy="369332"/>
          </a:xfrm>
          <a:prstGeom prst="rect">
            <a:avLst/>
          </a:prstGeom>
          <a:noFill/>
        </p:spPr>
        <p:txBody>
          <a:bodyPr wrap="square" rtlCol="0">
            <a:spAutoFit/>
          </a:bodyPr>
          <a:lstStyle/>
          <a:p>
            <a:r>
              <a:rPr lang="en-US" dirty="0" smtClean="0">
                <a:solidFill>
                  <a:schemeClr val="accent2"/>
                </a:solidFill>
              </a:rPr>
              <a:t>TCP</a:t>
            </a:r>
            <a:endParaRPr lang="en-US" dirty="0">
              <a:solidFill>
                <a:schemeClr val="accent2"/>
              </a:solidFill>
            </a:endParaRPr>
          </a:p>
        </p:txBody>
      </p:sp>
      <p:sp>
        <p:nvSpPr>
          <p:cNvPr id="260" name="TextBox 259"/>
          <p:cNvSpPr txBox="1"/>
          <p:nvPr/>
        </p:nvSpPr>
        <p:spPr>
          <a:xfrm>
            <a:off x="2438400" y="5257800"/>
            <a:ext cx="2286000" cy="923330"/>
          </a:xfrm>
          <a:prstGeom prst="rect">
            <a:avLst/>
          </a:prstGeom>
          <a:noFill/>
        </p:spPr>
        <p:txBody>
          <a:bodyPr wrap="square" rtlCol="0">
            <a:spAutoFit/>
          </a:bodyPr>
          <a:lstStyle/>
          <a:p>
            <a:pPr algn="ctr"/>
            <a:r>
              <a:rPr lang="en-US" dirty="0" smtClean="0">
                <a:solidFill>
                  <a:schemeClr val="accent2"/>
                </a:solidFill>
              </a:rPr>
              <a:t>Application layer rate/window feedback</a:t>
            </a:r>
            <a:endParaRPr lang="en-US" dirty="0">
              <a:solidFill>
                <a:schemeClr val="accent2"/>
              </a:solidFill>
            </a:endParaRPr>
          </a:p>
        </p:txBody>
      </p:sp>
      <p:sp>
        <p:nvSpPr>
          <p:cNvPr id="263" name="TextBox 262"/>
          <p:cNvSpPr txBox="1"/>
          <p:nvPr/>
        </p:nvSpPr>
        <p:spPr>
          <a:xfrm>
            <a:off x="5562600" y="5105400"/>
            <a:ext cx="2743200" cy="1200329"/>
          </a:xfrm>
          <a:prstGeom prst="rect">
            <a:avLst/>
          </a:prstGeom>
          <a:noFill/>
        </p:spPr>
        <p:txBody>
          <a:bodyPr wrap="square" rtlCol="0">
            <a:spAutoFit/>
          </a:bodyPr>
          <a:lstStyle/>
          <a:p>
            <a:pPr algn="ctr"/>
            <a:r>
              <a:rPr lang="en-US" dirty="0" smtClean="0">
                <a:solidFill>
                  <a:schemeClr val="accent2"/>
                </a:solidFill>
              </a:rPr>
              <a:t>Transport feedback w/ connection-split</a:t>
            </a:r>
          </a:p>
          <a:p>
            <a:pPr algn="ctr"/>
            <a:r>
              <a:rPr lang="en-US" dirty="0" smtClean="0">
                <a:solidFill>
                  <a:schemeClr val="accent2"/>
                </a:solidFill>
              </a:rPr>
              <a:t>buffer-minimization smart-forwarding</a:t>
            </a:r>
            <a:endParaRPr lang="en-US" dirty="0">
              <a:solidFill>
                <a:schemeClr val="accent2"/>
              </a:solidFill>
            </a:endParaRPr>
          </a:p>
        </p:txBody>
      </p:sp>
      <p:sp>
        <p:nvSpPr>
          <p:cNvPr id="32" name="Date Placeholder 31"/>
          <p:cNvSpPr>
            <a:spLocks noGrp="1"/>
          </p:cNvSpPr>
          <p:nvPr>
            <p:ph type="dt" sz="half" idx="10"/>
          </p:nvPr>
        </p:nvSpPr>
        <p:spPr/>
        <p:txBody>
          <a:bodyPr/>
          <a:lstStyle/>
          <a:p>
            <a:fld id="{F4257C8A-C773-4B22-B01E-F18CCFA3D29C}" type="datetime1">
              <a:rPr lang="en-US" smtClean="0"/>
              <a:pPr/>
              <a:t>4/7/2010</a:t>
            </a:fld>
            <a:endParaRPr lang="en-US" dirty="0"/>
          </a:p>
        </p:txBody>
      </p:sp>
      <p:sp>
        <p:nvSpPr>
          <p:cNvPr id="34" name="Slide Number Placeholder 33"/>
          <p:cNvSpPr>
            <a:spLocks noGrp="1"/>
          </p:cNvSpPr>
          <p:nvPr>
            <p:ph type="sldNum" sz="quarter" idx="12"/>
          </p:nvPr>
        </p:nvSpPr>
        <p:spPr/>
        <p:txBody>
          <a:bodyPr/>
          <a:lstStyle/>
          <a:p>
            <a:fld id="{B6F15528-21DE-4FAA-801E-634DDDAF4B2B}" type="slidenum">
              <a:rPr lang="en-US" smtClean="0"/>
              <a:pPr/>
              <a:t>73</a:t>
            </a:fld>
            <a:endParaRPr lang="en-US" dirty="0"/>
          </a:p>
        </p:txBody>
      </p:sp>
    </p:spTree>
  </p:cSld>
  <p:clrMapOvr>
    <a:masterClrMapping/>
  </p:clrMapOvr>
  <p:transition>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fld id="{231FBDD3-5807-4E47-B2E9-9036CC9DC2DA}"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NSIS and Routing Dynamics</a:t>
            </a:r>
            <a:endParaRPr lang="en-US" dirty="0"/>
          </a:p>
        </p:txBody>
      </p:sp>
      <p:sp>
        <p:nvSpPr>
          <p:cNvPr id="4" name="Date Placeholder 3"/>
          <p:cNvSpPr>
            <a:spLocks noGrp="1"/>
          </p:cNvSpPr>
          <p:nvPr>
            <p:ph type="dt" sz="half" idx="10"/>
          </p:nvPr>
        </p:nvSpPr>
        <p:spPr/>
        <p:txBody>
          <a:bodyPr/>
          <a:lstStyle/>
          <a:p>
            <a:fld id="{AF108781-A064-4FEA-8698-6527F10DD955}"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dirty="0"/>
          </a:p>
        </p:txBody>
      </p:sp>
      <p:sp>
        <p:nvSpPr>
          <p:cNvPr id="97" name="Rounded Rectangle 96"/>
          <p:cNvSpPr/>
          <p:nvPr/>
        </p:nvSpPr>
        <p:spPr bwMode="auto">
          <a:xfrm>
            <a:off x="762000" y="5867400"/>
            <a:ext cx="7543800" cy="457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a:ln>
                <a:noFill/>
              </a:ln>
              <a:solidFill>
                <a:schemeClr val="tx2"/>
              </a:solidFill>
              <a:effectLst/>
              <a:latin typeface="Arial" charset="0"/>
              <a:ea typeface="Arial" charset="0"/>
              <a:cs typeface="Arial" charset="0"/>
            </a:endParaRPr>
          </a:p>
        </p:txBody>
      </p:sp>
      <p:sp>
        <p:nvSpPr>
          <p:cNvPr id="98" name="Rounded Rectangle 97"/>
          <p:cNvSpPr/>
          <p:nvPr/>
        </p:nvSpPr>
        <p:spPr bwMode="auto">
          <a:xfrm>
            <a:off x="609600" y="5791200"/>
            <a:ext cx="8153400" cy="533400"/>
          </a:xfrm>
          <a:prstGeom prst="roundRect">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2"/>
                </a:solidFill>
                <a:effectLst/>
                <a:latin typeface="Arial" charset="0"/>
                <a:ea typeface="Arial" charset="0"/>
                <a:cs typeface="Arial" charset="0"/>
              </a:rPr>
              <a:t>Charles Shen,</a:t>
            </a:r>
            <a:r>
              <a:rPr kumimoji="0" lang="en-US" sz="1200" b="0" i="0" u="none" strike="noStrike" cap="none" normalizeH="0" dirty="0" smtClean="0">
                <a:ln>
                  <a:noFill/>
                </a:ln>
                <a:solidFill>
                  <a:schemeClr val="tx2"/>
                </a:solidFill>
                <a:effectLst/>
                <a:latin typeface="Arial" charset="0"/>
                <a:ea typeface="Arial" charset="0"/>
                <a:cs typeface="Arial" charset="0"/>
              </a:rPr>
              <a:t> Henning Schulzrinne et. al., Routing Dynamics Measurement and Detection for Next Step Internet Signaling Protocol,  pages 115-126, Proc. IEEE End-to-End Monitoring Techniques and Services Workshop, 2005</a:t>
            </a:r>
            <a:endParaRPr kumimoji="0" lang="en-US" sz="1200" b="0" i="0" u="none" strike="noStrike" cap="none" normalizeH="0" baseline="0" dirty="0">
              <a:ln>
                <a:noFill/>
              </a:ln>
              <a:solidFill>
                <a:schemeClr val="tx2"/>
              </a:solidFill>
              <a:effectLst/>
              <a:latin typeface="Arial" charset="0"/>
              <a:ea typeface="Arial" charset="0"/>
              <a:cs typeface="Arial" charset="0"/>
            </a:endParaRPr>
          </a:p>
        </p:txBody>
      </p:sp>
      <p:grpSp>
        <p:nvGrpSpPr>
          <p:cNvPr id="6" name="Group 28"/>
          <p:cNvGrpSpPr/>
          <p:nvPr/>
        </p:nvGrpSpPr>
        <p:grpSpPr>
          <a:xfrm>
            <a:off x="2057400" y="1066800"/>
            <a:ext cx="4826000" cy="1679377"/>
            <a:chOff x="3886200" y="990600"/>
            <a:chExt cx="4826000" cy="1679377"/>
          </a:xfrm>
        </p:grpSpPr>
        <p:grpSp>
          <p:nvGrpSpPr>
            <p:cNvPr id="7" name="Group 25"/>
            <p:cNvGrpSpPr/>
            <p:nvPr/>
          </p:nvGrpSpPr>
          <p:grpSpPr>
            <a:xfrm>
              <a:off x="3886200" y="990600"/>
              <a:ext cx="4826000" cy="1526977"/>
              <a:chOff x="3886200" y="990600"/>
              <a:chExt cx="4826000" cy="1526977"/>
            </a:xfrm>
          </p:grpSpPr>
          <p:pic>
            <p:nvPicPr>
              <p:cNvPr id="83" name="Picture 6"/>
              <p:cNvPicPr>
                <a:picLocks noChangeArrowheads="1"/>
              </p:cNvPicPr>
              <p:nvPr/>
            </p:nvPicPr>
            <p:blipFill>
              <a:blip r:embed="rId3" cstate="print"/>
              <a:srcRect/>
              <a:stretch>
                <a:fillRect/>
              </a:stretch>
            </p:blipFill>
            <p:spPr bwMode="auto">
              <a:xfrm>
                <a:off x="7543800" y="1371600"/>
                <a:ext cx="533400" cy="304799"/>
              </a:xfrm>
              <a:prstGeom prst="rect">
                <a:avLst/>
              </a:prstGeom>
              <a:noFill/>
              <a:ln w="9525">
                <a:noFill/>
                <a:miter lim="800000"/>
                <a:headEnd/>
                <a:tailEnd/>
              </a:ln>
              <a:effectLst/>
            </p:spPr>
          </p:pic>
          <p:sp>
            <p:nvSpPr>
              <p:cNvPr id="84" name="Line 43"/>
              <p:cNvSpPr>
                <a:spLocks noChangeShapeType="1"/>
              </p:cNvSpPr>
              <p:nvPr/>
            </p:nvSpPr>
            <p:spPr bwMode="auto">
              <a:xfrm flipH="1">
                <a:off x="4724400" y="2057399"/>
                <a:ext cx="1371599" cy="76199"/>
              </a:xfrm>
              <a:prstGeom prst="line">
                <a:avLst/>
              </a:prstGeom>
              <a:noFill/>
              <a:ln w="57150">
                <a:solidFill>
                  <a:srgbClr val="92D050"/>
                </a:solidFill>
                <a:round/>
                <a:headEnd type="triangle" w="med" len="med"/>
                <a:tailEnd type="none" w="lg" len="lg"/>
              </a:ln>
              <a:effectLst/>
            </p:spPr>
            <p:txBody>
              <a:bodyPr/>
              <a:lstStyle/>
              <a:p>
                <a:endParaRPr lang="en-US" dirty="0"/>
              </a:p>
            </p:txBody>
          </p:sp>
          <p:sp>
            <p:nvSpPr>
              <p:cNvPr id="85" name="Line 46"/>
              <p:cNvSpPr>
                <a:spLocks noChangeShapeType="1"/>
              </p:cNvSpPr>
              <p:nvPr/>
            </p:nvSpPr>
            <p:spPr bwMode="auto">
              <a:xfrm flipH="1">
                <a:off x="4648200" y="1524000"/>
                <a:ext cx="762000" cy="457201"/>
              </a:xfrm>
              <a:prstGeom prst="line">
                <a:avLst/>
              </a:prstGeom>
              <a:noFill/>
              <a:ln w="57150">
                <a:solidFill>
                  <a:schemeClr val="accent6"/>
                </a:solidFill>
                <a:round/>
                <a:headEnd type="triangle" w="med" len="med"/>
                <a:tailEnd type="none" w="lg" len="lg"/>
              </a:ln>
              <a:effectLst/>
            </p:spPr>
            <p:txBody>
              <a:bodyPr/>
              <a:lstStyle/>
              <a:p>
                <a:endParaRPr lang="en-US" dirty="0"/>
              </a:p>
            </p:txBody>
          </p:sp>
          <p:pic>
            <p:nvPicPr>
              <p:cNvPr id="86" name="Picture 6"/>
              <p:cNvPicPr>
                <a:picLocks noChangeArrowheads="1"/>
              </p:cNvPicPr>
              <p:nvPr/>
            </p:nvPicPr>
            <p:blipFill>
              <a:blip r:embed="rId3" cstate="print"/>
              <a:srcRect/>
              <a:stretch>
                <a:fillRect/>
              </a:stretch>
            </p:blipFill>
            <p:spPr bwMode="auto">
              <a:xfrm>
                <a:off x="6172200" y="1828800"/>
                <a:ext cx="533400" cy="304799"/>
              </a:xfrm>
              <a:prstGeom prst="rect">
                <a:avLst/>
              </a:prstGeom>
              <a:noFill/>
              <a:ln w="9525">
                <a:noFill/>
                <a:miter lim="800000"/>
                <a:headEnd/>
                <a:tailEnd/>
              </a:ln>
              <a:effectLst/>
            </p:spPr>
          </p:pic>
          <p:pic>
            <p:nvPicPr>
              <p:cNvPr id="87" name="Picture 6"/>
              <p:cNvPicPr>
                <a:picLocks noChangeArrowheads="1"/>
              </p:cNvPicPr>
              <p:nvPr/>
            </p:nvPicPr>
            <p:blipFill>
              <a:blip r:embed="rId3" cstate="print"/>
              <a:srcRect/>
              <a:stretch>
                <a:fillRect/>
              </a:stretch>
            </p:blipFill>
            <p:spPr bwMode="auto">
              <a:xfrm>
                <a:off x="4114800" y="1905000"/>
                <a:ext cx="533400" cy="304799"/>
              </a:xfrm>
              <a:prstGeom prst="rect">
                <a:avLst/>
              </a:prstGeom>
              <a:noFill/>
              <a:ln w="9525">
                <a:noFill/>
                <a:miter lim="800000"/>
                <a:headEnd/>
                <a:tailEnd/>
              </a:ln>
              <a:effectLst/>
            </p:spPr>
          </p:pic>
          <p:pic>
            <p:nvPicPr>
              <p:cNvPr id="88" name="Picture 6"/>
              <p:cNvPicPr>
                <a:picLocks noChangeArrowheads="1"/>
              </p:cNvPicPr>
              <p:nvPr/>
            </p:nvPicPr>
            <p:blipFill>
              <a:blip r:embed="rId3" cstate="print"/>
              <a:srcRect/>
              <a:stretch>
                <a:fillRect/>
              </a:stretch>
            </p:blipFill>
            <p:spPr bwMode="auto">
              <a:xfrm>
                <a:off x="5410200" y="1295400"/>
                <a:ext cx="533400" cy="304799"/>
              </a:xfrm>
              <a:prstGeom prst="rect">
                <a:avLst/>
              </a:prstGeom>
              <a:noFill/>
              <a:ln w="9525">
                <a:noFill/>
                <a:miter lim="800000"/>
                <a:headEnd/>
                <a:tailEnd/>
              </a:ln>
              <a:effectLst/>
            </p:spPr>
          </p:pic>
          <p:pic>
            <p:nvPicPr>
              <p:cNvPr id="89" name="Picture 4"/>
              <p:cNvPicPr>
                <a:picLocks noChangeAspect="1" noChangeArrowheads="1"/>
              </p:cNvPicPr>
              <p:nvPr/>
            </p:nvPicPr>
            <p:blipFill>
              <a:blip r:embed="rId4" cstate="print"/>
              <a:srcRect/>
              <a:stretch>
                <a:fillRect/>
              </a:stretch>
            </p:blipFill>
            <p:spPr bwMode="auto">
              <a:xfrm>
                <a:off x="4267200" y="1524000"/>
                <a:ext cx="285007" cy="437546"/>
              </a:xfrm>
              <a:prstGeom prst="rect">
                <a:avLst/>
              </a:prstGeom>
              <a:noFill/>
              <a:ln w="9525">
                <a:noFill/>
                <a:miter lim="800000"/>
                <a:headEnd/>
                <a:tailEnd/>
              </a:ln>
              <a:effectLst/>
            </p:spPr>
          </p:pic>
          <p:pic>
            <p:nvPicPr>
              <p:cNvPr id="90" name="Picture 4"/>
              <p:cNvPicPr>
                <a:picLocks noChangeAspect="1" noChangeArrowheads="1"/>
              </p:cNvPicPr>
              <p:nvPr/>
            </p:nvPicPr>
            <p:blipFill>
              <a:blip r:embed="rId4" cstate="print"/>
              <a:srcRect/>
              <a:stretch>
                <a:fillRect/>
              </a:stretch>
            </p:blipFill>
            <p:spPr bwMode="auto">
              <a:xfrm>
                <a:off x="6248400" y="1447800"/>
                <a:ext cx="285007" cy="437546"/>
              </a:xfrm>
              <a:prstGeom prst="rect">
                <a:avLst/>
              </a:prstGeom>
              <a:noFill/>
              <a:ln w="9525">
                <a:noFill/>
                <a:miter lim="800000"/>
                <a:headEnd/>
                <a:tailEnd/>
              </a:ln>
              <a:effectLst/>
            </p:spPr>
          </p:pic>
          <p:pic>
            <p:nvPicPr>
              <p:cNvPr id="91" name="Picture 4"/>
              <p:cNvPicPr>
                <a:picLocks noChangeAspect="1" noChangeArrowheads="1"/>
              </p:cNvPicPr>
              <p:nvPr/>
            </p:nvPicPr>
            <p:blipFill>
              <a:blip r:embed="rId4" cstate="print"/>
              <a:srcRect/>
              <a:stretch>
                <a:fillRect/>
              </a:stretch>
            </p:blipFill>
            <p:spPr bwMode="auto">
              <a:xfrm>
                <a:off x="7620000" y="990600"/>
                <a:ext cx="285007" cy="437546"/>
              </a:xfrm>
              <a:prstGeom prst="rect">
                <a:avLst/>
              </a:prstGeom>
              <a:noFill/>
              <a:ln w="9525">
                <a:noFill/>
                <a:miter lim="800000"/>
                <a:headEnd/>
                <a:tailEnd/>
              </a:ln>
              <a:effectLst/>
            </p:spPr>
          </p:pic>
          <p:sp>
            <p:nvSpPr>
              <p:cNvPr id="92" name="Line 46"/>
              <p:cNvSpPr>
                <a:spLocks noChangeShapeType="1"/>
              </p:cNvSpPr>
              <p:nvPr/>
            </p:nvSpPr>
            <p:spPr bwMode="auto">
              <a:xfrm flipH="1">
                <a:off x="6019800" y="1325882"/>
                <a:ext cx="914400" cy="45719"/>
              </a:xfrm>
              <a:prstGeom prst="line">
                <a:avLst/>
              </a:prstGeom>
              <a:noFill/>
              <a:ln w="57150">
                <a:solidFill>
                  <a:schemeClr val="accent6"/>
                </a:solidFill>
                <a:round/>
                <a:headEnd type="triangle" w="med" len="med"/>
                <a:tailEnd type="none" w="lg" len="lg"/>
              </a:ln>
              <a:effectLst/>
            </p:spPr>
            <p:txBody>
              <a:bodyPr/>
              <a:lstStyle/>
              <a:p>
                <a:endParaRPr lang="en-US" dirty="0"/>
              </a:p>
            </p:txBody>
          </p:sp>
          <p:cxnSp>
            <p:nvCxnSpPr>
              <p:cNvPr id="93" name="Straight Connector 92"/>
              <p:cNvCxnSpPr/>
              <p:nvPr/>
            </p:nvCxnSpPr>
            <p:spPr bwMode="auto">
              <a:xfrm rot="16200000" flipH="1">
                <a:off x="6858000" y="1219200"/>
                <a:ext cx="304800" cy="304800"/>
              </a:xfrm>
              <a:prstGeom prst="line">
                <a:avLst/>
              </a:prstGeom>
              <a:noFill/>
              <a:ln w="15875" cap="flat" cmpd="sng" algn="ctr">
                <a:solidFill>
                  <a:srgbClr val="FF0000"/>
                </a:solidFill>
                <a:prstDash val="solid"/>
                <a:round/>
                <a:headEnd type="none" w="med" len="med"/>
                <a:tailEnd type="none" w="med" len="med"/>
              </a:ln>
              <a:effectLst/>
            </p:spPr>
          </p:cxnSp>
          <p:cxnSp>
            <p:nvCxnSpPr>
              <p:cNvPr id="94" name="Straight Connector 93"/>
              <p:cNvCxnSpPr/>
              <p:nvPr/>
            </p:nvCxnSpPr>
            <p:spPr bwMode="auto">
              <a:xfrm rot="5400000">
                <a:off x="6858000" y="1219200"/>
                <a:ext cx="304800" cy="304800"/>
              </a:xfrm>
              <a:prstGeom prst="line">
                <a:avLst/>
              </a:prstGeom>
              <a:noFill/>
              <a:ln w="15875" cap="flat" cmpd="sng" algn="ctr">
                <a:solidFill>
                  <a:srgbClr val="FF0000"/>
                </a:solidFill>
                <a:prstDash val="solid"/>
                <a:round/>
                <a:headEnd type="none" w="med" len="med"/>
                <a:tailEnd type="none" w="med" len="med"/>
              </a:ln>
              <a:effectLst/>
            </p:spPr>
          </p:cxnSp>
          <p:sp>
            <p:nvSpPr>
              <p:cNvPr id="95" name="Line 43"/>
              <p:cNvSpPr>
                <a:spLocks noChangeShapeType="1"/>
              </p:cNvSpPr>
              <p:nvPr/>
            </p:nvSpPr>
            <p:spPr bwMode="auto">
              <a:xfrm flipH="1">
                <a:off x="6781800" y="1600201"/>
                <a:ext cx="762000" cy="381000"/>
              </a:xfrm>
              <a:prstGeom prst="line">
                <a:avLst/>
              </a:prstGeom>
              <a:noFill/>
              <a:ln w="57150">
                <a:solidFill>
                  <a:srgbClr val="92D050"/>
                </a:solidFill>
                <a:round/>
                <a:headEnd type="triangle" w="med" len="med"/>
                <a:tailEnd type="none" w="lg" len="lg"/>
              </a:ln>
              <a:effectLst/>
            </p:spPr>
            <p:txBody>
              <a:bodyPr/>
              <a:lstStyle/>
              <a:p>
                <a:endParaRPr lang="en-US" dirty="0"/>
              </a:p>
            </p:txBody>
          </p:sp>
          <p:sp>
            <p:nvSpPr>
              <p:cNvPr id="100" name="Text Box 41"/>
              <p:cNvSpPr txBox="1">
                <a:spLocks noChangeArrowheads="1"/>
              </p:cNvSpPr>
              <p:nvPr/>
            </p:nvSpPr>
            <p:spPr bwMode="auto">
              <a:xfrm>
                <a:off x="3886200" y="2209800"/>
                <a:ext cx="1244600" cy="307777"/>
              </a:xfrm>
              <a:prstGeom prst="rect">
                <a:avLst/>
              </a:prstGeom>
              <a:noFill/>
              <a:ln w="25400">
                <a:noFill/>
                <a:miter lim="800000"/>
                <a:headEnd/>
                <a:tailEnd type="none" w="lg" len="lg"/>
              </a:ln>
              <a:effectLst/>
            </p:spPr>
            <p:txBody>
              <a:bodyPr wrap="square">
                <a:spAutoFit/>
              </a:bodyPr>
              <a:lstStyle/>
              <a:p>
                <a:pPr>
                  <a:spcBef>
                    <a:spcPct val="50000"/>
                  </a:spcBef>
                </a:pPr>
                <a:r>
                  <a:rPr lang="en-US" sz="1400" dirty="0" smtClean="0">
                    <a:latin typeface="Comic Sans MS" pitchFamily="66" charset="0"/>
                  </a:rPr>
                  <a:t>NSIS</a:t>
                </a:r>
                <a:r>
                  <a:rPr lang="en-US" sz="1400" dirty="0" smtClean="0"/>
                  <a:t> Node</a:t>
                </a:r>
                <a:endParaRPr lang="en-US" sz="1400" dirty="0"/>
              </a:p>
            </p:txBody>
          </p:sp>
          <p:sp>
            <p:nvSpPr>
              <p:cNvPr id="24" name="Text Box 41"/>
              <p:cNvSpPr txBox="1">
                <a:spLocks noChangeArrowheads="1"/>
              </p:cNvSpPr>
              <p:nvPr/>
            </p:nvSpPr>
            <p:spPr bwMode="auto">
              <a:xfrm>
                <a:off x="6096000" y="2133600"/>
                <a:ext cx="1244600" cy="307777"/>
              </a:xfrm>
              <a:prstGeom prst="rect">
                <a:avLst/>
              </a:prstGeom>
              <a:noFill/>
              <a:ln w="25400">
                <a:noFill/>
                <a:miter lim="800000"/>
                <a:headEnd/>
                <a:tailEnd type="none" w="lg" len="lg"/>
              </a:ln>
              <a:effectLst/>
            </p:spPr>
            <p:txBody>
              <a:bodyPr wrap="square">
                <a:spAutoFit/>
              </a:bodyPr>
              <a:lstStyle/>
              <a:p>
                <a:pPr>
                  <a:spcBef>
                    <a:spcPct val="50000"/>
                  </a:spcBef>
                </a:pPr>
                <a:r>
                  <a:rPr lang="en-US" sz="1400" dirty="0" smtClean="0">
                    <a:latin typeface="Comic Sans MS" pitchFamily="66" charset="0"/>
                  </a:rPr>
                  <a:t>NSIS</a:t>
                </a:r>
                <a:r>
                  <a:rPr lang="en-US" sz="1400" dirty="0" smtClean="0"/>
                  <a:t> Node</a:t>
                </a:r>
                <a:endParaRPr lang="en-US" sz="1400" dirty="0"/>
              </a:p>
            </p:txBody>
          </p:sp>
          <p:sp>
            <p:nvSpPr>
              <p:cNvPr id="25" name="Text Box 41"/>
              <p:cNvSpPr txBox="1">
                <a:spLocks noChangeArrowheads="1"/>
              </p:cNvSpPr>
              <p:nvPr/>
            </p:nvSpPr>
            <p:spPr bwMode="auto">
              <a:xfrm>
                <a:off x="7467600" y="1676400"/>
                <a:ext cx="1244600" cy="307777"/>
              </a:xfrm>
              <a:prstGeom prst="rect">
                <a:avLst/>
              </a:prstGeom>
              <a:noFill/>
              <a:ln w="25400">
                <a:noFill/>
                <a:miter lim="800000"/>
                <a:headEnd/>
                <a:tailEnd type="none" w="lg" len="lg"/>
              </a:ln>
              <a:effectLst/>
            </p:spPr>
            <p:txBody>
              <a:bodyPr wrap="square">
                <a:spAutoFit/>
              </a:bodyPr>
              <a:lstStyle/>
              <a:p>
                <a:pPr>
                  <a:spcBef>
                    <a:spcPct val="50000"/>
                  </a:spcBef>
                </a:pPr>
                <a:r>
                  <a:rPr lang="en-US" sz="1400" dirty="0" smtClean="0">
                    <a:latin typeface="Comic Sans MS" pitchFamily="66" charset="0"/>
                  </a:rPr>
                  <a:t>NSIS</a:t>
                </a:r>
                <a:r>
                  <a:rPr lang="en-US" sz="1400" dirty="0" smtClean="0"/>
                  <a:t> Node</a:t>
                </a:r>
                <a:endParaRPr lang="en-US" sz="1400" dirty="0"/>
              </a:p>
            </p:txBody>
          </p:sp>
        </p:grpSp>
        <p:sp>
          <p:nvSpPr>
            <p:cNvPr id="27" name="Text Box 41"/>
            <p:cNvSpPr txBox="1">
              <a:spLocks noChangeArrowheads="1"/>
            </p:cNvSpPr>
            <p:nvPr/>
          </p:nvSpPr>
          <p:spPr bwMode="auto">
            <a:xfrm>
              <a:off x="4267200" y="990600"/>
              <a:ext cx="2743200" cy="307777"/>
            </a:xfrm>
            <a:prstGeom prst="rect">
              <a:avLst/>
            </a:prstGeom>
            <a:noFill/>
            <a:ln w="25400">
              <a:noFill/>
              <a:miter lim="800000"/>
              <a:headEnd/>
              <a:tailEnd type="none" w="lg" len="lg"/>
            </a:ln>
            <a:effectLst/>
          </p:spPr>
          <p:txBody>
            <a:bodyPr wrap="square">
              <a:spAutoFit/>
            </a:bodyPr>
            <a:lstStyle/>
            <a:p>
              <a:pPr>
                <a:spcBef>
                  <a:spcPct val="50000"/>
                </a:spcBef>
              </a:pPr>
              <a:r>
                <a:rPr lang="en-US" sz="1400" dirty="0" smtClean="0">
                  <a:solidFill>
                    <a:schemeClr val="accent6"/>
                  </a:solidFill>
                  <a:latin typeface="Comic Sans MS" pitchFamily="66" charset="0"/>
                </a:rPr>
                <a:t>Path A (before route change)</a:t>
              </a:r>
              <a:endParaRPr lang="en-US" sz="1400" dirty="0">
                <a:solidFill>
                  <a:schemeClr val="accent6"/>
                </a:solidFill>
              </a:endParaRPr>
            </a:p>
          </p:txBody>
        </p:sp>
        <p:sp>
          <p:nvSpPr>
            <p:cNvPr id="28" name="Text Box 41"/>
            <p:cNvSpPr txBox="1">
              <a:spLocks noChangeArrowheads="1"/>
            </p:cNvSpPr>
            <p:nvPr/>
          </p:nvSpPr>
          <p:spPr bwMode="auto">
            <a:xfrm>
              <a:off x="5181600" y="2362200"/>
              <a:ext cx="2514600" cy="307777"/>
            </a:xfrm>
            <a:prstGeom prst="rect">
              <a:avLst/>
            </a:prstGeom>
            <a:noFill/>
            <a:ln w="25400">
              <a:noFill/>
              <a:miter lim="800000"/>
              <a:headEnd/>
              <a:tailEnd type="none" w="lg" len="lg"/>
            </a:ln>
            <a:effectLst/>
          </p:spPr>
          <p:txBody>
            <a:bodyPr wrap="square">
              <a:spAutoFit/>
            </a:bodyPr>
            <a:lstStyle/>
            <a:p>
              <a:pPr>
                <a:spcBef>
                  <a:spcPct val="50000"/>
                </a:spcBef>
              </a:pPr>
              <a:r>
                <a:rPr lang="en-US" sz="1400" dirty="0" smtClean="0">
                  <a:solidFill>
                    <a:srgbClr val="00B050"/>
                  </a:solidFill>
                  <a:latin typeface="Comic Sans MS" pitchFamily="66" charset="0"/>
                </a:rPr>
                <a:t>Path B (after route change)</a:t>
              </a:r>
              <a:endParaRPr lang="en-US" sz="1400" dirty="0">
                <a:solidFill>
                  <a:srgbClr val="00B050"/>
                </a:solidFill>
              </a:endParaRPr>
            </a:p>
          </p:txBody>
        </p:sp>
      </p:grpSp>
      <p:sp>
        <p:nvSpPr>
          <p:cNvPr id="29" name="Content Placeholder 2"/>
          <p:cNvSpPr txBox="1">
            <a:spLocks/>
          </p:cNvSpPr>
          <p:nvPr/>
        </p:nvSpPr>
        <p:spPr bwMode="auto">
          <a:xfrm>
            <a:off x="990600" y="2590800"/>
            <a:ext cx="7391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altLang="zh-CN" sz="1800" b="1" i="0" u="none" strike="noStrike" kern="0" cap="none" spc="0" normalizeH="0" baseline="0" noProof="0" dirty="0" smtClean="0">
                <a:ln>
                  <a:noFill/>
                </a:ln>
                <a:solidFill>
                  <a:schemeClr val="tx1"/>
                </a:solidFill>
                <a:effectLst/>
                <a:uLnTx/>
                <a:uFillTx/>
                <a:latin typeface="+mn-lt"/>
                <a:ea typeface="SimSun" pitchFamily="2" charset="-122"/>
                <a:cs typeface="+mn-cs"/>
              </a:rPr>
              <a:t>Problem </a:t>
            </a:r>
          </a:p>
          <a:p>
            <a:pPr marL="528638" lvl="1" indent="-238125" fontAlgn="base">
              <a:spcBef>
                <a:spcPct val="30000"/>
              </a:spcBef>
              <a:spcAft>
                <a:spcPct val="0"/>
              </a:spcAft>
              <a:buClr>
                <a:srgbClr val="969696"/>
              </a:buClr>
              <a:buFont typeface="Wingdings" pitchFamily="2" charset="2"/>
              <a:buChar char="§"/>
              <a:tabLst>
                <a:tab pos="3946525" algn="l"/>
              </a:tabLst>
            </a:pPr>
            <a:r>
              <a:rPr lang="en-GB" altLang="zh-CN" dirty="0" err="1" smtClean="0">
                <a:ea typeface="SimSun" pitchFamily="2" charset="-122"/>
              </a:rPr>
              <a:t>QoS</a:t>
            </a:r>
            <a:r>
              <a:rPr lang="en-GB" altLang="zh-CN" dirty="0" smtClean="0">
                <a:ea typeface="SimSun" pitchFamily="2" charset="-122"/>
              </a:rPr>
              <a:t> is only as good as the weakest link in the path</a:t>
            </a:r>
          </a:p>
          <a:p>
            <a:pPr marL="528638" lvl="1" indent="-238125" fontAlgn="base">
              <a:spcBef>
                <a:spcPct val="30000"/>
              </a:spcBef>
              <a:spcAft>
                <a:spcPct val="0"/>
              </a:spcAft>
              <a:buClr>
                <a:srgbClr val="969696"/>
              </a:buClr>
              <a:buFont typeface="Wingdings" pitchFamily="2" charset="2"/>
              <a:buChar char="§"/>
              <a:tabLst>
                <a:tab pos="3946525" algn="l"/>
              </a:tabLst>
            </a:pPr>
            <a:r>
              <a:rPr lang="en-US" dirty="0" smtClean="0"/>
              <a:t>Internet route changes break path-coupled signaling</a:t>
            </a:r>
          </a:p>
          <a:p>
            <a:pPr marL="71438" indent="-238125" fontAlgn="base">
              <a:spcBef>
                <a:spcPct val="30000"/>
              </a:spcBef>
              <a:spcAft>
                <a:spcPct val="0"/>
              </a:spcAft>
              <a:buClr>
                <a:srgbClr val="969696"/>
              </a:buClr>
              <a:tabLst>
                <a:tab pos="3946525" algn="l"/>
              </a:tabLst>
            </a:pPr>
            <a:r>
              <a:rPr lang="en-US" altLang="zh-CN" b="1" kern="0" dirty="0" smtClean="0">
                <a:solidFill>
                  <a:srgbClr val="000000"/>
                </a:solidFill>
                <a:ea typeface="SimSun" pitchFamily="2" charset="-122"/>
              </a:rPr>
              <a:t>Methodology</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lang="en-GB" altLang="zh-CN" kern="0" dirty="0" smtClean="0">
                <a:solidFill>
                  <a:srgbClr val="000000"/>
                </a:solidFill>
                <a:ea typeface="SimSun" pitchFamily="2" charset="-122"/>
              </a:rPr>
              <a:t>Comprehensive Internet routing measurement</a:t>
            </a:r>
          </a:p>
          <a:p>
            <a:pPr marL="528638" marR="0" lvl="1" indent="-238125" algn="l" defTabSz="914400" rtl="0" eaLnBrk="1" fontAlgn="base" latinLnBrk="0" hangingPunct="1">
              <a:lnSpc>
                <a:spcPct val="100000"/>
              </a:lnSpc>
              <a:spcBef>
                <a:spcPct val="30000"/>
              </a:spcBef>
              <a:spcAft>
                <a:spcPct val="0"/>
              </a:spcAft>
              <a:buClr>
                <a:srgbClr val="969696"/>
              </a:buClr>
              <a:buSzTx/>
              <a:buFont typeface="Wingdings" pitchFamily="2" charset="2"/>
              <a:buChar char="§"/>
              <a:tabLst>
                <a:tab pos="3946525" algn="l"/>
              </a:tabLst>
              <a:defRPr/>
            </a:pPr>
            <a:r>
              <a:rPr kumimoji="0" lang="en-GB" altLang="zh-CN" sz="1800" b="0" i="0" u="none" strike="noStrike" kern="0" cap="none" spc="0" normalizeH="0" baseline="0" noProof="0" dirty="0" smtClean="0">
                <a:ln>
                  <a:noFill/>
                </a:ln>
                <a:solidFill>
                  <a:srgbClr val="000000"/>
                </a:solidFill>
                <a:effectLst/>
                <a:uLnTx/>
                <a:uFillTx/>
                <a:latin typeface="+mn-lt"/>
                <a:ea typeface="SimSun" pitchFamily="2" charset="-122"/>
                <a:cs typeface="+mn-cs"/>
              </a:rPr>
              <a:t>Investigate route</a:t>
            </a:r>
            <a:r>
              <a:rPr kumimoji="0" lang="en-GB" altLang="zh-CN" sz="1800" b="0" i="0" u="none" strike="noStrike" kern="0" cap="none" spc="0" normalizeH="0" noProof="0" dirty="0" smtClean="0">
                <a:ln>
                  <a:noFill/>
                </a:ln>
                <a:solidFill>
                  <a:srgbClr val="000000"/>
                </a:solidFill>
                <a:effectLst/>
                <a:uLnTx/>
                <a:uFillTx/>
                <a:latin typeface="+mn-lt"/>
                <a:ea typeface="SimSun" pitchFamily="2" charset="-122"/>
                <a:cs typeface="+mn-cs"/>
              </a:rPr>
              <a:t> change detection mechanisms</a:t>
            </a:r>
          </a:p>
          <a:p>
            <a:pPr marL="71438" indent="-238125" fontAlgn="base">
              <a:spcBef>
                <a:spcPct val="30000"/>
              </a:spcBef>
              <a:spcAft>
                <a:spcPct val="0"/>
              </a:spcAft>
              <a:buClr>
                <a:srgbClr val="969696"/>
              </a:buClr>
              <a:tabLst>
                <a:tab pos="3946525" algn="l"/>
              </a:tabLst>
            </a:pPr>
            <a:r>
              <a:rPr kumimoji="0" lang="en-GB" altLang="zh-CN" b="1" i="0" u="none" strike="noStrike" kern="0" cap="none" spc="0" normalizeH="0" noProof="0" dirty="0" smtClean="0">
                <a:ln>
                  <a:noFill/>
                </a:ln>
                <a:solidFill>
                  <a:srgbClr val="000000"/>
                </a:solidFill>
                <a:effectLst/>
                <a:uLnTx/>
                <a:uFillTx/>
                <a:latin typeface="+mn-lt"/>
                <a:ea typeface="SimSun" pitchFamily="2" charset="-122"/>
                <a:cs typeface="+mn-cs"/>
              </a:rPr>
              <a:t>Key findings</a:t>
            </a:r>
          </a:p>
          <a:p>
            <a:pPr marL="528638" lvl="1" indent="-238125" fontAlgn="base">
              <a:spcBef>
                <a:spcPct val="30000"/>
              </a:spcBef>
              <a:spcAft>
                <a:spcPct val="0"/>
              </a:spcAft>
              <a:buClr>
                <a:srgbClr val="969696"/>
              </a:buClr>
              <a:buFont typeface="Wingdings" pitchFamily="2" charset="2"/>
              <a:buChar char="§"/>
              <a:tabLst>
                <a:tab pos="3946525" algn="l"/>
              </a:tabLst>
            </a:pPr>
            <a:r>
              <a:rPr lang="en-US" dirty="0" smtClean="0"/>
              <a:t>TTL monitoring effective but insufficient</a:t>
            </a:r>
          </a:p>
          <a:p>
            <a:pPr marL="528638" lvl="1" indent="-238125" fontAlgn="base">
              <a:spcBef>
                <a:spcPct val="30000"/>
              </a:spcBef>
              <a:spcAft>
                <a:spcPct val="0"/>
              </a:spcAft>
              <a:buClr>
                <a:srgbClr val="969696"/>
              </a:buClr>
              <a:buFont typeface="Wingdings" pitchFamily="2" charset="2"/>
              <a:buChar char="§"/>
              <a:tabLst>
                <a:tab pos="3946525" algn="l"/>
              </a:tabLst>
            </a:pPr>
            <a:r>
              <a:rPr lang="en-US" dirty="0" smtClean="0"/>
              <a:t>One-way-delay monitoring a good complement</a:t>
            </a:r>
            <a:endParaRPr lang="en-GB" altLang="zh-CN" kern="0" baseline="0" dirty="0" smtClean="0">
              <a:solidFill>
                <a:srgbClr val="000000"/>
              </a:solidFill>
              <a:ea typeface="SimSun" pitchFamily="2" charset="-122"/>
            </a:endParaRPr>
          </a:p>
          <a:p>
            <a:pPr marL="71438" indent="-238125" fontAlgn="base">
              <a:spcBef>
                <a:spcPct val="30000"/>
              </a:spcBef>
              <a:spcAft>
                <a:spcPct val="0"/>
              </a:spcAft>
              <a:buClr>
                <a:srgbClr val="969696"/>
              </a:buClr>
              <a:buFont typeface="Wingdings" pitchFamily="2" charset="2"/>
              <a:buChar char="§"/>
              <a:tabLst>
                <a:tab pos="3946525" algn="l"/>
              </a:tabLst>
            </a:pPr>
            <a:endParaRPr kumimoji="0" lang="en-GB" altLang="zh-CN" b="0" i="0" u="none" strike="noStrike" kern="0" cap="none" spc="0" normalizeH="0" baseline="0" noProof="0" dirty="0" smtClean="0">
              <a:ln>
                <a:noFill/>
              </a:ln>
              <a:solidFill>
                <a:srgbClr val="000000"/>
              </a:solidFill>
              <a:effectLst/>
              <a:uLnTx/>
              <a:uFillTx/>
              <a:latin typeface="+mn-lt"/>
              <a:ea typeface="SimSun" pitchFamily="2" charset="-122"/>
              <a:cs typeface="+mn-cs"/>
            </a:endParaRPr>
          </a:p>
        </p:txBody>
      </p:sp>
    </p:spTree>
  </p:cSld>
  <p:clrMapOvr>
    <a:masterClrMapping/>
  </p:clrMapOvr>
  <p:transition advTm="97844">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endParaRPr lang="en-US" sz="2400" dirty="0" smtClean="0"/>
          </a:p>
          <a:p>
            <a:pPr lvl="1"/>
            <a:r>
              <a:rPr lang="en-US" sz="2400" dirty="0" smtClean="0">
                <a:solidFill>
                  <a:schemeClr val="bg1">
                    <a:lumMod val="75000"/>
                  </a:schemeClr>
                </a:solidFill>
              </a:rPr>
              <a:t>Introduction</a:t>
            </a:r>
          </a:p>
          <a:p>
            <a:pPr lvl="1"/>
            <a:r>
              <a:rPr lang="en-US" sz="2400" dirty="0" smtClean="0"/>
              <a:t>NSIS, ENUM and SIP-over-TLS</a:t>
            </a:r>
          </a:p>
          <a:p>
            <a:pPr lvl="2"/>
            <a:r>
              <a:rPr lang="en-US" sz="2200" dirty="0" smtClean="0">
                <a:solidFill>
                  <a:schemeClr val="bg1">
                    <a:lumMod val="75000"/>
                  </a:schemeClr>
                </a:solidFill>
              </a:rPr>
              <a:t>NSIS and Routing Dynamics </a:t>
            </a:r>
          </a:p>
          <a:p>
            <a:pPr lvl="2"/>
            <a:r>
              <a:rPr lang="en-US" sz="2200" dirty="0" smtClean="0">
                <a:solidFill>
                  <a:schemeClr val="tx1"/>
                </a:solidFill>
              </a:rPr>
              <a:t>NSIS Operation over IP Tunnels</a:t>
            </a:r>
          </a:p>
          <a:p>
            <a:pPr lvl="1"/>
            <a:r>
              <a:rPr lang="en-US" sz="2400" dirty="0" smtClean="0">
                <a:solidFill>
                  <a:schemeClr val="bg1">
                    <a:lumMod val="75000"/>
                  </a:schemeClr>
                </a:solidFill>
              </a:rPr>
              <a:t>SIP Server Overload Control</a:t>
            </a:r>
          </a:p>
          <a:p>
            <a:pPr lvl="1"/>
            <a:r>
              <a:rPr lang="en-US" sz="2400" dirty="0" smtClean="0">
                <a:solidFill>
                  <a:schemeClr val="bg1">
                    <a:lumMod val="75000"/>
                  </a:schemeClr>
                </a:solidFill>
              </a:rPr>
              <a:t>Conclusions and Contributions</a:t>
            </a:r>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B7FBA3A9-4FE3-4D33-A457-F9C9BE561A54}" type="datetime1">
              <a:rPr lang="en-US" smtClean="0"/>
              <a:pPr/>
              <a:t>4/7/2010</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0.1|0.1|0.1|0.1|0.1"/>
</p:tagLst>
</file>

<file path=ppt/theme/theme1.xml><?xml version="1.0" encoding="utf-8"?>
<a:theme xmlns:a="http://schemas.openxmlformats.org/drawingml/2006/main" name="Theme1">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rebuchet MS"/>
        <a:ea typeface="Arial"/>
        <a:cs typeface="Arial"/>
      </a:majorFont>
      <a:minorFont>
        <a:latin typeface="Trebuchet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eme1">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Trebuchet MS"/>
        <a:ea typeface="Arial"/>
        <a:cs typeface="Arial"/>
      </a:majorFont>
      <a:minorFont>
        <a:latin typeface="Trebuchet MS"/>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a:ln>
              <a:noFill/>
            </a:ln>
            <a:solidFill>
              <a:schemeClr val="tx2"/>
            </a:solidFill>
            <a:effectLst/>
            <a:latin typeface="Arial" charset="0"/>
            <a:ea typeface="Arial" charset="0"/>
            <a:cs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19912</TotalTime>
  <Words>5141</Words>
  <Application>Microsoft Office PowerPoint</Application>
  <PresentationFormat>On-screen Show (4:3)</PresentationFormat>
  <Paragraphs>1576</Paragraphs>
  <Slides>74</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77" baseType="lpstr">
      <vt:lpstr>Theme1</vt:lpstr>
      <vt:lpstr>1_Theme1</vt:lpstr>
      <vt:lpstr>Visio</vt:lpstr>
      <vt:lpstr>On Scalable, Robust and Secure Signaling for  Next Generation Internet Multimedia Services</vt:lpstr>
      <vt:lpstr>Outline</vt:lpstr>
      <vt:lpstr>VoIP - A Typical Internet Mulitmedia Service</vt:lpstr>
      <vt:lpstr>VoIP - A Typical Internet Mulitmedia Service</vt:lpstr>
      <vt:lpstr>The Protocol Zoo</vt:lpstr>
      <vt:lpstr>The Protocol Zoo</vt:lpstr>
      <vt:lpstr>Outline</vt:lpstr>
      <vt:lpstr>NSIS and Routing Dynamics</vt:lpstr>
      <vt:lpstr>Outline</vt:lpstr>
      <vt:lpstr>NSIS Operation Over IP Tunnels</vt:lpstr>
      <vt:lpstr>The Protocol Zoo</vt:lpstr>
      <vt:lpstr>Outline</vt:lpstr>
      <vt:lpstr>ENUM: Use Your Existing Telephone Number for Internet Services</vt:lpstr>
      <vt:lpstr>The Protocol Zoo</vt:lpstr>
      <vt:lpstr>SIP – Session Initiation Protocol</vt:lpstr>
      <vt:lpstr>SIP Proxying</vt:lpstr>
      <vt:lpstr>Outline</vt:lpstr>
      <vt:lpstr>Impact of TLS on SIP Server Performance</vt:lpstr>
      <vt:lpstr>Outline</vt:lpstr>
      <vt:lpstr>SIP Server Overload: Motivation - When does it happen?</vt:lpstr>
      <vt:lpstr>SIP Server Overload: Real Data</vt:lpstr>
      <vt:lpstr>SIP Server Overload: What Shall We Do?</vt:lpstr>
      <vt:lpstr>SIP Server Overload: Message Rejection or Retry Another Server?</vt:lpstr>
      <vt:lpstr>SIP Server Overload Performance</vt:lpstr>
      <vt:lpstr>SIP Server Overload: Exsiting Overload Control Layering </vt:lpstr>
      <vt:lpstr>SIP Server Overload: Borrow from HTTP Overload Control ?  </vt:lpstr>
      <vt:lpstr>SIP Server Overload Categorized</vt:lpstr>
      <vt:lpstr>SIP Server Overload: The Family Tree</vt:lpstr>
      <vt:lpstr>SIP Server Overload: The Family Tree</vt:lpstr>
      <vt:lpstr>Outline</vt:lpstr>
      <vt:lpstr>SIP Server Overload: Filter-based Control – Push Control to the Edge</vt:lpstr>
      <vt:lpstr>SIP Server Overload: The Family Tree</vt:lpstr>
      <vt:lpstr>Outline</vt:lpstr>
      <vt:lpstr>Feedback-based SIP Overload Control</vt:lpstr>
      <vt:lpstr>Absolute Rate Feedback</vt:lpstr>
      <vt:lpstr>Relative Rate Feedback</vt:lpstr>
      <vt:lpstr>Window Feedback</vt:lpstr>
      <vt:lpstr>Window-based Feedback Control Algorithm Design</vt:lpstr>
      <vt:lpstr>Rate-based Feedback Control Algorithms</vt:lpstr>
      <vt:lpstr>Feedback based SIP Overload Control:  Best Performance Comparison across Algorithms </vt:lpstr>
      <vt:lpstr>Performance under Dynamic Load w/ Provider-centric Fairness</vt:lpstr>
      <vt:lpstr>Performance under Dynamic Load w/ User-centric Fairness</vt:lpstr>
      <vt:lpstr>Feedback based SIP Overload Control: Conclusions</vt:lpstr>
      <vt:lpstr>SIP Server Overload: The Family Tree</vt:lpstr>
      <vt:lpstr>Outline</vt:lpstr>
      <vt:lpstr>SIP-over-TCP</vt:lpstr>
      <vt:lpstr>TCP Flow Control: Preventing Receiver Overflow</vt:lpstr>
      <vt:lpstr>SIP-over-TCP: Default Performance</vt:lpstr>
      <vt:lpstr>SIP-over-TCP Overload Control: Observations and Solutions</vt:lpstr>
      <vt:lpstr>SIP-over-TCP Overload Control Mechanism: ECS+BM</vt:lpstr>
      <vt:lpstr>Performance of SIP-over-TCP Overload Control Mechanism: ECS+BM</vt:lpstr>
      <vt:lpstr>SE Smart Forwarding for ECS</vt:lpstr>
      <vt:lpstr>SIP-over-TCP Overload Control Mechanism: ECS+BM+SF</vt:lpstr>
      <vt:lpstr>ECS+BM+SF: Throughput</vt:lpstr>
      <vt:lpstr>ECS+BM+SF: Post Dial Delay (INVITE – 200 OK)</vt:lpstr>
      <vt:lpstr>SIP-over-TCP Overload Control Mechanism: ECS+BM+SF Revisited</vt:lpstr>
      <vt:lpstr>SIP-over-TCP Overload Control Mechanism: ICS+BM+SF</vt:lpstr>
      <vt:lpstr>Smart forwarding for Implicit Connection Split</vt:lpstr>
      <vt:lpstr>SIP-over-TCP Overload Control Mechanism: ICS+BM+SF Revisited</vt:lpstr>
      <vt:lpstr>SIP-over-TCP Overload Control Mechanism: ICS+RBM+SF</vt:lpstr>
      <vt:lpstr>Overall Performance ICS+RBM+SF: Using 1SE / 3SE / 10SE</vt:lpstr>
      <vt:lpstr>ICS+MRB+SF: Comparing 1SE, 3SE and 10SE </vt:lpstr>
      <vt:lpstr>Insights from Our SIP-over-TCP Overload Control Study</vt:lpstr>
      <vt:lpstr>SIP Server Overload: The Family Tree</vt:lpstr>
      <vt:lpstr>Outline</vt:lpstr>
      <vt:lpstr>Outline</vt:lpstr>
      <vt:lpstr>SIP Server Avalanche Restart Overload Control</vt:lpstr>
      <vt:lpstr>SIP Server Overload: The Family Tree</vt:lpstr>
      <vt:lpstr>Outline</vt:lpstr>
      <vt:lpstr>Conclusions and contributions – questions answered (1/4)</vt:lpstr>
      <vt:lpstr>Conclusions and contributions – questions answered (2/4)</vt:lpstr>
      <vt:lpstr>Conclusions and contributions – questions answered (3/4)</vt:lpstr>
      <vt:lpstr>Conclusions and contributions – questions answered (4/4)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Scalable, Robust and Secure Signaling for Internet Multimedia Services</dc:title>
  <dc:creator>charles</dc:creator>
  <cp:lastModifiedBy>charles</cp:lastModifiedBy>
  <cp:revision>1649</cp:revision>
  <dcterms:created xsi:type="dcterms:W3CDTF">2006-08-16T00:00:00Z</dcterms:created>
  <dcterms:modified xsi:type="dcterms:W3CDTF">2010-04-08T02:37:43Z</dcterms:modified>
</cp:coreProperties>
</file>