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117.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127.xml" ContentType="application/vnd.openxmlformats-officedocument.presentationml.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diagrams/drawing1.xml" ContentType="application/vnd.ms-office.drawingml.diagramDrawing+xml"/>
  <Override PartName="/ppt/notesSlides/notesSlide2.xml" ContentType="application/vnd.openxmlformats-officedocument.presentationml.notesSlide+xml"/>
  <Override PartName="/ppt/slides/slide75.xml" ContentType="application/vnd.openxmlformats-officedocument.presentationml.slide+xml"/>
  <Default Extension="vml" ContentType="application/vnd.openxmlformats-officedocument.vmlDrawing"/>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12.xml" ContentType="application/vnd.openxmlformats-officedocument.presentationml.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122.xml" ContentType="application/vnd.openxmlformats-officedocument.presentationml.slide+xml"/>
  <Override PartName="/ppt/embeddings/oleObject7.bin" ContentType="application/vnd.openxmlformats-officedocument.oleObject"/>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diagrams/quickStyle1.xml" ContentType="application/vnd.openxmlformats-officedocument.drawingml.diagramStyle+xml"/>
  <Override PartName="/ppt/notesSlides/notesSlide17.xml" ContentType="application/vnd.openxmlformats-officedocument.presentationml.notesSlide+xml"/>
  <Override PartName="/ppt/slides/slide118.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128.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diagrams/data1.xml" ContentType="application/vnd.openxmlformats-officedocument.drawingml.diagramData+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embeddings/oleObject2.bin" ContentType="application/vnd.openxmlformats-officedocument.oleObject"/>
  <Override PartName="/ppt/charts/chart1.xml" ContentType="application/vnd.openxmlformats-officedocument.drawingml.char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13.xml" ContentType="application/vnd.openxmlformats-officedocument.presentationml.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123.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119.xml" ContentType="application/vnd.openxmlformats-officedocument.presentationml.slide+xml"/>
  <Override PartName="/ppt/slides/slide52.xml" ContentType="application/vnd.openxmlformats-officedocument.presentationml.slide+xml"/>
  <Override PartName="/ppt/notesSlides/notesSlide41.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theme/themeOverride1.xml" ContentType="application/vnd.openxmlformats-officedocument.themeOverrid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embeddings/oleObject3.bin" ContentType="application/vnd.openxmlformats-officedocument.oleObject"/>
  <Override PartName="/ppt/charts/chart2.xml" ContentType="application/vnd.openxmlformats-officedocument.drawingml.chart+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Default Extension="gif" ContentType="image/gif"/>
  <Override PartName="/ppt/slides/slide114.xml" ContentType="application/vnd.openxmlformats-officedocument.presentationml.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124.xml" ContentType="application/vnd.openxmlformats-officedocument.presentationml.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slides/slide129.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theme/themeOverride2.xml" ContentType="application/vnd.openxmlformats-officedocument.themeOverr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charts/chart3.xml" ContentType="application/vnd.openxmlformats-officedocument.drawingml.chart+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ppt/slides/slide125.xml" ContentType="application/vnd.openxmlformats-officedocument.presentationml.slide+xml"/>
  <Override PartName="/ppt/notesSlides/notesSlide24.xml" ContentType="application/vnd.openxmlformats-officedocument.presentationml.notesSlide+xml"/>
  <Override PartName="/ppt/slides/slide26.xml" ContentType="application/vnd.openxmlformats-officedocument.presentationml.slide+xml"/>
  <Default Extension="rels" ContentType="application/vnd.openxmlformats-package.relationships+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Default Extension="wmf" ContentType="image/x-wmf"/>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theme/themeOverride3.xml" ContentType="application/vnd.openxmlformats-officedocument.themeOverride+xml"/>
  <Override PartName="/ppt/notesSlides/notesSlide6.xml" ContentType="application/vnd.openxmlformats-officedocument.presentationml.notesSlide+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12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embeddings/oleObject5.bin" ContentType="application/vnd.openxmlformats-officedocument.oleObject"/>
  <Override PartName="/ppt/slides/slide98.xml" ContentType="application/vnd.openxmlformats-officedocument.presentationml.slide+xml"/>
  <Override PartName="/ppt/charts/chart4.xml" ContentType="application/vnd.openxmlformats-officedocument.drawingml.chart+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slides/slide116.xml" ContentType="application/vnd.openxmlformats-officedocument.presentationml.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126.xml" ContentType="application/vnd.openxmlformats-officedocument.presentationml.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diagrams/colors1.xml" ContentType="application/vnd.openxmlformats-officedocument.drawingml.diagramColors+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theme/themeOverride4.xml" ContentType="application/vnd.openxmlformats-officedocument.themeOverride+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121.xml" ContentType="application/vnd.openxmlformats-officedocument.presentationml.slide+xml"/>
  <Override PartName="/ppt/embeddings/oleObject6.bin" ContentType="application/vnd.openxmlformats-officedocument.oleObject"/>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62" r:id="rId1"/>
  </p:sldMasterIdLst>
  <p:notesMasterIdLst>
    <p:notesMasterId r:id="rId131"/>
  </p:notesMasterIdLst>
  <p:handoutMasterIdLst>
    <p:handoutMasterId r:id="rId132"/>
  </p:handoutMasterIdLst>
  <p:sldIdLst>
    <p:sldId id="256" r:id="rId2"/>
    <p:sldId id="257" r:id="rId3"/>
    <p:sldId id="363" r:id="rId4"/>
    <p:sldId id="326" r:id="rId5"/>
    <p:sldId id="360" r:id="rId6"/>
    <p:sldId id="328" r:id="rId7"/>
    <p:sldId id="329" r:id="rId8"/>
    <p:sldId id="330" r:id="rId9"/>
    <p:sldId id="325" r:id="rId10"/>
    <p:sldId id="361" r:id="rId11"/>
    <p:sldId id="334" r:id="rId12"/>
    <p:sldId id="366" r:id="rId13"/>
    <p:sldId id="318" r:id="rId14"/>
    <p:sldId id="299" r:id="rId15"/>
    <p:sldId id="324" r:id="rId16"/>
    <p:sldId id="310" r:id="rId17"/>
    <p:sldId id="311" r:id="rId18"/>
    <p:sldId id="377" r:id="rId19"/>
    <p:sldId id="368" r:id="rId20"/>
    <p:sldId id="306" r:id="rId21"/>
    <p:sldId id="343" r:id="rId22"/>
    <p:sldId id="379" r:id="rId23"/>
    <p:sldId id="342" r:id="rId24"/>
    <p:sldId id="300" r:id="rId25"/>
    <p:sldId id="298" r:id="rId26"/>
    <p:sldId id="340" r:id="rId27"/>
    <p:sldId id="378" r:id="rId28"/>
    <p:sldId id="370" r:id="rId29"/>
    <p:sldId id="371" r:id="rId30"/>
    <p:sldId id="372" r:id="rId31"/>
    <p:sldId id="374" r:id="rId32"/>
    <p:sldId id="375" r:id="rId33"/>
    <p:sldId id="382" r:id="rId34"/>
    <p:sldId id="338" r:id="rId35"/>
    <p:sldId id="376" r:id="rId36"/>
    <p:sldId id="341" r:id="rId37"/>
    <p:sldId id="380" r:id="rId38"/>
    <p:sldId id="369" r:id="rId39"/>
    <p:sldId id="302" r:id="rId40"/>
    <p:sldId id="339" r:id="rId41"/>
    <p:sldId id="381" r:id="rId42"/>
    <p:sldId id="307" r:id="rId43"/>
    <p:sldId id="308" r:id="rId44"/>
    <p:sldId id="337" r:id="rId45"/>
    <p:sldId id="383" r:id="rId46"/>
    <p:sldId id="384" r:id="rId47"/>
    <p:sldId id="385" r:id="rId48"/>
    <p:sldId id="386" r:id="rId49"/>
    <p:sldId id="387" r:id="rId50"/>
    <p:sldId id="438" r:id="rId51"/>
    <p:sldId id="439" r:id="rId52"/>
    <p:sldId id="441" r:id="rId53"/>
    <p:sldId id="442" r:id="rId54"/>
    <p:sldId id="443" r:id="rId55"/>
    <p:sldId id="444" r:id="rId56"/>
    <p:sldId id="445" r:id="rId57"/>
    <p:sldId id="446" r:id="rId58"/>
    <p:sldId id="447" r:id="rId59"/>
    <p:sldId id="448" r:id="rId60"/>
    <p:sldId id="449" r:id="rId61"/>
    <p:sldId id="450" r:id="rId62"/>
    <p:sldId id="451" r:id="rId63"/>
    <p:sldId id="452" r:id="rId64"/>
    <p:sldId id="453" r:id="rId65"/>
    <p:sldId id="454" r:id="rId66"/>
    <p:sldId id="455" r:id="rId67"/>
    <p:sldId id="456" r:id="rId68"/>
    <p:sldId id="457" r:id="rId69"/>
    <p:sldId id="458" r:id="rId70"/>
    <p:sldId id="459" r:id="rId71"/>
    <p:sldId id="460" r:id="rId72"/>
    <p:sldId id="461" r:id="rId73"/>
    <p:sldId id="345" r:id="rId74"/>
    <p:sldId id="261" r:id="rId75"/>
    <p:sldId id="264" r:id="rId76"/>
    <p:sldId id="265" r:id="rId77"/>
    <p:sldId id="267" r:id="rId78"/>
    <p:sldId id="268" r:id="rId79"/>
    <p:sldId id="269" r:id="rId80"/>
    <p:sldId id="270" r:id="rId81"/>
    <p:sldId id="346" r:id="rId82"/>
    <p:sldId id="271" r:id="rId83"/>
    <p:sldId id="290" r:id="rId84"/>
    <p:sldId id="350" r:id="rId85"/>
    <p:sldId id="393" r:id="rId86"/>
    <p:sldId id="429" r:id="rId87"/>
    <p:sldId id="430" r:id="rId88"/>
    <p:sldId id="431" r:id="rId89"/>
    <p:sldId id="432" r:id="rId90"/>
    <p:sldId id="433" r:id="rId91"/>
    <p:sldId id="434" r:id="rId92"/>
    <p:sldId id="435" r:id="rId93"/>
    <p:sldId id="436" r:id="rId94"/>
    <p:sldId id="437" r:id="rId95"/>
    <p:sldId id="394" r:id="rId96"/>
    <p:sldId id="395" r:id="rId97"/>
    <p:sldId id="396" r:id="rId98"/>
    <p:sldId id="397" r:id="rId99"/>
    <p:sldId id="398" r:id="rId100"/>
    <p:sldId id="399" r:id="rId101"/>
    <p:sldId id="400" r:id="rId102"/>
    <p:sldId id="401" r:id="rId103"/>
    <p:sldId id="402" r:id="rId104"/>
    <p:sldId id="403" r:id="rId105"/>
    <p:sldId id="404" r:id="rId106"/>
    <p:sldId id="405" r:id="rId107"/>
    <p:sldId id="406" r:id="rId108"/>
    <p:sldId id="408" r:id="rId109"/>
    <p:sldId id="409" r:id="rId110"/>
    <p:sldId id="410" r:id="rId111"/>
    <p:sldId id="411" r:id="rId112"/>
    <p:sldId id="412" r:id="rId113"/>
    <p:sldId id="413" r:id="rId114"/>
    <p:sldId id="414" r:id="rId115"/>
    <p:sldId id="415" r:id="rId116"/>
    <p:sldId id="416" r:id="rId117"/>
    <p:sldId id="417" r:id="rId118"/>
    <p:sldId id="418" r:id="rId119"/>
    <p:sldId id="419" r:id="rId120"/>
    <p:sldId id="420" r:id="rId121"/>
    <p:sldId id="421" r:id="rId122"/>
    <p:sldId id="422" r:id="rId123"/>
    <p:sldId id="423" r:id="rId124"/>
    <p:sldId id="424" r:id="rId125"/>
    <p:sldId id="425" r:id="rId126"/>
    <p:sldId id="426" r:id="rId127"/>
    <p:sldId id="427" r:id="rId128"/>
    <p:sldId id="428" r:id="rId129"/>
    <p:sldId id="289" r:id="rId1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2pPr>
    <a:lvl3pPr marL="914400" algn="l" rtl="0" eaLnBrk="0" fontAlgn="base" hangingPunct="0">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3pPr>
    <a:lvl4pPr marL="1371600" algn="l" rtl="0" eaLnBrk="0" fontAlgn="base" hangingPunct="0">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4pPr>
    <a:lvl5pPr marL="1828800" algn="l" rtl="0" eaLnBrk="0" fontAlgn="base" hangingPunct="0">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6FF66"/>
    <a:srgbClr val="FFCC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napVertSplitter="1">
    <p:restoredLeft sz="10809" autoAdjust="0"/>
    <p:restoredTop sz="92229" autoAdjust="0"/>
  </p:normalViewPr>
  <p:slideViewPr>
    <p:cSldViewPr>
      <p:cViewPr varScale="1">
        <p:scale>
          <a:sx n="95" d="100"/>
          <a:sy n="95" d="100"/>
        </p:scale>
        <p:origin x="-1552" y="-120"/>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100" d="100"/>
        <a:sy n="100" d="100"/>
      </p:scale>
      <p:origin x="0" y="2592"/>
    </p:cViewPr>
  </p:sorter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notesMaster" Target="notesMasters/notesMaster1.xml"/><Relationship Id="rId132" Type="http://schemas.openxmlformats.org/officeDocument/2006/relationships/handoutMaster" Target="handoutMasters/handoutMaster1.xml"/><Relationship Id="rId133" Type="http://schemas.openxmlformats.org/officeDocument/2006/relationships/printerSettings" Target="printerSettings/printerSettings1.bin"/><Relationship Id="rId134" Type="http://schemas.openxmlformats.org/officeDocument/2006/relationships/presProps" Target="presProps.xml"/><Relationship Id="rId135" Type="http://schemas.openxmlformats.org/officeDocument/2006/relationships/viewProps" Target="viewProps.xml"/><Relationship Id="rId136" Type="http://schemas.openxmlformats.org/officeDocument/2006/relationships/theme" Target="theme/theme1.xml"/><Relationship Id="rId13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IRT\Desktop\BusStopMeasurement_1.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Documents%20and%20Settings\IRT\Desktop\BusStopMeasurement_1.xls"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Documents%20and%20Settings\IRT\Desktop\BusStopMeasurement_1.xls"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C:\Documents%20and%20Settings\IRT\Desktop\BusStopMeasurement_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3"/>
  <c:clrMapOvr bg1="lt1" tx1="dk1" bg2="lt2" tx2="dk2" accent1="accent1" accent2="accent2" accent3="accent3" accent4="accent4" accent5="accent5" accent6="accent6" hlink="hlink" folHlink="folHlink"/>
  <c:chart>
    <c:plotArea>
      <c:layout/>
      <c:barChart>
        <c:barDir val="col"/>
        <c:grouping val="stacked"/>
        <c:ser>
          <c:idx val="0"/>
          <c:order val="0"/>
          <c:tx>
            <c:v>Stop (dwell)</c:v>
          </c:tx>
          <c:val>
            <c:numRef>
              <c:f>[BusStopMeasurement_1.xls]Sheet1!$B$3:$B$39</c:f>
              <c:numCache>
                <c:formatCode>General</c:formatCode>
                <c:ptCount val="37"/>
                <c:pt idx="0">
                  <c:v>16.1</c:v>
                </c:pt>
                <c:pt idx="1">
                  <c:v>0.0</c:v>
                </c:pt>
                <c:pt idx="2">
                  <c:v>42.5</c:v>
                </c:pt>
                <c:pt idx="3">
                  <c:v>32.8</c:v>
                </c:pt>
                <c:pt idx="4">
                  <c:v>14.5</c:v>
                </c:pt>
                <c:pt idx="5">
                  <c:v>42.7</c:v>
                </c:pt>
                <c:pt idx="6">
                  <c:v>38.4</c:v>
                </c:pt>
                <c:pt idx="7">
                  <c:v>23.4</c:v>
                </c:pt>
                <c:pt idx="8">
                  <c:v>31.2</c:v>
                </c:pt>
                <c:pt idx="9">
                  <c:v>60.3</c:v>
                </c:pt>
                <c:pt idx="10">
                  <c:v>53.8</c:v>
                </c:pt>
                <c:pt idx="11">
                  <c:v>34.7</c:v>
                </c:pt>
                <c:pt idx="12">
                  <c:v>80.7</c:v>
                </c:pt>
                <c:pt idx="13">
                  <c:v>47.7</c:v>
                </c:pt>
                <c:pt idx="14">
                  <c:v>24.8</c:v>
                </c:pt>
                <c:pt idx="15">
                  <c:v>43.7</c:v>
                </c:pt>
                <c:pt idx="16">
                  <c:v>23.0</c:v>
                </c:pt>
                <c:pt idx="17">
                  <c:v>59.6</c:v>
                </c:pt>
                <c:pt idx="18">
                  <c:v>17.3</c:v>
                </c:pt>
                <c:pt idx="19">
                  <c:v>10.8</c:v>
                </c:pt>
                <c:pt idx="20">
                  <c:v>22.4</c:v>
                </c:pt>
                <c:pt idx="21">
                  <c:v>12.8</c:v>
                </c:pt>
                <c:pt idx="22">
                  <c:v>32.2</c:v>
                </c:pt>
                <c:pt idx="23">
                  <c:v>0.0</c:v>
                </c:pt>
                <c:pt idx="24">
                  <c:v>18.9</c:v>
                </c:pt>
                <c:pt idx="25">
                  <c:v>4.3</c:v>
                </c:pt>
                <c:pt idx="26">
                  <c:v>11.3</c:v>
                </c:pt>
                <c:pt idx="27">
                  <c:v>19.6</c:v>
                </c:pt>
                <c:pt idx="28">
                  <c:v>12.3</c:v>
                </c:pt>
                <c:pt idx="29">
                  <c:v>23.0</c:v>
                </c:pt>
                <c:pt idx="30">
                  <c:v>15.4</c:v>
                </c:pt>
                <c:pt idx="31">
                  <c:v>24.0</c:v>
                </c:pt>
                <c:pt idx="32">
                  <c:v>27.7</c:v>
                </c:pt>
                <c:pt idx="33">
                  <c:v>12.6</c:v>
                </c:pt>
                <c:pt idx="34">
                  <c:v>0.0</c:v>
                </c:pt>
                <c:pt idx="35">
                  <c:v>15.6</c:v>
                </c:pt>
                <c:pt idx="36">
                  <c:v>10.6</c:v>
                </c:pt>
              </c:numCache>
            </c:numRef>
          </c:val>
        </c:ser>
        <c:ser>
          <c:idx val="1"/>
          <c:order val="1"/>
          <c:tx>
            <c:v>Run (Travel)</c:v>
          </c:tx>
          <c:spPr>
            <a:ln cap="flat" cmpd="dbl"/>
          </c:spPr>
          <c:val>
            <c:numRef>
              <c:f>[BusStopMeasurement_1.xls]Sheet1!$C$3:$C$39</c:f>
              <c:numCache>
                <c:formatCode>General</c:formatCode>
                <c:ptCount val="37"/>
                <c:pt idx="0">
                  <c:v>33.5</c:v>
                </c:pt>
                <c:pt idx="1">
                  <c:v>26.0</c:v>
                </c:pt>
                <c:pt idx="2">
                  <c:v>31.0</c:v>
                </c:pt>
                <c:pt idx="3">
                  <c:v>58.4</c:v>
                </c:pt>
                <c:pt idx="4">
                  <c:v>160.2</c:v>
                </c:pt>
                <c:pt idx="5">
                  <c:v>55.8</c:v>
                </c:pt>
                <c:pt idx="6">
                  <c:v>38.5</c:v>
                </c:pt>
                <c:pt idx="7">
                  <c:v>65.8</c:v>
                </c:pt>
                <c:pt idx="8">
                  <c:v>64.7</c:v>
                </c:pt>
                <c:pt idx="9">
                  <c:v>41.3</c:v>
                </c:pt>
                <c:pt idx="10">
                  <c:v>35.6</c:v>
                </c:pt>
                <c:pt idx="11">
                  <c:v>45.9</c:v>
                </c:pt>
                <c:pt idx="12">
                  <c:v>80.6</c:v>
                </c:pt>
                <c:pt idx="13">
                  <c:v>64.4</c:v>
                </c:pt>
                <c:pt idx="14">
                  <c:v>72.7</c:v>
                </c:pt>
                <c:pt idx="15">
                  <c:v>49.6</c:v>
                </c:pt>
                <c:pt idx="16">
                  <c:v>74.9</c:v>
                </c:pt>
                <c:pt idx="17">
                  <c:v>30.4</c:v>
                </c:pt>
                <c:pt idx="18">
                  <c:v>48.9</c:v>
                </c:pt>
                <c:pt idx="19">
                  <c:v>89.9</c:v>
                </c:pt>
                <c:pt idx="20">
                  <c:v>78.6</c:v>
                </c:pt>
                <c:pt idx="21">
                  <c:v>42.3</c:v>
                </c:pt>
                <c:pt idx="22">
                  <c:v>47.4</c:v>
                </c:pt>
                <c:pt idx="23">
                  <c:v>50.0</c:v>
                </c:pt>
                <c:pt idx="24">
                  <c:v>77.7</c:v>
                </c:pt>
                <c:pt idx="25">
                  <c:v>22.2</c:v>
                </c:pt>
                <c:pt idx="26">
                  <c:v>72.4</c:v>
                </c:pt>
                <c:pt idx="27">
                  <c:v>173.0</c:v>
                </c:pt>
                <c:pt idx="28">
                  <c:v>156.2</c:v>
                </c:pt>
                <c:pt idx="29">
                  <c:v>59.5</c:v>
                </c:pt>
                <c:pt idx="30">
                  <c:v>59.1</c:v>
                </c:pt>
                <c:pt idx="31">
                  <c:v>75.3</c:v>
                </c:pt>
                <c:pt idx="32">
                  <c:v>76.7</c:v>
                </c:pt>
                <c:pt idx="33">
                  <c:v>81.9</c:v>
                </c:pt>
                <c:pt idx="34">
                  <c:v>25.5</c:v>
                </c:pt>
                <c:pt idx="35">
                  <c:v>79.8</c:v>
                </c:pt>
                <c:pt idx="36">
                  <c:v>73.5</c:v>
                </c:pt>
              </c:numCache>
            </c:numRef>
          </c:val>
        </c:ser>
        <c:gapWidth val="75"/>
        <c:overlap val="100"/>
        <c:axId val="689851832"/>
        <c:axId val="689853864"/>
      </c:barChart>
      <c:catAx>
        <c:axId val="689851832"/>
        <c:scaling>
          <c:orientation val="minMax"/>
        </c:scaling>
        <c:axPos val="b"/>
        <c:title>
          <c:tx>
            <c:rich>
              <a:bodyPr/>
              <a:lstStyle/>
              <a:p>
                <a:pPr>
                  <a:defRPr/>
                </a:pPr>
                <a:r>
                  <a:rPr lang="en-US" sz="1200" dirty="0" smtClean="0"/>
                  <a:t>A pair of bus stop and travel</a:t>
                </a:r>
                <a:endParaRPr lang="en-US" sz="1200" dirty="0"/>
              </a:p>
            </c:rich>
          </c:tx>
          <c:layout/>
        </c:title>
        <c:numFmt formatCode="General" sourceLinked="1"/>
        <c:majorTickMark val="none"/>
        <c:tickLblPos val="nextTo"/>
        <c:crossAx val="689853864"/>
        <c:crosses val="autoZero"/>
        <c:auto val="1"/>
        <c:lblAlgn val="ctr"/>
        <c:lblOffset val="100"/>
      </c:catAx>
      <c:valAx>
        <c:axId val="689853864"/>
        <c:scaling>
          <c:orientation val="minMax"/>
        </c:scaling>
        <c:axPos val="l"/>
        <c:majorGridlines/>
        <c:minorGridlines/>
        <c:title>
          <c:tx>
            <c:rich>
              <a:bodyPr/>
              <a:lstStyle/>
              <a:p>
                <a:pPr>
                  <a:defRPr/>
                </a:pPr>
                <a:r>
                  <a:rPr lang="en-US" sz="1200" dirty="0"/>
                  <a:t>Duration (sec)</a:t>
                </a:r>
              </a:p>
            </c:rich>
          </c:tx>
          <c:layout/>
        </c:title>
        <c:numFmt formatCode="General" sourceLinked="1"/>
        <c:tickLblPos val="nextTo"/>
        <c:crossAx val="689851832"/>
        <c:crosses val="autoZero"/>
        <c:crossBetween val="between"/>
      </c:valAx>
    </c:plotArea>
    <c:legend>
      <c:legendPos val="r"/>
      <c:layout/>
      <c:txPr>
        <a:bodyPr/>
        <a:lstStyle/>
        <a:p>
          <a:pPr>
            <a:defRPr sz="1200"/>
          </a:pPr>
          <a:endParaRPr lang="en-US"/>
        </a:p>
      </c:txPr>
    </c:legend>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lrMapOvr bg1="lt1" tx1="dk1" bg2="lt2" tx2="dk2" accent1="accent1" accent2="accent2" accent3="accent3" accent4="accent4" accent5="accent5" accent6="accent6" hlink="hlink" folHlink="folHlink"/>
  <c:chart>
    <c:autoTitleDeleted val="1"/>
    <c:plotArea>
      <c:layout/>
      <c:lineChart>
        <c:grouping val="standard"/>
        <c:ser>
          <c:idx val="0"/>
          <c:order val="0"/>
          <c:val>
            <c:numRef>
              <c:f>Sheet5!$K$2:$K$26</c:f>
              <c:numCache>
                <c:formatCode>General</c:formatCode>
                <c:ptCount val="25"/>
                <c:pt idx="0">
                  <c:v>14480.0</c:v>
                </c:pt>
                <c:pt idx="1">
                  <c:v>68056.0</c:v>
                </c:pt>
                <c:pt idx="2">
                  <c:v>142744.0</c:v>
                </c:pt>
                <c:pt idx="3">
                  <c:v>261064.0</c:v>
                </c:pt>
                <c:pt idx="4">
                  <c:v>499152.0</c:v>
                </c:pt>
                <c:pt idx="5">
                  <c:v>662832.0</c:v>
                </c:pt>
                <c:pt idx="6">
                  <c:v>832648.0</c:v>
                </c:pt>
                <c:pt idx="7">
                  <c:v>931736.0</c:v>
                </c:pt>
                <c:pt idx="8">
                  <c:v>820232.0</c:v>
                </c:pt>
                <c:pt idx="9">
                  <c:v>923464.0</c:v>
                </c:pt>
                <c:pt idx="10">
                  <c:v>1.014896E6</c:v>
                </c:pt>
                <c:pt idx="11">
                  <c:v>947664.0</c:v>
                </c:pt>
                <c:pt idx="12">
                  <c:v>936288.0</c:v>
                </c:pt>
                <c:pt idx="13">
                  <c:v>844648.0</c:v>
                </c:pt>
                <c:pt idx="14">
                  <c:v>912288.0</c:v>
                </c:pt>
                <c:pt idx="15">
                  <c:v>934632.0</c:v>
                </c:pt>
                <c:pt idx="16">
                  <c:v>907120.0</c:v>
                </c:pt>
                <c:pt idx="17">
                  <c:v>954904.0</c:v>
                </c:pt>
                <c:pt idx="18">
                  <c:v>704184.0</c:v>
                </c:pt>
                <c:pt idx="19">
                  <c:v>966904.0</c:v>
                </c:pt>
                <c:pt idx="20">
                  <c:v>918496.0</c:v>
                </c:pt>
                <c:pt idx="21">
                  <c:v>911256.0</c:v>
                </c:pt>
                <c:pt idx="22">
                  <c:v>683496.0</c:v>
                </c:pt>
                <c:pt idx="23">
                  <c:v>237064.0</c:v>
                </c:pt>
                <c:pt idx="24">
                  <c:v>11584.0</c:v>
                </c:pt>
              </c:numCache>
            </c:numRef>
          </c:val>
        </c:ser>
        <c:hiLowLines/>
        <c:marker val="1"/>
        <c:axId val="689864008"/>
        <c:axId val="689865768"/>
      </c:lineChart>
      <c:catAx>
        <c:axId val="689864008"/>
        <c:scaling>
          <c:orientation val="minMax"/>
        </c:scaling>
        <c:axPos val="b"/>
        <c:title>
          <c:tx>
            <c:rich>
              <a:bodyPr/>
              <a:lstStyle/>
              <a:p>
                <a:pPr>
                  <a:defRPr/>
                </a:pPr>
                <a:r>
                  <a:rPr lang="en-US" sz="1200" dirty="0"/>
                  <a:t>Network connection time (sec</a:t>
                </a:r>
                <a:r>
                  <a:rPr lang="en-US" sz="1200" dirty="0" smtClean="0"/>
                  <a:t>)</a:t>
                </a:r>
                <a:endParaRPr lang="en-US" sz="1200" dirty="0"/>
              </a:p>
            </c:rich>
          </c:tx>
          <c:layout/>
        </c:title>
        <c:numFmt formatCode="General" sourceLinked="1"/>
        <c:majorTickMark val="none"/>
        <c:tickLblPos val="nextTo"/>
        <c:crossAx val="689865768"/>
        <c:crosses val="autoZero"/>
        <c:auto val="1"/>
        <c:lblAlgn val="ctr"/>
        <c:lblOffset val="100"/>
      </c:catAx>
      <c:valAx>
        <c:axId val="689865768"/>
        <c:scaling>
          <c:orientation val="minMax"/>
        </c:scaling>
        <c:axPos val="l"/>
        <c:majorGridlines/>
        <c:title>
          <c:tx>
            <c:rich>
              <a:bodyPr/>
              <a:lstStyle/>
              <a:p>
                <a:pPr>
                  <a:defRPr/>
                </a:pPr>
                <a:r>
                  <a:rPr lang="en-US" sz="1200" dirty="0"/>
                  <a:t>Throughput (byte/sec)</a:t>
                </a:r>
              </a:p>
            </c:rich>
          </c:tx>
          <c:layout/>
        </c:title>
        <c:numFmt formatCode="General" sourceLinked="1"/>
        <c:tickLblPos val="nextTo"/>
        <c:crossAx val="689864008"/>
        <c:crosses val="autoZero"/>
        <c:crossBetween val="between"/>
      </c:valAx>
    </c:plotArea>
    <c:plotVisOnly val="1"/>
    <c:dispBlanksAs val="gap"/>
  </c:chart>
  <c:spPr>
    <a:solidFill>
      <a:sysClr val="window" lastClr="FFFFFF">
        <a:lumMod val="85000"/>
      </a:sysClr>
    </a:solidFill>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lrMapOvr bg1="lt1" tx1="dk1" bg2="lt2" tx2="dk2" accent1="accent1" accent2="accent2" accent3="accent3" accent4="accent4" accent5="accent5" accent6="accent6" hlink="hlink" folHlink="folHlink"/>
  <c:chart>
    <c:autoTitleDeleted val="1"/>
    <c:plotArea>
      <c:layout/>
      <c:lineChart>
        <c:grouping val="standard"/>
        <c:ser>
          <c:idx val="0"/>
          <c:order val="0"/>
          <c:tx>
            <c:v>Upload</c:v>
          </c:tx>
          <c:val>
            <c:numRef>
              <c:f>Sheet7!$J$3:$J$48</c:f>
              <c:numCache>
                <c:formatCode>General</c:formatCode>
                <c:ptCount val="46"/>
                <c:pt idx="0">
                  <c:v>0.0</c:v>
                </c:pt>
                <c:pt idx="1">
                  <c:v>0.0</c:v>
                </c:pt>
                <c:pt idx="2">
                  <c:v>0.0</c:v>
                </c:pt>
                <c:pt idx="3">
                  <c:v>15928.0</c:v>
                </c:pt>
                <c:pt idx="4">
                  <c:v>27512.0</c:v>
                </c:pt>
                <c:pt idx="5">
                  <c:v>44888.0</c:v>
                </c:pt>
                <c:pt idx="6">
                  <c:v>72400.0</c:v>
                </c:pt>
                <c:pt idx="7">
                  <c:v>95568.0</c:v>
                </c:pt>
                <c:pt idx="8">
                  <c:v>91224.0</c:v>
                </c:pt>
                <c:pt idx="9">
                  <c:v>131768.0</c:v>
                </c:pt>
                <c:pt idx="10">
                  <c:v>136112.0</c:v>
                </c:pt>
                <c:pt idx="11">
                  <c:v>141904.0</c:v>
                </c:pt>
                <c:pt idx="12">
                  <c:v>157832.0</c:v>
                </c:pt>
                <c:pt idx="13">
                  <c:v>142376.0</c:v>
                </c:pt>
                <c:pt idx="14">
                  <c:v>197560.0</c:v>
                </c:pt>
                <c:pt idx="15">
                  <c:v>233128.0</c:v>
                </c:pt>
                <c:pt idx="16">
                  <c:v>306176.0</c:v>
                </c:pt>
                <c:pt idx="17">
                  <c:v>335128.0</c:v>
                </c:pt>
                <c:pt idx="18">
                  <c:v>337816.0</c:v>
                </c:pt>
                <c:pt idx="19">
                  <c:v>358296.0</c:v>
                </c:pt>
                <c:pt idx="20">
                  <c:v>282376.0</c:v>
                </c:pt>
                <c:pt idx="21">
                  <c:v>279480.0</c:v>
                </c:pt>
                <c:pt idx="22">
                  <c:v>294376.0</c:v>
                </c:pt>
                <c:pt idx="23">
                  <c:v>360568.0</c:v>
                </c:pt>
                <c:pt idx="24">
                  <c:v>305136.0</c:v>
                </c:pt>
                <c:pt idx="25">
                  <c:v>327264.0</c:v>
                </c:pt>
                <c:pt idx="26">
                  <c:v>332024.0</c:v>
                </c:pt>
                <c:pt idx="27">
                  <c:v>321888.0</c:v>
                </c:pt>
                <c:pt idx="28">
                  <c:v>347744.0</c:v>
                </c:pt>
                <c:pt idx="29">
                  <c:v>314856.0</c:v>
                </c:pt>
                <c:pt idx="30">
                  <c:v>373400.0</c:v>
                </c:pt>
                <c:pt idx="31">
                  <c:v>322920.0</c:v>
                </c:pt>
                <c:pt idx="32">
                  <c:v>317128.0</c:v>
                </c:pt>
                <c:pt idx="33">
                  <c:v>316512.0</c:v>
                </c:pt>
                <c:pt idx="34">
                  <c:v>344024.0</c:v>
                </c:pt>
                <c:pt idx="35">
                  <c:v>184936.0</c:v>
                </c:pt>
                <c:pt idx="36">
                  <c:v>107152.0</c:v>
                </c:pt>
                <c:pt idx="37">
                  <c:v>272040.0</c:v>
                </c:pt>
                <c:pt idx="38">
                  <c:v>257552.0</c:v>
                </c:pt>
                <c:pt idx="39">
                  <c:v>325200.0</c:v>
                </c:pt>
                <c:pt idx="40">
                  <c:v>350432.0</c:v>
                </c:pt>
                <c:pt idx="41">
                  <c:v>284240.0</c:v>
                </c:pt>
                <c:pt idx="42">
                  <c:v>290440.0</c:v>
                </c:pt>
                <c:pt idx="43">
                  <c:v>229624.0</c:v>
                </c:pt>
                <c:pt idx="44">
                  <c:v>132400.0</c:v>
                </c:pt>
                <c:pt idx="45">
                  <c:v>0.0</c:v>
                </c:pt>
              </c:numCache>
            </c:numRef>
          </c:val>
        </c:ser>
        <c:ser>
          <c:idx val="1"/>
          <c:order val="1"/>
          <c:tx>
            <c:v>Download</c:v>
          </c:tx>
          <c:marker>
            <c:symbol val="star"/>
            <c:size val="10"/>
          </c:marker>
          <c:val>
            <c:numRef>
              <c:f>Sheet7!$K$3:$K$48</c:f>
              <c:numCache>
                <c:formatCode>General</c:formatCode>
                <c:ptCount val="46"/>
                <c:pt idx="0">
                  <c:v>1448.0</c:v>
                </c:pt>
                <c:pt idx="1">
                  <c:v>27512.0</c:v>
                </c:pt>
                <c:pt idx="2">
                  <c:v>46336.0</c:v>
                </c:pt>
                <c:pt idx="3">
                  <c:v>65160.0</c:v>
                </c:pt>
                <c:pt idx="4">
                  <c:v>133216.0</c:v>
                </c:pt>
                <c:pt idx="5">
                  <c:v>299736.0</c:v>
                </c:pt>
                <c:pt idx="6">
                  <c:v>409784.0</c:v>
                </c:pt>
                <c:pt idx="7">
                  <c:v>385168.0</c:v>
                </c:pt>
                <c:pt idx="8">
                  <c:v>392408.0</c:v>
                </c:pt>
                <c:pt idx="9">
                  <c:v>393856.0</c:v>
                </c:pt>
                <c:pt idx="10">
                  <c:v>406888.0</c:v>
                </c:pt>
                <c:pt idx="11">
                  <c:v>333040.0</c:v>
                </c:pt>
                <c:pt idx="12">
                  <c:v>278016.0</c:v>
                </c:pt>
                <c:pt idx="13">
                  <c:v>333040.0</c:v>
                </c:pt>
                <c:pt idx="14">
                  <c:v>333040.0</c:v>
                </c:pt>
                <c:pt idx="15">
                  <c:v>359104.0</c:v>
                </c:pt>
                <c:pt idx="16">
                  <c:v>318560.0</c:v>
                </c:pt>
                <c:pt idx="17">
                  <c:v>267880.0</c:v>
                </c:pt>
                <c:pt idx="18">
                  <c:v>315664.0</c:v>
                </c:pt>
                <c:pt idx="19">
                  <c:v>350416.0</c:v>
                </c:pt>
                <c:pt idx="20">
                  <c:v>298288.0</c:v>
                </c:pt>
                <c:pt idx="21">
                  <c:v>308424.0</c:v>
                </c:pt>
                <c:pt idx="22">
                  <c:v>333040.0</c:v>
                </c:pt>
                <c:pt idx="23">
                  <c:v>327248.0</c:v>
                </c:pt>
                <c:pt idx="24">
                  <c:v>354760.0</c:v>
                </c:pt>
                <c:pt idx="25">
                  <c:v>317112.0</c:v>
                </c:pt>
                <c:pt idx="26">
                  <c:v>333040.0</c:v>
                </c:pt>
                <c:pt idx="27">
                  <c:v>347520.0</c:v>
                </c:pt>
                <c:pt idx="28">
                  <c:v>331592.0</c:v>
                </c:pt>
                <c:pt idx="29">
                  <c:v>359104.0</c:v>
                </c:pt>
                <c:pt idx="30">
                  <c:v>302632.0</c:v>
                </c:pt>
                <c:pt idx="31">
                  <c:v>215752.0</c:v>
                </c:pt>
                <c:pt idx="32">
                  <c:v>459016.0</c:v>
                </c:pt>
                <c:pt idx="33">
                  <c:v>324352.0</c:v>
                </c:pt>
                <c:pt idx="34">
                  <c:v>254848.0</c:v>
                </c:pt>
                <c:pt idx="35">
                  <c:v>275120.0</c:v>
                </c:pt>
                <c:pt idx="36">
                  <c:v>335936.0</c:v>
                </c:pt>
                <c:pt idx="37">
                  <c:v>321456.0</c:v>
                </c:pt>
                <c:pt idx="38">
                  <c:v>278016.0</c:v>
                </c:pt>
                <c:pt idx="39">
                  <c:v>263536.0</c:v>
                </c:pt>
                <c:pt idx="40">
                  <c:v>298288.0</c:v>
                </c:pt>
                <c:pt idx="41">
                  <c:v>286704.0</c:v>
                </c:pt>
                <c:pt idx="42">
                  <c:v>185344.0</c:v>
                </c:pt>
                <c:pt idx="43">
                  <c:v>144800.0</c:v>
                </c:pt>
                <c:pt idx="44">
                  <c:v>85432.0</c:v>
                </c:pt>
                <c:pt idx="45">
                  <c:v>40432.0</c:v>
                </c:pt>
              </c:numCache>
            </c:numRef>
          </c:val>
        </c:ser>
        <c:ser>
          <c:idx val="2"/>
          <c:order val="2"/>
          <c:tx>
            <c:v>Sum</c:v>
          </c:tx>
          <c:val>
            <c:numRef>
              <c:f>Sheet7!$L$3:$L$48</c:f>
              <c:numCache>
                <c:formatCode>General</c:formatCode>
                <c:ptCount val="46"/>
                <c:pt idx="0">
                  <c:v>1448.0</c:v>
                </c:pt>
                <c:pt idx="1">
                  <c:v>27512.0</c:v>
                </c:pt>
                <c:pt idx="2">
                  <c:v>46336.0</c:v>
                </c:pt>
                <c:pt idx="3">
                  <c:v>81088.0</c:v>
                </c:pt>
                <c:pt idx="4">
                  <c:v>160728.0</c:v>
                </c:pt>
                <c:pt idx="5">
                  <c:v>344624.0</c:v>
                </c:pt>
                <c:pt idx="6">
                  <c:v>482184.0</c:v>
                </c:pt>
                <c:pt idx="7">
                  <c:v>480736.0</c:v>
                </c:pt>
                <c:pt idx="8">
                  <c:v>483632.0</c:v>
                </c:pt>
                <c:pt idx="9">
                  <c:v>525624.0</c:v>
                </c:pt>
                <c:pt idx="10">
                  <c:v>543000.0</c:v>
                </c:pt>
                <c:pt idx="11">
                  <c:v>474944.0</c:v>
                </c:pt>
                <c:pt idx="12">
                  <c:v>435848.0</c:v>
                </c:pt>
                <c:pt idx="13">
                  <c:v>475416.0</c:v>
                </c:pt>
                <c:pt idx="14">
                  <c:v>530600.0</c:v>
                </c:pt>
                <c:pt idx="15">
                  <c:v>592232.0</c:v>
                </c:pt>
                <c:pt idx="16">
                  <c:v>624736.0</c:v>
                </c:pt>
                <c:pt idx="17">
                  <c:v>603008.0</c:v>
                </c:pt>
                <c:pt idx="18">
                  <c:v>653480.0</c:v>
                </c:pt>
                <c:pt idx="19">
                  <c:v>708712.0</c:v>
                </c:pt>
                <c:pt idx="20">
                  <c:v>580664.0</c:v>
                </c:pt>
                <c:pt idx="21">
                  <c:v>587904.0</c:v>
                </c:pt>
                <c:pt idx="22">
                  <c:v>627416.0</c:v>
                </c:pt>
                <c:pt idx="23">
                  <c:v>687816.0</c:v>
                </c:pt>
                <c:pt idx="24">
                  <c:v>659896.0</c:v>
                </c:pt>
                <c:pt idx="25">
                  <c:v>644376.0</c:v>
                </c:pt>
                <c:pt idx="26">
                  <c:v>665064.0</c:v>
                </c:pt>
                <c:pt idx="27">
                  <c:v>669408.0</c:v>
                </c:pt>
                <c:pt idx="28">
                  <c:v>679336.0</c:v>
                </c:pt>
                <c:pt idx="29">
                  <c:v>673960.0</c:v>
                </c:pt>
                <c:pt idx="30">
                  <c:v>676032.0</c:v>
                </c:pt>
                <c:pt idx="31">
                  <c:v>538672.0</c:v>
                </c:pt>
                <c:pt idx="32">
                  <c:v>776144.0</c:v>
                </c:pt>
                <c:pt idx="33">
                  <c:v>640864.0</c:v>
                </c:pt>
                <c:pt idx="34">
                  <c:v>598872.0</c:v>
                </c:pt>
                <c:pt idx="35">
                  <c:v>460056.0</c:v>
                </c:pt>
                <c:pt idx="36">
                  <c:v>443088.0</c:v>
                </c:pt>
                <c:pt idx="37">
                  <c:v>593496.0</c:v>
                </c:pt>
                <c:pt idx="38">
                  <c:v>535568.0</c:v>
                </c:pt>
                <c:pt idx="39">
                  <c:v>588736.0</c:v>
                </c:pt>
                <c:pt idx="40">
                  <c:v>648720.0</c:v>
                </c:pt>
                <c:pt idx="41">
                  <c:v>570944.0</c:v>
                </c:pt>
                <c:pt idx="42">
                  <c:v>475784.0</c:v>
                </c:pt>
                <c:pt idx="43">
                  <c:v>374424.0</c:v>
                </c:pt>
                <c:pt idx="44">
                  <c:v>217832.0</c:v>
                </c:pt>
                <c:pt idx="45">
                  <c:v>40432.0</c:v>
                </c:pt>
              </c:numCache>
            </c:numRef>
          </c:val>
        </c:ser>
        <c:hiLowLines/>
        <c:marker val="1"/>
        <c:axId val="689879544"/>
        <c:axId val="689881784"/>
      </c:lineChart>
      <c:catAx>
        <c:axId val="689879544"/>
        <c:scaling>
          <c:orientation val="minMax"/>
        </c:scaling>
        <c:axPos val="b"/>
        <c:title>
          <c:tx>
            <c:rich>
              <a:bodyPr/>
              <a:lstStyle/>
              <a:p>
                <a:pPr>
                  <a:defRPr/>
                </a:pPr>
                <a:r>
                  <a:rPr lang="en-US" sz="1200" dirty="0"/>
                  <a:t>Network connection time</a:t>
                </a:r>
                <a:r>
                  <a:rPr lang="en-US" sz="1200" baseline="0" dirty="0"/>
                  <a:t> (sec</a:t>
                </a:r>
                <a:r>
                  <a:rPr lang="en-US" sz="1200" baseline="0" dirty="0" smtClean="0"/>
                  <a:t>)</a:t>
                </a:r>
                <a:endParaRPr lang="en-US" sz="1200" baseline="0" dirty="0"/>
              </a:p>
            </c:rich>
          </c:tx>
          <c:layout/>
        </c:title>
        <c:numFmt formatCode="General" sourceLinked="1"/>
        <c:majorTickMark val="none"/>
        <c:tickLblPos val="nextTo"/>
        <c:crossAx val="689881784"/>
        <c:crosses val="autoZero"/>
        <c:auto val="1"/>
        <c:lblAlgn val="ctr"/>
        <c:lblOffset val="100"/>
      </c:catAx>
      <c:valAx>
        <c:axId val="689881784"/>
        <c:scaling>
          <c:orientation val="minMax"/>
        </c:scaling>
        <c:axPos val="l"/>
        <c:majorGridlines/>
        <c:title>
          <c:tx>
            <c:rich>
              <a:bodyPr/>
              <a:lstStyle/>
              <a:p>
                <a:pPr>
                  <a:defRPr/>
                </a:pPr>
                <a:r>
                  <a:rPr lang="en-US" sz="1200" dirty="0"/>
                  <a:t>Throughput (byte/sec)</a:t>
                </a:r>
              </a:p>
            </c:rich>
          </c:tx>
          <c:layout/>
        </c:title>
        <c:numFmt formatCode="General" sourceLinked="1"/>
        <c:tickLblPos val="nextTo"/>
        <c:crossAx val="689879544"/>
        <c:crosses val="autoZero"/>
        <c:crossBetween val="between"/>
      </c:valAx>
    </c:plotArea>
    <c:legend>
      <c:legendPos val="r"/>
      <c:layout/>
      <c:txPr>
        <a:bodyPr/>
        <a:lstStyle/>
        <a:p>
          <a:pPr>
            <a:defRPr sz="1200"/>
          </a:pPr>
          <a:endParaRPr lang="en-US"/>
        </a:p>
      </c:txPr>
    </c:legend>
    <c:plotVisOnly val="1"/>
    <c:dispBlanksAs val="gap"/>
  </c:chart>
  <c:spPr>
    <a:solidFill>
      <a:sysClr val="window" lastClr="FFFFFF">
        <a:lumMod val="85000"/>
      </a:sysClr>
    </a:solidFill>
  </c:sp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
  <c:clrMapOvr bg1="lt1" tx1="dk1" bg2="lt2" tx2="dk2" accent1="accent1" accent2="accent2" accent3="accent3" accent4="accent4" accent5="accent5" accent6="accent6" hlink="hlink" folHlink="folHlink"/>
  <c:chart>
    <c:plotArea>
      <c:layout>
        <c:manualLayout>
          <c:layoutTarget val="inner"/>
          <c:xMode val="edge"/>
          <c:yMode val="edge"/>
          <c:x val="0.0721996356395375"/>
          <c:y val="0.0463327796480406"/>
          <c:w val="0.893364063890183"/>
          <c:h val="0.806832180780708"/>
        </c:manualLayout>
      </c:layout>
      <c:barChart>
        <c:barDir val="col"/>
        <c:grouping val="clustered"/>
        <c:ser>
          <c:idx val="1"/>
          <c:order val="1"/>
          <c:tx>
            <c:v>Raw data rate (Mb/s)</c:v>
          </c:tx>
          <c:cat>
            <c:numRef>
              <c:f>Sheet2!$B$2:$B$1278</c:f>
              <c:numCache>
                <c:formatCode>General</c:formatCode>
                <c:ptCount val="1277"/>
                <c:pt idx="0">
                  <c:v>0.0</c:v>
                </c:pt>
                <c:pt idx="1">
                  <c:v>2.50000000000003E-5</c:v>
                </c:pt>
                <c:pt idx="2">
                  <c:v>0.262664</c:v>
                </c:pt>
                <c:pt idx="3">
                  <c:v>0.381394000000003</c:v>
                </c:pt>
                <c:pt idx="4">
                  <c:v>0.401456</c:v>
                </c:pt>
                <c:pt idx="5">
                  <c:v>0.430057</c:v>
                </c:pt>
                <c:pt idx="6">
                  <c:v>0.44435</c:v>
                </c:pt>
                <c:pt idx="7">
                  <c:v>0.470951</c:v>
                </c:pt>
                <c:pt idx="8">
                  <c:v>0.481029</c:v>
                </c:pt>
                <c:pt idx="9">
                  <c:v>0.493776</c:v>
                </c:pt>
                <c:pt idx="10">
                  <c:v>0.597353999999994</c:v>
                </c:pt>
                <c:pt idx="11">
                  <c:v>0.624220000000004</c:v>
                </c:pt>
                <c:pt idx="12">
                  <c:v>0.652311</c:v>
                </c:pt>
                <c:pt idx="13">
                  <c:v>0.670582</c:v>
                </c:pt>
                <c:pt idx="14">
                  <c:v>0.680867</c:v>
                </c:pt>
                <c:pt idx="15">
                  <c:v>0.706016</c:v>
                </c:pt>
                <c:pt idx="16">
                  <c:v>0.718724000000006</c:v>
                </c:pt>
                <c:pt idx="17">
                  <c:v>0.731478</c:v>
                </c:pt>
                <c:pt idx="18">
                  <c:v>0.745263</c:v>
                </c:pt>
                <c:pt idx="19">
                  <c:v>0.755494000000004</c:v>
                </c:pt>
                <c:pt idx="20">
                  <c:v>0.768259000000006</c:v>
                </c:pt>
                <c:pt idx="21">
                  <c:v>0.778571000000005</c:v>
                </c:pt>
                <c:pt idx="22">
                  <c:v>0.792332</c:v>
                </c:pt>
                <c:pt idx="23">
                  <c:v>0.806791000000006</c:v>
                </c:pt>
                <c:pt idx="24">
                  <c:v>0.816942</c:v>
                </c:pt>
                <c:pt idx="25">
                  <c:v>0.82742</c:v>
                </c:pt>
                <c:pt idx="26">
                  <c:v>0.837649000000008</c:v>
                </c:pt>
                <c:pt idx="27">
                  <c:v>0.939544</c:v>
                </c:pt>
                <c:pt idx="28">
                  <c:v>0.978726000000001</c:v>
                </c:pt>
                <c:pt idx="29">
                  <c:v>0.995330999999995</c:v>
                </c:pt>
                <c:pt idx="30">
                  <c:v>1.006335</c:v>
                </c:pt>
                <c:pt idx="31">
                  <c:v>1.019076</c:v>
                </c:pt>
                <c:pt idx="32">
                  <c:v>1.030263</c:v>
                </c:pt>
                <c:pt idx="33">
                  <c:v>1.043638</c:v>
                </c:pt>
                <c:pt idx="34">
                  <c:v>1.056984</c:v>
                </c:pt>
                <c:pt idx="35">
                  <c:v>1.069628999999991</c:v>
                </c:pt>
                <c:pt idx="36">
                  <c:v>1.084689</c:v>
                </c:pt>
                <c:pt idx="37">
                  <c:v>1.095456</c:v>
                </c:pt>
                <c:pt idx="38">
                  <c:v>1.105677</c:v>
                </c:pt>
                <c:pt idx="39">
                  <c:v>1.119979</c:v>
                </c:pt>
                <c:pt idx="40">
                  <c:v>1.13282</c:v>
                </c:pt>
                <c:pt idx="41">
                  <c:v>1.146947</c:v>
                </c:pt>
                <c:pt idx="42">
                  <c:v>1.161417</c:v>
                </c:pt>
                <c:pt idx="43">
                  <c:v>1.171996</c:v>
                </c:pt>
                <c:pt idx="44">
                  <c:v>1.186441</c:v>
                </c:pt>
                <c:pt idx="45">
                  <c:v>1.200647</c:v>
                </c:pt>
                <c:pt idx="46">
                  <c:v>1.210952</c:v>
                </c:pt>
                <c:pt idx="47">
                  <c:v>1.223600999999991</c:v>
                </c:pt>
                <c:pt idx="48">
                  <c:v>1.234083</c:v>
                </c:pt>
                <c:pt idx="49">
                  <c:v>1.261468999999991</c:v>
                </c:pt>
                <c:pt idx="50">
                  <c:v>1.276848</c:v>
                </c:pt>
                <c:pt idx="51">
                  <c:v>1.288861</c:v>
                </c:pt>
                <c:pt idx="52">
                  <c:v>1.326735</c:v>
                </c:pt>
                <c:pt idx="53">
                  <c:v>1.36308</c:v>
                </c:pt>
                <c:pt idx="54">
                  <c:v>1.375809</c:v>
                </c:pt>
                <c:pt idx="55">
                  <c:v>1.390801</c:v>
                </c:pt>
                <c:pt idx="56">
                  <c:v>1.402788</c:v>
                </c:pt>
                <c:pt idx="57">
                  <c:v>1.639245</c:v>
                </c:pt>
                <c:pt idx="58">
                  <c:v>1.649473</c:v>
                </c:pt>
                <c:pt idx="59">
                  <c:v>1.66278700000001</c:v>
                </c:pt>
                <c:pt idx="60">
                  <c:v>1.673904</c:v>
                </c:pt>
                <c:pt idx="61">
                  <c:v>1.686806</c:v>
                </c:pt>
                <c:pt idx="62">
                  <c:v>1.697044</c:v>
                </c:pt>
                <c:pt idx="63">
                  <c:v>1.709898999999988</c:v>
                </c:pt>
                <c:pt idx="64">
                  <c:v>1.722019</c:v>
                </c:pt>
                <c:pt idx="65">
                  <c:v>1.734769</c:v>
                </c:pt>
                <c:pt idx="66">
                  <c:v>1.749846</c:v>
                </c:pt>
                <c:pt idx="67">
                  <c:v>1.759868</c:v>
                </c:pt>
                <c:pt idx="68">
                  <c:v>1.77482999999999</c:v>
                </c:pt>
                <c:pt idx="69">
                  <c:v>1.785175</c:v>
                </c:pt>
                <c:pt idx="70">
                  <c:v>1.811155</c:v>
                </c:pt>
                <c:pt idx="71">
                  <c:v>1.824845</c:v>
                </c:pt>
                <c:pt idx="72">
                  <c:v>1.838196</c:v>
                </c:pt>
                <c:pt idx="73">
                  <c:v>1.848309</c:v>
                </c:pt>
                <c:pt idx="74">
                  <c:v>1.861961</c:v>
                </c:pt>
                <c:pt idx="75">
                  <c:v>1.877413</c:v>
                </c:pt>
                <c:pt idx="76">
                  <c:v>1.893488</c:v>
                </c:pt>
                <c:pt idx="77">
                  <c:v>1.903548999999999</c:v>
                </c:pt>
                <c:pt idx="78">
                  <c:v>1.915720999999999</c:v>
                </c:pt>
                <c:pt idx="79">
                  <c:v>1.928289</c:v>
                </c:pt>
                <c:pt idx="80">
                  <c:v>1.9414</c:v>
                </c:pt>
                <c:pt idx="81">
                  <c:v>1.954561</c:v>
                </c:pt>
                <c:pt idx="82">
                  <c:v>1.97416</c:v>
                </c:pt>
                <c:pt idx="83">
                  <c:v>1.997443</c:v>
                </c:pt>
                <c:pt idx="84">
                  <c:v>2.007667</c:v>
                </c:pt>
                <c:pt idx="85">
                  <c:v>2.021128</c:v>
                </c:pt>
                <c:pt idx="86">
                  <c:v>2.031268999999972</c:v>
                </c:pt>
                <c:pt idx="87">
                  <c:v>2.041402999999997</c:v>
                </c:pt>
                <c:pt idx="88">
                  <c:v>2.054082999999998</c:v>
                </c:pt>
                <c:pt idx="89">
                  <c:v>2.074128</c:v>
                </c:pt>
                <c:pt idx="90">
                  <c:v>2.086987</c:v>
                </c:pt>
                <c:pt idx="91">
                  <c:v>2.097239</c:v>
                </c:pt>
                <c:pt idx="92">
                  <c:v>2.110103</c:v>
                </c:pt>
                <c:pt idx="93">
                  <c:v>2.120329</c:v>
                </c:pt>
                <c:pt idx="94">
                  <c:v>2.133052999999997</c:v>
                </c:pt>
                <c:pt idx="95">
                  <c:v>2.143152</c:v>
                </c:pt>
                <c:pt idx="96">
                  <c:v>2.154468999999978</c:v>
                </c:pt>
                <c:pt idx="97">
                  <c:v>2.169678999999998</c:v>
                </c:pt>
                <c:pt idx="98">
                  <c:v>2.181899</c:v>
                </c:pt>
                <c:pt idx="99">
                  <c:v>2.198074</c:v>
                </c:pt>
                <c:pt idx="100">
                  <c:v>2.208465</c:v>
                </c:pt>
                <c:pt idx="101">
                  <c:v>2.221207</c:v>
                </c:pt>
                <c:pt idx="102">
                  <c:v>2.231304</c:v>
                </c:pt>
                <c:pt idx="103">
                  <c:v>2.242217</c:v>
                </c:pt>
                <c:pt idx="104">
                  <c:v>2.256</c:v>
                </c:pt>
                <c:pt idx="105">
                  <c:v>2.266321000000023</c:v>
                </c:pt>
                <c:pt idx="106">
                  <c:v>2.282017</c:v>
                </c:pt>
                <c:pt idx="107">
                  <c:v>2.291988</c:v>
                </c:pt>
                <c:pt idx="108">
                  <c:v>2.303414</c:v>
                </c:pt>
                <c:pt idx="109">
                  <c:v>2.313938</c:v>
                </c:pt>
                <c:pt idx="110">
                  <c:v>2.327108</c:v>
                </c:pt>
                <c:pt idx="111">
                  <c:v>2.337454999999997</c:v>
                </c:pt>
                <c:pt idx="112">
                  <c:v>2.350121</c:v>
                </c:pt>
                <c:pt idx="113">
                  <c:v>2.360391</c:v>
                </c:pt>
                <c:pt idx="114">
                  <c:v>2.377544999999999</c:v>
                </c:pt>
                <c:pt idx="115">
                  <c:v>2.402184</c:v>
                </c:pt>
                <c:pt idx="116">
                  <c:v>2.413323</c:v>
                </c:pt>
                <c:pt idx="117">
                  <c:v>2.429657999999998</c:v>
                </c:pt>
                <c:pt idx="118">
                  <c:v>2.439858999999961</c:v>
                </c:pt>
                <c:pt idx="119">
                  <c:v>2.452740999999974</c:v>
                </c:pt>
                <c:pt idx="120">
                  <c:v>2.464376</c:v>
                </c:pt>
                <c:pt idx="121">
                  <c:v>2.477694</c:v>
                </c:pt>
                <c:pt idx="122">
                  <c:v>2.491904999999999</c:v>
                </c:pt>
                <c:pt idx="123">
                  <c:v>2.501907</c:v>
                </c:pt>
                <c:pt idx="124">
                  <c:v>2.514438</c:v>
                </c:pt>
                <c:pt idx="125">
                  <c:v>2.527645</c:v>
                </c:pt>
                <c:pt idx="126">
                  <c:v>2.537974</c:v>
                </c:pt>
                <c:pt idx="127">
                  <c:v>2.550674999999999</c:v>
                </c:pt>
                <c:pt idx="128">
                  <c:v>2.561243999999997</c:v>
                </c:pt>
                <c:pt idx="129">
                  <c:v>2.571467999999997</c:v>
                </c:pt>
                <c:pt idx="130">
                  <c:v>2.586504</c:v>
                </c:pt>
                <c:pt idx="131">
                  <c:v>2.599388</c:v>
                </c:pt>
                <c:pt idx="132">
                  <c:v>2.612336</c:v>
                </c:pt>
                <c:pt idx="133">
                  <c:v>2.625214</c:v>
                </c:pt>
                <c:pt idx="134">
                  <c:v>2.635544999999999</c:v>
                </c:pt>
                <c:pt idx="135">
                  <c:v>2.64892</c:v>
                </c:pt>
                <c:pt idx="136">
                  <c:v>2.659158999999997</c:v>
                </c:pt>
                <c:pt idx="137">
                  <c:v>2.686254999999999</c:v>
                </c:pt>
                <c:pt idx="138">
                  <c:v>2.698553</c:v>
                </c:pt>
                <c:pt idx="139">
                  <c:v>2.710667999999999</c:v>
                </c:pt>
                <c:pt idx="140">
                  <c:v>2.72356300000002</c:v>
                </c:pt>
                <c:pt idx="141">
                  <c:v>2.733974</c:v>
                </c:pt>
                <c:pt idx="142">
                  <c:v>2.760590000000024</c:v>
                </c:pt>
                <c:pt idx="143">
                  <c:v>2.788175000000001</c:v>
                </c:pt>
                <c:pt idx="144">
                  <c:v>2.801491</c:v>
                </c:pt>
                <c:pt idx="145">
                  <c:v>2.86358</c:v>
                </c:pt>
                <c:pt idx="146">
                  <c:v>2.887316</c:v>
                </c:pt>
                <c:pt idx="147">
                  <c:v>2.903596</c:v>
                </c:pt>
                <c:pt idx="148">
                  <c:v>2.914902</c:v>
                </c:pt>
                <c:pt idx="149">
                  <c:v>2.927683</c:v>
                </c:pt>
                <c:pt idx="150">
                  <c:v>2.93984599999996</c:v>
                </c:pt>
                <c:pt idx="151">
                  <c:v>2.9535</c:v>
                </c:pt>
                <c:pt idx="152">
                  <c:v>2.964255999999997</c:v>
                </c:pt>
                <c:pt idx="153">
                  <c:v>2.974808999999974</c:v>
                </c:pt>
                <c:pt idx="154">
                  <c:v>2.989505</c:v>
                </c:pt>
                <c:pt idx="155">
                  <c:v>3.001787</c:v>
                </c:pt>
                <c:pt idx="156">
                  <c:v>3.012967999999997</c:v>
                </c:pt>
                <c:pt idx="157">
                  <c:v>3.025712</c:v>
                </c:pt>
                <c:pt idx="158">
                  <c:v>3.036122</c:v>
                </c:pt>
                <c:pt idx="159">
                  <c:v>3.050879999999997</c:v>
                </c:pt>
                <c:pt idx="160">
                  <c:v>3.061058999999978</c:v>
                </c:pt>
                <c:pt idx="161">
                  <c:v>3.07714</c:v>
                </c:pt>
                <c:pt idx="162">
                  <c:v>3.102088</c:v>
                </c:pt>
                <c:pt idx="163">
                  <c:v>3.115824999999999</c:v>
                </c:pt>
                <c:pt idx="164">
                  <c:v>3.126698</c:v>
                </c:pt>
                <c:pt idx="165">
                  <c:v>3.139463999999997</c:v>
                </c:pt>
                <c:pt idx="166">
                  <c:v>3.15358</c:v>
                </c:pt>
                <c:pt idx="167">
                  <c:v>3.16379200000002</c:v>
                </c:pt>
                <c:pt idx="168">
                  <c:v>3.191215</c:v>
                </c:pt>
                <c:pt idx="169">
                  <c:v>3.209963</c:v>
                </c:pt>
                <c:pt idx="170">
                  <c:v>3.224571000000023</c:v>
                </c:pt>
                <c:pt idx="171">
                  <c:v>3.234942</c:v>
                </c:pt>
                <c:pt idx="172">
                  <c:v>3.248556</c:v>
                </c:pt>
                <c:pt idx="173">
                  <c:v>3.275478999999997</c:v>
                </c:pt>
                <c:pt idx="174">
                  <c:v>3.290177</c:v>
                </c:pt>
                <c:pt idx="175">
                  <c:v>3.307977</c:v>
                </c:pt>
                <c:pt idx="176">
                  <c:v>3.322188</c:v>
                </c:pt>
                <c:pt idx="177">
                  <c:v>3.334131</c:v>
                </c:pt>
                <c:pt idx="178">
                  <c:v>3.350585</c:v>
                </c:pt>
                <c:pt idx="179">
                  <c:v>3.360865999999977</c:v>
                </c:pt>
                <c:pt idx="180">
                  <c:v>3.374371</c:v>
                </c:pt>
                <c:pt idx="181">
                  <c:v>3.428579</c:v>
                </c:pt>
                <c:pt idx="182">
                  <c:v>3.438829999999997</c:v>
                </c:pt>
                <c:pt idx="183">
                  <c:v>3.453809999999997</c:v>
                </c:pt>
                <c:pt idx="184">
                  <c:v>3.464033</c:v>
                </c:pt>
                <c:pt idx="185">
                  <c:v>3.476898999999972</c:v>
                </c:pt>
                <c:pt idx="186">
                  <c:v>3.501485999999998</c:v>
                </c:pt>
                <c:pt idx="187">
                  <c:v>3.515299999999997</c:v>
                </c:pt>
                <c:pt idx="188">
                  <c:v>3.528179</c:v>
                </c:pt>
                <c:pt idx="189">
                  <c:v>3.539539</c:v>
                </c:pt>
                <c:pt idx="190">
                  <c:v>3.552369999999997</c:v>
                </c:pt>
                <c:pt idx="191">
                  <c:v>3.562418999999997</c:v>
                </c:pt>
                <c:pt idx="192">
                  <c:v>3.576615999999973</c:v>
                </c:pt>
                <c:pt idx="193">
                  <c:v>3.589397</c:v>
                </c:pt>
                <c:pt idx="194">
                  <c:v>3.601579</c:v>
                </c:pt>
                <c:pt idx="195">
                  <c:v>3.618901</c:v>
                </c:pt>
                <c:pt idx="196">
                  <c:v>3.629163</c:v>
                </c:pt>
                <c:pt idx="197">
                  <c:v>3.644225</c:v>
                </c:pt>
                <c:pt idx="198">
                  <c:v>3.655998</c:v>
                </c:pt>
                <c:pt idx="199">
                  <c:v>3.668767</c:v>
                </c:pt>
                <c:pt idx="200">
                  <c:v>3.682415999999998</c:v>
                </c:pt>
                <c:pt idx="201">
                  <c:v>3.692739</c:v>
                </c:pt>
                <c:pt idx="202">
                  <c:v>3.706657999999999</c:v>
                </c:pt>
                <c:pt idx="203">
                  <c:v>3.720844</c:v>
                </c:pt>
                <c:pt idx="204">
                  <c:v>3.734534000000023</c:v>
                </c:pt>
                <c:pt idx="205">
                  <c:v>3.747384000000033</c:v>
                </c:pt>
                <c:pt idx="206">
                  <c:v>3.760274</c:v>
                </c:pt>
                <c:pt idx="207">
                  <c:v>3.770539</c:v>
                </c:pt>
                <c:pt idx="208">
                  <c:v>3.818473999999977</c:v>
                </c:pt>
                <c:pt idx="209">
                  <c:v>3.832930999999997</c:v>
                </c:pt>
                <c:pt idx="210">
                  <c:v>3.845593</c:v>
                </c:pt>
                <c:pt idx="211">
                  <c:v>3.85585599999996</c:v>
                </c:pt>
                <c:pt idx="212">
                  <c:v>3.871146999999974</c:v>
                </c:pt>
                <c:pt idx="213">
                  <c:v>3.881428</c:v>
                </c:pt>
                <c:pt idx="214">
                  <c:v>3.894268999999972</c:v>
                </c:pt>
                <c:pt idx="215">
                  <c:v>3.935437999999999</c:v>
                </c:pt>
                <c:pt idx="216">
                  <c:v>3.948288</c:v>
                </c:pt>
                <c:pt idx="217">
                  <c:v>3.958550999999998</c:v>
                </c:pt>
                <c:pt idx="218">
                  <c:v>3.971403999999977</c:v>
                </c:pt>
                <c:pt idx="219">
                  <c:v>3.982114</c:v>
                </c:pt>
                <c:pt idx="220">
                  <c:v>3.995128999999998</c:v>
                </c:pt>
                <c:pt idx="221">
                  <c:v>4.008834999999975</c:v>
                </c:pt>
                <c:pt idx="222">
                  <c:v>4.027913999999964</c:v>
                </c:pt>
                <c:pt idx="223">
                  <c:v>4.038195</c:v>
                </c:pt>
                <c:pt idx="224">
                  <c:v>4.053809</c:v>
                </c:pt>
                <c:pt idx="225">
                  <c:v>4.079043000000051</c:v>
                </c:pt>
                <c:pt idx="226">
                  <c:v>4.089936999999995</c:v>
                </c:pt>
                <c:pt idx="227">
                  <c:v>4.102731999999984</c:v>
                </c:pt>
                <c:pt idx="228">
                  <c:v>4.113154999999947</c:v>
                </c:pt>
                <c:pt idx="229">
                  <c:v>4.131457</c:v>
                </c:pt>
                <c:pt idx="230">
                  <c:v>4.141655</c:v>
                </c:pt>
                <c:pt idx="231">
                  <c:v>4.153136999999965</c:v>
                </c:pt>
                <c:pt idx="232">
                  <c:v>4.181023</c:v>
                </c:pt>
                <c:pt idx="233">
                  <c:v>4.191182999999985</c:v>
                </c:pt>
                <c:pt idx="234">
                  <c:v>4.205035999999986</c:v>
                </c:pt>
                <c:pt idx="235">
                  <c:v>4.223602</c:v>
                </c:pt>
                <c:pt idx="236">
                  <c:v>4.241428000000012</c:v>
                </c:pt>
                <c:pt idx="237">
                  <c:v>4.254666</c:v>
                </c:pt>
                <c:pt idx="238">
                  <c:v>4.265476999999986</c:v>
                </c:pt>
                <c:pt idx="239">
                  <c:v>4.27839300000005</c:v>
                </c:pt>
                <c:pt idx="240">
                  <c:v>4.28864200000005</c:v>
                </c:pt>
                <c:pt idx="241">
                  <c:v>4.301543</c:v>
                </c:pt>
                <c:pt idx="242">
                  <c:v>4.312992999999984</c:v>
                </c:pt>
                <c:pt idx="243">
                  <c:v>4.352962999999995</c:v>
                </c:pt>
                <c:pt idx="244">
                  <c:v>4.365833999999976</c:v>
                </c:pt>
                <c:pt idx="245">
                  <c:v>4.377728</c:v>
                </c:pt>
                <c:pt idx="246">
                  <c:v>4.390579999999995</c:v>
                </c:pt>
                <c:pt idx="247">
                  <c:v>4.400854</c:v>
                </c:pt>
                <c:pt idx="248">
                  <c:v>4.417009999999999</c:v>
                </c:pt>
                <c:pt idx="249">
                  <c:v>4.447785999999994</c:v>
                </c:pt>
                <c:pt idx="250">
                  <c:v>4.462531999999975</c:v>
                </c:pt>
                <c:pt idx="251">
                  <c:v>4.472663000000067</c:v>
                </c:pt>
                <c:pt idx="252">
                  <c:v>4.482829</c:v>
                </c:pt>
                <c:pt idx="253">
                  <c:v>4.495634</c:v>
                </c:pt>
                <c:pt idx="254">
                  <c:v>4.506033</c:v>
                </c:pt>
                <c:pt idx="255">
                  <c:v>4.520424999999975</c:v>
                </c:pt>
                <c:pt idx="256">
                  <c:v>4.534674</c:v>
                </c:pt>
                <c:pt idx="257">
                  <c:v>4.547495999999986</c:v>
                </c:pt>
                <c:pt idx="258">
                  <c:v>4.557833999999985</c:v>
                </c:pt>
                <c:pt idx="259">
                  <c:v>4.580946</c:v>
                </c:pt>
                <c:pt idx="260">
                  <c:v>4.595435999999975</c:v>
                </c:pt>
                <c:pt idx="261">
                  <c:v>4.605698</c:v>
                </c:pt>
                <c:pt idx="262">
                  <c:v>4.630358</c:v>
                </c:pt>
                <c:pt idx="263">
                  <c:v>4.662183999999946</c:v>
                </c:pt>
                <c:pt idx="264">
                  <c:v>4.672937999999974</c:v>
                </c:pt>
                <c:pt idx="265">
                  <c:v>4.685770999999994</c:v>
                </c:pt>
                <c:pt idx="266">
                  <c:v>4.696031999999985</c:v>
                </c:pt>
                <c:pt idx="267">
                  <c:v>4.70882</c:v>
                </c:pt>
                <c:pt idx="268">
                  <c:v>4.721661000000013</c:v>
                </c:pt>
                <c:pt idx="269">
                  <c:v>4.746139</c:v>
                </c:pt>
                <c:pt idx="270">
                  <c:v>4.756401</c:v>
                </c:pt>
                <c:pt idx="271">
                  <c:v>4.771313000000042</c:v>
                </c:pt>
                <c:pt idx="272">
                  <c:v>4.802476999999985</c:v>
                </c:pt>
                <c:pt idx="273">
                  <c:v>4.814596999999964</c:v>
                </c:pt>
                <c:pt idx="274">
                  <c:v>4.827439999999965</c:v>
                </c:pt>
                <c:pt idx="275">
                  <c:v>4.838624</c:v>
                </c:pt>
                <c:pt idx="276">
                  <c:v>4.865524999999947</c:v>
                </c:pt>
                <c:pt idx="277">
                  <c:v>4.876418</c:v>
                </c:pt>
                <c:pt idx="278">
                  <c:v>4.900488</c:v>
                </c:pt>
                <c:pt idx="279">
                  <c:v>4.912873999999999</c:v>
                </c:pt>
                <c:pt idx="280">
                  <c:v>4.949408000000013</c:v>
                </c:pt>
                <c:pt idx="281">
                  <c:v>4.96332</c:v>
                </c:pt>
                <c:pt idx="282">
                  <c:v>4.975689000000013</c:v>
                </c:pt>
                <c:pt idx="283">
                  <c:v>4.98934200000006</c:v>
                </c:pt>
                <c:pt idx="284">
                  <c:v>5.016361</c:v>
                </c:pt>
                <c:pt idx="285">
                  <c:v>5.038021</c:v>
                </c:pt>
                <c:pt idx="286">
                  <c:v>5.05143</c:v>
                </c:pt>
                <c:pt idx="287">
                  <c:v>5.061684999999986</c:v>
                </c:pt>
                <c:pt idx="288">
                  <c:v>5.074552999999995</c:v>
                </c:pt>
                <c:pt idx="289">
                  <c:v>5.084899</c:v>
                </c:pt>
                <c:pt idx="290">
                  <c:v>5.097742</c:v>
                </c:pt>
                <c:pt idx="291">
                  <c:v>5.108066</c:v>
                </c:pt>
                <c:pt idx="292">
                  <c:v>5.12093599999993</c:v>
                </c:pt>
                <c:pt idx="293">
                  <c:v>5.136605</c:v>
                </c:pt>
                <c:pt idx="294">
                  <c:v>5.154715999999936</c:v>
                </c:pt>
                <c:pt idx="295">
                  <c:v>5.164923999999965</c:v>
                </c:pt>
                <c:pt idx="296">
                  <c:v>5.180447</c:v>
                </c:pt>
                <c:pt idx="297">
                  <c:v>5.193073999999997</c:v>
                </c:pt>
                <c:pt idx="298">
                  <c:v>5.206874</c:v>
                </c:pt>
                <c:pt idx="299">
                  <c:v>5.216855999999995</c:v>
                </c:pt>
                <c:pt idx="300">
                  <c:v>5.227478999999986</c:v>
                </c:pt>
                <c:pt idx="301">
                  <c:v>5.253869</c:v>
                </c:pt>
                <c:pt idx="302">
                  <c:v>5.266622</c:v>
                </c:pt>
                <c:pt idx="303">
                  <c:v>5.32712699999995</c:v>
                </c:pt>
                <c:pt idx="304">
                  <c:v>5.350068</c:v>
                </c:pt>
                <c:pt idx="305">
                  <c:v>5.363486999999965</c:v>
                </c:pt>
                <c:pt idx="306">
                  <c:v>5.376427</c:v>
                </c:pt>
                <c:pt idx="307">
                  <c:v>5.390172999999994</c:v>
                </c:pt>
                <c:pt idx="308">
                  <c:v>5.410874</c:v>
                </c:pt>
                <c:pt idx="309">
                  <c:v>5.423661000000013</c:v>
                </c:pt>
                <c:pt idx="310">
                  <c:v>5.434105999999995</c:v>
                </c:pt>
                <c:pt idx="311">
                  <c:v>5.447283</c:v>
                </c:pt>
                <c:pt idx="312">
                  <c:v>5.468644</c:v>
                </c:pt>
                <c:pt idx="313">
                  <c:v>5.481630000000012</c:v>
                </c:pt>
                <c:pt idx="314">
                  <c:v>5.491743000000055</c:v>
                </c:pt>
                <c:pt idx="315">
                  <c:v>5.504651</c:v>
                </c:pt>
                <c:pt idx="316">
                  <c:v>5.514976999999964</c:v>
                </c:pt>
                <c:pt idx="317">
                  <c:v>5.528416999999965</c:v>
                </c:pt>
                <c:pt idx="318">
                  <c:v>5.538567</c:v>
                </c:pt>
                <c:pt idx="319">
                  <c:v>5.551338</c:v>
                </c:pt>
                <c:pt idx="320">
                  <c:v>5.577144999999994</c:v>
                </c:pt>
                <c:pt idx="321">
                  <c:v>5.587513999999985</c:v>
                </c:pt>
                <c:pt idx="322">
                  <c:v>5.600342</c:v>
                </c:pt>
                <c:pt idx="323">
                  <c:v>5.613209999999999</c:v>
                </c:pt>
                <c:pt idx="324">
                  <c:v>5.626811999999965</c:v>
                </c:pt>
                <c:pt idx="325">
                  <c:v>5.637680999999985</c:v>
                </c:pt>
                <c:pt idx="326">
                  <c:v>5.666629</c:v>
                </c:pt>
                <c:pt idx="327">
                  <c:v>5.678957999999985</c:v>
                </c:pt>
                <c:pt idx="328">
                  <c:v>5.693133999999984</c:v>
                </c:pt>
                <c:pt idx="329">
                  <c:v>5.703431</c:v>
                </c:pt>
                <c:pt idx="330">
                  <c:v>5.718080999999985</c:v>
                </c:pt>
                <c:pt idx="331">
                  <c:v>5.728268</c:v>
                </c:pt>
                <c:pt idx="332">
                  <c:v>5.747153</c:v>
                </c:pt>
                <c:pt idx="333">
                  <c:v>5.775894</c:v>
                </c:pt>
                <c:pt idx="334">
                  <c:v>5.786167</c:v>
                </c:pt>
                <c:pt idx="335">
                  <c:v>5.799004</c:v>
                </c:pt>
                <c:pt idx="336">
                  <c:v>5.813543999999998</c:v>
                </c:pt>
                <c:pt idx="337">
                  <c:v>5.826397</c:v>
                </c:pt>
                <c:pt idx="338">
                  <c:v>5.836686</c:v>
                </c:pt>
                <c:pt idx="339">
                  <c:v>5.868545999999974</c:v>
                </c:pt>
                <c:pt idx="340">
                  <c:v>5.881510999999985</c:v>
                </c:pt>
                <c:pt idx="341">
                  <c:v>5.894479999999985</c:v>
                </c:pt>
                <c:pt idx="342">
                  <c:v>5.907162</c:v>
                </c:pt>
                <c:pt idx="343">
                  <c:v>5.917596999999986</c:v>
                </c:pt>
                <c:pt idx="344">
                  <c:v>5.930414</c:v>
                </c:pt>
                <c:pt idx="345">
                  <c:v>5.940705</c:v>
                </c:pt>
                <c:pt idx="346">
                  <c:v>5.953475</c:v>
                </c:pt>
                <c:pt idx="347">
                  <c:v>5.967886999999965</c:v>
                </c:pt>
                <c:pt idx="348">
                  <c:v>5.977967</c:v>
                </c:pt>
                <c:pt idx="349">
                  <c:v>5.988297000000045</c:v>
                </c:pt>
                <c:pt idx="350">
                  <c:v>6.001037</c:v>
                </c:pt>
                <c:pt idx="351">
                  <c:v>6.021920999999995</c:v>
                </c:pt>
                <c:pt idx="352">
                  <c:v>6.037046</c:v>
                </c:pt>
                <c:pt idx="353">
                  <c:v>6.047277</c:v>
                </c:pt>
                <c:pt idx="354">
                  <c:v>6.063943</c:v>
                </c:pt>
                <c:pt idx="355">
                  <c:v>6.074993999999998</c:v>
                </c:pt>
                <c:pt idx="356">
                  <c:v>6.087893</c:v>
                </c:pt>
                <c:pt idx="357">
                  <c:v>6.099098</c:v>
                </c:pt>
                <c:pt idx="358">
                  <c:v>6.117555999999935</c:v>
                </c:pt>
                <c:pt idx="359">
                  <c:v>6.127971999999943</c:v>
                </c:pt>
                <c:pt idx="360">
                  <c:v>6.140493999999999</c:v>
                </c:pt>
                <c:pt idx="361">
                  <c:v>6.168283999999995</c:v>
                </c:pt>
                <c:pt idx="362">
                  <c:v>6.179584999999975</c:v>
                </c:pt>
                <c:pt idx="363">
                  <c:v>6.192375999999975</c:v>
                </c:pt>
                <c:pt idx="364">
                  <c:v>6.215497</c:v>
                </c:pt>
                <c:pt idx="365">
                  <c:v>6.230884999999994</c:v>
                </c:pt>
                <c:pt idx="366">
                  <c:v>6.241104</c:v>
                </c:pt>
                <c:pt idx="367">
                  <c:v>6.2539</c:v>
                </c:pt>
                <c:pt idx="368">
                  <c:v>6.264202</c:v>
                </c:pt>
                <c:pt idx="369">
                  <c:v>6.279946</c:v>
                </c:pt>
                <c:pt idx="370">
                  <c:v>6.290033</c:v>
                </c:pt>
                <c:pt idx="371">
                  <c:v>6.300268000000012</c:v>
                </c:pt>
                <c:pt idx="372">
                  <c:v>6.313029</c:v>
                </c:pt>
                <c:pt idx="373">
                  <c:v>6.323359</c:v>
                </c:pt>
                <c:pt idx="374">
                  <c:v>6.337064</c:v>
                </c:pt>
                <c:pt idx="375">
                  <c:v>6.348527999999995</c:v>
                </c:pt>
                <c:pt idx="376">
                  <c:v>6.361266</c:v>
                </c:pt>
                <c:pt idx="377">
                  <c:v>6.376513999999998</c:v>
                </c:pt>
                <c:pt idx="378">
                  <c:v>6.389682</c:v>
                </c:pt>
                <c:pt idx="379">
                  <c:v>6.402510999999984</c:v>
                </c:pt>
                <c:pt idx="380">
                  <c:v>6.412798</c:v>
                </c:pt>
                <c:pt idx="381">
                  <c:v>6.425663000000013</c:v>
                </c:pt>
                <c:pt idx="382">
                  <c:v>6.435977</c:v>
                </c:pt>
                <c:pt idx="383">
                  <c:v>6.448862000000013</c:v>
                </c:pt>
                <c:pt idx="384">
                  <c:v>6.460757</c:v>
                </c:pt>
                <c:pt idx="385">
                  <c:v>6.473642000000067</c:v>
                </c:pt>
                <c:pt idx="386">
                  <c:v>6.484785999999985</c:v>
                </c:pt>
                <c:pt idx="387">
                  <c:v>6.497777</c:v>
                </c:pt>
                <c:pt idx="388">
                  <c:v>6.508051</c:v>
                </c:pt>
                <c:pt idx="389">
                  <c:v>6.520969999999997</c:v>
                </c:pt>
                <c:pt idx="390">
                  <c:v>6.531317</c:v>
                </c:pt>
                <c:pt idx="391">
                  <c:v>6.544050999999985</c:v>
                </c:pt>
                <c:pt idx="392">
                  <c:v>6.554322</c:v>
                </c:pt>
                <c:pt idx="393">
                  <c:v>6.603895999999985</c:v>
                </c:pt>
                <c:pt idx="394">
                  <c:v>6.614203999999995</c:v>
                </c:pt>
                <c:pt idx="395">
                  <c:v>6.629020999999994</c:v>
                </c:pt>
                <c:pt idx="396">
                  <c:v>6.640409999999996</c:v>
                </c:pt>
                <c:pt idx="397">
                  <c:v>6.653129999999995</c:v>
                </c:pt>
                <c:pt idx="398">
                  <c:v>6.667107999999945</c:v>
                </c:pt>
                <c:pt idx="399">
                  <c:v>6.678372</c:v>
                </c:pt>
                <c:pt idx="400">
                  <c:v>6.694575999999935</c:v>
                </c:pt>
                <c:pt idx="401">
                  <c:v>6.704673</c:v>
                </c:pt>
                <c:pt idx="402">
                  <c:v>6.717583999999983</c:v>
                </c:pt>
                <c:pt idx="403">
                  <c:v>6.728402</c:v>
                </c:pt>
                <c:pt idx="404">
                  <c:v>6.741977</c:v>
                </c:pt>
                <c:pt idx="405">
                  <c:v>6.767326999999994</c:v>
                </c:pt>
                <c:pt idx="406">
                  <c:v>6.781250000000012</c:v>
                </c:pt>
                <c:pt idx="407">
                  <c:v>6.793463000000013</c:v>
                </c:pt>
                <c:pt idx="408">
                  <c:v>6.80623</c:v>
                </c:pt>
                <c:pt idx="409">
                  <c:v>6.816568</c:v>
                </c:pt>
                <c:pt idx="410">
                  <c:v>6.829373</c:v>
                </c:pt>
                <c:pt idx="411">
                  <c:v>6.843125999999994</c:v>
                </c:pt>
                <c:pt idx="412">
                  <c:v>6.856034999999975</c:v>
                </c:pt>
                <c:pt idx="413">
                  <c:v>6.866323</c:v>
                </c:pt>
                <c:pt idx="414">
                  <c:v>6.880453999999998</c:v>
                </c:pt>
                <c:pt idx="415">
                  <c:v>6.891277</c:v>
                </c:pt>
                <c:pt idx="416">
                  <c:v>6.90204</c:v>
                </c:pt>
                <c:pt idx="417">
                  <c:v>6.915985999999966</c:v>
                </c:pt>
                <c:pt idx="418">
                  <c:v>6.92874</c:v>
                </c:pt>
                <c:pt idx="419">
                  <c:v>6.938982</c:v>
                </c:pt>
                <c:pt idx="420">
                  <c:v>6.952593999999999</c:v>
                </c:pt>
                <c:pt idx="421">
                  <c:v>6.962921999999994</c:v>
                </c:pt>
                <c:pt idx="422">
                  <c:v>6.975806</c:v>
                </c:pt>
                <c:pt idx="423">
                  <c:v>6.98928900000005</c:v>
                </c:pt>
                <c:pt idx="424">
                  <c:v>7.001198</c:v>
                </c:pt>
                <c:pt idx="425">
                  <c:v>7.024205999999976</c:v>
                </c:pt>
                <c:pt idx="426">
                  <c:v>7.034455999999984</c:v>
                </c:pt>
                <c:pt idx="427">
                  <c:v>7.050185999999965</c:v>
                </c:pt>
                <c:pt idx="428">
                  <c:v>7.061271</c:v>
                </c:pt>
                <c:pt idx="429">
                  <c:v>7.075562</c:v>
                </c:pt>
                <c:pt idx="430">
                  <c:v>7.088454999999985</c:v>
                </c:pt>
                <c:pt idx="431">
                  <c:v>7.100372</c:v>
                </c:pt>
                <c:pt idx="432">
                  <c:v>7.113182999999974</c:v>
                </c:pt>
                <c:pt idx="433">
                  <c:v>7.126868</c:v>
                </c:pt>
                <c:pt idx="434">
                  <c:v>7.137843999999999</c:v>
                </c:pt>
                <c:pt idx="435">
                  <c:v>7.152431999999965</c:v>
                </c:pt>
                <c:pt idx="436">
                  <c:v>7.162640999999994</c:v>
                </c:pt>
                <c:pt idx="437">
                  <c:v>7.172818999999984</c:v>
                </c:pt>
                <c:pt idx="438">
                  <c:v>7.189283</c:v>
                </c:pt>
                <c:pt idx="439">
                  <c:v>7.216715999999995</c:v>
                </c:pt>
                <c:pt idx="440">
                  <c:v>7.230175</c:v>
                </c:pt>
                <c:pt idx="441">
                  <c:v>7.24166800000006</c:v>
                </c:pt>
                <c:pt idx="442">
                  <c:v>7.254509999999994</c:v>
                </c:pt>
                <c:pt idx="443">
                  <c:v>7.264781999999975</c:v>
                </c:pt>
                <c:pt idx="444">
                  <c:v>7.277665</c:v>
                </c:pt>
                <c:pt idx="445">
                  <c:v>7.28814</c:v>
                </c:pt>
                <c:pt idx="446">
                  <c:v>7.301586999999984</c:v>
                </c:pt>
                <c:pt idx="447">
                  <c:v>7.311762</c:v>
                </c:pt>
                <c:pt idx="448">
                  <c:v>7.326966999999994</c:v>
                </c:pt>
                <c:pt idx="449">
                  <c:v>7.33907</c:v>
                </c:pt>
                <c:pt idx="450">
                  <c:v>7.351930999999984</c:v>
                </c:pt>
                <c:pt idx="451">
                  <c:v>7.363292</c:v>
                </c:pt>
                <c:pt idx="452">
                  <c:v>7.377400999999994</c:v>
                </c:pt>
                <c:pt idx="453">
                  <c:v>7.389503</c:v>
                </c:pt>
                <c:pt idx="454">
                  <c:v>7.402962</c:v>
                </c:pt>
                <c:pt idx="455">
                  <c:v>7.42969300000005</c:v>
                </c:pt>
                <c:pt idx="456">
                  <c:v>7.439967000000045</c:v>
                </c:pt>
                <c:pt idx="457">
                  <c:v>7.452881999999994</c:v>
                </c:pt>
                <c:pt idx="458">
                  <c:v>7.463153</c:v>
                </c:pt>
                <c:pt idx="459">
                  <c:v>7.475967</c:v>
                </c:pt>
                <c:pt idx="460">
                  <c:v>7.486313000000012</c:v>
                </c:pt>
                <c:pt idx="461">
                  <c:v>7.510123</c:v>
                </c:pt>
                <c:pt idx="462">
                  <c:v>7.534341</c:v>
                </c:pt>
                <c:pt idx="463">
                  <c:v>7.546913999999997</c:v>
                </c:pt>
                <c:pt idx="464">
                  <c:v>7.559703</c:v>
                </c:pt>
                <c:pt idx="465">
                  <c:v>7.582824999999985</c:v>
                </c:pt>
                <c:pt idx="466">
                  <c:v>7.597162</c:v>
                </c:pt>
                <c:pt idx="467">
                  <c:v>7.608439999999994</c:v>
                </c:pt>
                <c:pt idx="468">
                  <c:v>7.621249</c:v>
                </c:pt>
                <c:pt idx="469">
                  <c:v>7.631471999999999</c:v>
                </c:pt>
                <c:pt idx="470">
                  <c:v>7.644188999999947</c:v>
                </c:pt>
                <c:pt idx="471">
                  <c:v>7.656404999999974</c:v>
                </c:pt>
                <c:pt idx="472">
                  <c:v>7.670994999999983</c:v>
                </c:pt>
                <c:pt idx="473">
                  <c:v>7.681148999999999</c:v>
                </c:pt>
                <c:pt idx="474">
                  <c:v>7.694158999999953</c:v>
                </c:pt>
                <c:pt idx="475">
                  <c:v>7.70989</c:v>
                </c:pt>
                <c:pt idx="476">
                  <c:v>7.721053</c:v>
                </c:pt>
                <c:pt idx="477">
                  <c:v>7.733862000000047</c:v>
                </c:pt>
                <c:pt idx="478">
                  <c:v>7.744076999999994</c:v>
                </c:pt>
                <c:pt idx="479">
                  <c:v>7.756882</c:v>
                </c:pt>
                <c:pt idx="480">
                  <c:v>7.768204</c:v>
                </c:pt>
                <c:pt idx="481">
                  <c:v>7.780918999999995</c:v>
                </c:pt>
                <c:pt idx="482">
                  <c:v>7.792878</c:v>
                </c:pt>
                <c:pt idx="483">
                  <c:v>7.805781999999986</c:v>
                </c:pt>
                <c:pt idx="484">
                  <c:v>7.816943</c:v>
                </c:pt>
                <c:pt idx="485">
                  <c:v>7.829683999999998</c:v>
                </c:pt>
                <c:pt idx="486">
                  <c:v>7.839854</c:v>
                </c:pt>
                <c:pt idx="487">
                  <c:v>7.852618999999994</c:v>
                </c:pt>
                <c:pt idx="488">
                  <c:v>7.865901999999965</c:v>
                </c:pt>
                <c:pt idx="489">
                  <c:v>7.878823</c:v>
                </c:pt>
                <c:pt idx="490">
                  <c:v>7.889045999999999</c:v>
                </c:pt>
                <c:pt idx="491">
                  <c:v>7.904885999999975</c:v>
                </c:pt>
                <c:pt idx="492">
                  <c:v>7.918675</c:v>
                </c:pt>
                <c:pt idx="493">
                  <c:v>7.931482</c:v>
                </c:pt>
                <c:pt idx="494">
                  <c:v>7.946680000000002</c:v>
                </c:pt>
                <c:pt idx="495">
                  <c:v>7.957677</c:v>
                </c:pt>
                <c:pt idx="496">
                  <c:v>7.981375</c:v>
                </c:pt>
                <c:pt idx="497">
                  <c:v>7.994118999999976</c:v>
                </c:pt>
                <c:pt idx="498">
                  <c:v>8.004467</c:v>
                </c:pt>
                <c:pt idx="499">
                  <c:v>8.020633</c:v>
                </c:pt>
                <c:pt idx="500">
                  <c:v>8.034207</c:v>
                </c:pt>
                <c:pt idx="501">
                  <c:v>8.046270999999997</c:v>
                </c:pt>
                <c:pt idx="502">
                  <c:v>8.0615</c:v>
                </c:pt>
                <c:pt idx="503">
                  <c:v>8.071898000000001</c:v>
                </c:pt>
                <c:pt idx="504">
                  <c:v>8.084638</c:v>
                </c:pt>
                <c:pt idx="505">
                  <c:v>8.094952</c:v>
                </c:pt>
                <c:pt idx="506">
                  <c:v>8.110518000000001</c:v>
                </c:pt>
                <c:pt idx="507">
                  <c:v>8.121562</c:v>
                </c:pt>
                <c:pt idx="508">
                  <c:v>8.137297</c:v>
                </c:pt>
                <c:pt idx="509">
                  <c:v>8.147499</c:v>
                </c:pt>
                <c:pt idx="510">
                  <c:v>8.160438000000002</c:v>
                </c:pt>
                <c:pt idx="511">
                  <c:v>8.170731</c:v>
                </c:pt>
                <c:pt idx="512">
                  <c:v>8.18355</c:v>
                </c:pt>
                <c:pt idx="513">
                  <c:v>8.194198</c:v>
                </c:pt>
                <c:pt idx="514">
                  <c:v>8.208024999999997</c:v>
                </c:pt>
                <c:pt idx="515">
                  <c:v>8.221966999999997</c:v>
                </c:pt>
                <c:pt idx="516">
                  <c:v>8.237113999999998</c:v>
                </c:pt>
                <c:pt idx="517">
                  <c:v>8.249153999999998</c:v>
                </c:pt>
                <c:pt idx="518">
                  <c:v>8.262004000000002</c:v>
                </c:pt>
                <c:pt idx="519">
                  <c:v>8.275598</c:v>
                </c:pt>
                <c:pt idx="520">
                  <c:v>8.288928999999987</c:v>
                </c:pt>
                <c:pt idx="521">
                  <c:v>8.299792</c:v>
                </c:pt>
                <c:pt idx="522">
                  <c:v>8.314384</c:v>
                </c:pt>
                <c:pt idx="523">
                  <c:v>8.326399</c:v>
                </c:pt>
                <c:pt idx="524">
                  <c:v>8.339166</c:v>
                </c:pt>
                <c:pt idx="525">
                  <c:v>8.349312</c:v>
                </c:pt>
                <c:pt idx="526">
                  <c:v>8.363949000000024</c:v>
                </c:pt>
                <c:pt idx="527">
                  <c:v>8.374224000000001</c:v>
                </c:pt>
                <c:pt idx="528">
                  <c:v>8.387077000000001</c:v>
                </c:pt>
                <c:pt idx="529">
                  <c:v>8.397770000000001</c:v>
                </c:pt>
                <c:pt idx="530">
                  <c:v>8.429165000000001</c:v>
                </c:pt>
                <c:pt idx="531">
                  <c:v>8.441853</c:v>
                </c:pt>
                <c:pt idx="532">
                  <c:v>8.470113000000001</c:v>
                </c:pt>
                <c:pt idx="533">
                  <c:v>8.485566000000076</c:v>
                </c:pt>
                <c:pt idx="534">
                  <c:v>8.496321</c:v>
                </c:pt>
                <c:pt idx="535">
                  <c:v>8.508972999999997</c:v>
                </c:pt>
                <c:pt idx="536">
                  <c:v>8.522491</c:v>
                </c:pt>
                <c:pt idx="537">
                  <c:v>8.544437</c:v>
                </c:pt>
                <c:pt idx="538">
                  <c:v>8.560395000000001</c:v>
                </c:pt>
                <c:pt idx="539">
                  <c:v>8.570633</c:v>
                </c:pt>
                <c:pt idx="540">
                  <c:v>8.583587000000006</c:v>
                </c:pt>
                <c:pt idx="541">
                  <c:v>8.593970999999998</c:v>
                </c:pt>
                <c:pt idx="542">
                  <c:v>8.606807000000003</c:v>
                </c:pt>
                <c:pt idx="543">
                  <c:v>8.618954999999997</c:v>
                </c:pt>
                <c:pt idx="544">
                  <c:v>8.635258</c:v>
                </c:pt>
                <c:pt idx="545">
                  <c:v>8.645469</c:v>
                </c:pt>
                <c:pt idx="546">
                  <c:v>8.660994</c:v>
                </c:pt>
                <c:pt idx="547">
                  <c:v>8.673299</c:v>
                </c:pt>
                <c:pt idx="548">
                  <c:v>8.685918000000001</c:v>
                </c:pt>
                <c:pt idx="549">
                  <c:v>8.700990000000001</c:v>
                </c:pt>
                <c:pt idx="550">
                  <c:v>8.713666000000001</c:v>
                </c:pt>
                <c:pt idx="551">
                  <c:v>8.726912999999997</c:v>
                </c:pt>
                <c:pt idx="552">
                  <c:v>8.738597</c:v>
                </c:pt>
                <c:pt idx="553">
                  <c:v>8.751427000000001</c:v>
                </c:pt>
                <c:pt idx="554">
                  <c:v>8.762538000000002</c:v>
                </c:pt>
                <c:pt idx="555">
                  <c:v>8.778543000000001</c:v>
                </c:pt>
                <c:pt idx="556">
                  <c:v>8.788856</c:v>
                </c:pt>
                <c:pt idx="557">
                  <c:v>8.801613000000001</c:v>
                </c:pt>
                <c:pt idx="558">
                  <c:v>8.813931</c:v>
                </c:pt>
                <c:pt idx="559">
                  <c:v>8.83994</c:v>
                </c:pt>
                <c:pt idx="560">
                  <c:v>8.85278900000012</c:v>
                </c:pt>
                <c:pt idx="561">
                  <c:v>8.864131</c:v>
                </c:pt>
                <c:pt idx="562">
                  <c:v>8.881481</c:v>
                </c:pt>
                <c:pt idx="563">
                  <c:v>8.894371999999998</c:v>
                </c:pt>
                <c:pt idx="564">
                  <c:v>8.920569</c:v>
                </c:pt>
                <c:pt idx="565">
                  <c:v>8.931509</c:v>
                </c:pt>
                <c:pt idx="566">
                  <c:v>8.945074</c:v>
                </c:pt>
                <c:pt idx="567">
                  <c:v>8.95550900000011</c:v>
                </c:pt>
                <c:pt idx="568">
                  <c:v>8.969136000000096</c:v>
                </c:pt>
                <c:pt idx="569">
                  <c:v>8.996317000000001</c:v>
                </c:pt>
                <c:pt idx="570">
                  <c:v>9.008206</c:v>
                </c:pt>
                <c:pt idx="571">
                  <c:v>9.021905</c:v>
                </c:pt>
                <c:pt idx="572">
                  <c:v>9.032031000000003</c:v>
                </c:pt>
                <c:pt idx="573">
                  <c:v>9.052340000000002</c:v>
                </c:pt>
                <c:pt idx="574">
                  <c:v>9.063342</c:v>
                </c:pt>
                <c:pt idx="575">
                  <c:v>9.077746000000004</c:v>
                </c:pt>
                <c:pt idx="576">
                  <c:v>9.089157</c:v>
                </c:pt>
                <c:pt idx="577">
                  <c:v>9.103996</c:v>
                </c:pt>
                <c:pt idx="578">
                  <c:v>9.114888000000001</c:v>
                </c:pt>
                <c:pt idx="579">
                  <c:v>9.127796</c:v>
                </c:pt>
                <c:pt idx="580">
                  <c:v>9.144364999999997</c:v>
                </c:pt>
                <c:pt idx="581">
                  <c:v>9.157266000000001</c:v>
                </c:pt>
                <c:pt idx="582">
                  <c:v>9.170684000000006</c:v>
                </c:pt>
                <c:pt idx="583">
                  <c:v>9.183586000000026</c:v>
                </c:pt>
                <c:pt idx="584">
                  <c:v>9.197374999999997</c:v>
                </c:pt>
                <c:pt idx="585">
                  <c:v>9.210137000000001</c:v>
                </c:pt>
                <c:pt idx="586">
                  <c:v>9.220809</c:v>
                </c:pt>
                <c:pt idx="587">
                  <c:v>9.235592</c:v>
                </c:pt>
                <c:pt idx="588">
                  <c:v>9.24836399999994</c:v>
                </c:pt>
                <c:pt idx="589">
                  <c:v>9.261353999999998</c:v>
                </c:pt>
                <c:pt idx="590">
                  <c:v>9.273419</c:v>
                </c:pt>
                <c:pt idx="591">
                  <c:v>9.286115000000001</c:v>
                </c:pt>
                <c:pt idx="592">
                  <c:v>9.299965</c:v>
                </c:pt>
                <c:pt idx="593">
                  <c:v>9.312711</c:v>
                </c:pt>
                <c:pt idx="594">
                  <c:v>9.323019</c:v>
                </c:pt>
                <c:pt idx="595">
                  <c:v>9.337990000000001</c:v>
                </c:pt>
                <c:pt idx="596">
                  <c:v>9.34909</c:v>
                </c:pt>
                <c:pt idx="597">
                  <c:v>9.361995</c:v>
                </c:pt>
                <c:pt idx="598">
                  <c:v>9.375129000000004</c:v>
                </c:pt>
                <c:pt idx="599">
                  <c:v>9.388938000000001</c:v>
                </c:pt>
                <c:pt idx="600">
                  <c:v>9.401424</c:v>
                </c:pt>
                <c:pt idx="601">
                  <c:v>9.411498000000003</c:v>
                </c:pt>
                <c:pt idx="602">
                  <c:v>9.424324999999997</c:v>
                </c:pt>
                <c:pt idx="603">
                  <c:v>9.437167999999997</c:v>
                </c:pt>
                <c:pt idx="604">
                  <c:v>9.45344900000011</c:v>
                </c:pt>
                <c:pt idx="605">
                  <c:v>9.464357000000001</c:v>
                </c:pt>
                <c:pt idx="606">
                  <c:v>9.477083</c:v>
                </c:pt>
                <c:pt idx="607">
                  <c:v>9.488294</c:v>
                </c:pt>
                <c:pt idx="608">
                  <c:v>9.500997000000003</c:v>
                </c:pt>
                <c:pt idx="609">
                  <c:v>9.511296</c:v>
                </c:pt>
                <c:pt idx="610">
                  <c:v>9.524813</c:v>
                </c:pt>
                <c:pt idx="611">
                  <c:v>9.535103000000001</c:v>
                </c:pt>
                <c:pt idx="612">
                  <c:v>9.551783</c:v>
                </c:pt>
                <c:pt idx="613">
                  <c:v>9.562090000000006</c:v>
                </c:pt>
                <c:pt idx="614">
                  <c:v>9.577184</c:v>
                </c:pt>
                <c:pt idx="615">
                  <c:v>9.588044</c:v>
                </c:pt>
                <c:pt idx="616">
                  <c:v>9.600882</c:v>
                </c:pt>
                <c:pt idx="617">
                  <c:v>9.611194</c:v>
                </c:pt>
                <c:pt idx="618">
                  <c:v>9.625997000000003</c:v>
                </c:pt>
                <c:pt idx="619">
                  <c:v>9.646743000000001</c:v>
                </c:pt>
                <c:pt idx="620">
                  <c:v>9.662141</c:v>
                </c:pt>
                <c:pt idx="621">
                  <c:v>9.672505000000002</c:v>
                </c:pt>
                <c:pt idx="622">
                  <c:v>9.685891000000001</c:v>
                </c:pt>
                <c:pt idx="623">
                  <c:v>9.697624</c:v>
                </c:pt>
                <c:pt idx="624">
                  <c:v>9.712749</c:v>
                </c:pt>
                <c:pt idx="625">
                  <c:v>9.723161999999998</c:v>
                </c:pt>
                <c:pt idx="626">
                  <c:v>9.737011999999998</c:v>
                </c:pt>
                <c:pt idx="627">
                  <c:v>9.7504</c:v>
                </c:pt>
                <c:pt idx="628">
                  <c:v>9.774457</c:v>
                </c:pt>
                <c:pt idx="629">
                  <c:v>9.786696000000002</c:v>
                </c:pt>
                <c:pt idx="630">
                  <c:v>9.802245000000002</c:v>
                </c:pt>
                <c:pt idx="631">
                  <c:v>9.816048</c:v>
                </c:pt>
                <c:pt idx="632">
                  <c:v>9.982137000000024</c:v>
                </c:pt>
                <c:pt idx="633">
                  <c:v>9.982145000000002</c:v>
                </c:pt>
                <c:pt idx="634">
                  <c:v>9.982163000000003</c:v>
                </c:pt>
                <c:pt idx="635">
                  <c:v>9.982167</c:v>
                </c:pt>
                <c:pt idx="636">
                  <c:v>9.982175000000001</c:v>
                </c:pt>
                <c:pt idx="637">
                  <c:v>9.982179</c:v>
                </c:pt>
                <c:pt idx="638">
                  <c:v>9.982186000000076</c:v>
                </c:pt>
                <c:pt idx="639">
                  <c:v>9.982197000000004</c:v>
                </c:pt>
                <c:pt idx="640">
                  <c:v>9.982211000000001</c:v>
                </c:pt>
                <c:pt idx="641">
                  <c:v>9.982219</c:v>
                </c:pt>
                <c:pt idx="642">
                  <c:v>9.982224</c:v>
                </c:pt>
                <c:pt idx="643">
                  <c:v>9.982241</c:v>
                </c:pt>
                <c:pt idx="644">
                  <c:v>10.001362</c:v>
                </c:pt>
                <c:pt idx="645">
                  <c:v>10.012909</c:v>
                </c:pt>
                <c:pt idx="646">
                  <c:v>10.019269</c:v>
                </c:pt>
                <c:pt idx="647">
                  <c:v>10.033255</c:v>
                </c:pt>
                <c:pt idx="648">
                  <c:v>10.05066400000001</c:v>
                </c:pt>
                <c:pt idx="649">
                  <c:v>10.06226600000001</c:v>
                </c:pt>
                <c:pt idx="650">
                  <c:v>10.07157</c:v>
                </c:pt>
                <c:pt idx="651">
                  <c:v>10.078058</c:v>
                </c:pt>
                <c:pt idx="652">
                  <c:v>10.084459</c:v>
                </c:pt>
                <c:pt idx="653">
                  <c:v>10.089531</c:v>
                </c:pt>
                <c:pt idx="654">
                  <c:v>10.097139</c:v>
                </c:pt>
                <c:pt idx="655">
                  <c:v>10.110206</c:v>
                </c:pt>
                <c:pt idx="656">
                  <c:v>10.117535</c:v>
                </c:pt>
                <c:pt idx="657">
                  <c:v>10.122932</c:v>
                </c:pt>
                <c:pt idx="658">
                  <c:v>10.129447</c:v>
                </c:pt>
                <c:pt idx="659">
                  <c:v>10.14132199999992</c:v>
                </c:pt>
                <c:pt idx="660">
                  <c:v>10.15050700000001</c:v>
                </c:pt>
                <c:pt idx="661">
                  <c:v>10.158882</c:v>
                </c:pt>
                <c:pt idx="662">
                  <c:v>10.164208</c:v>
                </c:pt>
                <c:pt idx="663">
                  <c:v>10.169248</c:v>
                </c:pt>
                <c:pt idx="664">
                  <c:v>10.17984</c:v>
                </c:pt>
                <c:pt idx="665">
                  <c:v>10.190626</c:v>
                </c:pt>
                <c:pt idx="666">
                  <c:v>10.19724</c:v>
                </c:pt>
                <c:pt idx="667">
                  <c:v>10.20816</c:v>
                </c:pt>
                <c:pt idx="668">
                  <c:v>10.221265</c:v>
                </c:pt>
                <c:pt idx="669">
                  <c:v>10.227838</c:v>
                </c:pt>
                <c:pt idx="670">
                  <c:v>10.235512</c:v>
                </c:pt>
                <c:pt idx="671">
                  <c:v>10.269299</c:v>
                </c:pt>
                <c:pt idx="672">
                  <c:v>10.285992</c:v>
                </c:pt>
                <c:pt idx="673">
                  <c:v>10.300918</c:v>
                </c:pt>
                <c:pt idx="674">
                  <c:v>10.319625</c:v>
                </c:pt>
                <c:pt idx="675">
                  <c:v>10.32603000000001</c:v>
                </c:pt>
                <c:pt idx="676">
                  <c:v>10.332611</c:v>
                </c:pt>
                <c:pt idx="677">
                  <c:v>10.339868</c:v>
                </c:pt>
                <c:pt idx="678">
                  <c:v>10.346507</c:v>
                </c:pt>
                <c:pt idx="679">
                  <c:v>10.3551950000001</c:v>
                </c:pt>
                <c:pt idx="680">
                  <c:v>10.36725600000001</c:v>
                </c:pt>
                <c:pt idx="681">
                  <c:v>10.374266</c:v>
                </c:pt>
                <c:pt idx="682">
                  <c:v>10.38348300000008</c:v>
                </c:pt>
                <c:pt idx="683">
                  <c:v>10.391415</c:v>
                </c:pt>
                <c:pt idx="684">
                  <c:v>10.39666900000001</c:v>
                </c:pt>
                <c:pt idx="685">
                  <c:v>10.403355</c:v>
                </c:pt>
                <c:pt idx="686">
                  <c:v>10.408749</c:v>
                </c:pt>
                <c:pt idx="687">
                  <c:v>10.422717</c:v>
                </c:pt>
                <c:pt idx="688">
                  <c:v>10.42801</c:v>
                </c:pt>
                <c:pt idx="689">
                  <c:v>10.43329</c:v>
                </c:pt>
                <c:pt idx="690">
                  <c:v>10.461004</c:v>
                </c:pt>
                <c:pt idx="691">
                  <c:v>10.47098</c:v>
                </c:pt>
                <c:pt idx="692">
                  <c:v>10.485214</c:v>
                </c:pt>
                <c:pt idx="693">
                  <c:v>10.491573</c:v>
                </c:pt>
                <c:pt idx="694">
                  <c:v>10.499418</c:v>
                </c:pt>
                <c:pt idx="695">
                  <c:v>10.504971</c:v>
                </c:pt>
                <c:pt idx="696">
                  <c:v>10.51338</c:v>
                </c:pt>
                <c:pt idx="697">
                  <c:v>10.52339</c:v>
                </c:pt>
                <c:pt idx="698">
                  <c:v>10.531284</c:v>
                </c:pt>
                <c:pt idx="699">
                  <c:v>10.540574</c:v>
                </c:pt>
                <c:pt idx="700">
                  <c:v>10.547126</c:v>
                </c:pt>
                <c:pt idx="701">
                  <c:v>10.554093</c:v>
                </c:pt>
                <c:pt idx="702">
                  <c:v>10.562853</c:v>
                </c:pt>
                <c:pt idx="703">
                  <c:v>10.630078</c:v>
                </c:pt>
                <c:pt idx="704">
                  <c:v>10.641237</c:v>
                </c:pt>
                <c:pt idx="705">
                  <c:v>10.646431</c:v>
                </c:pt>
                <c:pt idx="706">
                  <c:v>10.65243400000013</c:v>
                </c:pt>
                <c:pt idx="707">
                  <c:v>10.662611</c:v>
                </c:pt>
                <c:pt idx="708">
                  <c:v>10.675162</c:v>
                </c:pt>
                <c:pt idx="709">
                  <c:v>10.681653</c:v>
                </c:pt>
                <c:pt idx="710">
                  <c:v>10.689956</c:v>
                </c:pt>
                <c:pt idx="711">
                  <c:v>10.704646</c:v>
                </c:pt>
                <c:pt idx="712">
                  <c:v>10.717967</c:v>
                </c:pt>
                <c:pt idx="713">
                  <c:v>10.729568</c:v>
                </c:pt>
                <c:pt idx="714">
                  <c:v>10.734955</c:v>
                </c:pt>
                <c:pt idx="715">
                  <c:v>10.740448</c:v>
                </c:pt>
                <c:pt idx="716">
                  <c:v>10.747811</c:v>
                </c:pt>
                <c:pt idx="717">
                  <c:v>10.753291</c:v>
                </c:pt>
                <c:pt idx="718">
                  <c:v>10.775067</c:v>
                </c:pt>
                <c:pt idx="719">
                  <c:v>10.780346</c:v>
                </c:pt>
                <c:pt idx="720">
                  <c:v>10.788123</c:v>
                </c:pt>
                <c:pt idx="721">
                  <c:v>10.800992</c:v>
                </c:pt>
                <c:pt idx="722">
                  <c:v>10.807641</c:v>
                </c:pt>
                <c:pt idx="723">
                  <c:v>10.81283500000003</c:v>
                </c:pt>
                <c:pt idx="724">
                  <c:v>10.819675</c:v>
                </c:pt>
                <c:pt idx="725">
                  <c:v>10.828019</c:v>
                </c:pt>
                <c:pt idx="726">
                  <c:v>10.83638600000001</c:v>
                </c:pt>
                <c:pt idx="727">
                  <c:v>10.86006900000001</c:v>
                </c:pt>
                <c:pt idx="728">
                  <c:v>10.87633400000008</c:v>
                </c:pt>
                <c:pt idx="729">
                  <c:v>10.894078</c:v>
                </c:pt>
                <c:pt idx="730">
                  <c:v>10.90378900000003</c:v>
                </c:pt>
                <c:pt idx="731">
                  <c:v>10.926524</c:v>
                </c:pt>
                <c:pt idx="732">
                  <c:v>10.933015</c:v>
                </c:pt>
                <c:pt idx="733">
                  <c:v>10.939341</c:v>
                </c:pt>
                <c:pt idx="734">
                  <c:v>10.94593600000003</c:v>
                </c:pt>
                <c:pt idx="735">
                  <c:v>10.95246300000003</c:v>
                </c:pt>
                <c:pt idx="736">
                  <c:v>10.961104</c:v>
                </c:pt>
                <c:pt idx="737">
                  <c:v>11.01688</c:v>
                </c:pt>
                <c:pt idx="738">
                  <c:v>11.024822</c:v>
                </c:pt>
                <c:pt idx="739">
                  <c:v>11.030286</c:v>
                </c:pt>
                <c:pt idx="740">
                  <c:v>11.037596</c:v>
                </c:pt>
                <c:pt idx="741">
                  <c:v>11.042791</c:v>
                </c:pt>
                <c:pt idx="742">
                  <c:v>11.053817</c:v>
                </c:pt>
                <c:pt idx="743">
                  <c:v>11.060357</c:v>
                </c:pt>
                <c:pt idx="744">
                  <c:v>11.0656400000001</c:v>
                </c:pt>
                <c:pt idx="745">
                  <c:v>11.074378</c:v>
                </c:pt>
                <c:pt idx="746">
                  <c:v>11.09046</c:v>
                </c:pt>
                <c:pt idx="747">
                  <c:v>11.098552</c:v>
                </c:pt>
                <c:pt idx="748">
                  <c:v>11.127264</c:v>
                </c:pt>
                <c:pt idx="749">
                  <c:v>11.134176</c:v>
                </c:pt>
                <c:pt idx="750">
                  <c:v>11.14078</c:v>
                </c:pt>
                <c:pt idx="751">
                  <c:v>11.151451</c:v>
                </c:pt>
                <c:pt idx="752">
                  <c:v>11.165031</c:v>
                </c:pt>
                <c:pt idx="753">
                  <c:v>11.170389</c:v>
                </c:pt>
                <c:pt idx="754">
                  <c:v>11.17648600000011</c:v>
                </c:pt>
                <c:pt idx="755">
                  <c:v>11.188203</c:v>
                </c:pt>
                <c:pt idx="756">
                  <c:v>11.197299</c:v>
                </c:pt>
                <c:pt idx="757">
                  <c:v>11.204208</c:v>
                </c:pt>
                <c:pt idx="758">
                  <c:v>11.215022</c:v>
                </c:pt>
                <c:pt idx="759">
                  <c:v>11.220309</c:v>
                </c:pt>
                <c:pt idx="760">
                  <c:v>11.22837699999999</c:v>
                </c:pt>
                <c:pt idx="761">
                  <c:v>11.234844</c:v>
                </c:pt>
                <c:pt idx="762">
                  <c:v>11.241331</c:v>
                </c:pt>
                <c:pt idx="763">
                  <c:v>11.251289</c:v>
                </c:pt>
                <c:pt idx="764">
                  <c:v>11.311417</c:v>
                </c:pt>
                <c:pt idx="765">
                  <c:v>11.316613</c:v>
                </c:pt>
                <c:pt idx="766">
                  <c:v>11.322977</c:v>
                </c:pt>
                <c:pt idx="767">
                  <c:v>11.331168</c:v>
                </c:pt>
                <c:pt idx="768">
                  <c:v>11.339561</c:v>
                </c:pt>
                <c:pt idx="769">
                  <c:v>11.344873</c:v>
                </c:pt>
                <c:pt idx="770">
                  <c:v>11.350238</c:v>
                </c:pt>
                <c:pt idx="771">
                  <c:v>11.3630940000001</c:v>
                </c:pt>
                <c:pt idx="772">
                  <c:v>11.374038</c:v>
                </c:pt>
                <c:pt idx="773">
                  <c:v>11.38678700000008</c:v>
                </c:pt>
                <c:pt idx="774">
                  <c:v>11.401297</c:v>
                </c:pt>
                <c:pt idx="775">
                  <c:v>11.411575</c:v>
                </c:pt>
                <c:pt idx="776">
                  <c:v>11.424269</c:v>
                </c:pt>
                <c:pt idx="777">
                  <c:v>11.449523</c:v>
                </c:pt>
                <c:pt idx="778">
                  <c:v>11.45973600000013</c:v>
                </c:pt>
                <c:pt idx="779">
                  <c:v>11.49079600000002</c:v>
                </c:pt>
                <c:pt idx="780">
                  <c:v>11.503391</c:v>
                </c:pt>
                <c:pt idx="781">
                  <c:v>11.516992</c:v>
                </c:pt>
                <c:pt idx="782">
                  <c:v>11.527817</c:v>
                </c:pt>
                <c:pt idx="783">
                  <c:v>11.543103</c:v>
                </c:pt>
                <c:pt idx="784">
                  <c:v>11.554463</c:v>
                </c:pt>
                <c:pt idx="785">
                  <c:v>11.607746</c:v>
                </c:pt>
                <c:pt idx="786">
                  <c:v>11.617869</c:v>
                </c:pt>
                <c:pt idx="787">
                  <c:v>11.628037</c:v>
                </c:pt>
                <c:pt idx="788">
                  <c:v>11.640804</c:v>
                </c:pt>
                <c:pt idx="789">
                  <c:v>11.658292</c:v>
                </c:pt>
                <c:pt idx="790">
                  <c:v>11.668547</c:v>
                </c:pt>
                <c:pt idx="791">
                  <c:v>11.681066</c:v>
                </c:pt>
                <c:pt idx="792">
                  <c:v>11.711738</c:v>
                </c:pt>
                <c:pt idx="793">
                  <c:v>11.722839</c:v>
                </c:pt>
                <c:pt idx="794">
                  <c:v>11.735615</c:v>
                </c:pt>
                <c:pt idx="795">
                  <c:v>11.748834</c:v>
                </c:pt>
                <c:pt idx="796">
                  <c:v>11.760166</c:v>
                </c:pt>
                <c:pt idx="797">
                  <c:v>11.772845</c:v>
                </c:pt>
                <c:pt idx="798">
                  <c:v>11.785302</c:v>
                </c:pt>
                <c:pt idx="799">
                  <c:v>11.81375400000002</c:v>
                </c:pt>
                <c:pt idx="800">
                  <c:v>11.824189</c:v>
                </c:pt>
                <c:pt idx="801">
                  <c:v>11.836972</c:v>
                </c:pt>
                <c:pt idx="802">
                  <c:v>11.861973</c:v>
                </c:pt>
                <c:pt idx="803">
                  <c:v>11.878417</c:v>
                </c:pt>
                <c:pt idx="804">
                  <c:v>11.888562</c:v>
                </c:pt>
                <c:pt idx="805">
                  <c:v>11.901348</c:v>
                </c:pt>
                <c:pt idx="806">
                  <c:v>11.91228700000001</c:v>
                </c:pt>
                <c:pt idx="807">
                  <c:v>11.922242</c:v>
                </c:pt>
                <c:pt idx="808">
                  <c:v>11.935951</c:v>
                </c:pt>
                <c:pt idx="809">
                  <c:v>11.948729</c:v>
                </c:pt>
                <c:pt idx="810">
                  <c:v>11.961766</c:v>
                </c:pt>
                <c:pt idx="811">
                  <c:v>11.975955</c:v>
                </c:pt>
                <c:pt idx="812">
                  <c:v>12.000813</c:v>
                </c:pt>
                <c:pt idx="813">
                  <c:v>12.015771</c:v>
                </c:pt>
                <c:pt idx="814">
                  <c:v>12.026661</c:v>
                </c:pt>
                <c:pt idx="815">
                  <c:v>12.040561</c:v>
                </c:pt>
                <c:pt idx="816">
                  <c:v>12.054225</c:v>
                </c:pt>
                <c:pt idx="817">
                  <c:v>12.067199</c:v>
                </c:pt>
                <c:pt idx="818">
                  <c:v>12.080476</c:v>
                </c:pt>
                <c:pt idx="819">
                  <c:v>12.095325</c:v>
                </c:pt>
                <c:pt idx="820">
                  <c:v>12.116146</c:v>
                </c:pt>
                <c:pt idx="821">
                  <c:v>12.131202</c:v>
                </c:pt>
                <c:pt idx="822">
                  <c:v>12.15688600000008</c:v>
                </c:pt>
                <c:pt idx="823">
                  <c:v>12.169372</c:v>
                </c:pt>
                <c:pt idx="824">
                  <c:v>12.185711</c:v>
                </c:pt>
                <c:pt idx="825">
                  <c:v>12.197679</c:v>
                </c:pt>
                <c:pt idx="826">
                  <c:v>12.212093</c:v>
                </c:pt>
                <c:pt idx="827">
                  <c:v>12.224835</c:v>
                </c:pt>
                <c:pt idx="828">
                  <c:v>12.235102</c:v>
                </c:pt>
                <c:pt idx="829">
                  <c:v>12.247945</c:v>
                </c:pt>
                <c:pt idx="830">
                  <c:v>12.258171</c:v>
                </c:pt>
                <c:pt idx="831">
                  <c:v>12.271833</c:v>
                </c:pt>
                <c:pt idx="832">
                  <c:v>12.284317</c:v>
                </c:pt>
                <c:pt idx="833">
                  <c:v>12.296613</c:v>
                </c:pt>
                <c:pt idx="834">
                  <c:v>12.324907</c:v>
                </c:pt>
                <c:pt idx="835">
                  <c:v>12.338008</c:v>
                </c:pt>
                <c:pt idx="836">
                  <c:v>12.350728</c:v>
                </c:pt>
                <c:pt idx="837">
                  <c:v>12.36157</c:v>
                </c:pt>
                <c:pt idx="838">
                  <c:v>12.374312</c:v>
                </c:pt>
                <c:pt idx="839">
                  <c:v>12.384595</c:v>
                </c:pt>
                <c:pt idx="840">
                  <c:v>12.397365</c:v>
                </c:pt>
                <c:pt idx="841">
                  <c:v>12.40771</c:v>
                </c:pt>
                <c:pt idx="842">
                  <c:v>12.428148</c:v>
                </c:pt>
                <c:pt idx="843">
                  <c:v>12.440832</c:v>
                </c:pt>
                <c:pt idx="844">
                  <c:v>12.45552500000003</c:v>
                </c:pt>
                <c:pt idx="845">
                  <c:v>12.468963</c:v>
                </c:pt>
                <c:pt idx="846">
                  <c:v>12.481738</c:v>
                </c:pt>
                <c:pt idx="847">
                  <c:v>12.491971</c:v>
                </c:pt>
                <c:pt idx="848">
                  <c:v>12.504854</c:v>
                </c:pt>
                <c:pt idx="849">
                  <c:v>12.530326</c:v>
                </c:pt>
                <c:pt idx="850">
                  <c:v>12.543335</c:v>
                </c:pt>
                <c:pt idx="851">
                  <c:v>12.554625</c:v>
                </c:pt>
                <c:pt idx="852">
                  <c:v>12.567365</c:v>
                </c:pt>
                <c:pt idx="853">
                  <c:v>12.577674</c:v>
                </c:pt>
                <c:pt idx="854">
                  <c:v>12.590354</c:v>
                </c:pt>
                <c:pt idx="855">
                  <c:v>12.600579</c:v>
                </c:pt>
                <c:pt idx="856">
                  <c:v>12.615176</c:v>
                </c:pt>
                <c:pt idx="857">
                  <c:v>12.627547</c:v>
                </c:pt>
                <c:pt idx="858">
                  <c:v>12.642326</c:v>
                </c:pt>
                <c:pt idx="859">
                  <c:v>12.667869</c:v>
                </c:pt>
                <c:pt idx="860">
                  <c:v>12.681937</c:v>
                </c:pt>
                <c:pt idx="861">
                  <c:v>12.694927</c:v>
                </c:pt>
                <c:pt idx="862">
                  <c:v>12.72046</c:v>
                </c:pt>
                <c:pt idx="863">
                  <c:v>12.73243</c:v>
                </c:pt>
                <c:pt idx="864">
                  <c:v>12.742501</c:v>
                </c:pt>
                <c:pt idx="865">
                  <c:v>12.758232</c:v>
                </c:pt>
                <c:pt idx="866">
                  <c:v>12.769144</c:v>
                </c:pt>
                <c:pt idx="867">
                  <c:v>12.794477</c:v>
                </c:pt>
                <c:pt idx="868">
                  <c:v>12.80473200000002</c:v>
                </c:pt>
                <c:pt idx="869">
                  <c:v>12.8196390000001</c:v>
                </c:pt>
                <c:pt idx="870">
                  <c:v>12.831473</c:v>
                </c:pt>
                <c:pt idx="871">
                  <c:v>12.847566</c:v>
                </c:pt>
                <c:pt idx="872">
                  <c:v>12.858874</c:v>
                </c:pt>
                <c:pt idx="873">
                  <c:v>12.874107</c:v>
                </c:pt>
                <c:pt idx="874">
                  <c:v>12.88443400000011</c:v>
                </c:pt>
                <c:pt idx="875">
                  <c:v>12.903161</c:v>
                </c:pt>
                <c:pt idx="876">
                  <c:v>12.914429</c:v>
                </c:pt>
                <c:pt idx="877">
                  <c:v>12.94193</c:v>
                </c:pt>
                <c:pt idx="878">
                  <c:v>12.952153</c:v>
                </c:pt>
                <c:pt idx="879">
                  <c:v>12.965127</c:v>
                </c:pt>
                <c:pt idx="880">
                  <c:v>12.975312</c:v>
                </c:pt>
                <c:pt idx="881">
                  <c:v>12.988046</c:v>
                </c:pt>
                <c:pt idx="882">
                  <c:v>13.000705</c:v>
                </c:pt>
                <c:pt idx="883">
                  <c:v>13.010955</c:v>
                </c:pt>
                <c:pt idx="884">
                  <c:v>13.0486</c:v>
                </c:pt>
                <c:pt idx="885">
                  <c:v>13.064552</c:v>
                </c:pt>
                <c:pt idx="886">
                  <c:v>13.0768360000001</c:v>
                </c:pt>
                <c:pt idx="887">
                  <c:v>13.100761</c:v>
                </c:pt>
                <c:pt idx="888">
                  <c:v>13.111083</c:v>
                </c:pt>
                <c:pt idx="889">
                  <c:v>13.141772</c:v>
                </c:pt>
                <c:pt idx="890">
                  <c:v>13.15454600000003</c:v>
                </c:pt>
                <c:pt idx="891">
                  <c:v>13.166316</c:v>
                </c:pt>
                <c:pt idx="892">
                  <c:v>13.179219</c:v>
                </c:pt>
                <c:pt idx="893">
                  <c:v>13.20404</c:v>
                </c:pt>
                <c:pt idx="894">
                  <c:v>13.216968</c:v>
                </c:pt>
                <c:pt idx="895">
                  <c:v>13.229171</c:v>
                </c:pt>
                <c:pt idx="896">
                  <c:v>13.242898</c:v>
                </c:pt>
                <c:pt idx="897">
                  <c:v>13.25448700000001</c:v>
                </c:pt>
                <c:pt idx="898">
                  <c:v>13.27049</c:v>
                </c:pt>
                <c:pt idx="899">
                  <c:v>13.281929</c:v>
                </c:pt>
                <c:pt idx="900">
                  <c:v>13.298537</c:v>
                </c:pt>
                <c:pt idx="901">
                  <c:v>13.308913</c:v>
                </c:pt>
                <c:pt idx="902">
                  <c:v>13.32234</c:v>
                </c:pt>
                <c:pt idx="903">
                  <c:v>13.332672</c:v>
                </c:pt>
                <c:pt idx="904">
                  <c:v>13.349226</c:v>
                </c:pt>
                <c:pt idx="905">
                  <c:v>13.35947100000001</c:v>
                </c:pt>
                <c:pt idx="906">
                  <c:v>13.3727900000001</c:v>
                </c:pt>
                <c:pt idx="907">
                  <c:v>13.38360200000003</c:v>
                </c:pt>
                <c:pt idx="908">
                  <c:v>13.396247</c:v>
                </c:pt>
                <c:pt idx="909">
                  <c:v>13.409124</c:v>
                </c:pt>
                <c:pt idx="910">
                  <c:v>13.45958400000013</c:v>
                </c:pt>
                <c:pt idx="911">
                  <c:v>13.474349</c:v>
                </c:pt>
                <c:pt idx="912">
                  <c:v>13.486349</c:v>
                </c:pt>
                <c:pt idx="913">
                  <c:v>13.5001</c:v>
                </c:pt>
                <c:pt idx="914">
                  <c:v>13.512881</c:v>
                </c:pt>
                <c:pt idx="915">
                  <c:v>13.523118</c:v>
                </c:pt>
                <c:pt idx="916">
                  <c:v>13.537198</c:v>
                </c:pt>
                <c:pt idx="917">
                  <c:v>13.564254</c:v>
                </c:pt>
                <c:pt idx="918">
                  <c:v>13.574616</c:v>
                </c:pt>
                <c:pt idx="919">
                  <c:v>13.587462</c:v>
                </c:pt>
                <c:pt idx="920">
                  <c:v>13.59768600000002</c:v>
                </c:pt>
                <c:pt idx="921">
                  <c:v>13.610353</c:v>
                </c:pt>
                <c:pt idx="922">
                  <c:v>13.623337</c:v>
                </c:pt>
                <c:pt idx="923">
                  <c:v>13.635375</c:v>
                </c:pt>
                <c:pt idx="924">
                  <c:v>13.646406</c:v>
                </c:pt>
                <c:pt idx="925">
                  <c:v>13.659364</c:v>
                </c:pt>
                <c:pt idx="926">
                  <c:v>13.669591</c:v>
                </c:pt>
                <c:pt idx="927">
                  <c:v>13.68249700000003</c:v>
                </c:pt>
                <c:pt idx="928">
                  <c:v>13.694065</c:v>
                </c:pt>
                <c:pt idx="929">
                  <c:v>13.708179</c:v>
                </c:pt>
                <c:pt idx="930">
                  <c:v>13.718671</c:v>
                </c:pt>
                <c:pt idx="931">
                  <c:v>13.731472</c:v>
                </c:pt>
                <c:pt idx="932">
                  <c:v>13.741591</c:v>
                </c:pt>
                <c:pt idx="933">
                  <c:v>13.758183</c:v>
                </c:pt>
                <c:pt idx="934">
                  <c:v>13.768863</c:v>
                </c:pt>
                <c:pt idx="935">
                  <c:v>13.781744</c:v>
                </c:pt>
                <c:pt idx="936">
                  <c:v>13.80819</c:v>
                </c:pt>
                <c:pt idx="937">
                  <c:v>13.81844900000001</c:v>
                </c:pt>
                <c:pt idx="938">
                  <c:v>13.831365</c:v>
                </c:pt>
                <c:pt idx="939">
                  <c:v>13.841592</c:v>
                </c:pt>
                <c:pt idx="940">
                  <c:v>13.8550830000001</c:v>
                </c:pt>
                <c:pt idx="941">
                  <c:v>13.86774500000001</c:v>
                </c:pt>
                <c:pt idx="942">
                  <c:v>13.878195</c:v>
                </c:pt>
                <c:pt idx="943">
                  <c:v>13.890812</c:v>
                </c:pt>
                <c:pt idx="944">
                  <c:v>13.90255200000008</c:v>
                </c:pt>
                <c:pt idx="945">
                  <c:v>13.91547900000002</c:v>
                </c:pt>
                <c:pt idx="946">
                  <c:v>13.92653500000002</c:v>
                </c:pt>
                <c:pt idx="947">
                  <c:v>13.958201</c:v>
                </c:pt>
                <c:pt idx="948">
                  <c:v>13.974187</c:v>
                </c:pt>
                <c:pt idx="949">
                  <c:v>13.998033</c:v>
                </c:pt>
                <c:pt idx="950">
                  <c:v>14.01245400000008</c:v>
                </c:pt>
                <c:pt idx="951">
                  <c:v>14.023229</c:v>
                </c:pt>
                <c:pt idx="952">
                  <c:v>14.036029</c:v>
                </c:pt>
                <c:pt idx="953">
                  <c:v>14.048652</c:v>
                </c:pt>
                <c:pt idx="954">
                  <c:v>14.0624070000001</c:v>
                </c:pt>
                <c:pt idx="955">
                  <c:v>14.072651</c:v>
                </c:pt>
                <c:pt idx="956">
                  <c:v>14.08556900000002</c:v>
                </c:pt>
                <c:pt idx="957">
                  <c:v>14.101409</c:v>
                </c:pt>
                <c:pt idx="958">
                  <c:v>14.115811</c:v>
                </c:pt>
                <c:pt idx="959">
                  <c:v>14.125933</c:v>
                </c:pt>
                <c:pt idx="960">
                  <c:v>14.137842</c:v>
                </c:pt>
                <c:pt idx="961">
                  <c:v>14.150622</c:v>
                </c:pt>
                <c:pt idx="962">
                  <c:v>14.161521</c:v>
                </c:pt>
                <c:pt idx="963">
                  <c:v>14.17233</c:v>
                </c:pt>
                <c:pt idx="964">
                  <c:v>14.187426</c:v>
                </c:pt>
                <c:pt idx="965">
                  <c:v>14.197647</c:v>
                </c:pt>
                <c:pt idx="966">
                  <c:v>14.210385</c:v>
                </c:pt>
                <c:pt idx="967">
                  <c:v>14.223442</c:v>
                </c:pt>
                <c:pt idx="968">
                  <c:v>14.234649</c:v>
                </c:pt>
                <c:pt idx="969">
                  <c:v>14.26543300000003</c:v>
                </c:pt>
                <c:pt idx="970">
                  <c:v>14.278149</c:v>
                </c:pt>
                <c:pt idx="971">
                  <c:v>14.292892</c:v>
                </c:pt>
                <c:pt idx="972">
                  <c:v>14.30548700000013</c:v>
                </c:pt>
                <c:pt idx="973">
                  <c:v>14.318347</c:v>
                </c:pt>
                <c:pt idx="974">
                  <c:v>14.33117</c:v>
                </c:pt>
                <c:pt idx="975">
                  <c:v>14.342498</c:v>
                </c:pt>
                <c:pt idx="976">
                  <c:v>14.35845400000008</c:v>
                </c:pt>
                <c:pt idx="977">
                  <c:v>14.37062900000001</c:v>
                </c:pt>
                <c:pt idx="978">
                  <c:v>14.3832360000001</c:v>
                </c:pt>
                <c:pt idx="979">
                  <c:v>14.39473600000008</c:v>
                </c:pt>
                <c:pt idx="980">
                  <c:v>14.41064200000001</c:v>
                </c:pt>
                <c:pt idx="981">
                  <c:v>14.420828</c:v>
                </c:pt>
                <c:pt idx="982">
                  <c:v>14.43368</c:v>
                </c:pt>
                <c:pt idx="983">
                  <c:v>14.4439</c:v>
                </c:pt>
                <c:pt idx="984">
                  <c:v>14.458223</c:v>
                </c:pt>
                <c:pt idx="985">
                  <c:v>14.46943900000013</c:v>
                </c:pt>
                <c:pt idx="986">
                  <c:v>14.482359</c:v>
                </c:pt>
                <c:pt idx="987">
                  <c:v>14.4925440000001</c:v>
                </c:pt>
                <c:pt idx="988">
                  <c:v>14.50541500000001</c:v>
                </c:pt>
                <c:pt idx="989">
                  <c:v>14.51823</c:v>
                </c:pt>
                <c:pt idx="990">
                  <c:v>14.531116</c:v>
                </c:pt>
                <c:pt idx="991">
                  <c:v>14.541543</c:v>
                </c:pt>
                <c:pt idx="992">
                  <c:v>14.554408</c:v>
                </c:pt>
                <c:pt idx="993">
                  <c:v>14.572978</c:v>
                </c:pt>
                <c:pt idx="994">
                  <c:v>14.585551</c:v>
                </c:pt>
                <c:pt idx="995">
                  <c:v>14.602172</c:v>
                </c:pt>
                <c:pt idx="996">
                  <c:v>14.612507</c:v>
                </c:pt>
                <c:pt idx="997">
                  <c:v>14.627045</c:v>
                </c:pt>
                <c:pt idx="998">
                  <c:v>14.678527</c:v>
                </c:pt>
                <c:pt idx="999">
                  <c:v>14.764765</c:v>
                </c:pt>
                <c:pt idx="1000">
                  <c:v>14.777632</c:v>
                </c:pt>
                <c:pt idx="1001">
                  <c:v>14.793469</c:v>
                </c:pt>
                <c:pt idx="1002">
                  <c:v>14.807871</c:v>
                </c:pt>
                <c:pt idx="1003">
                  <c:v>14.82089600000002</c:v>
                </c:pt>
                <c:pt idx="1004">
                  <c:v>14.832076</c:v>
                </c:pt>
                <c:pt idx="1005">
                  <c:v>14.847141</c:v>
                </c:pt>
                <c:pt idx="1006">
                  <c:v>14.858061</c:v>
                </c:pt>
                <c:pt idx="1007">
                  <c:v>14.87084700000002</c:v>
                </c:pt>
                <c:pt idx="1008">
                  <c:v>14.883327</c:v>
                </c:pt>
                <c:pt idx="1009">
                  <c:v>14.913348</c:v>
                </c:pt>
                <c:pt idx="1010">
                  <c:v>14.924187</c:v>
                </c:pt>
                <c:pt idx="1011">
                  <c:v>14.936889</c:v>
                </c:pt>
                <c:pt idx="1012">
                  <c:v>14.948336</c:v>
                </c:pt>
                <c:pt idx="1013">
                  <c:v>14.961077</c:v>
                </c:pt>
                <c:pt idx="1014">
                  <c:v>14.972211</c:v>
                </c:pt>
                <c:pt idx="1015">
                  <c:v>14.988106</c:v>
                </c:pt>
                <c:pt idx="1016">
                  <c:v>14.998313</c:v>
                </c:pt>
                <c:pt idx="1017">
                  <c:v>15.012356</c:v>
                </c:pt>
                <c:pt idx="1018">
                  <c:v>15.022595</c:v>
                </c:pt>
                <c:pt idx="1019">
                  <c:v>15.037037</c:v>
                </c:pt>
                <c:pt idx="1020">
                  <c:v>15.047291</c:v>
                </c:pt>
                <c:pt idx="1021">
                  <c:v>15.060152</c:v>
                </c:pt>
                <c:pt idx="1022">
                  <c:v>15.070524</c:v>
                </c:pt>
                <c:pt idx="1023">
                  <c:v>15.084202</c:v>
                </c:pt>
                <c:pt idx="1024">
                  <c:v>15.094301</c:v>
                </c:pt>
                <c:pt idx="1025">
                  <c:v>15.104631</c:v>
                </c:pt>
                <c:pt idx="1026">
                  <c:v>15.11755</c:v>
                </c:pt>
                <c:pt idx="1027">
                  <c:v>15.127869</c:v>
                </c:pt>
                <c:pt idx="1028">
                  <c:v>15.140618</c:v>
                </c:pt>
                <c:pt idx="1029">
                  <c:v>15.15139</c:v>
                </c:pt>
                <c:pt idx="1030">
                  <c:v>15.177379</c:v>
                </c:pt>
                <c:pt idx="1031">
                  <c:v>15.193132</c:v>
                </c:pt>
                <c:pt idx="1032">
                  <c:v>15.204512</c:v>
                </c:pt>
                <c:pt idx="1033">
                  <c:v>15.217437</c:v>
                </c:pt>
                <c:pt idx="1034">
                  <c:v>15.227826</c:v>
                </c:pt>
                <c:pt idx="1035">
                  <c:v>15.239758</c:v>
                </c:pt>
                <c:pt idx="1036">
                  <c:v>15.25259000000003</c:v>
                </c:pt>
                <c:pt idx="1037">
                  <c:v>15.274472</c:v>
                </c:pt>
                <c:pt idx="1038">
                  <c:v>15.29065</c:v>
                </c:pt>
                <c:pt idx="1039">
                  <c:v>15.302758</c:v>
                </c:pt>
                <c:pt idx="1040">
                  <c:v>15.317662</c:v>
                </c:pt>
                <c:pt idx="1041">
                  <c:v>15.327838</c:v>
                </c:pt>
                <c:pt idx="1042">
                  <c:v>15.34301</c:v>
                </c:pt>
                <c:pt idx="1043">
                  <c:v>15.35583700000012</c:v>
                </c:pt>
                <c:pt idx="1044">
                  <c:v>15.36868700000002</c:v>
                </c:pt>
                <c:pt idx="1045">
                  <c:v>15.38153500000002</c:v>
                </c:pt>
                <c:pt idx="1046">
                  <c:v>15.39752</c:v>
                </c:pt>
                <c:pt idx="1047">
                  <c:v>15.411662</c:v>
                </c:pt>
                <c:pt idx="1048">
                  <c:v>15.4227860000001</c:v>
                </c:pt>
                <c:pt idx="1049">
                  <c:v>15.436747</c:v>
                </c:pt>
                <c:pt idx="1050">
                  <c:v>15.447044</c:v>
                </c:pt>
                <c:pt idx="1051">
                  <c:v>15.45993500000003</c:v>
                </c:pt>
                <c:pt idx="1052">
                  <c:v>15.470135</c:v>
                </c:pt>
                <c:pt idx="1053">
                  <c:v>15.48664700000002</c:v>
                </c:pt>
                <c:pt idx="1054">
                  <c:v>15.497551</c:v>
                </c:pt>
                <c:pt idx="1055">
                  <c:v>15.511638</c:v>
                </c:pt>
                <c:pt idx="1056">
                  <c:v>15.525529</c:v>
                </c:pt>
                <c:pt idx="1057">
                  <c:v>15.538943</c:v>
                </c:pt>
                <c:pt idx="1058">
                  <c:v>15.55546100000001</c:v>
                </c:pt>
                <c:pt idx="1059">
                  <c:v>15.567052</c:v>
                </c:pt>
                <c:pt idx="1060">
                  <c:v>15.579813</c:v>
                </c:pt>
                <c:pt idx="1061">
                  <c:v>15.59153</c:v>
                </c:pt>
                <c:pt idx="1062">
                  <c:v>15.604256</c:v>
                </c:pt>
                <c:pt idx="1063">
                  <c:v>15.619201</c:v>
                </c:pt>
                <c:pt idx="1064">
                  <c:v>15.62945600000001</c:v>
                </c:pt>
                <c:pt idx="1065">
                  <c:v>15.650026</c:v>
                </c:pt>
                <c:pt idx="1066">
                  <c:v>15.6635840000001</c:v>
                </c:pt>
                <c:pt idx="1067">
                  <c:v>15.673997</c:v>
                </c:pt>
                <c:pt idx="1068">
                  <c:v>15.688133</c:v>
                </c:pt>
                <c:pt idx="1069">
                  <c:v>15.701745</c:v>
                </c:pt>
                <c:pt idx="1070">
                  <c:v>15.714652</c:v>
                </c:pt>
                <c:pt idx="1071">
                  <c:v>15.73789</c:v>
                </c:pt>
                <c:pt idx="1072">
                  <c:v>15.749966</c:v>
                </c:pt>
                <c:pt idx="1073">
                  <c:v>15.762771</c:v>
                </c:pt>
                <c:pt idx="1074">
                  <c:v>15.773021</c:v>
                </c:pt>
                <c:pt idx="1075">
                  <c:v>15.788532</c:v>
                </c:pt>
                <c:pt idx="1076">
                  <c:v>15.799754</c:v>
                </c:pt>
                <c:pt idx="1077">
                  <c:v>15.828355</c:v>
                </c:pt>
                <c:pt idx="1078">
                  <c:v>15.843675</c:v>
                </c:pt>
                <c:pt idx="1079">
                  <c:v>15.859068</c:v>
                </c:pt>
                <c:pt idx="1080">
                  <c:v>15.871813</c:v>
                </c:pt>
                <c:pt idx="1081">
                  <c:v>15.8853</c:v>
                </c:pt>
                <c:pt idx="1082">
                  <c:v>15.90140600000003</c:v>
                </c:pt>
                <c:pt idx="1083">
                  <c:v>15.91468400000001</c:v>
                </c:pt>
                <c:pt idx="1084">
                  <c:v>15.927579</c:v>
                </c:pt>
                <c:pt idx="1085">
                  <c:v>15.937995</c:v>
                </c:pt>
                <c:pt idx="1086">
                  <c:v>15.9507890000001</c:v>
                </c:pt>
                <c:pt idx="1087">
                  <c:v>15.961109</c:v>
                </c:pt>
                <c:pt idx="1088">
                  <c:v>15.97515200000002</c:v>
                </c:pt>
                <c:pt idx="1089">
                  <c:v>15.98552400000003</c:v>
                </c:pt>
                <c:pt idx="1090">
                  <c:v>16.009474</c:v>
                </c:pt>
                <c:pt idx="1091">
                  <c:v>16.03371299999989</c:v>
                </c:pt>
                <c:pt idx="1092">
                  <c:v>16.04955199999999</c:v>
                </c:pt>
                <c:pt idx="1093">
                  <c:v>16.059943</c:v>
                </c:pt>
                <c:pt idx="1094">
                  <c:v>16.07273099999979</c:v>
                </c:pt>
                <c:pt idx="1095">
                  <c:v>16.098979</c:v>
                </c:pt>
                <c:pt idx="1096">
                  <c:v>16.116127</c:v>
                </c:pt>
                <c:pt idx="1097">
                  <c:v>16.12902800000001</c:v>
                </c:pt>
                <c:pt idx="1098">
                  <c:v>16.139646</c:v>
                </c:pt>
                <c:pt idx="1099">
                  <c:v>16.152463</c:v>
                </c:pt>
                <c:pt idx="1100">
                  <c:v>16.16397100000014</c:v>
                </c:pt>
                <c:pt idx="1101">
                  <c:v>16.17760699999999</c:v>
                </c:pt>
                <c:pt idx="1102">
                  <c:v>16.18791</c:v>
                </c:pt>
                <c:pt idx="1103">
                  <c:v>16.20158199999999</c:v>
                </c:pt>
                <c:pt idx="1104">
                  <c:v>16.213832</c:v>
                </c:pt>
                <c:pt idx="1105">
                  <c:v>16.22668599999999</c:v>
                </c:pt>
                <c:pt idx="1106">
                  <c:v>16.23695600000003</c:v>
                </c:pt>
                <c:pt idx="1107">
                  <c:v>16.24984199999999</c:v>
                </c:pt>
                <c:pt idx="1108">
                  <c:v>16.26128199999999</c:v>
                </c:pt>
                <c:pt idx="1109">
                  <c:v>16.274171</c:v>
                </c:pt>
                <c:pt idx="1110">
                  <c:v>16.302454</c:v>
                </c:pt>
                <c:pt idx="1111">
                  <c:v>16.31356500000016</c:v>
                </c:pt>
                <c:pt idx="1112">
                  <c:v>16.332433</c:v>
                </c:pt>
                <c:pt idx="1113">
                  <c:v>16.348361</c:v>
                </c:pt>
                <c:pt idx="1114">
                  <c:v>16.36313299999981</c:v>
                </c:pt>
                <c:pt idx="1115">
                  <c:v>16.37741</c:v>
                </c:pt>
                <c:pt idx="1116">
                  <c:v>16.417548</c:v>
                </c:pt>
                <c:pt idx="1117">
                  <c:v>16.43042599999999</c:v>
                </c:pt>
                <c:pt idx="1118">
                  <c:v>16.44122999999979</c:v>
                </c:pt>
                <c:pt idx="1119">
                  <c:v>16.454111</c:v>
                </c:pt>
                <c:pt idx="1120">
                  <c:v>16.46849099999977</c:v>
                </c:pt>
                <c:pt idx="1121">
                  <c:v>16.48131899999998</c:v>
                </c:pt>
                <c:pt idx="1122">
                  <c:v>16.49142899999999</c:v>
                </c:pt>
                <c:pt idx="1123">
                  <c:v>16.505921</c:v>
                </c:pt>
                <c:pt idx="1124">
                  <c:v>16.521655</c:v>
                </c:pt>
                <c:pt idx="1125">
                  <c:v>16.547374</c:v>
                </c:pt>
                <c:pt idx="1126">
                  <c:v>16.559007</c:v>
                </c:pt>
                <c:pt idx="1127">
                  <c:v>16.58704799999999</c:v>
                </c:pt>
                <c:pt idx="1128">
                  <c:v>16.606144</c:v>
                </c:pt>
                <c:pt idx="1129">
                  <c:v>16.622301</c:v>
                </c:pt>
                <c:pt idx="1130">
                  <c:v>16.633543</c:v>
                </c:pt>
                <c:pt idx="1131">
                  <c:v>16.648964</c:v>
                </c:pt>
                <c:pt idx="1132">
                  <c:v>16.661618</c:v>
                </c:pt>
                <c:pt idx="1133">
                  <c:v>16.67722500000004</c:v>
                </c:pt>
                <c:pt idx="1134">
                  <c:v>16.68773599999999</c:v>
                </c:pt>
                <c:pt idx="1135">
                  <c:v>16.702168</c:v>
                </c:pt>
                <c:pt idx="1136">
                  <c:v>16.71551099999999</c:v>
                </c:pt>
                <c:pt idx="1137">
                  <c:v>16.726902</c:v>
                </c:pt>
                <c:pt idx="1138">
                  <c:v>16.75125299999999</c:v>
                </c:pt>
                <c:pt idx="1139">
                  <c:v>16.76759699999984</c:v>
                </c:pt>
                <c:pt idx="1140">
                  <c:v>16.77786600000003</c:v>
                </c:pt>
                <c:pt idx="1141">
                  <c:v>16.81142500000004</c:v>
                </c:pt>
                <c:pt idx="1142">
                  <c:v>16.824496</c:v>
                </c:pt>
                <c:pt idx="1143">
                  <c:v>16.83727100000018</c:v>
                </c:pt>
                <c:pt idx="1144">
                  <c:v>16.84760299999999</c:v>
                </c:pt>
                <c:pt idx="1145">
                  <c:v>16.86439499999999</c:v>
                </c:pt>
                <c:pt idx="1146">
                  <c:v>16.874598</c:v>
                </c:pt>
                <c:pt idx="1147">
                  <c:v>16.890025</c:v>
                </c:pt>
                <c:pt idx="1148">
                  <c:v>16.90021599999999</c:v>
                </c:pt>
                <c:pt idx="1149">
                  <c:v>16.93302199999999</c:v>
                </c:pt>
                <c:pt idx="1150">
                  <c:v>16.94580099999999</c:v>
                </c:pt>
                <c:pt idx="1151">
                  <c:v>16.95614499999999</c:v>
                </c:pt>
                <c:pt idx="1152">
                  <c:v>16.97249199999989</c:v>
                </c:pt>
                <c:pt idx="1153">
                  <c:v>16.98265899999982</c:v>
                </c:pt>
                <c:pt idx="1154">
                  <c:v>17.095909</c:v>
                </c:pt>
                <c:pt idx="1155">
                  <c:v>17.10133799999999</c:v>
                </c:pt>
                <c:pt idx="1156">
                  <c:v>17.11039800000013</c:v>
                </c:pt>
                <c:pt idx="1157">
                  <c:v>17.117046</c:v>
                </c:pt>
                <c:pt idx="1158">
                  <c:v>17.13012700000001</c:v>
                </c:pt>
                <c:pt idx="1159">
                  <c:v>17.13559800000001</c:v>
                </c:pt>
                <c:pt idx="1160">
                  <c:v>17.14221599999999</c:v>
                </c:pt>
                <c:pt idx="1161">
                  <c:v>17.149511</c:v>
                </c:pt>
                <c:pt idx="1162">
                  <c:v>17.164614</c:v>
                </c:pt>
                <c:pt idx="1163">
                  <c:v>17.170634</c:v>
                </c:pt>
                <c:pt idx="1164">
                  <c:v>17.18060999999982</c:v>
                </c:pt>
                <c:pt idx="1165">
                  <c:v>17.185917</c:v>
                </c:pt>
                <c:pt idx="1166">
                  <c:v>17.19249299999989</c:v>
                </c:pt>
                <c:pt idx="1167">
                  <c:v>17.20706500000014</c:v>
                </c:pt>
                <c:pt idx="1168">
                  <c:v>17.21361699999999</c:v>
                </c:pt>
                <c:pt idx="1169">
                  <c:v>17.219096</c:v>
                </c:pt>
                <c:pt idx="1170">
                  <c:v>17.22666299999984</c:v>
                </c:pt>
                <c:pt idx="1171">
                  <c:v>17.23203799999999</c:v>
                </c:pt>
                <c:pt idx="1172">
                  <c:v>17.240919</c:v>
                </c:pt>
                <c:pt idx="1173">
                  <c:v>17.246265</c:v>
                </c:pt>
                <c:pt idx="1174">
                  <c:v>17.252857</c:v>
                </c:pt>
                <c:pt idx="1175">
                  <c:v>17.258357</c:v>
                </c:pt>
                <c:pt idx="1176">
                  <c:v>17.266152</c:v>
                </c:pt>
                <c:pt idx="1177">
                  <c:v>17.27373199999989</c:v>
                </c:pt>
                <c:pt idx="1178">
                  <c:v>17.28104599999999</c:v>
                </c:pt>
                <c:pt idx="1179">
                  <c:v>17.29013599999999</c:v>
                </c:pt>
                <c:pt idx="1180">
                  <c:v>17.300969</c:v>
                </c:pt>
                <c:pt idx="1181">
                  <c:v>17.309512</c:v>
                </c:pt>
                <c:pt idx="1182">
                  <c:v>17.32905100000004</c:v>
                </c:pt>
                <c:pt idx="1183">
                  <c:v>17.334887</c:v>
                </c:pt>
                <c:pt idx="1184">
                  <c:v>17.341486</c:v>
                </c:pt>
                <c:pt idx="1185">
                  <c:v>17.35849999999999</c:v>
                </c:pt>
                <c:pt idx="1186">
                  <c:v>17.37425100000018</c:v>
                </c:pt>
                <c:pt idx="1187">
                  <c:v>17.400283</c:v>
                </c:pt>
                <c:pt idx="1188">
                  <c:v>17.40565399999982</c:v>
                </c:pt>
                <c:pt idx="1189">
                  <c:v>17.42299999999982</c:v>
                </c:pt>
                <c:pt idx="1190">
                  <c:v>17.43504799999982</c:v>
                </c:pt>
                <c:pt idx="1191">
                  <c:v>17.44029899999999</c:v>
                </c:pt>
                <c:pt idx="1192">
                  <c:v>17.45195100000018</c:v>
                </c:pt>
                <c:pt idx="1193">
                  <c:v>17.457354</c:v>
                </c:pt>
                <c:pt idx="1194">
                  <c:v>17.48144599999982</c:v>
                </c:pt>
                <c:pt idx="1195">
                  <c:v>17.48757399999984</c:v>
                </c:pt>
                <c:pt idx="1196">
                  <c:v>17.50008</c:v>
                </c:pt>
                <c:pt idx="1197">
                  <c:v>17.506917</c:v>
                </c:pt>
                <c:pt idx="1198">
                  <c:v>17.512072</c:v>
                </c:pt>
                <c:pt idx="1199">
                  <c:v>17.52537999999982</c:v>
                </c:pt>
                <c:pt idx="1200">
                  <c:v>17.533676</c:v>
                </c:pt>
                <c:pt idx="1201">
                  <c:v>17.539612</c:v>
                </c:pt>
                <c:pt idx="1202">
                  <c:v>17.562955</c:v>
                </c:pt>
                <c:pt idx="1203">
                  <c:v>17.57363299999979</c:v>
                </c:pt>
                <c:pt idx="1204">
                  <c:v>17.581896</c:v>
                </c:pt>
                <c:pt idx="1205">
                  <c:v>17.591246</c:v>
                </c:pt>
                <c:pt idx="1206">
                  <c:v>17.59810199999999</c:v>
                </c:pt>
                <c:pt idx="1207">
                  <c:v>17.60885900000003</c:v>
                </c:pt>
                <c:pt idx="1208">
                  <c:v>17.61489400000025</c:v>
                </c:pt>
                <c:pt idx="1209">
                  <c:v>17.6216</c:v>
                </c:pt>
                <c:pt idx="1210">
                  <c:v>17.653472</c:v>
                </c:pt>
                <c:pt idx="1211">
                  <c:v>17.66052199999999</c:v>
                </c:pt>
                <c:pt idx="1212">
                  <c:v>17.673527</c:v>
                </c:pt>
                <c:pt idx="1213">
                  <c:v>17.679626</c:v>
                </c:pt>
                <c:pt idx="1214">
                  <c:v>17.687759</c:v>
                </c:pt>
                <c:pt idx="1215">
                  <c:v>17.695654</c:v>
                </c:pt>
                <c:pt idx="1216">
                  <c:v>17.70542699999978</c:v>
                </c:pt>
                <c:pt idx="1217">
                  <c:v>17.71084400000001</c:v>
                </c:pt>
                <c:pt idx="1218">
                  <c:v>17.718106</c:v>
                </c:pt>
                <c:pt idx="1219">
                  <c:v>17.72915100000001</c:v>
                </c:pt>
                <c:pt idx="1220">
                  <c:v>17.742974</c:v>
                </c:pt>
                <c:pt idx="1221">
                  <c:v>17.75699500000004</c:v>
                </c:pt>
                <c:pt idx="1222">
                  <c:v>17.78203899999981</c:v>
                </c:pt>
                <c:pt idx="1223">
                  <c:v>17.80693</c:v>
                </c:pt>
                <c:pt idx="1224">
                  <c:v>17.82044399999982</c:v>
                </c:pt>
                <c:pt idx="1225">
                  <c:v>17.83431500000014</c:v>
                </c:pt>
                <c:pt idx="1226">
                  <c:v>17.858324</c:v>
                </c:pt>
                <c:pt idx="1227">
                  <c:v>17.883386</c:v>
                </c:pt>
                <c:pt idx="1228">
                  <c:v>17.896224</c:v>
                </c:pt>
                <c:pt idx="1229">
                  <c:v>17.90720999999998</c:v>
                </c:pt>
                <c:pt idx="1230">
                  <c:v>17.920067</c:v>
                </c:pt>
                <c:pt idx="1231">
                  <c:v>17.933364</c:v>
                </c:pt>
                <c:pt idx="1232">
                  <c:v>17.96121499999999</c:v>
                </c:pt>
                <c:pt idx="1233">
                  <c:v>17.97414599999999</c:v>
                </c:pt>
                <c:pt idx="1234">
                  <c:v>17.98427399999998</c:v>
                </c:pt>
                <c:pt idx="1235">
                  <c:v>17.997063</c:v>
                </c:pt>
                <c:pt idx="1236">
                  <c:v>18.00787000000014</c:v>
                </c:pt>
                <c:pt idx="1237">
                  <c:v>18.027105</c:v>
                </c:pt>
                <c:pt idx="1238">
                  <c:v>18.03971299999989</c:v>
                </c:pt>
                <c:pt idx="1239">
                  <c:v>18.05343999999982</c:v>
                </c:pt>
                <c:pt idx="1240">
                  <c:v>18.06631299999979</c:v>
                </c:pt>
                <c:pt idx="1241">
                  <c:v>18.08463599999999</c:v>
                </c:pt>
                <c:pt idx="1242">
                  <c:v>18.096369</c:v>
                </c:pt>
                <c:pt idx="1243">
                  <c:v>18.10934999999998</c:v>
                </c:pt>
                <c:pt idx="1244">
                  <c:v>18.12165800000013</c:v>
                </c:pt>
                <c:pt idx="1245">
                  <c:v>18.147108</c:v>
                </c:pt>
                <c:pt idx="1246">
                  <c:v>18.16309499999999</c:v>
                </c:pt>
                <c:pt idx="1247">
                  <c:v>18.175209</c:v>
                </c:pt>
                <c:pt idx="1248">
                  <c:v>18.190747</c:v>
                </c:pt>
                <c:pt idx="1249">
                  <c:v>18.204353</c:v>
                </c:pt>
                <c:pt idx="1250">
                  <c:v>18.22972199999989</c:v>
                </c:pt>
                <c:pt idx="1251">
                  <c:v>18.24264999999967</c:v>
                </c:pt>
                <c:pt idx="1252">
                  <c:v>18.26856599999999</c:v>
                </c:pt>
                <c:pt idx="1253">
                  <c:v>18.278999</c:v>
                </c:pt>
                <c:pt idx="1254">
                  <c:v>18.29169199999999</c:v>
                </c:pt>
                <c:pt idx="1255">
                  <c:v>18.318551</c:v>
                </c:pt>
                <c:pt idx="1256">
                  <c:v>18.328778</c:v>
                </c:pt>
                <c:pt idx="1257">
                  <c:v>18.370106</c:v>
                </c:pt>
                <c:pt idx="1258">
                  <c:v>18.38387000000001</c:v>
                </c:pt>
                <c:pt idx="1259">
                  <c:v>18.407717</c:v>
                </c:pt>
                <c:pt idx="1260">
                  <c:v>18.41878399999988</c:v>
                </c:pt>
                <c:pt idx="1261">
                  <c:v>18.431695</c:v>
                </c:pt>
                <c:pt idx="1262">
                  <c:v>18.47566799999989</c:v>
                </c:pt>
                <c:pt idx="1263">
                  <c:v>18.48862499999971</c:v>
                </c:pt>
                <c:pt idx="1264">
                  <c:v>18.51314500000001</c:v>
                </c:pt>
                <c:pt idx="1265">
                  <c:v>18.523491</c:v>
                </c:pt>
                <c:pt idx="1266">
                  <c:v>18.633132</c:v>
                </c:pt>
                <c:pt idx="1267">
                  <c:v>18.645874</c:v>
                </c:pt>
                <c:pt idx="1268">
                  <c:v>18.658923</c:v>
                </c:pt>
                <c:pt idx="1269">
                  <c:v>18.735819</c:v>
                </c:pt>
                <c:pt idx="1270">
                  <c:v>18.76300399999988</c:v>
                </c:pt>
                <c:pt idx="1271">
                  <c:v>18.82764399999999</c:v>
                </c:pt>
                <c:pt idx="1272">
                  <c:v>18.92748299999989</c:v>
                </c:pt>
                <c:pt idx="1273">
                  <c:v>18.94020099999982</c:v>
                </c:pt>
                <c:pt idx="1274">
                  <c:v>19.02825299999999</c:v>
                </c:pt>
                <c:pt idx="1275">
                  <c:v>19.03095000000017</c:v>
                </c:pt>
                <c:pt idx="1276">
                  <c:v>19.033616</c:v>
                </c:pt>
              </c:numCache>
            </c:numRef>
          </c:cat>
          <c:val>
            <c:numRef>
              <c:f>Sheet2!$D$2:$D$1278</c:f>
              <c:numCache>
                <c:formatCode>General</c:formatCode>
                <c:ptCount val="1277"/>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1.0</c:v>
                </c:pt>
                <c:pt idx="63">
                  <c:v>1.0</c:v>
                </c:pt>
                <c:pt idx="64">
                  <c:v>1.0</c:v>
                </c:pt>
                <c:pt idx="65">
                  <c:v>1.0</c:v>
                </c:pt>
                <c:pt idx="66">
                  <c:v>1.0</c:v>
                </c:pt>
                <c:pt idx="67">
                  <c:v>1.0</c:v>
                </c:pt>
                <c:pt idx="68">
                  <c:v>1.0</c:v>
                </c:pt>
                <c:pt idx="69">
                  <c:v>1.0</c:v>
                </c:pt>
                <c:pt idx="70">
                  <c:v>1.0</c:v>
                </c:pt>
                <c:pt idx="71">
                  <c:v>1.0</c:v>
                </c:pt>
                <c:pt idx="72">
                  <c:v>1.0</c:v>
                </c:pt>
                <c:pt idx="73">
                  <c:v>1.0</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1.0</c:v>
                </c:pt>
                <c:pt idx="91">
                  <c:v>1.0</c:v>
                </c:pt>
                <c:pt idx="92">
                  <c:v>1.0</c:v>
                </c:pt>
                <c:pt idx="93">
                  <c:v>1.0</c:v>
                </c:pt>
                <c:pt idx="94">
                  <c:v>1.0</c:v>
                </c:pt>
                <c:pt idx="95">
                  <c:v>1.0</c:v>
                </c:pt>
                <c:pt idx="96">
                  <c:v>1.0</c:v>
                </c:pt>
                <c:pt idx="97">
                  <c:v>1.0</c:v>
                </c:pt>
                <c:pt idx="98">
                  <c:v>1.0</c:v>
                </c:pt>
                <c:pt idx="99">
                  <c:v>1.0</c:v>
                </c:pt>
                <c:pt idx="100">
                  <c:v>1.0</c:v>
                </c:pt>
                <c:pt idx="101">
                  <c:v>1.0</c:v>
                </c:pt>
                <c:pt idx="102">
                  <c:v>1.0</c:v>
                </c:pt>
                <c:pt idx="103">
                  <c:v>1.0</c:v>
                </c:pt>
                <c:pt idx="104">
                  <c:v>1.0</c:v>
                </c:pt>
                <c:pt idx="105">
                  <c:v>1.0</c:v>
                </c:pt>
                <c:pt idx="106">
                  <c:v>1.0</c:v>
                </c:pt>
                <c:pt idx="107">
                  <c:v>1.0</c:v>
                </c:pt>
                <c:pt idx="108">
                  <c:v>1.0</c:v>
                </c:pt>
                <c:pt idx="109">
                  <c:v>1.0</c:v>
                </c:pt>
                <c:pt idx="110">
                  <c:v>1.0</c:v>
                </c:pt>
                <c:pt idx="111">
                  <c:v>1.0</c:v>
                </c:pt>
                <c:pt idx="112">
                  <c:v>1.0</c:v>
                </c:pt>
                <c:pt idx="113">
                  <c:v>1.0</c:v>
                </c:pt>
                <c:pt idx="114">
                  <c:v>1.0</c:v>
                </c:pt>
                <c:pt idx="115">
                  <c:v>1.0</c:v>
                </c:pt>
                <c:pt idx="116">
                  <c:v>1.0</c:v>
                </c:pt>
                <c:pt idx="117">
                  <c:v>1.0</c:v>
                </c:pt>
                <c:pt idx="118">
                  <c:v>1.0</c:v>
                </c:pt>
                <c:pt idx="119">
                  <c:v>1.0</c:v>
                </c:pt>
                <c:pt idx="120">
                  <c:v>1.0</c:v>
                </c:pt>
                <c:pt idx="121">
                  <c:v>1.0</c:v>
                </c:pt>
                <c:pt idx="122">
                  <c:v>1.0</c:v>
                </c:pt>
                <c:pt idx="123">
                  <c:v>1.0</c:v>
                </c:pt>
                <c:pt idx="124">
                  <c:v>1.0</c:v>
                </c:pt>
                <c:pt idx="125">
                  <c:v>1.0</c:v>
                </c:pt>
                <c:pt idx="126">
                  <c:v>1.0</c:v>
                </c:pt>
                <c:pt idx="127">
                  <c:v>1.0</c:v>
                </c:pt>
                <c:pt idx="128">
                  <c:v>1.0</c:v>
                </c:pt>
                <c:pt idx="129">
                  <c:v>1.0</c:v>
                </c:pt>
                <c:pt idx="130">
                  <c:v>1.0</c:v>
                </c:pt>
                <c:pt idx="131">
                  <c:v>1.0</c:v>
                </c:pt>
                <c:pt idx="132">
                  <c:v>1.0</c:v>
                </c:pt>
                <c:pt idx="133">
                  <c:v>1.0</c:v>
                </c:pt>
                <c:pt idx="134">
                  <c:v>1.0</c:v>
                </c:pt>
                <c:pt idx="135">
                  <c:v>1.0</c:v>
                </c:pt>
                <c:pt idx="136">
                  <c:v>1.0</c:v>
                </c:pt>
                <c:pt idx="137">
                  <c:v>1.0</c:v>
                </c:pt>
                <c:pt idx="138">
                  <c:v>1.0</c:v>
                </c:pt>
                <c:pt idx="139">
                  <c:v>1.0</c:v>
                </c:pt>
                <c:pt idx="140">
                  <c:v>1.0</c:v>
                </c:pt>
                <c:pt idx="141">
                  <c:v>1.0</c:v>
                </c:pt>
                <c:pt idx="142">
                  <c:v>1.0</c:v>
                </c:pt>
                <c:pt idx="143">
                  <c:v>1.0</c:v>
                </c:pt>
                <c:pt idx="144">
                  <c:v>1.0</c:v>
                </c:pt>
                <c:pt idx="145">
                  <c:v>1.0</c:v>
                </c:pt>
                <c:pt idx="146">
                  <c:v>1.0</c:v>
                </c:pt>
                <c:pt idx="147">
                  <c:v>1.0</c:v>
                </c:pt>
                <c:pt idx="148">
                  <c:v>1.0</c:v>
                </c:pt>
                <c:pt idx="149">
                  <c:v>1.0</c:v>
                </c:pt>
                <c:pt idx="150">
                  <c:v>1.0</c:v>
                </c:pt>
                <c:pt idx="151">
                  <c:v>1.0</c:v>
                </c:pt>
                <c:pt idx="152">
                  <c:v>1.0</c:v>
                </c:pt>
                <c:pt idx="153">
                  <c:v>1.0</c:v>
                </c:pt>
                <c:pt idx="154">
                  <c:v>1.0</c:v>
                </c:pt>
                <c:pt idx="155">
                  <c:v>1.0</c:v>
                </c:pt>
                <c:pt idx="156">
                  <c:v>1.0</c:v>
                </c:pt>
                <c:pt idx="157">
                  <c:v>1.0</c:v>
                </c:pt>
                <c:pt idx="158">
                  <c:v>1.0</c:v>
                </c:pt>
                <c:pt idx="159">
                  <c:v>1.0</c:v>
                </c:pt>
                <c:pt idx="160">
                  <c:v>1.0</c:v>
                </c:pt>
                <c:pt idx="161">
                  <c:v>1.0</c:v>
                </c:pt>
                <c:pt idx="162">
                  <c:v>1.0</c:v>
                </c:pt>
                <c:pt idx="163">
                  <c:v>1.0</c:v>
                </c:pt>
                <c:pt idx="164">
                  <c:v>1.0</c:v>
                </c:pt>
                <c:pt idx="165">
                  <c:v>1.0</c:v>
                </c:pt>
                <c:pt idx="166">
                  <c:v>1.0</c:v>
                </c:pt>
                <c:pt idx="167">
                  <c:v>1.0</c:v>
                </c:pt>
                <c:pt idx="168">
                  <c:v>1.0</c:v>
                </c:pt>
                <c:pt idx="169">
                  <c:v>1.0</c:v>
                </c:pt>
                <c:pt idx="170">
                  <c:v>1.0</c:v>
                </c:pt>
                <c:pt idx="171">
                  <c:v>1.0</c:v>
                </c:pt>
                <c:pt idx="172">
                  <c:v>1.0</c:v>
                </c:pt>
                <c:pt idx="173">
                  <c:v>1.0</c:v>
                </c:pt>
                <c:pt idx="174">
                  <c:v>1.0</c:v>
                </c:pt>
                <c:pt idx="175">
                  <c:v>1.0</c:v>
                </c:pt>
                <c:pt idx="176">
                  <c:v>1.0</c:v>
                </c:pt>
                <c:pt idx="177">
                  <c:v>1.0</c:v>
                </c:pt>
                <c:pt idx="178">
                  <c:v>1.0</c:v>
                </c:pt>
                <c:pt idx="179">
                  <c:v>1.0</c:v>
                </c:pt>
                <c:pt idx="180">
                  <c:v>1.0</c:v>
                </c:pt>
                <c:pt idx="181">
                  <c:v>1.0</c:v>
                </c:pt>
                <c:pt idx="182">
                  <c:v>1.0</c:v>
                </c:pt>
                <c:pt idx="183">
                  <c:v>1.0</c:v>
                </c:pt>
                <c:pt idx="184">
                  <c:v>1.0</c:v>
                </c:pt>
                <c:pt idx="185">
                  <c:v>1.0</c:v>
                </c:pt>
                <c:pt idx="186">
                  <c:v>1.0</c:v>
                </c:pt>
                <c:pt idx="187">
                  <c:v>1.0</c:v>
                </c:pt>
                <c:pt idx="188">
                  <c:v>1.0</c:v>
                </c:pt>
                <c:pt idx="189">
                  <c:v>1.0</c:v>
                </c:pt>
                <c:pt idx="190">
                  <c:v>1.0</c:v>
                </c:pt>
                <c:pt idx="191">
                  <c:v>1.0</c:v>
                </c:pt>
                <c:pt idx="192">
                  <c:v>1.0</c:v>
                </c:pt>
                <c:pt idx="193">
                  <c:v>1.0</c:v>
                </c:pt>
                <c:pt idx="194">
                  <c:v>1.0</c:v>
                </c:pt>
                <c:pt idx="195">
                  <c:v>1.0</c:v>
                </c:pt>
                <c:pt idx="196">
                  <c:v>1.0</c:v>
                </c:pt>
                <c:pt idx="197">
                  <c:v>1.0</c:v>
                </c:pt>
                <c:pt idx="198">
                  <c:v>1.0</c:v>
                </c:pt>
                <c:pt idx="199">
                  <c:v>1.0</c:v>
                </c:pt>
                <c:pt idx="200">
                  <c:v>1.0</c:v>
                </c:pt>
                <c:pt idx="201">
                  <c:v>1.0</c:v>
                </c:pt>
                <c:pt idx="202">
                  <c:v>1.0</c:v>
                </c:pt>
                <c:pt idx="203">
                  <c:v>1.0</c:v>
                </c:pt>
                <c:pt idx="204">
                  <c:v>1.0</c:v>
                </c:pt>
                <c:pt idx="205">
                  <c:v>1.0</c:v>
                </c:pt>
                <c:pt idx="206">
                  <c:v>1.0</c:v>
                </c:pt>
                <c:pt idx="207">
                  <c:v>1.0</c:v>
                </c:pt>
                <c:pt idx="208">
                  <c:v>1.0</c:v>
                </c:pt>
                <c:pt idx="209">
                  <c:v>1.0</c:v>
                </c:pt>
                <c:pt idx="210">
                  <c:v>1.0</c:v>
                </c:pt>
                <c:pt idx="211">
                  <c:v>1.0</c:v>
                </c:pt>
                <c:pt idx="212">
                  <c:v>1.0</c:v>
                </c:pt>
                <c:pt idx="213">
                  <c:v>1.0</c:v>
                </c:pt>
                <c:pt idx="214">
                  <c:v>1.0</c:v>
                </c:pt>
                <c:pt idx="215">
                  <c:v>1.0</c:v>
                </c:pt>
                <c:pt idx="216">
                  <c:v>1.0</c:v>
                </c:pt>
                <c:pt idx="217">
                  <c:v>1.0</c:v>
                </c:pt>
                <c:pt idx="218">
                  <c:v>1.0</c:v>
                </c:pt>
                <c:pt idx="219">
                  <c:v>1.0</c:v>
                </c:pt>
                <c:pt idx="220">
                  <c:v>1.0</c:v>
                </c:pt>
                <c:pt idx="221">
                  <c:v>1.0</c:v>
                </c:pt>
                <c:pt idx="222">
                  <c:v>1.0</c:v>
                </c:pt>
                <c:pt idx="223">
                  <c:v>1.0</c:v>
                </c:pt>
                <c:pt idx="224">
                  <c:v>1.0</c:v>
                </c:pt>
                <c:pt idx="225">
                  <c:v>1.0</c:v>
                </c:pt>
                <c:pt idx="226">
                  <c:v>1.0</c:v>
                </c:pt>
                <c:pt idx="227">
                  <c:v>1.0</c:v>
                </c:pt>
                <c:pt idx="228">
                  <c:v>1.0</c:v>
                </c:pt>
                <c:pt idx="229">
                  <c:v>1.0</c:v>
                </c:pt>
                <c:pt idx="230">
                  <c:v>1.0</c:v>
                </c:pt>
                <c:pt idx="231">
                  <c:v>1.0</c:v>
                </c:pt>
                <c:pt idx="232">
                  <c:v>1.0</c:v>
                </c:pt>
                <c:pt idx="233">
                  <c:v>1.0</c:v>
                </c:pt>
                <c:pt idx="234">
                  <c:v>1.0</c:v>
                </c:pt>
                <c:pt idx="235">
                  <c:v>1.0</c:v>
                </c:pt>
                <c:pt idx="236">
                  <c:v>1.0</c:v>
                </c:pt>
                <c:pt idx="237">
                  <c:v>1.0</c:v>
                </c:pt>
                <c:pt idx="238">
                  <c:v>1.0</c:v>
                </c:pt>
                <c:pt idx="239">
                  <c:v>1.0</c:v>
                </c:pt>
                <c:pt idx="240">
                  <c:v>1.0</c:v>
                </c:pt>
                <c:pt idx="241">
                  <c:v>1.0</c:v>
                </c:pt>
                <c:pt idx="242">
                  <c:v>1.0</c:v>
                </c:pt>
                <c:pt idx="243">
                  <c:v>1.0</c:v>
                </c:pt>
                <c:pt idx="244">
                  <c:v>1.0</c:v>
                </c:pt>
                <c:pt idx="245">
                  <c:v>1.0</c:v>
                </c:pt>
                <c:pt idx="246">
                  <c:v>1.0</c:v>
                </c:pt>
                <c:pt idx="247">
                  <c:v>1.0</c:v>
                </c:pt>
                <c:pt idx="248">
                  <c:v>1.0</c:v>
                </c:pt>
                <c:pt idx="249">
                  <c:v>1.0</c:v>
                </c:pt>
                <c:pt idx="250">
                  <c:v>1.0</c:v>
                </c:pt>
                <c:pt idx="251">
                  <c:v>1.0</c:v>
                </c:pt>
                <c:pt idx="252">
                  <c:v>1.0</c:v>
                </c:pt>
                <c:pt idx="253">
                  <c:v>1.0</c:v>
                </c:pt>
                <c:pt idx="254">
                  <c:v>1.0</c:v>
                </c:pt>
                <c:pt idx="255">
                  <c:v>1.0</c:v>
                </c:pt>
                <c:pt idx="256">
                  <c:v>1.0</c:v>
                </c:pt>
                <c:pt idx="257">
                  <c:v>1.0</c:v>
                </c:pt>
                <c:pt idx="258">
                  <c:v>1.0</c:v>
                </c:pt>
                <c:pt idx="259">
                  <c:v>1.0</c:v>
                </c:pt>
                <c:pt idx="260">
                  <c:v>1.0</c:v>
                </c:pt>
                <c:pt idx="261">
                  <c:v>1.0</c:v>
                </c:pt>
                <c:pt idx="262">
                  <c:v>1.0</c:v>
                </c:pt>
                <c:pt idx="263">
                  <c:v>1.0</c:v>
                </c:pt>
                <c:pt idx="264">
                  <c:v>1.0</c:v>
                </c:pt>
                <c:pt idx="265">
                  <c:v>1.0</c:v>
                </c:pt>
                <c:pt idx="266">
                  <c:v>1.0</c:v>
                </c:pt>
                <c:pt idx="267">
                  <c:v>1.0</c:v>
                </c:pt>
                <c:pt idx="268">
                  <c:v>1.0</c:v>
                </c:pt>
                <c:pt idx="269">
                  <c:v>1.0</c:v>
                </c:pt>
                <c:pt idx="270">
                  <c:v>1.0</c:v>
                </c:pt>
                <c:pt idx="271">
                  <c:v>1.0</c:v>
                </c:pt>
                <c:pt idx="272">
                  <c:v>1.0</c:v>
                </c:pt>
                <c:pt idx="273">
                  <c:v>1.0</c:v>
                </c:pt>
                <c:pt idx="274">
                  <c:v>1.0</c:v>
                </c:pt>
                <c:pt idx="275">
                  <c:v>1.0</c:v>
                </c:pt>
                <c:pt idx="276">
                  <c:v>1.0</c:v>
                </c:pt>
                <c:pt idx="277">
                  <c:v>1.0</c:v>
                </c:pt>
                <c:pt idx="278">
                  <c:v>1.0</c:v>
                </c:pt>
                <c:pt idx="279">
                  <c:v>1.0</c:v>
                </c:pt>
                <c:pt idx="280">
                  <c:v>1.0</c:v>
                </c:pt>
                <c:pt idx="281">
                  <c:v>1.0</c:v>
                </c:pt>
                <c:pt idx="282">
                  <c:v>1.0</c:v>
                </c:pt>
                <c:pt idx="283">
                  <c:v>1.0</c:v>
                </c:pt>
                <c:pt idx="284">
                  <c:v>1.0</c:v>
                </c:pt>
                <c:pt idx="285">
                  <c:v>1.0</c:v>
                </c:pt>
                <c:pt idx="286">
                  <c:v>1.0</c:v>
                </c:pt>
                <c:pt idx="287">
                  <c:v>1.0</c:v>
                </c:pt>
                <c:pt idx="288">
                  <c:v>1.0</c:v>
                </c:pt>
                <c:pt idx="289">
                  <c:v>1.0</c:v>
                </c:pt>
                <c:pt idx="290">
                  <c:v>1.0</c:v>
                </c:pt>
                <c:pt idx="291">
                  <c:v>1.0</c:v>
                </c:pt>
                <c:pt idx="292">
                  <c:v>1.0</c:v>
                </c:pt>
                <c:pt idx="293">
                  <c:v>1.0</c:v>
                </c:pt>
                <c:pt idx="294">
                  <c:v>1.0</c:v>
                </c:pt>
                <c:pt idx="295">
                  <c:v>1.0</c:v>
                </c:pt>
                <c:pt idx="296">
                  <c:v>1.0</c:v>
                </c:pt>
                <c:pt idx="297">
                  <c:v>1.0</c:v>
                </c:pt>
                <c:pt idx="298">
                  <c:v>1.0</c:v>
                </c:pt>
                <c:pt idx="299">
                  <c:v>1.0</c:v>
                </c:pt>
                <c:pt idx="300">
                  <c:v>1.0</c:v>
                </c:pt>
                <c:pt idx="301">
                  <c:v>1.0</c:v>
                </c:pt>
                <c:pt idx="302">
                  <c:v>1.0</c:v>
                </c:pt>
                <c:pt idx="303">
                  <c:v>1.0</c:v>
                </c:pt>
                <c:pt idx="304">
                  <c:v>1.0</c:v>
                </c:pt>
                <c:pt idx="305">
                  <c:v>1.0</c:v>
                </c:pt>
                <c:pt idx="306">
                  <c:v>1.0</c:v>
                </c:pt>
                <c:pt idx="307">
                  <c:v>1.0</c:v>
                </c:pt>
                <c:pt idx="308">
                  <c:v>1.0</c:v>
                </c:pt>
                <c:pt idx="309">
                  <c:v>1.0</c:v>
                </c:pt>
                <c:pt idx="310">
                  <c:v>1.0</c:v>
                </c:pt>
                <c:pt idx="311">
                  <c:v>1.0</c:v>
                </c:pt>
                <c:pt idx="312">
                  <c:v>1.0</c:v>
                </c:pt>
                <c:pt idx="313">
                  <c:v>1.0</c:v>
                </c:pt>
                <c:pt idx="314">
                  <c:v>1.0</c:v>
                </c:pt>
                <c:pt idx="315">
                  <c:v>1.0</c:v>
                </c:pt>
                <c:pt idx="316">
                  <c:v>1.0</c:v>
                </c:pt>
                <c:pt idx="317">
                  <c:v>1.0</c:v>
                </c:pt>
                <c:pt idx="318">
                  <c:v>1.0</c:v>
                </c:pt>
                <c:pt idx="319">
                  <c:v>1.0</c:v>
                </c:pt>
                <c:pt idx="320">
                  <c:v>1.0</c:v>
                </c:pt>
                <c:pt idx="321">
                  <c:v>1.0</c:v>
                </c:pt>
                <c:pt idx="322">
                  <c:v>1.0</c:v>
                </c:pt>
                <c:pt idx="323">
                  <c:v>1.0</c:v>
                </c:pt>
                <c:pt idx="324">
                  <c:v>1.0</c:v>
                </c:pt>
                <c:pt idx="325">
                  <c:v>1.0</c:v>
                </c:pt>
                <c:pt idx="326">
                  <c:v>1.0</c:v>
                </c:pt>
                <c:pt idx="327">
                  <c:v>1.0</c:v>
                </c:pt>
                <c:pt idx="328">
                  <c:v>1.0</c:v>
                </c:pt>
                <c:pt idx="329">
                  <c:v>1.0</c:v>
                </c:pt>
                <c:pt idx="330">
                  <c:v>1.0</c:v>
                </c:pt>
                <c:pt idx="331">
                  <c:v>1.0</c:v>
                </c:pt>
                <c:pt idx="332">
                  <c:v>1.0</c:v>
                </c:pt>
                <c:pt idx="333">
                  <c:v>1.0</c:v>
                </c:pt>
                <c:pt idx="334">
                  <c:v>1.0</c:v>
                </c:pt>
                <c:pt idx="335">
                  <c:v>1.0</c:v>
                </c:pt>
                <c:pt idx="336">
                  <c:v>1.0</c:v>
                </c:pt>
                <c:pt idx="337">
                  <c:v>1.0</c:v>
                </c:pt>
                <c:pt idx="338">
                  <c:v>1.0</c:v>
                </c:pt>
                <c:pt idx="339">
                  <c:v>1.0</c:v>
                </c:pt>
                <c:pt idx="340">
                  <c:v>1.0</c:v>
                </c:pt>
                <c:pt idx="341">
                  <c:v>1.0</c:v>
                </c:pt>
                <c:pt idx="342">
                  <c:v>1.0</c:v>
                </c:pt>
                <c:pt idx="343">
                  <c:v>1.0</c:v>
                </c:pt>
                <c:pt idx="344">
                  <c:v>1.0</c:v>
                </c:pt>
                <c:pt idx="345">
                  <c:v>1.0</c:v>
                </c:pt>
                <c:pt idx="346">
                  <c:v>1.0</c:v>
                </c:pt>
                <c:pt idx="347">
                  <c:v>1.0</c:v>
                </c:pt>
                <c:pt idx="348">
                  <c:v>1.0</c:v>
                </c:pt>
                <c:pt idx="349">
                  <c:v>1.0</c:v>
                </c:pt>
                <c:pt idx="350">
                  <c:v>1.0</c:v>
                </c:pt>
                <c:pt idx="351">
                  <c:v>1.0</c:v>
                </c:pt>
                <c:pt idx="352">
                  <c:v>1.0</c:v>
                </c:pt>
                <c:pt idx="353">
                  <c:v>1.0</c:v>
                </c:pt>
                <c:pt idx="354">
                  <c:v>1.0</c:v>
                </c:pt>
                <c:pt idx="355">
                  <c:v>1.0</c:v>
                </c:pt>
                <c:pt idx="356">
                  <c:v>1.0</c:v>
                </c:pt>
                <c:pt idx="357">
                  <c:v>1.0</c:v>
                </c:pt>
                <c:pt idx="358">
                  <c:v>1.0</c:v>
                </c:pt>
                <c:pt idx="359">
                  <c:v>1.0</c:v>
                </c:pt>
                <c:pt idx="360">
                  <c:v>1.0</c:v>
                </c:pt>
                <c:pt idx="361">
                  <c:v>1.0</c:v>
                </c:pt>
                <c:pt idx="362">
                  <c:v>1.0</c:v>
                </c:pt>
                <c:pt idx="363">
                  <c:v>1.0</c:v>
                </c:pt>
                <c:pt idx="364">
                  <c:v>1.0</c:v>
                </c:pt>
                <c:pt idx="365">
                  <c:v>1.0</c:v>
                </c:pt>
                <c:pt idx="366">
                  <c:v>1.0</c:v>
                </c:pt>
                <c:pt idx="367">
                  <c:v>1.0</c:v>
                </c:pt>
                <c:pt idx="368">
                  <c:v>1.0</c:v>
                </c:pt>
                <c:pt idx="369">
                  <c:v>1.0</c:v>
                </c:pt>
                <c:pt idx="370">
                  <c:v>1.0</c:v>
                </c:pt>
                <c:pt idx="371">
                  <c:v>1.0</c:v>
                </c:pt>
                <c:pt idx="372">
                  <c:v>1.0</c:v>
                </c:pt>
                <c:pt idx="373">
                  <c:v>1.0</c:v>
                </c:pt>
                <c:pt idx="374">
                  <c:v>1.0</c:v>
                </c:pt>
                <c:pt idx="375">
                  <c:v>1.0</c:v>
                </c:pt>
                <c:pt idx="376">
                  <c:v>1.0</c:v>
                </c:pt>
                <c:pt idx="377">
                  <c:v>1.0</c:v>
                </c:pt>
                <c:pt idx="378">
                  <c:v>1.0</c:v>
                </c:pt>
                <c:pt idx="379">
                  <c:v>1.0</c:v>
                </c:pt>
                <c:pt idx="380">
                  <c:v>1.0</c:v>
                </c:pt>
                <c:pt idx="381">
                  <c:v>1.0</c:v>
                </c:pt>
                <c:pt idx="382">
                  <c:v>1.0</c:v>
                </c:pt>
                <c:pt idx="383">
                  <c:v>1.0</c:v>
                </c:pt>
                <c:pt idx="384">
                  <c:v>1.0</c:v>
                </c:pt>
                <c:pt idx="385">
                  <c:v>1.0</c:v>
                </c:pt>
                <c:pt idx="386">
                  <c:v>1.0</c:v>
                </c:pt>
                <c:pt idx="387">
                  <c:v>1.0</c:v>
                </c:pt>
                <c:pt idx="388">
                  <c:v>1.0</c:v>
                </c:pt>
                <c:pt idx="389">
                  <c:v>1.0</c:v>
                </c:pt>
                <c:pt idx="390">
                  <c:v>1.0</c:v>
                </c:pt>
                <c:pt idx="391">
                  <c:v>1.0</c:v>
                </c:pt>
                <c:pt idx="392">
                  <c:v>1.0</c:v>
                </c:pt>
                <c:pt idx="393">
                  <c:v>1.0</c:v>
                </c:pt>
                <c:pt idx="394">
                  <c:v>1.0</c:v>
                </c:pt>
                <c:pt idx="395">
                  <c:v>1.0</c:v>
                </c:pt>
                <c:pt idx="396">
                  <c:v>1.0</c:v>
                </c:pt>
                <c:pt idx="397">
                  <c:v>1.0</c:v>
                </c:pt>
                <c:pt idx="398">
                  <c:v>1.0</c:v>
                </c:pt>
                <c:pt idx="399">
                  <c:v>1.0</c:v>
                </c:pt>
                <c:pt idx="400">
                  <c:v>1.0</c:v>
                </c:pt>
                <c:pt idx="401">
                  <c:v>1.0</c:v>
                </c:pt>
                <c:pt idx="402">
                  <c:v>1.0</c:v>
                </c:pt>
                <c:pt idx="403">
                  <c:v>1.0</c:v>
                </c:pt>
                <c:pt idx="404">
                  <c:v>1.0</c:v>
                </c:pt>
                <c:pt idx="405">
                  <c:v>1.0</c:v>
                </c:pt>
                <c:pt idx="406">
                  <c:v>1.0</c:v>
                </c:pt>
                <c:pt idx="407">
                  <c:v>1.0</c:v>
                </c:pt>
                <c:pt idx="408">
                  <c:v>1.0</c:v>
                </c:pt>
                <c:pt idx="409">
                  <c:v>1.0</c:v>
                </c:pt>
                <c:pt idx="410">
                  <c:v>1.0</c:v>
                </c:pt>
                <c:pt idx="411">
                  <c:v>1.0</c:v>
                </c:pt>
                <c:pt idx="412">
                  <c:v>1.0</c:v>
                </c:pt>
                <c:pt idx="413">
                  <c:v>1.0</c:v>
                </c:pt>
                <c:pt idx="414">
                  <c:v>1.0</c:v>
                </c:pt>
                <c:pt idx="415">
                  <c:v>1.0</c:v>
                </c:pt>
                <c:pt idx="416">
                  <c:v>1.0</c:v>
                </c:pt>
                <c:pt idx="417">
                  <c:v>1.0</c:v>
                </c:pt>
                <c:pt idx="418">
                  <c:v>1.0</c:v>
                </c:pt>
                <c:pt idx="419">
                  <c:v>1.0</c:v>
                </c:pt>
                <c:pt idx="420">
                  <c:v>1.0</c:v>
                </c:pt>
                <c:pt idx="421">
                  <c:v>1.0</c:v>
                </c:pt>
                <c:pt idx="422">
                  <c:v>1.0</c:v>
                </c:pt>
                <c:pt idx="423">
                  <c:v>1.0</c:v>
                </c:pt>
                <c:pt idx="424">
                  <c:v>1.0</c:v>
                </c:pt>
                <c:pt idx="425">
                  <c:v>1.0</c:v>
                </c:pt>
                <c:pt idx="426">
                  <c:v>1.0</c:v>
                </c:pt>
                <c:pt idx="427">
                  <c:v>1.0</c:v>
                </c:pt>
                <c:pt idx="428">
                  <c:v>1.0</c:v>
                </c:pt>
                <c:pt idx="429">
                  <c:v>1.0</c:v>
                </c:pt>
                <c:pt idx="430">
                  <c:v>1.0</c:v>
                </c:pt>
                <c:pt idx="431">
                  <c:v>1.0</c:v>
                </c:pt>
                <c:pt idx="432">
                  <c:v>1.0</c:v>
                </c:pt>
                <c:pt idx="433">
                  <c:v>1.0</c:v>
                </c:pt>
                <c:pt idx="434">
                  <c:v>1.0</c:v>
                </c:pt>
                <c:pt idx="435">
                  <c:v>1.0</c:v>
                </c:pt>
                <c:pt idx="436">
                  <c:v>1.0</c:v>
                </c:pt>
                <c:pt idx="437">
                  <c:v>1.0</c:v>
                </c:pt>
                <c:pt idx="438">
                  <c:v>1.0</c:v>
                </c:pt>
                <c:pt idx="439">
                  <c:v>1.0</c:v>
                </c:pt>
                <c:pt idx="440">
                  <c:v>1.0</c:v>
                </c:pt>
                <c:pt idx="441">
                  <c:v>1.0</c:v>
                </c:pt>
                <c:pt idx="442">
                  <c:v>1.0</c:v>
                </c:pt>
                <c:pt idx="443">
                  <c:v>1.0</c:v>
                </c:pt>
                <c:pt idx="444">
                  <c:v>1.0</c:v>
                </c:pt>
                <c:pt idx="445">
                  <c:v>1.0</c:v>
                </c:pt>
                <c:pt idx="446">
                  <c:v>1.0</c:v>
                </c:pt>
                <c:pt idx="447">
                  <c:v>1.0</c:v>
                </c:pt>
                <c:pt idx="448">
                  <c:v>1.0</c:v>
                </c:pt>
                <c:pt idx="449">
                  <c:v>1.0</c:v>
                </c:pt>
                <c:pt idx="450">
                  <c:v>1.0</c:v>
                </c:pt>
                <c:pt idx="451">
                  <c:v>1.0</c:v>
                </c:pt>
                <c:pt idx="452">
                  <c:v>1.0</c:v>
                </c:pt>
                <c:pt idx="453">
                  <c:v>1.0</c:v>
                </c:pt>
                <c:pt idx="454">
                  <c:v>1.0</c:v>
                </c:pt>
                <c:pt idx="455">
                  <c:v>1.0</c:v>
                </c:pt>
                <c:pt idx="456">
                  <c:v>1.0</c:v>
                </c:pt>
                <c:pt idx="457">
                  <c:v>1.0</c:v>
                </c:pt>
                <c:pt idx="458">
                  <c:v>1.0</c:v>
                </c:pt>
                <c:pt idx="459">
                  <c:v>1.0</c:v>
                </c:pt>
                <c:pt idx="460">
                  <c:v>1.0</c:v>
                </c:pt>
                <c:pt idx="461">
                  <c:v>1.0</c:v>
                </c:pt>
                <c:pt idx="462">
                  <c:v>1.0</c:v>
                </c:pt>
                <c:pt idx="463">
                  <c:v>1.0</c:v>
                </c:pt>
                <c:pt idx="464">
                  <c:v>1.0</c:v>
                </c:pt>
                <c:pt idx="465">
                  <c:v>1.0</c:v>
                </c:pt>
                <c:pt idx="466">
                  <c:v>1.0</c:v>
                </c:pt>
                <c:pt idx="467">
                  <c:v>1.0</c:v>
                </c:pt>
                <c:pt idx="468">
                  <c:v>1.0</c:v>
                </c:pt>
                <c:pt idx="469">
                  <c:v>1.0</c:v>
                </c:pt>
                <c:pt idx="470">
                  <c:v>1.0</c:v>
                </c:pt>
                <c:pt idx="471">
                  <c:v>1.0</c:v>
                </c:pt>
                <c:pt idx="472">
                  <c:v>1.0</c:v>
                </c:pt>
                <c:pt idx="473">
                  <c:v>1.0</c:v>
                </c:pt>
                <c:pt idx="474">
                  <c:v>1.0</c:v>
                </c:pt>
                <c:pt idx="475">
                  <c:v>1.0</c:v>
                </c:pt>
                <c:pt idx="476">
                  <c:v>1.0</c:v>
                </c:pt>
                <c:pt idx="477">
                  <c:v>1.0</c:v>
                </c:pt>
                <c:pt idx="478">
                  <c:v>1.0</c:v>
                </c:pt>
                <c:pt idx="479">
                  <c:v>1.0</c:v>
                </c:pt>
                <c:pt idx="480">
                  <c:v>1.0</c:v>
                </c:pt>
                <c:pt idx="481">
                  <c:v>1.0</c:v>
                </c:pt>
                <c:pt idx="482">
                  <c:v>1.0</c:v>
                </c:pt>
                <c:pt idx="483">
                  <c:v>1.0</c:v>
                </c:pt>
                <c:pt idx="484">
                  <c:v>1.0</c:v>
                </c:pt>
                <c:pt idx="485">
                  <c:v>1.0</c:v>
                </c:pt>
                <c:pt idx="486">
                  <c:v>1.0</c:v>
                </c:pt>
                <c:pt idx="487">
                  <c:v>1.0</c:v>
                </c:pt>
                <c:pt idx="488">
                  <c:v>1.0</c:v>
                </c:pt>
                <c:pt idx="489">
                  <c:v>1.0</c:v>
                </c:pt>
                <c:pt idx="490">
                  <c:v>1.0</c:v>
                </c:pt>
                <c:pt idx="491">
                  <c:v>1.0</c:v>
                </c:pt>
                <c:pt idx="492">
                  <c:v>1.0</c:v>
                </c:pt>
                <c:pt idx="493">
                  <c:v>1.0</c:v>
                </c:pt>
                <c:pt idx="494">
                  <c:v>1.0</c:v>
                </c:pt>
                <c:pt idx="495">
                  <c:v>1.0</c:v>
                </c:pt>
                <c:pt idx="496">
                  <c:v>1.0</c:v>
                </c:pt>
                <c:pt idx="497">
                  <c:v>1.0</c:v>
                </c:pt>
                <c:pt idx="498">
                  <c:v>1.0</c:v>
                </c:pt>
                <c:pt idx="499">
                  <c:v>1.0</c:v>
                </c:pt>
                <c:pt idx="500">
                  <c:v>1.0</c:v>
                </c:pt>
                <c:pt idx="501">
                  <c:v>1.0</c:v>
                </c:pt>
                <c:pt idx="502">
                  <c:v>1.0</c:v>
                </c:pt>
                <c:pt idx="503">
                  <c:v>1.0</c:v>
                </c:pt>
                <c:pt idx="504">
                  <c:v>1.0</c:v>
                </c:pt>
                <c:pt idx="505">
                  <c:v>1.0</c:v>
                </c:pt>
                <c:pt idx="506">
                  <c:v>1.0</c:v>
                </c:pt>
                <c:pt idx="507">
                  <c:v>1.0</c:v>
                </c:pt>
                <c:pt idx="508">
                  <c:v>1.0</c:v>
                </c:pt>
                <c:pt idx="509">
                  <c:v>1.0</c:v>
                </c:pt>
                <c:pt idx="510">
                  <c:v>1.0</c:v>
                </c:pt>
                <c:pt idx="511">
                  <c:v>1.0</c:v>
                </c:pt>
                <c:pt idx="512">
                  <c:v>1.0</c:v>
                </c:pt>
                <c:pt idx="513">
                  <c:v>1.0</c:v>
                </c:pt>
                <c:pt idx="514">
                  <c:v>1.0</c:v>
                </c:pt>
                <c:pt idx="515">
                  <c:v>1.0</c:v>
                </c:pt>
                <c:pt idx="516">
                  <c:v>1.0</c:v>
                </c:pt>
                <c:pt idx="517">
                  <c:v>1.0</c:v>
                </c:pt>
                <c:pt idx="518">
                  <c:v>1.0</c:v>
                </c:pt>
                <c:pt idx="519">
                  <c:v>1.0</c:v>
                </c:pt>
                <c:pt idx="520">
                  <c:v>1.0</c:v>
                </c:pt>
                <c:pt idx="521">
                  <c:v>1.0</c:v>
                </c:pt>
                <c:pt idx="522">
                  <c:v>1.0</c:v>
                </c:pt>
                <c:pt idx="523">
                  <c:v>1.0</c:v>
                </c:pt>
                <c:pt idx="524">
                  <c:v>1.0</c:v>
                </c:pt>
                <c:pt idx="525">
                  <c:v>1.0</c:v>
                </c:pt>
                <c:pt idx="526">
                  <c:v>1.0</c:v>
                </c:pt>
                <c:pt idx="527">
                  <c:v>1.0</c:v>
                </c:pt>
                <c:pt idx="528">
                  <c:v>1.0</c:v>
                </c:pt>
                <c:pt idx="529">
                  <c:v>1.0</c:v>
                </c:pt>
                <c:pt idx="530">
                  <c:v>1.0</c:v>
                </c:pt>
                <c:pt idx="531">
                  <c:v>1.0</c:v>
                </c:pt>
                <c:pt idx="532">
                  <c:v>1.0</c:v>
                </c:pt>
                <c:pt idx="533">
                  <c:v>1.0</c:v>
                </c:pt>
                <c:pt idx="534">
                  <c:v>1.0</c:v>
                </c:pt>
                <c:pt idx="535">
                  <c:v>1.0</c:v>
                </c:pt>
                <c:pt idx="536">
                  <c:v>1.0</c:v>
                </c:pt>
                <c:pt idx="537">
                  <c:v>1.0</c:v>
                </c:pt>
                <c:pt idx="538">
                  <c:v>1.0</c:v>
                </c:pt>
                <c:pt idx="539">
                  <c:v>1.0</c:v>
                </c:pt>
                <c:pt idx="540">
                  <c:v>1.0</c:v>
                </c:pt>
                <c:pt idx="541">
                  <c:v>1.0</c:v>
                </c:pt>
                <c:pt idx="542">
                  <c:v>1.0</c:v>
                </c:pt>
                <c:pt idx="543">
                  <c:v>1.0</c:v>
                </c:pt>
                <c:pt idx="544">
                  <c:v>1.0</c:v>
                </c:pt>
                <c:pt idx="545">
                  <c:v>1.0</c:v>
                </c:pt>
                <c:pt idx="546">
                  <c:v>1.0</c:v>
                </c:pt>
                <c:pt idx="547">
                  <c:v>1.0</c:v>
                </c:pt>
                <c:pt idx="548">
                  <c:v>1.0</c:v>
                </c:pt>
                <c:pt idx="549">
                  <c:v>1.0</c:v>
                </c:pt>
                <c:pt idx="550">
                  <c:v>1.0</c:v>
                </c:pt>
                <c:pt idx="551">
                  <c:v>1.0</c:v>
                </c:pt>
                <c:pt idx="552">
                  <c:v>1.0</c:v>
                </c:pt>
                <c:pt idx="553">
                  <c:v>1.0</c:v>
                </c:pt>
                <c:pt idx="554">
                  <c:v>1.0</c:v>
                </c:pt>
                <c:pt idx="555">
                  <c:v>1.0</c:v>
                </c:pt>
                <c:pt idx="556">
                  <c:v>1.0</c:v>
                </c:pt>
                <c:pt idx="557">
                  <c:v>1.0</c:v>
                </c:pt>
                <c:pt idx="558">
                  <c:v>1.0</c:v>
                </c:pt>
                <c:pt idx="559">
                  <c:v>1.0</c:v>
                </c:pt>
                <c:pt idx="560">
                  <c:v>1.0</c:v>
                </c:pt>
                <c:pt idx="561">
                  <c:v>1.0</c:v>
                </c:pt>
                <c:pt idx="562">
                  <c:v>1.0</c:v>
                </c:pt>
                <c:pt idx="563">
                  <c:v>1.0</c:v>
                </c:pt>
                <c:pt idx="564">
                  <c:v>1.0</c:v>
                </c:pt>
                <c:pt idx="565">
                  <c:v>1.0</c:v>
                </c:pt>
                <c:pt idx="566">
                  <c:v>1.0</c:v>
                </c:pt>
                <c:pt idx="567">
                  <c:v>1.0</c:v>
                </c:pt>
                <c:pt idx="568">
                  <c:v>1.0</c:v>
                </c:pt>
                <c:pt idx="569">
                  <c:v>1.0</c:v>
                </c:pt>
                <c:pt idx="570">
                  <c:v>1.0</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1.0</c:v>
                </c:pt>
                <c:pt idx="632">
                  <c:v>1.0</c:v>
                </c:pt>
                <c:pt idx="633">
                  <c:v>1.0</c:v>
                </c:pt>
                <c:pt idx="634">
                  <c:v>2.0</c:v>
                </c:pt>
                <c:pt idx="635">
                  <c:v>2.0</c:v>
                </c:pt>
                <c:pt idx="636">
                  <c:v>2.0</c:v>
                </c:pt>
                <c:pt idx="637">
                  <c:v>2.0</c:v>
                </c:pt>
                <c:pt idx="638">
                  <c:v>2.0</c:v>
                </c:pt>
                <c:pt idx="639">
                  <c:v>2.0</c:v>
                </c:pt>
                <c:pt idx="640">
                  <c:v>2.0</c:v>
                </c:pt>
                <c:pt idx="641">
                  <c:v>2.0</c:v>
                </c:pt>
                <c:pt idx="642">
                  <c:v>2.0</c:v>
                </c:pt>
                <c:pt idx="643">
                  <c:v>2.0</c:v>
                </c:pt>
                <c:pt idx="644">
                  <c:v>2.0</c:v>
                </c:pt>
                <c:pt idx="645">
                  <c:v>2.0</c:v>
                </c:pt>
                <c:pt idx="646">
                  <c:v>2.0</c:v>
                </c:pt>
                <c:pt idx="647">
                  <c:v>2.0</c:v>
                </c:pt>
                <c:pt idx="648">
                  <c:v>2.0</c:v>
                </c:pt>
                <c:pt idx="649">
                  <c:v>2.0</c:v>
                </c:pt>
                <c:pt idx="650">
                  <c:v>2.0</c:v>
                </c:pt>
                <c:pt idx="651">
                  <c:v>2.0</c:v>
                </c:pt>
                <c:pt idx="652">
                  <c:v>2.0</c:v>
                </c:pt>
                <c:pt idx="653">
                  <c:v>2.0</c:v>
                </c:pt>
                <c:pt idx="654">
                  <c:v>2.0</c:v>
                </c:pt>
                <c:pt idx="655">
                  <c:v>2.0</c:v>
                </c:pt>
                <c:pt idx="656">
                  <c:v>2.0</c:v>
                </c:pt>
                <c:pt idx="657">
                  <c:v>2.0</c:v>
                </c:pt>
                <c:pt idx="658">
                  <c:v>2.0</c:v>
                </c:pt>
                <c:pt idx="659">
                  <c:v>2.0</c:v>
                </c:pt>
                <c:pt idx="660">
                  <c:v>2.0</c:v>
                </c:pt>
                <c:pt idx="661">
                  <c:v>2.0</c:v>
                </c:pt>
                <c:pt idx="662">
                  <c:v>2.0</c:v>
                </c:pt>
                <c:pt idx="663">
                  <c:v>2.0</c:v>
                </c:pt>
                <c:pt idx="664">
                  <c:v>2.0</c:v>
                </c:pt>
                <c:pt idx="665">
                  <c:v>2.0</c:v>
                </c:pt>
                <c:pt idx="666">
                  <c:v>2.0</c:v>
                </c:pt>
                <c:pt idx="667">
                  <c:v>2.0</c:v>
                </c:pt>
                <c:pt idx="668">
                  <c:v>2.0</c:v>
                </c:pt>
                <c:pt idx="669">
                  <c:v>2.0</c:v>
                </c:pt>
                <c:pt idx="670">
                  <c:v>2.0</c:v>
                </c:pt>
                <c:pt idx="671">
                  <c:v>2.0</c:v>
                </c:pt>
                <c:pt idx="672">
                  <c:v>2.0</c:v>
                </c:pt>
                <c:pt idx="673">
                  <c:v>2.0</c:v>
                </c:pt>
                <c:pt idx="674">
                  <c:v>2.0</c:v>
                </c:pt>
                <c:pt idx="675">
                  <c:v>2.0</c:v>
                </c:pt>
                <c:pt idx="676">
                  <c:v>2.0</c:v>
                </c:pt>
                <c:pt idx="677">
                  <c:v>2.0</c:v>
                </c:pt>
                <c:pt idx="678">
                  <c:v>2.0</c:v>
                </c:pt>
                <c:pt idx="679">
                  <c:v>2.0</c:v>
                </c:pt>
                <c:pt idx="680">
                  <c:v>2.0</c:v>
                </c:pt>
                <c:pt idx="681">
                  <c:v>2.0</c:v>
                </c:pt>
                <c:pt idx="682">
                  <c:v>2.0</c:v>
                </c:pt>
                <c:pt idx="683">
                  <c:v>2.0</c:v>
                </c:pt>
                <c:pt idx="684">
                  <c:v>2.0</c:v>
                </c:pt>
                <c:pt idx="685">
                  <c:v>2.0</c:v>
                </c:pt>
                <c:pt idx="686">
                  <c:v>2.0</c:v>
                </c:pt>
                <c:pt idx="687">
                  <c:v>2.0</c:v>
                </c:pt>
                <c:pt idx="688">
                  <c:v>2.0</c:v>
                </c:pt>
                <c:pt idx="689">
                  <c:v>2.0</c:v>
                </c:pt>
                <c:pt idx="690">
                  <c:v>2.0</c:v>
                </c:pt>
                <c:pt idx="691">
                  <c:v>2.0</c:v>
                </c:pt>
                <c:pt idx="692">
                  <c:v>2.0</c:v>
                </c:pt>
                <c:pt idx="693">
                  <c:v>2.0</c:v>
                </c:pt>
                <c:pt idx="694">
                  <c:v>2.0</c:v>
                </c:pt>
                <c:pt idx="695">
                  <c:v>2.0</c:v>
                </c:pt>
                <c:pt idx="696">
                  <c:v>2.0</c:v>
                </c:pt>
                <c:pt idx="697">
                  <c:v>2.0</c:v>
                </c:pt>
                <c:pt idx="698">
                  <c:v>2.0</c:v>
                </c:pt>
                <c:pt idx="699">
                  <c:v>2.0</c:v>
                </c:pt>
                <c:pt idx="700">
                  <c:v>2.0</c:v>
                </c:pt>
                <c:pt idx="701">
                  <c:v>2.0</c:v>
                </c:pt>
                <c:pt idx="702">
                  <c:v>2.0</c:v>
                </c:pt>
                <c:pt idx="703">
                  <c:v>2.0</c:v>
                </c:pt>
                <c:pt idx="704">
                  <c:v>2.0</c:v>
                </c:pt>
                <c:pt idx="705">
                  <c:v>2.0</c:v>
                </c:pt>
                <c:pt idx="706">
                  <c:v>2.0</c:v>
                </c:pt>
                <c:pt idx="707">
                  <c:v>2.0</c:v>
                </c:pt>
                <c:pt idx="708">
                  <c:v>2.0</c:v>
                </c:pt>
                <c:pt idx="709">
                  <c:v>2.0</c:v>
                </c:pt>
                <c:pt idx="710">
                  <c:v>2.0</c:v>
                </c:pt>
                <c:pt idx="711">
                  <c:v>2.0</c:v>
                </c:pt>
                <c:pt idx="712">
                  <c:v>2.0</c:v>
                </c:pt>
                <c:pt idx="713">
                  <c:v>2.0</c:v>
                </c:pt>
                <c:pt idx="714">
                  <c:v>2.0</c:v>
                </c:pt>
                <c:pt idx="715">
                  <c:v>2.0</c:v>
                </c:pt>
                <c:pt idx="716">
                  <c:v>2.0</c:v>
                </c:pt>
                <c:pt idx="717">
                  <c:v>2.0</c:v>
                </c:pt>
                <c:pt idx="718">
                  <c:v>2.0</c:v>
                </c:pt>
                <c:pt idx="719">
                  <c:v>2.0</c:v>
                </c:pt>
                <c:pt idx="720">
                  <c:v>2.0</c:v>
                </c:pt>
                <c:pt idx="721">
                  <c:v>2.0</c:v>
                </c:pt>
                <c:pt idx="722">
                  <c:v>2.0</c:v>
                </c:pt>
                <c:pt idx="723">
                  <c:v>2.0</c:v>
                </c:pt>
                <c:pt idx="724">
                  <c:v>2.0</c:v>
                </c:pt>
                <c:pt idx="725">
                  <c:v>2.0</c:v>
                </c:pt>
                <c:pt idx="726">
                  <c:v>2.0</c:v>
                </c:pt>
                <c:pt idx="727">
                  <c:v>2.0</c:v>
                </c:pt>
                <c:pt idx="728">
                  <c:v>2.0</c:v>
                </c:pt>
                <c:pt idx="729">
                  <c:v>2.0</c:v>
                </c:pt>
                <c:pt idx="730">
                  <c:v>2.0</c:v>
                </c:pt>
                <c:pt idx="731">
                  <c:v>2.0</c:v>
                </c:pt>
                <c:pt idx="732">
                  <c:v>2.0</c:v>
                </c:pt>
                <c:pt idx="733">
                  <c:v>2.0</c:v>
                </c:pt>
                <c:pt idx="734">
                  <c:v>2.0</c:v>
                </c:pt>
                <c:pt idx="735">
                  <c:v>2.0</c:v>
                </c:pt>
                <c:pt idx="736">
                  <c:v>2.0</c:v>
                </c:pt>
                <c:pt idx="737">
                  <c:v>2.0</c:v>
                </c:pt>
                <c:pt idx="738">
                  <c:v>2.0</c:v>
                </c:pt>
                <c:pt idx="739">
                  <c:v>2.0</c:v>
                </c:pt>
                <c:pt idx="740">
                  <c:v>2.0</c:v>
                </c:pt>
                <c:pt idx="741">
                  <c:v>2.0</c:v>
                </c:pt>
                <c:pt idx="742">
                  <c:v>2.0</c:v>
                </c:pt>
                <c:pt idx="743">
                  <c:v>2.0</c:v>
                </c:pt>
                <c:pt idx="744">
                  <c:v>2.0</c:v>
                </c:pt>
                <c:pt idx="745">
                  <c:v>2.0</c:v>
                </c:pt>
                <c:pt idx="746">
                  <c:v>2.0</c:v>
                </c:pt>
                <c:pt idx="747">
                  <c:v>2.0</c:v>
                </c:pt>
                <c:pt idx="748">
                  <c:v>2.0</c:v>
                </c:pt>
                <c:pt idx="749">
                  <c:v>2.0</c:v>
                </c:pt>
                <c:pt idx="750">
                  <c:v>2.0</c:v>
                </c:pt>
                <c:pt idx="751">
                  <c:v>2.0</c:v>
                </c:pt>
                <c:pt idx="752">
                  <c:v>2.0</c:v>
                </c:pt>
                <c:pt idx="753">
                  <c:v>2.0</c:v>
                </c:pt>
                <c:pt idx="754">
                  <c:v>2.0</c:v>
                </c:pt>
                <c:pt idx="755">
                  <c:v>2.0</c:v>
                </c:pt>
                <c:pt idx="756">
                  <c:v>2.0</c:v>
                </c:pt>
                <c:pt idx="757">
                  <c:v>2.0</c:v>
                </c:pt>
                <c:pt idx="758">
                  <c:v>2.0</c:v>
                </c:pt>
                <c:pt idx="759">
                  <c:v>2.0</c:v>
                </c:pt>
                <c:pt idx="760">
                  <c:v>2.0</c:v>
                </c:pt>
                <c:pt idx="761">
                  <c:v>2.0</c:v>
                </c:pt>
                <c:pt idx="762">
                  <c:v>2.0</c:v>
                </c:pt>
                <c:pt idx="763">
                  <c:v>2.0</c:v>
                </c:pt>
                <c:pt idx="764">
                  <c:v>2.0</c:v>
                </c:pt>
                <c:pt idx="765">
                  <c:v>2.0</c:v>
                </c:pt>
                <c:pt idx="766">
                  <c:v>2.0</c:v>
                </c:pt>
                <c:pt idx="767">
                  <c:v>2.0</c:v>
                </c:pt>
                <c:pt idx="768">
                  <c:v>2.0</c:v>
                </c:pt>
                <c:pt idx="769">
                  <c:v>2.0</c:v>
                </c:pt>
                <c:pt idx="770">
                  <c:v>2.0</c:v>
                </c:pt>
                <c:pt idx="771">
                  <c:v>1.0</c:v>
                </c:pt>
                <c:pt idx="772">
                  <c:v>1.0</c:v>
                </c:pt>
                <c:pt idx="773">
                  <c:v>1.0</c:v>
                </c:pt>
                <c:pt idx="774">
                  <c:v>1.0</c:v>
                </c:pt>
                <c:pt idx="775">
                  <c:v>1.0</c:v>
                </c:pt>
                <c:pt idx="776">
                  <c:v>1.0</c:v>
                </c:pt>
                <c:pt idx="777">
                  <c:v>1.0</c:v>
                </c:pt>
                <c:pt idx="778">
                  <c:v>1.0</c:v>
                </c:pt>
                <c:pt idx="779">
                  <c:v>1.0</c:v>
                </c:pt>
                <c:pt idx="780">
                  <c:v>1.0</c:v>
                </c:pt>
                <c:pt idx="781">
                  <c:v>1.0</c:v>
                </c:pt>
                <c:pt idx="782">
                  <c:v>1.0</c:v>
                </c:pt>
                <c:pt idx="783">
                  <c:v>1.0</c:v>
                </c:pt>
                <c:pt idx="784">
                  <c:v>1.0</c:v>
                </c:pt>
                <c:pt idx="785">
                  <c:v>1.0</c:v>
                </c:pt>
                <c:pt idx="786">
                  <c:v>1.0</c:v>
                </c:pt>
                <c:pt idx="787">
                  <c:v>1.0</c:v>
                </c:pt>
                <c:pt idx="788">
                  <c:v>1.0</c:v>
                </c:pt>
                <c:pt idx="789">
                  <c:v>1.0</c:v>
                </c:pt>
                <c:pt idx="790">
                  <c:v>1.0</c:v>
                </c:pt>
                <c:pt idx="791">
                  <c:v>1.0</c:v>
                </c:pt>
                <c:pt idx="792">
                  <c:v>1.0</c:v>
                </c:pt>
                <c:pt idx="793">
                  <c:v>1.0</c:v>
                </c:pt>
                <c:pt idx="794">
                  <c:v>1.0</c:v>
                </c:pt>
                <c:pt idx="795">
                  <c:v>1.0</c:v>
                </c:pt>
                <c:pt idx="796">
                  <c:v>1.0</c:v>
                </c:pt>
                <c:pt idx="797">
                  <c:v>1.0</c:v>
                </c:pt>
                <c:pt idx="798">
                  <c:v>1.0</c:v>
                </c:pt>
                <c:pt idx="799">
                  <c:v>1.0</c:v>
                </c:pt>
                <c:pt idx="800">
                  <c:v>1.0</c:v>
                </c:pt>
                <c:pt idx="801">
                  <c:v>1.0</c:v>
                </c:pt>
                <c:pt idx="802">
                  <c:v>1.0</c:v>
                </c:pt>
                <c:pt idx="803">
                  <c:v>1.0</c:v>
                </c:pt>
                <c:pt idx="804">
                  <c:v>1.0</c:v>
                </c:pt>
                <c:pt idx="805">
                  <c:v>1.0</c:v>
                </c:pt>
                <c:pt idx="806">
                  <c:v>1.0</c:v>
                </c:pt>
                <c:pt idx="807">
                  <c:v>1.0</c:v>
                </c:pt>
                <c:pt idx="808">
                  <c:v>1.0</c:v>
                </c:pt>
                <c:pt idx="809">
                  <c:v>1.0</c:v>
                </c:pt>
                <c:pt idx="810">
                  <c:v>1.0</c:v>
                </c:pt>
                <c:pt idx="811">
                  <c:v>1.0</c:v>
                </c:pt>
                <c:pt idx="812">
                  <c:v>1.0</c:v>
                </c:pt>
                <c:pt idx="813">
                  <c:v>1.0</c:v>
                </c:pt>
                <c:pt idx="814">
                  <c:v>1.0</c:v>
                </c:pt>
                <c:pt idx="815">
                  <c:v>1.0</c:v>
                </c:pt>
                <c:pt idx="816">
                  <c:v>1.0</c:v>
                </c:pt>
                <c:pt idx="817">
                  <c:v>1.0</c:v>
                </c:pt>
                <c:pt idx="818">
                  <c:v>1.0</c:v>
                </c:pt>
                <c:pt idx="819">
                  <c:v>1.0</c:v>
                </c:pt>
                <c:pt idx="820">
                  <c:v>1.0</c:v>
                </c:pt>
                <c:pt idx="821">
                  <c:v>1.0</c:v>
                </c:pt>
                <c:pt idx="822">
                  <c:v>1.0</c:v>
                </c:pt>
                <c:pt idx="823">
                  <c:v>1.0</c:v>
                </c:pt>
                <c:pt idx="824">
                  <c:v>1.0</c:v>
                </c:pt>
                <c:pt idx="825">
                  <c:v>1.0</c:v>
                </c:pt>
                <c:pt idx="826">
                  <c:v>1.0</c:v>
                </c:pt>
                <c:pt idx="827">
                  <c:v>1.0</c:v>
                </c:pt>
                <c:pt idx="828">
                  <c:v>1.0</c:v>
                </c:pt>
                <c:pt idx="829">
                  <c:v>1.0</c:v>
                </c:pt>
                <c:pt idx="830">
                  <c:v>1.0</c:v>
                </c:pt>
                <c:pt idx="831">
                  <c:v>1.0</c:v>
                </c:pt>
                <c:pt idx="832">
                  <c:v>1.0</c:v>
                </c:pt>
                <c:pt idx="833">
                  <c:v>1.0</c:v>
                </c:pt>
                <c:pt idx="834">
                  <c:v>1.0</c:v>
                </c:pt>
                <c:pt idx="835">
                  <c:v>1.0</c:v>
                </c:pt>
                <c:pt idx="836">
                  <c:v>1.0</c:v>
                </c:pt>
                <c:pt idx="837">
                  <c:v>1.0</c:v>
                </c:pt>
                <c:pt idx="838">
                  <c:v>1.0</c:v>
                </c:pt>
                <c:pt idx="839">
                  <c:v>1.0</c:v>
                </c:pt>
                <c:pt idx="840">
                  <c:v>1.0</c:v>
                </c:pt>
                <c:pt idx="841">
                  <c:v>1.0</c:v>
                </c:pt>
                <c:pt idx="842">
                  <c:v>1.0</c:v>
                </c:pt>
                <c:pt idx="843">
                  <c:v>1.0</c:v>
                </c:pt>
                <c:pt idx="844">
                  <c:v>1.0</c:v>
                </c:pt>
                <c:pt idx="845">
                  <c:v>1.0</c:v>
                </c:pt>
                <c:pt idx="846">
                  <c:v>1.0</c:v>
                </c:pt>
                <c:pt idx="847">
                  <c:v>1.0</c:v>
                </c:pt>
                <c:pt idx="848">
                  <c:v>1.0</c:v>
                </c:pt>
                <c:pt idx="849">
                  <c:v>1.0</c:v>
                </c:pt>
                <c:pt idx="850">
                  <c:v>1.0</c:v>
                </c:pt>
                <c:pt idx="851">
                  <c:v>1.0</c:v>
                </c:pt>
                <c:pt idx="852">
                  <c:v>1.0</c:v>
                </c:pt>
                <c:pt idx="853">
                  <c:v>1.0</c:v>
                </c:pt>
                <c:pt idx="854">
                  <c:v>1.0</c:v>
                </c:pt>
                <c:pt idx="855">
                  <c:v>1.0</c:v>
                </c:pt>
                <c:pt idx="856">
                  <c:v>1.0</c:v>
                </c:pt>
                <c:pt idx="857">
                  <c:v>1.0</c:v>
                </c:pt>
                <c:pt idx="858">
                  <c:v>1.0</c:v>
                </c:pt>
                <c:pt idx="859">
                  <c:v>1.0</c:v>
                </c:pt>
                <c:pt idx="860">
                  <c:v>1.0</c:v>
                </c:pt>
                <c:pt idx="861">
                  <c:v>1.0</c:v>
                </c:pt>
                <c:pt idx="862">
                  <c:v>1.0</c:v>
                </c:pt>
                <c:pt idx="863">
                  <c:v>1.0</c:v>
                </c:pt>
                <c:pt idx="864">
                  <c:v>1.0</c:v>
                </c:pt>
                <c:pt idx="865">
                  <c:v>1.0</c:v>
                </c:pt>
                <c:pt idx="866">
                  <c:v>1.0</c:v>
                </c:pt>
                <c:pt idx="867">
                  <c:v>1.0</c:v>
                </c:pt>
                <c:pt idx="868">
                  <c:v>1.0</c:v>
                </c:pt>
                <c:pt idx="869">
                  <c:v>1.0</c:v>
                </c:pt>
                <c:pt idx="870">
                  <c:v>1.0</c:v>
                </c:pt>
                <c:pt idx="871">
                  <c:v>1.0</c:v>
                </c:pt>
                <c:pt idx="872">
                  <c:v>1.0</c:v>
                </c:pt>
                <c:pt idx="873">
                  <c:v>1.0</c:v>
                </c:pt>
                <c:pt idx="874">
                  <c:v>1.0</c:v>
                </c:pt>
                <c:pt idx="875">
                  <c:v>1.0</c:v>
                </c:pt>
                <c:pt idx="876">
                  <c:v>1.0</c:v>
                </c:pt>
                <c:pt idx="877">
                  <c:v>1.0</c:v>
                </c:pt>
                <c:pt idx="878">
                  <c:v>1.0</c:v>
                </c:pt>
                <c:pt idx="879">
                  <c:v>1.0</c:v>
                </c:pt>
                <c:pt idx="880">
                  <c:v>1.0</c:v>
                </c:pt>
                <c:pt idx="881">
                  <c:v>1.0</c:v>
                </c:pt>
                <c:pt idx="882">
                  <c:v>1.0</c:v>
                </c:pt>
                <c:pt idx="883">
                  <c:v>1.0</c:v>
                </c:pt>
                <c:pt idx="884">
                  <c:v>1.0</c:v>
                </c:pt>
                <c:pt idx="885">
                  <c:v>1.0</c:v>
                </c:pt>
                <c:pt idx="886">
                  <c:v>1.0</c:v>
                </c:pt>
                <c:pt idx="887">
                  <c:v>1.0</c:v>
                </c:pt>
                <c:pt idx="888">
                  <c:v>1.0</c:v>
                </c:pt>
                <c:pt idx="889">
                  <c:v>1.0</c:v>
                </c:pt>
                <c:pt idx="890">
                  <c:v>1.0</c:v>
                </c:pt>
                <c:pt idx="891">
                  <c:v>1.0</c:v>
                </c:pt>
                <c:pt idx="892">
                  <c:v>1.0</c:v>
                </c:pt>
                <c:pt idx="893">
                  <c:v>1.0</c:v>
                </c:pt>
                <c:pt idx="894">
                  <c:v>1.0</c:v>
                </c:pt>
                <c:pt idx="895">
                  <c:v>1.0</c:v>
                </c:pt>
                <c:pt idx="896">
                  <c:v>1.0</c:v>
                </c:pt>
                <c:pt idx="897">
                  <c:v>1.0</c:v>
                </c:pt>
                <c:pt idx="898">
                  <c:v>1.0</c:v>
                </c:pt>
                <c:pt idx="899">
                  <c:v>1.0</c:v>
                </c:pt>
                <c:pt idx="900">
                  <c:v>1.0</c:v>
                </c:pt>
                <c:pt idx="901">
                  <c:v>1.0</c:v>
                </c:pt>
                <c:pt idx="902">
                  <c:v>1.0</c:v>
                </c:pt>
                <c:pt idx="903">
                  <c:v>1.0</c:v>
                </c:pt>
                <c:pt idx="904">
                  <c:v>1.0</c:v>
                </c:pt>
                <c:pt idx="905">
                  <c:v>1.0</c:v>
                </c:pt>
                <c:pt idx="906">
                  <c:v>1.0</c:v>
                </c:pt>
                <c:pt idx="907">
                  <c:v>1.0</c:v>
                </c:pt>
                <c:pt idx="908">
                  <c:v>1.0</c:v>
                </c:pt>
                <c:pt idx="909">
                  <c:v>1.0</c:v>
                </c:pt>
                <c:pt idx="910">
                  <c:v>1.0</c:v>
                </c:pt>
                <c:pt idx="911">
                  <c:v>1.0</c:v>
                </c:pt>
                <c:pt idx="912">
                  <c:v>1.0</c:v>
                </c:pt>
                <c:pt idx="913">
                  <c:v>1.0</c:v>
                </c:pt>
                <c:pt idx="914">
                  <c:v>1.0</c:v>
                </c:pt>
                <c:pt idx="915">
                  <c:v>1.0</c:v>
                </c:pt>
                <c:pt idx="916">
                  <c:v>1.0</c:v>
                </c:pt>
                <c:pt idx="917">
                  <c:v>1.0</c:v>
                </c:pt>
                <c:pt idx="918">
                  <c:v>1.0</c:v>
                </c:pt>
                <c:pt idx="919">
                  <c:v>1.0</c:v>
                </c:pt>
                <c:pt idx="920">
                  <c:v>1.0</c:v>
                </c:pt>
                <c:pt idx="921">
                  <c:v>1.0</c:v>
                </c:pt>
                <c:pt idx="922">
                  <c:v>1.0</c:v>
                </c:pt>
                <c:pt idx="923">
                  <c:v>1.0</c:v>
                </c:pt>
                <c:pt idx="924">
                  <c:v>1.0</c:v>
                </c:pt>
                <c:pt idx="925">
                  <c:v>1.0</c:v>
                </c:pt>
                <c:pt idx="926">
                  <c:v>1.0</c:v>
                </c:pt>
                <c:pt idx="927">
                  <c:v>1.0</c:v>
                </c:pt>
                <c:pt idx="928">
                  <c:v>1.0</c:v>
                </c:pt>
                <c:pt idx="929">
                  <c:v>1.0</c:v>
                </c:pt>
                <c:pt idx="930">
                  <c:v>1.0</c:v>
                </c:pt>
                <c:pt idx="931">
                  <c:v>1.0</c:v>
                </c:pt>
                <c:pt idx="932">
                  <c:v>1.0</c:v>
                </c:pt>
                <c:pt idx="933">
                  <c:v>1.0</c:v>
                </c:pt>
                <c:pt idx="934">
                  <c:v>1.0</c:v>
                </c:pt>
                <c:pt idx="935">
                  <c:v>1.0</c:v>
                </c:pt>
                <c:pt idx="936">
                  <c:v>1.0</c:v>
                </c:pt>
                <c:pt idx="937">
                  <c:v>1.0</c:v>
                </c:pt>
                <c:pt idx="938">
                  <c:v>1.0</c:v>
                </c:pt>
                <c:pt idx="939">
                  <c:v>1.0</c:v>
                </c:pt>
                <c:pt idx="940">
                  <c:v>1.0</c:v>
                </c:pt>
                <c:pt idx="941">
                  <c:v>1.0</c:v>
                </c:pt>
                <c:pt idx="942">
                  <c:v>1.0</c:v>
                </c:pt>
                <c:pt idx="943">
                  <c:v>1.0</c:v>
                </c:pt>
                <c:pt idx="944">
                  <c:v>1.0</c:v>
                </c:pt>
                <c:pt idx="945">
                  <c:v>1.0</c:v>
                </c:pt>
                <c:pt idx="946">
                  <c:v>1.0</c:v>
                </c:pt>
                <c:pt idx="947">
                  <c:v>1.0</c:v>
                </c:pt>
                <c:pt idx="948">
                  <c:v>1.0</c:v>
                </c:pt>
                <c:pt idx="949">
                  <c:v>1.0</c:v>
                </c:pt>
                <c:pt idx="950">
                  <c:v>1.0</c:v>
                </c:pt>
                <c:pt idx="951">
                  <c:v>1.0</c:v>
                </c:pt>
                <c:pt idx="952">
                  <c:v>1.0</c:v>
                </c:pt>
                <c:pt idx="953">
                  <c:v>1.0</c:v>
                </c:pt>
                <c:pt idx="954">
                  <c:v>1.0</c:v>
                </c:pt>
                <c:pt idx="955">
                  <c:v>1.0</c:v>
                </c:pt>
                <c:pt idx="956">
                  <c:v>1.0</c:v>
                </c:pt>
                <c:pt idx="957">
                  <c:v>1.0</c:v>
                </c:pt>
                <c:pt idx="958">
                  <c:v>1.0</c:v>
                </c:pt>
                <c:pt idx="959">
                  <c:v>1.0</c:v>
                </c:pt>
                <c:pt idx="960">
                  <c:v>1.0</c:v>
                </c:pt>
                <c:pt idx="961">
                  <c:v>1.0</c:v>
                </c:pt>
                <c:pt idx="962">
                  <c:v>1.0</c:v>
                </c:pt>
                <c:pt idx="963">
                  <c:v>1.0</c:v>
                </c:pt>
                <c:pt idx="964">
                  <c:v>1.0</c:v>
                </c:pt>
                <c:pt idx="965">
                  <c:v>1.0</c:v>
                </c:pt>
                <c:pt idx="966">
                  <c:v>1.0</c:v>
                </c:pt>
                <c:pt idx="967">
                  <c:v>1.0</c:v>
                </c:pt>
                <c:pt idx="968">
                  <c:v>1.0</c:v>
                </c:pt>
                <c:pt idx="969">
                  <c:v>1.0</c:v>
                </c:pt>
                <c:pt idx="970">
                  <c:v>1.0</c:v>
                </c:pt>
                <c:pt idx="971">
                  <c:v>1.0</c:v>
                </c:pt>
                <c:pt idx="972">
                  <c:v>1.0</c:v>
                </c:pt>
                <c:pt idx="973">
                  <c:v>1.0</c:v>
                </c:pt>
                <c:pt idx="974">
                  <c:v>1.0</c:v>
                </c:pt>
                <c:pt idx="975">
                  <c:v>1.0</c:v>
                </c:pt>
                <c:pt idx="976">
                  <c:v>1.0</c:v>
                </c:pt>
                <c:pt idx="977">
                  <c:v>1.0</c:v>
                </c:pt>
                <c:pt idx="978">
                  <c:v>1.0</c:v>
                </c:pt>
                <c:pt idx="979">
                  <c:v>1.0</c:v>
                </c:pt>
                <c:pt idx="980">
                  <c:v>1.0</c:v>
                </c:pt>
                <c:pt idx="981">
                  <c:v>1.0</c:v>
                </c:pt>
                <c:pt idx="982">
                  <c:v>1.0</c:v>
                </c:pt>
                <c:pt idx="983">
                  <c:v>1.0</c:v>
                </c:pt>
                <c:pt idx="984">
                  <c:v>1.0</c:v>
                </c:pt>
                <c:pt idx="985">
                  <c:v>1.0</c:v>
                </c:pt>
                <c:pt idx="986">
                  <c:v>1.0</c:v>
                </c:pt>
                <c:pt idx="987">
                  <c:v>1.0</c:v>
                </c:pt>
                <c:pt idx="988">
                  <c:v>1.0</c:v>
                </c:pt>
                <c:pt idx="989">
                  <c:v>1.0</c:v>
                </c:pt>
                <c:pt idx="990">
                  <c:v>1.0</c:v>
                </c:pt>
                <c:pt idx="991">
                  <c:v>1.0</c:v>
                </c:pt>
                <c:pt idx="992">
                  <c:v>1.0</c:v>
                </c:pt>
                <c:pt idx="993">
                  <c:v>1.0</c:v>
                </c:pt>
                <c:pt idx="994">
                  <c:v>1.0</c:v>
                </c:pt>
                <c:pt idx="995">
                  <c:v>1.0</c:v>
                </c:pt>
                <c:pt idx="996">
                  <c:v>1.0</c:v>
                </c:pt>
                <c:pt idx="997">
                  <c:v>1.0</c:v>
                </c:pt>
                <c:pt idx="998">
                  <c:v>1.0</c:v>
                </c:pt>
                <c:pt idx="999">
                  <c:v>1.0</c:v>
                </c:pt>
                <c:pt idx="1000">
                  <c:v>1.0</c:v>
                </c:pt>
                <c:pt idx="1001">
                  <c:v>1.0</c:v>
                </c:pt>
                <c:pt idx="1002">
                  <c:v>1.0</c:v>
                </c:pt>
                <c:pt idx="1003">
                  <c:v>1.0</c:v>
                </c:pt>
                <c:pt idx="1004">
                  <c:v>1.0</c:v>
                </c:pt>
                <c:pt idx="1005">
                  <c:v>1.0</c:v>
                </c:pt>
                <c:pt idx="1006">
                  <c:v>1.0</c:v>
                </c:pt>
                <c:pt idx="1007">
                  <c:v>1.0</c:v>
                </c:pt>
                <c:pt idx="1008">
                  <c:v>1.0</c:v>
                </c:pt>
                <c:pt idx="1009">
                  <c:v>1.0</c:v>
                </c:pt>
                <c:pt idx="1010">
                  <c:v>1.0</c:v>
                </c:pt>
                <c:pt idx="1011">
                  <c:v>1.0</c:v>
                </c:pt>
                <c:pt idx="1012">
                  <c:v>1.0</c:v>
                </c:pt>
                <c:pt idx="1013">
                  <c:v>1.0</c:v>
                </c:pt>
                <c:pt idx="1014">
                  <c:v>1.0</c:v>
                </c:pt>
                <c:pt idx="1015">
                  <c:v>1.0</c:v>
                </c:pt>
                <c:pt idx="1016">
                  <c:v>1.0</c:v>
                </c:pt>
                <c:pt idx="1017">
                  <c:v>1.0</c:v>
                </c:pt>
                <c:pt idx="1018">
                  <c:v>1.0</c:v>
                </c:pt>
                <c:pt idx="1019">
                  <c:v>1.0</c:v>
                </c:pt>
                <c:pt idx="1020">
                  <c:v>1.0</c:v>
                </c:pt>
                <c:pt idx="1021">
                  <c:v>1.0</c:v>
                </c:pt>
                <c:pt idx="1022">
                  <c:v>1.0</c:v>
                </c:pt>
                <c:pt idx="1023">
                  <c:v>1.0</c:v>
                </c:pt>
                <c:pt idx="1024">
                  <c:v>1.0</c:v>
                </c:pt>
                <c:pt idx="1025">
                  <c:v>1.0</c:v>
                </c:pt>
                <c:pt idx="1026">
                  <c:v>1.0</c:v>
                </c:pt>
                <c:pt idx="1027">
                  <c:v>1.0</c:v>
                </c:pt>
                <c:pt idx="1028">
                  <c:v>1.0</c:v>
                </c:pt>
                <c:pt idx="1029">
                  <c:v>1.0</c:v>
                </c:pt>
                <c:pt idx="1030">
                  <c:v>1.0</c:v>
                </c:pt>
                <c:pt idx="1031">
                  <c:v>1.0</c:v>
                </c:pt>
                <c:pt idx="1032">
                  <c:v>1.0</c:v>
                </c:pt>
                <c:pt idx="1033">
                  <c:v>1.0</c:v>
                </c:pt>
                <c:pt idx="1034">
                  <c:v>1.0</c:v>
                </c:pt>
                <c:pt idx="1035">
                  <c:v>1.0</c:v>
                </c:pt>
                <c:pt idx="1036">
                  <c:v>1.0</c:v>
                </c:pt>
                <c:pt idx="1037">
                  <c:v>1.0</c:v>
                </c:pt>
                <c:pt idx="1038">
                  <c:v>1.0</c:v>
                </c:pt>
                <c:pt idx="1039">
                  <c:v>1.0</c:v>
                </c:pt>
                <c:pt idx="1040">
                  <c:v>1.0</c:v>
                </c:pt>
                <c:pt idx="1041">
                  <c:v>1.0</c:v>
                </c:pt>
                <c:pt idx="1042">
                  <c:v>1.0</c:v>
                </c:pt>
                <c:pt idx="1043">
                  <c:v>1.0</c:v>
                </c:pt>
                <c:pt idx="1044">
                  <c:v>1.0</c:v>
                </c:pt>
                <c:pt idx="1045">
                  <c:v>1.0</c:v>
                </c:pt>
                <c:pt idx="1046">
                  <c:v>1.0</c:v>
                </c:pt>
                <c:pt idx="1047">
                  <c:v>1.0</c:v>
                </c:pt>
                <c:pt idx="1048">
                  <c:v>1.0</c:v>
                </c:pt>
                <c:pt idx="1049">
                  <c:v>1.0</c:v>
                </c:pt>
                <c:pt idx="1050">
                  <c:v>1.0</c:v>
                </c:pt>
                <c:pt idx="1051">
                  <c:v>1.0</c:v>
                </c:pt>
                <c:pt idx="1052">
                  <c:v>1.0</c:v>
                </c:pt>
                <c:pt idx="1053">
                  <c:v>1.0</c:v>
                </c:pt>
                <c:pt idx="1054">
                  <c:v>1.0</c:v>
                </c:pt>
                <c:pt idx="1055">
                  <c:v>1.0</c:v>
                </c:pt>
                <c:pt idx="1056">
                  <c:v>1.0</c:v>
                </c:pt>
                <c:pt idx="1057">
                  <c:v>1.0</c:v>
                </c:pt>
                <c:pt idx="1058">
                  <c:v>1.0</c:v>
                </c:pt>
                <c:pt idx="1059">
                  <c:v>1.0</c:v>
                </c:pt>
                <c:pt idx="1060">
                  <c:v>1.0</c:v>
                </c:pt>
                <c:pt idx="1061">
                  <c:v>1.0</c:v>
                </c:pt>
                <c:pt idx="1062">
                  <c:v>1.0</c:v>
                </c:pt>
                <c:pt idx="1063">
                  <c:v>1.0</c:v>
                </c:pt>
                <c:pt idx="1064">
                  <c:v>1.0</c:v>
                </c:pt>
                <c:pt idx="1065">
                  <c:v>1.0</c:v>
                </c:pt>
                <c:pt idx="1066">
                  <c:v>1.0</c:v>
                </c:pt>
                <c:pt idx="1067">
                  <c:v>1.0</c:v>
                </c:pt>
                <c:pt idx="1068">
                  <c:v>1.0</c:v>
                </c:pt>
                <c:pt idx="1069">
                  <c:v>1.0</c:v>
                </c:pt>
                <c:pt idx="1070">
                  <c:v>1.0</c:v>
                </c:pt>
                <c:pt idx="1071">
                  <c:v>1.0</c:v>
                </c:pt>
                <c:pt idx="1072">
                  <c:v>1.0</c:v>
                </c:pt>
                <c:pt idx="1073">
                  <c:v>1.0</c:v>
                </c:pt>
                <c:pt idx="1074">
                  <c:v>1.0</c:v>
                </c:pt>
                <c:pt idx="1075">
                  <c:v>1.0</c:v>
                </c:pt>
                <c:pt idx="1076">
                  <c:v>1.0</c:v>
                </c:pt>
                <c:pt idx="1077">
                  <c:v>1.0</c:v>
                </c:pt>
                <c:pt idx="1078">
                  <c:v>1.0</c:v>
                </c:pt>
                <c:pt idx="1079">
                  <c:v>1.0</c:v>
                </c:pt>
                <c:pt idx="1080">
                  <c:v>1.0</c:v>
                </c:pt>
                <c:pt idx="1081">
                  <c:v>1.0</c:v>
                </c:pt>
                <c:pt idx="1082">
                  <c:v>1.0</c:v>
                </c:pt>
                <c:pt idx="1083">
                  <c:v>1.0</c:v>
                </c:pt>
                <c:pt idx="1084">
                  <c:v>1.0</c:v>
                </c:pt>
                <c:pt idx="1085">
                  <c:v>1.0</c:v>
                </c:pt>
                <c:pt idx="1086">
                  <c:v>1.0</c:v>
                </c:pt>
                <c:pt idx="1087">
                  <c:v>1.0</c:v>
                </c:pt>
                <c:pt idx="1088">
                  <c:v>1.0</c:v>
                </c:pt>
                <c:pt idx="1089">
                  <c:v>1.0</c:v>
                </c:pt>
                <c:pt idx="1090">
                  <c:v>1.0</c:v>
                </c:pt>
                <c:pt idx="1091">
                  <c:v>1.0</c:v>
                </c:pt>
                <c:pt idx="1092">
                  <c:v>1.0</c:v>
                </c:pt>
                <c:pt idx="1093">
                  <c:v>1.0</c:v>
                </c:pt>
                <c:pt idx="1094">
                  <c:v>1.0</c:v>
                </c:pt>
                <c:pt idx="1095">
                  <c:v>1.0</c:v>
                </c:pt>
                <c:pt idx="1096">
                  <c:v>1.0</c:v>
                </c:pt>
                <c:pt idx="1097">
                  <c:v>1.0</c:v>
                </c:pt>
                <c:pt idx="1098">
                  <c:v>1.0</c:v>
                </c:pt>
                <c:pt idx="1099">
                  <c:v>1.0</c:v>
                </c:pt>
                <c:pt idx="1100">
                  <c:v>1.0</c:v>
                </c:pt>
                <c:pt idx="1101">
                  <c:v>1.0</c:v>
                </c:pt>
                <c:pt idx="1102">
                  <c:v>1.0</c:v>
                </c:pt>
                <c:pt idx="1103">
                  <c:v>1.0</c:v>
                </c:pt>
                <c:pt idx="1104">
                  <c:v>1.0</c:v>
                </c:pt>
                <c:pt idx="1105">
                  <c:v>1.0</c:v>
                </c:pt>
                <c:pt idx="1106">
                  <c:v>1.0</c:v>
                </c:pt>
                <c:pt idx="1107">
                  <c:v>1.0</c:v>
                </c:pt>
                <c:pt idx="1108">
                  <c:v>1.0</c:v>
                </c:pt>
                <c:pt idx="1109">
                  <c:v>1.0</c:v>
                </c:pt>
                <c:pt idx="1110">
                  <c:v>1.0</c:v>
                </c:pt>
                <c:pt idx="1111">
                  <c:v>1.0</c:v>
                </c:pt>
                <c:pt idx="1112">
                  <c:v>1.0</c:v>
                </c:pt>
                <c:pt idx="1113">
                  <c:v>1.0</c:v>
                </c:pt>
                <c:pt idx="1114">
                  <c:v>1.0</c:v>
                </c:pt>
                <c:pt idx="1115">
                  <c:v>1.0</c:v>
                </c:pt>
                <c:pt idx="1116">
                  <c:v>1.0</c:v>
                </c:pt>
                <c:pt idx="1117">
                  <c:v>1.0</c:v>
                </c:pt>
                <c:pt idx="1118">
                  <c:v>1.0</c:v>
                </c:pt>
                <c:pt idx="1119">
                  <c:v>1.0</c:v>
                </c:pt>
                <c:pt idx="1120">
                  <c:v>1.0</c:v>
                </c:pt>
                <c:pt idx="1121">
                  <c:v>1.0</c:v>
                </c:pt>
                <c:pt idx="1122">
                  <c:v>1.0</c:v>
                </c:pt>
                <c:pt idx="1123">
                  <c:v>1.0</c:v>
                </c:pt>
                <c:pt idx="1124">
                  <c:v>1.0</c:v>
                </c:pt>
                <c:pt idx="1125">
                  <c:v>1.0</c:v>
                </c:pt>
                <c:pt idx="1126">
                  <c:v>1.0</c:v>
                </c:pt>
                <c:pt idx="1127">
                  <c:v>1.0</c:v>
                </c:pt>
                <c:pt idx="1128">
                  <c:v>1.0</c:v>
                </c:pt>
                <c:pt idx="1129">
                  <c:v>1.0</c:v>
                </c:pt>
                <c:pt idx="1130">
                  <c:v>1.0</c:v>
                </c:pt>
                <c:pt idx="1131">
                  <c:v>1.0</c:v>
                </c:pt>
                <c:pt idx="1132">
                  <c:v>1.0</c:v>
                </c:pt>
                <c:pt idx="1133">
                  <c:v>1.0</c:v>
                </c:pt>
                <c:pt idx="1134">
                  <c:v>1.0</c:v>
                </c:pt>
                <c:pt idx="1135">
                  <c:v>1.0</c:v>
                </c:pt>
                <c:pt idx="1136">
                  <c:v>1.0</c:v>
                </c:pt>
                <c:pt idx="1137">
                  <c:v>1.0</c:v>
                </c:pt>
                <c:pt idx="1138">
                  <c:v>1.0</c:v>
                </c:pt>
                <c:pt idx="1139">
                  <c:v>1.0</c:v>
                </c:pt>
                <c:pt idx="1140">
                  <c:v>1.0</c:v>
                </c:pt>
                <c:pt idx="1141">
                  <c:v>1.0</c:v>
                </c:pt>
                <c:pt idx="1142">
                  <c:v>1.0</c:v>
                </c:pt>
                <c:pt idx="1143">
                  <c:v>1.0</c:v>
                </c:pt>
                <c:pt idx="1144">
                  <c:v>1.0</c:v>
                </c:pt>
                <c:pt idx="1145">
                  <c:v>1.0</c:v>
                </c:pt>
                <c:pt idx="1146">
                  <c:v>1.0</c:v>
                </c:pt>
                <c:pt idx="1147">
                  <c:v>1.0</c:v>
                </c:pt>
                <c:pt idx="1148">
                  <c:v>1.0</c:v>
                </c:pt>
                <c:pt idx="1149">
                  <c:v>1.0</c:v>
                </c:pt>
                <c:pt idx="1150">
                  <c:v>1.0</c:v>
                </c:pt>
                <c:pt idx="1151">
                  <c:v>1.0</c:v>
                </c:pt>
                <c:pt idx="1152">
                  <c:v>1.0</c:v>
                </c:pt>
                <c:pt idx="1153">
                  <c:v>1.0</c:v>
                </c:pt>
                <c:pt idx="1154">
                  <c:v>2.0</c:v>
                </c:pt>
                <c:pt idx="1155">
                  <c:v>2.0</c:v>
                </c:pt>
                <c:pt idx="1156">
                  <c:v>2.0</c:v>
                </c:pt>
                <c:pt idx="1157">
                  <c:v>2.0</c:v>
                </c:pt>
                <c:pt idx="1158">
                  <c:v>2.0</c:v>
                </c:pt>
                <c:pt idx="1159">
                  <c:v>2.0</c:v>
                </c:pt>
                <c:pt idx="1160">
                  <c:v>2.0</c:v>
                </c:pt>
                <c:pt idx="1161">
                  <c:v>2.0</c:v>
                </c:pt>
                <c:pt idx="1162">
                  <c:v>2.0</c:v>
                </c:pt>
                <c:pt idx="1163">
                  <c:v>2.0</c:v>
                </c:pt>
                <c:pt idx="1164">
                  <c:v>2.0</c:v>
                </c:pt>
                <c:pt idx="1165">
                  <c:v>2.0</c:v>
                </c:pt>
                <c:pt idx="1166">
                  <c:v>2.0</c:v>
                </c:pt>
                <c:pt idx="1167">
                  <c:v>2.0</c:v>
                </c:pt>
                <c:pt idx="1168">
                  <c:v>2.0</c:v>
                </c:pt>
                <c:pt idx="1169">
                  <c:v>2.0</c:v>
                </c:pt>
                <c:pt idx="1170">
                  <c:v>2.0</c:v>
                </c:pt>
                <c:pt idx="1171">
                  <c:v>2.0</c:v>
                </c:pt>
                <c:pt idx="1172">
                  <c:v>2.0</c:v>
                </c:pt>
                <c:pt idx="1173">
                  <c:v>2.0</c:v>
                </c:pt>
                <c:pt idx="1174">
                  <c:v>2.0</c:v>
                </c:pt>
                <c:pt idx="1175">
                  <c:v>2.0</c:v>
                </c:pt>
                <c:pt idx="1176">
                  <c:v>2.0</c:v>
                </c:pt>
                <c:pt idx="1177">
                  <c:v>2.0</c:v>
                </c:pt>
                <c:pt idx="1178">
                  <c:v>2.0</c:v>
                </c:pt>
                <c:pt idx="1179">
                  <c:v>2.0</c:v>
                </c:pt>
                <c:pt idx="1180">
                  <c:v>2.0</c:v>
                </c:pt>
                <c:pt idx="1181">
                  <c:v>2.0</c:v>
                </c:pt>
                <c:pt idx="1182">
                  <c:v>2.0</c:v>
                </c:pt>
                <c:pt idx="1183">
                  <c:v>2.0</c:v>
                </c:pt>
                <c:pt idx="1184">
                  <c:v>2.0</c:v>
                </c:pt>
                <c:pt idx="1185">
                  <c:v>2.0</c:v>
                </c:pt>
                <c:pt idx="1186">
                  <c:v>2.0</c:v>
                </c:pt>
                <c:pt idx="1187">
                  <c:v>2.0</c:v>
                </c:pt>
                <c:pt idx="1188">
                  <c:v>2.0</c:v>
                </c:pt>
                <c:pt idx="1189">
                  <c:v>2.0</c:v>
                </c:pt>
                <c:pt idx="1190">
                  <c:v>2.0</c:v>
                </c:pt>
                <c:pt idx="1191">
                  <c:v>2.0</c:v>
                </c:pt>
                <c:pt idx="1192">
                  <c:v>2.0</c:v>
                </c:pt>
                <c:pt idx="1193">
                  <c:v>2.0</c:v>
                </c:pt>
                <c:pt idx="1194">
                  <c:v>2.0</c:v>
                </c:pt>
                <c:pt idx="1195">
                  <c:v>2.0</c:v>
                </c:pt>
                <c:pt idx="1196">
                  <c:v>2.0</c:v>
                </c:pt>
                <c:pt idx="1197">
                  <c:v>2.0</c:v>
                </c:pt>
                <c:pt idx="1198">
                  <c:v>2.0</c:v>
                </c:pt>
                <c:pt idx="1199">
                  <c:v>2.0</c:v>
                </c:pt>
                <c:pt idx="1200">
                  <c:v>2.0</c:v>
                </c:pt>
                <c:pt idx="1201">
                  <c:v>2.0</c:v>
                </c:pt>
                <c:pt idx="1202">
                  <c:v>2.0</c:v>
                </c:pt>
                <c:pt idx="1203">
                  <c:v>2.0</c:v>
                </c:pt>
                <c:pt idx="1204">
                  <c:v>2.0</c:v>
                </c:pt>
                <c:pt idx="1205">
                  <c:v>2.0</c:v>
                </c:pt>
                <c:pt idx="1206">
                  <c:v>2.0</c:v>
                </c:pt>
                <c:pt idx="1207">
                  <c:v>2.0</c:v>
                </c:pt>
                <c:pt idx="1208">
                  <c:v>2.0</c:v>
                </c:pt>
                <c:pt idx="1209">
                  <c:v>2.0</c:v>
                </c:pt>
                <c:pt idx="1210">
                  <c:v>2.0</c:v>
                </c:pt>
                <c:pt idx="1211">
                  <c:v>2.0</c:v>
                </c:pt>
                <c:pt idx="1212">
                  <c:v>2.0</c:v>
                </c:pt>
                <c:pt idx="1213">
                  <c:v>2.0</c:v>
                </c:pt>
                <c:pt idx="1214">
                  <c:v>2.0</c:v>
                </c:pt>
                <c:pt idx="1215">
                  <c:v>2.0</c:v>
                </c:pt>
                <c:pt idx="1216">
                  <c:v>2.0</c:v>
                </c:pt>
                <c:pt idx="1217">
                  <c:v>2.0</c:v>
                </c:pt>
                <c:pt idx="1218">
                  <c:v>2.0</c:v>
                </c:pt>
                <c:pt idx="1219">
                  <c:v>2.0</c:v>
                </c:pt>
                <c:pt idx="1220">
                  <c:v>2.0</c:v>
                </c:pt>
                <c:pt idx="1221">
                  <c:v>2.0</c:v>
                </c:pt>
                <c:pt idx="1222">
                  <c:v>1.0</c:v>
                </c:pt>
                <c:pt idx="1223">
                  <c:v>1.0</c:v>
                </c:pt>
                <c:pt idx="1224">
                  <c:v>1.0</c:v>
                </c:pt>
                <c:pt idx="1225">
                  <c:v>1.0</c:v>
                </c:pt>
                <c:pt idx="1226">
                  <c:v>1.0</c:v>
                </c:pt>
                <c:pt idx="1227">
                  <c:v>1.0</c:v>
                </c:pt>
                <c:pt idx="1228">
                  <c:v>1.0</c:v>
                </c:pt>
                <c:pt idx="1229">
                  <c:v>1.0</c:v>
                </c:pt>
                <c:pt idx="1230">
                  <c:v>1.0</c:v>
                </c:pt>
                <c:pt idx="1231">
                  <c:v>1.0</c:v>
                </c:pt>
                <c:pt idx="1232">
                  <c:v>1.0</c:v>
                </c:pt>
                <c:pt idx="1233">
                  <c:v>1.0</c:v>
                </c:pt>
                <c:pt idx="1234">
                  <c:v>1.0</c:v>
                </c:pt>
                <c:pt idx="1235">
                  <c:v>1.0</c:v>
                </c:pt>
                <c:pt idx="1236">
                  <c:v>1.0</c:v>
                </c:pt>
                <c:pt idx="1237">
                  <c:v>1.0</c:v>
                </c:pt>
                <c:pt idx="1238">
                  <c:v>1.0</c:v>
                </c:pt>
                <c:pt idx="1239">
                  <c:v>1.0</c:v>
                </c:pt>
                <c:pt idx="1240">
                  <c:v>1.0</c:v>
                </c:pt>
                <c:pt idx="1241">
                  <c:v>1.0</c:v>
                </c:pt>
                <c:pt idx="1242">
                  <c:v>1.0</c:v>
                </c:pt>
                <c:pt idx="1243">
                  <c:v>1.0</c:v>
                </c:pt>
                <c:pt idx="1244">
                  <c:v>1.0</c:v>
                </c:pt>
                <c:pt idx="1245">
                  <c:v>1.0</c:v>
                </c:pt>
                <c:pt idx="1246">
                  <c:v>1.0</c:v>
                </c:pt>
                <c:pt idx="1247">
                  <c:v>1.0</c:v>
                </c:pt>
                <c:pt idx="1248">
                  <c:v>1.0</c:v>
                </c:pt>
                <c:pt idx="1249">
                  <c:v>1.0</c:v>
                </c:pt>
                <c:pt idx="1250">
                  <c:v>1.0</c:v>
                </c:pt>
                <c:pt idx="1251">
                  <c:v>1.0</c:v>
                </c:pt>
                <c:pt idx="1252">
                  <c:v>1.0</c:v>
                </c:pt>
                <c:pt idx="1253">
                  <c:v>1.0</c:v>
                </c:pt>
                <c:pt idx="1254">
                  <c:v>1.0</c:v>
                </c:pt>
                <c:pt idx="1255">
                  <c:v>1.0</c:v>
                </c:pt>
                <c:pt idx="1256">
                  <c:v>1.0</c:v>
                </c:pt>
                <c:pt idx="1257">
                  <c:v>1.0</c:v>
                </c:pt>
                <c:pt idx="1258">
                  <c:v>1.0</c:v>
                </c:pt>
                <c:pt idx="1259">
                  <c:v>1.0</c:v>
                </c:pt>
                <c:pt idx="1260">
                  <c:v>1.0</c:v>
                </c:pt>
                <c:pt idx="1261">
                  <c:v>1.0</c:v>
                </c:pt>
                <c:pt idx="1262">
                  <c:v>1.0</c:v>
                </c:pt>
                <c:pt idx="1263">
                  <c:v>1.0</c:v>
                </c:pt>
                <c:pt idx="1264">
                  <c:v>1.0</c:v>
                </c:pt>
                <c:pt idx="1265">
                  <c:v>1.0</c:v>
                </c:pt>
                <c:pt idx="1266">
                  <c:v>1.0</c:v>
                </c:pt>
                <c:pt idx="1267">
                  <c:v>1.0</c:v>
                </c:pt>
                <c:pt idx="1268">
                  <c:v>1.0</c:v>
                </c:pt>
                <c:pt idx="1269">
                  <c:v>1.0</c:v>
                </c:pt>
                <c:pt idx="1270">
                  <c:v>1.0</c:v>
                </c:pt>
                <c:pt idx="1271">
                  <c:v>1.0</c:v>
                </c:pt>
                <c:pt idx="1272">
                  <c:v>1.0</c:v>
                </c:pt>
                <c:pt idx="1273">
                  <c:v>1.0</c:v>
                </c:pt>
                <c:pt idx="1274">
                  <c:v>1.0</c:v>
                </c:pt>
                <c:pt idx="1275">
                  <c:v>18.0</c:v>
                </c:pt>
                <c:pt idx="1276">
                  <c:v>18.0</c:v>
                </c:pt>
              </c:numCache>
            </c:numRef>
          </c:val>
        </c:ser>
        <c:gapWidth val="75"/>
        <c:axId val="668622088"/>
        <c:axId val="668599880"/>
      </c:barChart>
      <c:lineChart>
        <c:grouping val="standard"/>
        <c:ser>
          <c:idx val="0"/>
          <c:order val="0"/>
          <c:tx>
            <c:v>SSI (-dBm)</c:v>
          </c:tx>
          <c:cat>
            <c:numRef>
              <c:f>Sheet2!$B$2:$B$1278</c:f>
              <c:numCache>
                <c:formatCode>General</c:formatCode>
                <c:ptCount val="1277"/>
                <c:pt idx="0">
                  <c:v>0.0</c:v>
                </c:pt>
                <c:pt idx="1">
                  <c:v>2.50000000000003E-5</c:v>
                </c:pt>
                <c:pt idx="2">
                  <c:v>0.262664</c:v>
                </c:pt>
                <c:pt idx="3">
                  <c:v>0.381394000000003</c:v>
                </c:pt>
                <c:pt idx="4">
                  <c:v>0.401456</c:v>
                </c:pt>
                <c:pt idx="5">
                  <c:v>0.430057</c:v>
                </c:pt>
                <c:pt idx="6">
                  <c:v>0.44435</c:v>
                </c:pt>
                <c:pt idx="7">
                  <c:v>0.470951</c:v>
                </c:pt>
                <c:pt idx="8">
                  <c:v>0.481029</c:v>
                </c:pt>
                <c:pt idx="9">
                  <c:v>0.493776</c:v>
                </c:pt>
                <c:pt idx="10">
                  <c:v>0.597353999999994</c:v>
                </c:pt>
                <c:pt idx="11">
                  <c:v>0.624220000000004</c:v>
                </c:pt>
                <c:pt idx="12">
                  <c:v>0.652311</c:v>
                </c:pt>
                <c:pt idx="13">
                  <c:v>0.670582</c:v>
                </c:pt>
                <c:pt idx="14">
                  <c:v>0.680867</c:v>
                </c:pt>
                <c:pt idx="15">
                  <c:v>0.706016</c:v>
                </c:pt>
                <c:pt idx="16">
                  <c:v>0.718724000000006</c:v>
                </c:pt>
                <c:pt idx="17">
                  <c:v>0.731478</c:v>
                </c:pt>
                <c:pt idx="18">
                  <c:v>0.745263</c:v>
                </c:pt>
                <c:pt idx="19">
                  <c:v>0.755494000000004</c:v>
                </c:pt>
                <c:pt idx="20">
                  <c:v>0.768259000000006</c:v>
                </c:pt>
                <c:pt idx="21">
                  <c:v>0.778571000000005</c:v>
                </c:pt>
                <c:pt idx="22">
                  <c:v>0.792332</c:v>
                </c:pt>
                <c:pt idx="23">
                  <c:v>0.806791000000006</c:v>
                </c:pt>
                <c:pt idx="24">
                  <c:v>0.816942</c:v>
                </c:pt>
                <c:pt idx="25">
                  <c:v>0.82742</c:v>
                </c:pt>
                <c:pt idx="26">
                  <c:v>0.837649000000008</c:v>
                </c:pt>
                <c:pt idx="27">
                  <c:v>0.939544</c:v>
                </c:pt>
                <c:pt idx="28">
                  <c:v>0.978726000000001</c:v>
                </c:pt>
                <c:pt idx="29">
                  <c:v>0.995330999999995</c:v>
                </c:pt>
                <c:pt idx="30">
                  <c:v>1.006335</c:v>
                </c:pt>
                <c:pt idx="31">
                  <c:v>1.019076</c:v>
                </c:pt>
                <c:pt idx="32">
                  <c:v>1.030263</c:v>
                </c:pt>
                <c:pt idx="33">
                  <c:v>1.043638</c:v>
                </c:pt>
                <c:pt idx="34">
                  <c:v>1.056984</c:v>
                </c:pt>
                <c:pt idx="35">
                  <c:v>1.069628999999991</c:v>
                </c:pt>
                <c:pt idx="36">
                  <c:v>1.084689</c:v>
                </c:pt>
                <c:pt idx="37">
                  <c:v>1.095456</c:v>
                </c:pt>
                <c:pt idx="38">
                  <c:v>1.105677</c:v>
                </c:pt>
                <c:pt idx="39">
                  <c:v>1.119979</c:v>
                </c:pt>
                <c:pt idx="40">
                  <c:v>1.13282</c:v>
                </c:pt>
                <c:pt idx="41">
                  <c:v>1.146947</c:v>
                </c:pt>
                <c:pt idx="42">
                  <c:v>1.161417</c:v>
                </c:pt>
                <c:pt idx="43">
                  <c:v>1.171996</c:v>
                </c:pt>
                <c:pt idx="44">
                  <c:v>1.186441</c:v>
                </c:pt>
                <c:pt idx="45">
                  <c:v>1.200647</c:v>
                </c:pt>
                <c:pt idx="46">
                  <c:v>1.210952</c:v>
                </c:pt>
                <c:pt idx="47">
                  <c:v>1.223600999999991</c:v>
                </c:pt>
                <c:pt idx="48">
                  <c:v>1.234083</c:v>
                </c:pt>
                <c:pt idx="49">
                  <c:v>1.261468999999991</c:v>
                </c:pt>
                <c:pt idx="50">
                  <c:v>1.276848</c:v>
                </c:pt>
                <c:pt idx="51">
                  <c:v>1.288861</c:v>
                </c:pt>
                <c:pt idx="52">
                  <c:v>1.326735</c:v>
                </c:pt>
                <c:pt idx="53">
                  <c:v>1.36308</c:v>
                </c:pt>
                <c:pt idx="54">
                  <c:v>1.375809</c:v>
                </c:pt>
                <c:pt idx="55">
                  <c:v>1.390801</c:v>
                </c:pt>
                <c:pt idx="56">
                  <c:v>1.402788</c:v>
                </c:pt>
                <c:pt idx="57">
                  <c:v>1.639245</c:v>
                </c:pt>
                <c:pt idx="58">
                  <c:v>1.649473</c:v>
                </c:pt>
                <c:pt idx="59">
                  <c:v>1.66278700000001</c:v>
                </c:pt>
                <c:pt idx="60">
                  <c:v>1.673904</c:v>
                </c:pt>
                <c:pt idx="61">
                  <c:v>1.686806</c:v>
                </c:pt>
                <c:pt idx="62">
                  <c:v>1.697044</c:v>
                </c:pt>
                <c:pt idx="63">
                  <c:v>1.709898999999988</c:v>
                </c:pt>
                <c:pt idx="64">
                  <c:v>1.722019</c:v>
                </c:pt>
                <c:pt idx="65">
                  <c:v>1.734769</c:v>
                </c:pt>
                <c:pt idx="66">
                  <c:v>1.749846</c:v>
                </c:pt>
                <c:pt idx="67">
                  <c:v>1.759868</c:v>
                </c:pt>
                <c:pt idx="68">
                  <c:v>1.77482999999999</c:v>
                </c:pt>
                <c:pt idx="69">
                  <c:v>1.785175</c:v>
                </c:pt>
                <c:pt idx="70">
                  <c:v>1.811155</c:v>
                </c:pt>
                <c:pt idx="71">
                  <c:v>1.824845</c:v>
                </c:pt>
                <c:pt idx="72">
                  <c:v>1.838196</c:v>
                </c:pt>
                <c:pt idx="73">
                  <c:v>1.848309</c:v>
                </c:pt>
                <c:pt idx="74">
                  <c:v>1.861961</c:v>
                </c:pt>
                <c:pt idx="75">
                  <c:v>1.877413</c:v>
                </c:pt>
                <c:pt idx="76">
                  <c:v>1.893488</c:v>
                </c:pt>
                <c:pt idx="77">
                  <c:v>1.903548999999999</c:v>
                </c:pt>
                <c:pt idx="78">
                  <c:v>1.915720999999999</c:v>
                </c:pt>
                <c:pt idx="79">
                  <c:v>1.928289</c:v>
                </c:pt>
                <c:pt idx="80">
                  <c:v>1.9414</c:v>
                </c:pt>
                <c:pt idx="81">
                  <c:v>1.954561</c:v>
                </c:pt>
                <c:pt idx="82">
                  <c:v>1.97416</c:v>
                </c:pt>
                <c:pt idx="83">
                  <c:v>1.997443</c:v>
                </c:pt>
                <c:pt idx="84">
                  <c:v>2.007667</c:v>
                </c:pt>
                <c:pt idx="85">
                  <c:v>2.021128</c:v>
                </c:pt>
                <c:pt idx="86">
                  <c:v>2.031268999999972</c:v>
                </c:pt>
                <c:pt idx="87">
                  <c:v>2.041402999999997</c:v>
                </c:pt>
                <c:pt idx="88">
                  <c:v>2.054082999999998</c:v>
                </c:pt>
                <c:pt idx="89">
                  <c:v>2.074128</c:v>
                </c:pt>
                <c:pt idx="90">
                  <c:v>2.086987</c:v>
                </c:pt>
                <c:pt idx="91">
                  <c:v>2.097239</c:v>
                </c:pt>
                <c:pt idx="92">
                  <c:v>2.110103</c:v>
                </c:pt>
                <c:pt idx="93">
                  <c:v>2.120329</c:v>
                </c:pt>
                <c:pt idx="94">
                  <c:v>2.133052999999997</c:v>
                </c:pt>
                <c:pt idx="95">
                  <c:v>2.143152</c:v>
                </c:pt>
                <c:pt idx="96">
                  <c:v>2.154468999999978</c:v>
                </c:pt>
                <c:pt idx="97">
                  <c:v>2.169678999999998</c:v>
                </c:pt>
                <c:pt idx="98">
                  <c:v>2.181899</c:v>
                </c:pt>
                <c:pt idx="99">
                  <c:v>2.198074</c:v>
                </c:pt>
                <c:pt idx="100">
                  <c:v>2.208465</c:v>
                </c:pt>
                <c:pt idx="101">
                  <c:v>2.221207</c:v>
                </c:pt>
                <c:pt idx="102">
                  <c:v>2.231304</c:v>
                </c:pt>
                <c:pt idx="103">
                  <c:v>2.242217</c:v>
                </c:pt>
                <c:pt idx="104">
                  <c:v>2.256</c:v>
                </c:pt>
                <c:pt idx="105">
                  <c:v>2.266321000000023</c:v>
                </c:pt>
                <c:pt idx="106">
                  <c:v>2.282017</c:v>
                </c:pt>
                <c:pt idx="107">
                  <c:v>2.291988</c:v>
                </c:pt>
                <c:pt idx="108">
                  <c:v>2.303414</c:v>
                </c:pt>
                <c:pt idx="109">
                  <c:v>2.313938</c:v>
                </c:pt>
                <c:pt idx="110">
                  <c:v>2.327108</c:v>
                </c:pt>
                <c:pt idx="111">
                  <c:v>2.337454999999997</c:v>
                </c:pt>
                <c:pt idx="112">
                  <c:v>2.350121</c:v>
                </c:pt>
                <c:pt idx="113">
                  <c:v>2.360391</c:v>
                </c:pt>
                <c:pt idx="114">
                  <c:v>2.377544999999999</c:v>
                </c:pt>
                <c:pt idx="115">
                  <c:v>2.402184</c:v>
                </c:pt>
                <c:pt idx="116">
                  <c:v>2.413323</c:v>
                </c:pt>
                <c:pt idx="117">
                  <c:v>2.429657999999998</c:v>
                </c:pt>
                <c:pt idx="118">
                  <c:v>2.439858999999961</c:v>
                </c:pt>
                <c:pt idx="119">
                  <c:v>2.452740999999974</c:v>
                </c:pt>
                <c:pt idx="120">
                  <c:v>2.464376</c:v>
                </c:pt>
                <c:pt idx="121">
                  <c:v>2.477694</c:v>
                </c:pt>
                <c:pt idx="122">
                  <c:v>2.491904999999999</c:v>
                </c:pt>
                <c:pt idx="123">
                  <c:v>2.501907</c:v>
                </c:pt>
                <c:pt idx="124">
                  <c:v>2.514438</c:v>
                </c:pt>
                <c:pt idx="125">
                  <c:v>2.527645</c:v>
                </c:pt>
                <c:pt idx="126">
                  <c:v>2.537974</c:v>
                </c:pt>
                <c:pt idx="127">
                  <c:v>2.550674999999999</c:v>
                </c:pt>
                <c:pt idx="128">
                  <c:v>2.561243999999997</c:v>
                </c:pt>
                <c:pt idx="129">
                  <c:v>2.571467999999997</c:v>
                </c:pt>
                <c:pt idx="130">
                  <c:v>2.586504</c:v>
                </c:pt>
                <c:pt idx="131">
                  <c:v>2.599388</c:v>
                </c:pt>
                <c:pt idx="132">
                  <c:v>2.612336</c:v>
                </c:pt>
                <c:pt idx="133">
                  <c:v>2.625214</c:v>
                </c:pt>
                <c:pt idx="134">
                  <c:v>2.635544999999999</c:v>
                </c:pt>
                <c:pt idx="135">
                  <c:v>2.64892</c:v>
                </c:pt>
                <c:pt idx="136">
                  <c:v>2.659158999999997</c:v>
                </c:pt>
                <c:pt idx="137">
                  <c:v>2.686254999999999</c:v>
                </c:pt>
                <c:pt idx="138">
                  <c:v>2.698553</c:v>
                </c:pt>
                <c:pt idx="139">
                  <c:v>2.710667999999999</c:v>
                </c:pt>
                <c:pt idx="140">
                  <c:v>2.72356300000002</c:v>
                </c:pt>
                <c:pt idx="141">
                  <c:v>2.733974</c:v>
                </c:pt>
                <c:pt idx="142">
                  <c:v>2.760590000000024</c:v>
                </c:pt>
                <c:pt idx="143">
                  <c:v>2.788175000000001</c:v>
                </c:pt>
                <c:pt idx="144">
                  <c:v>2.801491</c:v>
                </c:pt>
                <c:pt idx="145">
                  <c:v>2.86358</c:v>
                </c:pt>
                <c:pt idx="146">
                  <c:v>2.887316</c:v>
                </c:pt>
                <c:pt idx="147">
                  <c:v>2.903596</c:v>
                </c:pt>
                <c:pt idx="148">
                  <c:v>2.914902</c:v>
                </c:pt>
                <c:pt idx="149">
                  <c:v>2.927683</c:v>
                </c:pt>
                <c:pt idx="150">
                  <c:v>2.93984599999996</c:v>
                </c:pt>
                <c:pt idx="151">
                  <c:v>2.9535</c:v>
                </c:pt>
                <c:pt idx="152">
                  <c:v>2.964255999999997</c:v>
                </c:pt>
                <c:pt idx="153">
                  <c:v>2.974808999999974</c:v>
                </c:pt>
                <c:pt idx="154">
                  <c:v>2.989505</c:v>
                </c:pt>
                <c:pt idx="155">
                  <c:v>3.001787</c:v>
                </c:pt>
                <c:pt idx="156">
                  <c:v>3.012967999999997</c:v>
                </c:pt>
                <c:pt idx="157">
                  <c:v>3.025712</c:v>
                </c:pt>
                <c:pt idx="158">
                  <c:v>3.036122</c:v>
                </c:pt>
                <c:pt idx="159">
                  <c:v>3.050879999999997</c:v>
                </c:pt>
                <c:pt idx="160">
                  <c:v>3.061058999999978</c:v>
                </c:pt>
                <c:pt idx="161">
                  <c:v>3.07714</c:v>
                </c:pt>
                <c:pt idx="162">
                  <c:v>3.102088</c:v>
                </c:pt>
                <c:pt idx="163">
                  <c:v>3.115824999999999</c:v>
                </c:pt>
                <c:pt idx="164">
                  <c:v>3.126698</c:v>
                </c:pt>
                <c:pt idx="165">
                  <c:v>3.139463999999997</c:v>
                </c:pt>
                <c:pt idx="166">
                  <c:v>3.15358</c:v>
                </c:pt>
                <c:pt idx="167">
                  <c:v>3.16379200000002</c:v>
                </c:pt>
                <c:pt idx="168">
                  <c:v>3.191215</c:v>
                </c:pt>
                <c:pt idx="169">
                  <c:v>3.209963</c:v>
                </c:pt>
                <c:pt idx="170">
                  <c:v>3.224571000000023</c:v>
                </c:pt>
                <c:pt idx="171">
                  <c:v>3.234942</c:v>
                </c:pt>
                <c:pt idx="172">
                  <c:v>3.248556</c:v>
                </c:pt>
                <c:pt idx="173">
                  <c:v>3.275478999999997</c:v>
                </c:pt>
                <c:pt idx="174">
                  <c:v>3.290177</c:v>
                </c:pt>
                <c:pt idx="175">
                  <c:v>3.307977</c:v>
                </c:pt>
                <c:pt idx="176">
                  <c:v>3.322188</c:v>
                </c:pt>
                <c:pt idx="177">
                  <c:v>3.334131</c:v>
                </c:pt>
                <c:pt idx="178">
                  <c:v>3.350585</c:v>
                </c:pt>
                <c:pt idx="179">
                  <c:v>3.360865999999977</c:v>
                </c:pt>
                <c:pt idx="180">
                  <c:v>3.374371</c:v>
                </c:pt>
                <c:pt idx="181">
                  <c:v>3.428579</c:v>
                </c:pt>
                <c:pt idx="182">
                  <c:v>3.438829999999997</c:v>
                </c:pt>
                <c:pt idx="183">
                  <c:v>3.453809999999997</c:v>
                </c:pt>
                <c:pt idx="184">
                  <c:v>3.464033</c:v>
                </c:pt>
                <c:pt idx="185">
                  <c:v>3.476898999999972</c:v>
                </c:pt>
                <c:pt idx="186">
                  <c:v>3.501485999999998</c:v>
                </c:pt>
                <c:pt idx="187">
                  <c:v>3.515299999999997</c:v>
                </c:pt>
                <c:pt idx="188">
                  <c:v>3.528179</c:v>
                </c:pt>
                <c:pt idx="189">
                  <c:v>3.539539</c:v>
                </c:pt>
                <c:pt idx="190">
                  <c:v>3.552369999999997</c:v>
                </c:pt>
                <c:pt idx="191">
                  <c:v>3.562418999999997</c:v>
                </c:pt>
                <c:pt idx="192">
                  <c:v>3.576615999999973</c:v>
                </c:pt>
                <c:pt idx="193">
                  <c:v>3.589397</c:v>
                </c:pt>
                <c:pt idx="194">
                  <c:v>3.601579</c:v>
                </c:pt>
                <c:pt idx="195">
                  <c:v>3.618901</c:v>
                </c:pt>
                <c:pt idx="196">
                  <c:v>3.629163</c:v>
                </c:pt>
                <c:pt idx="197">
                  <c:v>3.644225</c:v>
                </c:pt>
                <c:pt idx="198">
                  <c:v>3.655998</c:v>
                </c:pt>
                <c:pt idx="199">
                  <c:v>3.668767</c:v>
                </c:pt>
                <c:pt idx="200">
                  <c:v>3.682415999999998</c:v>
                </c:pt>
                <c:pt idx="201">
                  <c:v>3.692739</c:v>
                </c:pt>
                <c:pt idx="202">
                  <c:v>3.706657999999999</c:v>
                </c:pt>
                <c:pt idx="203">
                  <c:v>3.720844</c:v>
                </c:pt>
                <c:pt idx="204">
                  <c:v>3.734534000000023</c:v>
                </c:pt>
                <c:pt idx="205">
                  <c:v>3.747384000000033</c:v>
                </c:pt>
                <c:pt idx="206">
                  <c:v>3.760274</c:v>
                </c:pt>
                <c:pt idx="207">
                  <c:v>3.770539</c:v>
                </c:pt>
                <c:pt idx="208">
                  <c:v>3.818473999999977</c:v>
                </c:pt>
                <c:pt idx="209">
                  <c:v>3.832930999999997</c:v>
                </c:pt>
                <c:pt idx="210">
                  <c:v>3.845593</c:v>
                </c:pt>
                <c:pt idx="211">
                  <c:v>3.85585599999996</c:v>
                </c:pt>
                <c:pt idx="212">
                  <c:v>3.871146999999974</c:v>
                </c:pt>
                <c:pt idx="213">
                  <c:v>3.881428</c:v>
                </c:pt>
                <c:pt idx="214">
                  <c:v>3.894268999999972</c:v>
                </c:pt>
                <c:pt idx="215">
                  <c:v>3.935437999999999</c:v>
                </c:pt>
                <c:pt idx="216">
                  <c:v>3.948288</c:v>
                </c:pt>
                <c:pt idx="217">
                  <c:v>3.958550999999998</c:v>
                </c:pt>
                <c:pt idx="218">
                  <c:v>3.971403999999977</c:v>
                </c:pt>
                <c:pt idx="219">
                  <c:v>3.982114</c:v>
                </c:pt>
                <c:pt idx="220">
                  <c:v>3.995128999999998</c:v>
                </c:pt>
                <c:pt idx="221">
                  <c:v>4.008834999999975</c:v>
                </c:pt>
                <c:pt idx="222">
                  <c:v>4.027913999999964</c:v>
                </c:pt>
                <c:pt idx="223">
                  <c:v>4.038195</c:v>
                </c:pt>
                <c:pt idx="224">
                  <c:v>4.053809</c:v>
                </c:pt>
                <c:pt idx="225">
                  <c:v>4.079043000000051</c:v>
                </c:pt>
                <c:pt idx="226">
                  <c:v>4.089936999999995</c:v>
                </c:pt>
                <c:pt idx="227">
                  <c:v>4.102731999999984</c:v>
                </c:pt>
                <c:pt idx="228">
                  <c:v>4.113154999999947</c:v>
                </c:pt>
                <c:pt idx="229">
                  <c:v>4.131457</c:v>
                </c:pt>
                <c:pt idx="230">
                  <c:v>4.141655</c:v>
                </c:pt>
                <c:pt idx="231">
                  <c:v>4.153136999999965</c:v>
                </c:pt>
                <c:pt idx="232">
                  <c:v>4.181023</c:v>
                </c:pt>
                <c:pt idx="233">
                  <c:v>4.191182999999985</c:v>
                </c:pt>
                <c:pt idx="234">
                  <c:v>4.205035999999986</c:v>
                </c:pt>
                <c:pt idx="235">
                  <c:v>4.223602</c:v>
                </c:pt>
                <c:pt idx="236">
                  <c:v>4.241428000000012</c:v>
                </c:pt>
                <c:pt idx="237">
                  <c:v>4.254666</c:v>
                </c:pt>
                <c:pt idx="238">
                  <c:v>4.265476999999986</c:v>
                </c:pt>
                <c:pt idx="239">
                  <c:v>4.27839300000005</c:v>
                </c:pt>
                <c:pt idx="240">
                  <c:v>4.28864200000005</c:v>
                </c:pt>
                <c:pt idx="241">
                  <c:v>4.301543</c:v>
                </c:pt>
                <c:pt idx="242">
                  <c:v>4.312992999999984</c:v>
                </c:pt>
                <c:pt idx="243">
                  <c:v>4.352962999999995</c:v>
                </c:pt>
                <c:pt idx="244">
                  <c:v>4.365833999999976</c:v>
                </c:pt>
                <c:pt idx="245">
                  <c:v>4.377728</c:v>
                </c:pt>
                <c:pt idx="246">
                  <c:v>4.390579999999995</c:v>
                </c:pt>
                <c:pt idx="247">
                  <c:v>4.400854</c:v>
                </c:pt>
                <c:pt idx="248">
                  <c:v>4.417009999999999</c:v>
                </c:pt>
                <c:pt idx="249">
                  <c:v>4.447785999999994</c:v>
                </c:pt>
                <c:pt idx="250">
                  <c:v>4.462531999999975</c:v>
                </c:pt>
                <c:pt idx="251">
                  <c:v>4.472663000000067</c:v>
                </c:pt>
                <c:pt idx="252">
                  <c:v>4.482829</c:v>
                </c:pt>
                <c:pt idx="253">
                  <c:v>4.495634</c:v>
                </c:pt>
                <c:pt idx="254">
                  <c:v>4.506033</c:v>
                </c:pt>
                <c:pt idx="255">
                  <c:v>4.520424999999975</c:v>
                </c:pt>
                <c:pt idx="256">
                  <c:v>4.534674</c:v>
                </c:pt>
                <c:pt idx="257">
                  <c:v>4.547495999999986</c:v>
                </c:pt>
                <c:pt idx="258">
                  <c:v>4.557833999999985</c:v>
                </c:pt>
                <c:pt idx="259">
                  <c:v>4.580946</c:v>
                </c:pt>
                <c:pt idx="260">
                  <c:v>4.595435999999975</c:v>
                </c:pt>
                <c:pt idx="261">
                  <c:v>4.605698</c:v>
                </c:pt>
                <c:pt idx="262">
                  <c:v>4.630358</c:v>
                </c:pt>
                <c:pt idx="263">
                  <c:v>4.662183999999946</c:v>
                </c:pt>
                <c:pt idx="264">
                  <c:v>4.672937999999974</c:v>
                </c:pt>
                <c:pt idx="265">
                  <c:v>4.685770999999994</c:v>
                </c:pt>
                <c:pt idx="266">
                  <c:v>4.696031999999985</c:v>
                </c:pt>
                <c:pt idx="267">
                  <c:v>4.70882</c:v>
                </c:pt>
                <c:pt idx="268">
                  <c:v>4.721661000000013</c:v>
                </c:pt>
                <c:pt idx="269">
                  <c:v>4.746139</c:v>
                </c:pt>
                <c:pt idx="270">
                  <c:v>4.756401</c:v>
                </c:pt>
                <c:pt idx="271">
                  <c:v>4.771313000000042</c:v>
                </c:pt>
                <c:pt idx="272">
                  <c:v>4.802476999999985</c:v>
                </c:pt>
                <c:pt idx="273">
                  <c:v>4.814596999999964</c:v>
                </c:pt>
                <c:pt idx="274">
                  <c:v>4.827439999999965</c:v>
                </c:pt>
                <c:pt idx="275">
                  <c:v>4.838624</c:v>
                </c:pt>
                <c:pt idx="276">
                  <c:v>4.865524999999947</c:v>
                </c:pt>
                <c:pt idx="277">
                  <c:v>4.876418</c:v>
                </c:pt>
                <c:pt idx="278">
                  <c:v>4.900488</c:v>
                </c:pt>
                <c:pt idx="279">
                  <c:v>4.912873999999999</c:v>
                </c:pt>
                <c:pt idx="280">
                  <c:v>4.949408000000013</c:v>
                </c:pt>
                <c:pt idx="281">
                  <c:v>4.96332</c:v>
                </c:pt>
                <c:pt idx="282">
                  <c:v>4.975689000000013</c:v>
                </c:pt>
                <c:pt idx="283">
                  <c:v>4.98934200000006</c:v>
                </c:pt>
                <c:pt idx="284">
                  <c:v>5.016361</c:v>
                </c:pt>
                <c:pt idx="285">
                  <c:v>5.038021</c:v>
                </c:pt>
                <c:pt idx="286">
                  <c:v>5.05143</c:v>
                </c:pt>
                <c:pt idx="287">
                  <c:v>5.061684999999986</c:v>
                </c:pt>
                <c:pt idx="288">
                  <c:v>5.074552999999995</c:v>
                </c:pt>
                <c:pt idx="289">
                  <c:v>5.084899</c:v>
                </c:pt>
                <c:pt idx="290">
                  <c:v>5.097742</c:v>
                </c:pt>
                <c:pt idx="291">
                  <c:v>5.108066</c:v>
                </c:pt>
                <c:pt idx="292">
                  <c:v>5.12093599999993</c:v>
                </c:pt>
                <c:pt idx="293">
                  <c:v>5.136605</c:v>
                </c:pt>
                <c:pt idx="294">
                  <c:v>5.154715999999936</c:v>
                </c:pt>
                <c:pt idx="295">
                  <c:v>5.164923999999965</c:v>
                </c:pt>
                <c:pt idx="296">
                  <c:v>5.180447</c:v>
                </c:pt>
                <c:pt idx="297">
                  <c:v>5.193073999999997</c:v>
                </c:pt>
                <c:pt idx="298">
                  <c:v>5.206874</c:v>
                </c:pt>
                <c:pt idx="299">
                  <c:v>5.216855999999995</c:v>
                </c:pt>
                <c:pt idx="300">
                  <c:v>5.227478999999986</c:v>
                </c:pt>
                <c:pt idx="301">
                  <c:v>5.253869</c:v>
                </c:pt>
                <c:pt idx="302">
                  <c:v>5.266622</c:v>
                </c:pt>
                <c:pt idx="303">
                  <c:v>5.32712699999995</c:v>
                </c:pt>
                <c:pt idx="304">
                  <c:v>5.350068</c:v>
                </c:pt>
                <c:pt idx="305">
                  <c:v>5.363486999999965</c:v>
                </c:pt>
                <c:pt idx="306">
                  <c:v>5.376427</c:v>
                </c:pt>
                <c:pt idx="307">
                  <c:v>5.390172999999994</c:v>
                </c:pt>
                <c:pt idx="308">
                  <c:v>5.410874</c:v>
                </c:pt>
                <c:pt idx="309">
                  <c:v>5.423661000000013</c:v>
                </c:pt>
                <c:pt idx="310">
                  <c:v>5.434105999999995</c:v>
                </c:pt>
                <c:pt idx="311">
                  <c:v>5.447283</c:v>
                </c:pt>
                <c:pt idx="312">
                  <c:v>5.468644</c:v>
                </c:pt>
                <c:pt idx="313">
                  <c:v>5.481630000000012</c:v>
                </c:pt>
                <c:pt idx="314">
                  <c:v>5.491743000000055</c:v>
                </c:pt>
                <c:pt idx="315">
                  <c:v>5.504651</c:v>
                </c:pt>
                <c:pt idx="316">
                  <c:v>5.514976999999964</c:v>
                </c:pt>
                <c:pt idx="317">
                  <c:v>5.528416999999965</c:v>
                </c:pt>
                <c:pt idx="318">
                  <c:v>5.538567</c:v>
                </c:pt>
                <c:pt idx="319">
                  <c:v>5.551338</c:v>
                </c:pt>
                <c:pt idx="320">
                  <c:v>5.577144999999994</c:v>
                </c:pt>
                <c:pt idx="321">
                  <c:v>5.587513999999985</c:v>
                </c:pt>
                <c:pt idx="322">
                  <c:v>5.600342</c:v>
                </c:pt>
                <c:pt idx="323">
                  <c:v>5.613209999999999</c:v>
                </c:pt>
                <c:pt idx="324">
                  <c:v>5.626811999999965</c:v>
                </c:pt>
                <c:pt idx="325">
                  <c:v>5.637680999999985</c:v>
                </c:pt>
                <c:pt idx="326">
                  <c:v>5.666629</c:v>
                </c:pt>
                <c:pt idx="327">
                  <c:v>5.678957999999985</c:v>
                </c:pt>
                <c:pt idx="328">
                  <c:v>5.693133999999984</c:v>
                </c:pt>
                <c:pt idx="329">
                  <c:v>5.703431</c:v>
                </c:pt>
                <c:pt idx="330">
                  <c:v>5.718080999999985</c:v>
                </c:pt>
                <c:pt idx="331">
                  <c:v>5.728268</c:v>
                </c:pt>
                <c:pt idx="332">
                  <c:v>5.747153</c:v>
                </c:pt>
                <c:pt idx="333">
                  <c:v>5.775894</c:v>
                </c:pt>
                <c:pt idx="334">
                  <c:v>5.786167</c:v>
                </c:pt>
                <c:pt idx="335">
                  <c:v>5.799004</c:v>
                </c:pt>
                <c:pt idx="336">
                  <c:v>5.813543999999998</c:v>
                </c:pt>
                <c:pt idx="337">
                  <c:v>5.826397</c:v>
                </c:pt>
                <c:pt idx="338">
                  <c:v>5.836686</c:v>
                </c:pt>
                <c:pt idx="339">
                  <c:v>5.868545999999974</c:v>
                </c:pt>
                <c:pt idx="340">
                  <c:v>5.881510999999985</c:v>
                </c:pt>
                <c:pt idx="341">
                  <c:v>5.894479999999985</c:v>
                </c:pt>
                <c:pt idx="342">
                  <c:v>5.907162</c:v>
                </c:pt>
                <c:pt idx="343">
                  <c:v>5.917596999999986</c:v>
                </c:pt>
                <c:pt idx="344">
                  <c:v>5.930414</c:v>
                </c:pt>
                <c:pt idx="345">
                  <c:v>5.940705</c:v>
                </c:pt>
                <c:pt idx="346">
                  <c:v>5.953475</c:v>
                </c:pt>
                <c:pt idx="347">
                  <c:v>5.967886999999965</c:v>
                </c:pt>
                <c:pt idx="348">
                  <c:v>5.977967</c:v>
                </c:pt>
                <c:pt idx="349">
                  <c:v>5.988297000000045</c:v>
                </c:pt>
                <c:pt idx="350">
                  <c:v>6.001037</c:v>
                </c:pt>
                <c:pt idx="351">
                  <c:v>6.021920999999995</c:v>
                </c:pt>
                <c:pt idx="352">
                  <c:v>6.037046</c:v>
                </c:pt>
                <c:pt idx="353">
                  <c:v>6.047277</c:v>
                </c:pt>
                <c:pt idx="354">
                  <c:v>6.063943</c:v>
                </c:pt>
                <c:pt idx="355">
                  <c:v>6.074993999999998</c:v>
                </c:pt>
                <c:pt idx="356">
                  <c:v>6.087893</c:v>
                </c:pt>
                <c:pt idx="357">
                  <c:v>6.099098</c:v>
                </c:pt>
                <c:pt idx="358">
                  <c:v>6.117555999999935</c:v>
                </c:pt>
                <c:pt idx="359">
                  <c:v>6.127971999999943</c:v>
                </c:pt>
                <c:pt idx="360">
                  <c:v>6.140493999999999</c:v>
                </c:pt>
                <c:pt idx="361">
                  <c:v>6.168283999999995</c:v>
                </c:pt>
                <c:pt idx="362">
                  <c:v>6.179584999999975</c:v>
                </c:pt>
                <c:pt idx="363">
                  <c:v>6.192375999999975</c:v>
                </c:pt>
                <c:pt idx="364">
                  <c:v>6.215497</c:v>
                </c:pt>
                <c:pt idx="365">
                  <c:v>6.230884999999994</c:v>
                </c:pt>
                <c:pt idx="366">
                  <c:v>6.241104</c:v>
                </c:pt>
                <c:pt idx="367">
                  <c:v>6.2539</c:v>
                </c:pt>
                <c:pt idx="368">
                  <c:v>6.264202</c:v>
                </c:pt>
                <c:pt idx="369">
                  <c:v>6.279946</c:v>
                </c:pt>
                <c:pt idx="370">
                  <c:v>6.290033</c:v>
                </c:pt>
                <c:pt idx="371">
                  <c:v>6.300268000000012</c:v>
                </c:pt>
                <c:pt idx="372">
                  <c:v>6.313029</c:v>
                </c:pt>
                <c:pt idx="373">
                  <c:v>6.323359</c:v>
                </c:pt>
                <c:pt idx="374">
                  <c:v>6.337064</c:v>
                </c:pt>
                <c:pt idx="375">
                  <c:v>6.348527999999995</c:v>
                </c:pt>
                <c:pt idx="376">
                  <c:v>6.361266</c:v>
                </c:pt>
                <c:pt idx="377">
                  <c:v>6.376513999999998</c:v>
                </c:pt>
                <c:pt idx="378">
                  <c:v>6.389682</c:v>
                </c:pt>
                <c:pt idx="379">
                  <c:v>6.402510999999984</c:v>
                </c:pt>
                <c:pt idx="380">
                  <c:v>6.412798</c:v>
                </c:pt>
                <c:pt idx="381">
                  <c:v>6.425663000000013</c:v>
                </c:pt>
                <c:pt idx="382">
                  <c:v>6.435977</c:v>
                </c:pt>
                <c:pt idx="383">
                  <c:v>6.448862000000013</c:v>
                </c:pt>
                <c:pt idx="384">
                  <c:v>6.460757</c:v>
                </c:pt>
                <c:pt idx="385">
                  <c:v>6.473642000000067</c:v>
                </c:pt>
                <c:pt idx="386">
                  <c:v>6.484785999999985</c:v>
                </c:pt>
                <c:pt idx="387">
                  <c:v>6.497777</c:v>
                </c:pt>
                <c:pt idx="388">
                  <c:v>6.508051</c:v>
                </c:pt>
                <c:pt idx="389">
                  <c:v>6.520969999999997</c:v>
                </c:pt>
                <c:pt idx="390">
                  <c:v>6.531317</c:v>
                </c:pt>
                <c:pt idx="391">
                  <c:v>6.544050999999985</c:v>
                </c:pt>
                <c:pt idx="392">
                  <c:v>6.554322</c:v>
                </c:pt>
                <c:pt idx="393">
                  <c:v>6.603895999999985</c:v>
                </c:pt>
                <c:pt idx="394">
                  <c:v>6.614203999999995</c:v>
                </c:pt>
                <c:pt idx="395">
                  <c:v>6.629020999999994</c:v>
                </c:pt>
                <c:pt idx="396">
                  <c:v>6.640409999999996</c:v>
                </c:pt>
                <c:pt idx="397">
                  <c:v>6.653129999999995</c:v>
                </c:pt>
                <c:pt idx="398">
                  <c:v>6.667107999999945</c:v>
                </c:pt>
                <c:pt idx="399">
                  <c:v>6.678372</c:v>
                </c:pt>
                <c:pt idx="400">
                  <c:v>6.694575999999935</c:v>
                </c:pt>
                <c:pt idx="401">
                  <c:v>6.704673</c:v>
                </c:pt>
                <c:pt idx="402">
                  <c:v>6.717583999999983</c:v>
                </c:pt>
                <c:pt idx="403">
                  <c:v>6.728402</c:v>
                </c:pt>
                <c:pt idx="404">
                  <c:v>6.741977</c:v>
                </c:pt>
                <c:pt idx="405">
                  <c:v>6.767326999999994</c:v>
                </c:pt>
                <c:pt idx="406">
                  <c:v>6.781250000000012</c:v>
                </c:pt>
                <c:pt idx="407">
                  <c:v>6.793463000000013</c:v>
                </c:pt>
                <c:pt idx="408">
                  <c:v>6.80623</c:v>
                </c:pt>
                <c:pt idx="409">
                  <c:v>6.816568</c:v>
                </c:pt>
                <c:pt idx="410">
                  <c:v>6.829373</c:v>
                </c:pt>
                <c:pt idx="411">
                  <c:v>6.843125999999994</c:v>
                </c:pt>
                <c:pt idx="412">
                  <c:v>6.856034999999975</c:v>
                </c:pt>
                <c:pt idx="413">
                  <c:v>6.866323</c:v>
                </c:pt>
                <c:pt idx="414">
                  <c:v>6.880453999999998</c:v>
                </c:pt>
                <c:pt idx="415">
                  <c:v>6.891277</c:v>
                </c:pt>
                <c:pt idx="416">
                  <c:v>6.90204</c:v>
                </c:pt>
                <c:pt idx="417">
                  <c:v>6.915985999999966</c:v>
                </c:pt>
                <c:pt idx="418">
                  <c:v>6.92874</c:v>
                </c:pt>
                <c:pt idx="419">
                  <c:v>6.938982</c:v>
                </c:pt>
                <c:pt idx="420">
                  <c:v>6.952593999999999</c:v>
                </c:pt>
                <c:pt idx="421">
                  <c:v>6.962921999999994</c:v>
                </c:pt>
                <c:pt idx="422">
                  <c:v>6.975806</c:v>
                </c:pt>
                <c:pt idx="423">
                  <c:v>6.98928900000005</c:v>
                </c:pt>
                <c:pt idx="424">
                  <c:v>7.001198</c:v>
                </c:pt>
                <c:pt idx="425">
                  <c:v>7.024205999999976</c:v>
                </c:pt>
                <c:pt idx="426">
                  <c:v>7.034455999999984</c:v>
                </c:pt>
                <c:pt idx="427">
                  <c:v>7.050185999999965</c:v>
                </c:pt>
                <c:pt idx="428">
                  <c:v>7.061271</c:v>
                </c:pt>
                <c:pt idx="429">
                  <c:v>7.075562</c:v>
                </c:pt>
                <c:pt idx="430">
                  <c:v>7.088454999999985</c:v>
                </c:pt>
                <c:pt idx="431">
                  <c:v>7.100372</c:v>
                </c:pt>
                <c:pt idx="432">
                  <c:v>7.113182999999974</c:v>
                </c:pt>
                <c:pt idx="433">
                  <c:v>7.126868</c:v>
                </c:pt>
                <c:pt idx="434">
                  <c:v>7.137843999999999</c:v>
                </c:pt>
                <c:pt idx="435">
                  <c:v>7.152431999999965</c:v>
                </c:pt>
                <c:pt idx="436">
                  <c:v>7.162640999999994</c:v>
                </c:pt>
                <c:pt idx="437">
                  <c:v>7.172818999999984</c:v>
                </c:pt>
                <c:pt idx="438">
                  <c:v>7.189283</c:v>
                </c:pt>
                <c:pt idx="439">
                  <c:v>7.216715999999995</c:v>
                </c:pt>
                <c:pt idx="440">
                  <c:v>7.230175</c:v>
                </c:pt>
                <c:pt idx="441">
                  <c:v>7.24166800000006</c:v>
                </c:pt>
                <c:pt idx="442">
                  <c:v>7.254509999999994</c:v>
                </c:pt>
                <c:pt idx="443">
                  <c:v>7.264781999999975</c:v>
                </c:pt>
                <c:pt idx="444">
                  <c:v>7.277665</c:v>
                </c:pt>
                <c:pt idx="445">
                  <c:v>7.28814</c:v>
                </c:pt>
                <c:pt idx="446">
                  <c:v>7.301586999999984</c:v>
                </c:pt>
                <c:pt idx="447">
                  <c:v>7.311762</c:v>
                </c:pt>
                <c:pt idx="448">
                  <c:v>7.326966999999994</c:v>
                </c:pt>
                <c:pt idx="449">
                  <c:v>7.33907</c:v>
                </c:pt>
                <c:pt idx="450">
                  <c:v>7.351930999999984</c:v>
                </c:pt>
                <c:pt idx="451">
                  <c:v>7.363292</c:v>
                </c:pt>
                <c:pt idx="452">
                  <c:v>7.377400999999994</c:v>
                </c:pt>
                <c:pt idx="453">
                  <c:v>7.389503</c:v>
                </c:pt>
                <c:pt idx="454">
                  <c:v>7.402962</c:v>
                </c:pt>
                <c:pt idx="455">
                  <c:v>7.42969300000005</c:v>
                </c:pt>
                <c:pt idx="456">
                  <c:v>7.439967000000045</c:v>
                </c:pt>
                <c:pt idx="457">
                  <c:v>7.452881999999994</c:v>
                </c:pt>
                <c:pt idx="458">
                  <c:v>7.463153</c:v>
                </c:pt>
                <c:pt idx="459">
                  <c:v>7.475967</c:v>
                </c:pt>
                <c:pt idx="460">
                  <c:v>7.486313000000012</c:v>
                </c:pt>
                <c:pt idx="461">
                  <c:v>7.510123</c:v>
                </c:pt>
                <c:pt idx="462">
                  <c:v>7.534341</c:v>
                </c:pt>
                <c:pt idx="463">
                  <c:v>7.546913999999997</c:v>
                </c:pt>
                <c:pt idx="464">
                  <c:v>7.559703</c:v>
                </c:pt>
                <c:pt idx="465">
                  <c:v>7.582824999999985</c:v>
                </c:pt>
                <c:pt idx="466">
                  <c:v>7.597162</c:v>
                </c:pt>
                <c:pt idx="467">
                  <c:v>7.608439999999994</c:v>
                </c:pt>
                <c:pt idx="468">
                  <c:v>7.621249</c:v>
                </c:pt>
                <c:pt idx="469">
                  <c:v>7.631471999999999</c:v>
                </c:pt>
                <c:pt idx="470">
                  <c:v>7.644188999999947</c:v>
                </c:pt>
                <c:pt idx="471">
                  <c:v>7.656404999999974</c:v>
                </c:pt>
                <c:pt idx="472">
                  <c:v>7.670994999999983</c:v>
                </c:pt>
                <c:pt idx="473">
                  <c:v>7.681148999999999</c:v>
                </c:pt>
                <c:pt idx="474">
                  <c:v>7.694158999999953</c:v>
                </c:pt>
                <c:pt idx="475">
                  <c:v>7.70989</c:v>
                </c:pt>
                <c:pt idx="476">
                  <c:v>7.721053</c:v>
                </c:pt>
                <c:pt idx="477">
                  <c:v>7.733862000000047</c:v>
                </c:pt>
                <c:pt idx="478">
                  <c:v>7.744076999999994</c:v>
                </c:pt>
                <c:pt idx="479">
                  <c:v>7.756882</c:v>
                </c:pt>
                <c:pt idx="480">
                  <c:v>7.768204</c:v>
                </c:pt>
                <c:pt idx="481">
                  <c:v>7.780918999999995</c:v>
                </c:pt>
                <c:pt idx="482">
                  <c:v>7.792878</c:v>
                </c:pt>
                <c:pt idx="483">
                  <c:v>7.805781999999986</c:v>
                </c:pt>
                <c:pt idx="484">
                  <c:v>7.816943</c:v>
                </c:pt>
                <c:pt idx="485">
                  <c:v>7.829683999999998</c:v>
                </c:pt>
                <c:pt idx="486">
                  <c:v>7.839854</c:v>
                </c:pt>
                <c:pt idx="487">
                  <c:v>7.852618999999994</c:v>
                </c:pt>
                <c:pt idx="488">
                  <c:v>7.865901999999965</c:v>
                </c:pt>
                <c:pt idx="489">
                  <c:v>7.878823</c:v>
                </c:pt>
                <c:pt idx="490">
                  <c:v>7.889045999999999</c:v>
                </c:pt>
                <c:pt idx="491">
                  <c:v>7.904885999999975</c:v>
                </c:pt>
                <c:pt idx="492">
                  <c:v>7.918675</c:v>
                </c:pt>
                <c:pt idx="493">
                  <c:v>7.931482</c:v>
                </c:pt>
                <c:pt idx="494">
                  <c:v>7.946680000000002</c:v>
                </c:pt>
                <c:pt idx="495">
                  <c:v>7.957677</c:v>
                </c:pt>
                <c:pt idx="496">
                  <c:v>7.981375</c:v>
                </c:pt>
                <c:pt idx="497">
                  <c:v>7.994118999999976</c:v>
                </c:pt>
                <c:pt idx="498">
                  <c:v>8.004467</c:v>
                </c:pt>
                <c:pt idx="499">
                  <c:v>8.020633</c:v>
                </c:pt>
                <c:pt idx="500">
                  <c:v>8.034207</c:v>
                </c:pt>
                <c:pt idx="501">
                  <c:v>8.046270999999997</c:v>
                </c:pt>
                <c:pt idx="502">
                  <c:v>8.0615</c:v>
                </c:pt>
                <c:pt idx="503">
                  <c:v>8.071898000000001</c:v>
                </c:pt>
                <c:pt idx="504">
                  <c:v>8.084638</c:v>
                </c:pt>
                <c:pt idx="505">
                  <c:v>8.094952</c:v>
                </c:pt>
                <c:pt idx="506">
                  <c:v>8.110518000000001</c:v>
                </c:pt>
                <c:pt idx="507">
                  <c:v>8.121562</c:v>
                </c:pt>
                <c:pt idx="508">
                  <c:v>8.137297</c:v>
                </c:pt>
                <c:pt idx="509">
                  <c:v>8.147499</c:v>
                </c:pt>
                <c:pt idx="510">
                  <c:v>8.160438000000002</c:v>
                </c:pt>
                <c:pt idx="511">
                  <c:v>8.170731</c:v>
                </c:pt>
                <c:pt idx="512">
                  <c:v>8.18355</c:v>
                </c:pt>
                <c:pt idx="513">
                  <c:v>8.194198</c:v>
                </c:pt>
                <c:pt idx="514">
                  <c:v>8.208024999999997</c:v>
                </c:pt>
                <c:pt idx="515">
                  <c:v>8.221966999999997</c:v>
                </c:pt>
                <c:pt idx="516">
                  <c:v>8.237113999999998</c:v>
                </c:pt>
                <c:pt idx="517">
                  <c:v>8.249153999999998</c:v>
                </c:pt>
                <c:pt idx="518">
                  <c:v>8.262004000000002</c:v>
                </c:pt>
                <c:pt idx="519">
                  <c:v>8.275598</c:v>
                </c:pt>
                <c:pt idx="520">
                  <c:v>8.288928999999987</c:v>
                </c:pt>
                <c:pt idx="521">
                  <c:v>8.299792</c:v>
                </c:pt>
                <c:pt idx="522">
                  <c:v>8.314384</c:v>
                </c:pt>
                <c:pt idx="523">
                  <c:v>8.326399</c:v>
                </c:pt>
                <c:pt idx="524">
                  <c:v>8.339166</c:v>
                </c:pt>
                <c:pt idx="525">
                  <c:v>8.349312</c:v>
                </c:pt>
                <c:pt idx="526">
                  <c:v>8.363949000000024</c:v>
                </c:pt>
                <c:pt idx="527">
                  <c:v>8.374224000000001</c:v>
                </c:pt>
                <c:pt idx="528">
                  <c:v>8.387077000000001</c:v>
                </c:pt>
                <c:pt idx="529">
                  <c:v>8.397770000000001</c:v>
                </c:pt>
                <c:pt idx="530">
                  <c:v>8.429165000000001</c:v>
                </c:pt>
                <c:pt idx="531">
                  <c:v>8.441853</c:v>
                </c:pt>
                <c:pt idx="532">
                  <c:v>8.470113000000001</c:v>
                </c:pt>
                <c:pt idx="533">
                  <c:v>8.485566000000076</c:v>
                </c:pt>
                <c:pt idx="534">
                  <c:v>8.496321</c:v>
                </c:pt>
                <c:pt idx="535">
                  <c:v>8.508972999999997</c:v>
                </c:pt>
                <c:pt idx="536">
                  <c:v>8.522491</c:v>
                </c:pt>
                <c:pt idx="537">
                  <c:v>8.544437</c:v>
                </c:pt>
                <c:pt idx="538">
                  <c:v>8.560395000000001</c:v>
                </c:pt>
                <c:pt idx="539">
                  <c:v>8.570633</c:v>
                </c:pt>
                <c:pt idx="540">
                  <c:v>8.583587000000006</c:v>
                </c:pt>
                <c:pt idx="541">
                  <c:v>8.593970999999998</c:v>
                </c:pt>
                <c:pt idx="542">
                  <c:v>8.606807000000003</c:v>
                </c:pt>
                <c:pt idx="543">
                  <c:v>8.618954999999997</c:v>
                </c:pt>
                <c:pt idx="544">
                  <c:v>8.635258</c:v>
                </c:pt>
                <c:pt idx="545">
                  <c:v>8.645469</c:v>
                </c:pt>
                <c:pt idx="546">
                  <c:v>8.660994</c:v>
                </c:pt>
                <c:pt idx="547">
                  <c:v>8.673299</c:v>
                </c:pt>
                <c:pt idx="548">
                  <c:v>8.685918000000001</c:v>
                </c:pt>
                <c:pt idx="549">
                  <c:v>8.700990000000001</c:v>
                </c:pt>
                <c:pt idx="550">
                  <c:v>8.713666000000001</c:v>
                </c:pt>
                <c:pt idx="551">
                  <c:v>8.726912999999997</c:v>
                </c:pt>
                <c:pt idx="552">
                  <c:v>8.738597</c:v>
                </c:pt>
                <c:pt idx="553">
                  <c:v>8.751427000000001</c:v>
                </c:pt>
                <c:pt idx="554">
                  <c:v>8.762538000000002</c:v>
                </c:pt>
                <c:pt idx="555">
                  <c:v>8.778543000000001</c:v>
                </c:pt>
                <c:pt idx="556">
                  <c:v>8.788856</c:v>
                </c:pt>
                <c:pt idx="557">
                  <c:v>8.801613000000001</c:v>
                </c:pt>
                <c:pt idx="558">
                  <c:v>8.813931</c:v>
                </c:pt>
                <c:pt idx="559">
                  <c:v>8.83994</c:v>
                </c:pt>
                <c:pt idx="560">
                  <c:v>8.85278900000012</c:v>
                </c:pt>
                <c:pt idx="561">
                  <c:v>8.864131</c:v>
                </c:pt>
                <c:pt idx="562">
                  <c:v>8.881481</c:v>
                </c:pt>
                <c:pt idx="563">
                  <c:v>8.894371999999998</c:v>
                </c:pt>
                <c:pt idx="564">
                  <c:v>8.920569</c:v>
                </c:pt>
                <c:pt idx="565">
                  <c:v>8.931509</c:v>
                </c:pt>
                <c:pt idx="566">
                  <c:v>8.945074</c:v>
                </c:pt>
                <c:pt idx="567">
                  <c:v>8.95550900000011</c:v>
                </c:pt>
                <c:pt idx="568">
                  <c:v>8.969136000000096</c:v>
                </c:pt>
                <c:pt idx="569">
                  <c:v>8.996317000000001</c:v>
                </c:pt>
                <c:pt idx="570">
                  <c:v>9.008206</c:v>
                </c:pt>
                <c:pt idx="571">
                  <c:v>9.021905</c:v>
                </c:pt>
                <c:pt idx="572">
                  <c:v>9.032031000000003</c:v>
                </c:pt>
                <c:pt idx="573">
                  <c:v>9.052340000000002</c:v>
                </c:pt>
                <c:pt idx="574">
                  <c:v>9.063342</c:v>
                </c:pt>
                <c:pt idx="575">
                  <c:v>9.077746000000004</c:v>
                </c:pt>
                <c:pt idx="576">
                  <c:v>9.089157</c:v>
                </c:pt>
                <c:pt idx="577">
                  <c:v>9.103996</c:v>
                </c:pt>
                <c:pt idx="578">
                  <c:v>9.114888000000001</c:v>
                </c:pt>
                <c:pt idx="579">
                  <c:v>9.127796</c:v>
                </c:pt>
                <c:pt idx="580">
                  <c:v>9.144364999999997</c:v>
                </c:pt>
                <c:pt idx="581">
                  <c:v>9.157266000000001</c:v>
                </c:pt>
                <c:pt idx="582">
                  <c:v>9.170684000000006</c:v>
                </c:pt>
                <c:pt idx="583">
                  <c:v>9.183586000000026</c:v>
                </c:pt>
                <c:pt idx="584">
                  <c:v>9.197374999999997</c:v>
                </c:pt>
                <c:pt idx="585">
                  <c:v>9.210137000000001</c:v>
                </c:pt>
                <c:pt idx="586">
                  <c:v>9.220809</c:v>
                </c:pt>
                <c:pt idx="587">
                  <c:v>9.235592</c:v>
                </c:pt>
                <c:pt idx="588">
                  <c:v>9.24836399999994</c:v>
                </c:pt>
                <c:pt idx="589">
                  <c:v>9.261353999999998</c:v>
                </c:pt>
                <c:pt idx="590">
                  <c:v>9.273419</c:v>
                </c:pt>
                <c:pt idx="591">
                  <c:v>9.286115000000001</c:v>
                </c:pt>
                <c:pt idx="592">
                  <c:v>9.299965</c:v>
                </c:pt>
                <c:pt idx="593">
                  <c:v>9.312711</c:v>
                </c:pt>
                <c:pt idx="594">
                  <c:v>9.323019</c:v>
                </c:pt>
                <c:pt idx="595">
                  <c:v>9.337990000000001</c:v>
                </c:pt>
                <c:pt idx="596">
                  <c:v>9.34909</c:v>
                </c:pt>
                <c:pt idx="597">
                  <c:v>9.361995</c:v>
                </c:pt>
                <c:pt idx="598">
                  <c:v>9.375129000000004</c:v>
                </c:pt>
                <c:pt idx="599">
                  <c:v>9.388938000000001</c:v>
                </c:pt>
                <c:pt idx="600">
                  <c:v>9.401424</c:v>
                </c:pt>
                <c:pt idx="601">
                  <c:v>9.411498000000003</c:v>
                </c:pt>
                <c:pt idx="602">
                  <c:v>9.424324999999997</c:v>
                </c:pt>
                <c:pt idx="603">
                  <c:v>9.437167999999997</c:v>
                </c:pt>
                <c:pt idx="604">
                  <c:v>9.45344900000011</c:v>
                </c:pt>
                <c:pt idx="605">
                  <c:v>9.464357000000001</c:v>
                </c:pt>
                <c:pt idx="606">
                  <c:v>9.477083</c:v>
                </c:pt>
                <c:pt idx="607">
                  <c:v>9.488294</c:v>
                </c:pt>
                <c:pt idx="608">
                  <c:v>9.500997000000003</c:v>
                </c:pt>
                <c:pt idx="609">
                  <c:v>9.511296</c:v>
                </c:pt>
                <c:pt idx="610">
                  <c:v>9.524813</c:v>
                </c:pt>
                <c:pt idx="611">
                  <c:v>9.535103000000001</c:v>
                </c:pt>
                <c:pt idx="612">
                  <c:v>9.551783</c:v>
                </c:pt>
                <c:pt idx="613">
                  <c:v>9.562090000000006</c:v>
                </c:pt>
                <c:pt idx="614">
                  <c:v>9.577184</c:v>
                </c:pt>
                <c:pt idx="615">
                  <c:v>9.588044</c:v>
                </c:pt>
                <c:pt idx="616">
                  <c:v>9.600882</c:v>
                </c:pt>
                <c:pt idx="617">
                  <c:v>9.611194</c:v>
                </c:pt>
                <c:pt idx="618">
                  <c:v>9.625997000000003</c:v>
                </c:pt>
                <c:pt idx="619">
                  <c:v>9.646743000000001</c:v>
                </c:pt>
                <c:pt idx="620">
                  <c:v>9.662141</c:v>
                </c:pt>
                <c:pt idx="621">
                  <c:v>9.672505000000002</c:v>
                </c:pt>
                <c:pt idx="622">
                  <c:v>9.685891000000001</c:v>
                </c:pt>
                <c:pt idx="623">
                  <c:v>9.697624</c:v>
                </c:pt>
                <c:pt idx="624">
                  <c:v>9.712749</c:v>
                </c:pt>
                <c:pt idx="625">
                  <c:v>9.723161999999998</c:v>
                </c:pt>
                <c:pt idx="626">
                  <c:v>9.737011999999998</c:v>
                </c:pt>
                <c:pt idx="627">
                  <c:v>9.7504</c:v>
                </c:pt>
                <c:pt idx="628">
                  <c:v>9.774457</c:v>
                </c:pt>
                <c:pt idx="629">
                  <c:v>9.786696000000002</c:v>
                </c:pt>
                <c:pt idx="630">
                  <c:v>9.802245000000002</c:v>
                </c:pt>
                <c:pt idx="631">
                  <c:v>9.816048</c:v>
                </c:pt>
                <c:pt idx="632">
                  <c:v>9.982137000000024</c:v>
                </c:pt>
                <c:pt idx="633">
                  <c:v>9.982145000000002</c:v>
                </c:pt>
                <c:pt idx="634">
                  <c:v>9.982163000000003</c:v>
                </c:pt>
                <c:pt idx="635">
                  <c:v>9.982167</c:v>
                </c:pt>
                <c:pt idx="636">
                  <c:v>9.982175000000001</c:v>
                </c:pt>
                <c:pt idx="637">
                  <c:v>9.982179</c:v>
                </c:pt>
                <c:pt idx="638">
                  <c:v>9.982186000000076</c:v>
                </c:pt>
                <c:pt idx="639">
                  <c:v>9.982197000000004</c:v>
                </c:pt>
                <c:pt idx="640">
                  <c:v>9.982211000000001</c:v>
                </c:pt>
                <c:pt idx="641">
                  <c:v>9.982219</c:v>
                </c:pt>
                <c:pt idx="642">
                  <c:v>9.982224</c:v>
                </c:pt>
                <c:pt idx="643">
                  <c:v>9.982241</c:v>
                </c:pt>
                <c:pt idx="644">
                  <c:v>10.001362</c:v>
                </c:pt>
                <c:pt idx="645">
                  <c:v>10.012909</c:v>
                </c:pt>
                <c:pt idx="646">
                  <c:v>10.019269</c:v>
                </c:pt>
                <c:pt idx="647">
                  <c:v>10.033255</c:v>
                </c:pt>
                <c:pt idx="648">
                  <c:v>10.05066400000001</c:v>
                </c:pt>
                <c:pt idx="649">
                  <c:v>10.06226600000001</c:v>
                </c:pt>
                <c:pt idx="650">
                  <c:v>10.07157</c:v>
                </c:pt>
                <c:pt idx="651">
                  <c:v>10.078058</c:v>
                </c:pt>
                <c:pt idx="652">
                  <c:v>10.084459</c:v>
                </c:pt>
                <c:pt idx="653">
                  <c:v>10.089531</c:v>
                </c:pt>
                <c:pt idx="654">
                  <c:v>10.097139</c:v>
                </c:pt>
                <c:pt idx="655">
                  <c:v>10.110206</c:v>
                </c:pt>
                <c:pt idx="656">
                  <c:v>10.117535</c:v>
                </c:pt>
                <c:pt idx="657">
                  <c:v>10.122932</c:v>
                </c:pt>
                <c:pt idx="658">
                  <c:v>10.129447</c:v>
                </c:pt>
                <c:pt idx="659">
                  <c:v>10.14132199999992</c:v>
                </c:pt>
                <c:pt idx="660">
                  <c:v>10.15050700000001</c:v>
                </c:pt>
                <c:pt idx="661">
                  <c:v>10.158882</c:v>
                </c:pt>
                <c:pt idx="662">
                  <c:v>10.164208</c:v>
                </c:pt>
                <c:pt idx="663">
                  <c:v>10.169248</c:v>
                </c:pt>
                <c:pt idx="664">
                  <c:v>10.17984</c:v>
                </c:pt>
                <c:pt idx="665">
                  <c:v>10.190626</c:v>
                </c:pt>
                <c:pt idx="666">
                  <c:v>10.19724</c:v>
                </c:pt>
                <c:pt idx="667">
                  <c:v>10.20816</c:v>
                </c:pt>
                <c:pt idx="668">
                  <c:v>10.221265</c:v>
                </c:pt>
                <c:pt idx="669">
                  <c:v>10.227838</c:v>
                </c:pt>
                <c:pt idx="670">
                  <c:v>10.235512</c:v>
                </c:pt>
                <c:pt idx="671">
                  <c:v>10.269299</c:v>
                </c:pt>
                <c:pt idx="672">
                  <c:v>10.285992</c:v>
                </c:pt>
                <c:pt idx="673">
                  <c:v>10.300918</c:v>
                </c:pt>
                <c:pt idx="674">
                  <c:v>10.319625</c:v>
                </c:pt>
                <c:pt idx="675">
                  <c:v>10.32603000000001</c:v>
                </c:pt>
                <c:pt idx="676">
                  <c:v>10.332611</c:v>
                </c:pt>
                <c:pt idx="677">
                  <c:v>10.339868</c:v>
                </c:pt>
                <c:pt idx="678">
                  <c:v>10.346507</c:v>
                </c:pt>
                <c:pt idx="679">
                  <c:v>10.3551950000001</c:v>
                </c:pt>
                <c:pt idx="680">
                  <c:v>10.36725600000001</c:v>
                </c:pt>
                <c:pt idx="681">
                  <c:v>10.374266</c:v>
                </c:pt>
                <c:pt idx="682">
                  <c:v>10.38348300000008</c:v>
                </c:pt>
                <c:pt idx="683">
                  <c:v>10.391415</c:v>
                </c:pt>
                <c:pt idx="684">
                  <c:v>10.39666900000001</c:v>
                </c:pt>
                <c:pt idx="685">
                  <c:v>10.403355</c:v>
                </c:pt>
                <c:pt idx="686">
                  <c:v>10.408749</c:v>
                </c:pt>
                <c:pt idx="687">
                  <c:v>10.422717</c:v>
                </c:pt>
                <c:pt idx="688">
                  <c:v>10.42801</c:v>
                </c:pt>
                <c:pt idx="689">
                  <c:v>10.43329</c:v>
                </c:pt>
                <c:pt idx="690">
                  <c:v>10.461004</c:v>
                </c:pt>
                <c:pt idx="691">
                  <c:v>10.47098</c:v>
                </c:pt>
                <c:pt idx="692">
                  <c:v>10.485214</c:v>
                </c:pt>
                <c:pt idx="693">
                  <c:v>10.491573</c:v>
                </c:pt>
                <c:pt idx="694">
                  <c:v>10.499418</c:v>
                </c:pt>
                <c:pt idx="695">
                  <c:v>10.504971</c:v>
                </c:pt>
                <c:pt idx="696">
                  <c:v>10.51338</c:v>
                </c:pt>
                <c:pt idx="697">
                  <c:v>10.52339</c:v>
                </c:pt>
                <c:pt idx="698">
                  <c:v>10.531284</c:v>
                </c:pt>
                <c:pt idx="699">
                  <c:v>10.540574</c:v>
                </c:pt>
                <c:pt idx="700">
                  <c:v>10.547126</c:v>
                </c:pt>
                <c:pt idx="701">
                  <c:v>10.554093</c:v>
                </c:pt>
                <c:pt idx="702">
                  <c:v>10.562853</c:v>
                </c:pt>
                <c:pt idx="703">
                  <c:v>10.630078</c:v>
                </c:pt>
                <c:pt idx="704">
                  <c:v>10.641237</c:v>
                </c:pt>
                <c:pt idx="705">
                  <c:v>10.646431</c:v>
                </c:pt>
                <c:pt idx="706">
                  <c:v>10.65243400000013</c:v>
                </c:pt>
                <c:pt idx="707">
                  <c:v>10.662611</c:v>
                </c:pt>
                <c:pt idx="708">
                  <c:v>10.675162</c:v>
                </c:pt>
                <c:pt idx="709">
                  <c:v>10.681653</c:v>
                </c:pt>
                <c:pt idx="710">
                  <c:v>10.689956</c:v>
                </c:pt>
                <c:pt idx="711">
                  <c:v>10.704646</c:v>
                </c:pt>
                <c:pt idx="712">
                  <c:v>10.717967</c:v>
                </c:pt>
                <c:pt idx="713">
                  <c:v>10.729568</c:v>
                </c:pt>
                <c:pt idx="714">
                  <c:v>10.734955</c:v>
                </c:pt>
                <c:pt idx="715">
                  <c:v>10.740448</c:v>
                </c:pt>
                <c:pt idx="716">
                  <c:v>10.747811</c:v>
                </c:pt>
                <c:pt idx="717">
                  <c:v>10.753291</c:v>
                </c:pt>
                <c:pt idx="718">
                  <c:v>10.775067</c:v>
                </c:pt>
                <c:pt idx="719">
                  <c:v>10.780346</c:v>
                </c:pt>
                <c:pt idx="720">
                  <c:v>10.788123</c:v>
                </c:pt>
                <c:pt idx="721">
                  <c:v>10.800992</c:v>
                </c:pt>
                <c:pt idx="722">
                  <c:v>10.807641</c:v>
                </c:pt>
                <c:pt idx="723">
                  <c:v>10.81283500000003</c:v>
                </c:pt>
                <c:pt idx="724">
                  <c:v>10.819675</c:v>
                </c:pt>
                <c:pt idx="725">
                  <c:v>10.828019</c:v>
                </c:pt>
                <c:pt idx="726">
                  <c:v>10.83638600000001</c:v>
                </c:pt>
                <c:pt idx="727">
                  <c:v>10.86006900000001</c:v>
                </c:pt>
                <c:pt idx="728">
                  <c:v>10.87633400000008</c:v>
                </c:pt>
                <c:pt idx="729">
                  <c:v>10.894078</c:v>
                </c:pt>
                <c:pt idx="730">
                  <c:v>10.90378900000003</c:v>
                </c:pt>
                <c:pt idx="731">
                  <c:v>10.926524</c:v>
                </c:pt>
                <c:pt idx="732">
                  <c:v>10.933015</c:v>
                </c:pt>
                <c:pt idx="733">
                  <c:v>10.939341</c:v>
                </c:pt>
                <c:pt idx="734">
                  <c:v>10.94593600000003</c:v>
                </c:pt>
                <c:pt idx="735">
                  <c:v>10.95246300000003</c:v>
                </c:pt>
                <c:pt idx="736">
                  <c:v>10.961104</c:v>
                </c:pt>
                <c:pt idx="737">
                  <c:v>11.01688</c:v>
                </c:pt>
                <c:pt idx="738">
                  <c:v>11.024822</c:v>
                </c:pt>
                <c:pt idx="739">
                  <c:v>11.030286</c:v>
                </c:pt>
                <c:pt idx="740">
                  <c:v>11.037596</c:v>
                </c:pt>
                <c:pt idx="741">
                  <c:v>11.042791</c:v>
                </c:pt>
                <c:pt idx="742">
                  <c:v>11.053817</c:v>
                </c:pt>
                <c:pt idx="743">
                  <c:v>11.060357</c:v>
                </c:pt>
                <c:pt idx="744">
                  <c:v>11.0656400000001</c:v>
                </c:pt>
                <c:pt idx="745">
                  <c:v>11.074378</c:v>
                </c:pt>
                <c:pt idx="746">
                  <c:v>11.09046</c:v>
                </c:pt>
                <c:pt idx="747">
                  <c:v>11.098552</c:v>
                </c:pt>
                <c:pt idx="748">
                  <c:v>11.127264</c:v>
                </c:pt>
                <c:pt idx="749">
                  <c:v>11.134176</c:v>
                </c:pt>
                <c:pt idx="750">
                  <c:v>11.14078</c:v>
                </c:pt>
                <c:pt idx="751">
                  <c:v>11.151451</c:v>
                </c:pt>
                <c:pt idx="752">
                  <c:v>11.165031</c:v>
                </c:pt>
                <c:pt idx="753">
                  <c:v>11.170389</c:v>
                </c:pt>
                <c:pt idx="754">
                  <c:v>11.17648600000011</c:v>
                </c:pt>
                <c:pt idx="755">
                  <c:v>11.188203</c:v>
                </c:pt>
                <c:pt idx="756">
                  <c:v>11.197299</c:v>
                </c:pt>
                <c:pt idx="757">
                  <c:v>11.204208</c:v>
                </c:pt>
                <c:pt idx="758">
                  <c:v>11.215022</c:v>
                </c:pt>
                <c:pt idx="759">
                  <c:v>11.220309</c:v>
                </c:pt>
                <c:pt idx="760">
                  <c:v>11.22837699999999</c:v>
                </c:pt>
                <c:pt idx="761">
                  <c:v>11.234844</c:v>
                </c:pt>
                <c:pt idx="762">
                  <c:v>11.241331</c:v>
                </c:pt>
                <c:pt idx="763">
                  <c:v>11.251289</c:v>
                </c:pt>
                <c:pt idx="764">
                  <c:v>11.311417</c:v>
                </c:pt>
                <c:pt idx="765">
                  <c:v>11.316613</c:v>
                </c:pt>
                <c:pt idx="766">
                  <c:v>11.322977</c:v>
                </c:pt>
                <c:pt idx="767">
                  <c:v>11.331168</c:v>
                </c:pt>
                <c:pt idx="768">
                  <c:v>11.339561</c:v>
                </c:pt>
                <c:pt idx="769">
                  <c:v>11.344873</c:v>
                </c:pt>
                <c:pt idx="770">
                  <c:v>11.350238</c:v>
                </c:pt>
                <c:pt idx="771">
                  <c:v>11.3630940000001</c:v>
                </c:pt>
                <c:pt idx="772">
                  <c:v>11.374038</c:v>
                </c:pt>
                <c:pt idx="773">
                  <c:v>11.38678700000008</c:v>
                </c:pt>
                <c:pt idx="774">
                  <c:v>11.401297</c:v>
                </c:pt>
                <c:pt idx="775">
                  <c:v>11.411575</c:v>
                </c:pt>
                <c:pt idx="776">
                  <c:v>11.424269</c:v>
                </c:pt>
                <c:pt idx="777">
                  <c:v>11.449523</c:v>
                </c:pt>
                <c:pt idx="778">
                  <c:v>11.45973600000013</c:v>
                </c:pt>
                <c:pt idx="779">
                  <c:v>11.49079600000002</c:v>
                </c:pt>
                <c:pt idx="780">
                  <c:v>11.503391</c:v>
                </c:pt>
                <c:pt idx="781">
                  <c:v>11.516992</c:v>
                </c:pt>
                <c:pt idx="782">
                  <c:v>11.527817</c:v>
                </c:pt>
                <c:pt idx="783">
                  <c:v>11.543103</c:v>
                </c:pt>
                <c:pt idx="784">
                  <c:v>11.554463</c:v>
                </c:pt>
                <c:pt idx="785">
                  <c:v>11.607746</c:v>
                </c:pt>
                <c:pt idx="786">
                  <c:v>11.617869</c:v>
                </c:pt>
                <c:pt idx="787">
                  <c:v>11.628037</c:v>
                </c:pt>
                <c:pt idx="788">
                  <c:v>11.640804</c:v>
                </c:pt>
                <c:pt idx="789">
                  <c:v>11.658292</c:v>
                </c:pt>
                <c:pt idx="790">
                  <c:v>11.668547</c:v>
                </c:pt>
                <c:pt idx="791">
                  <c:v>11.681066</c:v>
                </c:pt>
                <c:pt idx="792">
                  <c:v>11.711738</c:v>
                </c:pt>
                <c:pt idx="793">
                  <c:v>11.722839</c:v>
                </c:pt>
                <c:pt idx="794">
                  <c:v>11.735615</c:v>
                </c:pt>
                <c:pt idx="795">
                  <c:v>11.748834</c:v>
                </c:pt>
                <c:pt idx="796">
                  <c:v>11.760166</c:v>
                </c:pt>
                <c:pt idx="797">
                  <c:v>11.772845</c:v>
                </c:pt>
                <c:pt idx="798">
                  <c:v>11.785302</c:v>
                </c:pt>
                <c:pt idx="799">
                  <c:v>11.81375400000002</c:v>
                </c:pt>
                <c:pt idx="800">
                  <c:v>11.824189</c:v>
                </c:pt>
                <c:pt idx="801">
                  <c:v>11.836972</c:v>
                </c:pt>
                <c:pt idx="802">
                  <c:v>11.861973</c:v>
                </c:pt>
                <c:pt idx="803">
                  <c:v>11.878417</c:v>
                </c:pt>
                <c:pt idx="804">
                  <c:v>11.888562</c:v>
                </c:pt>
                <c:pt idx="805">
                  <c:v>11.901348</c:v>
                </c:pt>
                <c:pt idx="806">
                  <c:v>11.91228700000001</c:v>
                </c:pt>
                <c:pt idx="807">
                  <c:v>11.922242</c:v>
                </c:pt>
                <c:pt idx="808">
                  <c:v>11.935951</c:v>
                </c:pt>
                <c:pt idx="809">
                  <c:v>11.948729</c:v>
                </c:pt>
                <c:pt idx="810">
                  <c:v>11.961766</c:v>
                </c:pt>
                <c:pt idx="811">
                  <c:v>11.975955</c:v>
                </c:pt>
                <c:pt idx="812">
                  <c:v>12.000813</c:v>
                </c:pt>
                <c:pt idx="813">
                  <c:v>12.015771</c:v>
                </c:pt>
                <c:pt idx="814">
                  <c:v>12.026661</c:v>
                </c:pt>
                <c:pt idx="815">
                  <c:v>12.040561</c:v>
                </c:pt>
                <c:pt idx="816">
                  <c:v>12.054225</c:v>
                </c:pt>
                <c:pt idx="817">
                  <c:v>12.067199</c:v>
                </c:pt>
                <c:pt idx="818">
                  <c:v>12.080476</c:v>
                </c:pt>
                <c:pt idx="819">
                  <c:v>12.095325</c:v>
                </c:pt>
                <c:pt idx="820">
                  <c:v>12.116146</c:v>
                </c:pt>
                <c:pt idx="821">
                  <c:v>12.131202</c:v>
                </c:pt>
                <c:pt idx="822">
                  <c:v>12.15688600000008</c:v>
                </c:pt>
                <c:pt idx="823">
                  <c:v>12.169372</c:v>
                </c:pt>
                <c:pt idx="824">
                  <c:v>12.185711</c:v>
                </c:pt>
                <c:pt idx="825">
                  <c:v>12.197679</c:v>
                </c:pt>
                <c:pt idx="826">
                  <c:v>12.212093</c:v>
                </c:pt>
                <c:pt idx="827">
                  <c:v>12.224835</c:v>
                </c:pt>
                <c:pt idx="828">
                  <c:v>12.235102</c:v>
                </c:pt>
                <c:pt idx="829">
                  <c:v>12.247945</c:v>
                </c:pt>
                <c:pt idx="830">
                  <c:v>12.258171</c:v>
                </c:pt>
                <c:pt idx="831">
                  <c:v>12.271833</c:v>
                </c:pt>
                <c:pt idx="832">
                  <c:v>12.284317</c:v>
                </c:pt>
                <c:pt idx="833">
                  <c:v>12.296613</c:v>
                </c:pt>
                <c:pt idx="834">
                  <c:v>12.324907</c:v>
                </c:pt>
                <c:pt idx="835">
                  <c:v>12.338008</c:v>
                </c:pt>
                <c:pt idx="836">
                  <c:v>12.350728</c:v>
                </c:pt>
                <c:pt idx="837">
                  <c:v>12.36157</c:v>
                </c:pt>
                <c:pt idx="838">
                  <c:v>12.374312</c:v>
                </c:pt>
                <c:pt idx="839">
                  <c:v>12.384595</c:v>
                </c:pt>
                <c:pt idx="840">
                  <c:v>12.397365</c:v>
                </c:pt>
                <c:pt idx="841">
                  <c:v>12.40771</c:v>
                </c:pt>
                <c:pt idx="842">
                  <c:v>12.428148</c:v>
                </c:pt>
                <c:pt idx="843">
                  <c:v>12.440832</c:v>
                </c:pt>
                <c:pt idx="844">
                  <c:v>12.45552500000003</c:v>
                </c:pt>
                <c:pt idx="845">
                  <c:v>12.468963</c:v>
                </c:pt>
                <c:pt idx="846">
                  <c:v>12.481738</c:v>
                </c:pt>
                <c:pt idx="847">
                  <c:v>12.491971</c:v>
                </c:pt>
                <c:pt idx="848">
                  <c:v>12.504854</c:v>
                </c:pt>
                <c:pt idx="849">
                  <c:v>12.530326</c:v>
                </c:pt>
                <c:pt idx="850">
                  <c:v>12.543335</c:v>
                </c:pt>
                <c:pt idx="851">
                  <c:v>12.554625</c:v>
                </c:pt>
                <c:pt idx="852">
                  <c:v>12.567365</c:v>
                </c:pt>
                <c:pt idx="853">
                  <c:v>12.577674</c:v>
                </c:pt>
                <c:pt idx="854">
                  <c:v>12.590354</c:v>
                </c:pt>
                <c:pt idx="855">
                  <c:v>12.600579</c:v>
                </c:pt>
                <c:pt idx="856">
                  <c:v>12.615176</c:v>
                </c:pt>
                <c:pt idx="857">
                  <c:v>12.627547</c:v>
                </c:pt>
                <c:pt idx="858">
                  <c:v>12.642326</c:v>
                </c:pt>
                <c:pt idx="859">
                  <c:v>12.667869</c:v>
                </c:pt>
                <c:pt idx="860">
                  <c:v>12.681937</c:v>
                </c:pt>
                <c:pt idx="861">
                  <c:v>12.694927</c:v>
                </c:pt>
                <c:pt idx="862">
                  <c:v>12.72046</c:v>
                </c:pt>
                <c:pt idx="863">
                  <c:v>12.73243</c:v>
                </c:pt>
                <c:pt idx="864">
                  <c:v>12.742501</c:v>
                </c:pt>
                <c:pt idx="865">
                  <c:v>12.758232</c:v>
                </c:pt>
                <c:pt idx="866">
                  <c:v>12.769144</c:v>
                </c:pt>
                <c:pt idx="867">
                  <c:v>12.794477</c:v>
                </c:pt>
                <c:pt idx="868">
                  <c:v>12.80473200000002</c:v>
                </c:pt>
                <c:pt idx="869">
                  <c:v>12.8196390000001</c:v>
                </c:pt>
                <c:pt idx="870">
                  <c:v>12.831473</c:v>
                </c:pt>
                <c:pt idx="871">
                  <c:v>12.847566</c:v>
                </c:pt>
                <c:pt idx="872">
                  <c:v>12.858874</c:v>
                </c:pt>
                <c:pt idx="873">
                  <c:v>12.874107</c:v>
                </c:pt>
                <c:pt idx="874">
                  <c:v>12.88443400000011</c:v>
                </c:pt>
                <c:pt idx="875">
                  <c:v>12.903161</c:v>
                </c:pt>
                <c:pt idx="876">
                  <c:v>12.914429</c:v>
                </c:pt>
                <c:pt idx="877">
                  <c:v>12.94193</c:v>
                </c:pt>
                <c:pt idx="878">
                  <c:v>12.952153</c:v>
                </c:pt>
                <c:pt idx="879">
                  <c:v>12.965127</c:v>
                </c:pt>
                <c:pt idx="880">
                  <c:v>12.975312</c:v>
                </c:pt>
                <c:pt idx="881">
                  <c:v>12.988046</c:v>
                </c:pt>
                <c:pt idx="882">
                  <c:v>13.000705</c:v>
                </c:pt>
                <c:pt idx="883">
                  <c:v>13.010955</c:v>
                </c:pt>
                <c:pt idx="884">
                  <c:v>13.0486</c:v>
                </c:pt>
                <c:pt idx="885">
                  <c:v>13.064552</c:v>
                </c:pt>
                <c:pt idx="886">
                  <c:v>13.0768360000001</c:v>
                </c:pt>
                <c:pt idx="887">
                  <c:v>13.100761</c:v>
                </c:pt>
                <c:pt idx="888">
                  <c:v>13.111083</c:v>
                </c:pt>
                <c:pt idx="889">
                  <c:v>13.141772</c:v>
                </c:pt>
                <c:pt idx="890">
                  <c:v>13.15454600000003</c:v>
                </c:pt>
                <c:pt idx="891">
                  <c:v>13.166316</c:v>
                </c:pt>
                <c:pt idx="892">
                  <c:v>13.179219</c:v>
                </c:pt>
                <c:pt idx="893">
                  <c:v>13.20404</c:v>
                </c:pt>
                <c:pt idx="894">
                  <c:v>13.216968</c:v>
                </c:pt>
                <c:pt idx="895">
                  <c:v>13.229171</c:v>
                </c:pt>
                <c:pt idx="896">
                  <c:v>13.242898</c:v>
                </c:pt>
                <c:pt idx="897">
                  <c:v>13.25448700000001</c:v>
                </c:pt>
                <c:pt idx="898">
                  <c:v>13.27049</c:v>
                </c:pt>
                <c:pt idx="899">
                  <c:v>13.281929</c:v>
                </c:pt>
                <c:pt idx="900">
                  <c:v>13.298537</c:v>
                </c:pt>
                <c:pt idx="901">
                  <c:v>13.308913</c:v>
                </c:pt>
                <c:pt idx="902">
                  <c:v>13.32234</c:v>
                </c:pt>
                <c:pt idx="903">
                  <c:v>13.332672</c:v>
                </c:pt>
                <c:pt idx="904">
                  <c:v>13.349226</c:v>
                </c:pt>
                <c:pt idx="905">
                  <c:v>13.35947100000001</c:v>
                </c:pt>
                <c:pt idx="906">
                  <c:v>13.3727900000001</c:v>
                </c:pt>
                <c:pt idx="907">
                  <c:v>13.38360200000003</c:v>
                </c:pt>
                <c:pt idx="908">
                  <c:v>13.396247</c:v>
                </c:pt>
                <c:pt idx="909">
                  <c:v>13.409124</c:v>
                </c:pt>
                <c:pt idx="910">
                  <c:v>13.45958400000013</c:v>
                </c:pt>
                <c:pt idx="911">
                  <c:v>13.474349</c:v>
                </c:pt>
                <c:pt idx="912">
                  <c:v>13.486349</c:v>
                </c:pt>
                <c:pt idx="913">
                  <c:v>13.5001</c:v>
                </c:pt>
                <c:pt idx="914">
                  <c:v>13.512881</c:v>
                </c:pt>
                <c:pt idx="915">
                  <c:v>13.523118</c:v>
                </c:pt>
                <c:pt idx="916">
                  <c:v>13.537198</c:v>
                </c:pt>
                <c:pt idx="917">
                  <c:v>13.564254</c:v>
                </c:pt>
                <c:pt idx="918">
                  <c:v>13.574616</c:v>
                </c:pt>
                <c:pt idx="919">
                  <c:v>13.587462</c:v>
                </c:pt>
                <c:pt idx="920">
                  <c:v>13.59768600000002</c:v>
                </c:pt>
                <c:pt idx="921">
                  <c:v>13.610353</c:v>
                </c:pt>
                <c:pt idx="922">
                  <c:v>13.623337</c:v>
                </c:pt>
                <c:pt idx="923">
                  <c:v>13.635375</c:v>
                </c:pt>
                <c:pt idx="924">
                  <c:v>13.646406</c:v>
                </c:pt>
                <c:pt idx="925">
                  <c:v>13.659364</c:v>
                </c:pt>
                <c:pt idx="926">
                  <c:v>13.669591</c:v>
                </c:pt>
                <c:pt idx="927">
                  <c:v>13.68249700000003</c:v>
                </c:pt>
                <c:pt idx="928">
                  <c:v>13.694065</c:v>
                </c:pt>
                <c:pt idx="929">
                  <c:v>13.708179</c:v>
                </c:pt>
                <c:pt idx="930">
                  <c:v>13.718671</c:v>
                </c:pt>
                <c:pt idx="931">
                  <c:v>13.731472</c:v>
                </c:pt>
                <c:pt idx="932">
                  <c:v>13.741591</c:v>
                </c:pt>
                <c:pt idx="933">
                  <c:v>13.758183</c:v>
                </c:pt>
                <c:pt idx="934">
                  <c:v>13.768863</c:v>
                </c:pt>
                <c:pt idx="935">
                  <c:v>13.781744</c:v>
                </c:pt>
                <c:pt idx="936">
                  <c:v>13.80819</c:v>
                </c:pt>
                <c:pt idx="937">
                  <c:v>13.81844900000001</c:v>
                </c:pt>
                <c:pt idx="938">
                  <c:v>13.831365</c:v>
                </c:pt>
                <c:pt idx="939">
                  <c:v>13.841592</c:v>
                </c:pt>
                <c:pt idx="940">
                  <c:v>13.8550830000001</c:v>
                </c:pt>
                <c:pt idx="941">
                  <c:v>13.86774500000001</c:v>
                </c:pt>
                <c:pt idx="942">
                  <c:v>13.878195</c:v>
                </c:pt>
                <c:pt idx="943">
                  <c:v>13.890812</c:v>
                </c:pt>
                <c:pt idx="944">
                  <c:v>13.90255200000008</c:v>
                </c:pt>
                <c:pt idx="945">
                  <c:v>13.91547900000002</c:v>
                </c:pt>
                <c:pt idx="946">
                  <c:v>13.92653500000002</c:v>
                </c:pt>
                <c:pt idx="947">
                  <c:v>13.958201</c:v>
                </c:pt>
                <c:pt idx="948">
                  <c:v>13.974187</c:v>
                </c:pt>
                <c:pt idx="949">
                  <c:v>13.998033</c:v>
                </c:pt>
                <c:pt idx="950">
                  <c:v>14.01245400000008</c:v>
                </c:pt>
                <c:pt idx="951">
                  <c:v>14.023229</c:v>
                </c:pt>
                <c:pt idx="952">
                  <c:v>14.036029</c:v>
                </c:pt>
                <c:pt idx="953">
                  <c:v>14.048652</c:v>
                </c:pt>
                <c:pt idx="954">
                  <c:v>14.0624070000001</c:v>
                </c:pt>
                <c:pt idx="955">
                  <c:v>14.072651</c:v>
                </c:pt>
                <c:pt idx="956">
                  <c:v>14.08556900000002</c:v>
                </c:pt>
                <c:pt idx="957">
                  <c:v>14.101409</c:v>
                </c:pt>
                <c:pt idx="958">
                  <c:v>14.115811</c:v>
                </c:pt>
                <c:pt idx="959">
                  <c:v>14.125933</c:v>
                </c:pt>
                <c:pt idx="960">
                  <c:v>14.137842</c:v>
                </c:pt>
                <c:pt idx="961">
                  <c:v>14.150622</c:v>
                </c:pt>
                <c:pt idx="962">
                  <c:v>14.161521</c:v>
                </c:pt>
                <c:pt idx="963">
                  <c:v>14.17233</c:v>
                </c:pt>
                <c:pt idx="964">
                  <c:v>14.187426</c:v>
                </c:pt>
                <c:pt idx="965">
                  <c:v>14.197647</c:v>
                </c:pt>
                <c:pt idx="966">
                  <c:v>14.210385</c:v>
                </c:pt>
                <c:pt idx="967">
                  <c:v>14.223442</c:v>
                </c:pt>
                <c:pt idx="968">
                  <c:v>14.234649</c:v>
                </c:pt>
                <c:pt idx="969">
                  <c:v>14.26543300000003</c:v>
                </c:pt>
                <c:pt idx="970">
                  <c:v>14.278149</c:v>
                </c:pt>
                <c:pt idx="971">
                  <c:v>14.292892</c:v>
                </c:pt>
                <c:pt idx="972">
                  <c:v>14.30548700000013</c:v>
                </c:pt>
                <c:pt idx="973">
                  <c:v>14.318347</c:v>
                </c:pt>
                <c:pt idx="974">
                  <c:v>14.33117</c:v>
                </c:pt>
                <c:pt idx="975">
                  <c:v>14.342498</c:v>
                </c:pt>
                <c:pt idx="976">
                  <c:v>14.35845400000008</c:v>
                </c:pt>
                <c:pt idx="977">
                  <c:v>14.37062900000001</c:v>
                </c:pt>
                <c:pt idx="978">
                  <c:v>14.3832360000001</c:v>
                </c:pt>
                <c:pt idx="979">
                  <c:v>14.39473600000008</c:v>
                </c:pt>
                <c:pt idx="980">
                  <c:v>14.41064200000001</c:v>
                </c:pt>
                <c:pt idx="981">
                  <c:v>14.420828</c:v>
                </c:pt>
                <c:pt idx="982">
                  <c:v>14.43368</c:v>
                </c:pt>
                <c:pt idx="983">
                  <c:v>14.4439</c:v>
                </c:pt>
                <c:pt idx="984">
                  <c:v>14.458223</c:v>
                </c:pt>
                <c:pt idx="985">
                  <c:v>14.46943900000013</c:v>
                </c:pt>
                <c:pt idx="986">
                  <c:v>14.482359</c:v>
                </c:pt>
                <c:pt idx="987">
                  <c:v>14.4925440000001</c:v>
                </c:pt>
                <c:pt idx="988">
                  <c:v>14.50541500000001</c:v>
                </c:pt>
                <c:pt idx="989">
                  <c:v>14.51823</c:v>
                </c:pt>
                <c:pt idx="990">
                  <c:v>14.531116</c:v>
                </c:pt>
                <c:pt idx="991">
                  <c:v>14.541543</c:v>
                </c:pt>
                <c:pt idx="992">
                  <c:v>14.554408</c:v>
                </c:pt>
                <c:pt idx="993">
                  <c:v>14.572978</c:v>
                </c:pt>
                <c:pt idx="994">
                  <c:v>14.585551</c:v>
                </c:pt>
                <c:pt idx="995">
                  <c:v>14.602172</c:v>
                </c:pt>
                <c:pt idx="996">
                  <c:v>14.612507</c:v>
                </c:pt>
                <c:pt idx="997">
                  <c:v>14.627045</c:v>
                </c:pt>
                <c:pt idx="998">
                  <c:v>14.678527</c:v>
                </c:pt>
                <c:pt idx="999">
                  <c:v>14.764765</c:v>
                </c:pt>
                <c:pt idx="1000">
                  <c:v>14.777632</c:v>
                </c:pt>
                <c:pt idx="1001">
                  <c:v>14.793469</c:v>
                </c:pt>
                <c:pt idx="1002">
                  <c:v>14.807871</c:v>
                </c:pt>
                <c:pt idx="1003">
                  <c:v>14.82089600000002</c:v>
                </c:pt>
                <c:pt idx="1004">
                  <c:v>14.832076</c:v>
                </c:pt>
                <c:pt idx="1005">
                  <c:v>14.847141</c:v>
                </c:pt>
                <c:pt idx="1006">
                  <c:v>14.858061</c:v>
                </c:pt>
                <c:pt idx="1007">
                  <c:v>14.87084700000002</c:v>
                </c:pt>
                <c:pt idx="1008">
                  <c:v>14.883327</c:v>
                </c:pt>
                <c:pt idx="1009">
                  <c:v>14.913348</c:v>
                </c:pt>
                <c:pt idx="1010">
                  <c:v>14.924187</c:v>
                </c:pt>
                <c:pt idx="1011">
                  <c:v>14.936889</c:v>
                </c:pt>
                <c:pt idx="1012">
                  <c:v>14.948336</c:v>
                </c:pt>
                <c:pt idx="1013">
                  <c:v>14.961077</c:v>
                </c:pt>
                <c:pt idx="1014">
                  <c:v>14.972211</c:v>
                </c:pt>
                <c:pt idx="1015">
                  <c:v>14.988106</c:v>
                </c:pt>
                <c:pt idx="1016">
                  <c:v>14.998313</c:v>
                </c:pt>
                <c:pt idx="1017">
                  <c:v>15.012356</c:v>
                </c:pt>
                <c:pt idx="1018">
                  <c:v>15.022595</c:v>
                </c:pt>
                <c:pt idx="1019">
                  <c:v>15.037037</c:v>
                </c:pt>
                <c:pt idx="1020">
                  <c:v>15.047291</c:v>
                </c:pt>
                <c:pt idx="1021">
                  <c:v>15.060152</c:v>
                </c:pt>
                <c:pt idx="1022">
                  <c:v>15.070524</c:v>
                </c:pt>
                <c:pt idx="1023">
                  <c:v>15.084202</c:v>
                </c:pt>
                <c:pt idx="1024">
                  <c:v>15.094301</c:v>
                </c:pt>
                <c:pt idx="1025">
                  <c:v>15.104631</c:v>
                </c:pt>
                <c:pt idx="1026">
                  <c:v>15.11755</c:v>
                </c:pt>
                <c:pt idx="1027">
                  <c:v>15.127869</c:v>
                </c:pt>
                <c:pt idx="1028">
                  <c:v>15.140618</c:v>
                </c:pt>
                <c:pt idx="1029">
                  <c:v>15.15139</c:v>
                </c:pt>
                <c:pt idx="1030">
                  <c:v>15.177379</c:v>
                </c:pt>
                <c:pt idx="1031">
                  <c:v>15.193132</c:v>
                </c:pt>
                <c:pt idx="1032">
                  <c:v>15.204512</c:v>
                </c:pt>
                <c:pt idx="1033">
                  <c:v>15.217437</c:v>
                </c:pt>
                <c:pt idx="1034">
                  <c:v>15.227826</c:v>
                </c:pt>
                <c:pt idx="1035">
                  <c:v>15.239758</c:v>
                </c:pt>
                <c:pt idx="1036">
                  <c:v>15.25259000000003</c:v>
                </c:pt>
                <c:pt idx="1037">
                  <c:v>15.274472</c:v>
                </c:pt>
                <c:pt idx="1038">
                  <c:v>15.29065</c:v>
                </c:pt>
                <c:pt idx="1039">
                  <c:v>15.302758</c:v>
                </c:pt>
                <c:pt idx="1040">
                  <c:v>15.317662</c:v>
                </c:pt>
                <c:pt idx="1041">
                  <c:v>15.327838</c:v>
                </c:pt>
                <c:pt idx="1042">
                  <c:v>15.34301</c:v>
                </c:pt>
                <c:pt idx="1043">
                  <c:v>15.35583700000012</c:v>
                </c:pt>
                <c:pt idx="1044">
                  <c:v>15.36868700000002</c:v>
                </c:pt>
                <c:pt idx="1045">
                  <c:v>15.38153500000002</c:v>
                </c:pt>
                <c:pt idx="1046">
                  <c:v>15.39752</c:v>
                </c:pt>
                <c:pt idx="1047">
                  <c:v>15.411662</c:v>
                </c:pt>
                <c:pt idx="1048">
                  <c:v>15.4227860000001</c:v>
                </c:pt>
                <c:pt idx="1049">
                  <c:v>15.436747</c:v>
                </c:pt>
                <c:pt idx="1050">
                  <c:v>15.447044</c:v>
                </c:pt>
                <c:pt idx="1051">
                  <c:v>15.45993500000003</c:v>
                </c:pt>
                <c:pt idx="1052">
                  <c:v>15.470135</c:v>
                </c:pt>
                <c:pt idx="1053">
                  <c:v>15.48664700000002</c:v>
                </c:pt>
                <c:pt idx="1054">
                  <c:v>15.497551</c:v>
                </c:pt>
                <c:pt idx="1055">
                  <c:v>15.511638</c:v>
                </c:pt>
                <c:pt idx="1056">
                  <c:v>15.525529</c:v>
                </c:pt>
                <c:pt idx="1057">
                  <c:v>15.538943</c:v>
                </c:pt>
                <c:pt idx="1058">
                  <c:v>15.55546100000001</c:v>
                </c:pt>
                <c:pt idx="1059">
                  <c:v>15.567052</c:v>
                </c:pt>
                <c:pt idx="1060">
                  <c:v>15.579813</c:v>
                </c:pt>
                <c:pt idx="1061">
                  <c:v>15.59153</c:v>
                </c:pt>
                <c:pt idx="1062">
                  <c:v>15.604256</c:v>
                </c:pt>
                <c:pt idx="1063">
                  <c:v>15.619201</c:v>
                </c:pt>
                <c:pt idx="1064">
                  <c:v>15.62945600000001</c:v>
                </c:pt>
                <c:pt idx="1065">
                  <c:v>15.650026</c:v>
                </c:pt>
                <c:pt idx="1066">
                  <c:v>15.6635840000001</c:v>
                </c:pt>
                <c:pt idx="1067">
                  <c:v>15.673997</c:v>
                </c:pt>
                <c:pt idx="1068">
                  <c:v>15.688133</c:v>
                </c:pt>
                <c:pt idx="1069">
                  <c:v>15.701745</c:v>
                </c:pt>
                <c:pt idx="1070">
                  <c:v>15.714652</c:v>
                </c:pt>
                <c:pt idx="1071">
                  <c:v>15.73789</c:v>
                </c:pt>
                <c:pt idx="1072">
                  <c:v>15.749966</c:v>
                </c:pt>
                <c:pt idx="1073">
                  <c:v>15.762771</c:v>
                </c:pt>
                <c:pt idx="1074">
                  <c:v>15.773021</c:v>
                </c:pt>
                <c:pt idx="1075">
                  <c:v>15.788532</c:v>
                </c:pt>
                <c:pt idx="1076">
                  <c:v>15.799754</c:v>
                </c:pt>
                <c:pt idx="1077">
                  <c:v>15.828355</c:v>
                </c:pt>
                <c:pt idx="1078">
                  <c:v>15.843675</c:v>
                </c:pt>
                <c:pt idx="1079">
                  <c:v>15.859068</c:v>
                </c:pt>
                <c:pt idx="1080">
                  <c:v>15.871813</c:v>
                </c:pt>
                <c:pt idx="1081">
                  <c:v>15.8853</c:v>
                </c:pt>
                <c:pt idx="1082">
                  <c:v>15.90140600000003</c:v>
                </c:pt>
                <c:pt idx="1083">
                  <c:v>15.91468400000001</c:v>
                </c:pt>
                <c:pt idx="1084">
                  <c:v>15.927579</c:v>
                </c:pt>
                <c:pt idx="1085">
                  <c:v>15.937995</c:v>
                </c:pt>
                <c:pt idx="1086">
                  <c:v>15.9507890000001</c:v>
                </c:pt>
                <c:pt idx="1087">
                  <c:v>15.961109</c:v>
                </c:pt>
                <c:pt idx="1088">
                  <c:v>15.97515200000002</c:v>
                </c:pt>
                <c:pt idx="1089">
                  <c:v>15.98552400000003</c:v>
                </c:pt>
                <c:pt idx="1090">
                  <c:v>16.009474</c:v>
                </c:pt>
                <c:pt idx="1091">
                  <c:v>16.03371299999989</c:v>
                </c:pt>
                <c:pt idx="1092">
                  <c:v>16.04955199999999</c:v>
                </c:pt>
                <c:pt idx="1093">
                  <c:v>16.059943</c:v>
                </c:pt>
                <c:pt idx="1094">
                  <c:v>16.07273099999979</c:v>
                </c:pt>
                <c:pt idx="1095">
                  <c:v>16.098979</c:v>
                </c:pt>
                <c:pt idx="1096">
                  <c:v>16.116127</c:v>
                </c:pt>
                <c:pt idx="1097">
                  <c:v>16.12902800000001</c:v>
                </c:pt>
                <c:pt idx="1098">
                  <c:v>16.139646</c:v>
                </c:pt>
                <c:pt idx="1099">
                  <c:v>16.152463</c:v>
                </c:pt>
                <c:pt idx="1100">
                  <c:v>16.16397100000014</c:v>
                </c:pt>
                <c:pt idx="1101">
                  <c:v>16.17760699999999</c:v>
                </c:pt>
                <c:pt idx="1102">
                  <c:v>16.18791</c:v>
                </c:pt>
                <c:pt idx="1103">
                  <c:v>16.20158199999999</c:v>
                </c:pt>
                <c:pt idx="1104">
                  <c:v>16.213832</c:v>
                </c:pt>
                <c:pt idx="1105">
                  <c:v>16.22668599999999</c:v>
                </c:pt>
                <c:pt idx="1106">
                  <c:v>16.23695600000003</c:v>
                </c:pt>
                <c:pt idx="1107">
                  <c:v>16.24984199999999</c:v>
                </c:pt>
                <c:pt idx="1108">
                  <c:v>16.26128199999999</c:v>
                </c:pt>
                <c:pt idx="1109">
                  <c:v>16.274171</c:v>
                </c:pt>
                <c:pt idx="1110">
                  <c:v>16.302454</c:v>
                </c:pt>
                <c:pt idx="1111">
                  <c:v>16.31356500000016</c:v>
                </c:pt>
                <c:pt idx="1112">
                  <c:v>16.332433</c:v>
                </c:pt>
                <c:pt idx="1113">
                  <c:v>16.348361</c:v>
                </c:pt>
                <c:pt idx="1114">
                  <c:v>16.36313299999981</c:v>
                </c:pt>
                <c:pt idx="1115">
                  <c:v>16.37741</c:v>
                </c:pt>
                <c:pt idx="1116">
                  <c:v>16.417548</c:v>
                </c:pt>
                <c:pt idx="1117">
                  <c:v>16.43042599999999</c:v>
                </c:pt>
                <c:pt idx="1118">
                  <c:v>16.44122999999979</c:v>
                </c:pt>
                <c:pt idx="1119">
                  <c:v>16.454111</c:v>
                </c:pt>
                <c:pt idx="1120">
                  <c:v>16.46849099999977</c:v>
                </c:pt>
                <c:pt idx="1121">
                  <c:v>16.48131899999998</c:v>
                </c:pt>
                <c:pt idx="1122">
                  <c:v>16.49142899999999</c:v>
                </c:pt>
                <c:pt idx="1123">
                  <c:v>16.505921</c:v>
                </c:pt>
                <c:pt idx="1124">
                  <c:v>16.521655</c:v>
                </c:pt>
                <c:pt idx="1125">
                  <c:v>16.547374</c:v>
                </c:pt>
                <c:pt idx="1126">
                  <c:v>16.559007</c:v>
                </c:pt>
                <c:pt idx="1127">
                  <c:v>16.58704799999999</c:v>
                </c:pt>
                <c:pt idx="1128">
                  <c:v>16.606144</c:v>
                </c:pt>
                <c:pt idx="1129">
                  <c:v>16.622301</c:v>
                </c:pt>
                <c:pt idx="1130">
                  <c:v>16.633543</c:v>
                </c:pt>
                <c:pt idx="1131">
                  <c:v>16.648964</c:v>
                </c:pt>
                <c:pt idx="1132">
                  <c:v>16.661618</c:v>
                </c:pt>
                <c:pt idx="1133">
                  <c:v>16.67722500000004</c:v>
                </c:pt>
                <c:pt idx="1134">
                  <c:v>16.68773599999999</c:v>
                </c:pt>
                <c:pt idx="1135">
                  <c:v>16.702168</c:v>
                </c:pt>
                <c:pt idx="1136">
                  <c:v>16.71551099999999</c:v>
                </c:pt>
                <c:pt idx="1137">
                  <c:v>16.726902</c:v>
                </c:pt>
                <c:pt idx="1138">
                  <c:v>16.75125299999999</c:v>
                </c:pt>
                <c:pt idx="1139">
                  <c:v>16.76759699999984</c:v>
                </c:pt>
                <c:pt idx="1140">
                  <c:v>16.77786600000003</c:v>
                </c:pt>
                <c:pt idx="1141">
                  <c:v>16.81142500000004</c:v>
                </c:pt>
                <c:pt idx="1142">
                  <c:v>16.824496</c:v>
                </c:pt>
                <c:pt idx="1143">
                  <c:v>16.83727100000018</c:v>
                </c:pt>
                <c:pt idx="1144">
                  <c:v>16.84760299999999</c:v>
                </c:pt>
                <c:pt idx="1145">
                  <c:v>16.86439499999999</c:v>
                </c:pt>
                <c:pt idx="1146">
                  <c:v>16.874598</c:v>
                </c:pt>
                <c:pt idx="1147">
                  <c:v>16.890025</c:v>
                </c:pt>
                <c:pt idx="1148">
                  <c:v>16.90021599999999</c:v>
                </c:pt>
                <c:pt idx="1149">
                  <c:v>16.93302199999999</c:v>
                </c:pt>
                <c:pt idx="1150">
                  <c:v>16.94580099999999</c:v>
                </c:pt>
                <c:pt idx="1151">
                  <c:v>16.95614499999999</c:v>
                </c:pt>
                <c:pt idx="1152">
                  <c:v>16.97249199999989</c:v>
                </c:pt>
                <c:pt idx="1153">
                  <c:v>16.98265899999982</c:v>
                </c:pt>
                <c:pt idx="1154">
                  <c:v>17.095909</c:v>
                </c:pt>
                <c:pt idx="1155">
                  <c:v>17.10133799999999</c:v>
                </c:pt>
                <c:pt idx="1156">
                  <c:v>17.11039800000013</c:v>
                </c:pt>
                <c:pt idx="1157">
                  <c:v>17.117046</c:v>
                </c:pt>
                <c:pt idx="1158">
                  <c:v>17.13012700000001</c:v>
                </c:pt>
                <c:pt idx="1159">
                  <c:v>17.13559800000001</c:v>
                </c:pt>
                <c:pt idx="1160">
                  <c:v>17.14221599999999</c:v>
                </c:pt>
                <c:pt idx="1161">
                  <c:v>17.149511</c:v>
                </c:pt>
                <c:pt idx="1162">
                  <c:v>17.164614</c:v>
                </c:pt>
                <c:pt idx="1163">
                  <c:v>17.170634</c:v>
                </c:pt>
                <c:pt idx="1164">
                  <c:v>17.18060999999982</c:v>
                </c:pt>
                <c:pt idx="1165">
                  <c:v>17.185917</c:v>
                </c:pt>
                <c:pt idx="1166">
                  <c:v>17.19249299999989</c:v>
                </c:pt>
                <c:pt idx="1167">
                  <c:v>17.20706500000014</c:v>
                </c:pt>
                <c:pt idx="1168">
                  <c:v>17.21361699999999</c:v>
                </c:pt>
                <c:pt idx="1169">
                  <c:v>17.219096</c:v>
                </c:pt>
                <c:pt idx="1170">
                  <c:v>17.22666299999984</c:v>
                </c:pt>
                <c:pt idx="1171">
                  <c:v>17.23203799999999</c:v>
                </c:pt>
                <c:pt idx="1172">
                  <c:v>17.240919</c:v>
                </c:pt>
                <c:pt idx="1173">
                  <c:v>17.246265</c:v>
                </c:pt>
                <c:pt idx="1174">
                  <c:v>17.252857</c:v>
                </c:pt>
                <c:pt idx="1175">
                  <c:v>17.258357</c:v>
                </c:pt>
                <c:pt idx="1176">
                  <c:v>17.266152</c:v>
                </c:pt>
                <c:pt idx="1177">
                  <c:v>17.27373199999989</c:v>
                </c:pt>
                <c:pt idx="1178">
                  <c:v>17.28104599999999</c:v>
                </c:pt>
                <c:pt idx="1179">
                  <c:v>17.29013599999999</c:v>
                </c:pt>
                <c:pt idx="1180">
                  <c:v>17.300969</c:v>
                </c:pt>
                <c:pt idx="1181">
                  <c:v>17.309512</c:v>
                </c:pt>
                <c:pt idx="1182">
                  <c:v>17.32905100000004</c:v>
                </c:pt>
                <c:pt idx="1183">
                  <c:v>17.334887</c:v>
                </c:pt>
                <c:pt idx="1184">
                  <c:v>17.341486</c:v>
                </c:pt>
                <c:pt idx="1185">
                  <c:v>17.35849999999999</c:v>
                </c:pt>
                <c:pt idx="1186">
                  <c:v>17.37425100000018</c:v>
                </c:pt>
                <c:pt idx="1187">
                  <c:v>17.400283</c:v>
                </c:pt>
                <c:pt idx="1188">
                  <c:v>17.40565399999982</c:v>
                </c:pt>
                <c:pt idx="1189">
                  <c:v>17.42299999999982</c:v>
                </c:pt>
                <c:pt idx="1190">
                  <c:v>17.43504799999982</c:v>
                </c:pt>
                <c:pt idx="1191">
                  <c:v>17.44029899999999</c:v>
                </c:pt>
                <c:pt idx="1192">
                  <c:v>17.45195100000018</c:v>
                </c:pt>
                <c:pt idx="1193">
                  <c:v>17.457354</c:v>
                </c:pt>
                <c:pt idx="1194">
                  <c:v>17.48144599999982</c:v>
                </c:pt>
                <c:pt idx="1195">
                  <c:v>17.48757399999984</c:v>
                </c:pt>
                <c:pt idx="1196">
                  <c:v>17.50008</c:v>
                </c:pt>
                <c:pt idx="1197">
                  <c:v>17.506917</c:v>
                </c:pt>
                <c:pt idx="1198">
                  <c:v>17.512072</c:v>
                </c:pt>
                <c:pt idx="1199">
                  <c:v>17.52537999999982</c:v>
                </c:pt>
                <c:pt idx="1200">
                  <c:v>17.533676</c:v>
                </c:pt>
                <c:pt idx="1201">
                  <c:v>17.539612</c:v>
                </c:pt>
                <c:pt idx="1202">
                  <c:v>17.562955</c:v>
                </c:pt>
                <c:pt idx="1203">
                  <c:v>17.57363299999979</c:v>
                </c:pt>
                <c:pt idx="1204">
                  <c:v>17.581896</c:v>
                </c:pt>
                <c:pt idx="1205">
                  <c:v>17.591246</c:v>
                </c:pt>
                <c:pt idx="1206">
                  <c:v>17.59810199999999</c:v>
                </c:pt>
                <c:pt idx="1207">
                  <c:v>17.60885900000003</c:v>
                </c:pt>
                <c:pt idx="1208">
                  <c:v>17.61489400000025</c:v>
                </c:pt>
                <c:pt idx="1209">
                  <c:v>17.6216</c:v>
                </c:pt>
                <c:pt idx="1210">
                  <c:v>17.653472</c:v>
                </c:pt>
                <c:pt idx="1211">
                  <c:v>17.66052199999999</c:v>
                </c:pt>
                <c:pt idx="1212">
                  <c:v>17.673527</c:v>
                </c:pt>
                <c:pt idx="1213">
                  <c:v>17.679626</c:v>
                </c:pt>
                <c:pt idx="1214">
                  <c:v>17.687759</c:v>
                </c:pt>
                <c:pt idx="1215">
                  <c:v>17.695654</c:v>
                </c:pt>
                <c:pt idx="1216">
                  <c:v>17.70542699999978</c:v>
                </c:pt>
                <c:pt idx="1217">
                  <c:v>17.71084400000001</c:v>
                </c:pt>
                <c:pt idx="1218">
                  <c:v>17.718106</c:v>
                </c:pt>
                <c:pt idx="1219">
                  <c:v>17.72915100000001</c:v>
                </c:pt>
                <c:pt idx="1220">
                  <c:v>17.742974</c:v>
                </c:pt>
                <c:pt idx="1221">
                  <c:v>17.75699500000004</c:v>
                </c:pt>
                <c:pt idx="1222">
                  <c:v>17.78203899999981</c:v>
                </c:pt>
                <c:pt idx="1223">
                  <c:v>17.80693</c:v>
                </c:pt>
                <c:pt idx="1224">
                  <c:v>17.82044399999982</c:v>
                </c:pt>
                <c:pt idx="1225">
                  <c:v>17.83431500000014</c:v>
                </c:pt>
                <c:pt idx="1226">
                  <c:v>17.858324</c:v>
                </c:pt>
                <c:pt idx="1227">
                  <c:v>17.883386</c:v>
                </c:pt>
                <c:pt idx="1228">
                  <c:v>17.896224</c:v>
                </c:pt>
                <c:pt idx="1229">
                  <c:v>17.90720999999998</c:v>
                </c:pt>
                <c:pt idx="1230">
                  <c:v>17.920067</c:v>
                </c:pt>
                <c:pt idx="1231">
                  <c:v>17.933364</c:v>
                </c:pt>
                <c:pt idx="1232">
                  <c:v>17.96121499999999</c:v>
                </c:pt>
                <c:pt idx="1233">
                  <c:v>17.97414599999999</c:v>
                </c:pt>
                <c:pt idx="1234">
                  <c:v>17.98427399999998</c:v>
                </c:pt>
                <c:pt idx="1235">
                  <c:v>17.997063</c:v>
                </c:pt>
                <c:pt idx="1236">
                  <c:v>18.00787000000014</c:v>
                </c:pt>
                <c:pt idx="1237">
                  <c:v>18.027105</c:v>
                </c:pt>
                <c:pt idx="1238">
                  <c:v>18.03971299999989</c:v>
                </c:pt>
                <c:pt idx="1239">
                  <c:v>18.05343999999982</c:v>
                </c:pt>
                <c:pt idx="1240">
                  <c:v>18.06631299999979</c:v>
                </c:pt>
                <c:pt idx="1241">
                  <c:v>18.08463599999999</c:v>
                </c:pt>
                <c:pt idx="1242">
                  <c:v>18.096369</c:v>
                </c:pt>
                <c:pt idx="1243">
                  <c:v>18.10934999999998</c:v>
                </c:pt>
                <c:pt idx="1244">
                  <c:v>18.12165800000013</c:v>
                </c:pt>
                <c:pt idx="1245">
                  <c:v>18.147108</c:v>
                </c:pt>
                <c:pt idx="1246">
                  <c:v>18.16309499999999</c:v>
                </c:pt>
                <c:pt idx="1247">
                  <c:v>18.175209</c:v>
                </c:pt>
                <c:pt idx="1248">
                  <c:v>18.190747</c:v>
                </c:pt>
                <c:pt idx="1249">
                  <c:v>18.204353</c:v>
                </c:pt>
                <c:pt idx="1250">
                  <c:v>18.22972199999989</c:v>
                </c:pt>
                <c:pt idx="1251">
                  <c:v>18.24264999999967</c:v>
                </c:pt>
                <c:pt idx="1252">
                  <c:v>18.26856599999999</c:v>
                </c:pt>
                <c:pt idx="1253">
                  <c:v>18.278999</c:v>
                </c:pt>
                <c:pt idx="1254">
                  <c:v>18.29169199999999</c:v>
                </c:pt>
                <c:pt idx="1255">
                  <c:v>18.318551</c:v>
                </c:pt>
                <c:pt idx="1256">
                  <c:v>18.328778</c:v>
                </c:pt>
                <c:pt idx="1257">
                  <c:v>18.370106</c:v>
                </c:pt>
                <c:pt idx="1258">
                  <c:v>18.38387000000001</c:v>
                </c:pt>
                <c:pt idx="1259">
                  <c:v>18.407717</c:v>
                </c:pt>
                <c:pt idx="1260">
                  <c:v>18.41878399999988</c:v>
                </c:pt>
                <c:pt idx="1261">
                  <c:v>18.431695</c:v>
                </c:pt>
                <c:pt idx="1262">
                  <c:v>18.47566799999989</c:v>
                </c:pt>
                <c:pt idx="1263">
                  <c:v>18.48862499999971</c:v>
                </c:pt>
                <c:pt idx="1264">
                  <c:v>18.51314500000001</c:v>
                </c:pt>
                <c:pt idx="1265">
                  <c:v>18.523491</c:v>
                </c:pt>
                <c:pt idx="1266">
                  <c:v>18.633132</c:v>
                </c:pt>
                <c:pt idx="1267">
                  <c:v>18.645874</c:v>
                </c:pt>
                <c:pt idx="1268">
                  <c:v>18.658923</c:v>
                </c:pt>
                <c:pt idx="1269">
                  <c:v>18.735819</c:v>
                </c:pt>
                <c:pt idx="1270">
                  <c:v>18.76300399999988</c:v>
                </c:pt>
                <c:pt idx="1271">
                  <c:v>18.82764399999999</c:v>
                </c:pt>
                <c:pt idx="1272">
                  <c:v>18.92748299999989</c:v>
                </c:pt>
                <c:pt idx="1273">
                  <c:v>18.94020099999982</c:v>
                </c:pt>
                <c:pt idx="1274">
                  <c:v>19.02825299999999</c:v>
                </c:pt>
                <c:pt idx="1275">
                  <c:v>19.03095000000017</c:v>
                </c:pt>
                <c:pt idx="1276">
                  <c:v>19.033616</c:v>
                </c:pt>
              </c:numCache>
            </c:numRef>
          </c:cat>
          <c:val>
            <c:numRef>
              <c:f>Sheet2!$C$2:$C$1278</c:f>
              <c:numCache>
                <c:formatCode>General</c:formatCode>
                <c:ptCount val="1277"/>
                <c:pt idx="0">
                  <c:v>-75.0</c:v>
                </c:pt>
                <c:pt idx="1">
                  <c:v>-75.0</c:v>
                </c:pt>
                <c:pt idx="2">
                  <c:v>-79.0</c:v>
                </c:pt>
                <c:pt idx="3">
                  <c:v>-70.0</c:v>
                </c:pt>
                <c:pt idx="4">
                  <c:v>-76.0</c:v>
                </c:pt>
                <c:pt idx="5">
                  <c:v>-75.0</c:v>
                </c:pt>
                <c:pt idx="6">
                  <c:v>-72.0</c:v>
                </c:pt>
                <c:pt idx="7">
                  <c:v>-72.0</c:v>
                </c:pt>
                <c:pt idx="8">
                  <c:v>-70.0</c:v>
                </c:pt>
                <c:pt idx="9">
                  <c:v>-70.0</c:v>
                </c:pt>
                <c:pt idx="10">
                  <c:v>-75.0</c:v>
                </c:pt>
                <c:pt idx="11">
                  <c:v>-74.0</c:v>
                </c:pt>
                <c:pt idx="12">
                  <c:v>-73.0</c:v>
                </c:pt>
                <c:pt idx="13">
                  <c:v>-72.0</c:v>
                </c:pt>
                <c:pt idx="14">
                  <c:v>-72.0</c:v>
                </c:pt>
                <c:pt idx="15">
                  <c:v>-68.0</c:v>
                </c:pt>
                <c:pt idx="16">
                  <c:v>-66.0</c:v>
                </c:pt>
                <c:pt idx="17">
                  <c:v>-64.0</c:v>
                </c:pt>
                <c:pt idx="18">
                  <c:v>-63.0</c:v>
                </c:pt>
                <c:pt idx="19">
                  <c:v>-66.0</c:v>
                </c:pt>
                <c:pt idx="20">
                  <c:v>-64.0</c:v>
                </c:pt>
                <c:pt idx="21">
                  <c:v>-64.0</c:v>
                </c:pt>
                <c:pt idx="22">
                  <c:v>-64.0</c:v>
                </c:pt>
                <c:pt idx="23">
                  <c:v>-66.0</c:v>
                </c:pt>
                <c:pt idx="24">
                  <c:v>-70.0</c:v>
                </c:pt>
                <c:pt idx="25">
                  <c:v>-72.0</c:v>
                </c:pt>
                <c:pt idx="26">
                  <c:v>-73.0</c:v>
                </c:pt>
                <c:pt idx="27">
                  <c:v>-72.0</c:v>
                </c:pt>
                <c:pt idx="28">
                  <c:v>-72.0</c:v>
                </c:pt>
                <c:pt idx="29">
                  <c:v>-71.0</c:v>
                </c:pt>
                <c:pt idx="30">
                  <c:v>-70.0</c:v>
                </c:pt>
                <c:pt idx="31">
                  <c:v>-70.0</c:v>
                </c:pt>
                <c:pt idx="32">
                  <c:v>-66.0</c:v>
                </c:pt>
                <c:pt idx="33">
                  <c:v>-67.0</c:v>
                </c:pt>
                <c:pt idx="34">
                  <c:v>-64.0</c:v>
                </c:pt>
                <c:pt idx="35">
                  <c:v>-63.0</c:v>
                </c:pt>
                <c:pt idx="36">
                  <c:v>-67.0</c:v>
                </c:pt>
                <c:pt idx="37">
                  <c:v>-67.0</c:v>
                </c:pt>
                <c:pt idx="38">
                  <c:v>-69.0</c:v>
                </c:pt>
                <c:pt idx="39">
                  <c:v>-69.0</c:v>
                </c:pt>
                <c:pt idx="40">
                  <c:v>-70.0</c:v>
                </c:pt>
                <c:pt idx="41">
                  <c:v>-69.0</c:v>
                </c:pt>
                <c:pt idx="42">
                  <c:v>-69.0</c:v>
                </c:pt>
                <c:pt idx="43">
                  <c:v>-69.0</c:v>
                </c:pt>
                <c:pt idx="44">
                  <c:v>-69.0</c:v>
                </c:pt>
                <c:pt idx="45">
                  <c:v>-68.0</c:v>
                </c:pt>
                <c:pt idx="46">
                  <c:v>-68.0</c:v>
                </c:pt>
                <c:pt idx="47">
                  <c:v>-70.0</c:v>
                </c:pt>
                <c:pt idx="48">
                  <c:v>-72.0</c:v>
                </c:pt>
                <c:pt idx="49">
                  <c:v>-75.0</c:v>
                </c:pt>
                <c:pt idx="50">
                  <c:v>-74.0</c:v>
                </c:pt>
                <c:pt idx="51">
                  <c:v>-75.0</c:v>
                </c:pt>
                <c:pt idx="52">
                  <c:v>-80.0</c:v>
                </c:pt>
                <c:pt idx="53">
                  <c:v>-74.0</c:v>
                </c:pt>
                <c:pt idx="54">
                  <c:v>-67.0</c:v>
                </c:pt>
                <c:pt idx="55">
                  <c:v>-70.0</c:v>
                </c:pt>
                <c:pt idx="56">
                  <c:v>-68.0</c:v>
                </c:pt>
                <c:pt idx="57">
                  <c:v>-68.0</c:v>
                </c:pt>
                <c:pt idx="58">
                  <c:v>-69.0</c:v>
                </c:pt>
                <c:pt idx="59">
                  <c:v>-69.0</c:v>
                </c:pt>
                <c:pt idx="60">
                  <c:v>-66.0</c:v>
                </c:pt>
                <c:pt idx="61">
                  <c:v>-67.0</c:v>
                </c:pt>
                <c:pt idx="62">
                  <c:v>-65.0</c:v>
                </c:pt>
                <c:pt idx="63">
                  <c:v>-67.0</c:v>
                </c:pt>
                <c:pt idx="64">
                  <c:v>-72.0</c:v>
                </c:pt>
                <c:pt idx="65">
                  <c:v>-75.0</c:v>
                </c:pt>
                <c:pt idx="66">
                  <c:v>-79.0</c:v>
                </c:pt>
                <c:pt idx="67">
                  <c:v>-78.0</c:v>
                </c:pt>
                <c:pt idx="68">
                  <c:v>-73.0</c:v>
                </c:pt>
                <c:pt idx="69">
                  <c:v>-69.0</c:v>
                </c:pt>
                <c:pt idx="70">
                  <c:v>-67.0</c:v>
                </c:pt>
                <c:pt idx="71">
                  <c:v>-67.0</c:v>
                </c:pt>
                <c:pt idx="72">
                  <c:v>-64.0</c:v>
                </c:pt>
                <c:pt idx="73">
                  <c:v>-73.0</c:v>
                </c:pt>
                <c:pt idx="74">
                  <c:v>-63.0</c:v>
                </c:pt>
                <c:pt idx="75">
                  <c:v>-71.0</c:v>
                </c:pt>
                <c:pt idx="76">
                  <c:v>-64.0</c:v>
                </c:pt>
                <c:pt idx="77">
                  <c:v>-63.0</c:v>
                </c:pt>
                <c:pt idx="78">
                  <c:v>-63.0</c:v>
                </c:pt>
                <c:pt idx="79">
                  <c:v>-62.0</c:v>
                </c:pt>
                <c:pt idx="80">
                  <c:v>-62.0</c:v>
                </c:pt>
                <c:pt idx="81">
                  <c:v>-61.0</c:v>
                </c:pt>
                <c:pt idx="82">
                  <c:v>-71.0</c:v>
                </c:pt>
                <c:pt idx="83">
                  <c:v>-60.0</c:v>
                </c:pt>
                <c:pt idx="84">
                  <c:v>-60.0</c:v>
                </c:pt>
                <c:pt idx="85">
                  <c:v>-60.0</c:v>
                </c:pt>
                <c:pt idx="86">
                  <c:v>-61.0</c:v>
                </c:pt>
                <c:pt idx="87">
                  <c:v>-60.0</c:v>
                </c:pt>
                <c:pt idx="88">
                  <c:v>-61.0</c:v>
                </c:pt>
                <c:pt idx="89">
                  <c:v>-71.0</c:v>
                </c:pt>
                <c:pt idx="90">
                  <c:v>-69.0</c:v>
                </c:pt>
                <c:pt idx="91">
                  <c:v>-63.0</c:v>
                </c:pt>
                <c:pt idx="92">
                  <c:v>-63.0</c:v>
                </c:pt>
                <c:pt idx="93">
                  <c:v>-61.0</c:v>
                </c:pt>
                <c:pt idx="94">
                  <c:v>-64.0</c:v>
                </c:pt>
                <c:pt idx="95">
                  <c:v>-61.0</c:v>
                </c:pt>
                <c:pt idx="96">
                  <c:v>-60.0</c:v>
                </c:pt>
                <c:pt idx="97">
                  <c:v>-61.0</c:v>
                </c:pt>
                <c:pt idx="98">
                  <c:v>-61.0</c:v>
                </c:pt>
                <c:pt idx="99">
                  <c:v>-61.0</c:v>
                </c:pt>
                <c:pt idx="100">
                  <c:v>-61.0</c:v>
                </c:pt>
                <c:pt idx="101">
                  <c:v>-61.0</c:v>
                </c:pt>
                <c:pt idx="102">
                  <c:v>-61.0</c:v>
                </c:pt>
                <c:pt idx="103">
                  <c:v>-61.0</c:v>
                </c:pt>
                <c:pt idx="104">
                  <c:v>-61.0</c:v>
                </c:pt>
                <c:pt idx="105">
                  <c:v>-61.0</c:v>
                </c:pt>
                <c:pt idx="106">
                  <c:v>-61.0</c:v>
                </c:pt>
                <c:pt idx="107">
                  <c:v>-60.0</c:v>
                </c:pt>
                <c:pt idx="108">
                  <c:v>-61.0</c:v>
                </c:pt>
                <c:pt idx="109">
                  <c:v>-61.0</c:v>
                </c:pt>
                <c:pt idx="110">
                  <c:v>-61.0</c:v>
                </c:pt>
                <c:pt idx="111">
                  <c:v>-62.0</c:v>
                </c:pt>
                <c:pt idx="112">
                  <c:v>-63.0</c:v>
                </c:pt>
                <c:pt idx="113">
                  <c:v>-63.0</c:v>
                </c:pt>
                <c:pt idx="114">
                  <c:v>-64.0</c:v>
                </c:pt>
                <c:pt idx="115">
                  <c:v>-66.0</c:v>
                </c:pt>
                <c:pt idx="116">
                  <c:v>-64.0</c:v>
                </c:pt>
                <c:pt idx="117">
                  <c:v>-64.0</c:v>
                </c:pt>
                <c:pt idx="118">
                  <c:v>-63.0</c:v>
                </c:pt>
                <c:pt idx="119">
                  <c:v>-64.0</c:v>
                </c:pt>
                <c:pt idx="120">
                  <c:v>-65.0</c:v>
                </c:pt>
                <c:pt idx="121">
                  <c:v>-63.0</c:v>
                </c:pt>
                <c:pt idx="122">
                  <c:v>-67.0</c:v>
                </c:pt>
                <c:pt idx="123">
                  <c:v>-67.0</c:v>
                </c:pt>
                <c:pt idx="124">
                  <c:v>-65.0</c:v>
                </c:pt>
                <c:pt idx="125">
                  <c:v>-67.0</c:v>
                </c:pt>
                <c:pt idx="126">
                  <c:v>-65.0</c:v>
                </c:pt>
                <c:pt idx="127">
                  <c:v>-67.0</c:v>
                </c:pt>
                <c:pt idx="128">
                  <c:v>-67.0</c:v>
                </c:pt>
                <c:pt idx="129">
                  <c:v>-65.0</c:v>
                </c:pt>
                <c:pt idx="130">
                  <c:v>-67.0</c:v>
                </c:pt>
                <c:pt idx="131">
                  <c:v>-66.0</c:v>
                </c:pt>
                <c:pt idx="132">
                  <c:v>-69.0</c:v>
                </c:pt>
                <c:pt idx="133">
                  <c:v>-69.0</c:v>
                </c:pt>
                <c:pt idx="134">
                  <c:v>-69.0</c:v>
                </c:pt>
                <c:pt idx="135">
                  <c:v>-69.0</c:v>
                </c:pt>
                <c:pt idx="136">
                  <c:v>-69.0</c:v>
                </c:pt>
                <c:pt idx="137">
                  <c:v>-69.0</c:v>
                </c:pt>
                <c:pt idx="138">
                  <c:v>-67.0</c:v>
                </c:pt>
                <c:pt idx="139">
                  <c:v>-68.0</c:v>
                </c:pt>
                <c:pt idx="140">
                  <c:v>-65.0</c:v>
                </c:pt>
                <c:pt idx="141">
                  <c:v>-70.0</c:v>
                </c:pt>
                <c:pt idx="142">
                  <c:v>-67.0</c:v>
                </c:pt>
                <c:pt idx="143">
                  <c:v>-69.0</c:v>
                </c:pt>
                <c:pt idx="144">
                  <c:v>-67.0</c:v>
                </c:pt>
                <c:pt idx="145">
                  <c:v>-69.0</c:v>
                </c:pt>
                <c:pt idx="146">
                  <c:v>-64.0</c:v>
                </c:pt>
                <c:pt idx="147">
                  <c:v>-64.0</c:v>
                </c:pt>
                <c:pt idx="148">
                  <c:v>-63.0</c:v>
                </c:pt>
                <c:pt idx="149">
                  <c:v>-63.0</c:v>
                </c:pt>
                <c:pt idx="150">
                  <c:v>-71.0</c:v>
                </c:pt>
                <c:pt idx="151">
                  <c:v>-63.0</c:v>
                </c:pt>
                <c:pt idx="152">
                  <c:v>-62.0</c:v>
                </c:pt>
                <c:pt idx="153">
                  <c:v>-62.0</c:v>
                </c:pt>
                <c:pt idx="154">
                  <c:v>-62.0</c:v>
                </c:pt>
                <c:pt idx="155">
                  <c:v>-62.0</c:v>
                </c:pt>
                <c:pt idx="156">
                  <c:v>-63.0</c:v>
                </c:pt>
                <c:pt idx="157">
                  <c:v>-63.0</c:v>
                </c:pt>
                <c:pt idx="158">
                  <c:v>-63.0</c:v>
                </c:pt>
                <c:pt idx="159">
                  <c:v>-64.0</c:v>
                </c:pt>
                <c:pt idx="160">
                  <c:v>-64.0</c:v>
                </c:pt>
                <c:pt idx="161">
                  <c:v>-66.0</c:v>
                </c:pt>
                <c:pt idx="162">
                  <c:v>-70.0</c:v>
                </c:pt>
                <c:pt idx="163">
                  <c:v>-68.0</c:v>
                </c:pt>
                <c:pt idx="164">
                  <c:v>-68.0</c:v>
                </c:pt>
                <c:pt idx="165">
                  <c:v>-67.0</c:v>
                </c:pt>
                <c:pt idx="166">
                  <c:v>-68.0</c:v>
                </c:pt>
                <c:pt idx="167">
                  <c:v>-66.0</c:v>
                </c:pt>
                <c:pt idx="168">
                  <c:v>-64.0</c:v>
                </c:pt>
                <c:pt idx="169">
                  <c:v>-64.0</c:v>
                </c:pt>
                <c:pt idx="170">
                  <c:v>-65.0</c:v>
                </c:pt>
                <c:pt idx="171">
                  <c:v>-65.0</c:v>
                </c:pt>
                <c:pt idx="172">
                  <c:v>-64.0</c:v>
                </c:pt>
                <c:pt idx="173">
                  <c:v>-63.0</c:v>
                </c:pt>
                <c:pt idx="174">
                  <c:v>-63.0</c:v>
                </c:pt>
                <c:pt idx="175">
                  <c:v>-64.0</c:v>
                </c:pt>
                <c:pt idx="176">
                  <c:v>-66.0</c:v>
                </c:pt>
                <c:pt idx="177">
                  <c:v>-68.0</c:v>
                </c:pt>
                <c:pt idx="178">
                  <c:v>-69.0</c:v>
                </c:pt>
                <c:pt idx="179">
                  <c:v>-70.0</c:v>
                </c:pt>
                <c:pt idx="180">
                  <c:v>-72.0</c:v>
                </c:pt>
                <c:pt idx="181">
                  <c:v>-70.0</c:v>
                </c:pt>
                <c:pt idx="182">
                  <c:v>-68.0</c:v>
                </c:pt>
                <c:pt idx="183">
                  <c:v>-76.0</c:v>
                </c:pt>
                <c:pt idx="184">
                  <c:v>-64.0</c:v>
                </c:pt>
                <c:pt idx="185">
                  <c:v>-63.0</c:v>
                </c:pt>
                <c:pt idx="186">
                  <c:v>-63.0</c:v>
                </c:pt>
                <c:pt idx="187">
                  <c:v>-63.0</c:v>
                </c:pt>
                <c:pt idx="188">
                  <c:v>-61.0</c:v>
                </c:pt>
                <c:pt idx="189">
                  <c:v>-61.0</c:v>
                </c:pt>
                <c:pt idx="190">
                  <c:v>-61.0</c:v>
                </c:pt>
                <c:pt idx="191">
                  <c:v>-61.0</c:v>
                </c:pt>
                <c:pt idx="192">
                  <c:v>-60.0</c:v>
                </c:pt>
                <c:pt idx="193">
                  <c:v>-60.0</c:v>
                </c:pt>
                <c:pt idx="194">
                  <c:v>-63.0</c:v>
                </c:pt>
                <c:pt idx="195">
                  <c:v>-64.0</c:v>
                </c:pt>
                <c:pt idx="196">
                  <c:v>-71.0</c:v>
                </c:pt>
                <c:pt idx="197">
                  <c:v>-61.0</c:v>
                </c:pt>
                <c:pt idx="198">
                  <c:v>-61.0</c:v>
                </c:pt>
                <c:pt idx="199">
                  <c:v>-71.0</c:v>
                </c:pt>
                <c:pt idx="200">
                  <c:v>-63.0</c:v>
                </c:pt>
                <c:pt idx="201">
                  <c:v>-63.0</c:v>
                </c:pt>
                <c:pt idx="202">
                  <c:v>-65.0</c:v>
                </c:pt>
                <c:pt idx="203">
                  <c:v>-69.0</c:v>
                </c:pt>
                <c:pt idx="204">
                  <c:v>-66.0</c:v>
                </c:pt>
                <c:pt idx="205">
                  <c:v>-63.0</c:v>
                </c:pt>
                <c:pt idx="206">
                  <c:v>-64.0</c:v>
                </c:pt>
                <c:pt idx="207">
                  <c:v>-64.0</c:v>
                </c:pt>
                <c:pt idx="208">
                  <c:v>-61.0</c:v>
                </c:pt>
                <c:pt idx="209">
                  <c:v>-62.0</c:v>
                </c:pt>
                <c:pt idx="210">
                  <c:v>-63.0</c:v>
                </c:pt>
                <c:pt idx="211">
                  <c:v>-64.0</c:v>
                </c:pt>
                <c:pt idx="212">
                  <c:v>-64.0</c:v>
                </c:pt>
                <c:pt idx="213">
                  <c:v>-67.0</c:v>
                </c:pt>
                <c:pt idx="214">
                  <c:v>-68.0</c:v>
                </c:pt>
                <c:pt idx="215">
                  <c:v>-69.0</c:v>
                </c:pt>
                <c:pt idx="216">
                  <c:v>-68.0</c:v>
                </c:pt>
                <c:pt idx="217">
                  <c:v>-70.0</c:v>
                </c:pt>
                <c:pt idx="218">
                  <c:v>-69.0</c:v>
                </c:pt>
                <c:pt idx="219">
                  <c:v>-69.0</c:v>
                </c:pt>
                <c:pt idx="220">
                  <c:v>-68.0</c:v>
                </c:pt>
                <c:pt idx="221">
                  <c:v>-68.0</c:v>
                </c:pt>
                <c:pt idx="222">
                  <c:v>-66.0</c:v>
                </c:pt>
                <c:pt idx="223">
                  <c:v>-63.0</c:v>
                </c:pt>
                <c:pt idx="224">
                  <c:v>-62.0</c:v>
                </c:pt>
                <c:pt idx="225">
                  <c:v>-73.0</c:v>
                </c:pt>
                <c:pt idx="226">
                  <c:v>-66.0</c:v>
                </c:pt>
                <c:pt idx="227">
                  <c:v>-68.0</c:v>
                </c:pt>
                <c:pt idx="228">
                  <c:v>-69.0</c:v>
                </c:pt>
                <c:pt idx="229">
                  <c:v>-70.0</c:v>
                </c:pt>
                <c:pt idx="230">
                  <c:v>-69.0</c:v>
                </c:pt>
                <c:pt idx="231">
                  <c:v>-70.0</c:v>
                </c:pt>
                <c:pt idx="232">
                  <c:v>-69.0</c:v>
                </c:pt>
                <c:pt idx="233">
                  <c:v>-69.0</c:v>
                </c:pt>
                <c:pt idx="234">
                  <c:v>-68.0</c:v>
                </c:pt>
                <c:pt idx="235">
                  <c:v>-62.0</c:v>
                </c:pt>
                <c:pt idx="236">
                  <c:v>-63.0</c:v>
                </c:pt>
                <c:pt idx="237">
                  <c:v>-64.0</c:v>
                </c:pt>
                <c:pt idx="238">
                  <c:v>-67.0</c:v>
                </c:pt>
                <c:pt idx="239">
                  <c:v>-69.0</c:v>
                </c:pt>
                <c:pt idx="240">
                  <c:v>-69.0</c:v>
                </c:pt>
                <c:pt idx="241">
                  <c:v>-69.0</c:v>
                </c:pt>
                <c:pt idx="242">
                  <c:v>-67.0</c:v>
                </c:pt>
                <c:pt idx="243">
                  <c:v>-70.0</c:v>
                </c:pt>
                <c:pt idx="244">
                  <c:v>-71.0</c:v>
                </c:pt>
                <c:pt idx="245">
                  <c:v>-69.0</c:v>
                </c:pt>
                <c:pt idx="246">
                  <c:v>-68.0</c:v>
                </c:pt>
                <c:pt idx="247">
                  <c:v>-67.0</c:v>
                </c:pt>
                <c:pt idx="248">
                  <c:v>-67.0</c:v>
                </c:pt>
                <c:pt idx="249">
                  <c:v>-74.0</c:v>
                </c:pt>
                <c:pt idx="250">
                  <c:v>-70.0</c:v>
                </c:pt>
                <c:pt idx="251">
                  <c:v>-71.0</c:v>
                </c:pt>
                <c:pt idx="252">
                  <c:v>-70.0</c:v>
                </c:pt>
                <c:pt idx="253">
                  <c:v>-68.0</c:v>
                </c:pt>
                <c:pt idx="254">
                  <c:v>-65.0</c:v>
                </c:pt>
                <c:pt idx="255">
                  <c:v>-76.0</c:v>
                </c:pt>
                <c:pt idx="256">
                  <c:v>-64.0</c:v>
                </c:pt>
                <c:pt idx="257">
                  <c:v>-67.0</c:v>
                </c:pt>
                <c:pt idx="258">
                  <c:v>-70.0</c:v>
                </c:pt>
                <c:pt idx="259">
                  <c:v>-69.0</c:v>
                </c:pt>
                <c:pt idx="260">
                  <c:v>-64.0</c:v>
                </c:pt>
                <c:pt idx="261">
                  <c:v>-65.0</c:v>
                </c:pt>
                <c:pt idx="262">
                  <c:v>-62.0</c:v>
                </c:pt>
                <c:pt idx="263">
                  <c:v>-67.0</c:v>
                </c:pt>
                <c:pt idx="264">
                  <c:v>-67.0</c:v>
                </c:pt>
                <c:pt idx="265">
                  <c:v>-67.0</c:v>
                </c:pt>
                <c:pt idx="266">
                  <c:v>-63.0</c:v>
                </c:pt>
                <c:pt idx="267">
                  <c:v>-64.0</c:v>
                </c:pt>
                <c:pt idx="268">
                  <c:v>-69.0</c:v>
                </c:pt>
                <c:pt idx="269">
                  <c:v>-67.0</c:v>
                </c:pt>
                <c:pt idx="270">
                  <c:v>-67.0</c:v>
                </c:pt>
                <c:pt idx="271">
                  <c:v>-69.0</c:v>
                </c:pt>
                <c:pt idx="272">
                  <c:v>-72.0</c:v>
                </c:pt>
                <c:pt idx="273">
                  <c:v>-68.0</c:v>
                </c:pt>
                <c:pt idx="274">
                  <c:v>-67.0</c:v>
                </c:pt>
                <c:pt idx="275">
                  <c:v>-67.0</c:v>
                </c:pt>
                <c:pt idx="276">
                  <c:v>-66.0</c:v>
                </c:pt>
                <c:pt idx="277">
                  <c:v>-70.0</c:v>
                </c:pt>
                <c:pt idx="278">
                  <c:v>-72.0</c:v>
                </c:pt>
                <c:pt idx="279">
                  <c:v>-73.0</c:v>
                </c:pt>
                <c:pt idx="280">
                  <c:v>-67.0</c:v>
                </c:pt>
                <c:pt idx="281">
                  <c:v>-63.0</c:v>
                </c:pt>
                <c:pt idx="282">
                  <c:v>-63.0</c:v>
                </c:pt>
                <c:pt idx="283">
                  <c:v>-64.0</c:v>
                </c:pt>
                <c:pt idx="284">
                  <c:v>-69.0</c:v>
                </c:pt>
                <c:pt idx="285">
                  <c:v>-71.0</c:v>
                </c:pt>
                <c:pt idx="286">
                  <c:v>-70.0</c:v>
                </c:pt>
                <c:pt idx="287">
                  <c:v>-64.0</c:v>
                </c:pt>
                <c:pt idx="288">
                  <c:v>-63.0</c:v>
                </c:pt>
                <c:pt idx="289">
                  <c:v>-61.0</c:v>
                </c:pt>
                <c:pt idx="290">
                  <c:v>-61.0</c:v>
                </c:pt>
                <c:pt idx="291">
                  <c:v>-61.0</c:v>
                </c:pt>
                <c:pt idx="292">
                  <c:v>-61.0</c:v>
                </c:pt>
                <c:pt idx="293">
                  <c:v>-61.0</c:v>
                </c:pt>
                <c:pt idx="294">
                  <c:v>-61.0</c:v>
                </c:pt>
                <c:pt idx="295">
                  <c:v>-61.0</c:v>
                </c:pt>
                <c:pt idx="296">
                  <c:v>-61.0</c:v>
                </c:pt>
                <c:pt idx="297">
                  <c:v>-64.0</c:v>
                </c:pt>
                <c:pt idx="298">
                  <c:v>-67.0</c:v>
                </c:pt>
                <c:pt idx="299">
                  <c:v>-67.0</c:v>
                </c:pt>
                <c:pt idx="300">
                  <c:v>-66.0</c:v>
                </c:pt>
                <c:pt idx="301">
                  <c:v>-75.0</c:v>
                </c:pt>
                <c:pt idx="302">
                  <c:v>-79.0</c:v>
                </c:pt>
                <c:pt idx="303">
                  <c:v>-70.0</c:v>
                </c:pt>
                <c:pt idx="304">
                  <c:v>-69.0</c:v>
                </c:pt>
                <c:pt idx="305">
                  <c:v>-69.0</c:v>
                </c:pt>
                <c:pt idx="306">
                  <c:v>-69.0</c:v>
                </c:pt>
                <c:pt idx="307">
                  <c:v>-67.0</c:v>
                </c:pt>
                <c:pt idx="308">
                  <c:v>-63.0</c:v>
                </c:pt>
                <c:pt idx="309">
                  <c:v>-62.0</c:v>
                </c:pt>
                <c:pt idx="310">
                  <c:v>-60.0</c:v>
                </c:pt>
                <c:pt idx="311">
                  <c:v>-60.0</c:v>
                </c:pt>
                <c:pt idx="312">
                  <c:v>-60.0</c:v>
                </c:pt>
                <c:pt idx="313">
                  <c:v>-61.0</c:v>
                </c:pt>
                <c:pt idx="314">
                  <c:v>-62.0</c:v>
                </c:pt>
                <c:pt idx="315">
                  <c:v>-63.0</c:v>
                </c:pt>
                <c:pt idx="316">
                  <c:v>-67.0</c:v>
                </c:pt>
                <c:pt idx="317">
                  <c:v>-69.0</c:v>
                </c:pt>
                <c:pt idx="318">
                  <c:v>-70.0</c:v>
                </c:pt>
                <c:pt idx="319">
                  <c:v>-69.0</c:v>
                </c:pt>
                <c:pt idx="320">
                  <c:v>-68.0</c:v>
                </c:pt>
                <c:pt idx="321">
                  <c:v>-68.0</c:v>
                </c:pt>
                <c:pt idx="322">
                  <c:v>-67.0</c:v>
                </c:pt>
                <c:pt idx="323">
                  <c:v>-68.0</c:v>
                </c:pt>
                <c:pt idx="324">
                  <c:v>-70.0</c:v>
                </c:pt>
                <c:pt idx="325">
                  <c:v>-72.0</c:v>
                </c:pt>
                <c:pt idx="326">
                  <c:v>-73.0</c:v>
                </c:pt>
                <c:pt idx="327">
                  <c:v>-73.0</c:v>
                </c:pt>
                <c:pt idx="328">
                  <c:v>-70.0</c:v>
                </c:pt>
                <c:pt idx="329">
                  <c:v>-65.0</c:v>
                </c:pt>
                <c:pt idx="330">
                  <c:v>-68.0</c:v>
                </c:pt>
                <c:pt idx="331">
                  <c:v>-69.0</c:v>
                </c:pt>
                <c:pt idx="332">
                  <c:v>-66.0</c:v>
                </c:pt>
                <c:pt idx="333">
                  <c:v>-67.0</c:v>
                </c:pt>
                <c:pt idx="334">
                  <c:v>-69.0</c:v>
                </c:pt>
                <c:pt idx="335">
                  <c:v>-69.0</c:v>
                </c:pt>
                <c:pt idx="336">
                  <c:v>-64.0</c:v>
                </c:pt>
                <c:pt idx="337">
                  <c:v>-66.0</c:v>
                </c:pt>
                <c:pt idx="338">
                  <c:v>-69.0</c:v>
                </c:pt>
                <c:pt idx="339">
                  <c:v>-70.0</c:v>
                </c:pt>
                <c:pt idx="340">
                  <c:v>-72.0</c:v>
                </c:pt>
                <c:pt idx="341">
                  <c:v>-68.0</c:v>
                </c:pt>
                <c:pt idx="342">
                  <c:v>-69.0</c:v>
                </c:pt>
                <c:pt idx="343">
                  <c:v>-70.0</c:v>
                </c:pt>
                <c:pt idx="344">
                  <c:v>-69.0</c:v>
                </c:pt>
                <c:pt idx="345">
                  <c:v>-63.0</c:v>
                </c:pt>
                <c:pt idx="346">
                  <c:v>-61.0</c:v>
                </c:pt>
                <c:pt idx="347">
                  <c:v>-61.0</c:v>
                </c:pt>
                <c:pt idx="348">
                  <c:v>-63.0</c:v>
                </c:pt>
                <c:pt idx="349">
                  <c:v>-66.0</c:v>
                </c:pt>
                <c:pt idx="350">
                  <c:v>-66.0</c:v>
                </c:pt>
                <c:pt idx="351">
                  <c:v>-68.0</c:v>
                </c:pt>
                <c:pt idx="352">
                  <c:v>-69.0</c:v>
                </c:pt>
                <c:pt idx="353">
                  <c:v>-69.0</c:v>
                </c:pt>
                <c:pt idx="354">
                  <c:v>-69.0</c:v>
                </c:pt>
                <c:pt idx="355">
                  <c:v>-70.0</c:v>
                </c:pt>
                <c:pt idx="356">
                  <c:v>-67.0</c:v>
                </c:pt>
                <c:pt idx="357">
                  <c:v>-62.0</c:v>
                </c:pt>
                <c:pt idx="358">
                  <c:v>-63.0</c:v>
                </c:pt>
                <c:pt idx="359">
                  <c:v>-67.0</c:v>
                </c:pt>
                <c:pt idx="360">
                  <c:v>-67.0</c:v>
                </c:pt>
                <c:pt idx="361">
                  <c:v>-64.0</c:v>
                </c:pt>
                <c:pt idx="362">
                  <c:v>-63.0</c:v>
                </c:pt>
                <c:pt idx="363">
                  <c:v>-61.0</c:v>
                </c:pt>
                <c:pt idx="364">
                  <c:v>-61.0</c:v>
                </c:pt>
                <c:pt idx="365">
                  <c:v>-61.0</c:v>
                </c:pt>
                <c:pt idx="366">
                  <c:v>-64.0</c:v>
                </c:pt>
                <c:pt idx="367">
                  <c:v>-68.0</c:v>
                </c:pt>
                <c:pt idx="368">
                  <c:v>-65.0</c:v>
                </c:pt>
                <c:pt idx="369">
                  <c:v>-63.0</c:v>
                </c:pt>
                <c:pt idx="370">
                  <c:v>-65.0</c:v>
                </c:pt>
                <c:pt idx="371">
                  <c:v>-64.0</c:v>
                </c:pt>
                <c:pt idx="372">
                  <c:v>-64.0</c:v>
                </c:pt>
                <c:pt idx="373">
                  <c:v>-64.0</c:v>
                </c:pt>
                <c:pt idx="374">
                  <c:v>-66.0</c:v>
                </c:pt>
                <c:pt idx="375">
                  <c:v>-67.0</c:v>
                </c:pt>
                <c:pt idx="376">
                  <c:v>-67.0</c:v>
                </c:pt>
                <c:pt idx="377">
                  <c:v>-67.0</c:v>
                </c:pt>
                <c:pt idx="378">
                  <c:v>-66.0</c:v>
                </c:pt>
                <c:pt idx="379">
                  <c:v>-64.0</c:v>
                </c:pt>
                <c:pt idx="380">
                  <c:v>-69.0</c:v>
                </c:pt>
                <c:pt idx="381">
                  <c:v>-67.0</c:v>
                </c:pt>
                <c:pt idx="382">
                  <c:v>-70.0</c:v>
                </c:pt>
                <c:pt idx="383">
                  <c:v>-71.0</c:v>
                </c:pt>
                <c:pt idx="384">
                  <c:v>-69.0</c:v>
                </c:pt>
                <c:pt idx="385">
                  <c:v>-69.0</c:v>
                </c:pt>
                <c:pt idx="386">
                  <c:v>-71.0</c:v>
                </c:pt>
                <c:pt idx="387">
                  <c:v>-71.0</c:v>
                </c:pt>
                <c:pt idx="388">
                  <c:v>-69.0</c:v>
                </c:pt>
                <c:pt idx="389">
                  <c:v>-69.0</c:v>
                </c:pt>
                <c:pt idx="390">
                  <c:v>-70.0</c:v>
                </c:pt>
                <c:pt idx="391">
                  <c:v>-69.0</c:v>
                </c:pt>
                <c:pt idx="392">
                  <c:v>-69.0</c:v>
                </c:pt>
                <c:pt idx="393">
                  <c:v>-66.0</c:v>
                </c:pt>
                <c:pt idx="394">
                  <c:v>-63.0</c:v>
                </c:pt>
                <c:pt idx="395">
                  <c:v>-64.0</c:v>
                </c:pt>
                <c:pt idx="396">
                  <c:v>-64.0</c:v>
                </c:pt>
                <c:pt idx="397">
                  <c:v>-66.0</c:v>
                </c:pt>
                <c:pt idx="398">
                  <c:v>-63.0</c:v>
                </c:pt>
                <c:pt idx="399">
                  <c:v>-63.0</c:v>
                </c:pt>
                <c:pt idx="400">
                  <c:v>-63.0</c:v>
                </c:pt>
                <c:pt idx="401">
                  <c:v>-64.0</c:v>
                </c:pt>
                <c:pt idx="402">
                  <c:v>-63.0</c:v>
                </c:pt>
                <c:pt idx="403">
                  <c:v>-64.0</c:v>
                </c:pt>
                <c:pt idx="404">
                  <c:v>-64.0</c:v>
                </c:pt>
                <c:pt idx="405">
                  <c:v>-69.0</c:v>
                </c:pt>
                <c:pt idx="406">
                  <c:v>-70.0</c:v>
                </c:pt>
                <c:pt idx="407">
                  <c:v>-69.0</c:v>
                </c:pt>
                <c:pt idx="408">
                  <c:v>-69.0</c:v>
                </c:pt>
                <c:pt idx="409">
                  <c:v>-67.0</c:v>
                </c:pt>
                <c:pt idx="410">
                  <c:v>-67.0</c:v>
                </c:pt>
                <c:pt idx="411">
                  <c:v>-68.0</c:v>
                </c:pt>
                <c:pt idx="412">
                  <c:v>-67.0</c:v>
                </c:pt>
                <c:pt idx="413">
                  <c:v>-64.0</c:v>
                </c:pt>
                <c:pt idx="414">
                  <c:v>-63.0</c:v>
                </c:pt>
                <c:pt idx="415">
                  <c:v>-64.0</c:v>
                </c:pt>
                <c:pt idx="416">
                  <c:v>-66.0</c:v>
                </c:pt>
                <c:pt idx="417">
                  <c:v>-66.0</c:v>
                </c:pt>
                <c:pt idx="418">
                  <c:v>-67.0</c:v>
                </c:pt>
                <c:pt idx="419">
                  <c:v>-67.0</c:v>
                </c:pt>
                <c:pt idx="420">
                  <c:v>-66.0</c:v>
                </c:pt>
                <c:pt idx="421">
                  <c:v>-67.0</c:v>
                </c:pt>
                <c:pt idx="422">
                  <c:v>-64.0</c:v>
                </c:pt>
                <c:pt idx="423">
                  <c:v>-66.0</c:v>
                </c:pt>
                <c:pt idx="424">
                  <c:v>-65.0</c:v>
                </c:pt>
                <c:pt idx="425">
                  <c:v>-69.0</c:v>
                </c:pt>
                <c:pt idx="426">
                  <c:v>-70.0</c:v>
                </c:pt>
                <c:pt idx="427">
                  <c:v>-72.0</c:v>
                </c:pt>
                <c:pt idx="428">
                  <c:v>-72.0</c:v>
                </c:pt>
                <c:pt idx="429">
                  <c:v>-71.0</c:v>
                </c:pt>
                <c:pt idx="430">
                  <c:v>-72.0</c:v>
                </c:pt>
                <c:pt idx="431">
                  <c:v>-70.0</c:v>
                </c:pt>
                <c:pt idx="432">
                  <c:v>-70.0</c:v>
                </c:pt>
                <c:pt idx="433">
                  <c:v>-70.0</c:v>
                </c:pt>
                <c:pt idx="434">
                  <c:v>-70.0</c:v>
                </c:pt>
                <c:pt idx="435">
                  <c:v>-69.0</c:v>
                </c:pt>
                <c:pt idx="436">
                  <c:v>-64.0</c:v>
                </c:pt>
                <c:pt idx="437">
                  <c:v>-68.0</c:v>
                </c:pt>
                <c:pt idx="438">
                  <c:v>-67.0</c:v>
                </c:pt>
                <c:pt idx="439">
                  <c:v>-65.0</c:v>
                </c:pt>
                <c:pt idx="440">
                  <c:v>-69.0</c:v>
                </c:pt>
                <c:pt idx="441">
                  <c:v>-69.0</c:v>
                </c:pt>
                <c:pt idx="442">
                  <c:v>-70.0</c:v>
                </c:pt>
                <c:pt idx="443">
                  <c:v>-69.0</c:v>
                </c:pt>
                <c:pt idx="444">
                  <c:v>-74.0</c:v>
                </c:pt>
                <c:pt idx="445">
                  <c:v>-67.0</c:v>
                </c:pt>
                <c:pt idx="446">
                  <c:v>-63.0</c:v>
                </c:pt>
                <c:pt idx="447">
                  <c:v>-64.0</c:v>
                </c:pt>
                <c:pt idx="448">
                  <c:v>-64.0</c:v>
                </c:pt>
                <c:pt idx="449">
                  <c:v>-64.0</c:v>
                </c:pt>
                <c:pt idx="450">
                  <c:v>-63.0</c:v>
                </c:pt>
                <c:pt idx="451">
                  <c:v>-64.0</c:v>
                </c:pt>
                <c:pt idx="452">
                  <c:v>-67.0</c:v>
                </c:pt>
                <c:pt idx="453">
                  <c:v>-64.0</c:v>
                </c:pt>
                <c:pt idx="454">
                  <c:v>-64.0</c:v>
                </c:pt>
                <c:pt idx="455">
                  <c:v>-64.0</c:v>
                </c:pt>
                <c:pt idx="456">
                  <c:v>-64.0</c:v>
                </c:pt>
                <c:pt idx="457">
                  <c:v>-64.0</c:v>
                </c:pt>
                <c:pt idx="458">
                  <c:v>-59.0</c:v>
                </c:pt>
                <c:pt idx="459">
                  <c:v>-62.0</c:v>
                </c:pt>
                <c:pt idx="460">
                  <c:v>-68.0</c:v>
                </c:pt>
                <c:pt idx="461">
                  <c:v>-65.0</c:v>
                </c:pt>
                <c:pt idx="462">
                  <c:v>-68.0</c:v>
                </c:pt>
                <c:pt idx="463">
                  <c:v>-69.0</c:v>
                </c:pt>
                <c:pt idx="464">
                  <c:v>-70.0</c:v>
                </c:pt>
                <c:pt idx="465">
                  <c:v>-68.0</c:v>
                </c:pt>
                <c:pt idx="466">
                  <c:v>-68.0</c:v>
                </c:pt>
                <c:pt idx="467">
                  <c:v>-66.0</c:v>
                </c:pt>
                <c:pt idx="468">
                  <c:v>-64.0</c:v>
                </c:pt>
                <c:pt idx="469">
                  <c:v>-61.0</c:v>
                </c:pt>
                <c:pt idx="470">
                  <c:v>-61.0</c:v>
                </c:pt>
                <c:pt idx="471">
                  <c:v>-62.0</c:v>
                </c:pt>
                <c:pt idx="472">
                  <c:v>-64.0</c:v>
                </c:pt>
                <c:pt idx="473">
                  <c:v>-74.0</c:v>
                </c:pt>
                <c:pt idx="474">
                  <c:v>-64.0</c:v>
                </c:pt>
                <c:pt idx="475">
                  <c:v>-69.0</c:v>
                </c:pt>
                <c:pt idx="476">
                  <c:v>-63.0</c:v>
                </c:pt>
                <c:pt idx="477">
                  <c:v>-62.0</c:v>
                </c:pt>
                <c:pt idx="478">
                  <c:v>-61.0</c:v>
                </c:pt>
                <c:pt idx="479">
                  <c:v>-61.0</c:v>
                </c:pt>
                <c:pt idx="480">
                  <c:v>-62.0</c:v>
                </c:pt>
                <c:pt idx="481">
                  <c:v>-63.0</c:v>
                </c:pt>
                <c:pt idx="482">
                  <c:v>-63.0</c:v>
                </c:pt>
                <c:pt idx="483">
                  <c:v>-61.0</c:v>
                </c:pt>
                <c:pt idx="484">
                  <c:v>-60.0</c:v>
                </c:pt>
                <c:pt idx="485">
                  <c:v>-61.0</c:v>
                </c:pt>
                <c:pt idx="486">
                  <c:v>-65.0</c:v>
                </c:pt>
                <c:pt idx="487">
                  <c:v>-63.0</c:v>
                </c:pt>
                <c:pt idx="488">
                  <c:v>-66.0</c:v>
                </c:pt>
                <c:pt idx="489">
                  <c:v>-64.0</c:v>
                </c:pt>
                <c:pt idx="490">
                  <c:v>-63.0</c:v>
                </c:pt>
                <c:pt idx="491">
                  <c:v>-62.0</c:v>
                </c:pt>
                <c:pt idx="492">
                  <c:v>-61.0</c:v>
                </c:pt>
                <c:pt idx="493">
                  <c:v>-60.0</c:v>
                </c:pt>
                <c:pt idx="494">
                  <c:v>-61.0</c:v>
                </c:pt>
                <c:pt idx="495">
                  <c:v>-61.0</c:v>
                </c:pt>
                <c:pt idx="496">
                  <c:v>-61.0</c:v>
                </c:pt>
                <c:pt idx="497">
                  <c:v>-61.0</c:v>
                </c:pt>
                <c:pt idx="498">
                  <c:v>-61.0</c:v>
                </c:pt>
                <c:pt idx="499">
                  <c:v>-60.0</c:v>
                </c:pt>
                <c:pt idx="500">
                  <c:v>-60.0</c:v>
                </c:pt>
                <c:pt idx="501">
                  <c:v>-60.0</c:v>
                </c:pt>
                <c:pt idx="502">
                  <c:v>-61.0</c:v>
                </c:pt>
                <c:pt idx="503">
                  <c:v>-61.0</c:v>
                </c:pt>
                <c:pt idx="504">
                  <c:v>-60.0</c:v>
                </c:pt>
                <c:pt idx="505">
                  <c:v>-61.0</c:v>
                </c:pt>
                <c:pt idx="506">
                  <c:v>-61.0</c:v>
                </c:pt>
                <c:pt idx="507">
                  <c:v>-61.0</c:v>
                </c:pt>
                <c:pt idx="508">
                  <c:v>-61.0</c:v>
                </c:pt>
                <c:pt idx="509">
                  <c:v>-61.0</c:v>
                </c:pt>
                <c:pt idx="510">
                  <c:v>-61.0</c:v>
                </c:pt>
                <c:pt idx="511">
                  <c:v>-61.0</c:v>
                </c:pt>
                <c:pt idx="512">
                  <c:v>-61.0</c:v>
                </c:pt>
                <c:pt idx="513">
                  <c:v>-60.0</c:v>
                </c:pt>
                <c:pt idx="514">
                  <c:v>-60.0</c:v>
                </c:pt>
                <c:pt idx="515">
                  <c:v>-58.0</c:v>
                </c:pt>
                <c:pt idx="516">
                  <c:v>-58.0</c:v>
                </c:pt>
                <c:pt idx="517">
                  <c:v>-58.0</c:v>
                </c:pt>
                <c:pt idx="518">
                  <c:v>-58.0</c:v>
                </c:pt>
                <c:pt idx="519">
                  <c:v>-58.0</c:v>
                </c:pt>
                <c:pt idx="520">
                  <c:v>-73.0</c:v>
                </c:pt>
                <c:pt idx="521">
                  <c:v>-58.0</c:v>
                </c:pt>
                <c:pt idx="522">
                  <c:v>-58.0</c:v>
                </c:pt>
                <c:pt idx="523">
                  <c:v>-58.0</c:v>
                </c:pt>
                <c:pt idx="524">
                  <c:v>-58.0</c:v>
                </c:pt>
                <c:pt idx="525">
                  <c:v>-58.0</c:v>
                </c:pt>
                <c:pt idx="526">
                  <c:v>-58.0</c:v>
                </c:pt>
                <c:pt idx="527">
                  <c:v>-58.0</c:v>
                </c:pt>
                <c:pt idx="528">
                  <c:v>-58.0</c:v>
                </c:pt>
                <c:pt idx="529">
                  <c:v>-58.0</c:v>
                </c:pt>
                <c:pt idx="530">
                  <c:v>-58.0</c:v>
                </c:pt>
                <c:pt idx="531">
                  <c:v>-65.0</c:v>
                </c:pt>
                <c:pt idx="532">
                  <c:v>-58.0</c:v>
                </c:pt>
                <c:pt idx="533">
                  <c:v>-58.0</c:v>
                </c:pt>
                <c:pt idx="534">
                  <c:v>-58.0</c:v>
                </c:pt>
                <c:pt idx="535">
                  <c:v>-58.0</c:v>
                </c:pt>
                <c:pt idx="536">
                  <c:v>-58.0</c:v>
                </c:pt>
                <c:pt idx="537">
                  <c:v>-58.0</c:v>
                </c:pt>
                <c:pt idx="538">
                  <c:v>-57.0</c:v>
                </c:pt>
                <c:pt idx="539">
                  <c:v>-57.0</c:v>
                </c:pt>
                <c:pt idx="540">
                  <c:v>-58.0</c:v>
                </c:pt>
                <c:pt idx="541">
                  <c:v>-58.0</c:v>
                </c:pt>
                <c:pt idx="542">
                  <c:v>-57.0</c:v>
                </c:pt>
                <c:pt idx="543">
                  <c:v>-58.0</c:v>
                </c:pt>
                <c:pt idx="544">
                  <c:v>-58.0</c:v>
                </c:pt>
                <c:pt idx="545">
                  <c:v>-58.0</c:v>
                </c:pt>
                <c:pt idx="546">
                  <c:v>-57.0</c:v>
                </c:pt>
                <c:pt idx="547">
                  <c:v>-56.0</c:v>
                </c:pt>
                <c:pt idx="548">
                  <c:v>-57.0</c:v>
                </c:pt>
                <c:pt idx="549">
                  <c:v>-58.0</c:v>
                </c:pt>
                <c:pt idx="550">
                  <c:v>-58.0</c:v>
                </c:pt>
                <c:pt idx="551">
                  <c:v>-58.0</c:v>
                </c:pt>
                <c:pt idx="552">
                  <c:v>-58.0</c:v>
                </c:pt>
                <c:pt idx="553">
                  <c:v>-58.0</c:v>
                </c:pt>
                <c:pt idx="554">
                  <c:v>-58.0</c:v>
                </c:pt>
                <c:pt idx="555">
                  <c:v>-58.0</c:v>
                </c:pt>
                <c:pt idx="556">
                  <c:v>-58.0</c:v>
                </c:pt>
                <c:pt idx="557">
                  <c:v>-71.0</c:v>
                </c:pt>
                <c:pt idx="558">
                  <c:v>-58.0</c:v>
                </c:pt>
                <c:pt idx="559">
                  <c:v>-58.0</c:v>
                </c:pt>
                <c:pt idx="560">
                  <c:v>-59.0</c:v>
                </c:pt>
                <c:pt idx="561">
                  <c:v>-58.0</c:v>
                </c:pt>
                <c:pt idx="562">
                  <c:v>-57.0</c:v>
                </c:pt>
                <c:pt idx="563">
                  <c:v>-58.0</c:v>
                </c:pt>
                <c:pt idx="564">
                  <c:v>-58.0</c:v>
                </c:pt>
                <c:pt idx="565">
                  <c:v>-57.0</c:v>
                </c:pt>
                <c:pt idx="566">
                  <c:v>-56.0</c:v>
                </c:pt>
                <c:pt idx="567">
                  <c:v>-57.0</c:v>
                </c:pt>
                <c:pt idx="568">
                  <c:v>-58.0</c:v>
                </c:pt>
                <c:pt idx="569">
                  <c:v>-58.0</c:v>
                </c:pt>
                <c:pt idx="570">
                  <c:v>-57.0</c:v>
                </c:pt>
                <c:pt idx="571">
                  <c:v>-57.0</c:v>
                </c:pt>
                <c:pt idx="572">
                  <c:v>-57.0</c:v>
                </c:pt>
                <c:pt idx="573">
                  <c:v>-57.0</c:v>
                </c:pt>
                <c:pt idx="574">
                  <c:v>-57.0</c:v>
                </c:pt>
                <c:pt idx="575">
                  <c:v>-57.0</c:v>
                </c:pt>
                <c:pt idx="576">
                  <c:v>-57.0</c:v>
                </c:pt>
                <c:pt idx="577">
                  <c:v>-58.0</c:v>
                </c:pt>
                <c:pt idx="578">
                  <c:v>-58.0</c:v>
                </c:pt>
                <c:pt idx="579">
                  <c:v>-57.0</c:v>
                </c:pt>
                <c:pt idx="580">
                  <c:v>-57.0</c:v>
                </c:pt>
                <c:pt idx="581">
                  <c:v>-57.0</c:v>
                </c:pt>
                <c:pt idx="582">
                  <c:v>-58.0</c:v>
                </c:pt>
                <c:pt idx="583">
                  <c:v>-58.0</c:v>
                </c:pt>
                <c:pt idx="584">
                  <c:v>-58.0</c:v>
                </c:pt>
                <c:pt idx="585">
                  <c:v>-58.0</c:v>
                </c:pt>
                <c:pt idx="586">
                  <c:v>-57.0</c:v>
                </c:pt>
                <c:pt idx="587">
                  <c:v>-57.0</c:v>
                </c:pt>
                <c:pt idx="588">
                  <c:v>-58.0</c:v>
                </c:pt>
                <c:pt idx="589">
                  <c:v>-57.0</c:v>
                </c:pt>
                <c:pt idx="590">
                  <c:v>-57.0</c:v>
                </c:pt>
                <c:pt idx="591">
                  <c:v>-57.0</c:v>
                </c:pt>
                <c:pt idx="592">
                  <c:v>-58.0</c:v>
                </c:pt>
                <c:pt idx="593">
                  <c:v>-59.0</c:v>
                </c:pt>
                <c:pt idx="594">
                  <c:v>-59.0</c:v>
                </c:pt>
                <c:pt idx="595">
                  <c:v>-65.0</c:v>
                </c:pt>
                <c:pt idx="596">
                  <c:v>-60.0</c:v>
                </c:pt>
                <c:pt idx="597">
                  <c:v>-60.0</c:v>
                </c:pt>
                <c:pt idx="598">
                  <c:v>-61.0</c:v>
                </c:pt>
                <c:pt idx="599">
                  <c:v>-61.0</c:v>
                </c:pt>
                <c:pt idx="600">
                  <c:v>-61.0</c:v>
                </c:pt>
                <c:pt idx="601">
                  <c:v>-60.0</c:v>
                </c:pt>
                <c:pt idx="602">
                  <c:v>-60.0</c:v>
                </c:pt>
                <c:pt idx="603">
                  <c:v>-59.0</c:v>
                </c:pt>
                <c:pt idx="604">
                  <c:v>-59.0</c:v>
                </c:pt>
                <c:pt idx="605">
                  <c:v>-59.0</c:v>
                </c:pt>
                <c:pt idx="606">
                  <c:v>-59.0</c:v>
                </c:pt>
                <c:pt idx="607">
                  <c:v>-59.0</c:v>
                </c:pt>
                <c:pt idx="608">
                  <c:v>-60.0</c:v>
                </c:pt>
                <c:pt idx="609">
                  <c:v>-60.0</c:v>
                </c:pt>
                <c:pt idx="610">
                  <c:v>-60.0</c:v>
                </c:pt>
                <c:pt idx="611">
                  <c:v>-59.0</c:v>
                </c:pt>
                <c:pt idx="612">
                  <c:v>-59.0</c:v>
                </c:pt>
                <c:pt idx="613">
                  <c:v>-58.0</c:v>
                </c:pt>
                <c:pt idx="614">
                  <c:v>-58.0</c:v>
                </c:pt>
                <c:pt idx="615">
                  <c:v>-58.0</c:v>
                </c:pt>
                <c:pt idx="616">
                  <c:v>-58.0</c:v>
                </c:pt>
                <c:pt idx="617">
                  <c:v>-58.0</c:v>
                </c:pt>
                <c:pt idx="618">
                  <c:v>-60.0</c:v>
                </c:pt>
                <c:pt idx="619">
                  <c:v>-64.0</c:v>
                </c:pt>
                <c:pt idx="620">
                  <c:v>-66.0</c:v>
                </c:pt>
                <c:pt idx="621">
                  <c:v>-70.0</c:v>
                </c:pt>
                <c:pt idx="622">
                  <c:v>-72.0</c:v>
                </c:pt>
                <c:pt idx="623">
                  <c:v>-66.0</c:v>
                </c:pt>
                <c:pt idx="624">
                  <c:v>-64.0</c:v>
                </c:pt>
                <c:pt idx="625">
                  <c:v>-66.0</c:v>
                </c:pt>
                <c:pt idx="626">
                  <c:v>-64.0</c:v>
                </c:pt>
                <c:pt idx="627">
                  <c:v>-69.0</c:v>
                </c:pt>
                <c:pt idx="628">
                  <c:v>-61.0</c:v>
                </c:pt>
                <c:pt idx="629">
                  <c:v>-63.0</c:v>
                </c:pt>
                <c:pt idx="630">
                  <c:v>-64.0</c:v>
                </c:pt>
                <c:pt idx="631">
                  <c:v>-63.0</c:v>
                </c:pt>
                <c:pt idx="632">
                  <c:v>-66.0</c:v>
                </c:pt>
                <c:pt idx="633">
                  <c:v>-63.0</c:v>
                </c:pt>
                <c:pt idx="634">
                  <c:v>-68.0</c:v>
                </c:pt>
                <c:pt idx="635">
                  <c:v>-67.0</c:v>
                </c:pt>
                <c:pt idx="636">
                  <c:v>-67.0</c:v>
                </c:pt>
                <c:pt idx="637">
                  <c:v>-67.0</c:v>
                </c:pt>
                <c:pt idx="638">
                  <c:v>-64.0</c:v>
                </c:pt>
                <c:pt idx="639">
                  <c:v>-63.0</c:v>
                </c:pt>
                <c:pt idx="640">
                  <c:v>-62.0</c:v>
                </c:pt>
                <c:pt idx="641">
                  <c:v>-63.0</c:v>
                </c:pt>
                <c:pt idx="642">
                  <c:v>-74.0</c:v>
                </c:pt>
                <c:pt idx="643">
                  <c:v>-64.0</c:v>
                </c:pt>
                <c:pt idx="644">
                  <c:v>-69.0</c:v>
                </c:pt>
                <c:pt idx="645">
                  <c:v>-68.0</c:v>
                </c:pt>
                <c:pt idx="646">
                  <c:v>-69.0</c:v>
                </c:pt>
                <c:pt idx="647">
                  <c:v>-70.0</c:v>
                </c:pt>
                <c:pt idx="648">
                  <c:v>-67.0</c:v>
                </c:pt>
                <c:pt idx="649">
                  <c:v>-68.0</c:v>
                </c:pt>
                <c:pt idx="650">
                  <c:v>-68.0</c:v>
                </c:pt>
                <c:pt idx="651">
                  <c:v>-70.0</c:v>
                </c:pt>
                <c:pt idx="652">
                  <c:v>-70.0</c:v>
                </c:pt>
                <c:pt idx="653">
                  <c:v>-70.0</c:v>
                </c:pt>
                <c:pt idx="654">
                  <c:v>-69.0</c:v>
                </c:pt>
                <c:pt idx="655">
                  <c:v>-69.0</c:v>
                </c:pt>
                <c:pt idx="656">
                  <c:v>-70.0</c:v>
                </c:pt>
                <c:pt idx="657">
                  <c:v>-70.0</c:v>
                </c:pt>
                <c:pt idx="658">
                  <c:v>-69.0</c:v>
                </c:pt>
                <c:pt idx="659">
                  <c:v>-69.0</c:v>
                </c:pt>
                <c:pt idx="660">
                  <c:v>-67.0</c:v>
                </c:pt>
                <c:pt idx="661">
                  <c:v>-68.0</c:v>
                </c:pt>
                <c:pt idx="662">
                  <c:v>-67.0</c:v>
                </c:pt>
                <c:pt idx="663">
                  <c:v>-68.0</c:v>
                </c:pt>
                <c:pt idx="664">
                  <c:v>-69.0</c:v>
                </c:pt>
                <c:pt idx="665">
                  <c:v>-69.0</c:v>
                </c:pt>
                <c:pt idx="666">
                  <c:v>-69.0</c:v>
                </c:pt>
                <c:pt idx="667">
                  <c:v>-69.0</c:v>
                </c:pt>
                <c:pt idx="668">
                  <c:v>-69.0</c:v>
                </c:pt>
                <c:pt idx="669">
                  <c:v>-68.0</c:v>
                </c:pt>
                <c:pt idx="670">
                  <c:v>-69.0</c:v>
                </c:pt>
                <c:pt idx="671">
                  <c:v>-68.0</c:v>
                </c:pt>
                <c:pt idx="672">
                  <c:v>-68.0</c:v>
                </c:pt>
                <c:pt idx="673">
                  <c:v>-68.0</c:v>
                </c:pt>
                <c:pt idx="674">
                  <c:v>-69.0</c:v>
                </c:pt>
                <c:pt idx="675">
                  <c:v>-69.0</c:v>
                </c:pt>
                <c:pt idx="676">
                  <c:v>-69.0</c:v>
                </c:pt>
                <c:pt idx="677">
                  <c:v>-69.0</c:v>
                </c:pt>
                <c:pt idx="678">
                  <c:v>-69.0</c:v>
                </c:pt>
                <c:pt idx="679">
                  <c:v>-69.0</c:v>
                </c:pt>
                <c:pt idx="680">
                  <c:v>-69.0</c:v>
                </c:pt>
                <c:pt idx="681">
                  <c:v>-69.0</c:v>
                </c:pt>
                <c:pt idx="682">
                  <c:v>-69.0</c:v>
                </c:pt>
                <c:pt idx="683">
                  <c:v>-69.0</c:v>
                </c:pt>
                <c:pt idx="684">
                  <c:v>-69.0</c:v>
                </c:pt>
                <c:pt idx="685">
                  <c:v>-69.0</c:v>
                </c:pt>
                <c:pt idx="686">
                  <c:v>-66.0</c:v>
                </c:pt>
                <c:pt idx="687">
                  <c:v>-69.0</c:v>
                </c:pt>
                <c:pt idx="688">
                  <c:v>-70.0</c:v>
                </c:pt>
                <c:pt idx="689">
                  <c:v>-69.0</c:v>
                </c:pt>
                <c:pt idx="690">
                  <c:v>-69.0</c:v>
                </c:pt>
                <c:pt idx="691">
                  <c:v>-68.0</c:v>
                </c:pt>
                <c:pt idx="692">
                  <c:v>-69.0</c:v>
                </c:pt>
                <c:pt idx="693">
                  <c:v>-69.0</c:v>
                </c:pt>
                <c:pt idx="694">
                  <c:v>-69.0</c:v>
                </c:pt>
                <c:pt idx="695">
                  <c:v>-69.0</c:v>
                </c:pt>
                <c:pt idx="696">
                  <c:v>-69.0</c:v>
                </c:pt>
                <c:pt idx="697">
                  <c:v>-69.0</c:v>
                </c:pt>
                <c:pt idx="698">
                  <c:v>-69.0</c:v>
                </c:pt>
                <c:pt idx="699">
                  <c:v>-69.0</c:v>
                </c:pt>
                <c:pt idx="700">
                  <c:v>-69.0</c:v>
                </c:pt>
                <c:pt idx="701">
                  <c:v>-69.0</c:v>
                </c:pt>
                <c:pt idx="702">
                  <c:v>-69.0</c:v>
                </c:pt>
                <c:pt idx="703">
                  <c:v>-70.0</c:v>
                </c:pt>
                <c:pt idx="704">
                  <c:v>-69.0</c:v>
                </c:pt>
                <c:pt idx="705">
                  <c:v>-69.0</c:v>
                </c:pt>
                <c:pt idx="706">
                  <c:v>-70.0</c:v>
                </c:pt>
                <c:pt idx="707">
                  <c:v>-70.0</c:v>
                </c:pt>
                <c:pt idx="708">
                  <c:v>-69.0</c:v>
                </c:pt>
                <c:pt idx="709">
                  <c:v>-69.0</c:v>
                </c:pt>
                <c:pt idx="710">
                  <c:v>-69.0</c:v>
                </c:pt>
                <c:pt idx="711">
                  <c:v>-68.0</c:v>
                </c:pt>
                <c:pt idx="712">
                  <c:v>-69.0</c:v>
                </c:pt>
                <c:pt idx="713">
                  <c:v>-67.0</c:v>
                </c:pt>
                <c:pt idx="714">
                  <c:v>-69.0</c:v>
                </c:pt>
                <c:pt idx="715">
                  <c:v>-69.0</c:v>
                </c:pt>
                <c:pt idx="716">
                  <c:v>-69.0</c:v>
                </c:pt>
                <c:pt idx="717">
                  <c:v>-68.0</c:v>
                </c:pt>
                <c:pt idx="718">
                  <c:v>-68.0</c:v>
                </c:pt>
                <c:pt idx="719">
                  <c:v>-69.0</c:v>
                </c:pt>
                <c:pt idx="720">
                  <c:v>-69.0</c:v>
                </c:pt>
                <c:pt idx="721">
                  <c:v>-75.0</c:v>
                </c:pt>
                <c:pt idx="722">
                  <c:v>-69.0</c:v>
                </c:pt>
                <c:pt idx="723">
                  <c:v>-68.0</c:v>
                </c:pt>
                <c:pt idx="724">
                  <c:v>-68.0</c:v>
                </c:pt>
                <c:pt idx="725">
                  <c:v>-69.0</c:v>
                </c:pt>
                <c:pt idx="726">
                  <c:v>-68.0</c:v>
                </c:pt>
                <c:pt idx="727">
                  <c:v>-68.0</c:v>
                </c:pt>
                <c:pt idx="728">
                  <c:v>-68.0</c:v>
                </c:pt>
                <c:pt idx="729">
                  <c:v>-65.0</c:v>
                </c:pt>
                <c:pt idx="730">
                  <c:v>-69.0</c:v>
                </c:pt>
                <c:pt idx="731">
                  <c:v>-69.0</c:v>
                </c:pt>
                <c:pt idx="732">
                  <c:v>-69.0</c:v>
                </c:pt>
                <c:pt idx="733">
                  <c:v>-69.0</c:v>
                </c:pt>
                <c:pt idx="734">
                  <c:v>-69.0</c:v>
                </c:pt>
                <c:pt idx="735">
                  <c:v>-68.0</c:v>
                </c:pt>
                <c:pt idx="736">
                  <c:v>-67.0</c:v>
                </c:pt>
                <c:pt idx="737">
                  <c:v>-69.0</c:v>
                </c:pt>
                <c:pt idx="738">
                  <c:v>-70.0</c:v>
                </c:pt>
                <c:pt idx="739">
                  <c:v>-69.0</c:v>
                </c:pt>
                <c:pt idx="740">
                  <c:v>-69.0</c:v>
                </c:pt>
                <c:pt idx="741">
                  <c:v>-69.0</c:v>
                </c:pt>
                <c:pt idx="742">
                  <c:v>-69.0</c:v>
                </c:pt>
                <c:pt idx="743">
                  <c:v>-69.0</c:v>
                </c:pt>
                <c:pt idx="744">
                  <c:v>-69.0</c:v>
                </c:pt>
                <c:pt idx="745">
                  <c:v>-69.0</c:v>
                </c:pt>
                <c:pt idx="746">
                  <c:v>-69.0</c:v>
                </c:pt>
                <c:pt idx="747">
                  <c:v>-70.0</c:v>
                </c:pt>
                <c:pt idx="748">
                  <c:v>-68.0</c:v>
                </c:pt>
                <c:pt idx="749">
                  <c:v>-69.0</c:v>
                </c:pt>
                <c:pt idx="750">
                  <c:v>-70.0</c:v>
                </c:pt>
                <c:pt idx="751">
                  <c:v>-69.0</c:v>
                </c:pt>
                <c:pt idx="752">
                  <c:v>-69.0</c:v>
                </c:pt>
                <c:pt idx="753">
                  <c:v>-70.0</c:v>
                </c:pt>
                <c:pt idx="754">
                  <c:v>-69.0</c:v>
                </c:pt>
                <c:pt idx="755">
                  <c:v>-71.0</c:v>
                </c:pt>
                <c:pt idx="756">
                  <c:v>-68.0</c:v>
                </c:pt>
                <c:pt idx="757">
                  <c:v>-69.0</c:v>
                </c:pt>
                <c:pt idx="758">
                  <c:v>-69.0</c:v>
                </c:pt>
                <c:pt idx="759">
                  <c:v>-70.0</c:v>
                </c:pt>
                <c:pt idx="760">
                  <c:v>-68.0</c:v>
                </c:pt>
                <c:pt idx="761">
                  <c:v>-70.0</c:v>
                </c:pt>
                <c:pt idx="762">
                  <c:v>-69.0</c:v>
                </c:pt>
                <c:pt idx="763">
                  <c:v>-69.0</c:v>
                </c:pt>
                <c:pt idx="764">
                  <c:v>-68.0</c:v>
                </c:pt>
                <c:pt idx="765">
                  <c:v>-67.0</c:v>
                </c:pt>
                <c:pt idx="766">
                  <c:v>-67.0</c:v>
                </c:pt>
                <c:pt idx="767">
                  <c:v>-68.0</c:v>
                </c:pt>
                <c:pt idx="768">
                  <c:v>-67.0</c:v>
                </c:pt>
                <c:pt idx="769">
                  <c:v>-66.0</c:v>
                </c:pt>
                <c:pt idx="770">
                  <c:v>-68.0</c:v>
                </c:pt>
                <c:pt idx="771">
                  <c:v>-67.0</c:v>
                </c:pt>
                <c:pt idx="772">
                  <c:v>-68.0</c:v>
                </c:pt>
                <c:pt idx="773">
                  <c:v>-68.0</c:v>
                </c:pt>
                <c:pt idx="774">
                  <c:v>-69.0</c:v>
                </c:pt>
                <c:pt idx="775">
                  <c:v>-69.0</c:v>
                </c:pt>
                <c:pt idx="776">
                  <c:v>-67.0</c:v>
                </c:pt>
                <c:pt idx="777">
                  <c:v>-74.0</c:v>
                </c:pt>
                <c:pt idx="778">
                  <c:v>-67.0</c:v>
                </c:pt>
                <c:pt idx="779">
                  <c:v>-67.0</c:v>
                </c:pt>
                <c:pt idx="780">
                  <c:v>-67.0</c:v>
                </c:pt>
                <c:pt idx="781">
                  <c:v>-64.0</c:v>
                </c:pt>
                <c:pt idx="782">
                  <c:v>-65.0</c:v>
                </c:pt>
                <c:pt idx="783">
                  <c:v>-65.0</c:v>
                </c:pt>
                <c:pt idx="784">
                  <c:v>-67.0</c:v>
                </c:pt>
                <c:pt idx="785">
                  <c:v>-67.0</c:v>
                </c:pt>
                <c:pt idx="786">
                  <c:v>-66.0</c:v>
                </c:pt>
                <c:pt idx="787">
                  <c:v>-67.0</c:v>
                </c:pt>
                <c:pt idx="788">
                  <c:v>-67.0</c:v>
                </c:pt>
                <c:pt idx="789">
                  <c:v>-64.0</c:v>
                </c:pt>
                <c:pt idx="790">
                  <c:v>-65.0</c:v>
                </c:pt>
                <c:pt idx="791">
                  <c:v>-67.0</c:v>
                </c:pt>
                <c:pt idx="792">
                  <c:v>-66.0</c:v>
                </c:pt>
                <c:pt idx="793">
                  <c:v>-67.0</c:v>
                </c:pt>
                <c:pt idx="794">
                  <c:v>-67.0</c:v>
                </c:pt>
                <c:pt idx="795">
                  <c:v>-67.0</c:v>
                </c:pt>
                <c:pt idx="796">
                  <c:v>-68.0</c:v>
                </c:pt>
                <c:pt idx="797">
                  <c:v>-67.0</c:v>
                </c:pt>
                <c:pt idx="798">
                  <c:v>-75.0</c:v>
                </c:pt>
                <c:pt idx="799">
                  <c:v>-68.0</c:v>
                </c:pt>
                <c:pt idx="800">
                  <c:v>-68.0</c:v>
                </c:pt>
                <c:pt idx="801">
                  <c:v>-67.0</c:v>
                </c:pt>
                <c:pt idx="802">
                  <c:v>-67.0</c:v>
                </c:pt>
                <c:pt idx="803">
                  <c:v>-67.0</c:v>
                </c:pt>
                <c:pt idx="804">
                  <c:v>-67.0</c:v>
                </c:pt>
                <c:pt idx="805">
                  <c:v>-65.0</c:v>
                </c:pt>
                <c:pt idx="806">
                  <c:v>-65.0</c:v>
                </c:pt>
                <c:pt idx="807">
                  <c:v>-65.0</c:v>
                </c:pt>
                <c:pt idx="808">
                  <c:v>-67.0</c:v>
                </c:pt>
                <c:pt idx="809">
                  <c:v>-67.0</c:v>
                </c:pt>
                <c:pt idx="810">
                  <c:v>-67.0</c:v>
                </c:pt>
                <c:pt idx="811">
                  <c:v>-67.0</c:v>
                </c:pt>
                <c:pt idx="812">
                  <c:v>-65.0</c:v>
                </c:pt>
                <c:pt idx="813">
                  <c:v>-67.0</c:v>
                </c:pt>
                <c:pt idx="814">
                  <c:v>-67.0</c:v>
                </c:pt>
                <c:pt idx="815">
                  <c:v>-67.0</c:v>
                </c:pt>
                <c:pt idx="816">
                  <c:v>-67.0</c:v>
                </c:pt>
                <c:pt idx="817">
                  <c:v>-74.0</c:v>
                </c:pt>
                <c:pt idx="818">
                  <c:v>-66.0</c:v>
                </c:pt>
                <c:pt idx="819">
                  <c:v>-65.0</c:v>
                </c:pt>
                <c:pt idx="820">
                  <c:v>-72.0</c:v>
                </c:pt>
                <c:pt idx="821">
                  <c:v>-67.0</c:v>
                </c:pt>
                <c:pt idx="822">
                  <c:v>-68.0</c:v>
                </c:pt>
                <c:pt idx="823">
                  <c:v>-67.0</c:v>
                </c:pt>
                <c:pt idx="824">
                  <c:v>-67.0</c:v>
                </c:pt>
                <c:pt idx="825">
                  <c:v>-67.0</c:v>
                </c:pt>
                <c:pt idx="826">
                  <c:v>-67.0</c:v>
                </c:pt>
                <c:pt idx="827">
                  <c:v>-69.0</c:v>
                </c:pt>
                <c:pt idx="828">
                  <c:v>-64.0</c:v>
                </c:pt>
                <c:pt idx="829">
                  <c:v>-72.0</c:v>
                </c:pt>
                <c:pt idx="830">
                  <c:v>-64.0</c:v>
                </c:pt>
                <c:pt idx="831">
                  <c:v>-74.0</c:v>
                </c:pt>
                <c:pt idx="832">
                  <c:v>-64.0</c:v>
                </c:pt>
                <c:pt idx="833">
                  <c:v>-71.0</c:v>
                </c:pt>
                <c:pt idx="834">
                  <c:v>-64.0</c:v>
                </c:pt>
                <c:pt idx="835">
                  <c:v>-67.0</c:v>
                </c:pt>
                <c:pt idx="836">
                  <c:v>-67.0</c:v>
                </c:pt>
                <c:pt idx="837">
                  <c:v>-67.0</c:v>
                </c:pt>
                <c:pt idx="838">
                  <c:v>-67.0</c:v>
                </c:pt>
                <c:pt idx="839">
                  <c:v>-65.0</c:v>
                </c:pt>
                <c:pt idx="840">
                  <c:v>-70.0</c:v>
                </c:pt>
                <c:pt idx="841">
                  <c:v>-67.0</c:v>
                </c:pt>
                <c:pt idx="842">
                  <c:v>-67.0</c:v>
                </c:pt>
                <c:pt idx="843">
                  <c:v>-67.0</c:v>
                </c:pt>
                <c:pt idx="844">
                  <c:v>-64.0</c:v>
                </c:pt>
                <c:pt idx="845">
                  <c:v>-64.0</c:v>
                </c:pt>
                <c:pt idx="846">
                  <c:v>-67.0</c:v>
                </c:pt>
                <c:pt idx="847">
                  <c:v>-64.0</c:v>
                </c:pt>
                <c:pt idx="848">
                  <c:v>-64.0</c:v>
                </c:pt>
                <c:pt idx="849">
                  <c:v>-64.0</c:v>
                </c:pt>
                <c:pt idx="850">
                  <c:v>-76.0</c:v>
                </c:pt>
                <c:pt idx="851">
                  <c:v>-64.0</c:v>
                </c:pt>
                <c:pt idx="852">
                  <c:v>-64.0</c:v>
                </c:pt>
                <c:pt idx="853">
                  <c:v>-64.0</c:v>
                </c:pt>
                <c:pt idx="854">
                  <c:v>-64.0</c:v>
                </c:pt>
                <c:pt idx="855">
                  <c:v>-64.0</c:v>
                </c:pt>
                <c:pt idx="856">
                  <c:v>-64.0</c:v>
                </c:pt>
                <c:pt idx="857">
                  <c:v>-67.0</c:v>
                </c:pt>
                <c:pt idx="858">
                  <c:v>-64.0</c:v>
                </c:pt>
                <c:pt idx="859">
                  <c:v>-64.0</c:v>
                </c:pt>
                <c:pt idx="860">
                  <c:v>-64.0</c:v>
                </c:pt>
                <c:pt idx="861">
                  <c:v>-64.0</c:v>
                </c:pt>
                <c:pt idx="862">
                  <c:v>-67.0</c:v>
                </c:pt>
                <c:pt idx="863">
                  <c:v>-66.0</c:v>
                </c:pt>
                <c:pt idx="864">
                  <c:v>-66.0</c:v>
                </c:pt>
                <c:pt idx="865">
                  <c:v>-65.0</c:v>
                </c:pt>
                <c:pt idx="866">
                  <c:v>-70.0</c:v>
                </c:pt>
                <c:pt idx="867">
                  <c:v>-64.0</c:v>
                </c:pt>
                <c:pt idx="868">
                  <c:v>-70.0</c:v>
                </c:pt>
                <c:pt idx="869">
                  <c:v>-64.0</c:v>
                </c:pt>
                <c:pt idx="870">
                  <c:v>-64.0</c:v>
                </c:pt>
                <c:pt idx="871">
                  <c:v>-67.0</c:v>
                </c:pt>
                <c:pt idx="872">
                  <c:v>-74.0</c:v>
                </c:pt>
                <c:pt idx="873">
                  <c:v>-67.0</c:v>
                </c:pt>
                <c:pt idx="874">
                  <c:v>-67.0</c:v>
                </c:pt>
                <c:pt idx="875">
                  <c:v>-67.0</c:v>
                </c:pt>
                <c:pt idx="876">
                  <c:v>-67.0</c:v>
                </c:pt>
                <c:pt idx="877">
                  <c:v>-68.0</c:v>
                </c:pt>
                <c:pt idx="878">
                  <c:v>-68.0</c:v>
                </c:pt>
                <c:pt idx="879">
                  <c:v>-66.0</c:v>
                </c:pt>
                <c:pt idx="880">
                  <c:v>-67.0</c:v>
                </c:pt>
                <c:pt idx="881">
                  <c:v>-67.0</c:v>
                </c:pt>
                <c:pt idx="882">
                  <c:v>-68.0</c:v>
                </c:pt>
                <c:pt idx="883">
                  <c:v>-71.0</c:v>
                </c:pt>
                <c:pt idx="884">
                  <c:v>-64.0</c:v>
                </c:pt>
                <c:pt idx="885">
                  <c:v>-66.0</c:v>
                </c:pt>
                <c:pt idx="886">
                  <c:v>-64.0</c:v>
                </c:pt>
                <c:pt idx="887">
                  <c:v>-67.0</c:v>
                </c:pt>
                <c:pt idx="888">
                  <c:v>-64.0</c:v>
                </c:pt>
                <c:pt idx="889">
                  <c:v>-64.0</c:v>
                </c:pt>
                <c:pt idx="890">
                  <c:v>-66.0</c:v>
                </c:pt>
                <c:pt idx="891">
                  <c:v>-66.0</c:v>
                </c:pt>
                <c:pt idx="892">
                  <c:v>-67.0</c:v>
                </c:pt>
                <c:pt idx="893">
                  <c:v>-67.0</c:v>
                </c:pt>
                <c:pt idx="894">
                  <c:v>-66.0</c:v>
                </c:pt>
                <c:pt idx="895">
                  <c:v>-67.0</c:v>
                </c:pt>
                <c:pt idx="896">
                  <c:v>-67.0</c:v>
                </c:pt>
                <c:pt idx="897">
                  <c:v>-67.0</c:v>
                </c:pt>
                <c:pt idx="898">
                  <c:v>-65.0</c:v>
                </c:pt>
                <c:pt idx="899">
                  <c:v>-72.0</c:v>
                </c:pt>
                <c:pt idx="900">
                  <c:v>-64.0</c:v>
                </c:pt>
                <c:pt idx="901">
                  <c:v>-64.0</c:v>
                </c:pt>
                <c:pt idx="902">
                  <c:v>-64.0</c:v>
                </c:pt>
                <c:pt idx="903">
                  <c:v>-67.0</c:v>
                </c:pt>
                <c:pt idx="904">
                  <c:v>-67.0</c:v>
                </c:pt>
                <c:pt idx="905">
                  <c:v>-64.0</c:v>
                </c:pt>
                <c:pt idx="906">
                  <c:v>-67.0</c:v>
                </c:pt>
                <c:pt idx="907">
                  <c:v>-64.0</c:v>
                </c:pt>
                <c:pt idx="908">
                  <c:v>-71.0</c:v>
                </c:pt>
                <c:pt idx="909">
                  <c:v>-64.0</c:v>
                </c:pt>
                <c:pt idx="910">
                  <c:v>-64.0</c:v>
                </c:pt>
                <c:pt idx="911">
                  <c:v>-64.0</c:v>
                </c:pt>
                <c:pt idx="912">
                  <c:v>-64.0</c:v>
                </c:pt>
                <c:pt idx="913">
                  <c:v>-64.0</c:v>
                </c:pt>
                <c:pt idx="914">
                  <c:v>-66.0</c:v>
                </c:pt>
                <c:pt idx="915">
                  <c:v>-64.0</c:v>
                </c:pt>
                <c:pt idx="916">
                  <c:v>-65.0</c:v>
                </c:pt>
                <c:pt idx="917">
                  <c:v>-67.0</c:v>
                </c:pt>
                <c:pt idx="918">
                  <c:v>-64.0</c:v>
                </c:pt>
                <c:pt idx="919">
                  <c:v>-64.0</c:v>
                </c:pt>
                <c:pt idx="920">
                  <c:v>-64.0</c:v>
                </c:pt>
                <c:pt idx="921">
                  <c:v>-67.0</c:v>
                </c:pt>
                <c:pt idx="922">
                  <c:v>-67.0</c:v>
                </c:pt>
                <c:pt idx="923">
                  <c:v>-67.0</c:v>
                </c:pt>
                <c:pt idx="924">
                  <c:v>-66.0</c:v>
                </c:pt>
                <c:pt idx="925">
                  <c:v>-67.0</c:v>
                </c:pt>
                <c:pt idx="926">
                  <c:v>-67.0</c:v>
                </c:pt>
                <c:pt idx="927">
                  <c:v>-64.0</c:v>
                </c:pt>
                <c:pt idx="928">
                  <c:v>-66.0</c:v>
                </c:pt>
                <c:pt idx="929">
                  <c:v>-67.0</c:v>
                </c:pt>
                <c:pt idx="930">
                  <c:v>-67.0</c:v>
                </c:pt>
                <c:pt idx="931">
                  <c:v>-65.0</c:v>
                </c:pt>
                <c:pt idx="932">
                  <c:v>-64.0</c:v>
                </c:pt>
                <c:pt idx="933">
                  <c:v>-64.0</c:v>
                </c:pt>
                <c:pt idx="934">
                  <c:v>-67.0</c:v>
                </c:pt>
                <c:pt idx="935">
                  <c:v>-63.0</c:v>
                </c:pt>
                <c:pt idx="936">
                  <c:v>-63.0</c:v>
                </c:pt>
                <c:pt idx="937">
                  <c:v>-64.0</c:v>
                </c:pt>
                <c:pt idx="938">
                  <c:v>-66.0</c:v>
                </c:pt>
                <c:pt idx="939">
                  <c:v>-64.0</c:v>
                </c:pt>
                <c:pt idx="940">
                  <c:v>-65.0</c:v>
                </c:pt>
                <c:pt idx="941">
                  <c:v>-63.0</c:v>
                </c:pt>
                <c:pt idx="942">
                  <c:v>-63.0</c:v>
                </c:pt>
                <c:pt idx="943">
                  <c:v>-62.0</c:v>
                </c:pt>
                <c:pt idx="944">
                  <c:v>-63.0</c:v>
                </c:pt>
                <c:pt idx="945">
                  <c:v>-61.0</c:v>
                </c:pt>
                <c:pt idx="946">
                  <c:v>-63.0</c:v>
                </c:pt>
                <c:pt idx="947">
                  <c:v>-66.0</c:v>
                </c:pt>
                <c:pt idx="948">
                  <c:v>-64.0</c:v>
                </c:pt>
                <c:pt idx="949">
                  <c:v>-66.0</c:v>
                </c:pt>
                <c:pt idx="950">
                  <c:v>-63.0</c:v>
                </c:pt>
                <c:pt idx="951">
                  <c:v>-63.0</c:v>
                </c:pt>
                <c:pt idx="952">
                  <c:v>-64.0</c:v>
                </c:pt>
                <c:pt idx="953">
                  <c:v>-63.0</c:v>
                </c:pt>
                <c:pt idx="954">
                  <c:v>-63.0</c:v>
                </c:pt>
                <c:pt idx="955">
                  <c:v>-64.0</c:v>
                </c:pt>
                <c:pt idx="956">
                  <c:v>-63.0</c:v>
                </c:pt>
                <c:pt idx="957">
                  <c:v>-63.0</c:v>
                </c:pt>
                <c:pt idx="958">
                  <c:v>-62.0</c:v>
                </c:pt>
                <c:pt idx="959">
                  <c:v>-62.0</c:v>
                </c:pt>
                <c:pt idx="960">
                  <c:v>-74.0</c:v>
                </c:pt>
                <c:pt idx="961">
                  <c:v>-62.0</c:v>
                </c:pt>
                <c:pt idx="962">
                  <c:v>-62.0</c:v>
                </c:pt>
                <c:pt idx="963">
                  <c:v>-62.0</c:v>
                </c:pt>
                <c:pt idx="964">
                  <c:v>-61.0</c:v>
                </c:pt>
                <c:pt idx="965">
                  <c:v>-61.0</c:v>
                </c:pt>
                <c:pt idx="966">
                  <c:v>-61.0</c:v>
                </c:pt>
                <c:pt idx="967">
                  <c:v>-61.0</c:v>
                </c:pt>
                <c:pt idx="968">
                  <c:v>-62.0</c:v>
                </c:pt>
                <c:pt idx="969">
                  <c:v>-62.0</c:v>
                </c:pt>
                <c:pt idx="970">
                  <c:v>-64.0</c:v>
                </c:pt>
                <c:pt idx="971">
                  <c:v>-63.0</c:v>
                </c:pt>
                <c:pt idx="972">
                  <c:v>-63.0</c:v>
                </c:pt>
                <c:pt idx="973">
                  <c:v>-64.0</c:v>
                </c:pt>
                <c:pt idx="974">
                  <c:v>-63.0</c:v>
                </c:pt>
                <c:pt idx="975">
                  <c:v>-63.0</c:v>
                </c:pt>
                <c:pt idx="976">
                  <c:v>-63.0</c:v>
                </c:pt>
                <c:pt idx="977">
                  <c:v>-63.0</c:v>
                </c:pt>
                <c:pt idx="978">
                  <c:v>-63.0</c:v>
                </c:pt>
                <c:pt idx="979">
                  <c:v>-63.0</c:v>
                </c:pt>
                <c:pt idx="980">
                  <c:v>-63.0</c:v>
                </c:pt>
                <c:pt idx="981">
                  <c:v>-63.0</c:v>
                </c:pt>
                <c:pt idx="982">
                  <c:v>-63.0</c:v>
                </c:pt>
                <c:pt idx="983">
                  <c:v>-62.0</c:v>
                </c:pt>
                <c:pt idx="984">
                  <c:v>-64.0</c:v>
                </c:pt>
                <c:pt idx="985">
                  <c:v>-63.0</c:v>
                </c:pt>
                <c:pt idx="986">
                  <c:v>-63.0</c:v>
                </c:pt>
                <c:pt idx="987">
                  <c:v>-66.0</c:v>
                </c:pt>
                <c:pt idx="988">
                  <c:v>-64.0</c:v>
                </c:pt>
                <c:pt idx="989">
                  <c:v>-63.0</c:v>
                </c:pt>
                <c:pt idx="990">
                  <c:v>-64.0</c:v>
                </c:pt>
                <c:pt idx="991">
                  <c:v>-63.0</c:v>
                </c:pt>
                <c:pt idx="992">
                  <c:v>-66.0</c:v>
                </c:pt>
                <c:pt idx="993">
                  <c:v>-64.0</c:v>
                </c:pt>
                <c:pt idx="994">
                  <c:v>-71.0</c:v>
                </c:pt>
                <c:pt idx="995">
                  <c:v>-64.0</c:v>
                </c:pt>
                <c:pt idx="996">
                  <c:v>-63.0</c:v>
                </c:pt>
                <c:pt idx="997">
                  <c:v>-64.0</c:v>
                </c:pt>
                <c:pt idx="998">
                  <c:v>-68.0</c:v>
                </c:pt>
                <c:pt idx="999">
                  <c:v>-71.0</c:v>
                </c:pt>
                <c:pt idx="1000">
                  <c:v>-69.0</c:v>
                </c:pt>
                <c:pt idx="1001">
                  <c:v>-66.0</c:v>
                </c:pt>
                <c:pt idx="1002">
                  <c:v>-67.0</c:v>
                </c:pt>
                <c:pt idx="1003">
                  <c:v>-65.0</c:v>
                </c:pt>
                <c:pt idx="1004">
                  <c:v>-64.0</c:v>
                </c:pt>
                <c:pt idx="1005">
                  <c:v>-63.0</c:v>
                </c:pt>
                <c:pt idx="1006">
                  <c:v>-63.0</c:v>
                </c:pt>
                <c:pt idx="1007">
                  <c:v>-63.0</c:v>
                </c:pt>
                <c:pt idx="1008">
                  <c:v>-61.0</c:v>
                </c:pt>
                <c:pt idx="1009">
                  <c:v>-61.0</c:v>
                </c:pt>
                <c:pt idx="1010">
                  <c:v>-62.0</c:v>
                </c:pt>
                <c:pt idx="1011">
                  <c:v>-63.0</c:v>
                </c:pt>
                <c:pt idx="1012">
                  <c:v>-63.0</c:v>
                </c:pt>
                <c:pt idx="1013">
                  <c:v>-63.0</c:v>
                </c:pt>
                <c:pt idx="1014">
                  <c:v>-63.0</c:v>
                </c:pt>
                <c:pt idx="1015">
                  <c:v>-63.0</c:v>
                </c:pt>
                <c:pt idx="1016">
                  <c:v>-63.0</c:v>
                </c:pt>
                <c:pt idx="1017">
                  <c:v>-63.0</c:v>
                </c:pt>
                <c:pt idx="1018">
                  <c:v>-63.0</c:v>
                </c:pt>
                <c:pt idx="1019">
                  <c:v>-64.0</c:v>
                </c:pt>
                <c:pt idx="1020">
                  <c:v>-67.0</c:v>
                </c:pt>
                <c:pt idx="1021">
                  <c:v>-68.0</c:v>
                </c:pt>
                <c:pt idx="1022">
                  <c:v>-68.0</c:v>
                </c:pt>
                <c:pt idx="1023">
                  <c:v>-69.0</c:v>
                </c:pt>
                <c:pt idx="1024">
                  <c:v>-69.0</c:v>
                </c:pt>
                <c:pt idx="1025">
                  <c:v>-69.0</c:v>
                </c:pt>
                <c:pt idx="1026">
                  <c:v>-70.0</c:v>
                </c:pt>
                <c:pt idx="1027">
                  <c:v>-70.0</c:v>
                </c:pt>
                <c:pt idx="1028">
                  <c:v>-70.0</c:v>
                </c:pt>
                <c:pt idx="1029">
                  <c:v>-71.0</c:v>
                </c:pt>
                <c:pt idx="1030">
                  <c:v>-73.0</c:v>
                </c:pt>
                <c:pt idx="1031">
                  <c:v>-69.0</c:v>
                </c:pt>
                <c:pt idx="1032">
                  <c:v>-67.0</c:v>
                </c:pt>
                <c:pt idx="1033">
                  <c:v>-67.0</c:v>
                </c:pt>
                <c:pt idx="1034">
                  <c:v>-66.0</c:v>
                </c:pt>
                <c:pt idx="1035">
                  <c:v>-64.0</c:v>
                </c:pt>
                <c:pt idx="1036">
                  <c:v>-63.0</c:v>
                </c:pt>
                <c:pt idx="1037">
                  <c:v>-64.0</c:v>
                </c:pt>
                <c:pt idx="1038">
                  <c:v>-67.0</c:v>
                </c:pt>
                <c:pt idx="1039">
                  <c:v>-69.0</c:v>
                </c:pt>
                <c:pt idx="1040">
                  <c:v>-73.0</c:v>
                </c:pt>
                <c:pt idx="1041">
                  <c:v>-70.0</c:v>
                </c:pt>
                <c:pt idx="1042">
                  <c:v>-69.0</c:v>
                </c:pt>
                <c:pt idx="1043">
                  <c:v>-67.0</c:v>
                </c:pt>
                <c:pt idx="1044">
                  <c:v>-64.0</c:v>
                </c:pt>
                <c:pt idx="1045">
                  <c:v>-69.0</c:v>
                </c:pt>
                <c:pt idx="1046">
                  <c:v>-70.0</c:v>
                </c:pt>
                <c:pt idx="1047">
                  <c:v>-65.0</c:v>
                </c:pt>
                <c:pt idx="1048">
                  <c:v>-67.0</c:v>
                </c:pt>
                <c:pt idx="1049">
                  <c:v>-67.0</c:v>
                </c:pt>
                <c:pt idx="1050">
                  <c:v>-64.0</c:v>
                </c:pt>
                <c:pt idx="1051">
                  <c:v>-63.0</c:v>
                </c:pt>
                <c:pt idx="1052">
                  <c:v>-61.0</c:v>
                </c:pt>
                <c:pt idx="1053">
                  <c:v>-61.0</c:v>
                </c:pt>
                <c:pt idx="1054">
                  <c:v>-67.0</c:v>
                </c:pt>
                <c:pt idx="1055">
                  <c:v>-58.0</c:v>
                </c:pt>
                <c:pt idx="1056">
                  <c:v>-57.0</c:v>
                </c:pt>
                <c:pt idx="1057">
                  <c:v>-57.0</c:v>
                </c:pt>
                <c:pt idx="1058">
                  <c:v>-73.0</c:v>
                </c:pt>
                <c:pt idx="1059">
                  <c:v>-57.0</c:v>
                </c:pt>
                <c:pt idx="1060">
                  <c:v>-57.0</c:v>
                </c:pt>
                <c:pt idx="1061">
                  <c:v>-57.0</c:v>
                </c:pt>
                <c:pt idx="1062">
                  <c:v>-58.0</c:v>
                </c:pt>
                <c:pt idx="1063">
                  <c:v>-60.0</c:v>
                </c:pt>
                <c:pt idx="1064">
                  <c:v>-60.0</c:v>
                </c:pt>
                <c:pt idx="1065">
                  <c:v>-64.0</c:v>
                </c:pt>
                <c:pt idx="1066">
                  <c:v>-70.0</c:v>
                </c:pt>
                <c:pt idx="1067">
                  <c:v>-70.0</c:v>
                </c:pt>
                <c:pt idx="1068">
                  <c:v>-69.0</c:v>
                </c:pt>
                <c:pt idx="1069">
                  <c:v>-64.0</c:v>
                </c:pt>
                <c:pt idx="1070">
                  <c:v>-69.0</c:v>
                </c:pt>
                <c:pt idx="1071">
                  <c:v>-75.0</c:v>
                </c:pt>
                <c:pt idx="1072">
                  <c:v>-67.0</c:v>
                </c:pt>
                <c:pt idx="1073">
                  <c:v>-66.0</c:v>
                </c:pt>
                <c:pt idx="1074">
                  <c:v>-69.0</c:v>
                </c:pt>
                <c:pt idx="1075">
                  <c:v>-66.0</c:v>
                </c:pt>
                <c:pt idx="1076">
                  <c:v>-64.0</c:v>
                </c:pt>
                <c:pt idx="1077">
                  <c:v>-61.0</c:v>
                </c:pt>
                <c:pt idx="1078">
                  <c:v>-62.0</c:v>
                </c:pt>
                <c:pt idx="1079">
                  <c:v>-60.0</c:v>
                </c:pt>
                <c:pt idx="1080">
                  <c:v>-61.0</c:v>
                </c:pt>
                <c:pt idx="1081">
                  <c:v>-64.0</c:v>
                </c:pt>
                <c:pt idx="1082">
                  <c:v>-71.0</c:v>
                </c:pt>
                <c:pt idx="1083">
                  <c:v>-69.0</c:v>
                </c:pt>
                <c:pt idx="1084">
                  <c:v>-70.0</c:v>
                </c:pt>
                <c:pt idx="1085">
                  <c:v>-62.0</c:v>
                </c:pt>
                <c:pt idx="1086">
                  <c:v>-61.0</c:v>
                </c:pt>
                <c:pt idx="1087">
                  <c:v>-61.0</c:v>
                </c:pt>
                <c:pt idx="1088">
                  <c:v>-68.0</c:v>
                </c:pt>
                <c:pt idx="1089">
                  <c:v>-70.0</c:v>
                </c:pt>
                <c:pt idx="1090">
                  <c:v>-66.0</c:v>
                </c:pt>
                <c:pt idx="1091">
                  <c:v>-59.0</c:v>
                </c:pt>
                <c:pt idx="1092">
                  <c:v>-60.0</c:v>
                </c:pt>
                <c:pt idx="1093">
                  <c:v>-64.0</c:v>
                </c:pt>
                <c:pt idx="1094">
                  <c:v>-70.0</c:v>
                </c:pt>
                <c:pt idx="1095">
                  <c:v>-60.0</c:v>
                </c:pt>
                <c:pt idx="1096">
                  <c:v>-58.0</c:v>
                </c:pt>
                <c:pt idx="1097">
                  <c:v>-54.0</c:v>
                </c:pt>
                <c:pt idx="1098">
                  <c:v>-70.0</c:v>
                </c:pt>
                <c:pt idx="1099">
                  <c:v>-55.0</c:v>
                </c:pt>
                <c:pt idx="1100">
                  <c:v>-62.0</c:v>
                </c:pt>
                <c:pt idx="1101">
                  <c:v>-69.0</c:v>
                </c:pt>
                <c:pt idx="1102">
                  <c:v>-63.0</c:v>
                </c:pt>
                <c:pt idx="1103">
                  <c:v>-61.0</c:v>
                </c:pt>
                <c:pt idx="1104">
                  <c:v>-60.0</c:v>
                </c:pt>
                <c:pt idx="1105">
                  <c:v>-60.0</c:v>
                </c:pt>
                <c:pt idx="1106">
                  <c:v>-58.0</c:v>
                </c:pt>
                <c:pt idx="1107">
                  <c:v>-58.0</c:v>
                </c:pt>
                <c:pt idx="1108">
                  <c:v>-70.0</c:v>
                </c:pt>
                <c:pt idx="1109">
                  <c:v>-69.0</c:v>
                </c:pt>
                <c:pt idx="1110">
                  <c:v>-63.0</c:v>
                </c:pt>
                <c:pt idx="1111">
                  <c:v>-68.0</c:v>
                </c:pt>
                <c:pt idx="1112">
                  <c:v>-59.0</c:v>
                </c:pt>
                <c:pt idx="1113">
                  <c:v>-56.0</c:v>
                </c:pt>
                <c:pt idx="1114">
                  <c:v>-58.0</c:v>
                </c:pt>
                <c:pt idx="1115">
                  <c:v>-62.0</c:v>
                </c:pt>
                <c:pt idx="1116">
                  <c:v>-63.0</c:v>
                </c:pt>
                <c:pt idx="1117">
                  <c:v>-61.0</c:v>
                </c:pt>
                <c:pt idx="1118">
                  <c:v>-61.0</c:v>
                </c:pt>
                <c:pt idx="1119">
                  <c:v>-66.0</c:v>
                </c:pt>
                <c:pt idx="1120">
                  <c:v>-64.0</c:v>
                </c:pt>
                <c:pt idx="1121">
                  <c:v>-63.0</c:v>
                </c:pt>
                <c:pt idx="1122">
                  <c:v>-60.0</c:v>
                </c:pt>
                <c:pt idx="1123">
                  <c:v>-58.0</c:v>
                </c:pt>
                <c:pt idx="1124">
                  <c:v>-58.0</c:v>
                </c:pt>
                <c:pt idx="1125">
                  <c:v>-59.0</c:v>
                </c:pt>
                <c:pt idx="1126">
                  <c:v>-58.0</c:v>
                </c:pt>
                <c:pt idx="1127">
                  <c:v>-59.0</c:v>
                </c:pt>
                <c:pt idx="1128">
                  <c:v>-62.0</c:v>
                </c:pt>
                <c:pt idx="1129">
                  <c:v>-62.0</c:v>
                </c:pt>
                <c:pt idx="1130">
                  <c:v>-63.0</c:v>
                </c:pt>
                <c:pt idx="1131">
                  <c:v>-67.0</c:v>
                </c:pt>
                <c:pt idx="1132">
                  <c:v>-64.0</c:v>
                </c:pt>
                <c:pt idx="1133">
                  <c:v>-64.0</c:v>
                </c:pt>
                <c:pt idx="1134">
                  <c:v>-61.0</c:v>
                </c:pt>
                <c:pt idx="1135">
                  <c:v>-58.0</c:v>
                </c:pt>
                <c:pt idx="1136">
                  <c:v>-60.0</c:v>
                </c:pt>
                <c:pt idx="1137">
                  <c:v>-69.0</c:v>
                </c:pt>
                <c:pt idx="1138">
                  <c:v>-72.0</c:v>
                </c:pt>
                <c:pt idx="1139">
                  <c:v>-69.0</c:v>
                </c:pt>
                <c:pt idx="1140">
                  <c:v>-64.0</c:v>
                </c:pt>
                <c:pt idx="1141">
                  <c:v>-67.0</c:v>
                </c:pt>
                <c:pt idx="1142">
                  <c:v>-67.0</c:v>
                </c:pt>
                <c:pt idx="1143">
                  <c:v>-66.0</c:v>
                </c:pt>
                <c:pt idx="1144">
                  <c:v>-69.0</c:v>
                </c:pt>
                <c:pt idx="1145">
                  <c:v>-67.0</c:v>
                </c:pt>
                <c:pt idx="1146">
                  <c:v>-63.0</c:v>
                </c:pt>
                <c:pt idx="1147">
                  <c:v>-64.0</c:v>
                </c:pt>
                <c:pt idx="1148">
                  <c:v>-66.0</c:v>
                </c:pt>
                <c:pt idx="1149">
                  <c:v>-68.0</c:v>
                </c:pt>
                <c:pt idx="1150">
                  <c:v>-61.0</c:v>
                </c:pt>
                <c:pt idx="1151">
                  <c:v>-65.0</c:v>
                </c:pt>
                <c:pt idx="1152">
                  <c:v>-69.0</c:v>
                </c:pt>
                <c:pt idx="1153">
                  <c:v>-67.0</c:v>
                </c:pt>
                <c:pt idx="1154">
                  <c:v>-63.0</c:v>
                </c:pt>
                <c:pt idx="1155">
                  <c:v>-62.0</c:v>
                </c:pt>
                <c:pt idx="1156">
                  <c:v>-61.0</c:v>
                </c:pt>
                <c:pt idx="1157">
                  <c:v>-61.0</c:v>
                </c:pt>
                <c:pt idx="1158">
                  <c:v>-63.0</c:v>
                </c:pt>
                <c:pt idx="1159">
                  <c:v>-67.0</c:v>
                </c:pt>
                <c:pt idx="1160">
                  <c:v>-67.0</c:v>
                </c:pt>
                <c:pt idx="1161">
                  <c:v>-63.0</c:v>
                </c:pt>
                <c:pt idx="1162">
                  <c:v>-60.0</c:v>
                </c:pt>
                <c:pt idx="1163">
                  <c:v>-64.0</c:v>
                </c:pt>
                <c:pt idx="1164">
                  <c:v>-78.0</c:v>
                </c:pt>
                <c:pt idx="1165">
                  <c:v>-69.0</c:v>
                </c:pt>
                <c:pt idx="1166">
                  <c:v>-63.0</c:v>
                </c:pt>
                <c:pt idx="1167">
                  <c:v>-61.0</c:v>
                </c:pt>
                <c:pt idx="1168">
                  <c:v>-63.0</c:v>
                </c:pt>
                <c:pt idx="1169">
                  <c:v>-69.0</c:v>
                </c:pt>
                <c:pt idx="1170">
                  <c:v>-71.0</c:v>
                </c:pt>
                <c:pt idx="1171">
                  <c:v>-69.0</c:v>
                </c:pt>
                <c:pt idx="1172">
                  <c:v>-64.0</c:v>
                </c:pt>
                <c:pt idx="1173">
                  <c:v>-64.0</c:v>
                </c:pt>
                <c:pt idx="1174">
                  <c:v>-67.0</c:v>
                </c:pt>
                <c:pt idx="1175">
                  <c:v>-70.0</c:v>
                </c:pt>
                <c:pt idx="1176">
                  <c:v>-69.0</c:v>
                </c:pt>
                <c:pt idx="1177">
                  <c:v>-68.0</c:v>
                </c:pt>
                <c:pt idx="1178">
                  <c:v>-66.0</c:v>
                </c:pt>
                <c:pt idx="1179">
                  <c:v>-64.0</c:v>
                </c:pt>
                <c:pt idx="1180">
                  <c:v>-63.0</c:v>
                </c:pt>
                <c:pt idx="1181">
                  <c:v>-63.0</c:v>
                </c:pt>
                <c:pt idx="1182">
                  <c:v>-70.0</c:v>
                </c:pt>
                <c:pt idx="1183">
                  <c:v>-68.0</c:v>
                </c:pt>
                <c:pt idx="1184">
                  <c:v>-69.0</c:v>
                </c:pt>
                <c:pt idx="1185">
                  <c:v>-72.0</c:v>
                </c:pt>
                <c:pt idx="1186">
                  <c:v>-73.0</c:v>
                </c:pt>
                <c:pt idx="1187">
                  <c:v>-69.0</c:v>
                </c:pt>
                <c:pt idx="1188">
                  <c:v>-65.0</c:v>
                </c:pt>
                <c:pt idx="1189">
                  <c:v>-64.0</c:v>
                </c:pt>
                <c:pt idx="1190">
                  <c:v>-60.0</c:v>
                </c:pt>
                <c:pt idx="1191">
                  <c:v>-59.0</c:v>
                </c:pt>
                <c:pt idx="1192">
                  <c:v>-60.0</c:v>
                </c:pt>
                <c:pt idx="1193">
                  <c:v>-63.0</c:v>
                </c:pt>
                <c:pt idx="1194">
                  <c:v>-70.0</c:v>
                </c:pt>
                <c:pt idx="1195">
                  <c:v>-70.0</c:v>
                </c:pt>
                <c:pt idx="1196">
                  <c:v>-70.0</c:v>
                </c:pt>
                <c:pt idx="1197">
                  <c:v>-70.0</c:v>
                </c:pt>
                <c:pt idx="1198">
                  <c:v>-69.0</c:v>
                </c:pt>
                <c:pt idx="1199">
                  <c:v>-70.0</c:v>
                </c:pt>
                <c:pt idx="1200">
                  <c:v>-70.0</c:v>
                </c:pt>
                <c:pt idx="1201">
                  <c:v>-70.0</c:v>
                </c:pt>
                <c:pt idx="1202">
                  <c:v>-64.0</c:v>
                </c:pt>
                <c:pt idx="1203">
                  <c:v>-69.0</c:v>
                </c:pt>
                <c:pt idx="1204">
                  <c:v>-64.0</c:v>
                </c:pt>
                <c:pt idx="1205">
                  <c:v>-63.0</c:v>
                </c:pt>
                <c:pt idx="1206">
                  <c:v>-61.0</c:v>
                </c:pt>
                <c:pt idx="1207">
                  <c:v>-60.0</c:v>
                </c:pt>
                <c:pt idx="1208">
                  <c:v>-61.0</c:v>
                </c:pt>
                <c:pt idx="1209">
                  <c:v>-66.0</c:v>
                </c:pt>
                <c:pt idx="1210">
                  <c:v>-70.0</c:v>
                </c:pt>
                <c:pt idx="1211">
                  <c:v>-66.0</c:v>
                </c:pt>
                <c:pt idx="1212">
                  <c:v>-62.0</c:v>
                </c:pt>
                <c:pt idx="1213">
                  <c:v>-61.0</c:v>
                </c:pt>
                <c:pt idx="1214">
                  <c:v>-63.0</c:v>
                </c:pt>
                <c:pt idx="1215">
                  <c:v>-62.0</c:v>
                </c:pt>
                <c:pt idx="1216">
                  <c:v>-63.0</c:v>
                </c:pt>
                <c:pt idx="1217">
                  <c:v>-66.0</c:v>
                </c:pt>
                <c:pt idx="1218">
                  <c:v>-67.0</c:v>
                </c:pt>
                <c:pt idx="1219">
                  <c:v>-66.0</c:v>
                </c:pt>
                <c:pt idx="1220">
                  <c:v>-73.0</c:v>
                </c:pt>
                <c:pt idx="1221">
                  <c:v>-73.0</c:v>
                </c:pt>
                <c:pt idx="1222">
                  <c:v>-76.0</c:v>
                </c:pt>
                <c:pt idx="1223">
                  <c:v>-74.0</c:v>
                </c:pt>
                <c:pt idx="1224">
                  <c:v>-64.0</c:v>
                </c:pt>
                <c:pt idx="1225">
                  <c:v>-64.0</c:v>
                </c:pt>
                <c:pt idx="1226">
                  <c:v>-70.0</c:v>
                </c:pt>
                <c:pt idx="1227">
                  <c:v>-69.0</c:v>
                </c:pt>
                <c:pt idx="1228">
                  <c:v>-64.0</c:v>
                </c:pt>
                <c:pt idx="1229">
                  <c:v>-70.0</c:v>
                </c:pt>
                <c:pt idx="1230">
                  <c:v>-63.0</c:v>
                </c:pt>
                <c:pt idx="1231">
                  <c:v>-70.0</c:v>
                </c:pt>
                <c:pt idx="1232">
                  <c:v>-64.0</c:v>
                </c:pt>
                <c:pt idx="1233">
                  <c:v>-64.0</c:v>
                </c:pt>
                <c:pt idx="1234">
                  <c:v>-63.0</c:v>
                </c:pt>
                <c:pt idx="1235">
                  <c:v>-63.0</c:v>
                </c:pt>
                <c:pt idx="1236">
                  <c:v>-61.0</c:v>
                </c:pt>
                <c:pt idx="1237">
                  <c:v>-60.0</c:v>
                </c:pt>
                <c:pt idx="1238">
                  <c:v>-64.0</c:v>
                </c:pt>
                <c:pt idx="1239">
                  <c:v>-73.0</c:v>
                </c:pt>
                <c:pt idx="1240">
                  <c:v>-61.0</c:v>
                </c:pt>
                <c:pt idx="1241">
                  <c:v>-59.0</c:v>
                </c:pt>
                <c:pt idx="1242">
                  <c:v>-61.0</c:v>
                </c:pt>
                <c:pt idx="1243">
                  <c:v>-59.0</c:v>
                </c:pt>
                <c:pt idx="1244">
                  <c:v>-58.0</c:v>
                </c:pt>
                <c:pt idx="1245">
                  <c:v>-65.0</c:v>
                </c:pt>
                <c:pt idx="1246">
                  <c:v>-61.0</c:v>
                </c:pt>
                <c:pt idx="1247">
                  <c:v>-63.0</c:v>
                </c:pt>
                <c:pt idx="1248">
                  <c:v>-63.0</c:v>
                </c:pt>
                <c:pt idx="1249">
                  <c:v>-69.0</c:v>
                </c:pt>
                <c:pt idx="1250">
                  <c:v>-69.0</c:v>
                </c:pt>
                <c:pt idx="1251">
                  <c:v>-64.0</c:v>
                </c:pt>
                <c:pt idx="1252">
                  <c:v>-65.0</c:v>
                </c:pt>
                <c:pt idx="1253">
                  <c:v>-64.0</c:v>
                </c:pt>
                <c:pt idx="1254">
                  <c:v>-64.0</c:v>
                </c:pt>
                <c:pt idx="1255">
                  <c:v>-73.0</c:v>
                </c:pt>
                <c:pt idx="1256">
                  <c:v>-70.0</c:v>
                </c:pt>
                <c:pt idx="1257">
                  <c:v>-78.0</c:v>
                </c:pt>
                <c:pt idx="1258">
                  <c:v>-66.0</c:v>
                </c:pt>
                <c:pt idx="1259">
                  <c:v>-74.0</c:v>
                </c:pt>
                <c:pt idx="1260">
                  <c:v>-70.0</c:v>
                </c:pt>
                <c:pt idx="1261">
                  <c:v>-72.0</c:v>
                </c:pt>
                <c:pt idx="1262">
                  <c:v>-76.0</c:v>
                </c:pt>
                <c:pt idx="1263">
                  <c:v>-72.0</c:v>
                </c:pt>
                <c:pt idx="1264">
                  <c:v>-70.0</c:v>
                </c:pt>
                <c:pt idx="1265">
                  <c:v>-72.0</c:v>
                </c:pt>
                <c:pt idx="1266">
                  <c:v>-75.0</c:v>
                </c:pt>
                <c:pt idx="1267">
                  <c:v>-68.0</c:v>
                </c:pt>
                <c:pt idx="1268">
                  <c:v>-72.0</c:v>
                </c:pt>
                <c:pt idx="1269">
                  <c:v>-73.0</c:v>
                </c:pt>
                <c:pt idx="1270">
                  <c:v>-72.0</c:v>
                </c:pt>
                <c:pt idx="1271">
                  <c:v>-73.0</c:v>
                </c:pt>
                <c:pt idx="1272">
                  <c:v>-71.0</c:v>
                </c:pt>
                <c:pt idx="1273">
                  <c:v>-69.0</c:v>
                </c:pt>
                <c:pt idx="1274">
                  <c:v>-69.0</c:v>
                </c:pt>
                <c:pt idx="1275">
                  <c:v>-68.0</c:v>
                </c:pt>
                <c:pt idx="1276">
                  <c:v>-69.0</c:v>
                </c:pt>
              </c:numCache>
            </c:numRef>
          </c:val>
        </c:ser>
        <c:marker val="1"/>
        <c:axId val="668622088"/>
        <c:axId val="668599880"/>
      </c:lineChart>
      <c:catAx>
        <c:axId val="668622088"/>
        <c:scaling>
          <c:orientation val="minMax"/>
        </c:scaling>
        <c:axPos val="b"/>
        <c:numFmt formatCode="#,##0.0" sourceLinked="0"/>
        <c:majorTickMark val="none"/>
        <c:tickLblPos val="nextTo"/>
        <c:crossAx val="668599880"/>
        <c:crosses val="autoZero"/>
        <c:auto val="1"/>
        <c:lblAlgn val="ctr"/>
        <c:lblOffset val="100"/>
      </c:catAx>
      <c:valAx>
        <c:axId val="668599880"/>
        <c:scaling>
          <c:orientation val="minMax"/>
        </c:scaling>
        <c:axPos val="l"/>
        <c:numFmt formatCode="General" sourceLinked="1"/>
        <c:majorTickMark val="none"/>
        <c:tickLblPos val="nextTo"/>
        <c:crossAx val="668622088"/>
        <c:crosses val="autoZero"/>
        <c:crossBetween val="between"/>
      </c:valAx>
    </c:plotArea>
    <c:plotVisOnly val="1"/>
    <c:dispBlanksAs val="gap"/>
  </c:chart>
  <c:spPr>
    <a:solidFill>
      <a:sysClr val="window" lastClr="FFFFFF">
        <a:lumMod val="85000"/>
      </a:sysClr>
    </a:solidFill>
  </c:spPr>
  <c:externalData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88CD2-3EED-AB40-ABBA-90B4843F8CDA}"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68FC88E5-A225-A84F-8D37-22F0D196E4D5}">
      <dgm:prSet phldrT="[Text]"/>
      <dgm:spPr/>
      <dgm:t>
        <a:bodyPr/>
        <a:lstStyle/>
        <a:p>
          <a:r>
            <a:rPr lang="en-US" dirty="0" smtClean="0"/>
            <a:t>Network security</a:t>
          </a:r>
          <a:endParaRPr lang="en-US" dirty="0"/>
        </a:p>
      </dgm:t>
    </dgm:pt>
    <dgm:pt modelId="{3F67A576-61B4-5E47-AFFE-E2B7D35C0FFA}" type="parTrans" cxnId="{66012C7F-3721-234F-8AF0-31E8C63CA0DB}">
      <dgm:prSet/>
      <dgm:spPr/>
      <dgm:t>
        <a:bodyPr/>
        <a:lstStyle/>
        <a:p>
          <a:endParaRPr lang="en-US"/>
        </a:p>
      </dgm:t>
    </dgm:pt>
    <dgm:pt modelId="{77C33301-EEBF-FB41-A5D8-942AD595EA76}" type="sibTrans" cxnId="{66012C7F-3721-234F-8AF0-31E8C63CA0DB}">
      <dgm:prSet/>
      <dgm:spPr/>
      <dgm:t>
        <a:bodyPr/>
        <a:lstStyle/>
        <a:p>
          <a:endParaRPr lang="en-US"/>
        </a:p>
      </dgm:t>
    </dgm:pt>
    <dgm:pt modelId="{A9E795FE-0DD4-AD47-8D53-9DC9E4684E78}">
      <dgm:prSet phldrT="[Text]"/>
      <dgm:spPr/>
      <dgm:t>
        <a:bodyPr/>
        <a:lstStyle/>
        <a:p>
          <a:r>
            <a:rPr lang="en-US" dirty="0" smtClean="0"/>
            <a:t>infrastructure</a:t>
          </a:r>
          <a:endParaRPr lang="en-US" dirty="0"/>
        </a:p>
      </dgm:t>
    </dgm:pt>
    <dgm:pt modelId="{71093299-D9C1-3748-A388-53A2590A20F4}" type="parTrans" cxnId="{48A69B70-5295-2D4E-A941-D4E91599F3AC}">
      <dgm:prSet/>
      <dgm:spPr/>
      <dgm:t>
        <a:bodyPr/>
        <a:lstStyle/>
        <a:p>
          <a:endParaRPr lang="en-US"/>
        </a:p>
      </dgm:t>
    </dgm:pt>
    <dgm:pt modelId="{764B5026-5FEC-3B4C-86E9-BEEE98E11E84}" type="sibTrans" cxnId="{48A69B70-5295-2D4E-A941-D4E91599F3AC}">
      <dgm:prSet/>
      <dgm:spPr/>
      <dgm:t>
        <a:bodyPr/>
        <a:lstStyle/>
        <a:p>
          <a:endParaRPr lang="en-US"/>
        </a:p>
      </dgm:t>
    </dgm:pt>
    <dgm:pt modelId="{FC5D35F7-7EC0-7941-9A60-2965AB180056}">
      <dgm:prSet phldrT="[Text]"/>
      <dgm:spPr/>
      <dgm:t>
        <a:bodyPr/>
        <a:lstStyle/>
        <a:p>
          <a:r>
            <a:rPr lang="en-US" dirty="0" smtClean="0"/>
            <a:t>disruption</a:t>
          </a:r>
          <a:endParaRPr lang="en-US" dirty="0"/>
        </a:p>
      </dgm:t>
    </dgm:pt>
    <dgm:pt modelId="{953C9C66-86B8-C24F-8F8E-28316F555F5F}" type="parTrans" cxnId="{5DF8E71D-D945-1A44-A3BA-930108A16911}">
      <dgm:prSet/>
      <dgm:spPr/>
      <dgm:t>
        <a:bodyPr/>
        <a:lstStyle/>
        <a:p>
          <a:endParaRPr lang="en-US"/>
        </a:p>
      </dgm:t>
    </dgm:pt>
    <dgm:pt modelId="{FC6F7B9F-EB1F-3C4F-B77C-2E27307620CD}" type="sibTrans" cxnId="{5DF8E71D-D945-1A44-A3BA-930108A16911}">
      <dgm:prSet/>
      <dgm:spPr/>
      <dgm:t>
        <a:bodyPr/>
        <a:lstStyle/>
        <a:p>
          <a:endParaRPr lang="en-US"/>
        </a:p>
      </dgm:t>
    </dgm:pt>
    <dgm:pt modelId="{558D85A2-6189-1240-AE70-874466FB70A4}">
      <dgm:prSet phldrT="[Text]"/>
      <dgm:spPr/>
      <dgm:t>
        <a:bodyPr/>
        <a:lstStyle/>
        <a:p>
          <a:r>
            <a:rPr lang="en-US" dirty="0" smtClean="0"/>
            <a:t>compromise integrity</a:t>
          </a:r>
          <a:endParaRPr lang="en-US" dirty="0"/>
        </a:p>
      </dgm:t>
    </dgm:pt>
    <dgm:pt modelId="{E1E3CD55-D0B4-E949-955C-A3840E138A11}" type="parTrans" cxnId="{486D06BB-2643-A64D-9391-7D3F54460E19}">
      <dgm:prSet/>
      <dgm:spPr/>
      <dgm:t>
        <a:bodyPr/>
        <a:lstStyle/>
        <a:p>
          <a:endParaRPr lang="en-US"/>
        </a:p>
      </dgm:t>
    </dgm:pt>
    <dgm:pt modelId="{17D61CB2-04E4-9048-B326-8C9CF74004CA}" type="sibTrans" cxnId="{486D06BB-2643-A64D-9391-7D3F54460E19}">
      <dgm:prSet/>
      <dgm:spPr/>
      <dgm:t>
        <a:bodyPr/>
        <a:lstStyle/>
        <a:p>
          <a:endParaRPr lang="en-US"/>
        </a:p>
      </dgm:t>
    </dgm:pt>
    <dgm:pt modelId="{53755755-466C-7540-8362-ACC1490F5983}">
      <dgm:prSet phldrT="[Text]"/>
      <dgm:spPr/>
      <dgm:t>
        <a:bodyPr/>
        <a:lstStyle/>
        <a:p>
          <a:r>
            <a:rPr lang="en-US" dirty="0" smtClean="0"/>
            <a:t>end systems</a:t>
          </a:r>
          <a:endParaRPr lang="en-US" dirty="0"/>
        </a:p>
      </dgm:t>
    </dgm:pt>
    <dgm:pt modelId="{C9BFAF0D-E778-5045-9F49-D0512FD73113}" type="parTrans" cxnId="{ADFC5560-9060-F54B-9509-A00AEE7FEF40}">
      <dgm:prSet/>
      <dgm:spPr/>
      <dgm:t>
        <a:bodyPr/>
        <a:lstStyle/>
        <a:p>
          <a:endParaRPr lang="en-US"/>
        </a:p>
      </dgm:t>
    </dgm:pt>
    <dgm:pt modelId="{6CC7D087-A530-5B4E-AA94-F8925E0A2270}" type="sibTrans" cxnId="{ADFC5560-9060-F54B-9509-A00AEE7FEF40}">
      <dgm:prSet/>
      <dgm:spPr/>
      <dgm:t>
        <a:bodyPr/>
        <a:lstStyle/>
        <a:p>
          <a:endParaRPr lang="en-US"/>
        </a:p>
      </dgm:t>
    </dgm:pt>
    <dgm:pt modelId="{3CD24782-BBF5-5C49-966E-88F1A43D341A}">
      <dgm:prSet phldrT="[Text]"/>
      <dgm:spPr/>
      <dgm:t>
        <a:bodyPr/>
        <a:lstStyle/>
        <a:p>
          <a:r>
            <a:rPr lang="en-US" dirty="0" smtClean="0"/>
            <a:t>resource theft</a:t>
          </a:r>
          <a:endParaRPr lang="en-US" dirty="0"/>
        </a:p>
      </dgm:t>
    </dgm:pt>
    <dgm:pt modelId="{7AC703C8-DE29-DA4A-A72D-1B9ABF02F563}" type="parTrans" cxnId="{4413646F-5C36-8E47-98A0-4229B389FFE4}">
      <dgm:prSet/>
      <dgm:spPr/>
      <dgm:t>
        <a:bodyPr/>
        <a:lstStyle/>
        <a:p>
          <a:endParaRPr lang="en-US"/>
        </a:p>
      </dgm:t>
    </dgm:pt>
    <dgm:pt modelId="{D95BC82A-8424-7843-AD00-BF8A4AB76467}" type="sibTrans" cxnId="{4413646F-5C36-8E47-98A0-4229B389FFE4}">
      <dgm:prSet/>
      <dgm:spPr/>
      <dgm:t>
        <a:bodyPr/>
        <a:lstStyle/>
        <a:p>
          <a:endParaRPr lang="en-US"/>
        </a:p>
      </dgm:t>
    </dgm:pt>
    <dgm:pt modelId="{9AF1B934-2E5D-D343-BAE3-AB78CCD361D9}">
      <dgm:prSet phldrT="[Text]"/>
      <dgm:spPr/>
      <dgm:t>
        <a:bodyPr/>
        <a:lstStyle/>
        <a:p>
          <a:r>
            <a:rPr lang="en-US" dirty="0" smtClean="0"/>
            <a:t>data theft</a:t>
          </a:r>
          <a:endParaRPr lang="en-US" dirty="0"/>
        </a:p>
      </dgm:t>
    </dgm:pt>
    <dgm:pt modelId="{D5ED51E1-5814-A248-BE4C-E60E13161127}" type="parTrans" cxnId="{C8F86B19-6815-E742-B5BE-FF6287E4B9FC}">
      <dgm:prSet/>
      <dgm:spPr/>
      <dgm:t>
        <a:bodyPr/>
        <a:lstStyle/>
        <a:p>
          <a:endParaRPr lang="en-US"/>
        </a:p>
      </dgm:t>
    </dgm:pt>
    <dgm:pt modelId="{81168786-1FC3-D040-83B9-21FD03768ACB}" type="sibTrans" cxnId="{C8F86B19-6815-E742-B5BE-FF6287E4B9FC}">
      <dgm:prSet/>
      <dgm:spPr/>
      <dgm:t>
        <a:bodyPr/>
        <a:lstStyle/>
        <a:p>
          <a:endParaRPr lang="en-US"/>
        </a:p>
      </dgm:t>
    </dgm:pt>
    <dgm:pt modelId="{4CDFFE25-3237-9947-8E70-6CE535F8259F}">
      <dgm:prSet phldrT="[Text]"/>
      <dgm:spPr/>
      <dgm:t>
        <a:bodyPr/>
        <a:lstStyle/>
        <a:p>
          <a:r>
            <a:rPr lang="en-US" dirty="0" smtClean="0"/>
            <a:t>denial-of-service</a:t>
          </a:r>
          <a:endParaRPr lang="en-US" dirty="0"/>
        </a:p>
      </dgm:t>
    </dgm:pt>
    <dgm:pt modelId="{53177B98-CF06-5A48-B23D-C0D51E955B67}" type="parTrans" cxnId="{149B4632-C925-BD49-97F6-42A6AABB4DB1}">
      <dgm:prSet/>
      <dgm:spPr/>
      <dgm:t>
        <a:bodyPr/>
        <a:lstStyle/>
        <a:p>
          <a:endParaRPr lang="en-US"/>
        </a:p>
      </dgm:t>
    </dgm:pt>
    <dgm:pt modelId="{A0DF9DAE-56CD-0742-A2D4-04D3C3356F85}" type="sibTrans" cxnId="{149B4632-C925-BD49-97F6-42A6AABB4DB1}">
      <dgm:prSet/>
      <dgm:spPr/>
      <dgm:t>
        <a:bodyPr/>
        <a:lstStyle/>
        <a:p>
          <a:endParaRPr lang="en-US"/>
        </a:p>
      </dgm:t>
    </dgm:pt>
    <dgm:pt modelId="{6627B98B-6E0D-AC4D-8785-7F648FF8AB31}">
      <dgm:prSet phldrT="[Text]"/>
      <dgm:spPr/>
      <dgm:t>
        <a:bodyPr/>
        <a:lstStyle/>
        <a:p>
          <a:r>
            <a:rPr lang="en-US" dirty="0" smtClean="0"/>
            <a:t>traffic overload</a:t>
          </a:r>
          <a:endParaRPr lang="en-US" dirty="0"/>
        </a:p>
      </dgm:t>
    </dgm:pt>
    <dgm:pt modelId="{72EE131E-AB88-FE44-88B6-0FDCCC810720}" type="parTrans" cxnId="{2291375E-CAAF-E04A-9D14-DE0039B96806}">
      <dgm:prSet/>
      <dgm:spPr/>
      <dgm:t>
        <a:bodyPr/>
        <a:lstStyle/>
        <a:p>
          <a:endParaRPr lang="en-US"/>
        </a:p>
      </dgm:t>
    </dgm:pt>
    <dgm:pt modelId="{3240AAF6-DD37-F646-A2D3-12464CEB137C}" type="sibTrans" cxnId="{2291375E-CAAF-E04A-9D14-DE0039B96806}">
      <dgm:prSet/>
      <dgm:spPr/>
      <dgm:t>
        <a:bodyPr/>
        <a:lstStyle/>
        <a:p>
          <a:endParaRPr lang="en-US"/>
        </a:p>
      </dgm:t>
    </dgm:pt>
    <dgm:pt modelId="{7DFF6771-3610-2443-9D82-3478D69FD914}">
      <dgm:prSet phldrT="[Text]"/>
      <dgm:spPr/>
      <dgm:t>
        <a:bodyPr/>
        <a:lstStyle/>
        <a:p>
          <a:r>
            <a:rPr lang="en-US" dirty="0" smtClean="0"/>
            <a:t>BGP</a:t>
          </a:r>
          <a:endParaRPr lang="en-US" dirty="0"/>
        </a:p>
      </dgm:t>
    </dgm:pt>
    <dgm:pt modelId="{22C2E3A9-6C27-FA4D-9E76-4E0B22F6E82D}" type="parTrans" cxnId="{5C240F61-4245-C043-A370-987CBB0E87DC}">
      <dgm:prSet/>
      <dgm:spPr/>
      <dgm:t>
        <a:bodyPr/>
        <a:lstStyle/>
        <a:p>
          <a:endParaRPr lang="en-US"/>
        </a:p>
      </dgm:t>
    </dgm:pt>
    <dgm:pt modelId="{2D07799F-CD5E-FA4C-B966-A7D2E1AE4584}" type="sibTrans" cxnId="{5C240F61-4245-C043-A370-987CBB0E87DC}">
      <dgm:prSet/>
      <dgm:spPr/>
      <dgm:t>
        <a:bodyPr/>
        <a:lstStyle/>
        <a:p>
          <a:endParaRPr lang="en-US"/>
        </a:p>
      </dgm:t>
    </dgm:pt>
    <dgm:pt modelId="{05EB894C-7CDA-0B47-88BE-47B1915E0F42}">
      <dgm:prSet phldrT="[Text]"/>
      <dgm:spPr/>
      <dgm:t>
        <a:bodyPr/>
        <a:lstStyle/>
        <a:p>
          <a:r>
            <a:rPr lang="en-US" dirty="0" smtClean="0"/>
            <a:t>DNS</a:t>
          </a:r>
          <a:endParaRPr lang="en-US" dirty="0"/>
        </a:p>
      </dgm:t>
    </dgm:pt>
    <dgm:pt modelId="{536A4696-3CCF-784B-973E-40D41769E69A}" type="parTrans" cxnId="{7C509C41-3C66-2542-B702-52914CE18C2F}">
      <dgm:prSet/>
      <dgm:spPr/>
      <dgm:t>
        <a:bodyPr/>
        <a:lstStyle/>
        <a:p>
          <a:endParaRPr lang="en-US"/>
        </a:p>
      </dgm:t>
    </dgm:pt>
    <dgm:pt modelId="{D49392BE-E31C-7E4C-8C4C-3663EBC5C503}" type="sibTrans" cxnId="{7C509C41-3C66-2542-B702-52914CE18C2F}">
      <dgm:prSet/>
      <dgm:spPr/>
      <dgm:t>
        <a:bodyPr/>
        <a:lstStyle/>
        <a:p>
          <a:endParaRPr lang="en-US"/>
        </a:p>
      </dgm:t>
    </dgm:pt>
    <dgm:pt modelId="{9D971DD2-CA51-D241-9AA9-C61F59A51F11}">
      <dgm:prSet phldrT="[Text]"/>
      <dgm:spPr/>
      <dgm:t>
        <a:bodyPr/>
        <a:lstStyle/>
        <a:p>
          <a:r>
            <a:rPr lang="en-US" dirty="0" smtClean="0"/>
            <a:t>spam </a:t>
          </a:r>
          <a:r>
            <a:rPr lang="en-US" dirty="0" err="1" smtClean="0"/>
            <a:t>bot</a:t>
          </a:r>
          <a:endParaRPr lang="en-US" dirty="0"/>
        </a:p>
      </dgm:t>
    </dgm:pt>
    <dgm:pt modelId="{C5A44611-F0EF-354B-8ECA-F83982FECF86}" type="parTrans" cxnId="{63D2D127-D4C9-0E4E-89B3-F5C7A6DC517D}">
      <dgm:prSet/>
      <dgm:spPr/>
      <dgm:t>
        <a:bodyPr/>
        <a:lstStyle/>
        <a:p>
          <a:endParaRPr lang="en-US"/>
        </a:p>
      </dgm:t>
    </dgm:pt>
    <dgm:pt modelId="{8535C8F2-9485-DB48-B216-1B607CC5C938}" type="sibTrans" cxnId="{63D2D127-D4C9-0E4E-89B3-F5C7A6DC517D}">
      <dgm:prSet/>
      <dgm:spPr/>
      <dgm:t>
        <a:bodyPr/>
        <a:lstStyle/>
        <a:p>
          <a:endParaRPr lang="en-US"/>
        </a:p>
      </dgm:t>
    </dgm:pt>
    <dgm:pt modelId="{77989FF7-855A-5C46-8DF2-1C7B54744D11}">
      <dgm:prSet phldrT="[Text]"/>
      <dgm:spPr/>
      <dgm:t>
        <a:bodyPr/>
        <a:lstStyle/>
        <a:p>
          <a:r>
            <a:rPr lang="en-US" dirty="0" smtClean="0"/>
            <a:t>identity theft</a:t>
          </a:r>
          <a:endParaRPr lang="en-US" dirty="0"/>
        </a:p>
      </dgm:t>
    </dgm:pt>
    <dgm:pt modelId="{3CB57936-CFF4-1343-B3DF-6923DAEEEE0E}" type="parTrans" cxnId="{FACD62D7-A1F0-C14E-801F-783A45645508}">
      <dgm:prSet/>
      <dgm:spPr/>
      <dgm:t>
        <a:bodyPr/>
        <a:lstStyle/>
        <a:p>
          <a:endParaRPr lang="en-US"/>
        </a:p>
      </dgm:t>
    </dgm:pt>
    <dgm:pt modelId="{D470716F-FB7C-0B42-98B8-D5BF0C5A426C}" type="sibTrans" cxnId="{FACD62D7-A1F0-C14E-801F-783A45645508}">
      <dgm:prSet/>
      <dgm:spPr/>
      <dgm:t>
        <a:bodyPr/>
        <a:lstStyle/>
        <a:p>
          <a:endParaRPr lang="en-US"/>
        </a:p>
      </dgm:t>
    </dgm:pt>
    <dgm:pt modelId="{44409287-F11B-D745-A01F-093D1F0D42D5}">
      <dgm:prSet phldrT="[Text]"/>
      <dgm:spPr/>
      <dgm:t>
        <a:bodyPr/>
        <a:lstStyle/>
        <a:p>
          <a:r>
            <a:rPr lang="en-US" dirty="0" smtClean="0"/>
            <a:t>extortion</a:t>
          </a:r>
          <a:endParaRPr lang="en-US" dirty="0"/>
        </a:p>
      </dgm:t>
    </dgm:pt>
    <dgm:pt modelId="{6DB19A09-199C-E248-ACAA-6521B944EED8}" type="parTrans" cxnId="{0572F925-5463-5E41-87BC-43B59C28016B}">
      <dgm:prSet/>
      <dgm:spPr/>
      <dgm:t>
        <a:bodyPr/>
        <a:lstStyle/>
        <a:p>
          <a:endParaRPr lang="en-US"/>
        </a:p>
      </dgm:t>
    </dgm:pt>
    <dgm:pt modelId="{420A8F9E-2E96-5C4B-86D1-72C7A5058589}" type="sibTrans" cxnId="{0572F925-5463-5E41-87BC-43B59C28016B}">
      <dgm:prSet/>
      <dgm:spPr/>
      <dgm:t>
        <a:bodyPr/>
        <a:lstStyle/>
        <a:p>
          <a:endParaRPr lang="en-US"/>
        </a:p>
      </dgm:t>
    </dgm:pt>
    <dgm:pt modelId="{A2A65934-C2A2-C84A-9209-8D8E6D71A23C}" type="pres">
      <dgm:prSet presAssocID="{63D88CD2-3EED-AB40-ABBA-90B4843F8CDA}" presName="hierChild1" presStyleCnt="0">
        <dgm:presLayoutVars>
          <dgm:chPref val="1"/>
          <dgm:dir/>
          <dgm:animOne val="branch"/>
          <dgm:animLvl val="lvl"/>
          <dgm:resizeHandles/>
        </dgm:presLayoutVars>
      </dgm:prSet>
      <dgm:spPr/>
      <dgm:t>
        <a:bodyPr/>
        <a:lstStyle/>
        <a:p>
          <a:endParaRPr lang="en-US"/>
        </a:p>
      </dgm:t>
    </dgm:pt>
    <dgm:pt modelId="{CBF50286-6465-F149-B352-B3A6A84F3BB2}" type="pres">
      <dgm:prSet presAssocID="{68FC88E5-A225-A84F-8D37-22F0D196E4D5}" presName="hierRoot1" presStyleCnt="0"/>
      <dgm:spPr/>
    </dgm:pt>
    <dgm:pt modelId="{EF795543-901F-4E46-BD60-DE30E52A2B62}" type="pres">
      <dgm:prSet presAssocID="{68FC88E5-A225-A84F-8D37-22F0D196E4D5}" presName="composite" presStyleCnt="0"/>
      <dgm:spPr/>
    </dgm:pt>
    <dgm:pt modelId="{1E17B6A0-DC38-5349-A600-0F4A23F6030A}" type="pres">
      <dgm:prSet presAssocID="{68FC88E5-A225-A84F-8D37-22F0D196E4D5}" presName="background" presStyleLbl="node0" presStyleIdx="0" presStyleCnt="1"/>
      <dgm:spPr/>
    </dgm:pt>
    <dgm:pt modelId="{E8DBB9B9-B19A-3D49-9A71-540908163567}" type="pres">
      <dgm:prSet presAssocID="{68FC88E5-A225-A84F-8D37-22F0D196E4D5}" presName="text" presStyleLbl="fgAcc0" presStyleIdx="0" presStyleCnt="1">
        <dgm:presLayoutVars>
          <dgm:chPref val="3"/>
        </dgm:presLayoutVars>
      </dgm:prSet>
      <dgm:spPr/>
      <dgm:t>
        <a:bodyPr/>
        <a:lstStyle/>
        <a:p>
          <a:endParaRPr lang="en-US"/>
        </a:p>
      </dgm:t>
    </dgm:pt>
    <dgm:pt modelId="{902C9D50-FC1B-804C-8FC9-4E0E0F8808D8}" type="pres">
      <dgm:prSet presAssocID="{68FC88E5-A225-A84F-8D37-22F0D196E4D5}" presName="hierChild2" presStyleCnt="0"/>
      <dgm:spPr/>
    </dgm:pt>
    <dgm:pt modelId="{103D58F1-A41E-D74E-9A74-716C2AA72EDC}" type="pres">
      <dgm:prSet presAssocID="{71093299-D9C1-3748-A388-53A2590A20F4}" presName="Name10" presStyleLbl="parChTrans1D2" presStyleIdx="0" presStyleCnt="2"/>
      <dgm:spPr/>
      <dgm:t>
        <a:bodyPr/>
        <a:lstStyle/>
        <a:p>
          <a:endParaRPr lang="en-US"/>
        </a:p>
      </dgm:t>
    </dgm:pt>
    <dgm:pt modelId="{8DC704D7-97F4-B44E-A96F-A79B67BC744E}" type="pres">
      <dgm:prSet presAssocID="{A9E795FE-0DD4-AD47-8D53-9DC9E4684E78}" presName="hierRoot2" presStyleCnt="0"/>
      <dgm:spPr/>
    </dgm:pt>
    <dgm:pt modelId="{469FB8B0-356C-9847-AA5B-7D72848C595A}" type="pres">
      <dgm:prSet presAssocID="{A9E795FE-0DD4-AD47-8D53-9DC9E4684E78}" presName="composite2" presStyleCnt="0"/>
      <dgm:spPr/>
    </dgm:pt>
    <dgm:pt modelId="{DF43228C-08AD-934E-8F29-05B2C2C4E672}" type="pres">
      <dgm:prSet presAssocID="{A9E795FE-0DD4-AD47-8D53-9DC9E4684E78}" presName="background2" presStyleLbl="node2" presStyleIdx="0" presStyleCnt="2"/>
      <dgm:spPr/>
    </dgm:pt>
    <dgm:pt modelId="{36FB57B3-8404-7243-9AD6-9A67C36A0CE3}" type="pres">
      <dgm:prSet presAssocID="{A9E795FE-0DD4-AD47-8D53-9DC9E4684E78}" presName="text2" presStyleLbl="fgAcc2" presStyleIdx="0" presStyleCnt="2">
        <dgm:presLayoutVars>
          <dgm:chPref val="3"/>
        </dgm:presLayoutVars>
      </dgm:prSet>
      <dgm:spPr/>
      <dgm:t>
        <a:bodyPr/>
        <a:lstStyle/>
        <a:p>
          <a:endParaRPr lang="en-US"/>
        </a:p>
      </dgm:t>
    </dgm:pt>
    <dgm:pt modelId="{13F2F302-365A-3F46-8422-08C036674747}" type="pres">
      <dgm:prSet presAssocID="{A9E795FE-0DD4-AD47-8D53-9DC9E4684E78}" presName="hierChild3" presStyleCnt="0"/>
      <dgm:spPr/>
    </dgm:pt>
    <dgm:pt modelId="{E975338D-5C68-E245-9BCE-906DEF174135}" type="pres">
      <dgm:prSet presAssocID="{953C9C66-86B8-C24F-8F8E-28316F555F5F}" presName="Name17" presStyleLbl="parChTrans1D3" presStyleIdx="0" presStyleCnt="5"/>
      <dgm:spPr/>
      <dgm:t>
        <a:bodyPr/>
        <a:lstStyle/>
        <a:p>
          <a:endParaRPr lang="en-US"/>
        </a:p>
      </dgm:t>
    </dgm:pt>
    <dgm:pt modelId="{B4976D58-6021-5841-9FBB-90249A7843B0}" type="pres">
      <dgm:prSet presAssocID="{FC5D35F7-7EC0-7941-9A60-2965AB180056}" presName="hierRoot3" presStyleCnt="0"/>
      <dgm:spPr/>
    </dgm:pt>
    <dgm:pt modelId="{95613BD9-610E-854D-930A-F18D5CB7BAC5}" type="pres">
      <dgm:prSet presAssocID="{FC5D35F7-7EC0-7941-9A60-2965AB180056}" presName="composite3" presStyleCnt="0"/>
      <dgm:spPr/>
    </dgm:pt>
    <dgm:pt modelId="{9D65A98E-80FF-8C48-80C1-4591041C7100}" type="pres">
      <dgm:prSet presAssocID="{FC5D35F7-7EC0-7941-9A60-2965AB180056}" presName="background3" presStyleLbl="node3" presStyleIdx="0" presStyleCnt="5"/>
      <dgm:spPr/>
    </dgm:pt>
    <dgm:pt modelId="{B46C76AD-A790-5342-B1EA-474F4AA5480F}" type="pres">
      <dgm:prSet presAssocID="{FC5D35F7-7EC0-7941-9A60-2965AB180056}" presName="text3" presStyleLbl="fgAcc3" presStyleIdx="0" presStyleCnt="5">
        <dgm:presLayoutVars>
          <dgm:chPref val="3"/>
        </dgm:presLayoutVars>
      </dgm:prSet>
      <dgm:spPr/>
      <dgm:t>
        <a:bodyPr/>
        <a:lstStyle/>
        <a:p>
          <a:endParaRPr lang="en-US"/>
        </a:p>
      </dgm:t>
    </dgm:pt>
    <dgm:pt modelId="{8E2A02D7-2A52-C646-915F-C65F431EA9D3}" type="pres">
      <dgm:prSet presAssocID="{FC5D35F7-7EC0-7941-9A60-2965AB180056}" presName="hierChild4" presStyleCnt="0"/>
      <dgm:spPr/>
    </dgm:pt>
    <dgm:pt modelId="{D1CE7454-2777-B143-A0E8-1940E822FD82}" type="pres">
      <dgm:prSet presAssocID="{72EE131E-AB88-FE44-88B6-0FDCCC810720}" presName="Name23" presStyleLbl="parChTrans1D4" presStyleIdx="0" presStyleCnt="6"/>
      <dgm:spPr/>
      <dgm:t>
        <a:bodyPr/>
        <a:lstStyle/>
        <a:p>
          <a:endParaRPr lang="en-US"/>
        </a:p>
      </dgm:t>
    </dgm:pt>
    <dgm:pt modelId="{0F152240-8EB3-D243-9081-E0346AC0BCB8}" type="pres">
      <dgm:prSet presAssocID="{6627B98B-6E0D-AC4D-8785-7F648FF8AB31}" presName="hierRoot4" presStyleCnt="0"/>
      <dgm:spPr/>
    </dgm:pt>
    <dgm:pt modelId="{F09E447C-EBBA-1649-8D1E-CAABF1070ABE}" type="pres">
      <dgm:prSet presAssocID="{6627B98B-6E0D-AC4D-8785-7F648FF8AB31}" presName="composite4" presStyleCnt="0"/>
      <dgm:spPr/>
    </dgm:pt>
    <dgm:pt modelId="{D9AAFFB6-8AAD-934F-915C-623A7B390152}" type="pres">
      <dgm:prSet presAssocID="{6627B98B-6E0D-AC4D-8785-7F648FF8AB31}" presName="background4" presStyleLbl="node4" presStyleIdx="0" presStyleCnt="6"/>
      <dgm:spPr/>
    </dgm:pt>
    <dgm:pt modelId="{87A44FB5-2A6D-C549-90C6-C7BE177D60E8}" type="pres">
      <dgm:prSet presAssocID="{6627B98B-6E0D-AC4D-8785-7F648FF8AB31}" presName="text4" presStyleLbl="fgAcc4" presStyleIdx="0" presStyleCnt="6">
        <dgm:presLayoutVars>
          <dgm:chPref val="3"/>
        </dgm:presLayoutVars>
      </dgm:prSet>
      <dgm:spPr/>
      <dgm:t>
        <a:bodyPr/>
        <a:lstStyle/>
        <a:p>
          <a:endParaRPr lang="en-US"/>
        </a:p>
      </dgm:t>
    </dgm:pt>
    <dgm:pt modelId="{CC72A7F1-FB41-FA40-B887-ADD6FEBE1C04}" type="pres">
      <dgm:prSet presAssocID="{6627B98B-6E0D-AC4D-8785-7F648FF8AB31}" presName="hierChild5" presStyleCnt="0"/>
      <dgm:spPr/>
    </dgm:pt>
    <dgm:pt modelId="{26A3FEC9-302B-B64E-A17C-46266ECAE63A}" type="pres">
      <dgm:prSet presAssocID="{E1E3CD55-D0B4-E949-955C-A3840E138A11}" presName="Name17" presStyleLbl="parChTrans1D3" presStyleIdx="1" presStyleCnt="5"/>
      <dgm:spPr/>
      <dgm:t>
        <a:bodyPr/>
        <a:lstStyle/>
        <a:p>
          <a:endParaRPr lang="en-US"/>
        </a:p>
      </dgm:t>
    </dgm:pt>
    <dgm:pt modelId="{9B9A2692-B43E-B845-9BBD-A77EF1584062}" type="pres">
      <dgm:prSet presAssocID="{558D85A2-6189-1240-AE70-874466FB70A4}" presName="hierRoot3" presStyleCnt="0"/>
      <dgm:spPr/>
    </dgm:pt>
    <dgm:pt modelId="{E6BB7AB6-6138-9442-864C-CBB0A4158CFB}" type="pres">
      <dgm:prSet presAssocID="{558D85A2-6189-1240-AE70-874466FB70A4}" presName="composite3" presStyleCnt="0"/>
      <dgm:spPr/>
    </dgm:pt>
    <dgm:pt modelId="{A092CEC0-8277-3141-847A-CB4E136B205A}" type="pres">
      <dgm:prSet presAssocID="{558D85A2-6189-1240-AE70-874466FB70A4}" presName="background3" presStyleLbl="node3" presStyleIdx="1" presStyleCnt="5"/>
      <dgm:spPr/>
    </dgm:pt>
    <dgm:pt modelId="{379CA9A7-0416-474F-A89E-10203E5B35FF}" type="pres">
      <dgm:prSet presAssocID="{558D85A2-6189-1240-AE70-874466FB70A4}" presName="text3" presStyleLbl="fgAcc3" presStyleIdx="1" presStyleCnt="5">
        <dgm:presLayoutVars>
          <dgm:chPref val="3"/>
        </dgm:presLayoutVars>
      </dgm:prSet>
      <dgm:spPr/>
      <dgm:t>
        <a:bodyPr/>
        <a:lstStyle/>
        <a:p>
          <a:endParaRPr lang="en-US"/>
        </a:p>
      </dgm:t>
    </dgm:pt>
    <dgm:pt modelId="{B6DDF432-2B87-674D-A5F8-BC917A5074DE}" type="pres">
      <dgm:prSet presAssocID="{558D85A2-6189-1240-AE70-874466FB70A4}" presName="hierChild4" presStyleCnt="0"/>
      <dgm:spPr/>
    </dgm:pt>
    <dgm:pt modelId="{A04D2316-D887-A846-9D48-3A057BF13741}" type="pres">
      <dgm:prSet presAssocID="{22C2E3A9-6C27-FA4D-9E76-4E0B22F6E82D}" presName="Name23" presStyleLbl="parChTrans1D4" presStyleIdx="1" presStyleCnt="6"/>
      <dgm:spPr/>
      <dgm:t>
        <a:bodyPr/>
        <a:lstStyle/>
        <a:p>
          <a:endParaRPr lang="en-US"/>
        </a:p>
      </dgm:t>
    </dgm:pt>
    <dgm:pt modelId="{9E51F26D-730D-6340-8B41-B508074AF1B1}" type="pres">
      <dgm:prSet presAssocID="{7DFF6771-3610-2443-9D82-3478D69FD914}" presName="hierRoot4" presStyleCnt="0"/>
      <dgm:spPr/>
    </dgm:pt>
    <dgm:pt modelId="{74FE0534-D3AA-FC4F-9AD0-975DC1DDAECC}" type="pres">
      <dgm:prSet presAssocID="{7DFF6771-3610-2443-9D82-3478D69FD914}" presName="composite4" presStyleCnt="0"/>
      <dgm:spPr/>
    </dgm:pt>
    <dgm:pt modelId="{C5386D79-0FED-E74D-9781-882736C3F746}" type="pres">
      <dgm:prSet presAssocID="{7DFF6771-3610-2443-9D82-3478D69FD914}" presName="background4" presStyleLbl="node4" presStyleIdx="1" presStyleCnt="6"/>
      <dgm:spPr/>
    </dgm:pt>
    <dgm:pt modelId="{740A23AE-2683-FF40-A628-F5B0ECAF8A70}" type="pres">
      <dgm:prSet presAssocID="{7DFF6771-3610-2443-9D82-3478D69FD914}" presName="text4" presStyleLbl="fgAcc4" presStyleIdx="1" presStyleCnt="6">
        <dgm:presLayoutVars>
          <dgm:chPref val="3"/>
        </dgm:presLayoutVars>
      </dgm:prSet>
      <dgm:spPr/>
      <dgm:t>
        <a:bodyPr/>
        <a:lstStyle/>
        <a:p>
          <a:endParaRPr lang="en-US"/>
        </a:p>
      </dgm:t>
    </dgm:pt>
    <dgm:pt modelId="{ECEA60EC-6A4D-2C4A-B27D-881594CC962B}" type="pres">
      <dgm:prSet presAssocID="{7DFF6771-3610-2443-9D82-3478D69FD914}" presName="hierChild5" presStyleCnt="0"/>
      <dgm:spPr/>
    </dgm:pt>
    <dgm:pt modelId="{68230E43-A0C7-F243-BB77-F47648C86D51}" type="pres">
      <dgm:prSet presAssocID="{536A4696-3CCF-784B-973E-40D41769E69A}" presName="Name23" presStyleLbl="parChTrans1D4" presStyleIdx="2" presStyleCnt="6"/>
      <dgm:spPr/>
      <dgm:t>
        <a:bodyPr/>
        <a:lstStyle/>
        <a:p>
          <a:endParaRPr lang="en-US"/>
        </a:p>
      </dgm:t>
    </dgm:pt>
    <dgm:pt modelId="{9DAAF9BB-0E9F-8040-8C9F-BBD47F5139A3}" type="pres">
      <dgm:prSet presAssocID="{05EB894C-7CDA-0B47-88BE-47B1915E0F42}" presName="hierRoot4" presStyleCnt="0"/>
      <dgm:spPr/>
    </dgm:pt>
    <dgm:pt modelId="{73FF0968-C794-8544-BA0A-5E48758B2104}" type="pres">
      <dgm:prSet presAssocID="{05EB894C-7CDA-0B47-88BE-47B1915E0F42}" presName="composite4" presStyleCnt="0"/>
      <dgm:spPr/>
    </dgm:pt>
    <dgm:pt modelId="{7DDD304F-8DE5-0845-BDD6-E730B22DB3E7}" type="pres">
      <dgm:prSet presAssocID="{05EB894C-7CDA-0B47-88BE-47B1915E0F42}" presName="background4" presStyleLbl="node4" presStyleIdx="2" presStyleCnt="6"/>
      <dgm:spPr/>
    </dgm:pt>
    <dgm:pt modelId="{7D0BDC7A-0E14-534A-BFA4-A20B804C2193}" type="pres">
      <dgm:prSet presAssocID="{05EB894C-7CDA-0B47-88BE-47B1915E0F42}" presName="text4" presStyleLbl="fgAcc4" presStyleIdx="2" presStyleCnt="6">
        <dgm:presLayoutVars>
          <dgm:chPref val="3"/>
        </dgm:presLayoutVars>
      </dgm:prSet>
      <dgm:spPr/>
      <dgm:t>
        <a:bodyPr/>
        <a:lstStyle/>
        <a:p>
          <a:endParaRPr lang="en-US"/>
        </a:p>
      </dgm:t>
    </dgm:pt>
    <dgm:pt modelId="{4AF9EFEB-8571-474B-8CB3-46D89ACF89D9}" type="pres">
      <dgm:prSet presAssocID="{05EB894C-7CDA-0B47-88BE-47B1915E0F42}" presName="hierChild5" presStyleCnt="0"/>
      <dgm:spPr/>
    </dgm:pt>
    <dgm:pt modelId="{2E4D936C-A64C-3E46-B6F9-7DE629E3E9D6}" type="pres">
      <dgm:prSet presAssocID="{C9BFAF0D-E778-5045-9F49-D0512FD73113}" presName="Name10" presStyleLbl="parChTrans1D2" presStyleIdx="1" presStyleCnt="2"/>
      <dgm:spPr/>
      <dgm:t>
        <a:bodyPr/>
        <a:lstStyle/>
        <a:p>
          <a:endParaRPr lang="en-US"/>
        </a:p>
      </dgm:t>
    </dgm:pt>
    <dgm:pt modelId="{F23176FD-D930-254D-8CE9-1A3D642CE848}" type="pres">
      <dgm:prSet presAssocID="{53755755-466C-7540-8362-ACC1490F5983}" presName="hierRoot2" presStyleCnt="0"/>
      <dgm:spPr/>
    </dgm:pt>
    <dgm:pt modelId="{7EE04994-946A-704D-8583-035FAB6BEB13}" type="pres">
      <dgm:prSet presAssocID="{53755755-466C-7540-8362-ACC1490F5983}" presName="composite2" presStyleCnt="0"/>
      <dgm:spPr/>
    </dgm:pt>
    <dgm:pt modelId="{1AFA99E2-08BC-0A42-BB70-51A910E1EF95}" type="pres">
      <dgm:prSet presAssocID="{53755755-466C-7540-8362-ACC1490F5983}" presName="background2" presStyleLbl="node2" presStyleIdx="1" presStyleCnt="2"/>
      <dgm:spPr/>
    </dgm:pt>
    <dgm:pt modelId="{6210DF8F-1AB9-5044-9786-A58BA6C4235A}" type="pres">
      <dgm:prSet presAssocID="{53755755-466C-7540-8362-ACC1490F5983}" presName="text2" presStyleLbl="fgAcc2" presStyleIdx="1" presStyleCnt="2">
        <dgm:presLayoutVars>
          <dgm:chPref val="3"/>
        </dgm:presLayoutVars>
      </dgm:prSet>
      <dgm:spPr/>
      <dgm:t>
        <a:bodyPr/>
        <a:lstStyle/>
        <a:p>
          <a:endParaRPr lang="en-US"/>
        </a:p>
      </dgm:t>
    </dgm:pt>
    <dgm:pt modelId="{DBB24FB5-7102-7049-8EB9-6B1766369870}" type="pres">
      <dgm:prSet presAssocID="{53755755-466C-7540-8362-ACC1490F5983}" presName="hierChild3" presStyleCnt="0"/>
      <dgm:spPr/>
    </dgm:pt>
    <dgm:pt modelId="{3B0900AF-675C-874B-87EC-4D545D889551}" type="pres">
      <dgm:prSet presAssocID="{7AC703C8-DE29-DA4A-A72D-1B9ABF02F563}" presName="Name17" presStyleLbl="parChTrans1D3" presStyleIdx="2" presStyleCnt="5"/>
      <dgm:spPr/>
      <dgm:t>
        <a:bodyPr/>
        <a:lstStyle/>
        <a:p>
          <a:endParaRPr lang="en-US"/>
        </a:p>
      </dgm:t>
    </dgm:pt>
    <dgm:pt modelId="{78451565-0D8A-FC44-9E9C-5A11D734637F}" type="pres">
      <dgm:prSet presAssocID="{3CD24782-BBF5-5C49-966E-88F1A43D341A}" presName="hierRoot3" presStyleCnt="0"/>
      <dgm:spPr/>
    </dgm:pt>
    <dgm:pt modelId="{BC56E0FC-BDFA-F242-8A1F-2DDBE9726747}" type="pres">
      <dgm:prSet presAssocID="{3CD24782-BBF5-5C49-966E-88F1A43D341A}" presName="composite3" presStyleCnt="0"/>
      <dgm:spPr/>
    </dgm:pt>
    <dgm:pt modelId="{D7908522-94E3-2049-9580-B004C5B2C198}" type="pres">
      <dgm:prSet presAssocID="{3CD24782-BBF5-5C49-966E-88F1A43D341A}" presName="background3" presStyleLbl="node3" presStyleIdx="2" presStyleCnt="5"/>
      <dgm:spPr/>
    </dgm:pt>
    <dgm:pt modelId="{62275A7C-8111-F842-9787-4EE19C35B3A3}" type="pres">
      <dgm:prSet presAssocID="{3CD24782-BBF5-5C49-966E-88F1A43D341A}" presName="text3" presStyleLbl="fgAcc3" presStyleIdx="2" presStyleCnt="5">
        <dgm:presLayoutVars>
          <dgm:chPref val="3"/>
        </dgm:presLayoutVars>
      </dgm:prSet>
      <dgm:spPr/>
      <dgm:t>
        <a:bodyPr/>
        <a:lstStyle/>
        <a:p>
          <a:endParaRPr lang="en-US"/>
        </a:p>
      </dgm:t>
    </dgm:pt>
    <dgm:pt modelId="{084A4C44-E38A-4E4A-B5AE-D2387508DA83}" type="pres">
      <dgm:prSet presAssocID="{3CD24782-BBF5-5C49-966E-88F1A43D341A}" presName="hierChild4" presStyleCnt="0"/>
      <dgm:spPr/>
    </dgm:pt>
    <dgm:pt modelId="{AC283487-9830-1247-BA18-849F64AD1E90}" type="pres">
      <dgm:prSet presAssocID="{C5A44611-F0EF-354B-8ECA-F83982FECF86}" presName="Name23" presStyleLbl="parChTrans1D4" presStyleIdx="3" presStyleCnt="6"/>
      <dgm:spPr/>
      <dgm:t>
        <a:bodyPr/>
        <a:lstStyle/>
        <a:p>
          <a:endParaRPr lang="en-US"/>
        </a:p>
      </dgm:t>
    </dgm:pt>
    <dgm:pt modelId="{77BDC72D-D155-FA45-9D70-E1540E4CDFC1}" type="pres">
      <dgm:prSet presAssocID="{9D971DD2-CA51-D241-9AA9-C61F59A51F11}" presName="hierRoot4" presStyleCnt="0"/>
      <dgm:spPr/>
    </dgm:pt>
    <dgm:pt modelId="{6DBD3B24-45F3-DA4D-9B5B-B759916B0908}" type="pres">
      <dgm:prSet presAssocID="{9D971DD2-CA51-D241-9AA9-C61F59A51F11}" presName="composite4" presStyleCnt="0"/>
      <dgm:spPr/>
    </dgm:pt>
    <dgm:pt modelId="{28C7D941-9C82-1542-9156-D2C40221D5D6}" type="pres">
      <dgm:prSet presAssocID="{9D971DD2-CA51-D241-9AA9-C61F59A51F11}" presName="background4" presStyleLbl="node4" presStyleIdx="3" presStyleCnt="6"/>
      <dgm:spPr/>
    </dgm:pt>
    <dgm:pt modelId="{0E150700-0CCE-3A42-B94F-76C9FEE0C513}" type="pres">
      <dgm:prSet presAssocID="{9D971DD2-CA51-D241-9AA9-C61F59A51F11}" presName="text4" presStyleLbl="fgAcc4" presStyleIdx="3" presStyleCnt="6">
        <dgm:presLayoutVars>
          <dgm:chPref val="3"/>
        </dgm:presLayoutVars>
      </dgm:prSet>
      <dgm:spPr/>
      <dgm:t>
        <a:bodyPr/>
        <a:lstStyle/>
        <a:p>
          <a:endParaRPr lang="en-US"/>
        </a:p>
      </dgm:t>
    </dgm:pt>
    <dgm:pt modelId="{3E50EAD4-B655-E34D-85AE-814A3FE3428E}" type="pres">
      <dgm:prSet presAssocID="{9D971DD2-CA51-D241-9AA9-C61F59A51F11}" presName="hierChild5" presStyleCnt="0"/>
      <dgm:spPr/>
    </dgm:pt>
    <dgm:pt modelId="{E7EB4AC1-1266-2344-9029-5F0E51761F58}" type="pres">
      <dgm:prSet presAssocID="{D5ED51E1-5814-A248-BE4C-E60E13161127}" presName="Name17" presStyleLbl="parChTrans1D3" presStyleIdx="3" presStyleCnt="5"/>
      <dgm:spPr/>
      <dgm:t>
        <a:bodyPr/>
        <a:lstStyle/>
        <a:p>
          <a:endParaRPr lang="en-US"/>
        </a:p>
      </dgm:t>
    </dgm:pt>
    <dgm:pt modelId="{1C399692-2361-134F-895C-1B2EAC664776}" type="pres">
      <dgm:prSet presAssocID="{9AF1B934-2E5D-D343-BAE3-AB78CCD361D9}" presName="hierRoot3" presStyleCnt="0"/>
      <dgm:spPr/>
    </dgm:pt>
    <dgm:pt modelId="{65BECAAD-12F3-6147-A373-D05CBFB8A156}" type="pres">
      <dgm:prSet presAssocID="{9AF1B934-2E5D-D343-BAE3-AB78CCD361D9}" presName="composite3" presStyleCnt="0"/>
      <dgm:spPr/>
    </dgm:pt>
    <dgm:pt modelId="{CDDDADBF-DDD2-2848-AD73-645B887FA458}" type="pres">
      <dgm:prSet presAssocID="{9AF1B934-2E5D-D343-BAE3-AB78CCD361D9}" presName="background3" presStyleLbl="node3" presStyleIdx="3" presStyleCnt="5"/>
      <dgm:spPr/>
    </dgm:pt>
    <dgm:pt modelId="{FD3C71DF-4503-DD48-ACDF-41729EBD7732}" type="pres">
      <dgm:prSet presAssocID="{9AF1B934-2E5D-D343-BAE3-AB78CCD361D9}" presName="text3" presStyleLbl="fgAcc3" presStyleIdx="3" presStyleCnt="5">
        <dgm:presLayoutVars>
          <dgm:chPref val="3"/>
        </dgm:presLayoutVars>
      </dgm:prSet>
      <dgm:spPr/>
      <dgm:t>
        <a:bodyPr/>
        <a:lstStyle/>
        <a:p>
          <a:endParaRPr lang="en-US"/>
        </a:p>
      </dgm:t>
    </dgm:pt>
    <dgm:pt modelId="{1868740F-838A-4748-99AC-527CA24A7E09}" type="pres">
      <dgm:prSet presAssocID="{9AF1B934-2E5D-D343-BAE3-AB78CCD361D9}" presName="hierChild4" presStyleCnt="0"/>
      <dgm:spPr/>
    </dgm:pt>
    <dgm:pt modelId="{6ECF0861-D6BD-824D-B5AA-F993660420C6}" type="pres">
      <dgm:prSet presAssocID="{3CB57936-CFF4-1343-B3DF-6923DAEEEE0E}" presName="Name23" presStyleLbl="parChTrans1D4" presStyleIdx="4" presStyleCnt="6"/>
      <dgm:spPr/>
      <dgm:t>
        <a:bodyPr/>
        <a:lstStyle/>
        <a:p>
          <a:endParaRPr lang="en-US"/>
        </a:p>
      </dgm:t>
    </dgm:pt>
    <dgm:pt modelId="{7F0A640D-AB0E-CC48-AF65-E0E0BFD0F40B}" type="pres">
      <dgm:prSet presAssocID="{77989FF7-855A-5C46-8DF2-1C7B54744D11}" presName="hierRoot4" presStyleCnt="0"/>
      <dgm:spPr/>
    </dgm:pt>
    <dgm:pt modelId="{E063A4D7-FF1E-4C49-8933-01EE0721ED77}" type="pres">
      <dgm:prSet presAssocID="{77989FF7-855A-5C46-8DF2-1C7B54744D11}" presName="composite4" presStyleCnt="0"/>
      <dgm:spPr/>
    </dgm:pt>
    <dgm:pt modelId="{570B6418-AEF7-0D49-A70D-705C0FF4B74C}" type="pres">
      <dgm:prSet presAssocID="{77989FF7-855A-5C46-8DF2-1C7B54744D11}" presName="background4" presStyleLbl="node4" presStyleIdx="4" presStyleCnt="6"/>
      <dgm:spPr/>
    </dgm:pt>
    <dgm:pt modelId="{81438C6A-4985-934E-965C-37DCD66A0F3D}" type="pres">
      <dgm:prSet presAssocID="{77989FF7-855A-5C46-8DF2-1C7B54744D11}" presName="text4" presStyleLbl="fgAcc4" presStyleIdx="4" presStyleCnt="6">
        <dgm:presLayoutVars>
          <dgm:chPref val="3"/>
        </dgm:presLayoutVars>
      </dgm:prSet>
      <dgm:spPr/>
      <dgm:t>
        <a:bodyPr/>
        <a:lstStyle/>
        <a:p>
          <a:endParaRPr lang="en-US"/>
        </a:p>
      </dgm:t>
    </dgm:pt>
    <dgm:pt modelId="{CEB9863E-3032-1347-98EE-21DA765D1E12}" type="pres">
      <dgm:prSet presAssocID="{77989FF7-855A-5C46-8DF2-1C7B54744D11}" presName="hierChild5" presStyleCnt="0"/>
      <dgm:spPr/>
    </dgm:pt>
    <dgm:pt modelId="{6DF21ED2-7FCA-1D41-91FA-D43D6077BC5A}" type="pres">
      <dgm:prSet presAssocID="{53177B98-CF06-5A48-B23D-C0D51E955B67}" presName="Name17" presStyleLbl="parChTrans1D3" presStyleIdx="4" presStyleCnt="5"/>
      <dgm:spPr/>
      <dgm:t>
        <a:bodyPr/>
        <a:lstStyle/>
        <a:p>
          <a:endParaRPr lang="en-US"/>
        </a:p>
      </dgm:t>
    </dgm:pt>
    <dgm:pt modelId="{594D6ECA-85BF-F84C-B916-106A3B6FED57}" type="pres">
      <dgm:prSet presAssocID="{4CDFFE25-3237-9947-8E70-6CE535F8259F}" presName="hierRoot3" presStyleCnt="0"/>
      <dgm:spPr/>
    </dgm:pt>
    <dgm:pt modelId="{8A18CE5B-0AED-2046-AF72-C42512F14E3A}" type="pres">
      <dgm:prSet presAssocID="{4CDFFE25-3237-9947-8E70-6CE535F8259F}" presName="composite3" presStyleCnt="0"/>
      <dgm:spPr/>
    </dgm:pt>
    <dgm:pt modelId="{ACEA9E2C-D7DE-0940-8D48-25BBAF359424}" type="pres">
      <dgm:prSet presAssocID="{4CDFFE25-3237-9947-8E70-6CE535F8259F}" presName="background3" presStyleLbl="node3" presStyleIdx="4" presStyleCnt="5"/>
      <dgm:spPr/>
    </dgm:pt>
    <dgm:pt modelId="{428CA512-237F-2D46-A794-F15F0AF6A12A}" type="pres">
      <dgm:prSet presAssocID="{4CDFFE25-3237-9947-8E70-6CE535F8259F}" presName="text3" presStyleLbl="fgAcc3" presStyleIdx="4" presStyleCnt="5">
        <dgm:presLayoutVars>
          <dgm:chPref val="3"/>
        </dgm:presLayoutVars>
      </dgm:prSet>
      <dgm:spPr/>
      <dgm:t>
        <a:bodyPr/>
        <a:lstStyle/>
        <a:p>
          <a:endParaRPr lang="en-US"/>
        </a:p>
      </dgm:t>
    </dgm:pt>
    <dgm:pt modelId="{C2A58AE3-E172-2944-8079-A6AAA509130C}" type="pres">
      <dgm:prSet presAssocID="{4CDFFE25-3237-9947-8E70-6CE535F8259F}" presName="hierChild4" presStyleCnt="0"/>
      <dgm:spPr/>
    </dgm:pt>
    <dgm:pt modelId="{EF5C2EAE-FB9C-BD4B-85A6-8D1671E6EF1A}" type="pres">
      <dgm:prSet presAssocID="{6DB19A09-199C-E248-ACAA-6521B944EED8}" presName="Name23" presStyleLbl="parChTrans1D4" presStyleIdx="5" presStyleCnt="6"/>
      <dgm:spPr/>
      <dgm:t>
        <a:bodyPr/>
        <a:lstStyle/>
        <a:p>
          <a:endParaRPr lang="en-US"/>
        </a:p>
      </dgm:t>
    </dgm:pt>
    <dgm:pt modelId="{10648A1E-B835-D746-94DA-B71D8B727B27}" type="pres">
      <dgm:prSet presAssocID="{44409287-F11B-D745-A01F-093D1F0D42D5}" presName="hierRoot4" presStyleCnt="0"/>
      <dgm:spPr/>
    </dgm:pt>
    <dgm:pt modelId="{F520A0C3-6D4D-024D-8338-1BAD19B07732}" type="pres">
      <dgm:prSet presAssocID="{44409287-F11B-D745-A01F-093D1F0D42D5}" presName="composite4" presStyleCnt="0"/>
      <dgm:spPr/>
    </dgm:pt>
    <dgm:pt modelId="{741F625D-B165-EF47-87E8-0155637D0B61}" type="pres">
      <dgm:prSet presAssocID="{44409287-F11B-D745-A01F-093D1F0D42D5}" presName="background4" presStyleLbl="node4" presStyleIdx="5" presStyleCnt="6"/>
      <dgm:spPr/>
    </dgm:pt>
    <dgm:pt modelId="{AA128E26-9618-1547-9689-AE21693B412D}" type="pres">
      <dgm:prSet presAssocID="{44409287-F11B-D745-A01F-093D1F0D42D5}" presName="text4" presStyleLbl="fgAcc4" presStyleIdx="5" presStyleCnt="6">
        <dgm:presLayoutVars>
          <dgm:chPref val="3"/>
        </dgm:presLayoutVars>
      </dgm:prSet>
      <dgm:spPr/>
      <dgm:t>
        <a:bodyPr/>
        <a:lstStyle/>
        <a:p>
          <a:endParaRPr lang="en-US"/>
        </a:p>
      </dgm:t>
    </dgm:pt>
    <dgm:pt modelId="{0C690A91-E49E-9B41-915C-1539205E761D}" type="pres">
      <dgm:prSet presAssocID="{44409287-F11B-D745-A01F-093D1F0D42D5}" presName="hierChild5" presStyleCnt="0"/>
      <dgm:spPr/>
    </dgm:pt>
  </dgm:ptLst>
  <dgm:cxnLst>
    <dgm:cxn modelId="{5C240F61-4245-C043-A370-987CBB0E87DC}" srcId="{558D85A2-6189-1240-AE70-874466FB70A4}" destId="{7DFF6771-3610-2443-9D82-3478D69FD914}" srcOrd="0" destOrd="0" parTransId="{22C2E3A9-6C27-FA4D-9E76-4E0B22F6E82D}" sibTransId="{2D07799F-CD5E-FA4C-B966-A7D2E1AE4584}"/>
    <dgm:cxn modelId="{0149358F-2ECE-4444-BBE5-8199957F5AF4}" type="presOf" srcId="{953C9C66-86B8-C24F-8F8E-28316F555F5F}" destId="{E975338D-5C68-E245-9BCE-906DEF174135}" srcOrd="0" destOrd="0" presId="urn:microsoft.com/office/officeart/2005/8/layout/hierarchy1"/>
    <dgm:cxn modelId="{FACD62D7-A1F0-C14E-801F-783A45645508}" srcId="{9AF1B934-2E5D-D343-BAE3-AB78CCD361D9}" destId="{77989FF7-855A-5C46-8DF2-1C7B54744D11}" srcOrd="0" destOrd="0" parTransId="{3CB57936-CFF4-1343-B3DF-6923DAEEEE0E}" sibTransId="{D470716F-FB7C-0B42-98B8-D5BF0C5A426C}"/>
    <dgm:cxn modelId="{B206ADF2-1873-6A4F-B118-7D541AA0F4D4}" type="presOf" srcId="{E1E3CD55-D0B4-E949-955C-A3840E138A11}" destId="{26A3FEC9-302B-B64E-A17C-46266ECAE63A}" srcOrd="0" destOrd="0" presId="urn:microsoft.com/office/officeart/2005/8/layout/hierarchy1"/>
    <dgm:cxn modelId="{C8F86B19-6815-E742-B5BE-FF6287E4B9FC}" srcId="{53755755-466C-7540-8362-ACC1490F5983}" destId="{9AF1B934-2E5D-D343-BAE3-AB78CCD361D9}" srcOrd="1" destOrd="0" parTransId="{D5ED51E1-5814-A248-BE4C-E60E13161127}" sibTransId="{81168786-1FC3-D040-83B9-21FD03768ACB}"/>
    <dgm:cxn modelId="{486D06BB-2643-A64D-9391-7D3F54460E19}" srcId="{A9E795FE-0DD4-AD47-8D53-9DC9E4684E78}" destId="{558D85A2-6189-1240-AE70-874466FB70A4}" srcOrd="1" destOrd="0" parTransId="{E1E3CD55-D0B4-E949-955C-A3840E138A11}" sibTransId="{17D61CB2-04E4-9048-B326-8C9CF74004CA}"/>
    <dgm:cxn modelId="{A3DEE4D6-1882-3F4A-874D-C29E570E5E9A}" type="presOf" srcId="{6627B98B-6E0D-AC4D-8785-7F648FF8AB31}" destId="{87A44FB5-2A6D-C549-90C6-C7BE177D60E8}" srcOrd="0" destOrd="0" presId="urn:microsoft.com/office/officeart/2005/8/layout/hierarchy1"/>
    <dgm:cxn modelId="{883C9EC5-49DC-7F42-B219-8E363C49BF7F}" type="presOf" srcId="{71093299-D9C1-3748-A388-53A2590A20F4}" destId="{103D58F1-A41E-D74E-9A74-716C2AA72EDC}" srcOrd="0" destOrd="0" presId="urn:microsoft.com/office/officeart/2005/8/layout/hierarchy1"/>
    <dgm:cxn modelId="{9A0D36FC-B332-A647-8B80-44FBE1EC0930}" type="presOf" srcId="{6DB19A09-199C-E248-ACAA-6521B944EED8}" destId="{EF5C2EAE-FB9C-BD4B-85A6-8D1671E6EF1A}" srcOrd="0" destOrd="0" presId="urn:microsoft.com/office/officeart/2005/8/layout/hierarchy1"/>
    <dgm:cxn modelId="{ADFEE1B0-D91A-CF45-9953-C455E829C094}" type="presOf" srcId="{7AC703C8-DE29-DA4A-A72D-1B9ABF02F563}" destId="{3B0900AF-675C-874B-87EC-4D545D889551}" srcOrd="0" destOrd="0" presId="urn:microsoft.com/office/officeart/2005/8/layout/hierarchy1"/>
    <dgm:cxn modelId="{63D2D127-D4C9-0E4E-89B3-F5C7A6DC517D}" srcId="{3CD24782-BBF5-5C49-966E-88F1A43D341A}" destId="{9D971DD2-CA51-D241-9AA9-C61F59A51F11}" srcOrd="0" destOrd="0" parTransId="{C5A44611-F0EF-354B-8ECA-F83982FECF86}" sibTransId="{8535C8F2-9485-DB48-B216-1B607CC5C938}"/>
    <dgm:cxn modelId="{5DF8E71D-D945-1A44-A3BA-930108A16911}" srcId="{A9E795FE-0DD4-AD47-8D53-9DC9E4684E78}" destId="{FC5D35F7-7EC0-7941-9A60-2965AB180056}" srcOrd="0" destOrd="0" parTransId="{953C9C66-86B8-C24F-8F8E-28316F555F5F}" sibTransId="{FC6F7B9F-EB1F-3C4F-B77C-2E27307620CD}"/>
    <dgm:cxn modelId="{79347C0A-8590-9140-B7C7-4F6DEE430146}" type="presOf" srcId="{FC5D35F7-7EC0-7941-9A60-2965AB180056}" destId="{B46C76AD-A790-5342-B1EA-474F4AA5480F}" srcOrd="0" destOrd="0" presId="urn:microsoft.com/office/officeart/2005/8/layout/hierarchy1"/>
    <dgm:cxn modelId="{A591C9A2-C8F3-C842-9A9B-41C734CEF876}" type="presOf" srcId="{3CD24782-BBF5-5C49-966E-88F1A43D341A}" destId="{62275A7C-8111-F842-9787-4EE19C35B3A3}" srcOrd="0" destOrd="0" presId="urn:microsoft.com/office/officeart/2005/8/layout/hierarchy1"/>
    <dgm:cxn modelId="{441A1094-EB29-1347-B4D9-B6D81B587B14}" type="presOf" srcId="{9D971DD2-CA51-D241-9AA9-C61F59A51F11}" destId="{0E150700-0CCE-3A42-B94F-76C9FEE0C513}" srcOrd="0" destOrd="0" presId="urn:microsoft.com/office/officeart/2005/8/layout/hierarchy1"/>
    <dgm:cxn modelId="{66012C7F-3721-234F-8AF0-31E8C63CA0DB}" srcId="{63D88CD2-3EED-AB40-ABBA-90B4843F8CDA}" destId="{68FC88E5-A225-A84F-8D37-22F0D196E4D5}" srcOrd="0" destOrd="0" parTransId="{3F67A576-61B4-5E47-AFFE-E2B7D35C0FFA}" sibTransId="{77C33301-EEBF-FB41-A5D8-942AD595EA76}"/>
    <dgm:cxn modelId="{1D7198B7-DDDF-464D-A4C9-7B4C514A8E30}" type="presOf" srcId="{558D85A2-6189-1240-AE70-874466FB70A4}" destId="{379CA9A7-0416-474F-A89E-10203E5B35FF}" srcOrd="0" destOrd="0" presId="urn:microsoft.com/office/officeart/2005/8/layout/hierarchy1"/>
    <dgm:cxn modelId="{173C98C0-CB6D-334F-A608-1F298722797F}" type="presOf" srcId="{C9BFAF0D-E778-5045-9F49-D0512FD73113}" destId="{2E4D936C-A64C-3E46-B6F9-7DE629E3E9D6}" srcOrd="0" destOrd="0" presId="urn:microsoft.com/office/officeart/2005/8/layout/hierarchy1"/>
    <dgm:cxn modelId="{9A1F2E50-5673-2040-83E8-1A6534D199C8}" type="presOf" srcId="{53177B98-CF06-5A48-B23D-C0D51E955B67}" destId="{6DF21ED2-7FCA-1D41-91FA-D43D6077BC5A}" srcOrd="0" destOrd="0" presId="urn:microsoft.com/office/officeart/2005/8/layout/hierarchy1"/>
    <dgm:cxn modelId="{48A69B70-5295-2D4E-A941-D4E91599F3AC}" srcId="{68FC88E5-A225-A84F-8D37-22F0D196E4D5}" destId="{A9E795FE-0DD4-AD47-8D53-9DC9E4684E78}" srcOrd="0" destOrd="0" parTransId="{71093299-D9C1-3748-A388-53A2590A20F4}" sibTransId="{764B5026-5FEC-3B4C-86E9-BEEE98E11E84}"/>
    <dgm:cxn modelId="{F2591550-D347-3345-B441-A5F800024096}" type="presOf" srcId="{22C2E3A9-6C27-FA4D-9E76-4E0B22F6E82D}" destId="{A04D2316-D887-A846-9D48-3A057BF13741}" srcOrd="0" destOrd="0" presId="urn:microsoft.com/office/officeart/2005/8/layout/hierarchy1"/>
    <dgm:cxn modelId="{7C509C41-3C66-2542-B702-52914CE18C2F}" srcId="{558D85A2-6189-1240-AE70-874466FB70A4}" destId="{05EB894C-7CDA-0B47-88BE-47B1915E0F42}" srcOrd="1" destOrd="0" parTransId="{536A4696-3CCF-784B-973E-40D41769E69A}" sibTransId="{D49392BE-E31C-7E4C-8C4C-3663EBC5C503}"/>
    <dgm:cxn modelId="{ADFC5560-9060-F54B-9509-A00AEE7FEF40}" srcId="{68FC88E5-A225-A84F-8D37-22F0D196E4D5}" destId="{53755755-466C-7540-8362-ACC1490F5983}" srcOrd="1" destOrd="0" parTransId="{C9BFAF0D-E778-5045-9F49-D0512FD73113}" sibTransId="{6CC7D087-A530-5B4E-AA94-F8925E0A2270}"/>
    <dgm:cxn modelId="{7095D16B-B008-3B47-B08A-A96628990537}" type="presOf" srcId="{72EE131E-AB88-FE44-88B6-0FDCCC810720}" destId="{D1CE7454-2777-B143-A0E8-1940E822FD82}" srcOrd="0" destOrd="0" presId="urn:microsoft.com/office/officeart/2005/8/layout/hierarchy1"/>
    <dgm:cxn modelId="{49FE51D1-FAE8-0549-A5D6-710137988AF6}" type="presOf" srcId="{9AF1B934-2E5D-D343-BAE3-AB78CCD361D9}" destId="{FD3C71DF-4503-DD48-ACDF-41729EBD7732}" srcOrd="0" destOrd="0" presId="urn:microsoft.com/office/officeart/2005/8/layout/hierarchy1"/>
    <dgm:cxn modelId="{0572F925-5463-5E41-87BC-43B59C28016B}" srcId="{4CDFFE25-3237-9947-8E70-6CE535F8259F}" destId="{44409287-F11B-D745-A01F-093D1F0D42D5}" srcOrd="0" destOrd="0" parTransId="{6DB19A09-199C-E248-ACAA-6521B944EED8}" sibTransId="{420A8F9E-2E96-5C4B-86D1-72C7A5058589}"/>
    <dgm:cxn modelId="{51524808-36C8-4F46-9D4A-7BD519445C4C}" type="presOf" srcId="{77989FF7-855A-5C46-8DF2-1C7B54744D11}" destId="{81438C6A-4985-934E-965C-37DCD66A0F3D}" srcOrd="0" destOrd="0" presId="urn:microsoft.com/office/officeart/2005/8/layout/hierarchy1"/>
    <dgm:cxn modelId="{4413646F-5C36-8E47-98A0-4229B389FFE4}" srcId="{53755755-466C-7540-8362-ACC1490F5983}" destId="{3CD24782-BBF5-5C49-966E-88F1A43D341A}" srcOrd="0" destOrd="0" parTransId="{7AC703C8-DE29-DA4A-A72D-1B9ABF02F563}" sibTransId="{D95BC82A-8424-7843-AD00-BF8A4AB76467}"/>
    <dgm:cxn modelId="{AE4B8DBE-DE38-E446-9196-F806BDABBA7A}" type="presOf" srcId="{7DFF6771-3610-2443-9D82-3478D69FD914}" destId="{740A23AE-2683-FF40-A628-F5B0ECAF8A70}" srcOrd="0" destOrd="0" presId="urn:microsoft.com/office/officeart/2005/8/layout/hierarchy1"/>
    <dgm:cxn modelId="{57D68884-8617-9E4F-BDEA-47ADF2E2DFFC}" type="presOf" srcId="{C5A44611-F0EF-354B-8ECA-F83982FECF86}" destId="{AC283487-9830-1247-BA18-849F64AD1E90}" srcOrd="0" destOrd="0" presId="urn:microsoft.com/office/officeart/2005/8/layout/hierarchy1"/>
    <dgm:cxn modelId="{2377918A-A31E-DE47-9828-1EF37C43308A}" type="presOf" srcId="{536A4696-3CCF-784B-973E-40D41769E69A}" destId="{68230E43-A0C7-F243-BB77-F47648C86D51}" srcOrd="0" destOrd="0" presId="urn:microsoft.com/office/officeart/2005/8/layout/hierarchy1"/>
    <dgm:cxn modelId="{88C9C8D3-47D7-EF44-9B8B-A79521C5DBAD}" type="presOf" srcId="{4CDFFE25-3237-9947-8E70-6CE535F8259F}" destId="{428CA512-237F-2D46-A794-F15F0AF6A12A}" srcOrd="0" destOrd="0" presId="urn:microsoft.com/office/officeart/2005/8/layout/hierarchy1"/>
    <dgm:cxn modelId="{68868C21-31F6-0C41-BFF8-EA480D45654B}" type="presOf" srcId="{D5ED51E1-5814-A248-BE4C-E60E13161127}" destId="{E7EB4AC1-1266-2344-9029-5F0E51761F58}" srcOrd="0" destOrd="0" presId="urn:microsoft.com/office/officeart/2005/8/layout/hierarchy1"/>
    <dgm:cxn modelId="{2CFFE031-D53E-A244-83F1-74AA05129D35}" type="presOf" srcId="{44409287-F11B-D745-A01F-093D1F0D42D5}" destId="{AA128E26-9618-1547-9689-AE21693B412D}" srcOrd="0" destOrd="0" presId="urn:microsoft.com/office/officeart/2005/8/layout/hierarchy1"/>
    <dgm:cxn modelId="{2291375E-CAAF-E04A-9D14-DE0039B96806}" srcId="{FC5D35F7-7EC0-7941-9A60-2965AB180056}" destId="{6627B98B-6E0D-AC4D-8785-7F648FF8AB31}" srcOrd="0" destOrd="0" parTransId="{72EE131E-AB88-FE44-88B6-0FDCCC810720}" sibTransId="{3240AAF6-DD37-F646-A2D3-12464CEB137C}"/>
    <dgm:cxn modelId="{16094043-5B4D-FD4B-93B6-3DF3AF7499DC}" type="presOf" srcId="{05EB894C-7CDA-0B47-88BE-47B1915E0F42}" destId="{7D0BDC7A-0E14-534A-BFA4-A20B804C2193}" srcOrd="0" destOrd="0" presId="urn:microsoft.com/office/officeart/2005/8/layout/hierarchy1"/>
    <dgm:cxn modelId="{91E4F435-DA1C-FF4C-92E7-94548F472CBF}" type="presOf" srcId="{53755755-466C-7540-8362-ACC1490F5983}" destId="{6210DF8F-1AB9-5044-9786-A58BA6C4235A}" srcOrd="0" destOrd="0" presId="urn:microsoft.com/office/officeart/2005/8/layout/hierarchy1"/>
    <dgm:cxn modelId="{A93FE48C-90BB-AC44-83E2-E70F837BBEA6}" type="presOf" srcId="{A9E795FE-0DD4-AD47-8D53-9DC9E4684E78}" destId="{36FB57B3-8404-7243-9AD6-9A67C36A0CE3}" srcOrd="0" destOrd="0" presId="urn:microsoft.com/office/officeart/2005/8/layout/hierarchy1"/>
    <dgm:cxn modelId="{A62D2E9B-4CA0-8C41-A147-30373C841EFE}" type="presOf" srcId="{68FC88E5-A225-A84F-8D37-22F0D196E4D5}" destId="{E8DBB9B9-B19A-3D49-9A71-540908163567}" srcOrd="0" destOrd="0" presId="urn:microsoft.com/office/officeart/2005/8/layout/hierarchy1"/>
    <dgm:cxn modelId="{4D0E3480-AD03-7C45-A038-7D341133A8EE}" type="presOf" srcId="{3CB57936-CFF4-1343-B3DF-6923DAEEEE0E}" destId="{6ECF0861-D6BD-824D-B5AA-F993660420C6}" srcOrd="0" destOrd="0" presId="urn:microsoft.com/office/officeart/2005/8/layout/hierarchy1"/>
    <dgm:cxn modelId="{149B4632-C925-BD49-97F6-42A6AABB4DB1}" srcId="{53755755-466C-7540-8362-ACC1490F5983}" destId="{4CDFFE25-3237-9947-8E70-6CE535F8259F}" srcOrd="2" destOrd="0" parTransId="{53177B98-CF06-5A48-B23D-C0D51E955B67}" sibTransId="{A0DF9DAE-56CD-0742-A2D4-04D3C3356F85}"/>
    <dgm:cxn modelId="{BBB24B6B-41E4-E94F-A7EC-CFCB4C277997}" type="presOf" srcId="{63D88CD2-3EED-AB40-ABBA-90B4843F8CDA}" destId="{A2A65934-C2A2-C84A-9209-8D8E6D71A23C}" srcOrd="0" destOrd="0" presId="urn:microsoft.com/office/officeart/2005/8/layout/hierarchy1"/>
    <dgm:cxn modelId="{39C3CECA-2E84-EF49-AD9D-C60CCB3701C8}" type="presParOf" srcId="{A2A65934-C2A2-C84A-9209-8D8E6D71A23C}" destId="{CBF50286-6465-F149-B352-B3A6A84F3BB2}" srcOrd="0" destOrd="0" presId="urn:microsoft.com/office/officeart/2005/8/layout/hierarchy1"/>
    <dgm:cxn modelId="{2C9CF946-A51F-A049-8E25-345EB31C68EE}" type="presParOf" srcId="{CBF50286-6465-F149-B352-B3A6A84F3BB2}" destId="{EF795543-901F-4E46-BD60-DE30E52A2B62}" srcOrd="0" destOrd="0" presId="urn:microsoft.com/office/officeart/2005/8/layout/hierarchy1"/>
    <dgm:cxn modelId="{E085615F-2521-6A42-A039-4F43001ABE1B}" type="presParOf" srcId="{EF795543-901F-4E46-BD60-DE30E52A2B62}" destId="{1E17B6A0-DC38-5349-A600-0F4A23F6030A}" srcOrd="0" destOrd="0" presId="urn:microsoft.com/office/officeart/2005/8/layout/hierarchy1"/>
    <dgm:cxn modelId="{348DAF0F-E4C5-2C44-A30E-68276EEED022}" type="presParOf" srcId="{EF795543-901F-4E46-BD60-DE30E52A2B62}" destId="{E8DBB9B9-B19A-3D49-9A71-540908163567}" srcOrd="1" destOrd="0" presId="urn:microsoft.com/office/officeart/2005/8/layout/hierarchy1"/>
    <dgm:cxn modelId="{D5C4144C-4579-634E-AAED-2CEF0BCE8EFB}" type="presParOf" srcId="{CBF50286-6465-F149-B352-B3A6A84F3BB2}" destId="{902C9D50-FC1B-804C-8FC9-4E0E0F8808D8}" srcOrd="1" destOrd="0" presId="urn:microsoft.com/office/officeart/2005/8/layout/hierarchy1"/>
    <dgm:cxn modelId="{F7E79D2D-491D-2A49-97CE-C9E4F45E5A28}" type="presParOf" srcId="{902C9D50-FC1B-804C-8FC9-4E0E0F8808D8}" destId="{103D58F1-A41E-D74E-9A74-716C2AA72EDC}" srcOrd="0" destOrd="0" presId="urn:microsoft.com/office/officeart/2005/8/layout/hierarchy1"/>
    <dgm:cxn modelId="{84EFC06E-B3A9-C447-93A6-E0D5EFB44953}" type="presParOf" srcId="{902C9D50-FC1B-804C-8FC9-4E0E0F8808D8}" destId="{8DC704D7-97F4-B44E-A96F-A79B67BC744E}" srcOrd="1" destOrd="0" presId="urn:microsoft.com/office/officeart/2005/8/layout/hierarchy1"/>
    <dgm:cxn modelId="{7D590D71-BBF8-A544-90C7-3C67D0568DEF}" type="presParOf" srcId="{8DC704D7-97F4-B44E-A96F-A79B67BC744E}" destId="{469FB8B0-356C-9847-AA5B-7D72848C595A}" srcOrd="0" destOrd="0" presId="urn:microsoft.com/office/officeart/2005/8/layout/hierarchy1"/>
    <dgm:cxn modelId="{B39DC6DB-5DDE-6A43-A1E6-5DA1E3981C31}" type="presParOf" srcId="{469FB8B0-356C-9847-AA5B-7D72848C595A}" destId="{DF43228C-08AD-934E-8F29-05B2C2C4E672}" srcOrd="0" destOrd="0" presId="urn:microsoft.com/office/officeart/2005/8/layout/hierarchy1"/>
    <dgm:cxn modelId="{30326FB1-44C7-2A40-891D-75C00CAAD9BD}" type="presParOf" srcId="{469FB8B0-356C-9847-AA5B-7D72848C595A}" destId="{36FB57B3-8404-7243-9AD6-9A67C36A0CE3}" srcOrd="1" destOrd="0" presId="urn:microsoft.com/office/officeart/2005/8/layout/hierarchy1"/>
    <dgm:cxn modelId="{14259382-5301-E143-85EB-2A1A2A46CA43}" type="presParOf" srcId="{8DC704D7-97F4-B44E-A96F-A79B67BC744E}" destId="{13F2F302-365A-3F46-8422-08C036674747}" srcOrd="1" destOrd="0" presId="urn:microsoft.com/office/officeart/2005/8/layout/hierarchy1"/>
    <dgm:cxn modelId="{AD996C97-0691-D04C-ACB5-F6C8DBA48950}" type="presParOf" srcId="{13F2F302-365A-3F46-8422-08C036674747}" destId="{E975338D-5C68-E245-9BCE-906DEF174135}" srcOrd="0" destOrd="0" presId="urn:microsoft.com/office/officeart/2005/8/layout/hierarchy1"/>
    <dgm:cxn modelId="{4EB08689-9331-B14C-A243-9FFDF97D621D}" type="presParOf" srcId="{13F2F302-365A-3F46-8422-08C036674747}" destId="{B4976D58-6021-5841-9FBB-90249A7843B0}" srcOrd="1" destOrd="0" presId="urn:microsoft.com/office/officeart/2005/8/layout/hierarchy1"/>
    <dgm:cxn modelId="{D9A459CD-6D64-9D43-A120-A5B45C5CB628}" type="presParOf" srcId="{B4976D58-6021-5841-9FBB-90249A7843B0}" destId="{95613BD9-610E-854D-930A-F18D5CB7BAC5}" srcOrd="0" destOrd="0" presId="urn:microsoft.com/office/officeart/2005/8/layout/hierarchy1"/>
    <dgm:cxn modelId="{B77B1C14-1D37-A44D-9AAC-06AAE40AE453}" type="presParOf" srcId="{95613BD9-610E-854D-930A-F18D5CB7BAC5}" destId="{9D65A98E-80FF-8C48-80C1-4591041C7100}" srcOrd="0" destOrd="0" presId="urn:microsoft.com/office/officeart/2005/8/layout/hierarchy1"/>
    <dgm:cxn modelId="{7DE59F5D-A015-EE46-8C78-D5FF4F7A08BF}" type="presParOf" srcId="{95613BD9-610E-854D-930A-F18D5CB7BAC5}" destId="{B46C76AD-A790-5342-B1EA-474F4AA5480F}" srcOrd="1" destOrd="0" presId="urn:microsoft.com/office/officeart/2005/8/layout/hierarchy1"/>
    <dgm:cxn modelId="{5FC1AD72-2356-CD46-9A31-B33049EF4B0F}" type="presParOf" srcId="{B4976D58-6021-5841-9FBB-90249A7843B0}" destId="{8E2A02D7-2A52-C646-915F-C65F431EA9D3}" srcOrd="1" destOrd="0" presId="urn:microsoft.com/office/officeart/2005/8/layout/hierarchy1"/>
    <dgm:cxn modelId="{8CC5F1A1-7297-FD49-B4DB-7F476D8F3650}" type="presParOf" srcId="{8E2A02D7-2A52-C646-915F-C65F431EA9D3}" destId="{D1CE7454-2777-B143-A0E8-1940E822FD82}" srcOrd="0" destOrd="0" presId="urn:microsoft.com/office/officeart/2005/8/layout/hierarchy1"/>
    <dgm:cxn modelId="{CEC919EE-5D0B-7644-A2F8-D14D00F2E859}" type="presParOf" srcId="{8E2A02D7-2A52-C646-915F-C65F431EA9D3}" destId="{0F152240-8EB3-D243-9081-E0346AC0BCB8}" srcOrd="1" destOrd="0" presId="urn:microsoft.com/office/officeart/2005/8/layout/hierarchy1"/>
    <dgm:cxn modelId="{E76353EA-184D-244E-99EE-D6D2DB3E33A7}" type="presParOf" srcId="{0F152240-8EB3-D243-9081-E0346AC0BCB8}" destId="{F09E447C-EBBA-1649-8D1E-CAABF1070ABE}" srcOrd="0" destOrd="0" presId="urn:microsoft.com/office/officeart/2005/8/layout/hierarchy1"/>
    <dgm:cxn modelId="{9DE45B26-F1B7-FF4F-9298-47589DFF1F2F}" type="presParOf" srcId="{F09E447C-EBBA-1649-8D1E-CAABF1070ABE}" destId="{D9AAFFB6-8AAD-934F-915C-623A7B390152}" srcOrd="0" destOrd="0" presId="urn:microsoft.com/office/officeart/2005/8/layout/hierarchy1"/>
    <dgm:cxn modelId="{DAA8A1BF-D9CF-4841-A49D-B888379BB1C6}" type="presParOf" srcId="{F09E447C-EBBA-1649-8D1E-CAABF1070ABE}" destId="{87A44FB5-2A6D-C549-90C6-C7BE177D60E8}" srcOrd="1" destOrd="0" presId="urn:microsoft.com/office/officeart/2005/8/layout/hierarchy1"/>
    <dgm:cxn modelId="{BD923365-8121-384A-8A16-E50DF5552609}" type="presParOf" srcId="{0F152240-8EB3-D243-9081-E0346AC0BCB8}" destId="{CC72A7F1-FB41-FA40-B887-ADD6FEBE1C04}" srcOrd="1" destOrd="0" presId="urn:microsoft.com/office/officeart/2005/8/layout/hierarchy1"/>
    <dgm:cxn modelId="{D9107C1C-4EDC-0D47-AB28-8DE82705F915}" type="presParOf" srcId="{13F2F302-365A-3F46-8422-08C036674747}" destId="{26A3FEC9-302B-B64E-A17C-46266ECAE63A}" srcOrd="2" destOrd="0" presId="urn:microsoft.com/office/officeart/2005/8/layout/hierarchy1"/>
    <dgm:cxn modelId="{A10EB2F2-E190-3E47-806E-01FD19874894}" type="presParOf" srcId="{13F2F302-365A-3F46-8422-08C036674747}" destId="{9B9A2692-B43E-B845-9BBD-A77EF1584062}" srcOrd="3" destOrd="0" presId="urn:microsoft.com/office/officeart/2005/8/layout/hierarchy1"/>
    <dgm:cxn modelId="{39F14B5A-1B36-7C43-B665-A0D368CFA901}" type="presParOf" srcId="{9B9A2692-B43E-B845-9BBD-A77EF1584062}" destId="{E6BB7AB6-6138-9442-864C-CBB0A4158CFB}" srcOrd="0" destOrd="0" presId="urn:microsoft.com/office/officeart/2005/8/layout/hierarchy1"/>
    <dgm:cxn modelId="{B6EC9C9E-7909-2949-AE98-9AED3AD4C99B}" type="presParOf" srcId="{E6BB7AB6-6138-9442-864C-CBB0A4158CFB}" destId="{A092CEC0-8277-3141-847A-CB4E136B205A}" srcOrd="0" destOrd="0" presId="urn:microsoft.com/office/officeart/2005/8/layout/hierarchy1"/>
    <dgm:cxn modelId="{E06CFC23-89C7-8A49-9F1F-5AF019CAF3A9}" type="presParOf" srcId="{E6BB7AB6-6138-9442-864C-CBB0A4158CFB}" destId="{379CA9A7-0416-474F-A89E-10203E5B35FF}" srcOrd="1" destOrd="0" presId="urn:microsoft.com/office/officeart/2005/8/layout/hierarchy1"/>
    <dgm:cxn modelId="{B214E38E-3630-C240-97C5-B6B4AE8878FF}" type="presParOf" srcId="{9B9A2692-B43E-B845-9BBD-A77EF1584062}" destId="{B6DDF432-2B87-674D-A5F8-BC917A5074DE}" srcOrd="1" destOrd="0" presId="urn:microsoft.com/office/officeart/2005/8/layout/hierarchy1"/>
    <dgm:cxn modelId="{104D33A5-12D0-A242-B034-50724F3AD868}" type="presParOf" srcId="{B6DDF432-2B87-674D-A5F8-BC917A5074DE}" destId="{A04D2316-D887-A846-9D48-3A057BF13741}" srcOrd="0" destOrd="0" presId="urn:microsoft.com/office/officeart/2005/8/layout/hierarchy1"/>
    <dgm:cxn modelId="{B59573AC-E802-0046-80F2-7ED98D6BC130}" type="presParOf" srcId="{B6DDF432-2B87-674D-A5F8-BC917A5074DE}" destId="{9E51F26D-730D-6340-8B41-B508074AF1B1}" srcOrd="1" destOrd="0" presId="urn:microsoft.com/office/officeart/2005/8/layout/hierarchy1"/>
    <dgm:cxn modelId="{A5F17F41-F688-2941-93CD-6A3DAAC36B1C}" type="presParOf" srcId="{9E51F26D-730D-6340-8B41-B508074AF1B1}" destId="{74FE0534-D3AA-FC4F-9AD0-975DC1DDAECC}" srcOrd="0" destOrd="0" presId="urn:microsoft.com/office/officeart/2005/8/layout/hierarchy1"/>
    <dgm:cxn modelId="{4BA0B0D5-13F9-6047-A400-E6B349329954}" type="presParOf" srcId="{74FE0534-D3AA-FC4F-9AD0-975DC1DDAECC}" destId="{C5386D79-0FED-E74D-9781-882736C3F746}" srcOrd="0" destOrd="0" presId="urn:microsoft.com/office/officeart/2005/8/layout/hierarchy1"/>
    <dgm:cxn modelId="{DBF49D94-7723-0C44-B118-819726B91C6C}" type="presParOf" srcId="{74FE0534-D3AA-FC4F-9AD0-975DC1DDAECC}" destId="{740A23AE-2683-FF40-A628-F5B0ECAF8A70}" srcOrd="1" destOrd="0" presId="urn:microsoft.com/office/officeart/2005/8/layout/hierarchy1"/>
    <dgm:cxn modelId="{10E785BF-7D58-7A4E-8DAA-ACAC9263A491}" type="presParOf" srcId="{9E51F26D-730D-6340-8B41-B508074AF1B1}" destId="{ECEA60EC-6A4D-2C4A-B27D-881594CC962B}" srcOrd="1" destOrd="0" presId="urn:microsoft.com/office/officeart/2005/8/layout/hierarchy1"/>
    <dgm:cxn modelId="{D240155B-43C0-4C4B-A2E7-3FE2BA5A788F}" type="presParOf" srcId="{B6DDF432-2B87-674D-A5F8-BC917A5074DE}" destId="{68230E43-A0C7-F243-BB77-F47648C86D51}" srcOrd="2" destOrd="0" presId="urn:microsoft.com/office/officeart/2005/8/layout/hierarchy1"/>
    <dgm:cxn modelId="{3A974378-08CF-FE4A-9F37-082B95B9E2BF}" type="presParOf" srcId="{B6DDF432-2B87-674D-A5F8-BC917A5074DE}" destId="{9DAAF9BB-0E9F-8040-8C9F-BBD47F5139A3}" srcOrd="3" destOrd="0" presId="urn:microsoft.com/office/officeart/2005/8/layout/hierarchy1"/>
    <dgm:cxn modelId="{F84F972E-90E5-D643-BF2C-41140366658D}" type="presParOf" srcId="{9DAAF9BB-0E9F-8040-8C9F-BBD47F5139A3}" destId="{73FF0968-C794-8544-BA0A-5E48758B2104}" srcOrd="0" destOrd="0" presId="urn:microsoft.com/office/officeart/2005/8/layout/hierarchy1"/>
    <dgm:cxn modelId="{68278D70-5258-B746-9CBD-E2F39C1BF130}" type="presParOf" srcId="{73FF0968-C794-8544-BA0A-5E48758B2104}" destId="{7DDD304F-8DE5-0845-BDD6-E730B22DB3E7}" srcOrd="0" destOrd="0" presId="urn:microsoft.com/office/officeart/2005/8/layout/hierarchy1"/>
    <dgm:cxn modelId="{6A6794FA-1308-7A49-9769-2A6E0F8452C0}" type="presParOf" srcId="{73FF0968-C794-8544-BA0A-5E48758B2104}" destId="{7D0BDC7A-0E14-534A-BFA4-A20B804C2193}" srcOrd="1" destOrd="0" presId="urn:microsoft.com/office/officeart/2005/8/layout/hierarchy1"/>
    <dgm:cxn modelId="{1CE71E5A-1608-2945-86E3-98C3F58CDB63}" type="presParOf" srcId="{9DAAF9BB-0E9F-8040-8C9F-BBD47F5139A3}" destId="{4AF9EFEB-8571-474B-8CB3-46D89ACF89D9}" srcOrd="1" destOrd="0" presId="urn:microsoft.com/office/officeart/2005/8/layout/hierarchy1"/>
    <dgm:cxn modelId="{EAD07C14-F073-DB40-A676-0E05E9F2BD3A}" type="presParOf" srcId="{902C9D50-FC1B-804C-8FC9-4E0E0F8808D8}" destId="{2E4D936C-A64C-3E46-B6F9-7DE629E3E9D6}" srcOrd="2" destOrd="0" presId="urn:microsoft.com/office/officeart/2005/8/layout/hierarchy1"/>
    <dgm:cxn modelId="{5D6D3387-3DA5-8D44-BD99-5DBAFB5392C1}" type="presParOf" srcId="{902C9D50-FC1B-804C-8FC9-4E0E0F8808D8}" destId="{F23176FD-D930-254D-8CE9-1A3D642CE848}" srcOrd="3" destOrd="0" presId="urn:microsoft.com/office/officeart/2005/8/layout/hierarchy1"/>
    <dgm:cxn modelId="{AA4A5D8F-3B35-F44C-A0AD-83E0436C8AFF}" type="presParOf" srcId="{F23176FD-D930-254D-8CE9-1A3D642CE848}" destId="{7EE04994-946A-704D-8583-035FAB6BEB13}" srcOrd="0" destOrd="0" presId="urn:microsoft.com/office/officeart/2005/8/layout/hierarchy1"/>
    <dgm:cxn modelId="{7C8E09FD-48B3-694F-AC65-78EB43E9470D}" type="presParOf" srcId="{7EE04994-946A-704D-8583-035FAB6BEB13}" destId="{1AFA99E2-08BC-0A42-BB70-51A910E1EF95}" srcOrd="0" destOrd="0" presId="urn:microsoft.com/office/officeart/2005/8/layout/hierarchy1"/>
    <dgm:cxn modelId="{19AB39AC-0881-2748-8CAF-9CEB32292B9A}" type="presParOf" srcId="{7EE04994-946A-704D-8583-035FAB6BEB13}" destId="{6210DF8F-1AB9-5044-9786-A58BA6C4235A}" srcOrd="1" destOrd="0" presId="urn:microsoft.com/office/officeart/2005/8/layout/hierarchy1"/>
    <dgm:cxn modelId="{B1EFF53C-B40A-CE4A-9893-725F5AD82E0F}" type="presParOf" srcId="{F23176FD-D930-254D-8CE9-1A3D642CE848}" destId="{DBB24FB5-7102-7049-8EB9-6B1766369870}" srcOrd="1" destOrd="0" presId="urn:microsoft.com/office/officeart/2005/8/layout/hierarchy1"/>
    <dgm:cxn modelId="{E20BB831-D15E-9349-8B94-C341146D4DFD}" type="presParOf" srcId="{DBB24FB5-7102-7049-8EB9-6B1766369870}" destId="{3B0900AF-675C-874B-87EC-4D545D889551}" srcOrd="0" destOrd="0" presId="urn:microsoft.com/office/officeart/2005/8/layout/hierarchy1"/>
    <dgm:cxn modelId="{531B849B-5B01-4945-B9DA-11D027DCF522}" type="presParOf" srcId="{DBB24FB5-7102-7049-8EB9-6B1766369870}" destId="{78451565-0D8A-FC44-9E9C-5A11D734637F}" srcOrd="1" destOrd="0" presId="urn:microsoft.com/office/officeart/2005/8/layout/hierarchy1"/>
    <dgm:cxn modelId="{CF975C9A-3F48-AF41-A5A2-54D59B5B61B9}" type="presParOf" srcId="{78451565-0D8A-FC44-9E9C-5A11D734637F}" destId="{BC56E0FC-BDFA-F242-8A1F-2DDBE9726747}" srcOrd="0" destOrd="0" presId="urn:microsoft.com/office/officeart/2005/8/layout/hierarchy1"/>
    <dgm:cxn modelId="{39438E7B-BA18-9E4B-B4DE-73A48C1B10DD}" type="presParOf" srcId="{BC56E0FC-BDFA-F242-8A1F-2DDBE9726747}" destId="{D7908522-94E3-2049-9580-B004C5B2C198}" srcOrd="0" destOrd="0" presId="urn:microsoft.com/office/officeart/2005/8/layout/hierarchy1"/>
    <dgm:cxn modelId="{90CDD4B3-C78C-4746-B6CB-C449F80C6CE5}" type="presParOf" srcId="{BC56E0FC-BDFA-F242-8A1F-2DDBE9726747}" destId="{62275A7C-8111-F842-9787-4EE19C35B3A3}" srcOrd="1" destOrd="0" presId="urn:microsoft.com/office/officeart/2005/8/layout/hierarchy1"/>
    <dgm:cxn modelId="{530C673F-9F15-4F40-8726-E8744D277748}" type="presParOf" srcId="{78451565-0D8A-FC44-9E9C-5A11D734637F}" destId="{084A4C44-E38A-4E4A-B5AE-D2387508DA83}" srcOrd="1" destOrd="0" presId="urn:microsoft.com/office/officeart/2005/8/layout/hierarchy1"/>
    <dgm:cxn modelId="{6248A213-BFE2-3F44-BB91-4FC5F3874545}" type="presParOf" srcId="{084A4C44-E38A-4E4A-B5AE-D2387508DA83}" destId="{AC283487-9830-1247-BA18-849F64AD1E90}" srcOrd="0" destOrd="0" presId="urn:microsoft.com/office/officeart/2005/8/layout/hierarchy1"/>
    <dgm:cxn modelId="{483C03E0-2D3A-D54F-B0F0-5B2AF06947DC}" type="presParOf" srcId="{084A4C44-E38A-4E4A-B5AE-D2387508DA83}" destId="{77BDC72D-D155-FA45-9D70-E1540E4CDFC1}" srcOrd="1" destOrd="0" presId="urn:microsoft.com/office/officeart/2005/8/layout/hierarchy1"/>
    <dgm:cxn modelId="{EDB99CCF-5009-F24D-914B-47C738EB6858}" type="presParOf" srcId="{77BDC72D-D155-FA45-9D70-E1540E4CDFC1}" destId="{6DBD3B24-45F3-DA4D-9B5B-B759916B0908}" srcOrd="0" destOrd="0" presId="urn:microsoft.com/office/officeart/2005/8/layout/hierarchy1"/>
    <dgm:cxn modelId="{1ECBA725-E695-C949-9ED8-C910CA40C014}" type="presParOf" srcId="{6DBD3B24-45F3-DA4D-9B5B-B759916B0908}" destId="{28C7D941-9C82-1542-9156-D2C40221D5D6}" srcOrd="0" destOrd="0" presId="urn:microsoft.com/office/officeart/2005/8/layout/hierarchy1"/>
    <dgm:cxn modelId="{A16C76E9-4DA5-4B4F-85D0-E2069E2DA5C6}" type="presParOf" srcId="{6DBD3B24-45F3-DA4D-9B5B-B759916B0908}" destId="{0E150700-0CCE-3A42-B94F-76C9FEE0C513}" srcOrd="1" destOrd="0" presId="urn:microsoft.com/office/officeart/2005/8/layout/hierarchy1"/>
    <dgm:cxn modelId="{21DE5F45-00C4-084F-BD49-327F1D3EF0F4}" type="presParOf" srcId="{77BDC72D-D155-FA45-9D70-E1540E4CDFC1}" destId="{3E50EAD4-B655-E34D-85AE-814A3FE3428E}" srcOrd="1" destOrd="0" presId="urn:microsoft.com/office/officeart/2005/8/layout/hierarchy1"/>
    <dgm:cxn modelId="{9646C47C-DA3A-F341-B108-92352A7402D1}" type="presParOf" srcId="{DBB24FB5-7102-7049-8EB9-6B1766369870}" destId="{E7EB4AC1-1266-2344-9029-5F0E51761F58}" srcOrd="2" destOrd="0" presId="urn:microsoft.com/office/officeart/2005/8/layout/hierarchy1"/>
    <dgm:cxn modelId="{824E48B4-259F-2641-B7C8-843403DE0471}" type="presParOf" srcId="{DBB24FB5-7102-7049-8EB9-6B1766369870}" destId="{1C399692-2361-134F-895C-1B2EAC664776}" srcOrd="3" destOrd="0" presId="urn:microsoft.com/office/officeart/2005/8/layout/hierarchy1"/>
    <dgm:cxn modelId="{58EE79A1-02B2-384D-99D6-B086019E55E5}" type="presParOf" srcId="{1C399692-2361-134F-895C-1B2EAC664776}" destId="{65BECAAD-12F3-6147-A373-D05CBFB8A156}" srcOrd="0" destOrd="0" presId="urn:microsoft.com/office/officeart/2005/8/layout/hierarchy1"/>
    <dgm:cxn modelId="{A9F2A99C-4E5E-DD46-B50B-48C18B5F2C7A}" type="presParOf" srcId="{65BECAAD-12F3-6147-A373-D05CBFB8A156}" destId="{CDDDADBF-DDD2-2848-AD73-645B887FA458}" srcOrd="0" destOrd="0" presId="urn:microsoft.com/office/officeart/2005/8/layout/hierarchy1"/>
    <dgm:cxn modelId="{60484065-85C2-E24C-B7B4-6CEE0E59A86D}" type="presParOf" srcId="{65BECAAD-12F3-6147-A373-D05CBFB8A156}" destId="{FD3C71DF-4503-DD48-ACDF-41729EBD7732}" srcOrd="1" destOrd="0" presId="urn:microsoft.com/office/officeart/2005/8/layout/hierarchy1"/>
    <dgm:cxn modelId="{C476589E-AAF9-A343-A607-E47678445563}" type="presParOf" srcId="{1C399692-2361-134F-895C-1B2EAC664776}" destId="{1868740F-838A-4748-99AC-527CA24A7E09}" srcOrd="1" destOrd="0" presId="urn:microsoft.com/office/officeart/2005/8/layout/hierarchy1"/>
    <dgm:cxn modelId="{1EBF3D3B-B37B-9946-8154-6D7236C717BA}" type="presParOf" srcId="{1868740F-838A-4748-99AC-527CA24A7E09}" destId="{6ECF0861-D6BD-824D-B5AA-F993660420C6}" srcOrd="0" destOrd="0" presId="urn:microsoft.com/office/officeart/2005/8/layout/hierarchy1"/>
    <dgm:cxn modelId="{76E21F0D-9E1D-5749-B4FD-A952896BECBC}" type="presParOf" srcId="{1868740F-838A-4748-99AC-527CA24A7E09}" destId="{7F0A640D-AB0E-CC48-AF65-E0E0BFD0F40B}" srcOrd="1" destOrd="0" presId="urn:microsoft.com/office/officeart/2005/8/layout/hierarchy1"/>
    <dgm:cxn modelId="{2A99884F-DE82-DE42-9783-C5240FC5B53F}" type="presParOf" srcId="{7F0A640D-AB0E-CC48-AF65-E0E0BFD0F40B}" destId="{E063A4D7-FF1E-4C49-8933-01EE0721ED77}" srcOrd="0" destOrd="0" presId="urn:microsoft.com/office/officeart/2005/8/layout/hierarchy1"/>
    <dgm:cxn modelId="{B44D9846-C958-6348-9212-1A50BB6149AE}" type="presParOf" srcId="{E063A4D7-FF1E-4C49-8933-01EE0721ED77}" destId="{570B6418-AEF7-0D49-A70D-705C0FF4B74C}" srcOrd="0" destOrd="0" presId="urn:microsoft.com/office/officeart/2005/8/layout/hierarchy1"/>
    <dgm:cxn modelId="{CD28C89D-D034-2A48-BEDB-4E689D3B2E1E}" type="presParOf" srcId="{E063A4D7-FF1E-4C49-8933-01EE0721ED77}" destId="{81438C6A-4985-934E-965C-37DCD66A0F3D}" srcOrd="1" destOrd="0" presId="urn:microsoft.com/office/officeart/2005/8/layout/hierarchy1"/>
    <dgm:cxn modelId="{F386E1BF-1C92-7F4B-A8E5-04EFE5147B1F}" type="presParOf" srcId="{7F0A640D-AB0E-CC48-AF65-E0E0BFD0F40B}" destId="{CEB9863E-3032-1347-98EE-21DA765D1E12}" srcOrd="1" destOrd="0" presId="urn:microsoft.com/office/officeart/2005/8/layout/hierarchy1"/>
    <dgm:cxn modelId="{48458391-2D48-154C-A41A-8438DC6C6E0D}" type="presParOf" srcId="{DBB24FB5-7102-7049-8EB9-6B1766369870}" destId="{6DF21ED2-7FCA-1D41-91FA-D43D6077BC5A}" srcOrd="4" destOrd="0" presId="urn:microsoft.com/office/officeart/2005/8/layout/hierarchy1"/>
    <dgm:cxn modelId="{6559B2E0-C59F-CA4D-8604-2D2F32ADBC18}" type="presParOf" srcId="{DBB24FB5-7102-7049-8EB9-6B1766369870}" destId="{594D6ECA-85BF-F84C-B916-106A3B6FED57}" srcOrd="5" destOrd="0" presId="urn:microsoft.com/office/officeart/2005/8/layout/hierarchy1"/>
    <dgm:cxn modelId="{E1AE5F57-3979-3A4D-877D-DF50D9BFF990}" type="presParOf" srcId="{594D6ECA-85BF-F84C-B916-106A3B6FED57}" destId="{8A18CE5B-0AED-2046-AF72-C42512F14E3A}" srcOrd="0" destOrd="0" presId="urn:microsoft.com/office/officeart/2005/8/layout/hierarchy1"/>
    <dgm:cxn modelId="{24DDF55F-CF0E-6448-9AED-0ABD58C99FC1}" type="presParOf" srcId="{8A18CE5B-0AED-2046-AF72-C42512F14E3A}" destId="{ACEA9E2C-D7DE-0940-8D48-25BBAF359424}" srcOrd="0" destOrd="0" presId="urn:microsoft.com/office/officeart/2005/8/layout/hierarchy1"/>
    <dgm:cxn modelId="{3B4DC5AA-A8F6-0449-80FE-51E47637E044}" type="presParOf" srcId="{8A18CE5B-0AED-2046-AF72-C42512F14E3A}" destId="{428CA512-237F-2D46-A794-F15F0AF6A12A}" srcOrd="1" destOrd="0" presId="urn:microsoft.com/office/officeart/2005/8/layout/hierarchy1"/>
    <dgm:cxn modelId="{CAF8E0C8-C950-2946-AAC1-41200E48B551}" type="presParOf" srcId="{594D6ECA-85BF-F84C-B916-106A3B6FED57}" destId="{C2A58AE3-E172-2944-8079-A6AAA509130C}" srcOrd="1" destOrd="0" presId="urn:microsoft.com/office/officeart/2005/8/layout/hierarchy1"/>
    <dgm:cxn modelId="{D2B7EAD2-76DE-5C45-8A8C-39E9F34A8E14}" type="presParOf" srcId="{C2A58AE3-E172-2944-8079-A6AAA509130C}" destId="{EF5C2EAE-FB9C-BD4B-85A6-8D1671E6EF1A}" srcOrd="0" destOrd="0" presId="urn:microsoft.com/office/officeart/2005/8/layout/hierarchy1"/>
    <dgm:cxn modelId="{C409CFAE-FE4C-CC41-8AC6-9D242E94D417}" type="presParOf" srcId="{C2A58AE3-E172-2944-8079-A6AAA509130C}" destId="{10648A1E-B835-D746-94DA-B71D8B727B27}" srcOrd="1" destOrd="0" presId="urn:microsoft.com/office/officeart/2005/8/layout/hierarchy1"/>
    <dgm:cxn modelId="{BECC4DCA-5A02-5043-9D68-07233258F93F}" type="presParOf" srcId="{10648A1E-B835-D746-94DA-B71D8B727B27}" destId="{F520A0C3-6D4D-024D-8338-1BAD19B07732}" srcOrd="0" destOrd="0" presId="urn:microsoft.com/office/officeart/2005/8/layout/hierarchy1"/>
    <dgm:cxn modelId="{4ADCA649-F540-8C45-A726-D7F99EBC5C70}" type="presParOf" srcId="{F520A0C3-6D4D-024D-8338-1BAD19B07732}" destId="{741F625D-B165-EF47-87E8-0155637D0B61}" srcOrd="0" destOrd="0" presId="urn:microsoft.com/office/officeart/2005/8/layout/hierarchy1"/>
    <dgm:cxn modelId="{A9FAF682-984E-B74C-BF88-0E5352108D81}" type="presParOf" srcId="{F520A0C3-6D4D-024D-8338-1BAD19B07732}" destId="{AA128E26-9618-1547-9689-AE21693B412D}" srcOrd="1" destOrd="0" presId="urn:microsoft.com/office/officeart/2005/8/layout/hierarchy1"/>
    <dgm:cxn modelId="{B2B49C30-4E57-4642-847E-F8EAE1197A9E}" type="presParOf" srcId="{10648A1E-B835-D746-94DA-B71D8B727B27}" destId="{0C690A91-E49E-9B41-915C-1539205E761D}"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5C2EAE-FB9C-BD4B-85A6-8D1671E6EF1A}">
      <dsp:nvSpPr>
        <dsp:cNvPr id="0" name=""/>
        <dsp:cNvSpPr/>
      </dsp:nvSpPr>
      <dsp:spPr>
        <a:xfrm>
          <a:off x="7556439" y="2868605"/>
          <a:ext cx="91440" cy="334386"/>
        </a:xfrm>
        <a:custGeom>
          <a:avLst/>
          <a:gdLst/>
          <a:ahLst/>
          <a:cxnLst/>
          <a:rect l="0" t="0" r="0" b="0"/>
          <a:pathLst>
            <a:path>
              <a:moveTo>
                <a:pt x="45720" y="0"/>
              </a:moveTo>
              <a:lnTo>
                <a:pt x="45720" y="334386"/>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F21ED2-7FCA-1D41-91FA-D43D6077BC5A}">
      <dsp:nvSpPr>
        <dsp:cNvPr id="0" name=""/>
        <dsp:cNvSpPr/>
      </dsp:nvSpPr>
      <dsp:spPr>
        <a:xfrm>
          <a:off x="6196905" y="1804125"/>
          <a:ext cx="1405253" cy="334386"/>
        </a:xfrm>
        <a:custGeom>
          <a:avLst/>
          <a:gdLst/>
          <a:ahLst/>
          <a:cxnLst/>
          <a:rect l="0" t="0" r="0" b="0"/>
          <a:pathLst>
            <a:path>
              <a:moveTo>
                <a:pt x="0" y="0"/>
              </a:moveTo>
              <a:lnTo>
                <a:pt x="0" y="227874"/>
              </a:lnTo>
              <a:lnTo>
                <a:pt x="1405253" y="227874"/>
              </a:lnTo>
              <a:lnTo>
                <a:pt x="1405253" y="334386"/>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ECF0861-D6BD-824D-B5AA-F993660420C6}">
      <dsp:nvSpPr>
        <dsp:cNvPr id="0" name=""/>
        <dsp:cNvSpPr/>
      </dsp:nvSpPr>
      <dsp:spPr>
        <a:xfrm>
          <a:off x="6151185" y="2868605"/>
          <a:ext cx="91440" cy="334386"/>
        </a:xfrm>
        <a:custGeom>
          <a:avLst/>
          <a:gdLst/>
          <a:ahLst/>
          <a:cxnLst/>
          <a:rect l="0" t="0" r="0" b="0"/>
          <a:pathLst>
            <a:path>
              <a:moveTo>
                <a:pt x="45720" y="0"/>
              </a:moveTo>
              <a:lnTo>
                <a:pt x="45720" y="334386"/>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7EB4AC1-1266-2344-9029-5F0E51761F58}">
      <dsp:nvSpPr>
        <dsp:cNvPr id="0" name=""/>
        <dsp:cNvSpPr/>
      </dsp:nvSpPr>
      <dsp:spPr>
        <a:xfrm>
          <a:off x="6151185" y="1804125"/>
          <a:ext cx="91440" cy="334386"/>
        </a:xfrm>
        <a:custGeom>
          <a:avLst/>
          <a:gdLst/>
          <a:ahLst/>
          <a:cxnLst/>
          <a:rect l="0" t="0" r="0" b="0"/>
          <a:pathLst>
            <a:path>
              <a:moveTo>
                <a:pt x="45720" y="0"/>
              </a:moveTo>
              <a:lnTo>
                <a:pt x="45720" y="334386"/>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283487-9830-1247-BA18-849F64AD1E90}">
      <dsp:nvSpPr>
        <dsp:cNvPr id="0" name=""/>
        <dsp:cNvSpPr/>
      </dsp:nvSpPr>
      <dsp:spPr>
        <a:xfrm>
          <a:off x="4745931" y="2868605"/>
          <a:ext cx="91440" cy="334386"/>
        </a:xfrm>
        <a:custGeom>
          <a:avLst/>
          <a:gdLst/>
          <a:ahLst/>
          <a:cxnLst/>
          <a:rect l="0" t="0" r="0" b="0"/>
          <a:pathLst>
            <a:path>
              <a:moveTo>
                <a:pt x="45720" y="0"/>
              </a:moveTo>
              <a:lnTo>
                <a:pt x="45720" y="334386"/>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B0900AF-675C-874B-87EC-4D545D889551}">
      <dsp:nvSpPr>
        <dsp:cNvPr id="0" name=""/>
        <dsp:cNvSpPr/>
      </dsp:nvSpPr>
      <dsp:spPr>
        <a:xfrm>
          <a:off x="4791651" y="1804125"/>
          <a:ext cx="1405253" cy="334386"/>
        </a:xfrm>
        <a:custGeom>
          <a:avLst/>
          <a:gdLst/>
          <a:ahLst/>
          <a:cxnLst/>
          <a:rect l="0" t="0" r="0" b="0"/>
          <a:pathLst>
            <a:path>
              <a:moveTo>
                <a:pt x="1405253" y="0"/>
              </a:moveTo>
              <a:lnTo>
                <a:pt x="1405253" y="227874"/>
              </a:lnTo>
              <a:lnTo>
                <a:pt x="0" y="227874"/>
              </a:lnTo>
              <a:lnTo>
                <a:pt x="0" y="334386"/>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4D936C-A64C-3E46-B6F9-7DE629E3E9D6}">
      <dsp:nvSpPr>
        <dsp:cNvPr id="0" name=""/>
        <dsp:cNvSpPr/>
      </dsp:nvSpPr>
      <dsp:spPr>
        <a:xfrm>
          <a:off x="3913368" y="739645"/>
          <a:ext cx="2283537" cy="334386"/>
        </a:xfrm>
        <a:custGeom>
          <a:avLst/>
          <a:gdLst/>
          <a:ahLst/>
          <a:cxnLst/>
          <a:rect l="0" t="0" r="0" b="0"/>
          <a:pathLst>
            <a:path>
              <a:moveTo>
                <a:pt x="0" y="0"/>
              </a:moveTo>
              <a:lnTo>
                <a:pt x="0" y="227874"/>
              </a:lnTo>
              <a:lnTo>
                <a:pt x="2283537" y="227874"/>
              </a:lnTo>
              <a:lnTo>
                <a:pt x="2283537" y="33438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230E43-A0C7-F243-BB77-F47648C86D51}">
      <dsp:nvSpPr>
        <dsp:cNvPr id="0" name=""/>
        <dsp:cNvSpPr/>
      </dsp:nvSpPr>
      <dsp:spPr>
        <a:xfrm>
          <a:off x="2683771" y="2868605"/>
          <a:ext cx="702626" cy="334386"/>
        </a:xfrm>
        <a:custGeom>
          <a:avLst/>
          <a:gdLst/>
          <a:ahLst/>
          <a:cxnLst/>
          <a:rect l="0" t="0" r="0" b="0"/>
          <a:pathLst>
            <a:path>
              <a:moveTo>
                <a:pt x="0" y="0"/>
              </a:moveTo>
              <a:lnTo>
                <a:pt x="0" y="227874"/>
              </a:lnTo>
              <a:lnTo>
                <a:pt x="702626" y="227874"/>
              </a:lnTo>
              <a:lnTo>
                <a:pt x="702626" y="334386"/>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4D2316-D887-A846-9D48-3A057BF13741}">
      <dsp:nvSpPr>
        <dsp:cNvPr id="0" name=""/>
        <dsp:cNvSpPr/>
      </dsp:nvSpPr>
      <dsp:spPr>
        <a:xfrm>
          <a:off x="1981144" y="2868605"/>
          <a:ext cx="702626" cy="334386"/>
        </a:xfrm>
        <a:custGeom>
          <a:avLst/>
          <a:gdLst/>
          <a:ahLst/>
          <a:cxnLst/>
          <a:rect l="0" t="0" r="0" b="0"/>
          <a:pathLst>
            <a:path>
              <a:moveTo>
                <a:pt x="702626" y="0"/>
              </a:moveTo>
              <a:lnTo>
                <a:pt x="702626" y="227874"/>
              </a:lnTo>
              <a:lnTo>
                <a:pt x="0" y="227874"/>
              </a:lnTo>
              <a:lnTo>
                <a:pt x="0" y="334386"/>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A3FEC9-302B-B64E-A17C-46266ECAE63A}">
      <dsp:nvSpPr>
        <dsp:cNvPr id="0" name=""/>
        <dsp:cNvSpPr/>
      </dsp:nvSpPr>
      <dsp:spPr>
        <a:xfrm>
          <a:off x="1629830" y="1804125"/>
          <a:ext cx="1053940" cy="334386"/>
        </a:xfrm>
        <a:custGeom>
          <a:avLst/>
          <a:gdLst/>
          <a:ahLst/>
          <a:cxnLst/>
          <a:rect l="0" t="0" r="0" b="0"/>
          <a:pathLst>
            <a:path>
              <a:moveTo>
                <a:pt x="0" y="0"/>
              </a:moveTo>
              <a:lnTo>
                <a:pt x="0" y="227874"/>
              </a:lnTo>
              <a:lnTo>
                <a:pt x="1053940" y="227874"/>
              </a:lnTo>
              <a:lnTo>
                <a:pt x="1053940" y="334386"/>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CE7454-2777-B143-A0E8-1940E822FD82}">
      <dsp:nvSpPr>
        <dsp:cNvPr id="0" name=""/>
        <dsp:cNvSpPr/>
      </dsp:nvSpPr>
      <dsp:spPr>
        <a:xfrm>
          <a:off x="530170" y="2868605"/>
          <a:ext cx="91440" cy="334386"/>
        </a:xfrm>
        <a:custGeom>
          <a:avLst/>
          <a:gdLst/>
          <a:ahLst/>
          <a:cxnLst/>
          <a:rect l="0" t="0" r="0" b="0"/>
          <a:pathLst>
            <a:path>
              <a:moveTo>
                <a:pt x="45720" y="0"/>
              </a:moveTo>
              <a:lnTo>
                <a:pt x="45720" y="334386"/>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975338D-5C68-E245-9BCE-906DEF174135}">
      <dsp:nvSpPr>
        <dsp:cNvPr id="0" name=""/>
        <dsp:cNvSpPr/>
      </dsp:nvSpPr>
      <dsp:spPr>
        <a:xfrm>
          <a:off x="575890" y="1804125"/>
          <a:ext cx="1053940" cy="334386"/>
        </a:xfrm>
        <a:custGeom>
          <a:avLst/>
          <a:gdLst/>
          <a:ahLst/>
          <a:cxnLst/>
          <a:rect l="0" t="0" r="0" b="0"/>
          <a:pathLst>
            <a:path>
              <a:moveTo>
                <a:pt x="1053940" y="0"/>
              </a:moveTo>
              <a:lnTo>
                <a:pt x="1053940" y="227874"/>
              </a:lnTo>
              <a:lnTo>
                <a:pt x="0" y="227874"/>
              </a:lnTo>
              <a:lnTo>
                <a:pt x="0" y="334386"/>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3D58F1-A41E-D74E-9A74-716C2AA72EDC}">
      <dsp:nvSpPr>
        <dsp:cNvPr id="0" name=""/>
        <dsp:cNvSpPr/>
      </dsp:nvSpPr>
      <dsp:spPr>
        <a:xfrm>
          <a:off x="1629830" y="739645"/>
          <a:ext cx="2283537" cy="334386"/>
        </a:xfrm>
        <a:custGeom>
          <a:avLst/>
          <a:gdLst/>
          <a:ahLst/>
          <a:cxnLst/>
          <a:rect l="0" t="0" r="0" b="0"/>
          <a:pathLst>
            <a:path>
              <a:moveTo>
                <a:pt x="2283537" y="0"/>
              </a:moveTo>
              <a:lnTo>
                <a:pt x="2283537" y="227874"/>
              </a:lnTo>
              <a:lnTo>
                <a:pt x="0" y="227874"/>
              </a:lnTo>
              <a:lnTo>
                <a:pt x="0" y="33438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17B6A0-DC38-5349-A600-0F4A23F6030A}">
      <dsp:nvSpPr>
        <dsp:cNvPr id="0" name=""/>
        <dsp:cNvSpPr/>
      </dsp:nvSpPr>
      <dsp:spPr>
        <a:xfrm>
          <a:off x="3338491" y="9552"/>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E8DBB9B9-B19A-3D49-9A71-540908163567}">
      <dsp:nvSpPr>
        <dsp:cNvPr id="0" name=""/>
        <dsp:cNvSpPr/>
      </dsp:nvSpPr>
      <dsp:spPr>
        <a:xfrm>
          <a:off x="3466241" y="130915"/>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Network security</a:t>
          </a:r>
          <a:endParaRPr lang="en-US" sz="1200" kern="1200" dirty="0"/>
        </a:p>
      </dsp:txBody>
      <dsp:txXfrm>
        <a:off x="3466241" y="130915"/>
        <a:ext cx="1149753" cy="730093"/>
      </dsp:txXfrm>
    </dsp:sp>
    <dsp:sp modelId="{DF43228C-08AD-934E-8F29-05B2C2C4E672}">
      <dsp:nvSpPr>
        <dsp:cNvPr id="0" name=""/>
        <dsp:cNvSpPr/>
      </dsp:nvSpPr>
      <dsp:spPr>
        <a:xfrm>
          <a:off x="1054954" y="1074032"/>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6FB57B3-8404-7243-9AD6-9A67C36A0CE3}">
      <dsp:nvSpPr>
        <dsp:cNvPr id="0" name=""/>
        <dsp:cNvSpPr/>
      </dsp:nvSpPr>
      <dsp:spPr>
        <a:xfrm>
          <a:off x="1182704" y="119539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infrastructure</a:t>
          </a:r>
          <a:endParaRPr lang="en-US" sz="1200" kern="1200" dirty="0"/>
        </a:p>
      </dsp:txBody>
      <dsp:txXfrm>
        <a:off x="1182704" y="1195394"/>
        <a:ext cx="1149753" cy="730093"/>
      </dsp:txXfrm>
    </dsp:sp>
    <dsp:sp modelId="{9D65A98E-80FF-8C48-80C1-4591041C7100}">
      <dsp:nvSpPr>
        <dsp:cNvPr id="0" name=""/>
        <dsp:cNvSpPr/>
      </dsp:nvSpPr>
      <dsp:spPr>
        <a:xfrm>
          <a:off x="1013" y="2138511"/>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B46C76AD-A790-5342-B1EA-474F4AA5480F}">
      <dsp:nvSpPr>
        <dsp:cNvPr id="0" name=""/>
        <dsp:cNvSpPr/>
      </dsp:nvSpPr>
      <dsp:spPr>
        <a:xfrm>
          <a:off x="128764" y="225987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disruption</a:t>
          </a:r>
          <a:endParaRPr lang="en-US" sz="1200" kern="1200" dirty="0"/>
        </a:p>
      </dsp:txBody>
      <dsp:txXfrm>
        <a:off x="128764" y="2259874"/>
        <a:ext cx="1149753" cy="730093"/>
      </dsp:txXfrm>
    </dsp:sp>
    <dsp:sp modelId="{D9AAFFB6-8AAD-934F-915C-623A7B390152}">
      <dsp:nvSpPr>
        <dsp:cNvPr id="0" name=""/>
        <dsp:cNvSpPr/>
      </dsp:nvSpPr>
      <dsp:spPr>
        <a:xfrm>
          <a:off x="1013" y="3202991"/>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87A44FB5-2A6D-C549-90C6-C7BE177D60E8}">
      <dsp:nvSpPr>
        <dsp:cNvPr id="0" name=""/>
        <dsp:cNvSpPr/>
      </dsp:nvSpPr>
      <dsp:spPr>
        <a:xfrm>
          <a:off x="128764" y="332435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traffic overload</a:t>
          </a:r>
          <a:endParaRPr lang="en-US" sz="1200" kern="1200" dirty="0"/>
        </a:p>
      </dsp:txBody>
      <dsp:txXfrm>
        <a:off x="128764" y="3324354"/>
        <a:ext cx="1149753" cy="730093"/>
      </dsp:txXfrm>
    </dsp:sp>
    <dsp:sp modelId="{A092CEC0-8277-3141-847A-CB4E136B205A}">
      <dsp:nvSpPr>
        <dsp:cNvPr id="0" name=""/>
        <dsp:cNvSpPr/>
      </dsp:nvSpPr>
      <dsp:spPr>
        <a:xfrm>
          <a:off x="2108894" y="2138511"/>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79CA9A7-0416-474F-A89E-10203E5B35FF}">
      <dsp:nvSpPr>
        <dsp:cNvPr id="0" name=""/>
        <dsp:cNvSpPr/>
      </dsp:nvSpPr>
      <dsp:spPr>
        <a:xfrm>
          <a:off x="2236644" y="225987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compromise integrity</a:t>
          </a:r>
          <a:endParaRPr lang="en-US" sz="1200" kern="1200" dirty="0"/>
        </a:p>
      </dsp:txBody>
      <dsp:txXfrm>
        <a:off x="2236644" y="2259874"/>
        <a:ext cx="1149753" cy="730093"/>
      </dsp:txXfrm>
    </dsp:sp>
    <dsp:sp modelId="{C5386D79-0FED-E74D-9781-882736C3F746}">
      <dsp:nvSpPr>
        <dsp:cNvPr id="0" name=""/>
        <dsp:cNvSpPr/>
      </dsp:nvSpPr>
      <dsp:spPr>
        <a:xfrm>
          <a:off x="1406267" y="3202991"/>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740A23AE-2683-FF40-A628-F5B0ECAF8A70}">
      <dsp:nvSpPr>
        <dsp:cNvPr id="0" name=""/>
        <dsp:cNvSpPr/>
      </dsp:nvSpPr>
      <dsp:spPr>
        <a:xfrm>
          <a:off x="1534017" y="332435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BGP</a:t>
          </a:r>
          <a:endParaRPr lang="en-US" sz="1200" kern="1200" dirty="0"/>
        </a:p>
      </dsp:txBody>
      <dsp:txXfrm>
        <a:off x="1534017" y="3324354"/>
        <a:ext cx="1149753" cy="730093"/>
      </dsp:txXfrm>
    </dsp:sp>
    <dsp:sp modelId="{7DDD304F-8DE5-0845-BDD6-E730B22DB3E7}">
      <dsp:nvSpPr>
        <dsp:cNvPr id="0" name=""/>
        <dsp:cNvSpPr/>
      </dsp:nvSpPr>
      <dsp:spPr>
        <a:xfrm>
          <a:off x="2811521" y="3202991"/>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7D0BDC7A-0E14-534A-BFA4-A20B804C2193}">
      <dsp:nvSpPr>
        <dsp:cNvPr id="0" name=""/>
        <dsp:cNvSpPr/>
      </dsp:nvSpPr>
      <dsp:spPr>
        <a:xfrm>
          <a:off x="2939271" y="332435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DNS</a:t>
          </a:r>
          <a:endParaRPr lang="en-US" sz="1200" kern="1200" dirty="0"/>
        </a:p>
      </dsp:txBody>
      <dsp:txXfrm>
        <a:off x="2939271" y="3324354"/>
        <a:ext cx="1149753" cy="730093"/>
      </dsp:txXfrm>
    </dsp:sp>
    <dsp:sp modelId="{1AFA99E2-08BC-0A42-BB70-51A910E1EF95}">
      <dsp:nvSpPr>
        <dsp:cNvPr id="0" name=""/>
        <dsp:cNvSpPr/>
      </dsp:nvSpPr>
      <dsp:spPr>
        <a:xfrm>
          <a:off x="5622028" y="1074032"/>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6210DF8F-1AB9-5044-9786-A58BA6C4235A}">
      <dsp:nvSpPr>
        <dsp:cNvPr id="0" name=""/>
        <dsp:cNvSpPr/>
      </dsp:nvSpPr>
      <dsp:spPr>
        <a:xfrm>
          <a:off x="5749779" y="119539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end systems</a:t>
          </a:r>
          <a:endParaRPr lang="en-US" sz="1200" kern="1200" dirty="0"/>
        </a:p>
      </dsp:txBody>
      <dsp:txXfrm>
        <a:off x="5749779" y="1195394"/>
        <a:ext cx="1149753" cy="730093"/>
      </dsp:txXfrm>
    </dsp:sp>
    <dsp:sp modelId="{D7908522-94E3-2049-9580-B004C5B2C198}">
      <dsp:nvSpPr>
        <dsp:cNvPr id="0" name=""/>
        <dsp:cNvSpPr/>
      </dsp:nvSpPr>
      <dsp:spPr>
        <a:xfrm>
          <a:off x="4216775" y="2138511"/>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62275A7C-8111-F842-9787-4EE19C35B3A3}">
      <dsp:nvSpPr>
        <dsp:cNvPr id="0" name=""/>
        <dsp:cNvSpPr/>
      </dsp:nvSpPr>
      <dsp:spPr>
        <a:xfrm>
          <a:off x="4344525" y="225987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resource theft</a:t>
          </a:r>
          <a:endParaRPr lang="en-US" sz="1200" kern="1200" dirty="0"/>
        </a:p>
      </dsp:txBody>
      <dsp:txXfrm>
        <a:off x="4344525" y="2259874"/>
        <a:ext cx="1149753" cy="730093"/>
      </dsp:txXfrm>
    </dsp:sp>
    <dsp:sp modelId="{28C7D941-9C82-1542-9156-D2C40221D5D6}">
      <dsp:nvSpPr>
        <dsp:cNvPr id="0" name=""/>
        <dsp:cNvSpPr/>
      </dsp:nvSpPr>
      <dsp:spPr>
        <a:xfrm>
          <a:off x="4216775" y="3202991"/>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0E150700-0CCE-3A42-B94F-76C9FEE0C513}">
      <dsp:nvSpPr>
        <dsp:cNvPr id="0" name=""/>
        <dsp:cNvSpPr/>
      </dsp:nvSpPr>
      <dsp:spPr>
        <a:xfrm>
          <a:off x="4344525" y="332435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spam </a:t>
          </a:r>
          <a:r>
            <a:rPr lang="en-US" sz="1200" kern="1200" dirty="0" err="1" smtClean="0"/>
            <a:t>bot</a:t>
          </a:r>
          <a:endParaRPr lang="en-US" sz="1200" kern="1200" dirty="0"/>
        </a:p>
      </dsp:txBody>
      <dsp:txXfrm>
        <a:off x="4344525" y="3324354"/>
        <a:ext cx="1149753" cy="730093"/>
      </dsp:txXfrm>
    </dsp:sp>
    <dsp:sp modelId="{CDDDADBF-DDD2-2848-AD73-645B887FA458}">
      <dsp:nvSpPr>
        <dsp:cNvPr id="0" name=""/>
        <dsp:cNvSpPr/>
      </dsp:nvSpPr>
      <dsp:spPr>
        <a:xfrm>
          <a:off x="5622028" y="2138511"/>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FD3C71DF-4503-DD48-ACDF-41729EBD7732}">
      <dsp:nvSpPr>
        <dsp:cNvPr id="0" name=""/>
        <dsp:cNvSpPr/>
      </dsp:nvSpPr>
      <dsp:spPr>
        <a:xfrm>
          <a:off x="5749779" y="225987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data theft</a:t>
          </a:r>
          <a:endParaRPr lang="en-US" sz="1200" kern="1200" dirty="0"/>
        </a:p>
      </dsp:txBody>
      <dsp:txXfrm>
        <a:off x="5749779" y="2259874"/>
        <a:ext cx="1149753" cy="730093"/>
      </dsp:txXfrm>
    </dsp:sp>
    <dsp:sp modelId="{570B6418-AEF7-0D49-A70D-705C0FF4B74C}">
      <dsp:nvSpPr>
        <dsp:cNvPr id="0" name=""/>
        <dsp:cNvSpPr/>
      </dsp:nvSpPr>
      <dsp:spPr>
        <a:xfrm>
          <a:off x="5622028" y="3202991"/>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81438C6A-4985-934E-965C-37DCD66A0F3D}">
      <dsp:nvSpPr>
        <dsp:cNvPr id="0" name=""/>
        <dsp:cNvSpPr/>
      </dsp:nvSpPr>
      <dsp:spPr>
        <a:xfrm>
          <a:off x="5749779" y="332435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identity theft</a:t>
          </a:r>
          <a:endParaRPr lang="en-US" sz="1200" kern="1200" dirty="0"/>
        </a:p>
      </dsp:txBody>
      <dsp:txXfrm>
        <a:off x="5749779" y="3324354"/>
        <a:ext cx="1149753" cy="730093"/>
      </dsp:txXfrm>
    </dsp:sp>
    <dsp:sp modelId="{ACEA9E2C-D7DE-0940-8D48-25BBAF359424}">
      <dsp:nvSpPr>
        <dsp:cNvPr id="0" name=""/>
        <dsp:cNvSpPr/>
      </dsp:nvSpPr>
      <dsp:spPr>
        <a:xfrm>
          <a:off x="7027282" y="2138511"/>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28CA512-237F-2D46-A794-F15F0AF6A12A}">
      <dsp:nvSpPr>
        <dsp:cNvPr id="0" name=""/>
        <dsp:cNvSpPr/>
      </dsp:nvSpPr>
      <dsp:spPr>
        <a:xfrm>
          <a:off x="7155033" y="225987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denial-of-service</a:t>
          </a:r>
          <a:endParaRPr lang="en-US" sz="1200" kern="1200" dirty="0"/>
        </a:p>
      </dsp:txBody>
      <dsp:txXfrm>
        <a:off x="7155033" y="2259874"/>
        <a:ext cx="1149753" cy="730093"/>
      </dsp:txXfrm>
    </dsp:sp>
    <dsp:sp modelId="{741F625D-B165-EF47-87E8-0155637D0B61}">
      <dsp:nvSpPr>
        <dsp:cNvPr id="0" name=""/>
        <dsp:cNvSpPr/>
      </dsp:nvSpPr>
      <dsp:spPr>
        <a:xfrm>
          <a:off x="7027282" y="3202991"/>
          <a:ext cx="1149753" cy="730093"/>
        </a:xfrm>
        <a:prstGeom prst="roundRect">
          <a:avLst>
            <a:gd name="adj" fmla="val 1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AA128E26-9618-1547-9689-AE21693B412D}">
      <dsp:nvSpPr>
        <dsp:cNvPr id="0" name=""/>
        <dsp:cNvSpPr/>
      </dsp:nvSpPr>
      <dsp:spPr>
        <a:xfrm>
          <a:off x="7155033" y="3324354"/>
          <a:ext cx="1149753" cy="730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extortion</a:t>
          </a:r>
          <a:endParaRPr lang="en-US" sz="1200" kern="1200" dirty="0"/>
        </a:p>
      </dsp:txBody>
      <dsp:txXfrm>
        <a:off x="7155033" y="3324354"/>
        <a:ext cx="1149753" cy="7300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8.png"/><Relationship Id="rId2" Type="http://schemas.openxmlformats.org/officeDocument/2006/relationships/image" Target="../media/image10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8.png"/><Relationship Id="rId2" Type="http://schemas.openxmlformats.org/officeDocument/2006/relationships/image" Target="../media/image119.png"/><Relationship Id="rId3" Type="http://schemas.openxmlformats.org/officeDocument/2006/relationships/image" Target="../media/image1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69238E-BCC1-884F-B5F8-DB943A946A87}" type="datetimeFigureOut">
              <a:rPr lang="en-US" smtClean="0"/>
              <a:pPr/>
              <a:t>2/15/10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B83E8A-B994-9646-B787-693F4CA9DC58}"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E39FA17D-7575-4142-8F05-8D41DA8FC065}"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DEC55D-286C-2346-ACA8-711421F834D1}" type="slidenum">
              <a:rPr lang="en-US"/>
              <a:pPr/>
              <a:t>1</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i="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pPr>
            <a:endParaRPr lang="en-US" sz="1700">
              <a:cs typeface="ＭＳ Ｐゴシック" charset="-128"/>
            </a:endParaRPr>
          </a:p>
        </p:txBody>
      </p:sp>
      <p:sp>
        <p:nvSpPr>
          <p:cNvPr id="64516" name="Slide Number Placeholder 3"/>
          <p:cNvSpPr>
            <a:spLocks noGrp="1"/>
          </p:cNvSpPr>
          <p:nvPr>
            <p:ph type="sldNum" sz="quarter" idx="5"/>
          </p:nvPr>
        </p:nvSpPr>
        <p:spPr>
          <a:noFill/>
        </p:spPr>
        <p:txBody>
          <a:bodyPr/>
          <a:lstStyle/>
          <a:p>
            <a:fld id="{DED8136F-BB10-3641-9754-74C09572EC91}" type="slidenum">
              <a:rPr lang="en-AU" altLang="ja-JP"/>
              <a:pPr/>
              <a:t>30</a:t>
            </a:fld>
            <a:endParaRPr lang="en-AU"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E9F217-CB1B-1447-ABDA-56F171873B84}" type="slidenum">
              <a:rPr lang="en-US"/>
              <a:pPr/>
              <a:t>42</a:t>
            </a:fld>
            <a:endParaRPr lang="en-US"/>
          </a:p>
        </p:txBody>
      </p:sp>
      <p:sp>
        <p:nvSpPr>
          <p:cNvPr id="280578" name="Rectangle 1026"/>
          <p:cNvSpPr>
            <a:spLocks noGrp="1" noRot="1" noChangeAspect="1" noChangeArrowheads="1" noTextEdit="1"/>
          </p:cNvSpPr>
          <p:nvPr>
            <p:ph type="sldImg"/>
          </p:nvPr>
        </p:nvSpPr>
        <p:spPr>
          <a:ln/>
        </p:spPr>
      </p:sp>
      <p:sp>
        <p:nvSpPr>
          <p:cNvPr id="2805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D35358-B1CB-F747-A0FE-21D1C11BDA4C}" type="slidenum">
              <a:rPr lang="en-US"/>
              <a:pPr/>
              <a:t>43</a:t>
            </a:fld>
            <a:endParaRPr lang="en-US"/>
          </a:p>
        </p:txBody>
      </p:sp>
      <p:sp>
        <p:nvSpPr>
          <p:cNvPr id="281602" name="Rectangle 1026"/>
          <p:cNvSpPr>
            <a:spLocks noGrp="1" noRot="1" noChangeAspect="1" noChangeArrowheads="1" noTextEdit="1"/>
          </p:cNvSpPr>
          <p:nvPr>
            <p:ph type="sldImg"/>
          </p:nvPr>
        </p:nvSpPr>
        <p:spPr>
          <a:ln/>
        </p:spPr>
      </p:sp>
      <p:sp>
        <p:nvSpPr>
          <p:cNvPr id="28160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D6C254D-9109-2442-A098-A044B37658D8}" type="slidenum">
              <a:rPr lang="en-US"/>
              <a:pPr/>
              <a:t>50</a:t>
            </a:fld>
            <a:endParaRPr lang="en-US"/>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15670D4A-08F0-EB41-AB29-2E663DFF3212}" type="slidenum">
              <a:rPr lang="en-US"/>
              <a:pPr/>
              <a:t>51</a:t>
            </a:fld>
            <a:endParaRPr lang="en-US"/>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xfrm>
            <a:off x="914400" y="4343400"/>
            <a:ext cx="5029200" cy="4114800"/>
          </a:xfrm>
          <a:noFill/>
          <a:ln/>
        </p:spPr>
        <p:txBody>
          <a:bodyPr/>
          <a:lstStyle/>
          <a:p>
            <a:pPr marL="117475" indent="-117475"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FEFFA918-F7EA-F940-A3E3-600602B98A9F}" type="slidenum">
              <a:rPr lang="en-US"/>
              <a:pPr/>
              <a:t>53</a:t>
            </a:fld>
            <a:endParaRPr lang="en-US"/>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4BB1292D-EDF7-6743-AF71-4DB946B86F41}" type="slidenum">
              <a:rPr lang="en-US"/>
              <a:pPr/>
              <a:t>54</a:t>
            </a:fld>
            <a:endParaRPr lang="en-US"/>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C678282-C286-1E43-9460-C05BC9442F85}" type="slidenum">
              <a:rPr lang="en-US"/>
              <a:pPr/>
              <a:t>55</a:t>
            </a:fld>
            <a:endParaRPr lang="en-US"/>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6E297F3-DD9D-044E-8E5C-8B73008D0FD9}" type="slidenum">
              <a:rPr lang="en-US"/>
              <a:pPr/>
              <a:t>62</a:t>
            </a:fld>
            <a:endParaRPr lang="en-US"/>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2828297-BCB4-3648-98CE-D95DCF5176F2}" type="slidenum">
              <a:rPr lang="en-US"/>
              <a:pPr/>
              <a:t>63</a:t>
            </a:fld>
            <a:endParaRPr lang="en-US"/>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977F61-95CB-F747-845D-F1BD919A9590}" type="slidenum">
              <a:rPr lang="en-US"/>
              <a:pPr/>
              <a:t>2</a:t>
            </a:fld>
            <a:endParaRPr lang="en-US"/>
          </a:p>
        </p:txBody>
      </p:sp>
      <p:sp>
        <p:nvSpPr>
          <p:cNvPr id="71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C2FF7C-6EA9-0743-B339-4F887A2C974D}" type="slidenum">
              <a:rPr lang="en-US"/>
              <a:pPr/>
              <a:t>64</a:t>
            </a:fld>
            <a:endParaRPr lang="en-US"/>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90B65F2-0FB0-E04F-B222-65978FFBB21E}" type="slidenum">
              <a:rPr lang="en-US"/>
              <a:pPr/>
              <a:t>66</a:t>
            </a:fld>
            <a:endParaRPr lang="en-US"/>
          </a:p>
        </p:txBody>
      </p:sp>
      <p:sp>
        <p:nvSpPr>
          <p:cNvPr id="41987" name="Slide Image Placeholder 1"/>
          <p:cNvSpPr>
            <a:spLocks noGrp="1" noRot="1" noChangeAspect="1" noTextEdit="1"/>
          </p:cNvSpPr>
          <p:nvPr>
            <p:ph type="sldImg"/>
          </p:nvPr>
        </p:nvSpPr>
        <p:spPr>
          <a:xfrm>
            <a:off x="1144588" y="685800"/>
            <a:ext cx="4572000" cy="3429000"/>
          </a:xfrm>
          <a:ln/>
        </p:spPr>
      </p:sp>
      <p:sp>
        <p:nvSpPr>
          <p:cNvPr id="41988" name="Notes Placeholder 2"/>
          <p:cNvSpPr>
            <a:spLocks noGrp="1"/>
          </p:cNvSpPr>
          <p:nvPr>
            <p:ph type="body" idx="1"/>
          </p:nvPr>
        </p:nvSpPr>
        <p:spPr>
          <a:noFill/>
          <a:ln/>
        </p:spPr>
        <p:txBody>
          <a:bodyPr lIns="91432" tIns="45716" rIns="91432" bIns="45716"/>
          <a:lstStyle/>
          <a:p>
            <a:pPr eaLnBrk="1" hangingPunct="1">
              <a:spcBef>
                <a:spcPct val="0"/>
              </a:spcBef>
            </a:pPr>
            <a:endParaRPr lang="en-US"/>
          </a:p>
        </p:txBody>
      </p:sp>
      <p:sp>
        <p:nvSpPr>
          <p:cNvPr id="4198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prstTxWarp prst="textNoShape">
              <a:avLst/>
            </a:prstTxWarp>
          </a:bodyPr>
          <a:lstStyle/>
          <a:p>
            <a:pPr algn="r" defTabSz="865188"/>
            <a:fld id="{AF15E2BB-7E7C-9B49-8AD1-E87A8F51AB53}" type="slidenum">
              <a:rPr lang="en-US" sz="1200">
                <a:latin typeface="Calibri" charset="0"/>
              </a:rPr>
              <a:pPr algn="r" defTabSz="865188"/>
              <a:t>66</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48F2CFCE-6F27-A645-B592-2816637B44EB}" type="slidenum">
              <a:rPr lang="en-US"/>
              <a:pPr/>
              <a:t>72</a:t>
            </a:fld>
            <a:endParaRPr lang="en-US"/>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a:lstStyle/>
          <a:p>
            <a:pPr>
              <a:spcBef>
                <a:spcPct val="0"/>
              </a:spcBef>
            </a:pPr>
            <a:endParaRPr lang="en-US"/>
          </a:p>
        </p:txBody>
      </p:sp>
      <p:sp>
        <p:nvSpPr>
          <p:cNvPr id="34820" name="Slide Number Placeholder 3"/>
          <p:cNvSpPr>
            <a:spLocks noGrp="1"/>
          </p:cNvSpPr>
          <p:nvPr>
            <p:ph type="sldNum" sz="quarter" idx="5"/>
          </p:nvPr>
        </p:nvSpPr>
        <p:spPr bwMode="auto">
          <a:noFill/>
          <a:ln>
            <a:miter lim="800000"/>
            <a:headEnd/>
            <a:tailEnd/>
          </a:ln>
        </p:spPr>
        <p:txBody>
          <a:bodyPr/>
          <a:lstStyle/>
          <a:p>
            <a:fld id="{CD0917A1-E574-F148-87AF-45AF85B0A673}" type="slidenum">
              <a:rPr lang="en-US"/>
              <a:pPr/>
              <a:t>73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15242C-1C9F-9648-8F96-73D84400C646}" type="slidenum">
              <a:rPr lang="en-US"/>
              <a:pPr/>
              <a:t>74</a:t>
            </a:fld>
            <a:endParaRPr lang="en-US"/>
          </a:p>
        </p:txBody>
      </p:sp>
      <p:sp>
        <p:nvSpPr>
          <p:cNvPr id="15362" name="Rectangle 2"/>
          <p:cNvSpPr>
            <a:spLocks noGrp="1" noRot="1" noChangeAspect="1" noChangeArrowheads="1" noTextEdit="1"/>
          </p:cNvSpPr>
          <p:nvPr>
            <p:ph type="sldImg"/>
          </p:nvPr>
        </p:nvSpPr>
        <p:spPr bwMode="auto">
          <a:xfrm>
            <a:off x="1152525" y="682625"/>
            <a:ext cx="4554538" cy="3416300"/>
          </a:xfrm>
          <a:prstGeom prst="rect">
            <a:avLst/>
          </a:prstGeom>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xfrm>
            <a:off x="914400" y="4325938"/>
            <a:ext cx="5029200" cy="409892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02839D-AE01-284F-BEBD-F5DC2F5B7E87}" type="slidenum">
              <a:rPr lang="en-US"/>
              <a:pPr/>
              <a:t>75</a:t>
            </a:fld>
            <a:endParaRPr lang="en-US"/>
          </a:p>
        </p:txBody>
      </p:sp>
      <p:sp>
        <p:nvSpPr>
          <p:cNvPr id="215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C8AB3D-CBC5-594D-983C-09250C28A73A}" type="slidenum">
              <a:rPr lang="en-US"/>
              <a:pPr/>
              <a:t>76</a:t>
            </a:fld>
            <a:endParaRPr lang="en-US"/>
          </a:p>
        </p:txBody>
      </p:sp>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6273A1-F789-6C4B-82C3-880B95B1DA23}" type="slidenum">
              <a:rPr lang="en-US"/>
              <a:pPr/>
              <a:t>77</a:t>
            </a:fld>
            <a:endParaRPr lang="en-US"/>
          </a:p>
        </p:txBody>
      </p:sp>
      <p:sp>
        <p:nvSpPr>
          <p:cNvPr id="276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5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AD200D-DBFD-F64E-9C0F-885C613A3B53}" type="slidenum">
              <a:rPr lang="en-US"/>
              <a:pPr/>
              <a:t>78</a:t>
            </a:fld>
            <a:endParaRPr lang="en-US"/>
          </a:p>
        </p:txBody>
      </p:sp>
      <p:sp>
        <p:nvSpPr>
          <p:cNvPr id="296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BE5D32-44E1-F545-AA8F-CB843C489A01}" type="slidenum">
              <a:rPr lang="en-US"/>
              <a:pPr/>
              <a:t>79</a:t>
            </a:fld>
            <a:endParaRPr lang="en-US"/>
          </a:p>
        </p:txBody>
      </p:sp>
      <p:sp>
        <p:nvSpPr>
          <p:cNvPr id="317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2994E2-34CE-C74B-ADFA-E0FC1F44E997}" type="slidenum">
              <a:rPr lang="en-US"/>
              <a:pPr/>
              <a:t>11</a:t>
            </a:fld>
            <a:endParaRPr 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US"/>
              <a:t>http://cl.cse.wustl.edu/classes/cse240/p15-patterson.pdf</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A625A-0AD6-CE4C-925C-DF150D908E00}" type="slidenum">
              <a:rPr lang="en-US"/>
              <a:pPr/>
              <a:t>80</a:t>
            </a:fld>
            <a:endParaRPr lang="en-US"/>
          </a:p>
        </p:txBody>
      </p:sp>
      <p:sp>
        <p:nvSpPr>
          <p:cNvPr id="33794"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3379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6493" tIns="43247" rIns="86493" bIns="43247">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pPr>
              <a:spcBef>
                <a:spcPct val="0"/>
              </a:spcBef>
            </a:pPr>
            <a:endParaRPr lang="en-US"/>
          </a:p>
        </p:txBody>
      </p:sp>
      <p:sp>
        <p:nvSpPr>
          <p:cNvPr id="35844" name="Slide Number Placeholder 3"/>
          <p:cNvSpPr>
            <a:spLocks noGrp="1"/>
          </p:cNvSpPr>
          <p:nvPr>
            <p:ph type="sldNum" sz="quarter" idx="5"/>
          </p:nvPr>
        </p:nvSpPr>
        <p:spPr bwMode="auto">
          <a:noFill/>
          <a:ln>
            <a:miter lim="800000"/>
            <a:headEnd/>
            <a:tailEnd/>
          </a:ln>
        </p:spPr>
        <p:txBody>
          <a:bodyPr/>
          <a:lstStyle/>
          <a:p>
            <a:fld id="{8E67A13A-9FDD-9845-8DB5-071CAB371F87}" type="slidenum">
              <a:rPr lang="en-US"/>
              <a:pPr/>
              <a:t>81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D2D33-55CA-824B-8F9E-A4BE829E3871}" type="slidenum">
              <a:rPr lang="en-US"/>
              <a:pPr/>
              <a:t>82</a:t>
            </a:fld>
            <a:endParaRPr lang="en-US"/>
          </a:p>
        </p:txBody>
      </p:sp>
      <p:sp>
        <p:nvSpPr>
          <p:cNvPr id="358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3B54A-8629-744C-B959-34C6B898B6F5}" type="slidenum">
              <a:rPr lang="en-US"/>
              <a:pPr/>
              <a:t>83</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C73C6-A6D0-5346-8586-A494B0D456DE}" type="slidenum">
              <a:rPr lang="en-US"/>
              <a:pPr/>
              <a:t>87</a:t>
            </a:fld>
            <a:endParaRPr 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r>
              <a:rPr lang="en-US"/>
              <a:t>Therefore these networks have unique characteristics and introduce new challenges from the networking basics to the applications</a:t>
            </a:r>
          </a:p>
          <a:p>
            <a:r>
              <a:rPr lang="en-US"/>
              <a:t>THERE IS NO END-TO-END PATH.</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FA45CF4-10BE-6D4B-BAEF-877AB2018623}" type="slidenum">
              <a:rPr lang="en-US"/>
              <a:pPr/>
              <a:t>103</a:t>
            </a:fld>
            <a:endParaRPr lang="en-US"/>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DF31111-1381-074C-96A1-4DFC36764582}" type="slidenum">
              <a:rPr lang="en-US"/>
              <a:pPr/>
              <a:t>104</a:t>
            </a:fld>
            <a:endParaRPr lang="en-US"/>
          </a:p>
        </p:txBody>
      </p:sp>
      <p:sp>
        <p:nvSpPr>
          <p:cNvPr id="43011"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A7E2238-3006-CA42-8AAB-D069DE93CAFE}" type="slidenum">
              <a:rPr lang="en-US"/>
              <a:pPr/>
              <a:t>105</a:t>
            </a:fld>
            <a:endParaRPr lang="en-U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9D9262F-CFA4-CE41-8BF0-0FE9B09C3C21}" type="slidenum">
              <a:rPr lang="en-US"/>
              <a:pPr/>
              <a:t>106</a:t>
            </a:fld>
            <a:endParaRPr lang="en-US"/>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1E299C1-F5BF-8645-89B9-07E9931A874F}" type="slidenum">
              <a:rPr lang="en-US"/>
              <a:pPr/>
              <a:t>107</a:t>
            </a:fld>
            <a:endParaRPr lang="en-US"/>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dirty="0" smtClean="0"/>
              <a:t>draft-</a:t>
            </a:r>
            <a:r>
              <a:rPr lang="en-US" sz="1200" i="1" dirty="0" err="1" smtClean="0"/>
              <a:t>iab-ip-model-evolution</a:t>
            </a:r>
            <a:endParaRPr lang="en-US" dirty="0"/>
          </a:p>
        </p:txBody>
      </p:sp>
      <p:sp>
        <p:nvSpPr>
          <p:cNvPr id="4" name="Slide Number Placeholder 3"/>
          <p:cNvSpPr>
            <a:spLocks noGrp="1"/>
          </p:cNvSpPr>
          <p:nvPr>
            <p:ph type="sldNum" sz="quarter" idx="10"/>
          </p:nvPr>
        </p:nvSpPr>
        <p:spPr/>
        <p:txBody>
          <a:bodyPr/>
          <a:lstStyle/>
          <a:p>
            <a:fld id="{E39FA17D-7575-4142-8F05-8D41DA8FC065}" type="slidenum">
              <a:rPr lang="en-US" smtClean="0"/>
              <a:pPr/>
              <a:t>13</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6B9BC7E-C54D-DF46-8A9F-C71E379FC6B5}" type="slidenum">
              <a:rPr lang="en-US"/>
              <a:pPr/>
              <a:t>108</a:t>
            </a:fld>
            <a:endParaRPr lang="en-US"/>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fld id="{E48C5BFB-A312-734D-A511-0E338EC82DC2}" type="slidenum">
              <a:rPr lang="en-US"/>
              <a:pPr/>
              <a:t>110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97F3E-D062-EE42-8901-E0FA61F73D09}" type="slidenum">
              <a:rPr lang="en-US"/>
              <a:pPr/>
              <a:t>129</a:t>
            </a:fld>
            <a:endParaRPr lang="en-US"/>
          </a:p>
        </p:txBody>
      </p:sp>
      <p:sp>
        <p:nvSpPr>
          <p:cNvPr id="716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085494-EEF4-F945-8F78-FEC70186D297}" type="slidenum">
              <a:rPr lang="en-US"/>
              <a:pPr/>
              <a:t>20</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BB0C85-2BD6-3349-9A7A-242DCE7A3EB6}" type="slidenum">
              <a:rPr lang="en-US"/>
              <a:pPr/>
              <a:t>21</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http://www.cs.ucl.ac.uk/staff/M.Handley/papers/only-just-works.pdf</a:t>
            </a:r>
            <a:endParaRPr lang="en-US" dirty="0"/>
          </a:p>
        </p:txBody>
      </p:sp>
      <p:sp>
        <p:nvSpPr>
          <p:cNvPr id="4" name="Slide Number Placeholder 3"/>
          <p:cNvSpPr>
            <a:spLocks noGrp="1"/>
          </p:cNvSpPr>
          <p:nvPr>
            <p:ph type="sldNum" sz="quarter" idx="10"/>
          </p:nvPr>
        </p:nvSpPr>
        <p:spPr/>
        <p:txBody>
          <a:bodyPr/>
          <a:lstStyle/>
          <a:p>
            <a:fld id="{E39FA17D-7575-4142-8F05-8D41DA8FC065}" type="slidenum">
              <a:rPr lang="en-US" smtClean="0"/>
              <a:pPr/>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2825072-3238-764F-B323-6476DE0D7D71}" type="slidenum">
              <a:rPr lang="en-AU" altLang="ja-JP"/>
              <a:pPr/>
              <a:t>28</a:t>
            </a:fld>
            <a:endParaRPr lang="en-AU" altLang="ja-JP"/>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defTabSz="915988"/>
            <a:fld id="{D13582E2-E0B7-C442-95A0-A9DBD51838A1}" type="slidenum">
              <a:rPr lang="en-GB" altLang="ja-JP"/>
              <a:pPr defTabSz="915988"/>
              <a:t>29</a:t>
            </a:fld>
            <a:endParaRPr lang="en-GB"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r>
              <a:rPr lang="en-US" smtClean="0"/>
              <a:t>1/30/2008</a:t>
            </a:r>
            <a:endParaRPr lang="en-US"/>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r>
              <a:rPr lang="en-US" smtClean="0"/>
              <a:t>6998-03 Feb. 2010</a:t>
            </a:r>
            <a:endParaRPr lang="en-US" dirty="0"/>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fld id="{D3FED3CC-94F1-6B48-9C42-16FD51A157E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1/30/2008</a:t>
            </a:r>
            <a:endParaRPr lang="en-US"/>
          </a:p>
        </p:txBody>
      </p:sp>
      <p:sp>
        <p:nvSpPr>
          <p:cNvPr id="6" name="Footer Placeholder 5"/>
          <p:cNvSpPr>
            <a:spLocks noGrp="1"/>
          </p:cNvSpPr>
          <p:nvPr>
            <p:ph type="ftr" sz="quarter" idx="11"/>
          </p:nvPr>
        </p:nvSpPr>
        <p:spPr/>
        <p:txBody>
          <a:bodyPr/>
          <a:lstStyle/>
          <a:p>
            <a:r>
              <a:rPr lang="en-US" smtClean="0"/>
              <a:t>6998-03 Feb. 2010</a:t>
            </a:r>
            <a:endParaRPr lang="en-US"/>
          </a:p>
        </p:txBody>
      </p:sp>
      <p:sp>
        <p:nvSpPr>
          <p:cNvPr id="7" name="Slide Number Placeholder 6"/>
          <p:cNvSpPr>
            <a:spLocks noGrp="1"/>
          </p:cNvSpPr>
          <p:nvPr>
            <p:ph type="sldNum" sz="quarter" idx="12"/>
          </p:nvPr>
        </p:nvSpPr>
        <p:spPr/>
        <p:txBody>
          <a:bodyPr/>
          <a:lstStyle/>
          <a:p>
            <a:fld id="{477D6121-69AB-FC48-AC5D-A84C8D619C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smtClean="0"/>
              <a:t>1/30/2008</a:t>
            </a:r>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dirty="0"/>
          </a:p>
        </p:txBody>
      </p:sp>
      <p:sp>
        <p:nvSpPr>
          <p:cNvPr id="5" name="Slide Number Placeholder 4"/>
          <p:cNvSpPr>
            <a:spLocks noGrp="1"/>
          </p:cNvSpPr>
          <p:nvPr>
            <p:ph type="sldNum" sz="quarter" idx="12"/>
          </p:nvPr>
        </p:nvSpPr>
        <p:spPr/>
        <p:txBody>
          <a:bodyPr/>
          <a:lstStyle/>
          <a:p>
            <a:fld id="{40C9E390-6772-5849-ACA8-EC32D1B34597}" type="slidenum">
              <a:rPr lang="en-US" smtClean="0"/>
              <a:pPr/>
              <a:t>‹#›</a:t>
            </a:fld>
            <a:endParaRPr lang="en-US"/>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smtClean="0"/>
              <a:t>1/30/2008</a:t>
            </a:r>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dirty="0"/>
          </a:p>
        </p:txBody>
      </p:sp>
      <p:sp>
        <p:nvSpPr>
          <p:cNvPr id="5" name="Slide Number Placeholder 4"/>
          <p:cNvSpPr>
            <a:spLocks noGrp="1"/>
          </p:cNvSpPr>
          <p:nvPr>
            <p:ph type="sldNum" sz="quarter" idx="12"/>
          </p:nvPr>
        </p:nvSpPr>
        <p:spPr/>
        <p:txBody>
          <a:bodyPr/>
          <a:lstStyle/>
          <a:p>
            <a:fld id="{40C9E390-6772-5849-ACA8-EC32D1B34597}" type="slidenum">
              <a:rPr lang="en-US" smtClean="0"/>
              <a:pPr/>
              <a:t>‹#›</a:t>
            </a:fld>
            <a:endParaRPr lang="en-US"/>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r>
              <a:rPr lang="en-US" smtClean="0"/>
              <a:t>1/30/2008</a:t>
            </a:r>
            <a:endParaRPr lang="en-US"/>
          </a:p>
        </p:txBody>
      </p:sp>
      <p:sp>
        <p:nvSpPr>
          <p:cNvPr id="5" name="Footer Placeholder 4"/>
          <p:cNvSpPr>
            <a:spLocks noGrp="1"/>
          </p:cNvSpPr>
          <p:nvPr>
            <p:ph type="ftr" sz="quarter" idx="11"/>
          </p:nvPr>
        </p:nvSpPr>
        <p:spPr/>
        <p:txBody>
          <a:bodyPr/>
          <a:lstStyle/>
          <a:p>
            <a:r>
              <a:rPr lang="en-US" smtClean="0"/>
              <a:t>6998-03 Feb. 2010</a:t>
            </a:r>
            <a:endParaRPr lang="en-US"/>
          </a:p>
        </p:txBody>
      </p:sp>
      <p:sp>
        <p:nvSpPr>
          <p:cNvPr id="6" name="Slide Number Placeholder 5"/>
          <p:cNvSpPr>
            <a:spLocks noGrp="1"/>
          </p:cNvSpPr>
          <p:nvPr>
            <p:ph type="sldNum" sz="quarter" idx="12"/>
          </p:nvPr>
        </p:nvSpPr>
        <p:spPr/>
        <p:txBody>
          <a:bodyPr/>
          <a:lstStyle/>
          <a:p>
            <a:fld id="{CE3B440E-D6E4-4C49-AC49-5315074C93E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r>
              <a:rPr lang="en-US" smtClean="0"/>
              <a:t>1/30/2008</a:t>
            </a:r>
            <a:endParaRPr lang="en-US"/>
          </a:p>
        </p:txBody>
      </p:sp>
      <p:sp>
        <p:nvSpPr>
          <p:cNvPr id="5" name="Footer Placeholder 4"/>
          <p:cNvSpPr>
            <a:spLocks noGrp="1"/>
          </p:cNvSpPr>
          <p:nvPr>
            <p:ph type="ftr" sz="quarter" idx="11"/>
          </p:nvPr>
        </p:nvSpPr>
        <p:spPr/>
        <p:txBody>
          <a:bodyPr/>
          <a:lstStyle/>
          <a:p>
            <a:r>
              <a:rPr lang="en-US" smtClean="0"/>
              <a:t>6998-03 Feb. 2010</a:t>
            </a:r>
            <a:endParaRPr lang="en-US"/>
          </a:p>
        </p:txBody>
      </p:sp>
      <p:sp>
        <p:nvSpPr>
          <p:cNvPr id="6" name="Slide Number Placeholder 5"/>
          <p:cNvSpPr>
            <a:spLocks noGrp="1"/>
          </p:cNvSpPr>
          <p:nvPr>
            <p:ph type="sldNum" sz="quarter" idx="12"/>
          </p:nvPr>
        </p:nvSpPr>
        <p:spPr/>
        <p:txBody>
          <a:bodyPr/>
          <a:lstStyle/>
          <a:p>
            <a:fld id="{95F50141-EF4C-754B-977F-FF3A40B39E57}"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7675" y="157163"/>
            <a:ext cx="8229600" cy="9493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smtClean="0"/>
              <a:t>1/30/2008</a:t>
            </a: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smtClean="0"/>
              <a:t>6998-03 Feb. 2010</a:t>
            </a: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F4DAB020-8B06-0040-914D-4783D6328077}"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524000"/>
            <a:ext cx="36195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67300" y="1524000"/>
            <a:ext cx="36195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7CBE31-1BAE-D047-961D-8B505DCFB2F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r>
              <a:rPr lang="en-US" smtClean="0"/>
              <a:t>1/30/2008</a:t>
            </a:r>
            <a:endParaRPr lang="en-US"/>
          </a:p>
        </p:txBody>
      </p:sp>
      <p:sp>
        <p:nvSpPr>
          <p:cNvPr id="5" name="Footer Placeholder 4"/>
          <p:cNvSpPr>
            <a:spLocks noGrp="1"/>
          </p:cNvSpPr>
          <p:nvPr>
            <p:ph type="ftr" sz="quarter" idx="11"/>
          </p:nvPr>
        </p:nvSpPr>
        <p:spPr/>
        <p:txBody>
          <a:bodyPr/>
          <a:lstStyle/>
          <a:p>
            <a:r>
              <a:rPr lang="en-US" smtClean="0"/>
              <a:t>6998-03 Feb. 2010</a:t>
            </a:r>
            <a:endParaRPr lang="en-US"/>
          </a:p>
        </p:txBody>
      </p:sp>
      <p:sp>
        <p:nvSpPr>
          <p:cNvPr id="6" name="Slide Number Placeholder 5"/>
          <p:cNvSpPr>
            <a:spLocks noGrp="1"/>
          </p:cNvSpPr>
          <p:nvPr>
            <p:ph type="sldNum" sz="quarter" idx="12"/>
          </p:nvPr>
        </p:nvSpPr>
        <p:spPr/>
        <p:txBody>
          <a:bodyPr/>
          <a:lstStyle/>
          <a:p>
            <a:fld id="{7AC0F09B-6BA5-8342-ACB2-60DB0FF443D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r>
              <a:rPr lang="en-US" smtClean="0"/>
              <a:t>1/30/2008</a:t>
            </a:r>
            <a:endParaRPr lang="en-US"/>
          </a:p>
        </p:txBody>
      </p:sp>
      <p:sp>
        <p:nvSpPr>
          <p:cNvPr id="6" name="Footer Placeholder 5"/>
          <p:cNvSpPr>
            <a:spLocks noGrp="1"/>
          </p:cNvSpPr>
          <p:nvPr>
            <p:ph type="ftr" sz="quarter" idx="11"/>
          </p:nvPr>
        </p:nvSpPr>
        <p:spPr/>
        <p:txBody>
          <a:bodyPr/>
          <a:lstStyle/>
          <a:p>
            <a:r>
              <a:rPr lang="en-US" smtClean="0"/>
              <a:t>6998-03 Feb. 2010</a:t>
            </a:r>
            <a:endParaRPr lang="en-US"/>
          </a:p>
        </p:txBody>
      </p:sp>
      <p:sp>
        <p:nvSpPr>
          <p:cNvPr id="7" name="Slide Number Placeholder 6"/>
          <p:cNvSpPr>
            <a:spLocks noGrp="1"/>
          </p:cNvSpPr>
          <p:nvPr>
            <p:ph type="sldNum" sz="quarter" idx="12"/>
          </p:nvPr>
        </p:nvSpPr>
        <p:spPr/>
        <p:txBody>
          <a:bodyPr/>
          <a:lstStyle/>
          <a:p>
            <a:fld id="{B6D3590E-58B7-174C-AF42-9DBCDFDD7A8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r>
              <a:rPr lang="en-US" smtClean="0"/>
              <a:t>1/30/2008</a:t>
            </a:r>
            <a:endParaRPr lang="en-US"/>
          </a:p>
        </p:txBody>
      </p:sp>
      <p:sp>
        <p:nvSpPr>
          <p:cNvPr id="8" name="Footer Placeholder 7"/>
          <p:cNvSpPr>
            <a:spLocks noGrp="1"/>
          </p:cNvSpPr>
          <p:nvPr>
            <p:ph type="ftr" sz="quarter" idx="11"/>
          </p:nvPr>
        </p:nvSpPr>
        <p:spPr/>
        <p:txBody>
          <a:bodyPr/>
          <a:lstStyle/>
          <a:p>
            <a:r>
              <a:rPr lang="en-US" smtClean="0"/>
              <a:t>6998-03 Feb. 2010</a:t>
            </a:r>
            <a:endParaRPr lang="en-US"/>
          </a:p>
        </p:txBody>
      </p:sp>
      <p:sp>
        <p:nvSpPr>
          <p:cNvPr id="9" name="Slide Number Placeholder 8"/>
          <p:cNvSpPr>
            <a:spLocks noGrp="1"/>
          </p:cNvSpPr>
          <p:nvPr>
            <p:ph type="sldNum" sz="quarter" idx="12"/>
          </p:nvPr>
        </p:nvSpPr>
        <p:spPr/>
        <p:txBody>
          <a:bodyPr/>
          <a:lstStyle/>
          <a:p>
            <a:fld id="{9F80882C-661C-ED46-9247-F1546F647F03}" type="slidenum">
              <a:rPr lang="en-US" smtClean="0"/>
              <a:pPr/>
              <a:t>‹#›</a:t>
            </a:fld>
            <a:endParaRPr lang="en-US"/>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smtClean="0"/>
              <a:t>1/30/2008</a:t>
            </a:r>
            <a:endParaRPr lang="en-US"/>
          </a:p>
        </p:txBody>
      </p:sp>
      <p:sp>
        <p:nvSpPr>
          <p:cNvPr id="4" name="Footer Placeholder 3"/>
          <p:cNvSpPr>
            <a:spLocks noGrp="1"/>
          </p:cNvSpPr>
          <p:nvPr>
            <p:ph type="ftr" sz="quarter" idx="11"/>
          </p:nvPr>
        </p:nvSpPr>
        <p:spPr/>
        <p:txBody>
          <a:bodyPr/>
          <a:lstStyle/>
          <a:p>
            <a:r>
              <a:rPr lang="en-US" smtClean="0"/>
              <a:t>6998-03 Feb. 2010</a:t>
            </a:r>
            <a:endParaRPr lang="en-US"/>
          </a:p>
        </p:txBody>
      </p:sp>
      <p:sp>
        <p:nvSpPr>
          <p:cNvPr id="5" name="Slide Number Placeholder 4"/>
          <p:cNvSpPr>
            <a:spLocks noGrp="1"/>
          </p:cNvSpPr>
          <p:nvPr>
            <p:ph type="sldNum" sz="quarter" idx="12"/>
          </p:nvPr>
        </p:nvSpPr>
        <p:spPr/>
        <p:txBody>
          <a:bodyPr/>
          <a:lstStyle/>
          <a:p>
            <a:fld id="{66BB199E-C43F-CD4E-AA68-1F4574C5983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1/30/2008</a:t>
            </a:r>
            <a:endParaRPr lang="en-US"/>
          </a:p>
        </p:txBody>
      </p:sp>
      <p:sp>
        <p:nvSpPr>
          <p:cNvPr id="3" name="Footer Placeholder 2"/>
          <p:cNvSpPr>
            <a:spLocks noGrp="1"/>
          </p:cNvSpPr>
          <p:nvPr>
            <p:ph type="ftr" sz="quarter" idx="11"/>
          </p:nvPr>
        </p:nvSpPr>
        <p:spPr/>
        <p:txBody>
          <a:bodyPr/>
          <a:lstStyle/>
          <a:p>
            <a:r>
              <a:rPr lang="en-US" smtClean="0"/>
              <a:t>6998-03 Feb. 2010</a:t>
            </a:r>
            <a:endParaRPr lang="en-US"/>
          </a:p>
        </p:txBody>
      </p:sp>
      <p:sp>
        <p:nvSpPr>
          <p:cNvPr id="4" name="Slide Number Placeholder 3"/>
          <p:cNvSpPr>
            <a:spLocks noGrp="1"/>
          </p:cNvSpPr>
          <p:nvPr>
            <p:ph type="sldNum" sz="quarter" idx="12"/>
          </p:nvPr>
        </p:nvSpPr>
        <p:spPr/>
        <p:txBody>
          <a:bodyPr/>
          <a:lstStyle/>
          <a:p>
            <a:fld id="{2793DEC5-798E-C846-B11E-417B7ABD5EF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1/30/2008</a:t>
            </a:r>
            <a:endParaRPr lang="en-US"/>
          </a:p>
        </p:txBody>
      </p:sp>
      <p:sp>
        <p:nvSpPr>
          <p:cNvPr id="6" name="Footer Placeholder 5"/>
          <p:cNvSpPr>
            <a:spLocks noGrp="1"/>
          </p:cNvSpPr>
          <p:nvPr>
            <p:ph type="ftr" sz="quarter" idx="11"/>
          </p:nvPr>
        </p:nvSpPr>
        <p:spPr/>
        <p:txBody>
          <a:bodyPr/>
          <a:lstStyle/>
          <a:p>
            <a:r>
              <a:rPr lang="en-US" smtClean="0"/>
              <a:t>6998-03 Feb. 2010</a:t>
            </a:r>
            <a:endParaRPr lang="en-US"/>
          </a:p>
        </p:txBody>
      </p:sp>
      <p:sp>
        <p:nvSpPr>
          <p:cNvPr id="7" name="Slide Number Placeholder 6"/>
          <p:cNvSpPr>
            <a:spLocks noGrp="1"/>
          </p:cNvSpPr>
          <p:nvPr>
            <p:ph type="sldNum" sz="quarter" idx="12"/>
          </p:nvPr>
        </p:nvSpPr>
        <p:spPr/>
        <p:txBody>
          <a:bodyPr/>
          <a:lstStyle/>
          <a:p>
            <a:fld id="{449A104E-947B-C643-860E-B18DFFAB32A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r>
              <a:rPr lang="en-US" smtClean="0"/>
              <a:t>1/30/2008</a:t>
            </a:r>
            <a:endParaRPr lang="en-US" dirty="0"/>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r>
              <a:rPr lang="en-US" smtClean="0"/>
              <a:t>6998-03 Feb. 2010</a:t>
            </a:r>
            <a:endParaRPr lang="en-US" dirty="0"/>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fld id="{40C9E390-6772-5849-ACA8-EC32D1B3459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dt="0"/>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12.png"/><Relationship Id="rId5"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7.bin"/><Relationship Id="rId1" Type="http://schemas.openxmlformats.org/officeDocument/2006/relationships/vmlDrawing" Target="../drawings/vmlDrawing4.vml"/><Relationship Id="rId2"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wm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11.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wmf"/><Relationship Id="rId1" Type="http://schemas.openxmlformats.org/officeDocument/2006/relationships/slideLayout" Target="../slideLayouts/slideLayout5.xml"/><Relationship Id="rId2" Type="http://schemas.openxmlformats.org/officeDocument/2006/relationships/image" Target="../media/image142.w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5.png"/><Relationship Id="rId3" Type="http://schemas.openxmlformats.org/officeDocument/2006/relationships/image" Target="../media/image14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2.xml"/><Relationship Id="rId3" Type="http://schemas.openxmlformats.org/officeDocument/2006/relationships/chart" Target="../charts/char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chart" Target="../charts/char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8.wmf"/><Relationship Id="rId4" Type="http://schemas.openxmlformats.org/officeDocument/2006/relationships/image" Target="../media/image143.jpeg"/><Relationship Id="rId5" Type="http://schemas.openxmlformats.org/officeDocument/2006/relationships/image" Target="../media/image144.wmf"/><Relationship Id="rId1" Type="http://schemas.openxmlformats.org/officeDocument/2006/relationships/slideLayout" Target="../slideLayouts/slideLayout2.xml"/><Relationship Id="rId2" Type="http://schemas.openxmlformats.org/officeDocument/2006/relationships/image" Target="../media/image142.w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pdf"/><Relationship Id="rId5" Type="http://schemas.openxmlformats.org/officeDocument/2006/relationships/image" Target="../media/image31.png"/><Relationship Id="rId6" Type="http://schemas.openxmlformats.org/officeDocument/2006/relationships/image" Target="../media/image32.pdf"/><Relationship Id="rId7" Type="http://schemas.openxmlformats.org/officeDocument/2006/relationships/image" Target="../media/image33.png"/><Relationship Id="rId8" Type="http://schemas.openxmlformats.org/officeDocument/2006/relationships/image" Target="../media/image34.wmf"/><Relationship Id="rId9" Type="http://schemas.openxmlformats.org/officeDocument/2006/relationships/image" Target="../media/image35.wmf"/><Relationship Id="rId1" Type="http://schemas.openxmlformats.org/officeDocument/2006/relationships/slideLayout" Target="../slideLayouts/slideLayout2.xml"/><Relationship Id="rId2" Type="http://schemas.openxmlformats.org/officeDocument/2006/relationships/image" Target="../media/image28.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wmf"/><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wmf"/><Relationship Id="rId5" Type="http://schemas.openxmlformats.org/officeDocument/2006/relationships/image" Target="../media/image47.wmf"/><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49.wmf"/><Relationship Id="rId5" Type="http://schemas.openxmlformats.org/officeDocument/2006/relationships/image" Target="../media/image50.wmf"/><Relationship Id="rId6" Type="http://schemas.openxmlformats.org/officeDocument/2006/relationships/image" Target="../media/image51.wmf"/><Relationship Id="rId7" Type="http://schemas.openxmlformats.org/officeDocument/2006/relationships/image" Target="../media/image52.wmf"/><Relationship Id="rId8" Type="http://schemas.openxmlformats.org/officeDocument/2006/relationships/image" Target="../media/image53.wmf"/><Relationship Id="rId9" Type="http://schemas.openxmlformats.org/officeDocument/2006/relationships/image" Target="../media/image54.emf"/><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wmf"/><Relationship Id="rId4" Type="http://schemas.openxmlformats.org/officeDocument/2006/relationships/image" Target="../media/image46.wmf"/><Relationship Id="rId5" Type="http://schemas.openxmlformats.org/officeDocument/2006/relationships/image" Target="../media/image58.png"/><Relationship Id="rId6" Type="http://schemas.openxmlformats.org/officeDocument/2006/relationships/image" Target="../media/image59.wmf"/><Relationship Id="rId7" Type="http://schemas.openxmlformats.org/officeDocument/2006/relationships/image" Target="../media/image60.wmf"/><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61.emf"/><Relationship Id="rId5" Type="http://schemas.openxmlformats.org/officeDocument/2006/relationships/image" Target="../media/image62.emf"/><Relationship Id="rId6" Type="http://schemas.openxmlformats.org/officeDocument/2006/relationships/image" Target="../media/image63.wmf"/><Relationship Id="rId7" Type="http://schemas.openxmlformats.org/officeDocument/2006/relationships/image" Target="../media/image64.wmf"/><Relationship Id="rId8" Type="http://schemas.openxmlformats.org/officeDocument/2006/relationships/image" Target="../media/image65.png"/><Relationship Id="rId9" Type="http://schemas.openxmlformats.org/officeDocument/2006/relationships/image" Target="../media/image66.emf"/><Relationship Id="rId1" Type="http://schemas.openxmlformats.org/officeDocument/2006/relationships/slideLayout" Target="../slideLayouts/slideLayout7.xml"/><Relationship Id="rId2" Type="http://schemas.openxmlformats.org/officeDocument/2006/relationships/image" Target="../media/image47.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wmf"/><Relationship Id="rId5" Type="http://schemas.openxmlformats.org/officeDocument/2006/relationships/image" Target="../media/image46.wmf"/><Relationship Id="rId6" Type="http://schemas.openxmlformats.org/officeDocument/2006/relationships/image" Target="../media/image71.png"/><Relationship Id="rId7" Type="http://schemas.openxmlformats.org/officeDocument/2006/relationships/image" Target="../media/image61.emf"/><Relationship Id="rId1" Type="http://schemas.openxmlformats.org/officeDocument/2006/relationships/slideLayout" Target="../slideLayouts/slideLayout2.xml"/><Relationship Id="rId2" Type="http://schemas.openxmlformats.org/officeDocument/2006/relationships/image" Target="../media/image68.pd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png"/><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jpeg"/><Relationship Id="rId9" Type="http://schemas.openxmlformats.org/officeDocument/2006/relationships/image" Target="../media/image82.jpeg"/><Relationship Id="rId10" Type="http://schemas.openxmlformats.org/officeDocument/2006/relationships/image" Target="../media/image83.jpeg"/><Relationship Id="rId11"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85.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75.xml.rels><?xml version="1.0" encoding="UTF-8" standalone="yes"?>
<Relationships xmlns="http://schemas.openxmlformats.org/package/2006/relationships"><Relationship Id="rId11" Type="http://schemas.openxmlformats.org/officeDocument/2006/relationships/image" Target="../media/image97.pdf"/><Relationship Id="rId12" Type="http://schemas.openxmlformats.org/officeDocument/2006/relationships/image" Target="../media/image98.png"/><Relationship Id="rId13" Type="http://schemas.openxmlformats.org/officeDocument/2006/relationships/image" Target="../media/image99.pdf"/><Relationship Id="rId14" Type="http://schemas.openxmlformats.org/officeDocument/2006/relationships/image" Target="../media/image100.png"/><Relationship Id="rId15" Type="http://schemas.openxmlformats.org/officeDocument/2006/relationships/image" Target="../media/image101.pdf"/><Relationship Id="rId16" Type="http://schemas.openxmlformats.org/officeDocument/2006/relationships/image" Target="../media/image102.png"/><Relationship Id="rId17"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89.pdf"/><Relationship Id="rId4" Type="http://schemas.openxmlformats.org/officeDocument/2006/relationships/image" Target="../media/image90.png"/><Relationship Id="rId5" Type="http://schemas.openxmlformats.org/officeDocument/2006/relationships/image" Target="../media/image91.pdf"/><Relationship Id="rId6" Type="http://schemas.openxmlformats.org/officeDocument/2006/relationships/image" Target="../media/image92.png"/><Relationship Id="rId7" Type="http://schemas.openxmlformats.org/officeDocument/2006/relationships/image" Target="../media/image93.pdf"/><Relationship Id="rId8" Type="http://schemas.openxmlformats.org/officeDocument/2006/relationships/image" Target="../media/image94.png"/><Relationship Id="rId9" Type="http://schemas.openxmlformats.org/officeDocument/2006/relationships/image" Target="../media/image95.pdf"/><Relationship Id="rId10" Type="http://schemas.openxmlformats.org/officeDocument/2006/relationships/image" Target="../media/image9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03.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df"/><Relationship Id="rId6"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1" Type="http://schemas.openxmlformats.org/officeDocument/2006/relationships/image" Target="../media/image115.png"/><Relationship Id="rId12" Type="http://schemas.openxmlformats.org/officeDocument/2006/relationships/image" Target="../media/image116.png"/><Relationship Id="rId1" Type="http://schemas.openxmlformats.org/officeDocument/2006/relationships/vmlDrawing" Target="../drawings/vmlDrawing1.vml"/><Relationship Id="rId2" Type="http://schemas.openxmlformats.org/officeDocument/2006/relationships/slideLayout" Target="../slideLayouts/slideLayout8.xml"/><Relationship Id="rId3" Type="http://schemas.openxmlformats.org/officeDocument/2006/relationships/notesSlide" Target="../notesSlides/notesSlide34.xml"/><Relationship Id="rId4" Type="http://schemas.openxmlformats.org/officeDocument/2006/relationships/image" Target="../media/image110.wmf"/><Relationship Id="rId5" Type="http://schemas.openxmlformats.org/officeDocument/2006/relationships/image" Target="../media/image111.wmf"/><Relationship Id="rId6" Type="http://schemas.openxmlformats.org/officeDocument/2006/relationships/image" Target="../media/image112.png"/><Relationship Id="rId7" Type="http://schemas.openxmlformats.org/officeDocument/2006/relationships/image" Target="../media/image113.jpeg"/><Relationship Id="rId8" Type="http://schemas.openxmlformats.org/officeDocument/2006/relationships/image" Target="../media/image114.jpeg"/><Relationship Id="rId9" Type="http://schemas.openxmlformats.org/officeDocument/2006/relationships/oleObject" Target="../embeddings/oleObject1.bin"/><Relationship Id="rId10" Type="http://schemas.openxmlformats.org/officeDocument/2006/relationships/oleObject" Target="../embeddings/oleObject2.bin"/></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3.jpeg"/><Relationship Id="rId5"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oleObject4.bin"/><Relationship Id="rId5" Type="http://schemas.openxmlformats.org/officeDocument/2006/relationships/image" Target="../media/image121.png"/><Relationship Id="rId6" Type="http://schemas.openxmlformats.org/officeDocument/2006/relationships/oleObject" Target="../embeddings/oleObject5.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 Id="rId3" Type="http://schemas.openxmlformats.org/officeDocument/2006/relationships/image" Target="../media/image12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4.png"/><Relationship Id="rId3" Type="http://schemas.openxmlformats.org/officeDocument/2006/relationships/image" Target="../media/image125.pn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27.jpeg"/><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8.png"/><Relationship Id="rId3" Type="http://schemas.openxmlformats.org/officeDocument/2006/relationships/image" Target="../media/image12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hyperlink" Target="http://www.dtnrg.org/wiki"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1" Type="http://schemas.openxmlformats.org/officeDocument/2006/relationships/slideLayout" Target="../slideLayouts/slideLayout2.xml"/><Relationship Id="rId2" Type="http://schemas.openxmlformats.org/officeDocument/2006/relationships/image" Target="../media/image132.w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01638" y="1133474"/>
            <a:ext cx="8491537" cy="3743325"/>
          </a:xfrm>
        </p:spPr>
        <p:txBody>
          <a:bodyPr/>
          <a:lstStyle/>
          <a:p>
            <a:pPr algn="ctr">
              <a:lnSpc>
                <a:spcPct val="100000"/>
              </a:lnSpc>
            </a:pPr>
            <a:r>
              <a:rPr lang="en-US" sz="8000" b="1" dirty="0" smtClean="0"/>
              <a:t>Internet 2.0 – Challenges for the Future Internet</a:t>
            </a:r>
            <a:endParaRPr lang="en-US" sz="8000" b="1" dirty="0"/>
          </a:p>
        </p:txBody>
      </p:sp>
      <p:sp>
        <p:nvSpPr>
          <p:cNvPr id="2051" name="Rectangle 3"/>
          <p:cNvSpPr>
            <a:spLocks noGrp="1" noChangeArrowheads="1"/>
          </p:cNvSpPr>
          <p:nvPr>
            <p:ph type="subTitle" idx="1"/>
          </p:nvPr>
        </p:nvSpPr>
        <p:spPr>
          <a:xfrm>
            <a:off x="381000" y="5029200"/>
            <a:ext cx="4683050" cy="1344706"/>
          </a:xfrm>
        </p:spPr>
        <p:txBody>
          <a:bodyPr>
            <a:normAutofit fontScale="77500" lnSpcReduction="20000"/>
          </a:bodyPr>
          <a:lstStyle/>
          <a:p>
            <a:r>
              <a:rPr lang="en-US" i="1" dirty="0"/>
              <a:t>Henning </a:t>
            </a:r>
            <a:r>
              <a:rPr lang="en-US" i="1" dirty="0" smtClean="0"/>
              <a:t>Schulzrinne</a:t>
            </a:r>
          </a:p>
          <a:p>
            <a:r>
              <a:rPr lang="en-US" sz="1600" dirty="0" smtClean="0"/>
              <a:t>Dept. of Computer Science</a:t>
            </a:r>
          </a:p>
          <a:p>
            <a:r>
              <a:rPr lang="en-US" sz="1600" dirty="0" smtClean="0"/>
              <a:t>Columbia University</a:t>
            </a:r>
          </a:p>
          <a:p>
            <a:r>
              <a:rPr lang="en-US" sz="1600" dirty="0" smtClean="0"/>
              <a:t>New York, NY</a:t>
            </a:r>
          </a:p>
        </p:txBody>
      </p:sp>
      <p:sp>
        <p:nvSpPr>
          <p:cNvPr id="7" name="Footer Placeholder 6"/>
          <p:cNvSpPr>
            <a:spLocks noGrp="1"/>
          </p:cNvSpPr>
          <p:nvPr>
            <p:ph type="ftr" sz="quarter" idx="11"/>
          </p:nvPr>
        </p:nvSpPr>
        <p:spPr/>
        <p:txBody>
          <a:bodyPr/>
          <a:lstStyle/>
          <a:p>
            <a:r>
              <a:rPr lang="en-US" dirty="0" smtClean="0"/>
              <a:t>6998-03 Feb. 2010</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Extrapolating from history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IP now </a:t>
            </a:r>
            <a:r>
              <a:rPr lang="en-US" i="1" dirty="0" smtClean="0"/>
              <a:t>the</a:t>
            </a:r>
            <a:r>
              <a:rPr lang="en-US" dirty="0" smtClean="0"/>
              <a:t> data interface</a:t>
            </a:r>
          </a:p>
          <a:p>
            <a:r>
              <a:rPr lang="en-US" dirty="0" smtClean="0"/>
              <a:t>Unclear that any packet-based system can be</a:t>
            </a:r>
          </a:p>
          <a:p>
            <a:pPr lvl="1"/>
            <a:r>
              <a:rPr lang="en-US" dirty="0" smtClean="0"/>
              <a:t>≥ 10 times cheaper</a:t>
            </a:r>
          </a:p>
          <a:p>
            <a:pPr lvl="1"/>
            <a:r>
              <a:rPr lang="en-US" dirty="0" smtClean="0"/>
              <a:t>≥ 10 times more functionality</a:t>
            </a:r>
          </a:p>
          <a:p>
            <a:pPr lvl="1"/>
            <a:r>
              <a:rPr lang="en-US" dirty="0" smtClean="0"/>
              <a:t>≥ 10 times more secure</a:t>
            </a:r>
          </a:p>
          <a:p>
            <a:r>
              <a:rPr lang="en-US" dirty="0" smtClean="0"/>
              <a:t>Replacing phone system due to generality, not performance</a:t>
            </a:r>
          </a:p>
          <a:p>
            <a:pPr lvl="1"/>
            <a:r>
              <a:rPr lang="en-US" dirty="0" smtClean="0"/>
              <a:t>IP offers general channel</a:t>
            </a:r>
          </a:p>
          <a:p>
            <a:r>
              <a:rPr lang="en-US" dirty="0" err="1" smtClean="0">
                <a:sym typeface="Wingdings"/>
              </a:rPr>
              <a:t></a:t>
            </a:r>
            <a:r>
              <a:rPr lang="en-US" dirty="0" smtClean="0">
                <a:sym typeface="Wingdings"/>
              </a:rPr>
              <a:t> </a:t>
            </a:r>
            <a:r>
              <a:rPr lang="en-US" dirty="0" smtClean="0"/>
              <a:t>We’re stuck with IPv4/IPv6</a:t>
            </a:r>
          </a:p>
          <a:p>
            <a:pPr lvl="1"/>
            <a:r>
              <a:rPr lang="en-US" dirty="0" smtClean="0"/>
              <a:t>except for niche applications (car networks, </a:t>
            </a:r>
            <a:r>
              <a:rPr lang="en-US" dirty="0" err="1" smtClean="0"/>
              <a:t>BlueTooth</a:t>
            </a:r>
            <a:r>
              <a:rPr lang="en-US" dirty="0" smtClean="0"/>
              <a:t>, USB, …)</a:t>
            </a:r>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3200"/>
              <a:t>Challenges</a:t>
            </a:r>
          </a:p>
        </p:txBody>
      </p:sp>
      <p:sp>
        <p:nvSpPr>
          <p:cNvPr id="12291" name="Content Placeholder 2"/>
          <p:cNvSpPr>
            <a:spLocks noGrp="1"/>
          </p:cNvSpPr>
          <p:nvPr>
            <p:ph idx="1"/>
          </p:nvPr>
        </p:nvSpPr>
        <p:spPr/>
        <p:txBody>
          <a:bodyPr>
            <a:normAutofit fontScale="85000" lnSpcReduction="10000"/>
          </a:bodyPr>
          <a:lstStyle/>
          <a:p>
            <a:r>
              <a:rPr lang="en-US" sz="2000"/>
              <a:t>There are two phases in DTN</a:t>
            </a:r>
          </a:p>
          <a:p>
            <a:pPr lvl="1"/>
            <a:r>
              <a:rPr lang="en-US" sz="1600"/>
              <a:t>Neighbor and service discovery</a:t>
            </a:r>
          </a:p>
          <a:p>
            <a:pPr lvl="1"/>
            <a:r>
              <a:rPr lang="en-US" sz="1600"/>
              <a:t>Message delivery</a:t>
            </a:r>
          </a:p>
          <a:p>
            <a:r>
              <a:rPr lang="en-US" sz="2000"/>
              <a:t>Neighbor and service discovery</a:t>
            </a:r>
          </a:p>
          <a:p>
            <a:pPr lvl="1"/>
            <a:r>
              <a:rPr lang="en-US" sz="1600"/>
              <a:t>Energy efficiency for service discovery</a:t>
            </a:r>
          </a:p>
          <a:p>
            <a:r>
              <a:rPr lang="en-US" sz="2000"/>
              <a:t>Message delivery</a:t>
            </a:r>
            <a:endParaRPr lang="en-US" sz="1600"/>
          </a:p>
          <a:p>
            <a:pPr lvl="1"/>
            <a:r>
              <a:rPr lang="en-US" sz="1600"/>
              <a:t>Maximize delivery ratio and minimize delivery delay</a:t>
            </a:r>
          </a:p>
          <a:p>
            <a:pPr lvl="2"/>
            <a:r>
              <a:rPr lang="en-US" sz="1400"/>
              <a:t>Increase number of copies and select appropriate multiple nodes (carriers)</a:t>
            </a:r>
          </a:p>
          <a:p>
            <a:pPr lvl="2"/>
            <a:r>
              <a:rPr lang="en-US" sz="1400"/>
              <a:t>Many solutions have been proposed</a:t>
            </a:r>
          </a:p>
          <a:p>
            <a:pPr lvl="3"/>
            <a:r>
              <a:rPr lang="en-US" sz="1400"/>
              <a:t>Epidemic routing, spray-and-wait routing, encounter-based routing, geographical routing, etc</a:t>
            </a:r>
          </a:p>
          <a:p>
            <a:pPr lvl="1"/>
            <a:r>
              <a:rPr lang="en-US" sz="1600"/>
              <a:t>Requires  to maximally utilize restricted resources</a:t>
            </a:r>
          </a:p>
          <a:p>
            <a:pPr lvl="2"/>
            <a:r>
              <a:rPr lang="en-US" sz="1400"/>
              <a:t>Limited link capacity, storage capacity, contact time</a:t>
            </a:r>
          </a:p>
          <a:p>
            <a:pPr lvl="2"/>
            <a:r>
              <a:rPr lang="en-US" sz="1400"/>
              <a:t>Still need to research this issue</a:t>
            </a:r>
            <a:endParaRPr lang="en-US"/>
          </a:p>
          <a:p>
            <a:pPr lvl="1"/>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z="3200"/>
              <a:t>Challenges</a:t>
            </a:r>
          </a:p>
        </p:txBody>
      </p:sp>
      <p:sp>
        <p:nvSpPr>
          <p:cNvPr id="14339" name="Content Placeholder 2"/>
          <p:cNvSpPr>
            <a:spLocks noGrp="1"/>
          </p:cNvSpPr>
          <p:nvPr>
            <p:ph idx="1"/>
          </p:nvPr>
        </p:nvSpPr>
        <p:spPr/>
        <p:txBody>
          <a:bodyPr>
            <a:normAutofit fontScale="85000" lnSpcReduction="10000"/>
          </a:bodyPr>
          <a:lstStyle/>
          <a:p>
            <a:r>
              <a:rPr lang="en-US" sz="2000">
                <a:solidFill>
                  <a:srgbClr val="7F7F7F"/>
                </a:solidFill>
              </a:rPr>
              <a:t>There are two phases in DTN</a:t>
            </a:r>
          </a:p>
          <a:p>
            <a:pPr lvl="1"/>
            <a:r>
              <a:rPr lang="en-US" sz="1600">
                <a:solidFill>
                  <a:srgbClr val="7F7F7F"/>
                </a:solidFill>
              </a:rPr>
              <a:t>Neighbor and service discovery</a:t>
            </a:r>
          </a:p>
          <a:p>
            <a:pPr lvl="1"/>
            <a:r>
              <a:rPr lang="en-US" sz="1600">
                <a:solidFill>
                  <a:srgbClr val="7F7F7F"/>
                </a:solidFill>
              </a:rPr>
              <a:t>Message delivery</a:t>
            </a:r>
          </a:p>
          <a:p>
            <a:r>
              <a:rPr lang="en-US" sz="2000" b="1"/>
              <a:t>Neighbor and service discovery</a:t>
            </a:r>
          </a:p>
          <a:p>
            <a:pPr lvl="1"/>
            <a:r>
              <a:rPr lang="en-US" sz="1600" b="1"/>
              <a:t>Energy efficiency for service discovery</a:t>
            </a:r>
          </a:p>
          <a:p>
            <a:r>
              <a:rPr lang="en-US" sz="2000" b="1"/>
              <a:t>Message delivery</a:t>
            </a:r>
            <a:endParaRPr lang="en-US" sz="1600" b="1"/>
          </a:p>
          <a:p>
            <a:pPr lvl="1"/>
            <a:r>
              <a:rPr lang="en-US" sz="1600">
                <a:solidFill>
                  <a:srgbClr val="7F7F7F"/>
                </a:solidFill>
              </a:rPr>
              <a:t>Maximize delivery ratio and minimize delivery delay</a:t>
            </a:r>
          </a:p>
          <a:p>
            <a:pPr lvl="2"/>
            <a:r>
              <a:rPr lang="en-US" sz="1400">
                <a:solidFill>
                  <a:srgbClr val="7F7F7F"/>
                </a:solidFill>
              </a:rPr>
              <a:t>Increase number of copies and select appropriate multiple nodes (carriers)</a:t>
            </a:r>
          </a:p>
          <a:p>
            <a:pPr lvl="2"/>
            <a:r>
              <a:rPr lang="en-US" sz="1400">
                <a:solidFill>
                  <a:srgbClr val="7F7F7F"/>
                </a:solidFill>
              </a:rPr>
              <a:t>Many solutions have been proposed</a:t>
            </a:r>
          </a:p>
          <a:p>
            <a:pPr lvl="3"/>
            <a:r>
              <a:rPr lang="en-US" sz="1400">
                <a:solidFill>
                  <a:srgbClr val="7F7F7F"/>
                </a:solidFill>
              </a:rPr>
              <a:t>Epidemic routing, spray-and-wait routing, encounter-based routing, geographical routing, etc</a:t>
            </a:r>
          </a:p>
          <a:p>
            <a:pPr lvl="1"/>
            <a:r>
              <a:rPr lang="en-US" sz="1600" b="1"/>
              <a:t>Requires  to maximally utilize restricted resources</a:t>
            </a:r>
          </a:p>
          <a:p>
            <a:pPr lvl="2"/>
            <a:r>
              <a:rPr lang="en-US" sz="1400" b="1"/>
              <a:t>Limited link capacity, storage capacity, contact time</a:t>
            </a:r>
          </a:p>
          <a:p>
            <a:pPr lvl="2"/>
            <a:r>
              <a:rPr lang="en-US" sz="1400" b="1"/>
              <a:t>Still need to research this issue</a:t>
            </a:r>
            <a:endParaRPr lang="en-US" b="1"/>
          </a:p>
          <a:p>
            <a:pPr lvl="1"/>
            <a:endParaRPr lang="en-US"/>
          </a:p>
        </p:txBody>
      </p:sp>
      <p:sp>
        <p:nvSpPr>
          <p:cNvPr id="4" name="TextBox 3"/>
          <p:cNvSpPr txBox="1"/>
          <p:nvPr/>
        </p:nvSpPr>
        <p:spPr>
          <a:xfrm>
            <a:off x="4857750" y="2357438"/>
            <a:ext cx="323215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defRPr/>
            </a:pPr>
            <a:r>
              <a:rPr lang="en-US" dirty="0"/>
              <a:t>We focus on these two issues</a:t>
            </a:r>
          </a:p>
        </p:txBody>
      </p:sp>
      <p:cxnSp>
        <p:nvCxnSpPr>
          <p:cNvPr id="6" name="Straight Arrow Connector 5"/>
          <p:cNvCxnSpPr>
            <a:stCxn id="4" idx="1"/>
          </p:cNvCxnSpPr>
          <p:nvPr/>
        </p:nvCxnSpPr>
        <p:spPr>
          <a:xfrm rot="10800000" flipV="1">
            <a:off x="4143375" y="2541588"/>
            <a:ext cx="714375" cy="244475"/>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a:stCxn id="4" idx="2"/>
          </p:cNvCxnSpPr>
          <p:nvPr/>
        </p:nvCxnSpPr>
        <p:spPr>
          <a:xfrm rot="5400000">
            <a:off x="4421981" y="2805907"/>
            <a:ext cx="2130425" cy="1973262"/>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pPr eaLnBrk="1" hangingPunct="1"/>
            <a:r>
              <a:rPr lang="en-US"/>
              <a:t>Neighbor and service discovery</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ko-KR" sz="3200">
                <a:ea typeface="굴림" charset="-127"/>
                <a:cs typeface="굴림" charset="-127"/>
              </a:rPr>
              <a:t>Introduction</a:t>
            </a:r>
          </a:p>
        </p:txBody>
      </p:sp>
      <p:sp>
        <p:nvSpPr>
          <p:cNvPr id="15363" name="Rectangle 3"/>
          <p:cNvSpPr>
            <a:spLocks noGrp="1" noChangeArrowheads="1"/>
          </p:cNvSpPr>
          <p:nvPr>
            <p:ph type="body" idx="1"/>
          </p:nvPr>
        </p:nvSpPr>
        <p:spPr/>
        <p:txBody>
          <a:bodyPr/>
          <a:lstStyle/>
          <a:p>
            <a:pPr eaLnBrk="1" hangingPunct="1">
              <a:lnSpc>
                <a:spcPct val="80000"/>
              </a:lnSpc>
            </a:pPr>
            <a:r>
              <a:rPr lang="en-US" altLang="ko-KR" sz="1800">
                <a:ea typeface="굴림" charset="-127"/>
                <a:cs typeface="굴림" charset="-127"/>
              </a:rPr>
              <a:t>Neighbor and service discovery</a:t>
            </a:r>
          </a:p>
          <a:p>
            <a:pPr lvl="1" eaLnBrk="1" hangingPunct="1">
              <a:lnSpc>
                <a:spcPct val="80000"/>
              </a:lnSpc>
            </a:pPr>
            <a:r>
              <a:rPr lang="en-US" altLang="ko-KR" sz="1400">
                <a:ea typeface="굴림" charset="-127"/>
                <a:cs typeface="굴림" charset="-127"/>
              </a:rPr>
              <a:t>We do not know when next contact will begin</a:t>
            </a:r>
          </a:p>
          <a:p>
            <a:pPr eaLnBrk="1" hangingPunct="1">
              <a:lnSpc>
                <a:spcPct val="80000"/>
              </a:lnSpc>
            </a:pPr>
            <a:r>
              <a:rPr lang="en-US" sz="1800"/>
              <a:t>Problem</a:t>
            </a:r>
          </a:p>
          <a:p>
            <a:pPr lvl="1" eaLnBrk="1" hangingPunct="1">
              <a:lnSpc>
                <a:spcPct val="80000"/>
              </a:lnSpc>
            </a:pPr>
            <a:r>
              <a:rPr lang="en-US" sz="1600"/>
              <a:t>Service discovery relies on service announcements</a:t>
            </a:r>
          </a:p>
          <a:p>
            <a:pPr lvl="1" eaLnBrk="1" hangingPunct="1">
              <a:lnSpc>
                <a:spcPct val="80000"/>
              </a:lnSpc>
            </a:pPr>
            <a:r>
              <a:rPr lang="en-US" sz="1600"/>
              <a:t>To discover new neighbor and its service</a:t>
            </a:r>
          </a:p>
          <a:p>
            <a:pPr lvl="2" eaLnBrk="1" hangingPunct="1">
              <a:lnSpc>
                <a:spcPct val="80000"/>
              </a:lnSpc>
            </a:pPr>
            <a:r>
              <a:rPr lang="en-US" sz="1400"/>
              <a:t>Require frequent announcement </a:t>
            </a:r>
            <a:r>
              <a:rPr lang="en-US" sz="1400">
                <a:sym typeface="Wingdings" charset="2"/>
              </a:rPr>
              <a:t> energy consumption and traffic overhead</a:t>
            </a:r>
            <a:endParaRPr lang="en-US" altLang="ko-KR" sz="1400">
              <a:ea typeface="굴림" charset="-127"/>
              <a:cs typeface="굴림" charset="-127"/>
            </a:endParaRPr>
          </a:p>
        </p:txBody>
      </p:sp>
      <p:pic>
        <p:nvPicPr>
          <p:cNvPr id="89093" name="Picture 5" descr="B000269R56"/>
          <p:cNvPicPr>
            <a:picLocks noChangeAspect="1" noChangeArrowheads="1"/>
          </p:cNvPicPr>
          <p:nvPr/>
        </p:nvPicPr>
        <p:blipFill>
          <a:blip r:embed="rId3"/>
          <a:srcRect/>
          <a:stretch>
            <a:fillRect/>
          </a:stretch>
        </p:blipFill>
        <p:spPr bwMode="auto">
          <a:xfrm>
            <a:off x="5429250" y="5072063"/>
            <a:ext cx="722313" cy="762000"/>
          </a:xfrm>
          <a:prstGeom prst="rect">
            <a:avLst/>
          </a:prstGeom>
          <a:noFill/>
          <a:ln w="9525">
            <a:noFill/>
            <a:miter lim="800000"/>
            <a:headEnd/>
            <a:tailEnd/>
          </a:ln>
        </p:spPr>
      </p:pic>
      <p:pic>
        <p:nvPicPr>
          <p:cNvPr id="89094" name="Picture 6" descr="fundraiser-laptop"/>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172200" y="4038600"/>
            <a:ext cx="838200" cy="838200"/>
          </a:xfrm>
          <a:prstGeom prst="rect">
            <a:avLst/>
          </a:prstGeom>
          <a:noFill/>
          <a:ln w="9525">
            <a:noFill/>
            <a:miter lim="800000"/>
            <a:headEnd/>
            <a:tailEnd/>
          </a:ln>
        </p:spPr>
      </p:pic>
      <p:sp>
        <p:nvSpPr>
          <p:cNvPr id="89095" name="Cloud"/>
          <p:cNvSpPr>
            <a:spLocks noChangeAspect="1" noEditPoints="1" noChangeArrowheads="1"/>
          </p:cNvSpPr>
          <p:nvPr/>
        </p:nvSpPr>
        <p:spPr bwMode="auto">
          <a:xfrm>
            <a:off x="3286125" y="3286125"/>
            <a:ext cx="5500688" cy="2886075"/>
          </a:xfrm>
          <a:custGeom>
            <a:avLst/>
            <a:gdLst>
              <a:gd name="T0" fmla="*/ 17062 w 21600"/>
              <a:gd name="T1" fmla="*/ 1443038 h 21600"/>
              <a:gd name="T2" fmla="*/ 2750344 w 21600"/>
              <a:gd name="T3" fmla="*/ 2883002 h 21600"/>
              <a:gd name="T4" fmla="*/ 5496104 w 21600"/>
              <a:gd name="T5" fmla="*/ 1443038 h 21600"/>
              <a:gd name="T6" fmla="*/ 2750344 w 21600"/>
              <a:gd name="T7" fmla="*/ 165014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blurRad="63500" dist="107763" dir="2700000" algn="ctr" rotWithShape="0">
              <a:srgbClr val="808080"/>
            </a:outerShdw>
          </a:effectLst>
        </p:spPr>
        <p:txBody>
          <a:bodyPr>
            <a:prstTxWarp prst="textNoShape">
              <a:avLst/>
            </a:prstTxWarp>
          </a:bodyPr>
          <a:lstStyle/>
          <a:p>
            <a:endParaRPr lang="en-US"/>
          </a:p>
        </p:txBody>
      </p:sp>
      <p:pic>
        <p:nvPicPr>
          <p:cNvPr id="89099" name="Picture 11"/>
          <p:cNvPicPr>
            <a:picLocks noChangeAspect="1" noChangeArrowheads="1"/>
          </p:cNvPicPr>
          <p:nvPr/>
        </p:nvPicPr>
        <p:blipFill>
          <a:blip r:embed="rId5"/>
          <a:srcRect/>
          <a:stretch>
            <a:fillRect/>
          </a:stretch>
        </p:blipFill>
        <p:spPr bwMode="auto">
          <a:xfrm>
            <a:off x="1905000" y="4114800"/>
            <a:ext cx="647700" cy="1066800"/>
          </a:xfrm>
          <a:prstGeom prst="rect">
            <a:avLst/>
          </a:prstGeom>
          <a:noFill/>
          <a:ln w="9525">
            <a:noFill/>
            <a:miter lim="800000"/>
            <a:headEnd/>
            <a:tailEnd/>
          </a:ln>
        </p:spPr>
      </p:pic>
      <p:sp>
        <p:nvSpPr>
          <p:cNvPr id="89100" name="Line 12"/>
          <p:cNvSpPr>
            <a:spLocks noChangeShapeType="1"/>
          </p:cNvSpPr>
          <p:nvPr/>
        </p:nvSpPr>
        <p:spPr bwMode="auto">
          <a:xfrm>
            <a:off x="2209800" y="5029200"/>
            <a:ext cx="4763" cy="90011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9" name="TextBox 8"/>
          <p:cNvSpPr txBox="1">
            <a:spLocks noChangeArrowheads="1"/>
          </p:cNvSpPr>
          <p:nvPr/>
        </p:nvSpPr>
        <p:spPr bwMode="auto">
          <a:xfrm>
            <a:off x="515938" y="5072063"/>
            <a:ext cx="1698625" cy="954087"/>
          </a:xfrm>
          <a:prstGeom prst="rect">
            <a:avLst/>
          </a:prstGeom>
          <a:noFill/>
          <a:ln w="9525">
            <a:noFill/>
            <a:miter lim="800000"/>
            <a:headEnd/>
            <a:tailEnd/>
          </a:ln>
        </p:spPr>
        <p:txBody>
          <a:bodyPr wrap="none">
            <a:prstTxWarp prst="textNoShape">
              <a:avLst/>
            </a:prstTxWarp>
            <a:spAutoFit/>
          </a:bodyPr>
          <a:lstStyle/>
          <a:p>
            <a:r>
              <a:rPr lang="en-US" sz="1400"/>
              <a:t>Announce services</a:t>
            </a:r>
          </a:p>
          <a:p>
            <a:r>
              <a:rPr lang="en-US" sz="1400"/>
              <a:t>before moving </a:t>
            </a:r>
          </a:p>
          <a:p>
            <a:r>
              <a:rPr lang="en-US" sz="1400"/>
              <a:t>into the new </a:t>
            </a:r>
          </a:p>
          <a:p>
            <a:r>
              <a:rPr lang="en-US" sz="1400"/>
              <a:t>network area</a:t>
            </a:r>
          </a:p>
        </p:txBody>
      </p:sp>
      <p:sp>
        <p:nvSpPr>
          <p:cNvPr id="10" name="TextBox 9"/>
          <p:cNvSpPr txBox="1">
            <a:spLocks noChangeArrowheads="1"/>
          </p:cNvSpPr>
          <p:nvPr/>
        </p:nvSpPr>
        <p:spPr bwMode="auto">
          <a:xfrm>
            <a:off x="6357938" y="4929188"/>
            <a:ext cx="2005012" cy="523875"/>
          </a:xfrm>
          <a:prstGeom prst="rect">
            <a:avLst/>
          </a:prstGeom>
          <a:noFill/>
          <a:ln w="9525">
            <a:noFill/>
            <a:miter lim="800000"/>
            <a:headEnd/>
            <a:tailEnd/>
          </a:ln>
        </p:spPr>
        <p:txBody>
          <a:bodyPr wrap="none">
            <a:prstTxWarp prst="textNoShape">
              <a:avLst/>
            </a:prstTxWarp>
            <a:spAutoFit/>
          </a:bodyPr>
          <a:lstStyle/>
          <a:p>
            <a:r>
              <a:rPr lang="en-US" sz="1400"/>
              <a:t>No chance to discover </a:t>
            </a:r>
          </a:p>
          <a:p>
            <a:r>
              <a:rPr lang="en-US" sz="1400"/>
              <a:t>the new neighbor</a:t>
            </a:r>
          </a:p>
        </p:txBody>
      </p:sp>
      <p:sp>
        <p:nvSpPr>
          <p:cNvPr id="11" name="TextBox 10"/>
          <p:cNvSpPr txBox="1">
            <a:spLocks noChangeArrowheads="1"/>
          </p:cNvSpPr>
          <p:nvPr/>
        </p:nvSpPr>
        <p:spPr bwMode="auto">
          <a:xfrm>
            <a:off x="3929063" y="3714750"/>
            <a:ext cx="1816100" cy="523875"/>
          </a:xfrm>
          <a:prstGeom prst="rect">
            <a:avLst/>
          </a:prstGeom>
          <a:noFill/>
          <a:ln w="9525">
            <a:noFill/>
            <a:miter lim="800000"/>
            <a:headEnd/>
            <a:tailEnd/>
          </a:ln>
        </p:spPr>
        <p:txBody>
          <a:bodyPr wrap="none">
            <a:prstTxWarp prst="textNoShape">
              <a:avLst/>
            </a:prstTxWarp>
            <a:spAutoFit/>
          </a:bodyPr>
          <a:lstStyle/>
          <a:p>
            <a:r>
              <a:rPr lang="en-US" sz="1400"/>
              <a:t>Move out without </a:t>
            </a:r>
          </a:p>
          <a:p>
            <a:r>
              <a:rPr lang="en-US" sz="1400"/>
              <a:t>announcing services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90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0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0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9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89100"/>
                                        </p:tgtEl>
                                      </p:cBhvr>
                                    </p:animEffect>
                                    <p:set>
                                      <p:cBhvr>
                                        <p:cTn id="26" dur="1" fill="hold">
                                          <p:stCondLst>
                                            <p:cond delay="499"/>
                                          </p:stCondLst>
                                        </p:cTn>
                                        <p:tgtEl>
                                          <p:spTgt spid="8910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3.33333E-6 -4.02498E-6 L 0.26459 -4.02498E-6 " pathEditMode="relative" rAng="0" ptsTypes="AA">
                                      <p:cBhvr>
                                        <p:cTn id="30" dur="2000" fill="hold"/>
                                        <p:tgtEl>
                                          <p:spTgt spid="89099"/>
                                        </p:tgtEl>
                                        <p:attrNameLst>
                                          <p:attrName>ppt_x</p:attrName>
                                          <p:attrName>ppt_y</p:attrName>
                                        </p:attrNameLst>
                                      </p:cBhvr>
                                      <p:rCtr x="132" y="0"/>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89099"/>
                                        </p:tgtEl>
                                        <p:attrNameLst>
                                          <p:attrName>ppt_x</p:attrName>
                                        </p:attrNameLst>
                                      </p:cBhvr>
                                      <p:tavLst>
                                        <p:tav tm="0">
                                          <p:val>
                                            <p:strVal val="ppt_x"/>
                                          </p:val>
                                        </p:tav>
                                        <p:tav tm="100000">
                                          <p:val>
                                            <p:strVal val="ppt_x"/>
                                          </p:val>
                                        </p:tav>
                                      </p:tavLst>
                                    </p:anim>
                                    <p:anim calcmode="lin" valueType="num">
                                      <p:cBhvr additive="base">
                                        <p:cTn id="39" dur="500"/>
                                        <p:tgtEl>
                                          <p:spTgt spid="89099"/>
                                        </p:tgtEl>
                                        <p:attrNameLst>
                                          <p:attrName>ppt_y</p:attrName>
                                        </p:attrNameLst>
                                      </p:cBhvr>
                                      <p:tavLst>
                                        <p:tav tm="0">
                                          <p:val>
                                            <p:strVal val="ppt_y"/>
                                          </p:val>
                                        </p:tav>
                                        <p:tav tm="100000">
                                          <p:val>
                                            <p:strVal val="1+ppt_h/2"/>
                                          </p:val>
                                        </p:tav>
                                      </p:tavLst>
                                    </p:anim>
                                    <p:set>
                                      <p:cBhvr>
                                        <p:cTn id="40" dur="1" fill="hold">
                                          <p:stCondLst>
                                            <p:cond delay="499"/>
                                          </p:stCondLst>
                                        </p:cTn>
                                        <p:tgtEl>
                                          <p:spTgt spid="89099"/>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5" grpId="0" animBg="1"/>
      <p:bldP spid="89100" grpId="0" animBg="1"/>
      <p:bldP spid="89100" grpId="1" animBg="1"/>
      <p:bldP spid="9" grpId="0"/>
      <p:bldP spid="9" grpId="1"/>
      <p:bldP spid="10" grpId="0"/>
      <p:bldP spid="11" grpId="0"/>
      <p:bldP spid="11" grpId="1"/>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ko-KR" sz="3200" dirty="0">
                <a:ea typeface="굴림" charset="-127"/>
                <a:cs typeface="굴림" charset="-127"/>
              </a:rPr>
              <a:t>What do we need?</a:t>
            </a:r>
            <a:endParaRPr lang="ko-KR" altLang="en-US" sz="3200" dirty="0">
              <a:ea typeface="굴림" charset="-127"/>
              <a:cs typeface="굴림" charset="-127"/>
            </a:endParaRPr>
          </a:p>
        </p:txBody>
      </p:sp>
      <p:sp>
        <p:nvSpPr>
          <p:cNvPr id="16387" name="Rectangle 3"/>
          <p:cNvSpPr>
            <a:spLocks noGrp="1" noChangeArrowheads="1"/>
          </p:cNvSpPr>
          <p:nvPr>
            <p:ph type="body" idx="1"/>
          </p:nvPr>
        </p:nvSpPr>
        <p:spPr/>
        <p:txBody>
          <a:bodyPr/>
          <a:lstStyle/>
          <a:p>
            <a:pPr>
              <a:lnSpc>
                <a:spcPct val="90000"/>
              </a:lnSpc>
            </a:pPr>
            <a:r>
              <a:rPr lang="en-US" altLang="ko-KR" sz="2000">
                <a:ea typeface="굴림" charset="-127"/>
                <a:cs typeface="굴림" charset="-127"/>
              </a:rPr>
              <a:t>We need a method to recognize new peers (services) in real-time while reducing energy and traffic overhead.</a:t>
            </a:r>
          </a:p>
          <a:p>
            <a:pPr>
              <a:lnSpc>
                <a:spcPct val="90000"/>
              </a:lnSpc>
            </a:pPr>
            <a:endParaRPr lang="en-US" altLang="ko-KR" sz="2000">
              <a:ea typeface="굴림" charset="-127"/>
              <a:cs typeface="굴림" charset="-127"/>
            </a:endParaRPr>
          </a:p>
          <a:p>
            <a:pPr>
              <a:lnSpc>
                <a:spcPct val="90000"/>
              </a:lnSpc>
            </a:pPr>
            <a:r>
              <a:rPr lang="en-US" altLang="ko-KR" sz="2000" b="1">
                <a:ea typeface="굴림" charset="-127"/>
                <a:cs typeface="굴림" charset="-127"/>
              </a:rPr>
              <a:t>Solution</a:t>
            </a:r>
          </a:p>
          <a:p>
            <a:pPr lvl="1">
              <a:lnSpc>
                <a:spcPct val="90000"/>
              </a:lnSpc>
            </a:pPr>
            <a:r>
              <a:rPr lang="en-US" altLang="ko-KR" sz="1900" b="1">
                <a:ea typeface="굴림" charset="-127"/>
                <a:cs typeface="굴림" charset="-127"/>
              </a:rPr>
              <a:t>We can use the existing Beacon frames of 802.11</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altLang="ko-KR" sz="3200">
                <a:ea typeface="굴림" charset="-127"/>
                <a:cs typeface="굴림" charset="-127"/>
              </a:rPr>
              <a:t>What happens when a device joins in a local ad-hoc network?</a:t>
            </a:r>
          </a:p>
        </p:txBody>
      </p:sp>
      <p:sp>
        <p:nvSpPr>
          <p:cNvPr id="17411" name="Rectangle 3"/>
          <p:cNvSpPr>
            <a:spLocks noGrp="1" noChangeArrowheads="1"/>
          </p:cNvSpPr>
          <p:nvPr>
            <p:ph type="body" idx="1"/>
          </p:nvPr>
        </p:nvSpPr>
        <p:spPr/>
        <p:txBody>
          <a:bodyPr>
            <a:normAutofit fontScale="92500" lnSpcReduction="10000"/>
          </a:bodyPr>
          <a:lstStyle/>
          <a:p>
            <a:pPr>
              <a:spcBef>
                <a:spcPts val="0"/>
              </a:spcBef>
            </a:pPr>
            <a:r>
              <a:rPr lang="en-US" altLang="ko-KR" sz="1800" b="1" dirty="0">
                <a:ea typeface="굴림" charset="-127"/>
                <a:cs typeface="굴림" charset="-127"/>
              </a:rPr>
              <a:t>Ad-hoc network</a:t>
            </a:r>
          </a:p>
          <a:p>
            <a:pPr lvl="1">
              <a:spcBef>
                <a:spcPts val="0"/>
              </a:spcBef>
            </a:pPr>
            <a:r>
              <a:rPr lang="en-US" altLang="ko-KR" sz="1800" dirty="0">
                <a:ea typeface="굴림" charset="-127"/>
                <a:cs typeface="굴림" charset="-127"/>
              </a:rPr>
              <a:t>BSSID (Basic service set identification) is required for communication each other.</a:t>
            </a:r>
          </a:p>
          <a:p>
            <a:pPr lvl="1">
              <a:spcBef>
                <a:spcPts val="0"/>
              </a:spcBef>
            </a:pPr>
            <a:r>
              <a:rPr lang="en-US" altLang="ko-KR" sz="1800" dirty="0">
                <a:ea typeface="굴림" charset="-127"/>
                <a:cs typeface="굴림" charset="-127"/>
              </a:rPr>
              <a:t>TSF (Time Synchronization Function) keeps the timer for all node in same BSS  for beacon period.</a:t>
            </a:r>
          </a:p>
          <a:p>
            <a:pPr lvl="1">
              <a:spcBef>
                <a:spcPts val="0"/>
              </a:spcBef>
            </a:pPr>
            <a:r>
              <a:rPr lang="en-US" altLang="ko-KR" sz="1800" dirty="0">
                <a:ea typeface="굴림" charset="-127"/>
                <a:cs typeface="굴림" charset="-127"/>
              </a:rPr>
              <a:t>BSSID and TSF timer value are same for all nodes in the same BSS (Basic Service Set)</a:t>
            </a:r>
          </a:p>
          <a:p>
            <a:pPr lvl="1">
              <a:spcBef>
                <a:spcPts val="0"/>
              </a:spcBef>
            </a:pPr>
            <a:r>
              <a:rPr lang="en-US" altLang="ko-KR" sz="1800" dirty="0">
                <a:ea typeface="굴림" charset="-127"/>
                <a:cs typeface="굴림" charset="-127"/>
              </a:rPr>
              <a:t>Beacon frames contains BSSID and TSF timer value</a:t>
            </a:r>
          </a:p>
          <a:p>
            <a:pPr>
              <a:spcBef>
                <a:spcPts val="0"/>
              </a:spcBef>
              <a:buFontTx/>
              <a:buNone/>
            </a:pPr>
            <a:endParaRPr lang="en-US" altLang="ko-KR" sz="1800" b="1" dirty="0">
              <a:ea typeface="굴림" charset="-127"/>
              <a:cs typeface="굴림" charset="-127"/>
            </a:endParaRPr>
          </a:p>
          <a:p>
            <a:pPr>
              <a:spcBef>
                <a:spcPts val="0"/>
              </a:spcBef>
            </a:pPr>
            <a:r>
              <a:rPr lang="en-US" altLang="ko-KR" sz="1800" b="1" dirty="0">
                <a:ea typeface="굴림" charset="-127"/>
                <a:cs typeface="굴림" charset="-127"/>
              </a:rPr>
              <a:t>How to join in the group?</a:t>
            </a:r>
          </a:p>
          <a:p>
            <a:pPr lvl="1">
              <a:spcBef>
                <a:spcPts val="0"/>
              </a:spcBef>
            </a:pPr>
            <a:r>
              <a:rPr lang="en-US" altLang="ko-KR" sz="1800" dirty="0">
                <a:ea typeface="굴림" charset="-127"/>
                <a:cs typeface="굴림" charset="-127"/>
              </a:rPr>
              <a:t>Initially, each device randomly chooses BSSID</a:t>
            </a:r>
          </a:p>
          <a:p>
            <a:pPr lvl="1">
              <a:spcBef>
                <a:spcPts val="0"/>
              </a:spcBef>
            </a:pPr>
            <a:r>
              <a:rPr lang="en-US" altLang="ko-KR" sz="1800" dirty="0">
                <a:ea typeface="굴림" charset="-127"/>
                <a:cs typeface="굴림" charset="-127"/>
              </a:rPr>
              <a:t>Sending probe request and scanning (listening) Beacon frames in all channels</a:t>
            </a:r>
            <a:endParaRPr lang="en-US" altLang="ko-KR" sz="1800" b="1" dirty="0">
              <a:ea typeface="굴림" charset="-127"/>
              <a:cs typeface="굴림" charset="-127"/>
            </a:endParaRPr>
          </a:p>
          <a:p>
            <a:pPr lvl="1">
              <a:spcBef>
                <a:spcPts val="0"/>
              </a:spcBef>
            </a:pPr>
            <a:r>
              <a:rPr lang="en-US" altLang="ko-KR" sz="1800" dirty="0">
                <a:ea typeface="굴림" charset="-127"/>
                <a:cs typeface="굴림" charset="-127"/>
              </a:rPr>
              <a:t>Adopt the information, such as BSSID and the TSF timer, only if the SSID is matched and the value of timestamp in the received beacon frames or probe requests is later than the node’s TSF timer</a:t>
            </a:r>
          </a:p>
          <a:p>
            <a:pPr lvl="1">
              <a:spcBef>
                <a:spcPts val="0"/>
              </a:spcBef>
            </a:pPr>
            <a:endParaRPr lang="en-US" altLang="ko-KR" sz="1800" dirty="0">
              <a:ea typeface="굴림" charset="-127"/>
              <a:cs typeface="굴림" charset="-127"/>
            </a:endParaRPr>
          </a:p>
          <a:p>
            <a:pPr>
              <a:spcBef>
                <a:spcPts val="0"/>
              </a:spcBef>
            </a:pPr>
            <a:endParaRPr lang="en-US" altLang="ko-KR" sz="2000" dirty="0">
              <a:ea typeface="굴림" charset="-127"/>
              <a:cs typeface="굴림" charset="-127"/>
            </a:endParaRPr>
          </a:p>
          <a:p>
            <a:pPr>
              <a:spcBef>
                <a:spcPts val="0"/>
              </a:spcBef>
            </a:pPr>
            <a:endParaRPr lang="en-US" altLang="ko-KR" sz="1800" dirty="0">
              <a:ea typeface="굴림" charset="-127"/>
              <a:cs typeface="굴림" charset="-127"/>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altLang="ko-KR" sz="3200">
                <a:ea typeface="굴림" charset="-127"/>
                <a:cs typeface="굴림" charset="-127"/>
              </a:rPr>
              <a:t>What happens when a device joins in a local ad-hoc network?</a:t>
            </a:r>
          </a:p>
        </p:txBody>
      </p:sp>
      <p:pic>
        <p:nvPicPr>
          <p:cNvPr id="19" name="Picture 18"/>
          <p:cNvPicPr>
            <a:picLocks noChangeAspect="1" noChangeArrowheads="1"/>
          </p:cNvPicPr>
          <p:nvPr/>
        </p:nvPicPr>
        <p:blipFill>
          <a:blip r:embed="rId3"/>
          <a:srcRect/>
          <a:stretch>
            <a:fillRect/>
          </a:stretch>
        </p:blipFill>
        <p:spPr bwMode="auto">
          <a:xfrm>
            <a:off x="1247775" y="3686175"/>
            <a:ext cx="463550" cy="762000"/>
          </a:xfrm>
          <a:prstGeom prst="rect">
            <a:avLst/>
          </a:prstGeom>
          <a:noFill/>
          <a:ln w="9525">
            <a:noFill/>
            <a:miter lim="800000"/>
            <a:headEnd/>
            <a:tailEnd/>
          </a:ln>
        </p:spPr>
      </p:pic>
      <p:pic>
        <p:nvPicPr>
          <p:cNvPr id="18437" name="Picture 5"/>
          <p:cNvPicPr>
            <a:picLocks noChangeAspect="1" noChangeArrowheads="1"/>
          </p:cNvPicPr>
          <p:nvPr/>
        </p:nvPicPr>
        <p:blipFill>
          <a:blip r:embed="rId3"/>
          <a:srcRect/>
          <a:stretch>
            <a:fillRect/>
          </a:stretch>
        </p:blipFill>
        <p:spPr bwMode="auto">
          <a:xfrm>
            <a:off x="4829175" y="3686175"/>
            <a:ext cx="463550" cy="762000"/>
          </a:xfrm>
          <a:prstGeom prst="rect">
            <a:avLst/>
          </a:prstGeom>
          <a:noFill/>
          <a:ln w="9525">
            <a:noFill/>
            <a:miter lim="800000"/>
            <a:headEnd/>
            <a:tailEnd/>
          </a:ln>
        </p:spPr>
      </p:pic>
      <p:pic>
        <p:nvPicPr>
          <p:cNvPr id="18438" name="Picture 6"/>
          <p:cNvPicPr>
            <a:picLocks noChangeAspect="1" noChangeArrowheads="1"/>
          </p:cNvPicPr>
          <p:nvPr/>
        </p:nvPicPr>
        <p:blipFill>
          <a:blip r:embed="rId4"/>
          <a:srcRect/>
          <a:stretch>
            <a:fillRect/>
          </a:stretch>
        </p:blipFill>
        <p:spPr bwMode="auto">
          <a:xfrm>
            <a:off x="6886575" y="3762375"/>
            <a:ext cx="417513" cy="685800"/>
          </a:xfrm>
          <a:prstGeom prst="rect">
            <a:avLst/>
          </a:prstGeom>
          <a:noFill/>
          <a:ln w="9525">
            <a:noFill/>
            <a:miter lim="800000"/>
            <a:headEnd/>
            <a:tailEnd/>
          </a:ln>
        </p:spPr>
      </p:pic>
      <p:sp>
        <p:nvSpPr>
          <p:cNvPr id="18439" name="Oval 7"/>
          <p:cNvSpPr>
            <a:spLocks noChangeArrowheads="1"/>
          </p:cNvSpPr>
          <p:nvPr/>
        </p:nvSpPr>
        <p:spPr bwMode="auto">
          <a:xfrm>
            <a:off x="2695575" y="3000375"/>
            <a:ext cx="5410200" cy="1752600"/>
          </a:xfrm>
          <a:prstGeom prst="ellipse">
            <a:avLst/>
          </a:prstGeom>
          <a:solidFill>
            <a:schemeClr val="bg1">
              <a:alpha val="0"/>
            </a:schemeClr>
          </a:solidFill>
          <a:ln w="9525">
            <a:solidFill>
              <a:schemeClr val="tx1"/>
            </a:solidFill>
            <a:round/>
            <a:headEnd/>
            <a:tailEnd/>
          </a:ln>
        </p:spPr>
        <p:txBody>
          <a:bodyPr wrap="none" anchor="ctr">
            <a:prstTxWarp prst="textNoShape">
              <a:avLst/>
            </a:prstTxWarp>
          </a:bodyPr>
          <a:lstStyle/>
          <a:p>
            <a:endParaRPr lang="en-US" sz="1200">
              <a:latin typeface="Calibri" charset="0"/>
            </a:endParaRPr>
          </a:p>
        </p:txBody>
      </p:sp>
      <p:sp>
        <p:nvSpPr>
          <p:cNvPr id="18440" name="Text Box 9"/>
          <p:cNvSpPr txBox="1">
            <a:spLocks noChangeArrowheads="1"/>
          </p:cNvSpPr>
          <p:nvPr/>
        </p:nvSpPr>
        <p:spPr bwMode="auto">
          <a:xfrm>
            <a:off x="5743575" y="3609975"/>
            <a:ext cx="1069975" cy="461963"/>
          </a:xfrm>
          <a:prstGeom prst="rect">
            <a:avLst/>
          </a:prstGeom>
          <a:noFill/>
          <a:ln w="9525">
            <a:noFill/>
            <a:miter lim="800000"/>
            <a:headEnd/>
            <a:tailEnd/>
          </a:ln>
        </p:spPr>
        <p:txBody>
          <a:bodyPr>
            <a:prstTxWarp prst="textNoShape">
              <a:avLst/>
            </a:prstTxWarp>
            <a:spAutoFit/>
          </a:bodyPr>
          <a:lstStyle/>
          <a:p>
            <a:r>
              <a:rPr lang="en-US" sz="1200">
                <a:latin typeface="Calibri" charset="0"/>
              </a:rPr>
              <a:t>802.11</a:t>
            </a:r>
          </a:p>
          <a:p>
            <a:r>
              <a:rPr lang="en-US" sz="1200">
                <a:latin typeface="Calibri" charset="0"/>
              </a:rPr>
              <a:t>MAC/PHY</a:t>
            </a:r>
          </a:p>
        </p:txBody>
      </p:sp>
      <p:sp>
        <p:nvSpPr>
          <p:cNvPr id="18441" name="Text Box 10"/>
          <p:cNvSpPr txBox="1">
            <a:spLocks noChangeArrowheads="1"/>
          </p:cNvSpPr>
          <p:nvPr/>
        </p:nvSpPr>
        <p:spPr bwMode="auto">
          <a:xfrm>
            <a:off x="4676775" y="3381375"/>
            <a:ext cx="831850" cy="276225"/>
          </a:xfrm>
          <a:prstGeom prst="rect">
            <a:avLst/>
          </a:prstGeom>
          <a:noFill/>
          <a:ln w="9525">
            <a:noFill/>
            <a:miter lim="800000"/>
            <a:headEnd/>
            <a:tailEnd/>
          </a:ln>
        </p:spPr>
        <p:txBody>
          <a:bodyPr>
            <a:prstTxWarp prst="textNoShape">
              <a:avLst/>
            </a:prstTxWarp>
            <a:spAutoFit/>
          </a:bodyPr>
          <a:lstStyle/>
          <a:p>
            <a:r>
              <a:rPr lang="en-US" sz="1200">
                <a:latin typeface="Calibri" charset="0"/>
              </a:rPr>
              <a:t>Node B</a:t>
            </a:r>
          </a:p>
        </p:txBody>
      </p:sp>
      <p:sp>
        <p:nvSpPr>
          <p:cNvPr id="18442" name="Text Box 11"/>
          <p:cNvSpPr txBox="1">
            <a:spLocks noChangeArrowheads="1"/>
          </p:cNvSpPr>
          <p:nvPr/>
        </p:nvSpPr>
        <p:spPr bwMode="auto">
          <a:xfrm>
            <a:off x="6810375" y="3381375"/>
            <a:ext cx="841375" cy="276225"/>
          </a:xfrm>
          <a:prstGeom prst="rect">
            <a:avLst/>
          </a:prstGeom>
          <a:noFill/>
          <a:ln w="9525">
            <a:noFill/>
            <a:miter lim="800000"/>
            <a:headEnd/>
            <a:tailEnd/>
          </a:ln>
        </p:spPr>
        <p:txBody>
          <a:bodyPr>
            <a:prstTxWarp prst="textNoShape">
              <a:avLst/>
            </a:prstTxWarp>
            <a:spAutoFit/>
          </a:bodyPr>
          <a:lstStyle/>
          <a:p>
            <a:r>
              <a:rPr lang="en-US" sz="1200">
                <a:latin typeface="Calibri" charset="0"/>
              </a:rPr>
              <a:t>Node C</a:t>
            </a:r>
          </a:p>
        </p:txBody>
      </p:sp>
      <p:sp>
        <p:nvSpPr>
          <p:cNvPr id="26" name="Text Box 12"/>
          <p:cNvSpPr txBox="1">
            <a:spLocks noChangeArrowheads="1"/>
          </p:cNvSpPr>
          <p:nvPr/>
        </p:nvSpPr>
        <p:spPr bwMode="auto">
          <a:xfrm>
            <a:off x="1095375" y="3228975"/>
            <a:ext cx="831850" cy="276225"/>
          </a:xfrm>
          <a:prstGeom prst="rect">
            <a:avLst/>
          </a:prstGeom>
          <a:noFill/>
          <a:ln w="9525">
            <a:noFill/>
            <a:miter lim="800000"/>
            <a:headEnd/>
            <a:tailEnd/>
          </a:ln>
        </p:spPr>
        <p:txBody>
          <a:bodyPr>
            <a:prstTxWarp prst="textNoShape">
              <a:avLst/>
            </a:prstTxWarp>
            <a:spAutoFit/>
          </a:bodyPr>
          <a:lstStyle/>
          <a:p>
            <a:r>
              <a:rPr lang="en-US" sz="1200">
                <a:latin typeface="Calibri" charset="0"/>
              </a:rPr>
              <a:t>Node A</a:t>
            </a:r>
          </a:p>
        </p:txBody>
      </p:sp>
      <p:sp>
        <p:nvSpPr>
          <p:cNvPr id="27" name="Text Box 14"/>
          <p:cNvSpPr txBox="1">
            <a:spLocks noChangeArrowheads="1"/>
          </p:cNvSpPr>
          <p:nvPr/>
        </p:nvSpPr>
        <p:spPr bwMode="auto">
          <a:xfrm>
            <a:off x="1247775" y="3000375"/>
            <a:ext cx="677863" cy="276225"/>
          </a:xfrm>
          <a:prstGeom prst="rect">
            <a:avLst/>
          </a:prstGeom>
          <a:noFill/>
          <a:ln w="9525">
            <a:noFill/>
            <a:miter lim="800000"/>
            <a:headEnd/>
            <a:tailEnd/>
          </a:ln>
        </p:spPr>
        <p:txBody>
          <a:bodyPr>
            <a:prstTxWarp prst="textNoShape">
              <a:avLst/>
            </a:prstTxWarp>
            <a:spAutoFit/>
          </a:bodyPr>
          <a:lstStyle/>
          <a:p>
            <a:r>
              <a:rPr lang="en-US" sz="1200">
                <a:latin typeface="Calibri" charset="0"/>
              </a:rPr>
              <a:t>BSS1</a:t>
            </a:r>
          </a:p>
        </p:txBody>
      </p:sp>
      <p:sp>
        <p:nvSpPr>
          <p:cNvPr id="18445" name="Text Box 15"/>
          <p:cNvSpPr txBox="1">
            <a:spLocks noChangeArrowheads="1"/>
          </p:cNvSpPr>
          <p:nvPr/>
        </p:nvSpPr>
        <p:spPr bwMode="auto">
          <a:xfrm>
            <a:off x="5819775" y="3000375"/>
            <a:ext cx="677863" cy="276225"/>
          </a:xfrm>
          <a:prstGeom prst="rect">
            <a:avLst/>
          </a:prstGeom>
          <a:noFill/>
          <a:ln w="9525">
            <a:noFill/>
            <a:miter lim="800000"/>
            <a:headEnd/>
            <a:tailEnd/>
          </a:ln>
        </p:spPr>
        <p:txBody>
          <a:bodyPr>
            <a:prstTxWarp prst="textNoShape">
              <a:avLst/>
            </a:prstTxWarp>
            <a:spAutoFit/>
          </a:bodyPr>
          <a:lstStyle/>
          <a:p>
            <a:r>
              <a:rPr lang="en-US" sz="1200">
                <a:latin typeface="Calibri" charset="0"/>
              </a:rPr>
              <a:t>BSS2</a:t>
            </a:r>
          </a:p>
        </p:txBody>
      </p:sp>
      <p:sp>
        <p:nvSpPr>
          <p:cNvPr id="29" name="Text Box 16"/>
          <p:cNvSpPr txBox="1">
            <a:spLocks noChangeArrowheads="1"/>
          </p:cNvSpPr>
          <p:nvPr/>
        </p:nvSpPr>
        <p:spPr bwMode="auto">
          <a:xfrm>
            <a:off x="714375" y="4600575"/>
            <a:ext cx="2678113" cy="461963"/>
          </a:xfrm>
          <a:prstGeom prst="rect">
            <a:avLst/>
          </a:prstGeom>
          <a:noFill/>
          <a:ln w="9525">
            <a:noFill/>
            <a:miter lim="800000"/>
            <a:headEnd/>
            <a:tailEnd/>
          </a:ln>
        </p:spPr>
        <p:txBody>
          <a:bodyPr>
            <a:prstTxWarp prst="textNoShape">
              <a:avLst/>
            </a:prstTxWarp>
            <a:spAutoFit/>
          </a:bodyPr>
          <a:lstStyle/>
          <a:p>
            <a:r>
              <a:rPr lang="en-US" sz="1200">
                <a:latin typeface="Calibri" charset="0"/>
              </a:rPr>
              <a:t>BSSID = 02:02:2D:0D:6B:0E</a:t>
            </a:r>
          </a:p>
          <a:p>
            <a:r>
              <a:rPr lang="en-US" sz="1200">
                <a:latin typeface="Calibri" charset="0"/>
              </a:rPr>
              <a:t>TSF timer = 1000</a:t>
            </a:r>
          </a:p>
        </p:txBody>
      </p:sp>
      <p:sp>
        <p:nvSpPr>
          <p:cNvPr id="18447" name="Rectangle 18"/>
          <p:cNvSpPr>
            <a:spLocks noChangeArrowheads="1"/>
          </p:cNvSpPr>
          <p:nvPr/>
        </p:nvSpPr>
        <p:spPr bwMode="auto">
          <a:xfrm>
            <a:off x="4067175" y="4748213"/>
            <a:ext cx="2667000" cy="461962"/>
          </a:xfrm>
          <a:prstGeom prst="rect">
            <a:avLst/>
          </a:prstGeom>
          <a:noFill/>
          <a:ln w="9525">
            <a:noFill/>
            <a:miter lim="800000"/>
            <a:headEnd/>
            <a:tailEnd/>
          </a:ln>
        </p:spPr>
        <p:txBody>
          <a:bodyPr>
            <a:prstTxWarp prst="textNoShape">
              <a:avLst/>
            </a:prstTxWarp>
            <a:spAutoFit/>
          </a:bodyPr>
          <a:lstStyle/>
          <a:p>
            <a:r>
              <a:rPr lang="en-US" sz="1200">
                <a:latin typeface="Calibri" charset="0"/>
              </a:rPr>
              <a:t>BSSID = 00:35:0E:3S:5D:5E</a:t>
            </a:r>
          </a:p>
          <a:p>
            <a:r>
              <a:rPr lang="en-US" sz="1200">
                <a:latin typeface="Calibri" charset="0"/>
              </a:rPr>
              <a:t>TSF timer = 2000</a:t>
            </a:r>
          </a:p>
        </p:txBody>
      </p:sp>
      <p:cxnSp>
        <p:nvCxnSpPr>
          <p:cNvPr id="31" name="Straight Connector 30"/>
          <p:cNvCxnSpPr/>
          <p:nvPr/>
        </p:nvCxnSpPr>
        <p:spPr>
          <a:xfrm>
            <a:off x="5292725" y="4067175"/>
            <a:ext cx="15938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838575" y="4067175"/>
            <a:ext cx="990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 Box 9"/>
          <p:cNvSpPr txBox="1">
            <a:spLocks noChangeArrowheads="1"/>
          </p:cNvSpPr>
          <p:nvPr/>
        </p:nvSpPr>
        <p:spPr bwMode="auto">
          <a:xfrm>
            <a:off x="3914775" y="3533775"/>
            <a:ext cx="1069975" cy="461963"/>
          </a:xfrm>
          <a:prstGeom prst="rect">
            <a:avLst/>
          </a:prstGeom>
          <a:noFill/>
          <a:ln w="9525">
            <a:noFill/>
            <a:miter lim="800000"/>
            <a:headEnd/>
            <a:tailEnd/>
          </a:ln>
        </p:spPr>
        <p:txBody>
          <a:bodyPr>
            <a:prstTxWarp prst="textNoShape">
              <a:avLst/>
            </a:prstTxWarp>
            <a:spAutoFit/>
          </a:bodyPr>
          <a:lstStyle/>
          <a:p>
            <a:r>
              <a:rPr lang="en-US" sz="1200">
                <a:latin typeface="Calibri" charset="0"/>
              </a:rPr>
              <a:t>802.11</a:t>
            </a:r>
          </a:p>
          <a:p>
            <a:r>
              <a:rPr lang="en-US" sz="1200">
                <a:latin typeface="Calibri" charset="0"/>
              </a:rPr>
              <a:t>MAC/PHY</a:t>
            </a:r>
          </a:p>
        </p:txBody>
      </p:sp>
      <p:sp>
        <p:nvSpPr>
          <p:cNvPr id="34" name="Text Box 12"/>
          <p:cNvSpPr txBox="1">
            <a:spLocks noChangeArrowheads="1"/>
          </p:cNvSpPr>
          <p:nvPr/>
        </p:nvSpPr>
        <p:spPr bwMode="auto">
          <a:xfrm>
            <a:off x="3152775" y="3409950"/>
            <a:ext cx="831850" cy="276225"/>
          </a:xfrm>
          <a:prstGeom prst="rect">
            <a:avLst/>
          </a:prstGeom>
          <a:noFill/>
          <a:ln w="9525">
            <a:noFill/>
            <a:miter lim="800000"/>
            <a:headEnd/>
            <a:tailEnd/>
          </a:ln>
        </p:spPr>
        <p:txBody>
          <a:bodyPr>
            <a:prstTxWarp prst="textNoShape">
              <a:avLst/>
            </a:prstTxWarp>
            <a:spAutoFit/>
          </a:bodyPr>
          <a:lstStyle/>
          <a:p>
            <a:r>
              <a:rPr lang="en-US" sz="1200">
                <a:latin typeface="Calibri" charset="0"/>
              </a:rPr>
              <a:t>Node 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9.85427E-7 L 0.23298 9.85427E-7 " pathEditMode="relative" rAng="0" ptsTypes="AA">
                                      <p:cBhvr>
                                        <p:cTn id="6" dur="2000" fill="hold"/>
                                        <p:tgtEl>
                                          <p:spTgt spid="19"/>
                                        </p:tgtEl>
                                        <p:attrNameLst>
                                          <p:attrName>ppt_x</p:attrName>
                                          <p:attrName>ppt_y</p:attrName>
                                        </p:attrNameLst>
                                      </p:cBhvr>
                                      <p:rCtr x="116" y="0"/>
                                    </p:animMotion>
                                  </p:childTnLst>
                                </p:cTn>
                              </p:par>
                              <p:par>
                                <p:cTn id="7" presetID="3" presetClass="exit" presetSubtype="10" fill="hold" grpId="0" nodeType="withEffect">
                                  <p:stCondLst>
                                    <p:cond delay="0"/>
                                  </p:stCondLst>
                                  <p:childTnLst>
                                    <p:animEffect transition="out" filter="blinds(horizontal)">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par>
                                <p:cTn id="10" presetID="3" presetClass="exit" presetSubtype="10" fill="hold" grpId="0" nodeType="withEffect">
                                  <p:stCondLst>
                                    <p:cond delay="0"/>
                                  </p:stCondLst>
                                  <p:childTnLst>
                                    <p:animEffect transition="out" filter="blinds(horizontal)">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3" presetClass="exit" presetSubtype="10" fill="hold" grpId="0" nodeType="withEffect">
                                  <p:stCondLst>
                                    <p:cond delay="0"/>
                                  </p:stCondLst>
                                  <p:childTnLst>
                                    <p:animEffect transition="out" filter="blinds(horizontal)">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childTnLst>
                          </p:cTn>
                        </p:par>
                        <p:par>
                          <p:cTn id="16" fill="hold">
                            <p:stCondLst>
                              <p:cond delay="2000"/>
                            </p:stCondLst>
                            <p:childTnLst>
                              <p:par>
                                <p:cTn id="17" presetID="3" presetClass="entr" presetSubtype="1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par>
                                <p:cTn id="20" presetID="3" presetClass="entr" presetSubtype="1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linds(horizontal)">
                                      <p:cBhvr>
                                        <p:cTn id="22" dur="500"/>
                                        <p:tgtEl>
                                          <p:spTgt spid="3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3" grpId="0"/>
      <p:bldP spid="34" grpId="0"/>
    </p:bld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ko-KR" sz="3200">
                <a:ea typeface="굴림" charset="-127"/>
                <a:cs typeface="굴림" charset="-127"/>
              </a:rPr>
              <a:t>Accelerating Service discovery</a:t>
            </a:r>
          </a:p>
        </p:txBody>
      </p:sp>
      <p:sp>
        <p:nvSpPr>
          <p:cNvPr id="19459" name="Rectangle 3"/>
          <p:cNvSpPr>
            <a:spLocks noGrp="1" noChangeArrowheads="1"/>
          </p:cNvSpPr>
          <p:nvPr>
            <p:ph type="body" idx="1"/>
          </p:nvPr>
        </p:nvSpPr>
        <p:spPr>
          <a:xfrm>
            <a:off x="990600" y="1524000"/>
            <a:ext cx="7167284" cy="1384300"/>
          </a:xfrm>
        </p:spPr>
        <p:txBody>
          <a:bodyPr>
            <a:normAutofit fontScale="77500" lnSpcReduction="20000"/>
          </a:bodyPr>
          <a:lstStyle/>
          <a:p>
            <a:pPr marL="571500" indent="-571500"/>
            <a:r>
              <a:rPr lang="en-US" altLang="ko-KR" sz="1800" b="1" dirty="0">
                <a:ea typeface="굴림" charset="-127"/>
                <a:cs typeface="굴림" charset="-127"/>
              </a:rPr>
              <a:t>Monitoring current BSSID</a:t>
            </a:r>
          </a:p>
          <a:p>
            <a:pPr marL="990600" lvl="1" indent="-533400"/>
            <a:r>
              <a:rPr lang="en-US" altLang="ko-KR" sz="1800" dirty="0">
                <a:ea typeface="굴림" charset="-127"/>
                <a:cs typeface="굴림" charset="-127"/>
              </a:rPr>
              <a:t>Changes of BSSID means that it joins in a new local ad-hoc network.</a:t>
            </a:r>
          </a:p>
          <a:p>
            <a:pPr marL="990600" lvl="1" indent="-533400"/>
            <a:r>
              <a:rPr lang="en-US" altLang="ko-KR" sz="1800" dirty="0" err="1">
                <a:ea typeface="굴림" charset="-127"/>
                <a:cs typeface="굴림" charset="-127"/>
              </a:rPr>
              <a:t>If(old_BSSID</a:t>
            </a:r>
            <a:r>
              <a:rPr lang="en-US" altLang="ko-KR" sz="1800" dirty="0">
                <a:ea typeface="굴림" charset="-127"/>
                <a:cs typeface="굴림" charset="-127"/>
              </a:rPr>
              <a:t> != </a:t>
            </a:r>
            <a:r>
              <a:rPr lang="en-US" altLang="ko-KR" sz="1800" dirty="0" err="1">
                <a:ea typeface="굴림" charset="-127"/>
                <a:cs typeface="굴림" charset="-127"/>
              </a:rPr>
              <a:t>current_BSSID</a:t>
            </a:r>
            <a:r>
              <a:rPr lang="en-US" altLang="ko-KR" sz="1800" dirty="0">
                <a:ea typeface="굴림" charset="-127"/>
                <a:cs typeface="굴림" charset="-127"/>
              </a:rPr>
              <a:t>), then re-trigger service discovery.</a:t>
            </a:r>
          </a:p>
          <a:p>
            <a:pPr marL="571500" indent="-571500"/>
            <a:r>
              <a:rPr lang="en-US" altLang="ko-KR" sz="1800" b="1" dirty="0">
                <a:ea typeface="굴림" charset="-127"/>
                <a:cs typeface="굴림" charset="-127"/>
              </a:rPr>
              <a:t>System architecture</a:t>
            </a:r>
          </a:p>
          <a:p>
            <a:pPr marL="990600" lvl="1" indent="-533400"/>
            <a:endParaRPr lang="en-US" altLang="ko-KR" sz="2400" dirty="0">
              <a:ea typeface="굴림" charset="-127"/>
              <a:cs typeface="굴림" charset="-127"/>
            </a:endParaRPr>
          </a:p>
        </p:txBody>
      </p:sp>
      <p:sp>
        <p:nvSpPr>
          <p:cNvPr id="19460" name="Rectangle 27"/>
          <p:cNvSpPr>
            <a:spLocks noChangeArrowheads="1"/>
          </p:cNvSpPr>
          <p:nvPr/>
        </p:nvSpPr>
        <p:spPr bwMode="auto">
          <a:xfrm>
            <a:off x="5057775" y="3405188"/>
            <a:ext cx="2819400" cy="2667000"/>
          </a:xfrm>
          <a:prstGeom prst="rect">
            <a:avLst/>
          </a:prstGeom>
          <a:solidFill>
            <a:srgbClr val="FFFF99">
              <a:alpha val="5098"/>
            </a:srgbClr>
          </a:solidFill>
          <a:ln w="9525">
            <a:solidFill>
              <a:schemeClr val="tx1"/>
            </a:solidFill>
            <a:miter lim="800000"/>
            <a:headEnd/>
            <a:tailEnd/>
          </a:ln>
        </p:spPr>
        <p:txBody>
          <a:bodyPr wrap="none" anchor="ctr">
            <a:prstTxWarp prst="textNoShape">
              <a:avLst/>
            </a:prstTxWarp>
          </a:bodyPr>
          <a:lstStyle/>
          <a:p>
            <a:endParaRPr lang="en-US" sz="1200">
              <a:latin typeface="Calibri" charset="0"/>
            </a:endParaRPr>
          </a:p>
        </p:txBody>
      </p:sp>
      <p:sp>
        <p:nvSpPr>
          <p:cNvPr id="19461" name="AutoShape 15"/>
          <p:cNvSpPr>
            <a:spLocks noChangeArrowheads="1"/>
          </p:cNvSpPr>
          <p:nvPr/>
        </p:nvSpPr>
        <p:spPr bwMode="auto">
          <a:xfrm>
            <a:off x="4295775" y="4090988"/>
            <a:ext cx="990600" cy="228600"/>
          </a:xfrm>
          <a:prstGeom prst="leftRightArrow">
            <a:avLst>
              <a:gd name="adj1" fmla="val 50000"/>
              <a:gd name="adj2" fmla="val 41648"/>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1200">
              <a:latin typeface="Calibri" charset="0"/>
            </a:endParaRPr>
          </a:p>
        </p:txBody>
      </p:sp>
      <p:sp>
        <p:nvSpPr>
          <p:cNvPr id="19462" name="AutoShape 16"/>
          <p:cNvSpPr>
            <a:spLocks noChangeArrowheads="1"/>
          </p:cNvSpPr>
          <p:nvPr/>
        </p:nvSpPr>
        <p:spPr bwMode="auto">
          <a:xfrm>
            <a:off x="4295775" y="5462588"/>
            <a:ext cx="1054100" cy="249237"/>
          </a:xfrm>
          <a:prstGeom prst="leftRightArrow">
            <a:avLst>
              <a:gd name="adj1" fmla="val 50000"/>
              <a:gd name="adj2" fmla="val 13522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1200">
              <a:latin typeface="Calibri" charset="0"/>
            </a:endParaRPr>
          </a:p>
        </p:txBody>
      </p:sp>
      <p:sp>
        <p:nvSpPr>
          <p:cNvPr id="19463" name="Rectangle 17"/>
          <p:cNvSpPr>
            <a:spLocks noChangeArrowheads="1"/>
          </p:cNvSpPr>
          <p:nvPr/>
        </p:nvSpPr>
        <p:spPr bwMode="auto">
          <a:xfrm>
            <a:off x="714375" y="3862388"/>
            <a:ext cx="914400" cy="496887"/>
          </a:xfrm>
          <a:prstGeom prst="rect">
            <a:avLst/>
          </a:prstGeom>
          <a:solidFill>
            <a:schemeClr val="accent1">
              <a:alpha val="49019"/>
            </a:schemeClr>
          </a:solidFill>
          <a:ln w="9525">
            <a:solidFill>
              <a:schemeClr val="tx1"/>
            </a:solidFill>
            <a:miter lim="800000"/>
            <a:headEnd/>
            <a:tailEnd/>
          </a:ln>
        </p:spPr>
        <p:txBody>
          <a:bodyPr wrap="none" anchor="ctr">
            <a:prstTxWarp prst="textNoShape">
              <a:avLst/>
            </a:prstTxWarp>
          </a:bodyPr>
          <a:lstStyle/>
          <a:p>
            <a:pPr algn="ctr" eaLnBrk="0" hangingPunct="0"/>
            <a:r>
              <a:rPr lang="en-US" sz="1200">
                <a:latin typeface="Calibri" charset="0"/>
                <a:ea typeface="MS PGothic" pitchFamily="34" charset="-128"/>
                <a:cs typeface="MS PGothic" pitchFamily="34" charset="-128"/>
              </a:rPr>
              <a:t>Application</a:t>
            </a:r>
          </a:p>
          <a:p>
            <a:pPr algn="ctr" eaLnBrk="0" hangingPunct="0"/>
            <a:r>
              <a:rPr lang="en-US" sz="1200">
                <a:latin typeface="Calibri" charset="0"/>
                <a:ea typeface="MS PGothic" pitchFamily="34" charset="-128"/>
                <a:cs typeface="MS PGothic" pitchFamily="34" charset="-128"/>
              </a:rPr>
              <a:t>Layer</a:t>
            </a:r>
          </a:p>
        </p:txBody>
      </p:sp>
      <p:sp>
        <p:nvSpPr>
          <p:cNvPr id="19464" name="Rectangle 18"/>
          <p:cNvSpPr>
            <a:spLocks noChangeArrowheads="1"/>
          </p:cNvSpPr>
          <p:nvPr/>
        </p:nvSpPr>
        <p:spPr bwMode="auto">
          <a:xfrm>
            <a:off x="790575" y="5233988"/>
            <a:ext cx="838200" cy="496887"/>
          </a:xfrm>
          <a:prstGeom prst="rect">
            <a:avLst/>
          </a:prstGeom>
          <a:solidFill>
            <a:schemeClr val="accent1">
              <a:alpha val="49019"/>
            </a:schemeClr>
          </a:solidFill>
          <a:ln w="9525">
            <a:solidFill>
              <a:schemeClr val="tx1"/>
            </a:solidFill>
            <a:miter lim="800000"/>
            <a:headEnd/>
            <a:tailEnd/>
          </a:ln>
        </p:spPr>
        <p:txBody>
          <a:bodyPr wrap="none" anchor="ctr">
            <a:prstTxWarp prst="textNoShape">
              <a:avLst/>
            </a:prstTxWarp>
          </a:bodyPr>
          <a:lstStyle/>
          <a:p>
            <a:pPr algn="ctr" eaLnBrk="0" hangingPunct="0"/>
            <a:r>
              <a:rPr lang="en-US" sz="1200">
                <a:latin typeface="Calibri" charset="0"/>
                <a:ea typeface="MS PGothic" pitchFamily="34" charset="-128"/>
                <a:cs typeface="MS PGothic" pitchFamily="34" charset="-128"/>
              </a:rPr>
              <a:t>Data Link</a:t>
            </a:r>
          </a:p>
          <a:p>
            <a:pPr algn="ctr" eaLnBrk="0" hangingPunct="0"/>
            <a:r>
              <a:rPr lang="en-US" sz="1200">
                <a:latin typeface="Calibri" charset="0"/>
                <a:ea typeface="MS PGothic" pitchFamily="34" charset="-128"/>
                <a:cs typeface="MS PGothic" pitchFamily="34" charset="-128"/>
              </a:rPr>
              <a:t>Layer</a:t>
            </a:r>
          </a:p>
        </p:txBody>
      </p:sp>
      <p:sp>
        <p:nvSpPr>
          <p:cNvPr id="9" name="Rectangle 19"/>
          <p:cNvSpPr>
            <a:spLocks noChangeArrowheads="1"/>
          </p:cNvSpPr>
          <p:nvPr/>
        </p:nvSpPr>
        <p:spPr bwMode="auto">
          <a:xfrm>
            <a:off x="5270500" y="3582988"/>
            <a:ext cx="2530475" cy="111760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wrap="none">
            <a:prstTxWarp prst="textNoShape">
              <a:avLst/>
            </a:prstTxWarp>
          </a:bodyPr>
          <a:lstStyle/>
          <a:p>
            <a:pPr algn="ctr" eaLnBrk="0" hangingPunct="0"/>
            <a:endParaRPr lang="en-US" sz="1200">
              <a:solidFill>
                <a:srgbClr val="000000"/>
              </a:solidFill>
              <a:latin typeface="Calibri" charset="0"/>
              <a:ea typeface="MS PGothic" pitchFamily="34" charset="-128"/>
              <a:cs typeface="MS PGothic" pitchFamily="34" charset="-128"/>
            </a:endParaRPr>
          </a:p>
        </p:txBody>
      </p:sp>
      <p:sp>
        <p:nvSpPr>
          <p:cNvPr id="10" name="Rectangle 20"/>
          <p:cNvSpPr>
            <a:spLocks noChangeArrowheads="1"/>
          </p:cNvSpPr>
          <p:nvPr/>
        </p:nvSpPr>
        <p:spPr bwMode="auto">
          <a:xfrm>
            <a:off x="5335588" y="3941763"/>
            <a:ext cx="1322387" cy="682625"/>
          </a:xfrm>
          <a:prstGeom prst="rect">
            <a:avLst/>
          </a:prstGeom>
          <a:gradFill rotWithShape="1">
            <a:gsLst>
              <a:gs pos="0">
                <a:srgbClr val="C9B5E8"/>
              </a:gs>
              <a:gs pos="35001">
                <a:srgbClr val="D9CBEE"/>
              </a:gs>
              <a:gs pos="100000">
                <a:srgbClr val="F0EAF9"/>
              </a:gs>
            </a:gsLst>
            <a:lin ang="16200000" scaled="1"/>
          </a:gradFill>
          <a:ln w="9525">
            <a:solidFill>
              <a:srgbClr val="7D60A0"/>
            </a:solidFill>
            <a:miter lim="800000"/>
            <a:headEnd/>
            <a:tailEnd/>
          </a:ln>
          <a:effectLst>
            <a:outerShdw blurRad="63500" dist="20000" dir="5400000" rotWithShape="0">
              <a:srgbClr val="000000">
                <a:alpha val="37999"/>
              </a:srgbClr>
            </a:outerShdw>
          </a:effectLst>
        </p:spPr>
        <p:txBody>
          <a:bodyPr wrap="none" anchor="ctr">
            <a:prstTxWarp prst="textNoShape">
              <a:avLst/>
            </a:prstTxWarp>
          </a:bodyPr>
          <a:lstStyle/>
          <a:p>
            <a:pPr algn="ctr" eaLnBrk="0" hangingPunct="0">
              <a:defRPr/>
            </a:pPr>
            <a:r>
              <a:rPr lang="en-US" sz="1200" dirty="0">
                <a:solidFill>
                  <a:schemeClr val="dk1"/>
                </a:solidFill>
                <a:latin typeface="+mn-lt"/>
                <a:ea typeface="ＭＳ Ｐゴシック" pitchFamily="34" charset="-128"/>
              </a:rPr>
              <a:t>Re-trigger</a:t>
            </a:r>
          </a:p>
          <a:p>
            <a:pPr algn="ctr" eaLnBrk="0" hangingPunct="0">
              <a:defRPr/>
            </a:pPr>
            <a:r>
              <a:rPr lang="en-US" sz="1200" dirty="0">
                <a:solidFill>
                  <a:schemeClr val="dk1"/>
                </a:solidFill>
                <a:latin typeface="+mn-lt"/>
                <a:ea typeface="ＭＳ Ｐゴシック" pitchFamily="34" charset="-128"/>
              </a:rPr>
              <a:t>Service Discovery</a:t>
            </a:r>
          </a:p>
        </p:txBody>
      </p:sp>
      <p:sp>
        <p:nvSpPr>
          <p:cNvPr id="11" name="Rectangle 21"/>
          <p:cNvSpPr>
            <a:spLocks noChangeArrowheads="1"/>
          </p:cNvSpPr>
          <p:nvPr/>
        </p:nvSpPr>
        <p:spPr bwMode="auto">
          <a:xfrm>
            <a:off x="6886575" y="3927475"/>
            <a:ext cx="801688" cy="620713"/>
          </a:xfrm>
          <a:prstGeom prst="rect">
            <a:avLst/>
          </a:prstGeom>
          <a:gradFill rotWithShape="1">
            <a:gsLst>
              <a:gs pos="0">
                <a:srgbClr val="C9B5E8"/>
              </a:gs>
              <a:gs pos="35001">
                <a:srgbClr val="D9CBEE"/>
              </a:gs>
              <a:gs pos="100000">
                <a:srgbClr val="F0EAF9"/>
              </a:gs>
            </a:gsLst>
            <a:lin ang="16200000" scaled="1"/>
          </a:gradFill>
          <a:ln w="9525">
            <a:solidFill>
              <a:srgbClr val="7D60A0"/>
            </a:solidFill>
            <a:miter lim="800000"/>
            <a:headEnd/>
            <a:tailEnd/>
          </a:ln>
          <a:effectLst>
            <a:outerShdw blurRad="63500" dist="20000" dir="5400000" rotWithShape="0">
              <a:srgbClr val="000000">
                <a:alpha val="37999"/>
              </a:srgbClr>
            </a:outerShdw>
          </a:effectLst>
        </p:spPr>
        <p:txBody>
          <a:bodyPr wrap="none" anchor="ctr">
            <a:prstTxWarp prst="textNoShape">
              <a:avLst/>
            </a:prstTxWarp>
          </a:bodyPr>
          <a:lstStyle/>
          <a:p>
            <a:pPr algn="ctr" eaLnBrk="0" hangingPunct="0"/>
            <a:r>
              <a:rPr lang="en-US" sz="1200">
                <a:solidFill>
                  <a:srgbClr val="000000"/>
                </a:solidFill>
                <a:latin typeface="Calibri" charset="0"/>
                <a:ea typeface="MS PGothic" pitchFamily="34" charset="-128"/>
                <a:cs typeface="MS PGothic" pitchFamily="34" charset="-128"/>
              </a:rPr>
              <a:t>Monitoring </a:t>
            </a:r>
          </a:p>
          <a:p>
            <a:pPr algn="ctr" eaLnBrk="0" hangingPunct="0"/>
            <a:r>
              <a:rPr lang="en-US" sz="1200">
                <a:solidFill>
                  <a:srgbClr val="000000"/>
                </a:solidFill>
                <a:latin typeface="Calibri" charset="0"/>
                <a:ea typeface="MS PGothic" pitchFamily="34" charset="-128"/>
                <a:cs typeface="MS PGothic" pitchFamily="34" charset="-128"/>
              </a:rPr>
              <a:t>B</a:t>
            </a:r>
            <a:r>
              <a:rPr lang="en-US" altLang="ko-KR" sz="1200">
                <a:solidFill>
                  <a:srgbClr val="000000"/>
                </a:solidFill>
                <a:latin typeface="Calibri" charset="0"/>
                <a:ea typeface="MS PGothic" pitchFamily="34" charset="-128"/>
                <a:cs typeface="MS PGothic" pitchFamily="34" charset="-128"/>
              </a:rPr>
              <a:t>SSID</a:t>
            </a:r>
            <a:endParaRPr lang="en-US" sz="1200">
              <a:solidFill>
                <a:srgbClr val="000000"/>
              </a:solidFill>
              <a:latin typeface="Calibri" charset="0"/>
              <a:ea typeface="MS PGothic" pitchFamily="34" charset="-128"/>
              <a:cs typeface="MS PGothic" pitchFamily="34" charset="-128"/>
            </a:endParaRPr>
          </a:p>
        </p:txBody>
      </p:sp>
      <p:sp>
        <p:nvSpPr>
          <p:cNvPr id="12" name="Rectangle 22"/>
          <p:cNvSpPr>
            <a:spLocks noChangeArrowheads="1"/>
          </p:cNvSpPr>
          <p:nvPr/>
        </p:nvSpPr>
        <p:spPr bwMode="auto">
          <a:xfrm>
            <a:off x="5362575" y="5233988"/>
            <a:ext cx="2325688" cy="620712"/>
          </a:xfrm>
          <a:prstGeom prst="rect">
            <a:avLst/>
          </a:prstGeom>
          <a:gradFill rotWithShape="1">
            <a:gsLst>
              <a:gs pos="0">
                <a:srgbClr val="9EEAFF"/>
              </a:gs>
              <a:gs pos="35001">
                <a:srgbClr val="BBEFFF"/>
              </a:gs>
              <a:gs pos="100000">
                <a:srgbClr val="E4F9FF"/>
              </a:gs>
            </a:gsLst>
            <a:lin ang="16200000" scaled="1"/>
          </a:gradFill>
          <a:ln w="9525">
            <a:solidFill>
              <a:srgbClr val="46AAC5"/>
            </a:solidFill>
            <a:miter lim="800000"/>
            <a:headEnd/>
            <a:tailEnd/>
          </a:ln>
          <a:effectLst>
            <a:outerShdw blurRad="63500" dist="20000" dir="5400000" rotWithShape="0">
              <a:srgbClr val="000000">
                <a:alpha val="37999"/>
              </a:srgbClr>
            </a:outerShdw>
          </a:effectLst>
        </p:spPr>
        <p:txBody>
          <a:bodyPr wrap="none" anchor="ctr">
            <a:prstTxWarp prst="textNoShape">
              <a:avLst/>
            </a:prstTxWarp>
          </a:bodyPr>
          <a:lstStyle/>
          <a:p>
            <a:pPr algn="ctr" eaLnBrk="0" hangingPunct="0">
              <a:defRPr/>
            </a:pPr>
            <a:r>
              <a:rPr lang="en-US" sz="1200">
                <a:solidFill>
                  <a:schemeClr val="dk1"/>
                </a:solidFill>
                <a:latin typeface="+mn-lt"/>
                <a:ea typeface="ＭＳ Ｐゴシック" pitchFamily="34" charset="-128"/>
              </a:rPr>
              <a:t>Beacon Frames</a:t>
            </a:r>
          </a:p>
        </p:txBody>
      </p:sp>
      <p:sp>
        <p:nvSpPr>
          <p:cNvPr id="19469" name="AutoShape 23"/>
          <p:cNvSpPr>
            <a:spLocks noChangeArrowheads="1"/>
          </p:cNvSpPr>
          <p:nvPr/>
        </p:nvSpPr>
        <p:spPr bwMode="auto">
          <a:xfrm>
            <a:off x="7267575" y="4548188"/>
            <a:ext cx="46038" cy="685800"/>
          </a:xfrm>
          <a:prstGeom prst="upDownArrow">
            <a:avLst>
              <a:gd name="adj1" fmla="val 50000"/>
              <a:gd name="adj2" fmla="val 36089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1200">
              <a:latin typeface="Calibri" charset="0"/>
            </a:endParaRPr>
          </a:p>
        </p:txBody>
      </p:sp>
      <p:sp>
        <p:nvSpPr>
          <p:cNvPr id="19470" name="AutoShape 24"/>
          <p:cNvSpPr>
            <a:spLocks noChangeArrowheads="1"/>
          </p:cNvSpPr>
          <p:nvPr/>
        </p:nvSpPr>
        <p:spPr bwMode="auto">
          <a:xfrm>
            <a:off x="6683375" y="4257675"/>
            <a:ext cx="203200" cy="61913"/>
          </a:xfrm>
          <a:prstGeom prst="leftRightArrow">
            <a:avLst>
              <a:gd name="adj1" fmla="val 50000"/>
              <a:gd name="adj2" fmla="val 104934"/>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1200">
              <a:latin typeface="Calibri" charset="0"/>
            </a:endParaRPr>
          </a:p>
        </p:txBody>
      </p:sp>
      <p:sp>
        <p:nvSpPr>
          <p:cNvPr id="19471" name="Rectangle 27"/>
          <p:cNvSpPr>
            <a:spLocks noChangeArrowheads="1"/>
          </p:cNvSpPr>
          <p:nvPr/>
        </p:nvSpPr>
        <p:spPr bwMode="auto">
          <a:xfrm>
            <a:off x="1628775" y="3405188"/>
            <a:ext cx="2819400" cy="2667000"/>
          </a:xfrm>
          <a:prstGeom prst="rect">
            <a:avLst/>
          </a:prstGeom>
          <a:solidFill>
            <a:srgbClr val="FFFF99">
              <a:alpha val="5098"/>
            </a:srgbClr>
          </a:solidFill>
          <a:ln w="9525">
            <a:solidFill>
              <a:schemeClr val="tx1"/>
            </a:solidFill>
            <a:miter lim="800000"/>
            <a:headEnd/>
            <a:tailEnd/>
          </a:ln>
        </p:spPr>
        <p:txBody>
          <a:bodyPr wrap="none" anchor="ctr">
            <a:prstTxWarp prst="textNoShape">
              <a:avLst/>
            </a:prstTxWarp>
          </a:bodyPr>
          <a:lstStyle/>
          <a:p>
            <a:endParaRPr lang="en-US" sz="1200">
              <a:latin typeface="Calibri" charset="0"/>
            </a:endParaRPr>
          </a:p>
        </p:txBody>
      </p:sp>
      <p:sp>
        <p:nvSpPr>
          <p:cNvPr id="16" name="Rectangle 19"/>
          <p:cNvSpPr>
            <a:spLocks noChangeArrowheads="1"/>
          </p:cNvSpPr>
          <p:nvPr/>
        </p:nvSpPr>
        <p:spPr bwMode="auto">
          <a:xfrm>
            <a:off x="1781175" y="3557588"/>
            <a:ext cx="2530475" cy="111760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wrap="none">
            <a:prstTxWarp prst="textNoShape">
              <a:avLst/>
            </a:prstTxWarp>
          </a:bodyPr>
          <a:lstStyle/>
          <a:p>
            <a:pPr algn="ctr" eaLnBrk="0" hangingPunct="0"/>
            <a:endParaRPr lang="en-US" sz="1200">
              <a:solidFill>
                <a:srgbClr val="000000"/>
              </a:solidFill>
              <a:latin typeface="Calibri" charset="0"/>
              <a:ea typeface="MS PGothic" pitchFamily="34" charset="-128"/>
              <a:cs typeface="MS PGothic" pitchFamily="34" charset="-128"/>
            </a:endParaRPr>
          </a:p>
        </p:txBody>
      </p:sp>
      <p:sp>
        <p:nvSpPr>
          <p:cNvPr id="17" name="Rectangle 20"/>
          <p:cNvSpPr>
            <a:spLocks noChangeArrowheads="1"/>
          </p:cNvSpPr>
          <p:nvPr/>
        </p:nvSpPr>
        <p:spPr bwMode="auto">
          <a:xfrm>
            <a:off x="1857375" y="3941763"/>
            <a:ext cx="1322388" cy="682625"/>
          </a:xfrm>
          <a:prstGeom prst="rect">
            <a:avLst/>
          </a:prstGeom>
          <a:gradFill rotWithShape="1">
            <a:gsLst>
              <a:gs pos="0">
                <a:srgbClr val="C9B5E8"/>
              </a:gs>
              <a:gs pos="35001">
                <a:srgbClr val="D9CBEE"/>
              </a:gs>
              <a:gs pos="100000">
                <a:srgbClr val="F0EAF9"/>
              </a:gs>
            </a:gsLst>
            <a:lin ang="16200000" scaled="1"/>
          </a:gradFill>
          <a:ln w="9525">
            <a:solidFill>
              <a:srgbClr val="7D60A0"/>
            </a:solidFill>
            <a:miter lim="800000"/>
            <a:headEnd/>
            <a:tailEnd/>
          </a:ln>
          <a:effectLst>
            <a:outerShdw blurRad="63500" dist="20000" dir="5400000" rotWithShape="0">
              <a:srgbClr val="000000">
                <a:alpha val="37999"/>
              </a:srgbClr>
            </a:outerShdw>
          </a:effectLst>
        </p:spPr>
        <p:txBody>
          <a:bodyPr wrap="none" anchor="ctr">
            <a:prstTxWarp prst="textNoShape">
              <a:avLst/>
            </a:prstTxWarp>
          </a:bodyPr>
          <a:lstStyle/>
          <a:p>
            <a:pPr algn="ctr" eaLnBrk="0" hangingPunct="0">
              <a:defRPr/>
            </a:pPr>
            <a:r>
              <a:rPr lang="en-US" sz="1200" dirty="0">
                <a:solidFill>
                  <a:schemeClr val="dk1"/>
                </a:solidFill>
                <a:latin typeface="+mn-lt"/>
                <a:ea typeface="ＭＳ Ｐゴシック" pitchFamily="34" charset="-128"/>
              </a:rPr>
              <a:t>Re-trigger</a:t>
            </a:r>
          </a:p>
          <a:p>
            <a:pPr algn="ctr" eaLnBrk="0" hangingPunct="0">
              <a:defRPr/>
            </a:pPr>
            <a:r>
              <a:rPr lang="en-US" sz="1200" dirty="0">
                <a:solidFill>
                  <a:schemeClr val="dk1"/>
                </a:solidFill>
                <a:latin typeface="+mn-lt"/>
                <a:ea typeface="ＭＳ Ｐゴシック" pitchFamily="34" charset="-128"/>
              </a:rPr>
              <a:t>Service Discovery</a:t>
            </a:r>
          </a:p>
        </p:txBody>
      </p:sp>
      <p:sp>
        <p:nvSpPr>
          <p:cNvPr id="18" name="Rectangle 21"/>
          <p:cNvSpPr>
            <a:spLocks noChangeArrowheads="1"/>
          </p:cNvSpPr>
          <p:nvPr/>
        </p:nvSpPr>
        <p:spPr bwMode="auto">
          <a:xfrm>
            <a:off x="3381375" y="3938588"/>
            <a:ext cx="801688" cy="620712"/>
          </a:xfrm>
          <a:prstGeom prst="rect">
            <a:avLst/>
          </a:prstGeom>
          <a:gradFill rotWithShape="1">
            <a:gsLst>
              <a:gs pos="0">
                <a:srgbClr val="C9B5E8"/>
              </a:gs>
              <a:gs pos="35001">
                <a:srgbClr val="D9CBEE"/>
              </a:gs>
              <a:gs pos="100000">
                <a:srgbClr val="F0EAF9"/>
              </a:gs>
            </a:gsLst>
            <a:lin ang="16200000" scaled="1"/>
          </a:gradFill>
          <a:ln w="9525">
            <a:solidFill>
              <a:srgbClr val="7D60A0"/>
            </a:solidFill>
            <a:miter lim="800000"/>
            <a:headEnd/>
            <a:tailEnd/>
          </a:ln>
          <a:effectLst>
            <a:outerShdw blurRad="63500" dist="20000" dir="5400000" rotWithShape="0">
              <a:srgbClr val="000000">
                <a:alpha val="37999"/>
              </a:srgbClr>
            </a:outerShdw>
          </a:effectLst>
        </p:spPr>
        <p:txBody>
          <a:bodyPr wrap="none" anchor="ctr">
            <a:prstTxWarp prst="textNoShape">
              <a:avLst/>
            </a:prstTxWarp>
          </a:bodyPr>
          <a:lstStyle/>
          <a:p>
            <a:pPr algn="ctr" eaLnBrk="0" hangingPunct="0"/>
            <a:r>
              <a:rPr lang="en-US" sz="1200">
                <a:solidFill>
                  <a:srgbClr val="000000"/>
                </a:solidFill>
                <a:latin typeface="Calibri" charset="0"/>
                <a:ea typeface="MS PGothic" pitchFamily="34" charset="-128"/>
                <a:cs typeface="MS PGothic" pitchFamily="34" charset="-128"/>
              </a:rPr>
              <a:t>Monitoring </a:t>
            </a:r>
          </a:p>
          <a:p>
            <a:pPr algn="ctr" eaLnBrk="0" hangingPunct="0"/>
            <a:r>
              <a:rPr lang="en-US" sz="1200">
                <a:solidFill>
                  <a:srgbClr val="000000"/>
                </a:solidFill>
                <a:latin typeface="Calibri" charset="0"/>
                <a:ea typeface="MS PGothic" pitchFamily="34" charset="-128"/>
                <a:cs typeface="MS PGothic" pitchFamily="34" charset="-128"/>
              </a:rPr>
              <a:t>B</a:t>
            </a:r>
            <a:r>
              <a:rPr lang="en-US" altLang="ko-KR" sz="1200">
                <a:solidFill>
                  <a:srgbClr val="000000"/>
                </a:solidFill>
                <a:latin typeface="Calibri" charset="0"/>
                <a:ea typeface="MS PGothic" pitchFamily="34" charset="-128"/>
                <a:cs typeface="MS PGothic" pitchFamily="34" charset="-128"/>
              </a:rPr>
              <a:t>SSID</a:t>
            </a:r>
            <a:endParaRPr lang="en-US" sz="1200">
              <a:solidFill>
                <a:srgbClr val="000000"/>
              </a:solidFill>
              <a:latin typeface="Calibri" charset="0"/>
              <a:ea typeface="MS PGothic" pitchFamily="34" charset="-128"/>
              <a:cs typeface="MS PGothic" pitchFamily="34" charset="-128"/>
            </a:endParaRPr>
          </a:p>
        </p:txBody>
      </p:sp>
      <p:sp>
        <p:nvSpPr>
          <p:cNvPr id="19" name="Rectangle 22"/>
          <p:cNvSpPr>
            <a:spLocks noChangeArrowheads="1"/>
          </p:cNvSpPr>
          <p:nvPr/>
        </p:nvSpPr>
        <p:spPr bwMode="auto">
          <a:xfrm>
            <a:off x="1933575" y="5233988"/>
            <a:ext cx="2325688" cy="620712"/>
          </a:xfrm>
          <a:prstGeom prst="rect">
            <a:avLst/>
          </a:prstGeom>
          <a:gradFill rotWithShape="1">
            <a:gsLst>
              <a:gs pos="0">
                <a:srgbClr val="9EEAFF"/>
              </a:gs>
              <a:gs pos="35001">
                <a:srgbClr val="BBEFFF"/>
              </a:gs>
              <a:gs pos="100000">
                <a:srgbClr val="E4F9FF"/>
              </a:gs>
            </a:gsLst>
            <a:lin ang="16200000" scaled="1"/>
          </a:gradFill>
          <a:ln w="9525">
            <a:solidFill>
              <a:srgbClr val="46AAC5"/>
            </a:solidFill>
            <a:miter lim="800000"/>
            <a:headEnd/>
            <a:tailEnd/>
          </a:ln>
          <a:effectLst>
            <a:outerShdw blurRad="63500" dist="20000" dir="5400000" rotWithShape="0">
              <a:srgbClr val="000000">
                <a:alpha val="37999"/>
              </a:srgbClr>
            </a:outerShdw>
          </a:effectLst>
        </p:spPr>
        <p:txBody>
          <a:bodyPr wrap="none" anchor="ctr">
            <a:prstTxWarp prst="textNoShape">
              <a:avLst/>
            </a:prstTxWarp>
          </a:bodyPr>
          <a:lstStyle/>
          <a:p>
            <a:pPr algn="ctr" eaLnBrk="0" hangingPunct="0">
              <a:defRPr/>
            </a:pPr>
            <a:r>
              <a:rPr lang="en-US" sz="1200">
                <a:solidFill>
                  <a:schemeClr val="dk1"/>
                </a:solidFill>
                <a:latin typeface="+mn-lt"/>
                <a:ea typeface="ＭＳ Ｐゴシック" pitchFamily="34" charset="-128"/>
              </a:rPr>
              <a:t>Beacon Frames</a:t>
            </a:r>
          </a:p>
        </p:txBody>
      </p:sp>
      <p:sp>
        <p:nvSpPr>
          <p:cNvPr id="19476" name="AutoShape 24"/>
          <p:cNvSpPr>
            <a:spLocks noChangeArrowheads="1"/>
          </p:cNvSpPr>
          <p:nvPr/>
        </p:nvSpPr>
        <p:spPr bwMode="auto">
          <a:xfrm>
            <a:off x="3152775" y="4243388"/>
            <a:ext cx="203200" cy="61912"/>
          </a:xfrm>
          <a:prstGeom prst="leftRightArrow">
            <a:avLst>
              <a:gd name="adj1" fmla="val 50000"/>
              <a:gd name="adj2" fmla="val 104935"/>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1200">
              <a:latin typeface="Calibri" charset="0"/>
            </a:endParaRPr>
          </a:p>
        </p:txBody>
      </p:sp>
      <p:sp>
        <p:nvSpPr>
          <p:cNvPr id="19477" name="AutoShape 23"/>
          <p:cNvSpPr>
            <a:spLocks noChangeArrowheads="1"/>
          </p:cNvSpPr>
          <p:nvPr/>
        </p:nvSpPr>
        <p:spPr bwMode="auto">
          <a:xfrm>
            <a:off x="3762375" y="4548188"/>
            <a:ext cx="46038" cy="685800"/>
          </a:xfrm>
          <a:prstGeom prst="upDownArrow">
            <a:avLst>
              <a:gd name="adj1" fmla="val 50000"/>
              <a:gd name="adj2" fmla="val 36089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1200">
              <a:latin typeface="Calibri" charset="0"/>
            </a:endParaRPr>
          </a:p>
        </p:txBody>
      </p:sp>
      <p:sp>
        <p:nvSpPr>
          <p:cNvPr id="19478" name="TextBox 21"/>
          <p:cNvSpPr txBox="1">
            <a:spLocks noChangeArrowheads="1"/>
          </p:cNvSpPr>
          <p:nvPr/>
        </p:nvSpPr>
        <p:spPr bwMode="auto">
          <a:xfrm>
            <a:off x="2571750" y="3035300"/>
            <a:ext cx="941388" cy="369888"/>
          </a:xfrm>
          <a:prstGeom prst="rect">
            <a:avLst/>
          </a:prstGeom>
          <a:noFill/>
          <a:ln w="9525">
            <a:noFill/>
            <a:miter lim="800000"/>
            <a:headEnd/>
            <a:tailEnd/>
          </a:ln>
        </p:spPr>
        <p:txBody>
          <a:bodyPr wrap="none">
            <a:prstTxWarp prst="textNoShape">
              <a:avLst/>
            </a:prstTxWarp>
            <a:spAutoFit/>
          </a:bodyPr>
          <a:lstStyle/>
          <a:p>
            <a:r>
              <a:rPr lang="en-US"/>
              <a:t>Node A</a:t>
            </a:r>
          </a:p>
        </p:txBody>
      </p:sp>
      <p:sp>
        <p:nvSpPr>
          <p:cNvPr id="19479" name="TextBox 22"/>
          <p:cNvSpPr txBox="1">
            <a:spLocks noChangeArrowheads="1"/>
          </p:cNvSpPr>
          <p:nvPr/>
        </p:nvSpPr>
        <p:spPr bwMode="auto">
          <a:xfrm>
            <a:off x="6072188" y="3048000"/>
            <a:ext cx="954087" cy="369888"/>
          </a:xfrm>
          <a:prstGeom prst="rect">
            <a:avLst/>
          </a:prstGeom>
          <a:noFill/>
          <a:ln w="9525">
            <a:noFill/>
            <a:miter lim="800000"/>
            <a:headEnd/>
            <a:tailEnd/>
          </a:ln>
        </p:spPr>
        <p:txBody>
          <a:bodyPr wrap="none">
            <a:prstTxWarp prst="textNoShape">
              <a:avLst/>
            </a:prstTxWarp>
            <a:spAutoFit/>
          </a:bodyPr>
          <a:lstStyle/>
          <a:p>
            <a:r>
              <a:rPr lang="en-US"/>
              <a:t>Node B</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sz="3200"/>
              <a:t>Performance</a:t>
            </a:r>
          </a:p>
        </p:txBody>
      </p:sp>
      <p:sp>
        <p:nvSpPr>
          <p:cNvPr id="2052" name="Rectangle 3"/>
          <p:cNvSpPr>
            <a:spLocks noGrp="1" noChangeArrowheads="1"/>
          </p:cNvSpPr>
          <p:nvPr>
            <p:ph type="body" sz="half" idx="1"/>
          </p:nvPr>
        </p:nvSpPr>
        <p:spPr>
          <a:xfrm>
            <a:off x="1295400" y="1524000"/>
            <a:ext cx="7391400" cy="4419600"/>
          </a:xfrm>
        </p:spPr>
        <p:txBody>
          <a:bodyPr/>
          <a:lstStyle/>
          <a:p>
            <a:r>
              <a:rPr lang="en-US" sz="1800"/>
              <a:t>Delay measurement of the service discovery protocol</a:t>
            </a:r>
          </a:p>
        </p:txBody>
      </p:sp>
      <p:graphicFrame>
        <p:nvGraphicFramePr>
          <p:cNvPr id="2050" name="Object 2"/>
          <p:cNvGraphicFramePr>
            <a:graphicFrameLocks noChangeAspect="1"/>
          </p:cNvGraphicFramePr>
          <p:nvPr>
            <p:ph sz="half" idx="2"/>
          </p:nvPr>
        </p:nvGraphicFramePr>
        <p:xfrm>
          <a:off x="1600200" y="1874838"/>
          <a:ext cx="5943600" cy="4794250"/>
        </p:xfrm>
        <a:graphic>
          <a:graphicData uri="http://schemas.openxmlformats.org/presentationml/2006/ole">
            <p:oleObj spid="_x0000_s166914" name="Bitmap Image" r:id="rId4" imgW="4629796" imgH="3734321" progId="PBrush">
              <p:embed/>
            </p:oleObj>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t>Message delivery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t>Technology </a:t>
            </a:r>
            <a:r>
              <a:rPr lang="en-US" dirty="0"/>
              <a:t>evolution</a:t>
            </a:r>
          </a:p>
        </p:txBody>
      </p:sp>
      <p:sp>
        <p:nvSpPr>
          <p:cNvPr id="285699" name="Rectangle 3"/>
          <p:cNvSpPr>
            <a:spLocks noGrp="1" noChangeArrowheads="1"/>
          </p:cNvSpPr>
          <p:nvPr>
            <p:ph idx="1"/>
          </p:nvPr>
        </p:nvSpPr>
        <p:spPr>
          <a:xfrm>
            <a:off x="990600" y="1524000"/>
            <a:ext cx="7167284" cy="4648200"/>
          </a:xfrm>
        </p:spPr>
        <p:txBody>
          <a:bodyPr>
            <a:normAutofit fontScale="92500" lnSpcReduction="20000"/>
          </a:bodyPr>
          <a:lstStyle/>
          <a:p>
            <a:pPr>
              <a:lnSpc>
                <a:spcPct val="110000"/>
              </a:lnSpc>
              <a:spcBef>
                <a:spcPts val="600"/>
              </a:spcBef>
            </a:pPr>
            <a:r>
              <a:rPr lang="en-US" dirty="0"/>
              <a:t>Early technology stages:</a:t>
            </a:r>
          </a:p>
          <a:p>
            <a:pPr lvl="1">
              <a:lnSpc>
                <a:spcPct val="110000"/>
              </a:lnSpc>
            </a:pPr>
            <a:r>
              <a:rPr lang="en-US" dirty="0"/>
              <a:t>make it </a:t>
            </a:r>
            <a:r>
              <a:rPr lang="en-US" dirty="0">
                <a:solidFill>
                  <a:schemeClr val="accent2">
                    <a:lumMod val="75000"/>
                  </a:schemeClr>
                </a:solidFill>
              </a:rPr>
              <a:t>work</a:t>
            </a:r>
          </a:p>
          <a:p>
            <a:pPr lvl="1">
              <a:lnSpc>
                <a:spcPct val="110000"/>
              </a:lnSpc>
            </a:pPr>
            <a:r>
              <a:rPr lang="en-US" dirty="0"/>
              <a:t>make it </a:t>
            </a:r>
            <a:r>
              <a:rPr lang="en-US" dirty="0">
                <a:solidFill>
                  <a:srgbClr val="FBD229"/>
                </a:solidFill>
              </a:rPr>
              <a:t>cheap</a:t>
            </a:r>
          </a:p>
          <a:p>
            <a:pPr lvl="1">
              <a:lnSpc>
                <a:spcPct val="110000"/>
              </a:lnSpc>
            </a:pPr>
            <a:r>
              <a:rPr lang="en-US" dirty="0"/>
              <a:t>make it </a:t>
            </a:r>
            <a:r>
              <a:rPr lang="en-US" dirty="0">
                <a:solidFill>
                  <a:srgbClr val="FBD229"/>
                </a:solidFill>
              </a:rPr>
              <a:t>fashionable</a:t>
            </a:r>
          </a:p>
          <a:p>
            <a:pPr lvl="1">
              <a:lnSpc>
                <a:spcPct val="110000"/>
              </a:lnSpc>
            </a:pPr>
            <a:r>
              <a:rPr lang="en-US" sz="1200" dirty="0">
                <a:latin typeface="Verdana" charset="0"/>
              </a:rPr>
              <a:t>This happened in the auto industry. Early cars barely worked at all, every journey was an adventure. In the 1920s Ford broke the automobile patent and built a car for the common man, a car that did not need the skills of a mechanic to drive. Reliability improved gradually until the 1970s when there was a sudden realization that consumers would pay more for a car that was not designed to rust. Today most cars will go 10,000 miles between services and not need major repairs beyond a clutch plate for 50,000 or even 100,000 miles</a:t>
            </a:r>
            <a:endParaRPr lang="en-US" sz="1400" dirty="0"/>
          </a:p>
          <a:p>
            <a:pPr>
              <a:lnSpc>
                <a:spcPct val="110000"/>
              </a:lnSpc>
              <a:spcBef>
                <a:spcPts val="600"/>
              </a:spcBef>
            </a:pPr>
            <a:r>
              <a:rPr lang="en-US" dirty="0"/>
              <a:t>Completion of conversion from analog to digital/packet media</a:t>
            </a:r>
          </a:p>
          <a:p>
            <a:pPr>
              <a:lnSpc>
                <a:spcPct val="110000"/>
              </a:lnSpc>
              <a:spcBef>
                <a:spcPts val="600"/>
              </a:spcBef>
            </a:pPr>
            <a:r>
              <a:rPr lang="en-US" dirty="0"/>
              <a:t>Patterson: </a:t>
            </a:r>
            <a:r>
              <a:rPr lang="en-US" b="1" dirty="0">
                <a:effectLst>
                  <a:outerShdw blurRad="38100" dist="38100" dir="2700000" algn="tl">
                    <a:srgbClr val="DDDDDD"/>
                  </a:outerShdw>
                </a:effectLst>
              </a:rPr>
              <a:t>S</a:t>
            </a:r>
            <a:r>
              <a:rPr lang="en-US" dirty="0"/>
              <a:t>ecurity, </a:t>
            </a:r>
            <a:r>
              <a:rPr lang="en-US" b="1" dirty="0">
                <a:effectLst>
                  <a:outerShdw blurRad="38100" dist="38100" dir="2700000" algn="tl">
                    <a:srgbClr val="DDDDDD"/>
                  </a:outerShdw>
                </a:effectLst>
              </a:rPr>
              <a:t>P</a:t>
            </a:r>
            <a:r>
              <a:rPr lang="en-US" dirty="0"/>
              <a:t>rivacy, </a:t>
            </a:r>
            <a:r>
              <a:rPr lang="en-US" b="1" dirty="0">
                <a:effectLst>
                  <a:outerShdw blurRad="38100" dist="38100" dir="2700000" algn="tl">
                    <a:srgbClr val="DDDDDD"/>
                  </a:outerShdw>
                </a:effectLst>
              </a:rPr>
              <a:t>U</a:t>
            </a:r>
            <a:r>
              <a:rPr lang="en-US" dirty="0"/>
              <a:t>sability, </a:t>
            </a:r>
            <a:r>
              <a:rPr lang="en-US" b="1" dirty="0">
                <a:effectLst>
                  <a:outerShdw blurRad="38100" dist="38100" dir="2700000" algn="tl">
                    <a:srgbClr val="DDDDDD"/>
                  </a:outerShdw>
                </a:effectLst>
              </a:rPr>
              <a:t>R</a:t>
            </a:r>
            <a:r>
              <a:rPr lang="en-US" dirty="0"/>
              <a:t>eliability</a:t>
            </a:r>
          </a:p>
          <a:p>
            <a:pPr lvl="1">
              <a:lnSpc>
                <a:spcPct val="110000"/>
              </a:lnSpc>
            </a:pPr>
            <a:r>
              <a:rPr lang="en-US" dirty="0"/>
              <a:t>phishing attacks, DDOS</a:t>
            </a:r>
          </a:p>
          <a:p>
            <a:pPr lvl="1">
              <a:lnSpc>
                <a:spcPct val="110000"/>
              </a:lnSpc>
            </a:pPr>
            <a:r>
              <a:rPr lang="en-US" dirty="0"/>
              <a:t>cost of purchase vs. cost of ownership</a:t>
            </a:r>
          </a:p>
          <a:p>
            <a:pPr lvl="1">
              <a:lnSpc>
                <a:spcPct val="110000"/>
              </a:lnSpc>
            </a:pPr>
            <a:r>
              <a:rPr lang="en-US" dirty="0"/>
              <a:t>dependability (crashes &amp; reboots)</a:t>
            </a:r>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Content Placeholder 31"/>
          <p:cNvSpPr>
            <a:spLocks noGrp="1"/>
          </p:cNvSpPr>
          <p:nvPr>
            <p:ph idx="1"/>
          </p:nvPr>
        </p:nvSpPr>
        <p:spPr>
          <a:xfrm>
            <a:off x="990600" y="1219201"/>
            <a:ext cx="7167284" cy="1752600"/>
          </a:xfrm>
        </p:spPr>
        <p:txBody>
          <a:bodyPr>
            <a:normAutofit lnSpcReduction="10000"/>
          </a:bodyPr>
          <a:lstStyle/>
          <a:p>
            <a:pPr eaLnBrk="1" hangingPunct="1"/>
            <a:r>
              <a:rPr lang="en-US" sz="1800" dirty="0"/>
              <a:t>Bus-stop model</a:t>
            </a:r>
          </a:p>
          <a:p>
            <a:pPr eaLnBrk="1" hangingPunct="1"/>
            <a:r>
              <a:rPr lang="en-US" sz="1800" dirty="0"/>
              <a:t>Deterministic knowledge (temporal and spatial information)</a:t>
            </a:r>
          </a:p>
          <a:p>
            <a:pPr lvl="1" eaLnBrk="1" hangingPunct="1"/>
            <a:r>
              <a:rPr lang="en-US" sz="1600" dirty="0"/>
              <a:t>Location of next bus stations (stops)</a:t>
            </a:r>
          </a:p>
          <a:p>
            <a:pPr lvl="1" eaLnBrk="1" hangingPunct="1"/>
            <a:r>
              <a:rPr lang="en-US" sz="1600" dirty="0"/>
              <a:t>Expected next opportunity: (calculated by average speed of the bus)</a:t>
            </a:r>
          </a:p>
          <a:p>
            <a:pPr lvl="2" eaLnBrk="1" hangingPunct="1"/>
            <a:endParaRPr lang="en-US" sz="1400" dirty="0"/>
          </a:p>
          <a:p>
            <a:pPr lvl="2" eaLnBrk="1" hangingPunct="1"/>
            <a:endParaRPr lang="en-US" sz="800" dirty="0"/>
          </a:p>
        </p:txBody>
      </p:sp>
      <p:sp>
        <p:nvSpPr>
          <p:cNvPr id="21507" name="Title 1"/>
          <p:cNvSpPr>
            <a:spLocks noGrp="1"/>
          </p:cNvSpPr>
          <p:nvPr>
            <p:ph type="title"/>
          </p:nvPr>
        </p:nvSpPr>
        <p:spPr/>
        <p:txBody>
          <a:bodyPr/>
          <a:lstStyle/>
          <a:p>
            <a:pPr eaLnBrk="1" hangingPunct="1"/>
            <a:r>
              <a:rPr lang="en-US" sz="3200"/>
              <a:t>Introduction</a:t>
            </a:r>
          </a:p>
        </p:txBody>
      </p:sp>
      <p:sp>
        <p:nvSpPr>
          <p:cNvPr id="21508" name="TextBox 15"/>
          <p:cNvSpPr txBox="1">
            <a:spLocks noChangeArrowheads="1"/>
          </p:cNvSpPr>
          <p:nvPr/>
        </p:nvSpPr>
        <p:spPr bwMode="auto">
          <a:xfrm>
            <a:off x="6705600" y="5181600"/>
            <a:ext cx="1919582" cy="707886"/>
          </a:xfrm>
          <a:prstGeom prst="rect">
            <a:avLst/>
          </a:prstGeom>
          <a:noFill/>
          <a:ln w="9525">
            <a:noFill/>
            <a:miter lim="800000"/>
            <a:headEnd/>
            <a:tailEnd/>
          </a:ln>
        </p:spPr>
        <p:txBody>
          <a:bodyPr wrap="none">
            <a:prstTxWarp prst="textNoShape">
              <a:avLst/>
            </a:prstTxWarp>
            <a:spAutoFit/>
          </a:bodyPr>
          <a:lstStyle/>
          <a:p>
            <a:r>
              <a:rPr lang="en-US" sz="2000" dirty="0"/>
              <a:t>Manhattan</a:t>
            </a:r>
          </a:p>
          <a:p>
            <a:r>
              <a:rPr lang="en-US" sz="2000" dirty="0"/>
              <a:t>49</a:t>
            </a:r>
            <a:r>
              <a:rPr lang="en-US" sz="2000" baseline="30000" dirty="0"/>
              <a:t>th</a:t>
            </a:r>
            <a:r>
              <a:rPr lang="en-US" sz="2000" dirty="0"/>
              <a:t> St, 6</a:t>
            </a:r>
            <a:r>
              <a:rPr lang="en-US" sz="2000" baseline="30000" dirty="0"/>
              <a:t>th</a:t>
            </a:r>
            <a:r>
              <a:rPr lang="en-US" sz="2000" dirty="0"/>
              <a:t> Ave. </a:t>
            </a:r>
          </a:p>
        </p:txBody>
      </p:sp>
      <p:pic>
        <p:nvPicPr>
          <p:cNvPr id="21509" name="Picture 2"/>
          <p:cNvPicPr>
            <a:picLocks noChangeAspect="1" noChangeArrowheads="1"/>
          </p:cNvPicPr>
          <p:nvPr/>
        </p:nvPicPr>
        <p:blipFill>
          <a:blip r:embed="rId3"/>
          <a:srcRect/>
          <a:stretch>
            <a:fillRect/>
          </a:stretch>
        </p:blipFill>
        <p:spPr bwMode="auto">
          <a:xfrm>
            <a:off x="6643688" y="4271963"/>
            <a:ext cx="300037" cy="300037"/>
          </a:xfrm>
          <a:prstGeom prst="rect">
            <a:avLst/>
          </a:prstGeom>
          <a:noFill/>
          <a:ln w="9525">
            <a:noFill/>
            <a:miter lim="800000"/>
            <a:headEnd/>
            <a:tailEnd/>
          </a:ln>
        </p:spPr>
      </p:pic>
      <p:sp>
        <p:nvSpPr>
          <p:cNvPr id="21510" name="TextBox 23"/>
          <p:cNvSpPr txBox="1">
            <a:spLocks noChangeArrowheads="1"/>
          </p:cNvSpPr>
          <p:nvPr/>
        </p:nvSpPr>
        <p:spPr bwMode="auto">
          <a:xfrm>
            <a:off x="6961188" y="4200525"/>
            <a:ext cx="1382259" cy="461665"/>
          </a:xfrm>
          <a:prstGeom prst="rect">
            <a:avLst/>
          </a:prstGeom>
          <a:noFill/>
          <a:ln w="9525">
            <a:noFill/>
            <a:miter lim="800000"/>
            <a:headEnd/>
            <a:tailEnd/>
          </a:ln>
        </p:spPr>
        <p:txBody>
          <a:bodyPr wrap="none">
            <a:prstTxWarp prst="textNoShape">
              <a:avLst/>
            </a:prstTxWarp>
            <a:spAutoFit/>
          </a:bodyPr>
          <a:lstStyle/>
          <a:p>
            <a:r>
              <a:rPr lang="en-US" dirty="0"/>
              <a:t>Bus </a:t>
            </a:r>
            <a:r>
              <a:rPr lang="en-US" dirty="0" smtClean="0"/>
              <a:t>stop</a:t>
            </a:r>
            <a:endParaRPr lang="en-US" dirty="0"/>
          </a:p>
        </p:txBody>
      </p:sp>
      <p:grpSp>
        <p:nvGrpSpPr>
          <p:cNvPr id="2" name="Group 13"/>
          <p:cNvGrpSpPr>
            <a:grpSpLocks/>
          </p:cNvGrpSpPr>
          <p:nvPr/>
        </p:nvGrpSpPr>
        <p:grpSpPr bwMode="auto">
          <a:xfrm>
            <a:off x="714375" y="2928938"/>
            <a:ext cx="5786438" cy="3714750"/>
            <a:chOff x="428596" y="2571744"/>
            <a:chExt cx="6072230" cy="4071610"/>
          </a:xfrm>
        </p:grpSpPr>
        <p:pic>
          <p:nvPicPr>
            <p:cNvPr id="21512" name="Picture 2"/>
            <p:cNvPicPr>
              <a:picLocks noChangeAspect="1" noChangeArrowheads="1"/>
            </p:cNvPicPr>
            <p:nvPr/>
          </p:nvPicPr>
          <p:blipFill>
            <a:blip r:embed="rId4"/>
            <a:srcRect/>
            <a:stretch>
              <a:fillRect/>
            </a:stretch>
          </p:blipFill>
          <p:spPr bwMode="auto">
            <a:xfrm>
              <a:off x="428596" y="2585105"/>
              <a:ext cx="6072230" cy="4058249"/>
            </a:xfrm>
            <a:prstGeom prst="rect">
              <a:avLst/>
            </a:prstGeom>
            <a:noFill/>
            <a:ln w="9525">
              <a:noFill/>
              <a:miter lim="800000"/>
              <a:headEnd/>
              <a:tailEnd/>
            </a:ln>
          </p:spPr>
        </p:pic>
        <p:pic>
          <p:nvPicPr>
            <p:cNvPr id="21513" name="Picture 2"/>
            <p:cNvPicPr>
              <a:picLocks noChangeAspect="1" noChangeArrowheads="1"/>
            </p:cNvPicPr>
            <p:nvPr/>
          </p:nvPicPr>
          <p:blipFill>
            <a:blip r:embed="rId3"/>
            <a:srcRect/>
            <a:stretch>
              <a:fillRect/>
            </a:stretch>
          </p:blipFill>
          <p:spPr bwMode="auto">
            <a:xfrm>
              <a:off x="3857620" y="2928934"/>
              <a:ext cx="300039" cy="300039"/>
            </a:xfrm>
            <a:prstGeom prst="rect">
              <a:avLst/>
            </a:prstGeom>
            <a:noFill/>
            <a:ln w="9525">
              <a:noFill/>
              <a:miter lim="800000"/>
              <a:headEnd/>
              <a:tailEnd/>
            </a:ln>
          </p:spPr>
        </p:pic>
        <p:pic>
          <p:nvPicPr>
            <p:cNvPr id="21514" name="Picture 2"/>
            <p:cNvPicPr>
              <a:picLocks noChangeAspect="1" noChangeArrowheads="1"/>
            </p:cNvPicPr>
            <p:nvPr/>
          </p:nvPicPr>
          <p:blipFill>
            <a:blip r:embed="rId3"/>
            <a:srcRect/>
            <a:stretch>
              <a:fillRect/>
            </a:stretch>
          </p:blipFill>
          <p:spPr bwMode="auto">
            <a:xfrm>
              <a:off x="3071802" y="4429132"/>
              <a:ext cx="300039" cy="300039"/>
            </a:xfrm>
            <a:prstGeom prst="rect">
              <a:avLst/>
            </a:prstGeom>
            <a:noFill/>
            <a:ln w="9525">
              <a:noFill/>
              <a:miter lim="800000"/>
              <a:headEnd/>
              <a:tailEnd/>
            </a:ln>
          </p:spPr>
        </p:pic>
        <p:pic>
          <p:nvPicPr>
            <p:cNvPr id="21515" name="Picture 2"/>
            <p:cNvPicPr>
              <a:picLocks noChangeAspect="1" noChangeArrowheads="1"/>
            </p:cNvPicPr>
            <p:nvPr/>
          </p:nvPicPr>
          <p:blipFill>
            <a:blip r:embed="rId3"/>
            <a:srcRect/>
            <a:stretch>
              <a:fillRect/>
            </a:stretch>
          </p:blipFill>
          <p:spPr bwMode="auto">
            <a:xfrm>
              <a:off x="2143108" y="6286520"/>
              <a:ext cx="300039" cy="300039"/>
            </a:xfrm>
            <a:prstGeom prst="rect">
              <a:avLst/>
            </a:prstGeom>
            <a:noFill/>
            <a:ln w="9525">
              <a:noFill/>
              <a:miter lim="800000"/>
              <a:headEnd/>
              <a:tailEnd/>
            </a:ln>
          </p:spPr>
        </p:pic>
        <p:pic>
          <p:nvPicPr>
            <p:cNvPr id="21516" name="Picture 2"/>
            <p:cNvPicPr>
              <a:picLocks noChangeAspect="1" noChangeArrowheads="1"/>
            </p:cNvPicPr>
            <p:nvPr/>
          </p:nvPicPr>
          <p:blipFill>
            <a:blip r:embed="rId3"/>
            <a:srcRect/>
            <a:stretch>
              <a:fillRect/>
            </a:stretch>
          </p:blipFill>
          <p:spPr bwMode="auto">
            <a:xfrm>
              <a:off x="2714612" y="3929066"/>
              <a:ext cx="300039" cy="300039"/>
            </a:xfrm>
            <a:prstGeom prst="rect">
              <a:avLst/>
            </a:prstGeom>
            <a:noFill/>
            <a:ln w="9525">
              <a:noFill/>
              <a:miter lim="800000"/>
              <a:headEnd/>
              <a:tailEnd/>
            </a:ln>
          </p:spPr>
        </p:pic>
        <p:pic>
          <p:nvPicPr>
            <p:cNvPr id="21517" name="Picture 2"/>
            <p:cNvPicPr>
              <a:picLocks noChangeAspect="1" noChangeArrowheads="1"/>
            </p:cNvPicPr>
            <p:nvPr/>
          </p:nvPicPr>
          <p:blipFill>
            <a:blip r:embed="rId3"/>
            <a:srcRect/>
            <a:stretch>
              <a:fillRect/>
            </a:stretch>
          </p:blipFill>
          <p:spPr bwMode="auto">
            <a:xfrm>
              <a:off x="4572000" y="2571744"/>
              <a:ext cx="300039" cy="300039"/>
            </a:xfrm>
            <a:prstGeom prst="rect">
              <a:avLst/>
            </a:prstGeom>
            <a:noFill/>
            <a:ln w="9525">
              <a:noFill/>
              <a:miter lim="800000"/>
              <a:headEnd/>
              <a:tailEnd/>
            </a:ln>
          </p:spPr>
        </p:pic>
        <p:pic>
          <p:nvPicPr>
            <p:cNvPr id="21518" name="Picture 32" descr="C:\Program Files\Microsoft Office\MEDIA\CAGCAT10\j0183328.wmf"/>
            <p:cNvPicPr>
              <a:picLocks noChangeAspect="1" noChangeArrowheads="1"/>
            </p:cNvPicPr>
            <p:nvPr/>
          </p:nvPicPr>
          <p:blipFill>
            <a:blip r:embed="rId5"/>
            <a:srcRect/>
            <a:stretch>
              <a:fillRect/>
            </a:stretch>
          </p:blipFill>
          <p:spPr bwMode="auto">
            <a:xfrm rot="-3577082">
              <a:off x="2750689" y="4749498"/>
              <a:ext cx="578580" cy="580737"/>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z="3200"/>
              <a:t>Bus stop model</a:t>
            </a:r>
          </a:p>
        </p:txBody>
      </p:sp>
      <p:sp>
        <p:nvSpPr>
          <p:cNvPr id="22531" name="Content Placeholder 31"/>
          <p:cNvSpPr>
            <a:spLocks noGrp="1"/>
          </p:cNvSpPr>
          <p:nvPr>
            <p:ph sz="half" idx="1"/>
          </p:nvPr>
        </p:nvSpPr>
        <p:spPr/>
        <p:txBody>
          <a:bodyPr>
            <a:normAutofit fontScale="85000" lnSpcReduction="20000"/>
          </a:bodyPr>
          <a:lstStyle/>
          <a:p>
            <a:pPr eaLnBrk="1" hangingPunct="1"/>
            <a:r>
              <a:rPr lang="en-US" sz="1800"/>
              <a:t>Participants</a:t>
            </a:r>
          </a:p>
          <a:p>
            <a:pPr lvl="1" eaLnBrk="1" hangingPunct="1"/>
            <a:r>
              <a:rPr lang="en-US" sz="1600"/>
              <a:t>Bus</a:t>
            </a:r>
          </a:p>
          <a:p>
            <a:pPr lvl="2" eaLnBrk="1" hangingPunct="1"/>
            <a:r>
              <a:rPr lang="en-US" sz="1400"/>
              <a:t>Gathers traffic information, carries messages from other vehicles to upload them at bus stop</a:t>
            </a:r>
          </a:p>
          <a:p>
            <a:pPr lvl="1" eaLnBrk="1" hangingPunct="1"/>
            <a:r>
              <a:rPr lang="en-US" sz="1600"/>
              <a:t>Bus station </a:t>
            </a:r>
          </a:p>
          <a:p>
            <a:pPr lvl="2" eaLnBrk="1" hangingPunct="1"/>
            <a:r>
              <a:rPr lang="en-US" sz="1400"/>
              <a:t>Infrastructure (AP), content server</a:t>
            </a:r>
          </a:p>
          <a:p>
            <a:pPr lvl="2" eaLnBrk="1" hangingPunct="1"/>
            <a:r>
              <a:rPr lang="en-US" sz="1400"/>
              <a:t>Media streaming, traffic information</a:t>
            </a:r>
          </a:p>
          <a:p>
            <a:pPr lvl="1" eaLnBrk="1" hangingPunct="1"/>
            <a:r>
              <a:rPr lang="en-US" sz="1600"/>
              <a:t>Passengers</a:t>
            </a:r>
          </a:p>
          <a:p>
            <a:pPr lvl="2" eaLnBrk="1" hangingPunct="1"/>
            <a:r>
              <a:rPr lang="en-US" sz="1400"/>
              <a:t>Email, web-based service (web-searching)</a:t>
            </a:r>
          </a:p>
          <a:p>
            <a:pPr eaLnBrk="1" hangingPunct="1"/>
            <a:r>
              <a:rPr lang="en-US" sz="1800"/>
              <a:t>Messages</a:t>
            </a:r>
          </a:p>
          <a:p>
            <a:pPr lvl="1" eaLnBrk="1" hangingPunct="1"/>
            <a:r>
              <a:rPr lang="en-US" sz="1600"/>
              <a:t>Uploading</a:t>
            </a:r>
          </a:p>
          <a:p>
            <a:pPr lvl="2" eaLnBrk="1" hangingPunct="1"/>
            <a:r>
              <a:rPr lang="en-US" sz="1400"/>
              <a:t>Messages to the infrastructure (bus stop)</a:t>
            </a:r>
          </a:p>
          <a:p>
            <a:pPr lvl="1" eaLnBrk="1" hangingPunct="1"/>
            <a:r>
              <a:rPr lang="en-US" sz="1600"/>
              <a:t>Downloading </a:t>
            </a:r>
          </a:p>
          <a:p>
            <a:pPr lvl="2" eaLnBrk="1" hangingPunct="1"/>
            <a:r>
              <a:rPr lang="en-US" sz="1400"/>
              <a:t>Message from the infrastructure (bus stop)</a:t>
            </a:r>
          </a:p>
          <a:p>
            <a:pPr lvl="2" eaLnBrk="1" hangingPunct="1"/>
            <a:endParaRPr lang="en-US" sz="1400"/>
          </a:p>
          <a:p>
            <a:pPr lvl="2" eaLnBrk="1" hangingPunct="1"/>
            <a:endParaRPr lang="en-US" sz="800"/>
          </a:p>
        </p:txBody>
      </p:sp>
      <p:pic>
        <p:nvPicPr>
          <p:cNvPr id="22532" name="Picture 32" descr="C:\Program Files\Microsoft Office\MEDIA\CAGCAT10\j0183328.wmf"/>
          <p:cNvPicPr>
            <a:picLocks noChangeAspect="1" noChangeArrowheads="1"/>
          </p:cNvPicPr>
          <p:nvPr/>
        </p:nvPicPr>
        <p:blipFill>
          <a:blip r:embed="rId2"/>
          <a:srcRect/>
          <a:stretch>
            <a:fillRect/>
          </a:stretch>
        </p:blipFill>
        <p:spPr bwMode="auto">
          <a:xfrm>
            <a:off x="5500688" y="4643438"/>
            <a:ext cx="644525" cy="647700"/>
          </a:xfrm>
          <a:prstGeom prst="rect">
            <a:avLst/>
          </a:prstGeom>
          <a:noFill/>
          <a:ln w="9525">
            <a:noFill/>
            <a:miter lim="800000"/>
            <a:headEnd/>
            <a:tailEnd/>
          </a:ln>
        </p:spPr>
      </p:pic>
      <p:pic>
        <p:nvPicPr>
          <p:cNvPr id="22533" name="Content Placeholder 9" descr="router.jpg"/>
          <p:cNvPicPr>
            <a:picLocks noChangeAspect="1"/>
          </p:cNvPicPr>
          <p:nvPr/>
        </p:nvPicPr>
        <p:blipFill>
          <a:blip r:embed="rId3"/>
          <a:srcRect/>
          <a:stretch>
            <a:fillRect/>
          </a:stretch>
        </p:blipFill>
        <p:spPr bwMode="auto">
          <a:xfrm>
            <a:off x="5357813" y="3467100"/>
            <a:ext cx="419100" cy="423863"/>
          </a:xfrm>
          <a:prstGeom prst="rect">
            <a:avLst/>
          </a:prstGeom>
          <a:noFill/>
          <a:ln w="9525">
            <a:noFill/>
            <a:miter lim="800000"/>
            <a:headEnd/>
            <a:tailEnd/>
          </a:ln>
        </p:spPr>
      </p:pic>
      <p:pic>
        <p:nvPicPr>
          <p:cNvPr id="22534" name="Picture 4" descr="C:\Documents and Settings\IRT\Local Settings\Temporary Internet Files\Content.IE5\M7GGMSWH\MCj03316620000[1].wmf"/>
          <p:cNvPicPr>
            <a:picLocks noChangeAspect="1" noChangeArrowheads="1"/>
          </p:cNvPicPr>
          <p:nvPr/>
        </p:nvPicPr>
        <p:blipFill>
          <a:blip r:embed="rId4"/>
          <a:srcRect/>
          <a:stretch>
            <a:fillRect/>
          </a:stretch>
        </p:blipFill>
        <p:spPr bwMode="auto">
          <a:xfrm>
            <a:off x="5072063" y="3824288"/>
            <a:ext cx="560387" cy="749300"/>
          </a:xfrm>
          <a:prstGeom prst="rect">
            <a:avLst/>
          </a:prstGeom>
          <a:noFill/>
          <a:ln w="9525">
            <a:noFill/>
            <a:miter lim="800000"/>
            <a:headEnd/>
            <a:tailEnd/>
          </a:ln>
        </p:spPr>
      </p:pic>
      <p:sp>
        <p:nvSpPr>
          <p:cNvPr id="22535" name="Cloud"/>
          <p:cNvSpPr>
            <a:spLocks noChangeAspect="1" noEditPoints="1" noChangeArrowheads="1"/>
          </p:cNvSpPr>
          <p:nvPr/>
        </p:nvSpPr>
        <p:spPr bwMode="auto">
          <a:xfrm>
            <a:off x="5572125" y="2143125"/>
            <a:ext cx="2214563" cy="962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p:spPr>
        <p:txBody>
          <a:bodyPr>
            <a:prstTxWarp prst="textNoShape">
              <a:avLst/>
            </a:prstTxWarp>
          </a:bodyPr>
          <a:lstStyle/>
          <a:p>
            <a:pPr algn="ctr"/>
            <a:r>
              <a:rPr lang="en-US"/>
              <a:t>Internet</a:t>
            </a:r>
          </a:p>
        </p:txBody>
      </p:sp>
      <p:pic>
        <p:nvPicPr>
          <p:cNvPr id="22536" name="Content Placeholder 9" descr="router.jpg"/>
          <p:cNvPicPr>
            <a:picLocks noChangeAspect="1"/>
          </p:cNvPicPr>
          <p:nvPr/>
        </p:nvPicPr>
        <p:blipFill>
          <a:blip r:embed="rId3"/>
          <a:srcRect/>
          <a:stretch>
            <a:fillRect/>
          </a:stretch>
        </p:blipFill>
        <p:spPr bwMode="auto">
          <a:xfrm>
            <a:off x="7726363" y="3571875"/>
            <a:ext cx="419100" cy="422275"/>
          </a:xfrm>
          <a:prstGeom prst="rect">
            <a:avLst/>
          </a:prstGeom>
          <a:noFill/>
          <a:ln w="9525">
            <a:noFill/>
            <a:miter lim="800000"/>
            <a:headEnd/>
            <a:tailEnd/>
          </a:ln>
        </p:spPr>
      </p:pic>
      <p:pic>
        <p:nvPicPr>
          <p:cNvPr id="22537" name="Picture 4" descr="C:\Documents and Settings\IRT\Local Settings\Temporary Internet Files\Content.IE5\M7GGMSWH\MCj03316620000[1].wmf"/>
          <p:cNvPicPr>
            <a:picLocks noChangeAspect="1" noChangeArrowheads="1"/>
          </p:cNvPicPr>
          <p:nvPr/>
        </p:nvPicPr>
        <p:blipFill>
          <a:blip r:embed="rId4"/>
          <a:srcRect/>
          <a:stretch>
            <a:fillRect/>
          </a:stretch>
        </p:blipFill>
        <p:spPr bwMode="auto">
          <a:xfrm>
            <a:off x="7726363" y="3857625"/>
            <a:ext cx="560387" cy="749300"/>
          </a:xfrm>
          <a:prstGeom prst="rect">
            <a:avLst/>
          </a:prstGeom>
          <a:noFill/>
          <a:ln w="9525">
            <a:noFill/>
            <a:miter lim="800000"/>
            <a:headEnd/>
            <a:tailEnd/>
          </a:ln>
        </p:spPr>
      </p:pic>
      <p:cxnSp>
        <p:nvCxnSpPr>
          <p:cNvPr id="10" name="Straight Arrow Connector 9"/>
          <p:cNvCxnSpPr/>
          <p:nvPr/>
        </p:nvCxnSpPr>
        <p:spPr>
          <a:xfrm rot="5400000" flipH="1" flipV="1">
            <a:off x="5715000" y="3071813"/>
            <a:ext cx="428625" cy="42862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6200000" flipV="1">
            <a:off x="7322344" y="3036094"/>
            <a:ext cx="500063" cy="42862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5411788" y="4303713"/>
            <a:ext cx="571500" cy="107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V="1">
            <a:off x="5572125" y="4286250"/>
            <a:ext cx="714375" cy="142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3200"/>
              <a:t>Motivation</a:t>
            </a:r>
          </a:p>
        </p:txBody>
      </p:sp>
      <p:sp>
        <p:nvSpPr>
          <p:cNvPr id="23555" name="Content Placeholder 2"/>
          <p:cNvSpPr>
            <a:spLocks noGrp="1"/>
          </p:cNvSpPr>
          <p:nvPr>
            <p:ph idx="1"/>
          </p:nvPr>
        </p:nvSpPr>
        <p:spPr/>
        <p:txBody>
          <a:bodyPr>
            <a:normAutofit lnSpcReduction="10000"/>
          </a:bodyPr>
          <a:lstStyle/>
          <a:p>
            <a:r>
              <a:rPr lang="en-US" sz="1800" dirty="0" smtClean="0"/>
              <a:t>I</a:t>
            </a:r>
            <a:r>
              <a:rPr lang="en-US" sz="1800" dirty="0" smtClean="0"/>
              <a:t>ncrease </a:t>
            </a:r>
            <a:r>
              <a:rPr lang="en-US" sz="1800" dirty="0"/>
              <a:t>of information to be transmitted during opportunity (contact)</a:t>
            </a:r>
          </a:p>
          <a:p>
            <a:pPr lvl="1"/>
            <a:r>
              <a:rPr lang="en-US" sz="1600" dirty="0"/>
              <a:t>Content distribution service at bus stations</a:t>
            </a:r>
          </a:p>
          <a:p>
            <a:pPr lvl="2"/>
            <a:r>
              <a:rPr lang="en-US" sz="1400" dirty="0"/>
              <a:t>Media streaming</a:t>
            </a:r>
            <a:endParaRPr lang="en-US" sz="1600" dirty="0"/>
          </a:p>
          <a:p>
            <a:pPr lvl="1"/>
            <a:r>
              <a:rPr lang="en-US" sz="1600" dirty="0" smtClean="0"/>
              <a:t>Improved mobile applications</a:t>
            </a:r>
          </a:p>
          <a:p>
            <a:pPr lvl="2"/>
            <a:r>
              <a:rPr lang="en-US" sz="1400" dirty="0"/>
              <a:t>Web-searching, email-delivering, downloading applications, etc</a:t>
            </a:r>
          </a:p>
          <a:p>
            <a:r>
              <a:rPr lang="en-US" sz="1800" dirty="0"/>
              <a:t>What </a:t>
            </a:r>
            <a:r>
              <a:rPr lang="en-US" sz="1800" dirty="0" smtClean="0"/>
              <a:t>if </a:t>
            </a:r>
            <a:r>
              <a:rPr lang="en-US" sz="1800" dirty="0"/>
              <a:t>throughput</a:t>
            </a:r>
            <a:r>
              <a:rPr lang="en-US" sz="1800" dirty="0" smtClean="0"/>
              <a:t> is too low to </a:t>
            </a:r>
            <a:r>
              <a:rPr lang="en-US" sz="1800" dirty="0"/>
              <a:t>transmit all messages during opportunity?</a:t>
            </a:r>
          </a:p>
          <a:p>
            <a:pPr lvl="1"/>
            <a:r>
              <a:rPr lang="en-US" sz="1600" dirty="0"/>
              <a:t>Need to measure actual contact time, throughput, raw data rate.</a:t>
            </a:r>
          </a:p>
          <a:p>
            <a:r>
              <a:rPr lang="en-US" sz="1800" dirty="0"/>
              <a:t>Can we maximally utilize the limited resources?</a:t>
            </a:r>
          </a:p>
          <a:p>
            <a:pPr lvl="1"/>
            <a:r>
              <a:rPr lang="en-US" sz="1600" dirty="0"/>
              <a:t>Limited storage, bandwidth, contact time</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z="3200"/>
              <a:t>Network contention</a:t>
            </a:r>
          </a:p>
        </p:txBody>
      </p:sp>
      <p:sp>
        <p:nvSpPr>
          <p:cNvPr id="24579" name="Content Placeholder 2"/>
          <p:cNvSpPr>
            <a:spLocks noGrp="1"/>
          </p:cNvSpPr>
          <p:nvPr>
            <p:ph sz="half" idx="1"/>
          </p:nvPr>
        </p:nvSpPr>
        <p:spPr/>
        <p:txBody>
          <a:bodyPr/>
          <a:lstStyle/>
          <a:p>
            <a:r>
              <a:rPr lang="en-US" sz="1800"/>
              <a:t>There are several users</a:t>
            </a:r>
          </a:p>
          <a:p>
            <a:pPr lvl="1"/>
            <a:r>
              <a:rPr lang="en-US" sz="1800"/>
              <a:t>Passengers, bus, bus stop</a:t>
            </a:r>
          </a:p>
          <a:p>
            <a:r>
              <a:rPr lang="en-US" sz="1800"/>
              <a:t>Problem</a:t>
            </a:r>
          </a:p>
          <a:p>
            <a:pPr lvl="1"/>
            <a:r>
              <a:rPr lang="en-US" sz="1800"/>
              <a:t>As number of users increases, network contention increases</a:t>
            </a:r>
          </a:p>
          <a:p>
            <a:r>
              <a:rPr lang="en-US" sz="1800"/>
              <a:t>Numerical analysis results of bandwidth estimation </a:t>
            </a:r>
          </a:p>
          <a:p>
            <a:pPr lvl="1"/>
            <a:r>
              <a:rPr lang="en-US" sz="1600"/>
              <a:t>Scenario: users upload messages to an AP</a:t>
            </a:r>
          </a:p>
        </p:txBody>
      </p:sp>
      <p:grpSp>
        <p:nvGrpSpPr>
          <p:cNvPr id="2" name="Group 13"/>
          <p:cNvGrpSpPr>
            <a:grpSpLocks/>
          </p:cNvGrpSpPr>
          <p:nvPr/>
        </p:nvGrpSpPr>
        <p:grpSpPr bwMode="auto">
          <a:xfrm>
            <a:off x="4429125" y="1714500"/>
            <a:ext cx="4479925" cy="4033838"/>
            <a:chOff x="571472" y="1643049"/>
            <a:chExt cx="5654391" cy="4274359"/>
          </a:xfrm>
        </p:grpSpPr>
        <p:pic>
          <p:nvPicPr>
            <p:cNvPr id="24582" name="Picture 2"/>
            <p:cNvPicPr>
              <a:picLocks noChangeAspect="1" noChangeArrowheads="1"/>
            </p:cNvPicPr>
            <p:nvPr/>
          </p:nvPicPr>
          <p:blipFill>
            <a:blip r:embed="rId2"/>
            <a:srcRect/>
            <a:stretch>
              <a:fillRect/>
            </a:stretch>
          </p:blipFill>
          <p:spPr bwMode="auto">
            <a:xfrm>
              <a:off x="571472" y="1643049"/>
              <a:ext cx="2571768" cy="3466647"/>
            </a:xfrm>
            <a:prstGeom prst="rect">
              <a:avLst/>
            </a:prstGeom>
            <a:noFill/>
            <a:ln w="9525">
              <a:noFill/>
              <a:miter lim="800000"/>
              <a:headEnd/>
              <a:tailEnd/>
            </a:ln>
          </p:spPr>
        </p:pic>
        <p:pic>
          <p:nvPicPr>
            <p:cNvPr id="24583" name="Picture 3"/>
            <p:cNvPicPr>
              <a:picLocks noChangeAspect="1" noChangeArrowheads="1"/>
            </p:cNvPicPr>
            <p:nvPr/>
          </p:nvPicPr>
          <p:blipFill>
            <a:blip r:embed="rId3"/>
            <a:srcRect/>
            <a:stretch>
              <a:fillRect/>
            </a:stretch>
          </p:blipFill>
          <p:spPr bwMode="auto">
            <a:xfrm>
              <a:off x="3428992" y="1643050"/>
              <a:ext cx="2643206" cy="3499800"/>
            </a:xfrm>
            <a:prstGeom prst="rect">
              <a:avLst/>
            </a:prstGeom>
            <a:noFill/>
            <a:ln w="9525">
              <a:noFill/>
              <a:miter lim="800000"/>
              <a:headEnd/>
              <a:tailEnd/>
            </a:ln>
          </p:spPr>
        </p:pic>
        <p:sp>
          <p:nvSpPr>
            <p:cNvPr id="24584" name="TextBox 16"/>
            <p:cNvSpPr txBox="1">
              <a:spLocks noChangeArrowheads="1"/>
            </p:cNvSpPr>
            <p:nvPr/>
          </p:nvSpPr>
          <p:spPr bwMode="auto">
            <a:xfrm>
              <a:off x="932175" y="5049670"/>
              <a:ext cx="2481171" cy="293535"/>
            </a:xfrm>
            <a:prstGeom prst="rect">
              <a:avLst/>
            </a:prstGeom>
            <a:noFill/>
            <a:ln w="9525">
              <a:noFill/>
              <a:miter lim="800000"/>
              <a:headEnd/>
              <a:tailEnd/>
            </a:ln>
          </p:spPr>
          <p:txBody>
            <a:bodyPr wrap="none">
              <a:prstTxWarp prst="textNoShape">
                <a:avLst/>
              </a:prstTxWarp>
              <a:spAutoFit/>
            </a:bodyPr>
            <a:lstStyle/>
            <a:p>
              <a:r>
                <a:rPr lang="en-US" sz="1200"/>
                <a:t>(a) Number of stations = 1</a:t>
              </a:r>
            </a:p>
          </p:txBody>
        </p:sp>
        <p:sp>
          <p:nvSpPr>
            <p:cNvPr id="24585" name="TextBox 17"/>
            <p:cNvSpPr txBox="1">
              <a:spLocks noChangeArrowheads="1"/>
            </p:cNvSpPr>
            <p:nvPr/>
          </p:nvSpPr>
          <p:spPr bwMode="auto">
            <a:xfrm>
              <a:off x="3637450" y="5049670"/>
              <a:ext cx="2588413" cy="293535"/>
            </a:xfrm>
            <a:prstGeom prst="rect">
              <a:avLst/>
            </a:prstGeom>
            <a:noFill/>
            <a:ln w="9525">
              <a:noFill/>
              <a:miter lim="800000"/>
              <a:headEnd/>
              <a:tailEnd/>
            </a:ln>
          </p:spPr>
          <p:txBody>
            <a:bodyPr wrap="none">
              <a:prstTxWarp prst="textNoShape">
                <a:avLst/>
              </a:prstTxWarp>
              <a:spAutoFit/>
            </a:bodyPr>
            <a:lstStyle/>
            <a:p>
              <a:r>
                <a:rPr lang="en-US" sz="1200"/>
                <a:t>(b) Number of stations = 10</a:t>
              </a:r>
            </a:p>
          </p:txBody>
        </p:sp>
        <p:sp>
          <p:nvSpPr>
            <p:cNvPr id="24586" name="TextBox 18"/>
            <p:cNvSpPr txBox="1">
              <a:spLocks noChangeArrowheads="1"/>
            </p:cNvSpPr>
            <p:nvPr/>
          </p:nvSpPr>
          <p:spPr bwMode="auto">
            <a:xfrm>
              <a:off x="2194637" y="5428183"/>
              <a:ext cx="3687154" cy="489225"/>
            </a:xfrm>
            <a:prstGeom prst="rect">
              <a:avLst/>
            </a:prstGeom>
            <a:noFill/>
            <a:ln w="9525">
              <a:noFill/>
              <a:miter lim="800000"/>
              <a:headEnd/>
              <a:tailEnd/>
            </a:ln>
          </p:spPr>
          <p:txBody>
            <a:bodyPr wrap="none">
              <a:prstTxWarp prst="textNoShape">
                <a:avLst/>
              </a:prstTxWarp>
              <a:spAutoFit/>
            </a:bodyPr>
            <a:lstStyle/>
            <a:p>
              <a:r>
                <a:rPr lang="en-US" sz="1200"/>
                <a:t>CR: Channel Rate of an AP and stations</a:t>
              </a:r>
            </a:p>
            <a:p>
              <a:r>
                <a:rPr lang="en-US" sz="1200"/>
                <a:t>Rbusy: channel busy ratio</a:t>
              </a:r>
            </a:p>
          </p:txBody>
        </p:sp>
      </p:grpSp>
      <p:sp>
        <p:nvSpPr>
          <p:cNvPr id="24581" name="TextBox 4"/>
          <p:cNvSpPr txBox="1">
            <a:spLocks noChangeArrowheads="1"/>
          </p:cNvSpPr>
          <p:nvPr/>
        </p:nvSpPr>
        <p:spPr bwMode="auto">
          <a:xfrm>
            <a:off x="928688" y="5929313"/>
            <a:ext cx="7858125" cy="400050"/>
          </a:xfrm>
          <a:prstGeom prst="rect">
            <a:avLst/>
          </a:prstGeom>
          <a:noFill/>
          <a:ln w="9525">
            <a:noFill/>
            <a:miter lim="800000"/>
            <a:headEnd/>
            <a:tailEnd/>
          </a:ln>
        </p:spPr>
        <p:txBody>
          <a:bodyPr>
            <a:prstTxWarp prst="textNoShape">
              <a:avLst/>
            </a:prstTxWarp>
            <a:spAutoFit/>
          </a:bodyPr>
          <a:lstStyle/>
          <a:p>
            <a:r>
              <a:rPr lang="en-US" sz="1000"/>
              <a:t>S. Seo et. al, “Achievable throughput-based MAC layer handoff In IEEE 802.11 wireless local area networks”, EURASIP Journal on</a:t>
            </a:r>
          </a:p>
          <a:p>
            <a:r>
              <a:rPr lang="en-US" sz="1000"/>
              <a:t>Wireless Communications and Networking, 2009.</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z="3200"/>
              <a:t>Measurement #1</a:t>
            </a:r>
          </a:p>
        </p:txBody>
      </p:sp>
      <p:sp>
        <p:nvSpPr>
          <p:cNvPr id="27651" name="Content Placeholder 2"/>
          <p:cNvSpPr>
            <a:spLocks noGrp="1"/>
          </p:cNvSpPr>
          <p:nvPr>
            <p:ph idx="1"/>
          </p:nvPr>
        </p:nvSpPr>
        <p:spPr>
          <a:xfrm>
            <a:off x="1143000" y="1143000"/>
            <a:ext cx="7167284" cy="1828800"/>
          </a:xfrm>
        </p:spPr>
        <p:txBody>
          <a:bodyPr>
            <a:normAutofit fontScale="92500" lnSpcReduction="20000"/>
          </a:bodyPr>
          <a:lstStyle/>
          <a:p>
            <a:pPr marL="342900" lvl="1" indent="-342900"/>
            <a:r>
              <a:rPr lang="en-US" sz="1800" dirty="0"/>
              <a:t>Measurement of bus dwell time (stop time) and travel time in Manhattan</a:t>
            </a:r>
          </a:p>
          <a:p>
            <a:pPr marL="692150" lvl="2" indent="-342900"/>
            <a:r>
              <a:rPr lang="en-US" sz="1400" dirty="0"/>
              <a:t>2:30 PM – 3:30 PM, Jan, 2010 </a:t>
            </a:r>
          </a:p>
          <a:p>
            <a:pPr marL="692150" lvl="2" indent="-342900"/>
            <a:r>
              <a:rPr lang="en-US" sz="1400" dirty="0" err="1"/>
              <a:t>116st</a:t>
            </a:r>
            <a:r>
              <a:rPr lang="en-US" sz="1400" dirty="0"/>
              <a:t>, Broadway – </a:t>
            </a:r>
            <a:r>
              <a:rPr lang="en-US" sz="1400" dirty="0" err="1"/>
              <a:t>42st</a:t>
            </a:r>
            <a:r>
              <a:rPr lang="en-US" sz="1400" dirty="0"/>
              <a:t>, 1 Ave</a:t>
            </a:r>
          </a:p>
          <a:p>
            <a:r>
              <a:rPr lang="en-US" sz="1800" dirty="0"/>
              <a:t>Results</a:t>
            </a:r>
          </a:p>
          <a:p>
            <a:pPr marL="692150" lvl="2" indent="-342900"/>
            <a:r>
              <a:rPr lang="en-US" sz="1400" dirty="0"/>
              <a:t>Average bus dwell time is 26 sec; average bus travel time is 65.4 sec</a:t>
            </a:r>
          </a:p>
        </p:txBody>
      </p:sp>
      <p:graphicFrame>
        <p:nvGraphicFramePr>
          <p:cNvPr id="4" name="Chart 3"/>
          <p:cNvGraphicFramePr>
            <a:graphicFrameLocks noGrp="1"/>
          </p:cNvGraphicFramePr>
          <p:nvPr/>
        </p:nvGraphicFramePr>
        <p:xfrm>
          <a:off x="1500166" y="3214686"/>
          <a:ext cx="6357982" cy="321471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z="3200"/>
              <a:t>Measurement #2</a:t>
            </a:r>
          </a:p>
        </p:txBody>
      </p:sp>
      <p:sp>
        <p:nvSpPr>
          <p:cNvPr id="26627" name="Content Placeholder 2"/>
          <p:cNvSpPr>
            <a:spLocks noGrp="1"/>
          </p:cNvSpPr>
          <p:nvPr>
            <p:ph idx="1"/>
          </p:nvPr>
        </p:nvSpPr>
        <p:spPr/>
        <p:txBody>
          <a:bodyPr>
            <a:normAutofit lnSpcReduction="10000"/>
          </a:bodyPr>
          <a:lstStyle/>
          <a:p>
            <a:r>
              <a:rPr lang="en-US" sz="1800"/>
              <a:t>Measurement of goodput via IEEE 802.11g while on a bus</a:t>
            </a:r>
          </a:p>
          <a:p>
            <a:pPr lvl="1"/>
            <a:r>
              <a:rPr lang="en-US" sz="1600"/>
              <a:t>One-way (upload)</a:t>
            </a:r>
          </a:p>
          <a:p>
            <a:pPr lvl="1"/>
            <a:r>
              <a:rPr lang="en-US" sz="1600"/>
              <a:t>Two-way (upload and download)</a:t>
            </a:r>
          </a:p>
          <a:p>
            <a:r>
              <a:rPr lang="en-US" sz="1800"/>
              <a:t>Measurement settings</a:t>
            </a:r>
          </a:p>
          <a:p>
            <a:pPr lvl="1"/>
            <a:r>
              <a:rPr lang="en-US" sz="1600"/>
              <a:t>2 – 4 PM, Feb, 2010</a:t>
            </a:r>
          </a:p>
          <a:p>
            <a:pPr lvl="1"/>
            <a:r>
              <a:rPr lang="en-US" sz="1600"/>
              <a:t>106</a:t>
            </a:r>
            <a:r>
              <a:rPr lang="en-US" sz="1600" baseline="30000"/>
              <a:t>th</a:t>
            </a:r>
            <a:r>
              <a:rPr lang="en-US" sz="1600"/>
              <a:t> ST, Broadway  </a:t>
            </a:r>
          </a:p>
          <a:p>
            <a:pPr lvl="1"/>
            <a:r>
              <a:rPr lang="en-US" sz="1600"/>
              <a:t>Use two laptops</a:t>
            </a:r>
          </a:p>
          <a:p>
            <a:pPr lvl="2"/>
            <a:r>
              <a:rPr lang="en-US" sz="1400"/>
              <a:t>Bus stop</a:t>
            </a:r>
          </a:p>
          <a:p>
            <a:pPr lvl="3"/>
            <a:r>
              <a:rPr lang="en-US" sz="1400"/>
              <a:t>ThinkPad 11a/b/g/n Wireless LAN Mini PCI Express Adapter</a:t>
            </a:r>
          </a:p>
          <a:p>
            <a:pPr lvl="3"/>
            <a:r>
              <a:rPr lang="en-US" sz="1400"/>
              <a:t>Atheros AR5418/AR5008 chipset</a:t>
            </a:r>
          </a:p>
          <a:p>
            <a:pPr lvl="2"/>
            <a:r>
              <a:rPr lang="en-US" sz="1400"/>
              <a:t>Bus</a:t>
            </a:r>
          </a:p>
          <a:p>
            <a:pPr lvl="3"/>
            <a:r>
              <a:rPr lang="en-US" sz="1400"/>
              <a:t>Intel PRO/Wireless 3945ABG Mini-PCI Express Adapter</a:t>
            </a:r>
          </a:p>
          <a:p>
            <a:pPr lvl="3"/>
            <a:r>
              <a:rPr lang="en-US" sz="1400"/>
              <a:t>Intel WM3945AG chipset </a:t>
            </a:r>
          </a:p>
          <a:p>
            <a:pPr lvl="3"/>
            <a:endParaRPr lang="en-US" sz="1400"/>
          </a:p>
          <a:p>
            <a:pPr lvl="3"/>
            <a:endParaRPr lang="en-US" sz="140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3200"/>
              <a:t>TCP goodput via IEEE 802.11g</a:t>
            </a:r>
          </a:p>
        </p:txBody>
      </p:sp>
      <p:sp>
        <p:nvSpPr>
          <p:cNvPr id="27651" name="Content Placeholder 2"/>
          <p:cNvSpPr>
            <a:spLocks noGrp="1"/>
          </p:cNvSpPr>
          <p:nvPr>
            <p:ph sz="half" idx="1"/>
          </p:nvPr>
        </p:nvSpPr>
        <p:spPr>
          <a:xfrm>
            <a:off x="533400" y="1524000"/>
            <a:ext cx="3863788" cy="838200"/>
          </a:xfrm>
        </p:spPr>
        <p:txBody>
          <a:bodyPr>
            <a:normAutofit lnSpcReduction="10000"/>
          </a:bodyPr>
          <a:lstStyle/>
          <a:p>
            <a:pPr>
              <a:lnSpc>
                <a:spcPct val="120000"/>
              </a:lnSpc>
              <a:spcBef>
                <a:spcPts val="0"/>
              </a:spcBef>
            </a:pPr>
            <a:r>
              <a:rPr lang="en-US" sz="1400" dirty="0" smtClean="0"/>
              <a:t>TCP upload</a:t>
            </a:r>
            <a:endParaRPr lang="en-US" sz="1400" dirty="0"/>
          </a:p>
          <a:p>
            <a:pPr>
              <a:lnSpc>
                <a:spcPct val="120000"/>
              </a:lnSpc>
              <a:spcBef>
                <a:spcPts val="0"/>
              </a:spcBef>
            </a:pPr>
            <a:r>
              <a:rPr lang="en-US" sz="1400" dirty="0"/>
              <a:t>Total network connection time: 25 sec</a:t>
            </a:r>
          </a:p>
          <a:p>
            <a:pPr>
              <a:lnSpc>
                <a:spcPct val="120000"/>
              </a:lnSpc>
              <a:spcBef>
                <a:spcPts val="0"/>
              </a:spcBef>
            </a:pPr>
            <a:r>
              <a:rPr lang="en-US" sz="1400" dirty="0"/>
              <a:t>Bus dwell time: 11 sec</a:t>
            </a:r>
          </a:p>
          <a:p>
            <a:pPr>
              <a:lnSpc>
                <a:spcPct val="120000"/>
              </a:lnSpc>
              <a:spcBef>
                <a:spcPts val="0"/>
              </a:spcBef>
            </a:pPr>
            <a:endParaRPr lang="en-US" dirty="0"/>
          </a:p>
        </p:txBody>
      </p:sp>
      <p:sp>
        <p:nvSpPr>
          <p:cNvPr id="27652" name="Content Placeholder 3"/>
          <p:cNvSpPr>
            <a:spLocks noGrp="1"/>
          </p:cNvSpPr>
          <p:nvPr>
            <p:ph sz="half" idx="2"/>
          </p:nvPr>
        </p:nvSpPr>
        <p:spPr>
          <a:xfrm>
            <a:off x="4648200" y="1219200"/>
            <a:ext cx="3867912" cy="914400"/>
          </a:xfrm>
        </p:spPr>
        <p:txBody>
          <a:bodyPr>
            <a:normAutofit lnSpcReduction="10000"/>
          </a:bodyPr>
          <a:lstStyle/>
          <a:p>
            <a:pPr>
              <a:lnSpc>
                <a:spcPct val="110000"/>
              </a:lnSpc>
              <a:spcBef>
                <a:spcPts val="0"/>
              </a:spcBef>
            </a:pPr>
            <a:r>
              <a:rPr lang="en-US" sz="1400" dirty="0"/>
              <a:t>TCP-two-way (upload and download)</a:t>
            </a:r>
          </a:p>
          <a:p>
            <a:pPr>
              <a:lnSpc>
                <a:spcPct val="110000"/>
              </a:lnSpc>
              <a:spcBef>
                <a:spcPts val="0"/>
              </a:spcBef>
            </a:pPr>
            <a:r>
              <a:rPr lang="en-US" sz="1400" dirty="0"/>
              <a:t>Total network connection time: 46 sec</a:t>
            </a:r>
          </a:p>
          <a:p>
            <a:pPr>
              <a:lnSpc>
                <a:spcPct val="110000"/>
              </a:lnSpc>
              <a:spcBef>
                <a:spcPts val="0"/>
              </a:spcBef>
            </a:pPr>
            <a:r>
              <a:rPr lang="en-US" sz="1400" dirty="0"/>
              <a:t>Bus dwell time: 26.7 sec</a:t>
            </a:r>
          </a:p>
          <a:p>
            <a:pPr>
              <a:lnSpc>
                <a:spcPct val="110000"/>
              </a:lnSpc>
              <a:spcBef>
                <a:spcPts val="0"/>
              </a:spcBef>
            </a:pPr>
            <a:endParaRPr lang="en-US" dirty="0"/>
          </a:p>
        </p:txBody>
      </p:sp>
      <p:graphicFrame>
        <p:nvGraphicFramePr>
          <p:cNvPr id="5" name="Content Placeholder 3"/>
          <p:cNvGraphicFramePr>
            <a:graphicFrameLocks/>
          </p:cNvGraphicFramePr>
          <p:nvPr/>
        </p:nvGraphicFramePr>
        <p:xfrm>
          <a:off x="457200" y="2857496"/>
          <a:ext cx="3829048" cy="32686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7"/>
          <p:cNvGraphicFramePr>
            <a:graphicFrameLocks/>
          </p:cNvGraphicFramePr>
          <p:nvPr/>
        </p:nvGraphicFramePr>
        <p:xfrm>
          <a:off x="4500562" y="2928934"/>
          <a:ext cx="4210080" cy="319722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562600" y="2133600"/>
            <a:ext cx="2933115"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defRPr/>
            </a:pPr>
            <a:r>
              <a:rPr lang="en-US" sz="1400" dirty="0"/>
              <a:t>Total throughput is smaller than </a:t>
            </a:r>
          </a:p>
          <a:p>
            <a:pPr>
              <a:defRPr/>
            </a:pPr>
            <a:r>
              <a:rPr lang="en-US" sz="1400" dirty="0"/>
              <a:t>that of </a:t>
            </a:r>
            <a:r>
              <a:rPr lang="en-US" sz="1400" dirty="0" smtClean="0"/>
              <a:t>TCP upload </a:t>
            </a:r>
            <a:endParaRPr lang="en-US" sz="1400" dirty="0"/>
          </a:p>
          <a:p>
            <a:pPr>
              <a:defRPr/>
            </a:pPr>
            <a:r>
              <a:rPr lang="en-US" sz="1400" dirty="0"/>
              <a:t>because of network contention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z="3200"/>
              <a:t>Measurement #3</a:t>
            </a:r>
          </a:p>
        </p:txBody>
      </p:sp>
      <p:sp>
        <p:nvSpPr>
          <p:cNvPr id="28675" name="Content Placeholder 2"/>
          <p:cNvSpPr>
            <a:spLocks noGrp="1"/>
          </p:cNvSpPr>
          <p:nvPr>
            <p:ph idx="1"/>
          </p:nvPr>
        </p:nvSpPr>
        <p:spPr>
          <a:xfrm>
            <a:off x="988358" y="1524000"/>
            <a:ext cx="7167284" cy="4602163"/>
          </a:xfrm>
        </p:spPr>
        <p:txBody>
          <a:bodyPr/>
          <a:lstStyle/>
          <a:p>
            <a:r>
              <a:rPr lang="en-US" sz="1800" dirty="0"/>
              <a:t>Measurement of raw data rate and signal strength</a:t>
            </a:r>
          </a:p>
          <a:p>
            <a:pPr lvl="1"/>
            <a:r>
              <a:rPr lang="en-US" sz="1600" dirty="0"/>
              <a:t>Uploading messages</a:t>
            </a:r>
          </a:p>
          <a:p>
            <a:r>
              <a:rPr lang="en-US" sz="1800" dirty="0"/>
              <a:t>Measurement settings</a:t>
            </a:r>
          </a:p>
          <a:p>
            <a:pPr lvl="1"/>
            <a:r>
              <a:rPr lang="en-US" sz="1600" dirty="0"/>
              <a:t>2 – 4 PM, Feb, 2010</a:t>
            </a:r>
          </a:p>
          <a:p>
            <a:pPr lvl="1"/>
            <a:r>
              <a:rPr lang="en-US" sz="1600" dirty="0"/>
              <a:t>106</a:t>
            </a:r>
            <a:r>
              <a:rPr lang="en-US" sz="1600" baseline="30000" dirty="0"/>
              <a:t>th</a:t>
            </a:r>
            <a:r>
              <a:rPr lang="en-US" sz="1600" dirty="0"/>
              <a:t> ST, Broadway  </a:t>
            </a:r>
          </a:p>
          <a:p>
            <a:pPr lvl="1"/>
            <a:r>
              <a:rPr lang="en-US" sz="1600" dirty="0"/>
              <a:t>Use two laptops</a:t>
            </a:r>
          </a:p>
          <a:p>
            <a:pPr lvl="2"/>
            <a:r>
              <a:rPr lang="en-US" sz="1400" dirty="0"/>
              <a:t>Same wireless network card to make symmetric link</a:t>
            </a:r>
          </a:p>
          <a:p>
            <a:pPr lvl="3"/>
            <a:r>
              <a:rPr lang="en-US" sz="1400" dirty="0"/>
              <a:t>Orinoco 11a/b/g </a:t>
            </a:r>
            <a:r>
              <a:rPr lang="en-US" sz="1400" dirty="0" err="1"/>
              <a:t>ComboCard</a:t>
            </a:r>
            <a:r>
              <a:rPr lang="en-US" sz="1400" dirty="0"/>
              <a:t> PCMCIA wireless card</a:t>
            </a:r>
          </a:p>
          <a:p>
            <a:pPr lvl="3"/>
            <a:r>
              <a:rPr lang="en-US" sz="1400" dirty="0" err="1"/>
              <a:t>Atheros</a:t>
            </a:r>
            <a:r>
              <a:rPr lang="en-US" sz="1400" dirty="0"/>
              <a:t> chipset</a:t>
            </a:r>
          </a:p>
          <a:p>
            <a:pPr lvl="3"/>
            <a:endParaRPr lang="en-US" sz="1400" dirty="0"/>
          </a:p>
          <a:p>
            <a:pPr lvl="1"/>
            <a:endParaRPr lang="en-US" dirty="0"/>
          </a:p>
          <a:p>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Content Placeholder 3" descr="thruput_udp_1"/>
          <p:cNvPicPr>
            <a:picLocks noChangeAspect="1"/>
          </p:cNvPicPr>
          <p:nvPr/>
        </p:nvPicPr>
        <p:blipFill>
          <a:blip r:embed="rId2"/>
          <a:srcRect l="49513"/>
          <a:stretch>
            <a:fillRect/>
          </a:stretch>
        </p:blipFill>
        <p:spPr bwMode="auto">
          <a:xfrm>
            <a:off x="3571875" y="1500188"/>
            <a:ext cx="4532313" cy="1814512"/>
          </a:xfrm>
          <a:prstGeom prst="rect">
            <a:avLst/>
          </a:prstGeom>
          <a:noFill/>
          <a:ln w="9525">
            <a:noFill/>
            <a:miter lim="800000"/>
            <a:headEnd/>
            <a:tailEnd/>
          </a:ln>
        </p:spPr>
      </p:pic>
      <p:sp>
        <p:nvSpPr>
          <p:cNvPr id="29699" name="Title 1"/>
          <p:cNvSpPr>
            <a:spLocks noGrp="1"/>
          </p:cNvSpPr>
          <p:nvPr>
            <p:ph type="title"/>
          </p:nvPr>
        </p:nvSpPr>
        <p:spPr/>
        <p:txBody>
          <a:bodyPr/>
          <a:lstStyle/>
          <a:p>
            <a:r>
              <a:rPr lang="en-US" sz="3200"/>
              <a:t>Raw data rate and signal strength</a:t>
            </a:r>
          </a:p>
        </p:txBody>
      </p:sp>
      <p:sp>
        <p:nvSpPr>
          <p:cNvPr id="29700" name="Content Placeholder 2"/>
          <p:cNvSpPr>
            <a:spLocks noGrp="1"/>
          </p:cNvSpPr>
          <p:nvPr>
            <p:ph idx="1"/>
          </p:nvPr>
        </p:nvSpPr>
        <p:spPr/>
        <p:txBody>
          <a:bodyPr/>
          <a:lstStyle/>
          <a:p>
            <a:r>
              <a:rPr lang="en-US" sz="1600"/>
              <a:t>Average signal strength: -65.6 dBm</a:t>
            </a:r>
          </a:p>
          <a:p>
            <a:r>
              <a:rPr lang="en-US" sz="1600"/>
              <a:t>Raw data rate is low</a:t>
            </a:r>
          </a:p>
        </p:txBody>
      </p:sp>
      <p:graphicFrame>
        <p:nvGraphicFramePr>
          <p:cNvPr id="5" name="Content Placeholder 3"/>
          <p:cNvGraphicFramePr>
            <a:graphicFrameLocks/>
          </p:cNvGraphicFramePr>
          <p:nvPr/>
        </p:nvGraphicFramePr>
        <p:xfrm>
          <a:off x="2214546" y="3600465"/>
          <a:ext cx="5900750" cy="3043245"/>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rot="16200000" flipH="1">
            <a:off x="4464844" y="5207794"/>
            <a:ext cx="16430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036344" y="5207794"/>
            <a:ext cx="16430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6536532" y="5207794"/>
            <a:ext cx="16430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893719" y="5207794"/>
            <a:ext cx="16430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571750" y="5357813"/>
            <a:ext cx="6000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71750" y="5857875"/>
            <a:ext cx="6000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679156" y="3707607"/>
            <a:ext cx="1285875"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5107781" y="3636170"/>
            <a:ext cx="1285875" cy="214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6286500" y="3314701"/>
            <a:ext cx="1285875" cy="857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6572250" y="3243263"/>
            <a:ext cx="1285875" cy="1000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4929188" y="2671763"/>
            <a:ext cx="8572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5214938" y="2671763"/>
            <a:ext cx="8572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072188" y="2671763"/>
            <a:ext cx="8572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286500" y="2671763"/>
            <a:ext cx="857250" cy="0"/>
          </a:xfrm>
          <a:prstGeom prst="line">
            <a:avLst/>
          </a:prstGeom>
        </p:spPr>
        <p:style>
          <a:lnRef idx="1">
            <a:schemeClr val="accent1"/>
          </a:lnRef>
          <a:fillRef idx="0">
            <a:schemeClr val="accent1"/>
          </a:fillRef>
          <a:effectRef idx="0">
            <a:schemeClr val="accent1"/>
          </a:effectRef>
          <a:fontRef idx="minor">
            <a:schemeClr val="tx1"/>
          </a:fontRef>
        </p:style>
      </p:cxnSp>
      <p:sp>
        <p:nvSpPr>
          <p:cNvPr id="29716" name="TextBox 21"/>
          <p:cNvSpPr txBox="1">
            <a:spLocks noChangeArrowheads="1"/>
          </p:cNvSpPr>
          <p:nvPr/>
        </p:nvSpPr>
        <p:spPr bwMode="auto">
          <a:xfrm>
            <a:off x="8072438" y="1500188"/>
            <a:ext cx="628650" cy="276225"/>
          </a:xfrm>
          <a:prstGeom prst="rect">
            <a:avLst/>
          </a:prstGeom>
          <a:noFill/>
          <a:ln w="9525">
            <a:noFill/>
            <a:miter lim="800000"/>
            <a:headEnd/>
            <a:tailEnd/>
          </a:ln>
        </p:spPr>
        <p:txBody>
          <a:bodyPr wrap="none">
            <a:prstTxWarp prst="textNoShape">
              <a:avLst/>
            </a:prstTxWarp>
            <a:spAutoFit/>
          </a:bodyPr>
          <a:lstStyle/>
          <a:p>
            <a:r>
              <a:rPr lang="en-US" sz="1200"/>
              <a:t>bit/sec</a:t>
            </a:r>
          </a:p>
        </p:txBody>
      </p:sp>
      <p:sp>
        <p:nvSpPr>
          <p:cNvPr id="29717" name="TextBox 21"/>
          <p:cNvSpPr txBox="1">
            <a:spLocks noChangeArrowheads="1"/>
          </p:cNvSpPr>
          <p:nvPr/>
        </p:nvSpPr>
        <p:spPr bwMode="auto">
          <a:xfrm>
            <a:off x="3500438" y="4143375"/>
            <a:ext cx="687387" cy="276225"/>
          </a:xfrm>
          <a:prstGeom prst="rect">
            <a:avLst/>
          </a:prstGeom>
          <a:noFill/>
          <a:ln w="9525">
            <a:noFill/>
            <a:miter lim="800000"/>
            <a:headEnd/>
            <a:tailEnd/>
          </a:ln>
        </p:spPr>
        <p:txBody>
          <a:bodyPr wrap="none">
            <a:prstTxWarp prst="textNoShape">
              <a:avLst/>
            </a:prstTxWarp>
            <a:spAutoFit/>
          </a:bodyPr>
          <a:lstStyle/>
          <a:p>
            <a:r>
              <a:rPr lang="en-US" sz="1200"/>
              <a:t>1 Mbps</a:t>
            </a:r>
          </a:p>
        </p:txBody>
      </p:sp>
      <p:sp>
        <p:nvSpPr>
          <p:cNvPr id="29718" name="TextBox 22"/>
          <p:cNvSpPr txBox="1">
            <a:spLocks noChangeArrowheads="1"/>
          </p:cNvSpPr>
          <p:nvPr/>
        </p:nvSpPr>
        <p:spPr bwMode="auto">
          <a:xfrm>
            <a:off x="5214938" y="4143375"/>
            <a:ext cx="687387" cy="276225"/>
          </a:xfrm>
          <a:prstGeom prst="rect">
            <a:avLst/>
          </a:prstGeom>
          <a:noFill/>
          <a:ln w="9525">
            <a:noFill/>
            <a:miter lim="800000"/>
            <a:headEnd/>
            <a:tailEnd/>
          </a:ln>
        </p:spPr>
        <p:txBody>
          <a:bodyPr wrap="none">
            <a:prstTxWarp prst="textNoShape">
              <a:avLst/>
            </a:prstTxWarp>
            <a:spAutoFit/>
          </a:bodyPr>
          <a:lstStyle/>
          <a:p>
            <a:r>
              <a:rPr lang="en-US" sz="1200"/>
              <a:t>2 Mbps</a:t>
            </a:r>
          </a:p>
        </p:txBody>
      </p:sp>
      <p:sp>
        <p:nvSpPr>
          <p:cNvPr id="29719" name="TextBox 23"/>
          <p:cNvSpPr txBox="1">
            <a:spLocks noChangeArrowheads="1"/>
          </p:cNvSpPr>
          <p:nvPr/>
        </p:nvSpPr>
        <p:spPr bwMode="auto">
          <a:xfrm>
            <a:off x="6215063" y="4143375"/>
            <a:ext cx="687387" cy="276225"/>
          </a:xfrm>
          <a:prstGeom prst="rect">
            <a:avLst/>
          </a:prstGeom>
          <a:noFill/>
          <a:ln w="9525">
            <a:noFill/>
            <a:miter lim="800000"/>
            <a:headEnd/>
            <a:tailEnd/>
          </a:ln>
        </p:spPr>
        <p:txBody>
          <a:bodyPr wrap="none">
            <a:prstTxWarp prst="textNoShape">
              <a:avLst/>
            </a:prstTxWarp>
            <a:spAutoFit/>
          </a:bodyPr>
          <a:lstStyle/>
          <a:p>
            <a:r>
              <a:rPr lang="en-US" sz="1200"/>
              <a:t>1 Mbps</a:t>
            </a:r>
          </a:p>
        </p:txBody>
      </p:sp>
      <p:sp>
        <p:nvSpPr>
          <p:cNvPr id="29720" name="TextBox 24"/>
          <p:cNvSpPr txBox="1">
            <a:spLocks noChangeArrowheads="1"/>
          </p:cNvSpPr>
          <p:nvPr/>
        </p:nvSpPr>
        <p:spPr bwMode="auto">
          <a:xfrm>
            <a:off x="7215188" y="4143375"/>
            <a:ext cx="687387" cy="276225"/>
          </a:xfrm>
          <a:prstGeom prst="rect">
            <a:avLst/>
          </a:prstGeom>
          <a:noFill/>
          <a:ln w="9525">
            <a:noFill/>
            <a:miter lim="800000"/>
            <a:headEnd/>
            <a:tailEnd/>
          </a:ln>
        </p:spPr>
        <p:txBody>
          <a:bodyPr wrap="none">
            <a:prstTxWarp prst="textNoShape">
              <a:avLst/>
            </a:prstTxWarp>
            <a:spAutoFit/>
          </a:bodyPr>
          <a:lstStyle/>
          <a:p>
            <a:r>
              <a:rPr lang="en-US" sz="1200"/>
              <a:t>2 Mbps</a:t>
            </a:r>
          </a:p>
        </p:txBody>
      </p:sp>
      <p:sp>
        <p:nvSpPr>
          <p:cNvPr id="29721" name="TextBox 25"/>
          <p:cNvSpPr txBox="1">
            <a:spLocks noChangeArrowheads="1"/>
          </p:cNvSpPr>
          <p:nvPr/>
        </p:nvSpPr>
        <p:spPr bwMode="auto">
          <a:xfrm>
            <a:off x="457200" y="3962400"/>
            <a:ext cx="1619250" cy="276225"/>
          </a:xfrm>
          <a:prstGeom prst="rect">
            <a:avLst/>
          </a:prstGeom>
          <a:noFill/>
          <a:ln w="9525">
            <a:noFill/>
            <a:miter lim="800000"/>
            <a:headEnd/>
            <a:tailEnd/>
          </a:ln>
        </p:spPr>
        <p:txBody>
          <a:bodyPr wrap="none">
            <a:prstTxWarp prst="textNoShape">
              <a:avLst/>
            </a:prstTxWarp>
            <a:spAutoFit/>
          </a:bodyPr>
          <a:lstStyle/>
          <a:p>
            <a:r>
              <a:rPr lang="en-US" sz="1200"/>
              <a:t>Raw data rate (Mb/</a:t>
            </a:r>
            <a:r>
              <a:rPr lang="en-US" sz="1200" dirty="0" err="1"/>
              <a:t>s</a:t>
            </a:r>
            <a:r>
              <a:rPr lang="en-US" sz="1200" dirty="0"/>
              <a:t>)</a:t>
            </a:r>
          </a:p>
        </p:txBody>
      </p:sp>
      <p:sp>
        <p:nvSpPr>
          <p:cNvPr id="29722" name="TextBox 26"/>
          <p:cNvSpPr txBox="1">
            <a:spLocks noChangeArrowheads="1"/>
          </p:cNvSpPr>
          <p:nvPr/>
        </p:nvSpPr>
        <p:spPr bwMode="auto">
          <a:xfrm>
            <a:off x="4286250" y="2643188"/>
            <a:ext cx="552450" cy="276225"/>
          </a:xfrm>
          <a:prstGeom prst="rect">
            <a:avLst/>
          </a:prstGeom>
          <a:noFill/>
          <a:ln w="9525">
            <a:noFill/>
            <a:miter lim="800000"/>
            <a:headEnd/>
            <a:tailEnd/>
          </a:ln>
        </p:spPr>
        <p:txBody>
          <a:bodyPr wrap="none">
            <a:prstTxWarp prst="textNoShape">
              <a:avLst/>
            </a:prstTxWarp>
            <a:spAutoFit/>
          </a:bodyPr>
          <a:lstStyle/>
          <a:p>
            <a:r>
              <a:rPr lang="en-US" sz="1200">
                <a:solidFill>
                  <a:srgbClr val="FF0000"/>
                </a:solidFill>
              </a:rPr>
              <a:t>Retry</a:t>
            </a:r>
          </a:p>
        </p:txBody>
      </p:sp>
      <p:sp>
        <p:nvSpPr>
          <p:cNvPr id="29723" name="TextBox 29"/>
          <p:cNvSpPr txBox="1">
            <a:spLocks noChangeArrowheads="1"/>
          </p:cNvSpPr>
          <p:nvPr/>
        </p:nvSpPr>
        <p:spPr bwMode="auto">
          <a:xfrm>
            <a:off x="381000" y="5486400"/>
            <a:ext cx="1668462" cy="276225"/>
          </a:xfrm>
          <a:prstGeom prst="rect">
            <a:avLst/>
          </a:prstGeom>
          <a:noFill/>
          <a:ln w="9525">
            <a:noFill/>
            <a:miter lim="800000"/>
            <a:headEnd/>
            <a:tailEnd/>
          </a:ln>
        </p:spPr>
        <p:txBody>
          <a:bodyPr wrap="none">
            <a:prstTxWarp prst="textNoShape">
              <a:avLst/>
            </a:prstTxWarp>
            <a:spAutoFit/>
          </a:bodyPr>
          <a:lstStyle/>
          <a:p>
            <a:r>
              <a:rPr lang="en-US" sz="1200" dirty="0"/>
              <a:t>Signal strength (</a:t>
            </a:r>
            <a:r>
              <a:rPr lang="en-US" sz="1200" dirty="0" err="1"/>
              <a:t>dBm</a:t>
            </a:r>
            <a:r>
              <a:rPr lang="en-US" sz="1200" dirty="0"/>
              <a:t>)</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3200"/>
              <a:t>Observations from measurements</a:t>
            </a:r>
          </a:p>
        </p:txBody>
      </p:sp>
      <p:sp>
        <p:nvSpPr>
          <p:cNvPr id="30723" name="Content Placeholder 2"/>
          <p:cNvSpPr>
            <a:spLocks noGrp="1"/>
          </p:cNvSpPr>
          <p:nvPr>
            <p:ph idx="1"/>
          </p:nvPr>
        </p:nvSpPr>
        <p:spPr>
          <a:xfrm>
            <a:off x="988358" y="1524000"/>
            <a:ext cx="7167284" cy="4602163"/>
          </a:xfrm>
        </p:spPr>
        <p:txBody>
          <a:bodyPr>
            <a:normAutofit fontScale="92500" lnSpcReduction="20000"/>
          </a:bodyPr>
          <a:lstStyle/>
          <a:p>
            <a:r>
              <a:rPr lang="en-US" sz="1800" dirty="0"/>
              <a:t>Network contention</a:t>
            </a:r>
          </a:p>
          <a:p>
            <a:pPr lvl="1"/>
            <a:r>
              <a:rPr lang="en-US" sz="1600" dirty="0"/>
              <a:t>As number of users increases, network contention increases</a:t>
            </a:r>
          </a:p>
          <a:p>
            <a:r>
              <a:rPr lang="en-US" sz="1800" dirty="0"/>
              <a:t>Network connection time</a:t>
            </a:r>
          </a:p>
          <a:p>
            <a:pPr lvl="1"/>
            <a:r>
              <a:rPr lang="en-US" sz="1600" dirty="0"/>
              <a:t>Average bus dwell time: 26 seconds</a:t>
            </a:r>
          </a:p>
          <a:p>
            <a:pPr lvl="1"/>
            <a:r>
              <a:rPr lang="en-US" sz="1600" dirty="0"/>
              <a:t>Average network connection time: 42 seconds</a:t>
            </a:r>
          </a:p>
          <a:p>
            <a:r>
              <a:rPr lang="en-US" sz="1800" dirty="0"/>
              <a:t>Raw data rate is low</a:t>
            </a:r>
          </a:p>
          <a:p>
            <a:pPr lvl="1"/>
            <a:r>
              <a:rPr lang="en-US" sz="1600" dirty="0"/>
              <a:t>1, 2, or sometimes 5.5 Mb/</a:t>
            </a:r>
            <a:r>
              <a:rPr lang="en-US" sz="1600" dirty="0" err="1"/>
              <a:t>s</a:t>
            </a:r>
            <a:endParaRPr lang="en-US" sz="1600" dirty="0"/>
          </a:p>
          <a:p>
            <a:r>
              <a:rPr lang="en-US" sz="1800" dirty="0"/>
              <a:t>There are unexpected behavior of buses</a:t>
            </a:r>
          </a:p>
          <a:p>
            <a:pPr lvl="1"/>
            <a:r>
              <a:rPr lang="en-US" sz="1600" dirty="0"/>
              <a:t>Sometimes, a bus stops a bit far from a bus station.</a:t>
            </a:r>
          </a:p>
          <a:p>
            <a:pPr lvl="1"/>
            <a:r>
              <a:rPr lang="en-US" sz="1600" dirty="0"/>
              <a:t>Sometimes, a bus does not stop at a bus station.</a:t>
            </a:r>
          </a:p>
          <a:p>
            <a:r>
              <a:rPr lang="en-US" sz="1800" dirty="0"/>
              <a:t>Antenna and wireless network card affect throughput</a:t>
            </a:r>
          </a:p>
          <a:p>
            <a:pPr lvl="1"/>
            <a:r>
              <a:rPr lang="en-US" sz="1600" dirty="0" err="1"/>
              <a:t>Goodput</a:t>
            </a:r>
            <a:r>
              <a:rPr lang="en-US" sz="1600" dirty="0"/>
              <a:t> at measurement #2 is 8 Mb/</a:t>
            </a:r>
            <a:r>
              <a:rPr lang="en-US" sz="1600" dirty="0" err="1"/>
              <a:t>s</a:t>
            </a:r>
            <a:r>
              <a:rPr lang="en-US" sz="1600" dirty="0"/>
              <a:t> while a bus is </a:t>
            </a:r>
            <a:r>
              <a:rPr lang="en-US" sz="1600" dirty="0" smtClean="0"/>
              <a:t>stopped</a:t>
            </a:r>
          </a:p>
          <a:p>
            <a:pPr lvl="1"/>
            <a:r>
              <a:rPr lang="en-US" sz="1600" dirty="0" err="1"/>
              <a:t>Goodput</a:t>
            </a:r>
            <a:r>
              <a:rPr lang="en-US" sz="1600" dirty="0"/>
              <a:t> at measurement #3 is 1 Mb/</a:t>
            </a:r>
            <a:r>
              <a:rPr lang="en-US" sz="1600" dirty="0" err="1"/>
              <a:t>s</a:t>
            </a:r>
            <a:r>
              <a:rPr lang="en-US" sz="1600" dirty="0"/>
              <a:t> while a bus is </a:t>
            </a:r>
            <a:r>
              <a:rPr lang="en-US" sz="1600" dirty="0" smtClean="0"/>
              <a:t>stopped</a:t>
            </a:r>
            <a:endParaRPr lang="en-U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defines the Internet?</a:t>
            </a:r>
            <a:endParaRPr lang="en-US" dirty="0"/>
          </a:p>
        </p:txBody>
      </p:sp>
      <p:sp>
        <p:nvSpPr>
          <p:cNvPr id="3" name="Footer Placeholder 2"/>
          <p:cNvSpPr>
            <a:spLocks noGrp="1"/>
          </p:cNvSpPr>
          <p:nvPr>
            <p:ph type="ftr" sz="quarter" idx="11"/>
          </p:nvPr>
        </p:nvSpPr>
        <p:spPr/>
        <p:txBody>
          <a:bodyPr/>
          <a:lstStyle/>
          <a:p>
            <a:r>
              <a:rPr lang="en-US" smtClean="0"/>
              <a:t>6998-03 Feb. 2010</a:t>
            </a: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z="3200"/>
              <a:t>Solution space</a:t>
            </a:r>
          </a:p>
        </p:txBody>
      </p:sp>
      <p:sp>
        <p:nvSpPr>
          <p:cNvPr id="31747" name="Content Placeholder 2"/>
          <p:cNvSpPr>
            <a:spLocks noGrp="1"/>
          </p:cNvSpPr>
          <p:nvPr>
            <p:ph idx="1"/>
          </p:nvPr>
        </p:nvSpPr>
        <p:spPr/>
        <p:txBody>
          <a:bodyPr/>
          <a:lstStyle/>
          <a:p>
            <a:r>
              <a:rPr lang="en-US" sz="1800" dirty="0"/>
              <a:t>To overcome the restrictions of resources in a bus-stop model, we need to:</a:t>
            </a:r>
          </a:p>
          <a:p>
            <a:pPr lvl="1"/>
            <a:r>
              <a:rPr lang="en-US" sz="1600" dirty="0"/>
              <a:t>Reduce network contention</a:t>
            </a:r>
          </a:p>
          <a:p>
            <a:pPr lvl="2"/>
            <a:r>
              <a:rPr lang="en-US" sz="1400" dirty="0"/>
              <a:t>Increase throughput</a:t>
            </a:r>
          </a:p>
          <a:p>
            <a:pPr lvl="1"/>
            <a:r>
              <a:rPr lang="en-US" sz="1600" dirty="0"/>
              <a:t>Schedule transmission among passengers, bus, and bus station</a:t>
            </a:r>
          </a:p>
          <a:p>
            <a:pPr lvl="2"/>
            <a:r>
              <a:rPr lang="en-US" sz="1400" dirty="0"/>
              <a:t>Maximally utilize opportunities (limited contact time)</a:t>
            </a:r>
          </a:p>
          <a:p>
            <a:pPr lvl="1"/>
            <a:r>
              <a:rPr lang="en-US" sz="1600" dirty="0"/>
              <a:t>Schedule messages</a:t>
            </a:r>
          </a:p>
          <a:p>
            <a:pPr lvl="2"/>
            <a:r>
              <a:rPr lang="en-US" sz="1400" dirty="0"/>
              <a:t>Maximally utilize resources (finite buffer, limited bandwidth)</a:t>
            </a:r>
          </a:p>
          <a:p>
            <a:pPr lvl="1"/>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Content Placeholder 31"/>
          <p:cNvSpPr>
            <a:spLocks noGrp="1"/>
          </p:cNvSpPr>
          <p:nvPr>
            <p:ph idx="1"/>
          </p:nvPr>
        </p:nvSpPr>
        <p:spPr>
          <a:xfrm>
            <a:off x="988358" y="1371601"/>
            <a:ext cx="7167284" cy="1981200"/>
          </a:xfrm>
        </p:spPr>
        <p:txBody>
          <a:bodyPr>
            <a:normAutofit fontScale="92500" lnSpcReduction="10000"/>
          </a:bodyPr>
          <a:lstStyle/>
          <a:p>
            <a:pPr eaLnBrk="1" hangingPunct="1"/>
            <a:r>
              <a:rPr lang="en-US" sz="1900" dirty="0"/>
              <a:t>Two participants:</a:t>
            </a:r>
          </a:p>
          <a:p>
            <a:pPr lvl="1" eaLnBrk="1" hangingPunct="1"/>
            <a:r>
              <a:rPr lang="en-US" sz="1800" dirty="0"/>
              <a:t>A bus </a:t>
            </a:r>
            <a:r>
              <a:rPr lang="en-US" sz="1800" dirty="0" smtClean="0"/>
              <a:t>station (</a:t>
            </a:r>
            <a:r>
              <a:rPr lang="en-US" sz="1800" dirty="0"/>
              <a:t>AP) communicates only with a bus, not passengers</a:t>
            </a:r>
          </a:p>
          <a:p>
            <a:pPr lvl="1" eaLnBrk="1" hangingPunct="1"/>
            <a:r>
              <a:rPr lang="en-US" sz="1800" dirty="0"/>
              <a:t>Passenger messages are cached by a bus, and uploaded to an AP through the bus</a:t>
            </a:r>
          </a:p>
          <a:p>
            <a:pPr lvl="1" eaLnBrk="1" hangingPunct="1"/>
            <a:r>
              <a:rPr lang="en-US" sz="1800" dirty="0"/>
              <a:t>This can reduce contention and</a:t>
            </a:r>
            <a:r>
              <a:rPr lang="en-US" sz="1800" dirty="0" smtClean="0"/>
              <a:t> help ease scheduling </a:t>
            </a:r>
            <a:r>
              <a:rPr lang="en-US" sz="1800" dirty="0"/>
              <a:t>the messages.</a:t>
            </a:r>
          </a:p>
        </p:txBody>
      </p:sp>
      <p:pic>
        <p:nvPicPr>
          <p:cNvPr id="32771" name="Picture 32" descr="C:\Program Files\Microsoft Office\MEDIA\CAGCAT10\j0183328.wmf"/>
          <p:cNvPicPr>
            <a:picLocks noChangeAspect="1" noChangeArrowheads="1"/>
          </p:cNvPicPr>
          <p:nvPr/>
        </p:nvPicPr>
        <p:blipFill>
          <a:blip r:embed="rId2"/>
          <a:srcRect/>
          <a:stretch>
            <a:fillRect/>
          </a:stretch>
        </p:blipFill>
        <p:spPr bwMode="auto">
          <a:xfrm>
            <a:off x="1071563" y="3286125"/>
            <a:ext cx="3071812" cy="3082925"/>
          </a:xfrm>
          <a:prstGeom prst="rect">
            <a:avLst/>
          </a:prstGeom>
          <a:noFill/>
          <a:ln w="9525">
            <a:noFill/>
            <a:miter lim="800000"/>
            <a:headEnd/>
            <a:tailEnd/>
          </a:ln>
        </p:spPr>
      </p:pic>
      <p:sp>
        <p:nvSpPr>
          <p:cNvPr id="32772" name="Title 1"/>
          <p:cNvSpPr>
            <a:spLocks noGrp="1"/>
          </p:cNvSpPr>
          <p:nvPr>
            <p:ph type="title"/>
          </p:nvPr>
        </p:nvSpPr>
        <p:spPr/>
        <p:txBody>
          <a:bodyPr/>
          <a:lstStyle/>
          <a:p>
            <a:pPr eaLnBrk="1" hangingPunct="1"/>
            <a:r>
              <a:rPr lang="en-US" sz="3200"/>
              <a:t>Reduce network contention</a:t>
            </a:r>
          </a:p>
        </p:txBody>
      </p:sp>
      <p:pic>
        <p:nvPicPr>
          <p:cNvPr id="32773" name="Picture 10" descr="C:\Documents and Settings\IRT\Local Settings\Temporary Internet Files\Content.IE5\AZEO1RX6\MCj03394840000[1].wmf"/>
          <p:cNvPicPr>
            <a:picLocks noChangeAspect="1" noChangeArrowheads="1"/>
          </p:cNvPicPr>
          <p:nvPr/>
        </p:nvPicPr>
        <p:blipFill>
          <a:blip r:embed="rId3"/>
          <a:srcRect/>
          <a:stretch>
            <a:fillRect/>
          </a:stretch>
        </p:blipFill>
        <p:spPr bwMode="auto">
          <a:xfrm flipH="1">
            <a:off x="1285875" y="4643438"/>
            <a:ext cx="428625" cy="428625"/>
          </a:xfrm>
          <a:prstGeom prst="rect">
            <a:avLst/>
          </a:prstGeom>
          <a:noFill/>
          <a:ln w="9525">
            <a:noFill/>
            <a:miter lim="800000"/>
            <a:headEnd/>
            <a:tailEnd/>
          </a:ln>
        </p:spPr>
      </p:pic>
      <p:pic>
        <p:nvPicPr>
          <p:cNvPr id="32774" name="Picture 10" descr="C:\Documents and Settings\IRT\Local Settings\Temporary Internet Files\Content.IE5\AZEO1RX6\MCj03394840000[1].wmf"/>
          <p:cNvPicPr>
            <a:picLocks noChangeAspect="1" noChangeArrowheads="1"/>
          </p:cNvPicPr>
          <p:nvPr/>
        </p:nvPicPr>
        <p:blipFill>
          <a:blip r:embed="rId3"/>
          <a:srcRect/>
          <a:stretch>
            <a:fillRect/>
          </a:stretch>
        </p:blipFill>
        <p:spPr bwMode="auto">
          <a:xfrm flipH="1">
            <a:off x="1785938" y="4643438"/>
            <a:ext cx="428625" cy="428625"/>
          </a:xfrm>
          <a:prstGeom prst="rect">
            <a:avLst/>
          </a:prstGeom>
          <a:noFill/>
          <a:ln w="9525">
            <a:noFill/>
            <a:miter lim="800000"/>
            <a:headEnd/>
            <a:tailEnd/>
          </a:ln>
        </p:spPr>
      </p:pic>
      <p:pic>
        <p:nvPicPr>
          <p:cNvPr id="32775" name="Picture 10" descr="C:\Documents and Settings\IRT\Local Settings\Temporary Internet Files\Content.IE5\AZEO1RX6\MCj03394840000[1].wmf"/>
          <p:cNvPicPr>
            <a:picLocks noChangeAspect="1" noChangeArrowheads="1"/>
          </p:cNvPicPr>
          <p:nvPr/>
        </p:nvPicPr>
        <p:blipFill>
          <a:blip r:embed="rId3"/>
          <a:srcRect/>
          <a:stretch>
            <a:fillRect/>
          </a:stretch>
        </p:blipFill>
        <p:spPr bwMode="auto">
          <a:xfrm flipH="1">
            <a:off x="2286000" y="4643438"/>
            <a:ext cx="428625" cy="428625"/>
          </a:xfrm>
          <a:prstGeom prst="rect">
            <a:avLst/>
          </a:prstGeom>
          <a:noFill/>
          <a:ln w="9525">
            <a:noFill/>
            <a:miter lim="800000"/>
            <a:headEnd/>
            <a:tailEnd/>
          </a:ln>
        </p:spPr>
      </p:pic>
      <p:pic>
        <p:nvPicPr>
          <p:cNvPr id="32776" name="Content Placeholder 9" descr="router.jpg"/>
          <p:cNvPicPr>
            <a:picLocks noChangeAspect="1"/>
          </p:cNvPicPr>
          <p:nvPr/>
        </p:nvPicPr>
        <p:blipFill>
          <a:blip r:embed="rId4"/>
          <a:srcRect/>
          <a:stretch>
            <a:fillRect/>
          </a:stretch>
        </p:blipFill>
        <p:spPr bwMode="auto">
          <a:xfrm>
            <a:off x="6357938" y="3857625"/>
            <a:ext cx="793750" cy="798513"/>
          </a:xfrm>
          <a:prstGeom prst="rect">
            <a:avLst/>
          </a:prstGeom>
          <a:noFill/>
          <a:ln w="9525">
            <a:noFill/>
            <a:miter lim="800000"/>
            <a:headEnd/>
            <a:tailEnd/>
          </a:ln>
        </p:spPr>
      </p:pic>
      <p:pic>
        <p:nvPicPr>
          <p:cNvPr id="32777" name="Picture 4" descr="C:\Documents and Settings\IRT\Local Settings\Temporary Internet Files\Content.IE5\M7GGMSWH\MCj03316620000[1].wmf"/>
          <p:cNvPicPr>
            <a:picLocks noChangeAspect="1" noChangeArrowheads="1"/>
          </p:cNvPicPr>
          <p:nvPr/>
        </p:nvPicPr>
        <p:blipFill>
          <a:blip r:embed="rId5"/>
          <a:srcRect/>
          <a:stretch>
            <a:fillRect/>
          </a:stretch>
        </p:blipFill>
        <p:spPr bwMode="auto">
          <a:xfrm>
            <a:off x="6059488" y="4214813"/>
            <a:ext cx="1497012" cy="2000250"/>
          </a:xfrm>
          <a:prstGeom prst="rect">
            <a:avLst/>
          </a:prstGeom>
          <a:noFill/>
          <a:ln w="9525">
            <a:noFill/>
            <a:miter lim="800000"/>
            <a:headEnd/>
            <a:tailEnd/>
          </a:ln>
        </p:spPr>
      </p:pic>
      <p:pic>
        <p:nvPicPr>
          <p:cNvPr id="32778" name="Content Placeholder 9" descr="router.jpg"/>
          <p:cNvPicPr>
            <a:picLocks noChangeAspect="1"/>
          </p:cNvPicPr>
          <p:nvPr/>
        </p:nvPicPr>
        <p:blipFill>
          <a:blip r:embed="rId4"/>
          <a:srcRect/>
          <a:stretch>
            <a:fillRect/>
          </a:stretch>
        </p:blipFill>
        <p:spPr bwMode="auto">
          <a:xfrm>
            <a:off x="3429000" y="3857625"/>
            <a:ext cx="793750" cy="798513"/>
          </a:xfrm>
          <a:prstGeom prst="rect">
            <a:avLst/>
          </a:prstGeom>
          <a:noFill/>
          <a:ln w="9525">
            <a:noFill/>
            <a:miter lim="800000"/>
            <a:headEnd/>
            <a:tailEnd/>
          </a:ln>
        </p:spPr>
      </p:pic>
      <p:cxnSp>
        <p:nvCxnSpPr>
          <p:cNvPr id="14" name="Straight Arrow Connector 13"/>
          <p:cNvCxnSpPr/>
          <p:nvPr/>
        </p:nvCxnSpPr>
        <p:spPr>
          <a:xfrm flipV="1">
            <a:off x="4071938" y="4143375"/>
            <a:ext cx="2214562"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noChangeShapeType="1"/>
          </p:cNvCxnSpPr>
          <p:nvPr/>
        </p:nvCxnSpPr>
        <p:spPr bwMode="auto">
          <a:xfrm flipV="1">
            <a:off x="2714625" y="4256088"/>
            <a:ext cx="714375" cy="458787"/>
          </a:xfrm>
          <a:prstGeom prst="straightConnector1">
            <a:avLst/>
          </a:prstGeom>
          <a:noFill/>
          <a:ln w="38100">
            <a:solidFill>
              <a:schemeClr val="accent5"/>
            </a:solidFill>
            <a:round/>
            <a:headEnd type="arrow" w="med" len="med"/>
            <a:tailEnd type="arrow" w="med" len="med"/>
          </a:ln>
          <a:effectLst>
            <a:outerShdw blurRad="63500" dist="20000" dir="5400000" rotWithShape="0">
              <a:srgbClr val="000000">
                <a:alpha val="37999"/>
              </a:srgbClr>
            </a:outerShdw>
          </a:effectLst>
        </p:spPr>
      </p:cxnSp>
      <p:cxnSp>
        <p:nvCxnSpPr>
          <p:cNvPr id="24" name="Straight Arrow Connector 23"/>
          <p:cNvCxnSpPr>
            <a:cxnSpLocks noChangeShapeType="1"/>
          </p:cNvCxnSpPr>
          <p:nvPr/>
        </p:nvCxnSpPr>
        <p:spPr bwMode="auto">
          <a:xfrm flipV="1">
            <a:off x="2143125" y="4214813"/>
            <a:ext cx="1214438" cy="428625"/>
          </a:xfrm>
          <a:prstGeom prst="straightConnector1">
            <a:avLst/>
          </a:prstGeom>
          <a:noFill/>
          <a:ln w="38100">
            <a:solidFill>
              <a:schemeClr val="accent5"/>
            </a:solidFill>
            <a:round/>
            <a:headEnd type="arrow" w="med" len="med"/>
            <a:tailEnd type="arrow" w="med" len="med"/>
          </a:ln>
          <a:effectLst>
            <a:outerShdw blurRad="63500" dist="20000" dir="5400000" rotWithShape="0">
              <a:srgbClr val="000000">
                <a:alpha val="37999"/>
              </a:srgbClr>
            </a:outerShdw>
          </a:effectLst>
        </p:spPr>
      </p:cxnSp>
      <p:cxnSp>
        <p:nvCxnSpPr>
          <p:cNvPr id="26" name="Straight Arrow Connector 25"/>
          <p:cNvCxnSpPr>
            <a:cxnSpLocks noChangeShapeType="1"/>
          </p:cNvCxnSpPr>
          <p:nvPr/>
        </p:nvCxnSpPr>
        <p:spPr bwMode="auto">
          <a:xfrm flipV="1">
            <a:off x="1500188" y="4143375"/>
            <a:ext cx="1785937" cy="428625"/>
          </a:xfrm>
          <a:prstGeom prst="straightConnector1">
            <a:avLst/>
          </a:prstGeom>
          <a:noFill/>
          <a:ln w="38100">
            <a:solidFill>
              <a:schemeClr val="accent5"/>
            </a:solidFill>
            <a:round/>
            <a:headEnd type="arrow" w="med" len="med"/>
            <a:tailEnd type="arrow" w="med" len="med"/>
          </a:ln>
          <a:effectLst>
            <a:outerShdw blurRad="63500" dist="20000" dir="5400000" rotWithShape="0">
              <a:srgbClr val="000000">
                <a:alpha val="37999"/>
              </a:srgbClr>
            </a:outerShdw>
          </a:effectLst>
        </p:spPr>
      </p:cxn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Content Placeholder 31"/>
          <p:cNvSpPr>
            <a:spLocks noGrp="1"/>
          </p:cNvSpPr>
          <p:nvPr>
            <p:ph idx="1"/>
          </p:nvPr>
        </p:nvSpPr>
        <p:spPr>
          <a:xfrm>
            <a:off x="988358" y="1295400"/>
            <a:ext cx="7167284" cy="2819401"/>
          </a:xfrm>
        </p:spPr>
        <p:txBody>
          <a:bodyPr>
            <a:normAutofit fontScale="85000" lnSpcReduction="10000"/>
          </a:bodyPr>
          <a:lstStyle/>
          <a:p>
            <a:pPr eaLnBrk="1" hangingPunct="1"/>
            <a:r>
              <a:rPr lang="en-US" sz="1800" dirty="0"/>
              <a:t>Non-interactive applications (email)</a:t>
            </a:r>
          </a:p>
          <a:p>
            <a:pPr lvl="1" eaLnBrk="1" hangingPunct="1"/>
            <a:r>
              <a:rPr lang="en-US" sz="1600" dirty="0"/>
              <a:t>When the bus is running, passengers upload messages to a bus</a:t>
            </a:r>
          </a:p>
          <a:p>
            <a:pPr lvl="1" eaLnBrk="1" hangingPunct="1"/>
            <a:r>
              <a:rPr lang="en-US" sz="1600" dirty="0"/>
              <a:t>When the bus stops at a bus station, the bus uploads messages to an AP.</a:t>
            </a:r>
          </a:p>
          <a:p>
            <a:pPr lvl="1" eaLnBrk="1" hangingPunct="1"/>
            <a:r>
              <a:rPr lang="en-US" sz="1600" dirty="0"/>
              <a:t>When the bus is running again, passengers upload messages to a bus</a:t>
            </a:r>
          </a:p>
          <a:p>
            <a:pPr eaLnBrk="1" hangingPunct="1"/>
            <a:r>
              <a:rPr lang="en-US" sz="1800" dirty="0"/>
              <a:t>Interactive applications (web-searching)</a:t>
            </a:r>
          </a:p>
          <a:p>
            <a:pPr lvl="1" eaLnBrk="1" hangingPunct="1"/>
            <a:r>
              <a:rPr lang="en-US" sz="1600" dirty="0"/>
              <a:t>When the bus is running, the requests from passengers are stored in a bus</a:t>
            </a:r>
          </a:p>
          <a:p>
            <a:pPr lvl="1" eaLnBrk="1" hangingPunct="1"/>
            <a:r>
              <a:rPr lang="en-US" sz="1600" dirty="0"/>
              <a:t>When the bus stops at a bus station, the bus forwards the requests to an AP, and stores the responses</a:t>
            </a:r>
          </a:p>
          <a:p>
            <a:pPr lvl="1" eaLnBrk="1" hangingPunct="1"/>
            <a:r>
              <a:rPr lang="en-US" sz="1600" dirty="0"/>
              <a:t>When the bus is running again, the bus forwards the responses to passengers</a:t>
            </a:r>
          </a:p>
        </p:txBody>
      </p:sp>
      <p:sp>
        <p:nvSpPr>
          <p:cNvPr id="33795" name="Title 1"/>
          <p:cNvSpPr>
            <a:spLocks noGrp="1"/>
          </p:cNvSpPr>
          <p:nvPr>
            <p:ph type="title"/>
          </p:nvPr>
        </p:nvSpPr>
        <p:spPr/>
        <p:txBody>
          <a:bodyPr/>
          <a:lstStyle/>
          <a:p>
            <a:pPr eaLnBrk="1" hangingPunct="1"/>
            <a:r>
              <a:rPr lang="en-US" sz="3200"/>
              <a:t>Transmission scheduling</a:t>
            </a:r>
          </a:p>
        </p:txBody>
      </p:sp>
      <p:grpSp>
        <p:nvGrpSpPr>
          <p:cNvPr id="2" name="Group 49"/>
          <p:cNvGrpSpPr>
            <a:grpSpLocks/>
          </p:cNvGrpSpPr>
          <p:nvPr/>
        </p:nvGrpSpPr>
        <p:grpSpPr bwMode="auto">
          <a:xfrm>
            <a:off x="989013" y="4643438"/>
            <a:ext cx="6869112" cy="1285875"/>
            <a:chOff x="988926" y="4500570"/>
            <a:chExt cx="6869222" cy="1285884"/>
          </a:xfrm>
        </p:grpSpPr>
        <p:cxnSp>
          <p:nvCxnSpPr>
            <p:cNvPr id="5" name="Straight Connector 4"/>
            <p:cNvCxnSpPr/>
            <p:nvPr/>
          </p:nvCxnSpPr>
          <p:spPr>
            <a:xfrm>
              <a:off x="2255771" y="5143511"/>
              <a:ext cx="55722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55771" y="4643446"/>
              <a:ext cx="5545226" cy="4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55771" y="5643578"/>
              <a:ext cx="5572214" cy="0"/>
            </a:xfrm>
            <a:prstGeom prst="line">
              <a:avLst/>
            </a:prstGeom>
          </p:spPr>
          <p:style>
            <a:lnRef idx="1">
              <a:schemeClr val="accent1"/>
            </a:lnRef>
            <a:fillRef idx="0">
              <a:schemeClr val="accent1"/>
            </a:fillRef>
            <a:effectRef idx="0">
              <a:schemeClr val="accent1"/>
            </a:effectRef>
            <a:fontRef idx="minor">
              <a:schemeClr val="tx1"/>
            </a:fontRef>
          </p:style>
        </p:cxnSp>
        <p:sp>
          <p:nvSpPr>
            <p:cNvPr id="33800" name="TextBox 14"/>
            <p:cNvSpPr txBox="1">
              <a:spLocks noChangeArrowheads="1"/>
            </p:cNvSpPr>
            <p:nvPr/>
          </p:nvSpPr>
          <p:spPr bwMode="auto">
            <a:xfrm>
              <a:off x="2225254" y="4857760"/>
              <a:ext cx="1959191" cy="276999"/>
            </a:xfrm>
            <a:prstGeom prst="rect">
              <a:avLst/>
            </a:prstGeom>
            <a:noFill/>
            <a:ln w="9525">
              <a:noFill/>
              <a:miter lim="800000"/>
              <a:headEnd/>
              <a:tailEnd/>
            </a:ln>
          </p:spPr>
          <p:txBody>
            <a:bodyPr wrap="none">
              <a:prstTxWarp prst="textNoShape">
                <a:avLst/>
              </a:prstTxWarp>
              <a:spAutoFit/>
            </a:bodyPr>
            <a:lstStyle/>
            <a:p>
              <a:r>
                <a:rPr lang="en-US" sz="1200"/>
                <a:t>No connection to bus stop</a:t>
              </a:r>
            </a:p>
          </p:txBody>
        </p:sp>
        <p:sp>
          <p:nvSpPr>
            <p:cNvPr id="33801" name="TextBox 15"/>
            <p:cNvSpPr txBox="1">
              <a:spLocks noChangeArrowheads="1"/>
            </p:cNvSpPr>
            <p:nvPr/>
          </p:nvSpPr>
          <p:spPr bwMode="auto">
            <a:xfrm>
              <a:off x="4113007" y="5143512"/>
              <a:ext cx="1754006" cy="276999"/>
            </a:xfrm>
            <a:prstGeom prst="rect">
              <a:avLst/>
            </a:prstGeom>
            <a:noFill/>
            <a:ln w="9525">
              <a:noFill/>
              <a:miter lim="800000"/>
              <a:headEnd/>
              <a:tailEnd/>
            </a:ln>
          </p:spPr>
          <p:txBody>
            <a:bodyPr wrap="none">
              <a:prstTxWarp prst="textNoShape">
                <a:avLst/>
              </a:prstTxWarp>
              <a:spAutoFit/>
            </a:bodyPr>
            <a:lstStyle/>
            <a:p>
              <a:r>
                <a:rPr lang="en-US" sz="1200"/>
                <a:t>Connection to bus stop</a:t>
              </a:r>
            </a:p>
          </p:txBody>
        </p:sp>
        <p:sp>
          <p:nvSpPr>
            <p:cNvPr id="33802" name="TextBox 16"/>
            <p:cNvSpPr txBox="1">
              <a:spLocks noChangeArrowheads="1"/>
            </p:cNvSpPr>
            <p:nvPr/>
          </p:nvSpPr>
          <p:spPr bwMode="auto">
            <a:xfrm>
              <a:off x="5898957" y="4857760"/>
              <a:ext cx="1959191" cy="276999"/>
            </a:xfrm>
            <a:prstGeom prst="rect">
              <a:avLst/>
            </a:prstGeom>
            <a:noFill/>
            <a:ln w="9525">
              <a:noFill/>
              <a:miter lim="800000"/>
              <a:headEnd/>
              <a:tailEnd/>
            </a:ln>
          </p:spPr>
          <p:txBody>
            <a:bodyPr wrap="none">
              <a:prstTxWarp prst="textNoShape">
                <a:avLst/>
              </a:prstTxWarp>
              <a:spAutoFit/>
            </a:bodyPr>
            <a:lstStyle/>
            <a:p>
              <a:r>
                <a:rPr lang="en-US" sz="1200"/>
                <a:t>No connection to bus stop</a:t>
              </a:r>
            </a:p>
          </p:txBody>
        </p:sp>
        <p:cxnSp>
          <p:nvCxnSpPr>
            <p:cNvPr id="19" name="Straight Connector 18"/>
            <p:cNvCxnSpPr/>
            <p:nvPr/>
          </p:nvCxnSpPr>
          <p:spPr>
            <a:xfrm>
              <a:off x="2255771" y="5143511"/>
              <a:ext cx="185740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4113176" y="5143511"/>
              <a:ext cx="178596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a:off x="5899142" y="5143511"/>
              <a:ext cx="192884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rot="5400000">
              <a:off x="2149409" y="5392751"/>
              <a:ext cx="500067" cy="1587"/>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2935233" y="5392751"/>
              <a:ext cx="500067" cy="1588"/>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3649620" y="5392751"/>
              <a:ext cx="500067" cy="1588"/>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935375" y="4892685"/>
              <a:ext cx="500065" cy="1588"/>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4721201" y="4892685"/>
              <a:ext cx="500065" cy="1587"/>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07026" y="4892685"/>
              <a:ext cx="500065" cy="1588"/>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721341" y="5392751"/>
              <a:ext cx="500067" cy="1587"/>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6650043" y="5392751"/>
              <a:ext cx="500067" cy="1588"/>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7435868" y="5392751"/>
              <a:ext cx="500067" cy="1587"/>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33815" name="TextBox 39"/>
            <p:cNvSpPr txBox="1">
              <a:spLocks noChangeArrowheads="1"/>
            </p:cNvSpPr>
            <p:nvPr/>
          </p:nvSpPr>
          <p:spPr bwMode="auto">
            <a:xfrm>
              <a:off x="1612677" y="5000636"/>
              <a:ext cx="537327" cy="338554"/>
            </a:xfrm>
            <a:prstGeom prst="rect">
              <a:avLst/>
            </a:prstGeom>
            <a:noFill/>
            <a:ln w="9525">
              <a:noFill/>
              <a:miter lim="800000"/>
              <a:headEnd/>
              <a:tailEnd/>
            </a:ln>
          </p:spPr>
          <p:txBody>
            <a:bodyPr wrap="none">
              <a:prstTxWarp prst="textNoShape">
                <a:avLst/>
              </a:prstTxWarp>
              <a:spAutoFit/>
            </a:bodyPr>
            <a:lstStyle/>
            <a:p>
              <a:r>
                <a:rPr lang="en-US" sz="1600"/>
                <a:t>Bus</a:t>
              </a:r>
            </a:p>
          </p:txBody>
        </p:sp>
        <p:sp>
          <p:nvSpPr>
            <p:cNvPr id="33816" name="TextBox 40"/>
            <p:cNvSpPr txBox="1">
              <a:spLocks noChangeArrowheads="1"/>
            </p:cNvSpPr>
            <p:nvPr/>
          </p:nvSpPr>
          <p:spPr bwMode="auto">
            <a:xfrm>
              <a:off x="1255487" y="4500570"/>
              <a:ext cx="982961" cy="338554"/>
            </a:xfrm>
            <a:prstGeom prst="rect">
              <a:avLst/>
            </a:prstGeom>
            <a:noFill/>
            <a:ln w="9525">
              <a:noFill/>
              <a:miter lim="800000"/>
              <a:headEnd/>
              <a:tailEnd/>
            </a:ln>
          </p:spPr>
          <p:txBody>
            <a:bodyPr wrap="none">
              <a:prstTxWarp prst="textNoShape">
                <a:avLst/>
              </a:prstTxWarp>
              <a:spAutoFit/>
            </a:bodyPr>
            <a:lstStyle/>
            <a:p>
              <a:r>
                <a:rPr lang="en-US" sz="1600"/>
                <a:t>Bus stop</a:t>
              </a:r>
            </a:p>
          </p:txBody>
        </p:sp>
        <p:sp>
          <p:nvSpPr>
            <p:cNvPr id="33817" name="TextBox 41"/>
            <p:cNvSpPr txBox="1">
              <a:spLocks noChangeArrowheads="1"/>
            </p:cNvSpPr>
            <p:nvPr/>
          </p:nvSpPr>
          <p:spPr bwMode="auto">
            <a:xfrm>
              <a:off x="988926" y="5447900"/>
              <a:ext cx="1266693" cy="338554"/>
            </a:xfrm>
            <a:prstGeom prst="rect">
              <a:avLst/>
            </a:prstGeom>
            <a:noFill/>
            <a:ln w="9525">
              <a:noFill/>
              <a:miter lim="800000"/>
              <a:headEnd/>
              <a:tailEnd/>
            </a:ln>
          </p:spPr>
          <p:txBody>
            <a:bodyPr wrap="none">
              <a:prstTxWarp prst="textNoShape">
                <a:avLst/>
              </a:prstTxWarp>
              <a:spAutoFit/>
            </a:bodyPr>
            <a:lstStyle/>
            <a:p>
              <a:r>
                <a:rPr lang="en-US" sz="1600"/>
                <a:t>Passengers</a:t>
              </a:r>
            </a:p>
          </p:txBody>
        </p:sp>
        <p:cxnSp>
          <p:nvCxnSpPr>
            <p:cNvPr id="43" name="Straight Connector 42"/>
            <p:cNvCxnSpPr/>
            <p:nvPr/>
          </p:nvCxnSpPr>
          <p:spPr>
            <a:xfrm>
              <a:off x="2255771" y="4643446"/>
              <a:ext cx="185740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2255771" y="5643578"/>
              <a:ext cx="185740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4113176" y="4643446"/>
              <a:ext cx="178596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a:off x="4113176" y="5643578"/>
              <a:ext cx="178596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8" name="Straight Connector 47"/>
            <p:cNvCxnSpPr/>
            <p:nvPr/>
          </p:nvCxnSpPr>
          <p:spPr>
            <a:xfrm>
              <a:off x="5899142" y="4643446"/>
              <a:ext cx="192884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5899142" y="5643578"/>
              <a:ext cx="1928844" cy="0"/>
            </a:xfrm>
            <a:prstGeom prst="line">
              <a:avLst/>
            </a:prstGeom>
            <a:ln w="38100"/>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Content Placeholder 31"/>
          <p:cNvSpPr>
            <a:spLocks noGrp="1"/>
          </p:cNvSpPr>
          <p:nvPr>
            <p:ph idx="1"/>
          </p:nvPr>
        </p:nvSpPr>
        <p:spPr/>
        <p:txBody>
          <a:bodyPr/>
          <a:lstStyle/>
          <a:p>
            <a:pPr eaLnBrk="1" hangingPunct="1"/>
            <a:r>
              <a:rPr lang="en-US" sz="1800"/>
              <a:t>Messages with deadline</a:t>
            </a:r>
          </a:p>
          <a:p>
            <a:pPr lvl="1" eaLnBrk="1" hangingPunct="1"/>
            <a:r>
              <a:rPr lang="en-US" sz="1600"/>
              <a:t>Deadline messages can be scheduled by the expected opportunities (delay)</a:t>
            </a:r>
          </a:p>
          <a:p>
            <a:pPr lvl="1" eaLnBrk="1" hangingPunct="1"/>
            <a:r>
              <a:rPr lang="en-US" sz="1600"/>
              <a:t>Lowest-remaining-deadline-first priority</a:t>
            </a:r>
          </a:p>
          <a:p>
            <a:pPr lvl="1" eaLnBrk="1" hangingPunct="1"/>
            <a:r>
              <a:rPr lang="en-US" sz="1600"/>
              <a:t>Metric: minimizing missed deadlines</a:t>
            </a:r>
          </a:p>
          <a:p>
            <a:pPr eaLnBrk="1" hangingPunct="1"/>
            <a:r>
              <a:rPr lang="en-US" sz="1800"/>
              <a:t>Messages without deadline</a:t>
            </a:r>
          </a:p>
          <a:p>
            <a:pPr lvl="1" eaLnBrk="1" hangingPunct="1"/>
            <a:r>
              <a:rPr lang="en-US" sz="1600"/>
              <a:t>Emails, web-search requests</a:t>
            </a:r>
          </a:p>
          <a:p>
            <a:pPr lvl="1" eaLnBrk="1" hangingPunct="1"/>
            <a:r>
              <a:rPr lang="en-US" sz="1600"/>
              <a:t>Latest-creation-first priority</a:t>
            </a:r>
          </a:p>
          <a:p>
            <a:pPr lvl="1" eaLnBrk="1" hangingPunct="1"/>
            <a:r>
              <a:rPr lang="en-US" sz="1600"/>
              <a:t>Metric: minimizing average delivery delay</a:t>
            </a:r>
          </a:p>
          <a:p>
            <a:pPr lvl="2" eaLnBrk="1" hangingPunct="1"/>
            <a:endParaRPr lang="en-US" sz="1200"/>
          </a:p>
        </p:txBody>
      </p:sp>
      <p:sp>
        <p:nvSpPr>
          <p:cNvPr id="34819" name="Title 1"/>
          <p:cNvSpPr>
            <a:spLocks noGrp="1"/>
          </p:cNvSpPr>
          <p:nvPr>
            <p:ph type="title"/>
          </p:nvPr>
        </p:nvSpPr>
        <p:spPr/>
        <p:txBody>
          <a:bodyPr/>
          <a:lstStyle/>
          <a:p>
            <a:pPr eaLnBrk="1" hangingPunct="1"/>
            <a:r>
              <a:rPr lang="en-US" sz="3200"/>
              <a:t>Message scheduling</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Long-term future work</a:t>
            </a:r>
          </a:p>
        </p:txBody>
      </p:sp>
      <p:sp>
        <p:nvSpPr>
          <p:cNvPr id="35843" name="Content Placeholder 2"/>
          <p:cNvSpPr>
            <a:spLocks noGrp="1"/>
          </p:cNvSpPr>
          <p:nvPr>
            <p:ph idx="1"/>
          </p:nvPr>
        </p:nvSpPr>
        <p:spPr>
          <a:xfrm>
            <a:off x="988358" y="1524001"/>
            <a:ext cx="7167284" cy="1143000"/>
          </a:xfrm>
        </p:spPr>
        <p:txBody>
          <a:bodyPr>
            <a:normAutofit fontScale="92500" lnSpcReduction="20000"/>
          </a:bodyPr>
          <a:lstStyle/>
          <a:p>
            <a:pPr>
              <a:lnSpc>
                <a:spcPct val="110000"/>
              </a:lnSpc>
              <a:spcBef>
                <a:spcPts val="400"/>
              </a:spcBef>
            </a:pPr>
            <a:r>
              <a:rPr lang="en-US" sz="1800" dirty="0"/>
              <a:t>We will install compact, low-power, low-cost, advanced communication computers at bus/train stations and buses/trains</a:t>
            </a:r>
          </a:p>
          <a:p>
            <a:pPr>
              <a:lnSpc>
                <a:spcPct val="110000"/>
              </a:lnSpc>
              <a:spcBef>
                <a:spcPts val="400"/>
              </a:spcBef>
            </a:pPr>
            <a:r>
              <a:rPr lang="en-US" sz="1800" dirty="0"/>
              <a:t>We will test our system and evaluate performance</a:t>
            </a:r>
          </a:p>
        </p:txBody>
      </p:sp>
      <p:pic>
        <p:nvPicPr>
          <p:cNvPr id="35844" name="Content Placeholder 3" descr="net5501_70_BO_front_bt.jpg"/>
          <p:cNvPicPr>
            <a:picLocks noChangeAspect="1"/>
          </p:cNvPicPr>
          <p:nvPr/>
        </p:nvPicPr>
        <p:blipFill>
          <a:blip r:embed="rId2"/>
          <a:srcRect/>
          <a:stretch>
            <a:fillRect/>
          </a:stretch>
        </p:blipFill>
        <p:spPr bwMode="auto">
          <a:xfrm>
            <a:off x="1285875" y="2962275"/>
            <a:ext cx="1857375" cy="1235075"/>
          </a:xfrm>
          <a:prstGeom prst="rect">
            <a:avLst/>
          </a:prstGeom>
          <a:noFill/>
          <a:ln w="9525">
            <a:noFill/>
            <a:miter lim="800000"/>
            <a:headEnd/>
            <a:tailEnd/>
          </a:ln>
        </p:spPr>
      </p:pic>
      <p:sp>
        <p:nvSpPr>
          <p:cNvPr id="35845" name="Rectangle 8"/>
          <p:cNvSpPr>
            <a:spLocks noChangeArrowheads="1"/>
          </p:cNvSpPr>
          <p:nvPr/>
        </p:nvSpPr>
        <p:spPr bwMode="auto">
          <a:xfrm>
            <a:off x="3143250" y="2928938"/>
            <a:ext cx="4572000" cy="1323975"/>
          </a:xfrm>
          <a:prstGeom prst="rect">
            <a:avLst/>
          </a:prstGeom>
          <a:noFill/>
          <a:ln w="9525">
            <a:noFill/>
            <a:miter lim="800000"/>
            <a:headEnd/>
            <a:tailEnd/>
          </a:ln>
        </p:spPr>
        <p:txBody>
          <a:bodyPr>
            <a:prstTxWarp prst="textNoShape">
              <a:avLst/>
            </a:prstTxWarp>
            <a:spAutoFit/>
          </a:bodyPr>
          <a:lstStyle/>
          <a:p>
            <a:r>
              <a:rPr lang="en-US" sz="1600" b="1"/>
              <a:t>Soekris net5501-70</a:t>
            </a:r>
            <a:r>
              <a:rPr lang="en-US" sz="1600"/>
              <a:t> </a:t>
            </a:r>
          </a:p>
          <a:p>
            <a:r>
              <a:rPr lang="en-US" sz="1600"/>
              <a:t>500 Mhz CPU, 512 Mbyte DDR-SDRAM, 4 Ethernet, 2 Serial, USB connector, CF socket, 44 pins IDE connector, SATA connector, 1 Mini-PCI socket, 3.3V PCI connector.</a:t>
            </a:r>
          </a:p>
        </p:txBody>
      </p:sp>
      <p:pic>
        <p:nvPicPr>
          <p:cNvPr id="35846" name="Picture 4" descr="soekris_box.jpg"/>
          <p:cNvPicPr>
            <a:picLocks noChangeAspect="1"/>
          </p:cNvPicPr>
          <p:nvPr/>
        </p:nvPicPr>
        <p:blipFill>
          <a:blip r:embed="rId3"/>
          <a:srcRect/>
          <a:stretch>
            <a:fillRect/>
          </a:stretch>
        </p:blipFill>
        <p:spPr bwMode="auto">
          <a:xfrm>
            <a:off x="2000250" y="4773613"/>
            <a:ext cx="1619250" cy="1214437"/>
          </a:xfrm>
          <a:prstGeom prst="rect">
            <a:avLst/>
          </a:prstGeom>
          <a:noFill/>
          <a:ln w="9525">
            <a:noFill/>
            <a:miter lim="800000"/>
            <a:headEnd/>
            <a:tailEnd/>
          </a:ln>
        </p:spPr>
      </p:pic>
      <p:pic>
        <p:nvPicPr>
          <p:cNvPr id="35847" name="Picture 7" descr="wrap-box1a1e.gif"/>
          <p:cNvPicPr>
            <a:picLocks noChangeAspect="1"/>
          </p:cNvPicPr>
          <p:nvPr/>
        </p:nvPicPr>
        <p:blipFill>
          <a:blip r:embed="rId4"/>
          <a:srcRect/>
          <a:stretch>
            <a:fillRect/>
          </a:stretch>
        </p:blipFill>
        <p:spPr bwMode="auto">
          <a:xfrm>
            <a:off x="5429250" y="4630738"/>
            <a:ext cx="852488" cy="1428750"/>
          </a:xfrm>
          <a:prstGeom prst="rect">
            <a:avLst/>
          </a:prstGeom>
          <a:noFill/>
          <a:ln w="9525">
            <a:noFill/>
            <a:miter lim="800000"/>
            <a:headEnd/>
            <a:tailEnd/>
          </a:ln>
        </p:spPr>
      </p:pic>
      <p:sp>
        <p:nvSpPr>
          <p:cNvPr id="35848" name="TextBox 7"/>
          <p:cNvSpPr txBox="1">
            <a:spLocks noChangeArrowheads="1"/>
          </p:cNvSpPr>
          <p:nvPr/>
        </p:nvSpPr>
        <p:spPr bwMode="auto">
          <a:xfrm>
            <a:off x="1714500" y="5988050"/>
            <a:ext cx="2262188" cy="369888"/>
          </a:xfrm>
          <a:prstGeom prst="rect">
            <a:avLst/>
          </a:prstGeom>
          <a:noFill/>
          <a:ln w="9525">
            <a:noFill/>
            <a:miter lim="800000"/>
            <a:headEnd/>
            <a:tailEnd/>
          </a:ln>
        </p:spPr>
        <p:txBody>
          <a:bodyPr wrap="none">
            <a:prstTxWarp prst="textNoShape">
              <a:avLst/>
            </a:prstTxWarp>
            <a:spAutoFit/>
          </a:bodyPr>
          <a:lstStyle/>
          <a:p>
            <a:r>
              <a:rPr lang="en-US"/>
              <a:t>at a bus/train station</a:t>
            </a:r>
          </a:p>
        </p:txBody>
      </p:sp>
      <p:sp>
        <p:nvSpPr>
          <p:cNvPr id="35849" name="TextBox 8"/>
          <p:cNvSpPr txBox="1">
            <a:spLocks noChangeArrowheads="1"/>
          </p:cNvSpPr>
          <p:nvPr/>
        </p:nvSpPr>
        <p:spPr bwMode="auto">
          <a:xfrm>
            <a:off x="5143500" y="5988050"/>
            <a:ext cx="1517650" cy="369888"/>
          </a:xfrm>
          <a:prstGeom prst="rect">
            <a:avLst/>
          </a:prstGeom>
          <a:noFill/>
          <a:ln w="9525">
            <a:noFill/>
            <a:miter lim="800000"/>
            <a:headEnd/>
            <a:tailEnd/>
          </a:ln>
        </p:spPr>
        <p:txBody>
          <a:bodyPr wrap="none">
            <a:prstTxWarp prst="textNoShape">
              <a:avLst/>
            </a:prstTxWarp>
            <a:spAutoFit/>
          </a:bodyPr>
          <a:lstStyle/>
          <a:p>
            <a:r>
              <a:rPr lang="en-US"/>
              <a:t>at a bus/train</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z="3200"/>
              <a:t>Conclusion</a:t>
            </a:r>
          </a:p>
        </p:txBody>
      </p:sp>
      <p:sp>
        <p:nvSpPr>
          <p:cNvPr id="36867" name="Content Placeholder 2"/>
          <p:cNvSpPr>
            <a:spLocks noGrp="1"/>
          </p:cNvSpPr>
          <p:nvPr>
            <p:ph idx="1"/>
          </p:nvPr>
        </p:nvSpPr>
        <p:spPr/>
        <p:txBody>
          <a:bodyPr>
            <a:normAutofit fontScale="92500" lnSpcReduction="10000"/>
          </a:bodyPr>
          <a:lstStyle/>
          <a:p>
            <a:r>
              <a:rPr lang="en-US" sz="1800"/>
              <a:t>Neighbor and service discovery</a:t>
            </a:r>
          </a:p>
          <a:p>
            <a:pPr lvl="1"/>
            <a:r>
              <a:rPr lang="en-US" sz="1600"/>
              <a:t>Problem</a:t>
            </a:r>
          </a:p>
          <a:p>
            <a:pPr lvl="2"/>
            <a:r>
              <a:rPr lang="en-US" sz="1600"/>
              <a:t>Energy consumption to discover neighbors and services</a:t>
            </a:r>
          </a:p>
          <a:p>
            <a:pPr lvl="1"/>
            <a:r>
              <a:rPr lang="en-US" sz="1600"/>
              <a:t>We solved it by:</a:t>
            </a:r>
          </a:p>
          <a:p>
            <a:pPr lvl="2"/>
            <a:r>
              <a:rPr lang="en-US" sz="1600"/>
              <a:t>Detecting the network topology changes by monitoring BSSID</a:t>
            </a:r>
          </a:p>
          <a:p>
            <a:r>
              <a:rPr lang="en-US" sz="1800"/>
              <a:t>Message delivery</a:t>
            </a:r>
          </a:p>
          <a:p>
            <a:pPr lvl="1"/>
            <a:r>
              <a:rPr lang="en-US" sz="1600"/>
              <a:t>Problems</a:t>
            </a:r>
          </a:p>
          <a:p>
            <a:pPr lvl="2"/>
            <a:r>
              <a:rPr lang="en-US" sz="1400"/>
              <a:t>Network contention</a:t>
            </a:r>
          </a:p>
          <a:p>
            <a:pPr lvl="2"/>
            <a:r>
              <a:rPr lang="en-US" sz="1400"/>
              <a:t>Limited contact time</a:t>
            </a:r>
          </a:p>
          <a:p>
            <a:pPr lvl="2"/>
            <a:r>
              <a:rPr lang="en-US" sz="1400"/>
              <a:t>Low raw data rate</a:t>
            </a:r>
          </a:p>
          <a:p>
            <a:pPr lvl="1"/>
            <a:r>
              <a:rPr lang="en-US" sz="1600"/>
              <a:t>We are developing a system that:</a:t>
            </a:r>
          </a:p>
          <a:p>
            <a:pPr lvl="2"/>
            <a:r>
              <a:rPr lang="en-US" sz="1400"/>
              <a:t>Reduces network contention</a:t>
            </a:r>
          </a:p>
          <a:p>
            <a:pPr lvl="2"/>
            <a:r>
              <a:rPr lang="en-US" sz="1400"/>
              <a:t>Schedules transmission among participants</a:t>
            </a:r>
          </a:p>
          <a:p>
            <a:pPr lvl="2"/>
            <a:r>
              <a:rPr lang="en-US" sz="1400"/>
              <a:t>Schedules messages</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z="3200"/>
              <a:t>Reference</a:t>
            </a:r>
          </a:p>
        </p:txBody>
      </p:sp>
      <p:sp>
        <p:nvSpPr>
          <p:cNvPr id="14339" name="Content Placeholder 2"/>
          <p:cNvSpPr>
            <a:spLocks noGrp="1"/>
          </p:cNvSpPr>
          <p:nvPr>
            <p:ph idx="1"/>
          </p:nvPr>
        </p:nvSpPr>
        <p:spPr>
          <a:xfrm>
            <a:off x="762000" y="1447800"/>
            <a:ext cx="7848600" cy="4678363"/>
          </a:xfrm>
        </p:spPr>
        <p:txBody>
          <a:bodyPr>
            <a:normAutofit/>
          </a:bodyPr>
          <a:lstStyle/>
          <a:p>
            <a:pPr marL="347472" indent="-256032" eaLnBrk="1" hangingPunct="1">
              <a:lnSpc>
                <a:spcPct val="120000"/>
              </a:lnSpc>
              <a:spcBef>
                <a:spcPts val="0"/>
              </a:spcBef>
            </a:pPr>
            <a:r>
              <a:rPr lang="en-US" sz="1200" dirty="0">
                <a:solidFill>
                  <a:schemeClr val="accent1">
                    <a:lumMod val="40000"/>
                    <a:lumOff val="60000"/>
                  </a:schemeClr>
                </a:solidFill>
              </a:rPr>
              <a:t>Epidemic routing</a:t>
            </a:r>
          </a:p>
          <a:p>
            <a:pPr marL="347472" indent="-256032" eaLnBrk="1" hangingPunct="1">
              <a:lnSpc>
                <a:spcPct val="120000"/>
              </a:lnSpc>
              <a:spcBef>
                <a:spcPts val="0"/>
              </a:spcBef>
              <a:buFont typeface="Arial" charset="0"/>
              <a:buNone/>
            </a:pPr>
            <a:r>
              <a:rPr lang="en-US" sz="1200" dirty="0"/>
              <a:t>	A. </a:t>
            </a:r>
            <a:r>
              <a:rPr lang="en-US" sz="1200" dirty="0" err="1"/>
              <a:t>Vahdat</a:t>
            </a:r>
            <a:r>
              <a:rPr lang="en-US" sz="1200" dirty="0"/>
              <a:t> and D. Becker , “Epidemic routing for partially-connected ad hoc networks”, Technical Report CS-200006, Duke University, 2000.</a:t>
            </a:r>
            <a:r>
              <a:rPr lang="en-US" sz="1200" dirty="0" smtClean="0"/>
              <a:t> </a:t>
            </a:r>
          </a:p>
          <a:p>
            <a:pPr marL="347472" indent="-256032" eaLnBrk="1" hangingPunct="1">
              <a:lnSpc>
                <a:spcPct val="120000"/>
              </a:lnSpc>
              <a:spcBef>
                <a:spcPts val="0"/>
              </a:spcBef>
            </a:pPr>
            <a:r>
              <a:rPr lang="en-US" sz="1200" dirty="0">
                <a:solidFill>
                  <a:srgbClr val="FFDF9A"/>
                </a:solidFill>
              </a:rPr>
              <a:t>EBR</a:t>
            </a:r>
            <a:r>
              <a:rPr lang="en-US" sz="1200" dirty="0"/>
              <a:t> </a:t>
            </a:r>
          </a:p>
          <a:p>
            <a:pPr marL="347472" indent="-256032" eaLnBrk="1" hangingPunct="1">
              <a:lnSpc>
                <a:spcPct val="120000"/>
              </a:lnSpc>
              <a:spcBef>
                <a:spcPts val="0"/>
              </a:spcBef>
              <a:buFont typeface="Arial" charset="0"/>
              <a:buNone/>
            </a:pPr>
            <a:r>
              <a:rPr lang="en-US" sz="1200" dirty="0"/>
              <a:t>	S. C. Nelson, M. </a:t>
            </a:r>
            <a:r>
              <a:rPr lang="en-US" sz="1200" dirty="0" err="1"/>
              <a:t>Bakht</a:t>
            </a:r>
            <a:r>
              <a:rPr lang="en-US" sz="1200" dirty="0"/>
              <a:t>, and R. </a:t>
            </a:r>
            <a:r>
              <a:rPr lang="en-US" sz="1200" dirty="0" err="1"/>
              <a:t>Kravets</a:t>
            </a:r>
            <a:r>
              <a:rPr lang="en-US" sz="1200" dirty="0"/>
              <a:t>, “Encounter-Based Routing in </a:t>
            </a:r>
            <a:r>
              <a:rPr lang="en-US" sz="1200" dirty="0" err="1"/>
              <a:t>DTNs</a:t>
            </a:r>
            <a:r>
              <a:rPr lang="en-US" sz="1200" dirty="0"/>
              <a:t>”, In proceedings of INFOCOM, Rio de Janeiro, Brazil,  2009</a:t>
            </a:r>
            <a:r>
              <a:rPr lang="en-US" sz="1200" dirty="0" smtClean="0"/>
              <a:t>.</a:t>
            </a:r>
          </a:p>
          <a:p>
            <a:pPr marL="347472" indent="-256032" eaLnBrk="1" hangingPunct="1">
              <a:lnSpc>
                <a:spcPct val="120000"/>
              </a:lnSpc>
              <a:spcBef>
                <a:spcPts val="0"/>
              </a:spcBef>
            </a:pPr>
            <a:r>
              <a:rPr lang="en-US" sz="1200" dirty="0" err="1">
                <a:solidFill>
                  <a:srgbClr val="FFDF9A"/>
                </a:solidFill>
              </a:rPr>
              <a:t>MaxProp</a:t>
            </a:r>
            <a:r>
              <a:rPr lang="en-US" sz="1200" dirty="0">
                <a:solidFill>
                  <a:srgbClr val="FFDF9A"/>
                </a:solidFill>
              </a:rPr>
              <a:t> </a:t>
            </a:r>
          </a:p>
          <a:p>
            <a:pPr marL="347472" indent="-256032" eaLnBrk="1" hangingPunct="1">
              <a:lnSpc>
                <a:spcPct val="120000"/>
              </a:lnSpc>
              <a:spcBef>
                <a:spcPts val="0"/>
              </a:spcBef>
              <a:buFont typeface="Arial" charset="0"/>
              <a:buNone/>
            </a:pPr>
            <a:r>
              <a:rPr lang="en-US" sz="1200" dirty="0"/>
              <a:t>	John Burgess, Brian Gallagher, David Jensen, and Brian Neil Levine, “</a:t>
            </a:r>
            <a:r>
              <a:rPr lang="en-US" sz="1200" dirty="0" err="1"/>
              <a:t>MaxProp</a:t>
            </a:r>
            <a:r>
              <a:rPr lang="en-US" sz="1200" dirty="0"/>
              <a:t>: Routing for Vehicle-Based Disruption-Tolerant Networks”, In Proceedings of IEEE INFOCOM, Barcelona, Spain, </a:t>
            </a:r>
            <a:r>
              <a:rPr lang="en-US" sz="1200" dirty="0" smtClean="0"/>
              <a:t>2006</a:t>
            </a:r>
          </a:p>
          <a:p>
            <a:pPr marL="347472" indent="-256032" eaLnBrk="1" hangingPunct="1">
              <a:lnSpc>
                <a:spcPct val="120000"/>
              </a:lnSpc>
              <a:spcBef>
                <a:spcPts val="0"/>
              </a:spcBef>
            </a:pPr>
            <a:r>
              <a:rPr lang="en-US" sz="1200" dirty="0">
                <a:solidFill>
                  <a:srgbClr val="FFDF9A"/>
                </a:solidFill>
              </a:rPr>
              <a:t>Prophet </a:t>
            </a:r>
          </a:p>
          <a:p>
            <a:pPr marL="347472" indent="-256032" eaLnBrk="1" hangingPunct="1">
              <a:lnSpc>
                <a:spcPct val="120000"/>
              </a:lnSpc>
              <a:spcBef>
                <a:spcPts val="0"/>
              </a:spcBef>
              <a:buFont typeface="Arial" charset="0"/>
              <a:buNone/>
            </a:pPr>
            <a:r>
              <a:rPr lang="en-US" sz="1200" dirty="0"/>
              <a:t>	A. Lindgren, A. </a:t>
            </a:r>
            <a:r>
              <a:rPr lang="en-US" sz="1200" dirty="0" err="1"/>
              <a:t>Doria</a:t>
            </a:r>
            <a:r>
              <a:rPr lang="en-US" sz="1200" dirty="0"/>
              <a:t> and O. </a:t>
            </a:r>
            <a:r>
              <a:rPr lang="en-US" sz="1200" dirty="0" err="1"/>
              <a:t>Schel</a:t>
            </a:r>
            <a:r>
              <a:rPr lang="en-US" sz="1200" dirty="0"/>
              <a:t>, “Probabilistic routing in intermittently connected networks”, </a:t>
            </a:r>
            <a:r>
              <a:rPr lang="fr-FR" sz="1200" dirty="0"/>
              <a:t>Lecture Notes in Computer Science, pages 239-254, </a:t>
            </a:r>
            <a:r>
              <a:rPr lang="fr-FR" sz="1200" dirty="0" smtClean="0"/>
              <a:t>2004</a:t>
            </a:r>
            <a:endParaRPr lang="en-US" sz="1200" dirty="0" smtClean="0"/>
          </a:p>
          <a:p>
            <a:pPr marL="347472" indent="-256032" eaLnBrk="1" hangingPunct="1">
              <a:lnSpc>
                <a:spcPct val="120000"/>
              </a:lnSpc>
              <a:spcBef>
                <a:spcPts val="0"/>
              </a:spcBef>
            </a:pPr>
            <a:r>
              <a:rPr lang="en-US" sz="1200" dirty="0">
                <a:solidFill>
                  <a:srgbClr val="FFDF9A"/>
                </a:solidFill>
              </a:rPr>
              <a:t>Spray and wait </a:t>
            </a:r>
          </a:p>
          <a:p>
            <a:pPr marL="347472" indent="-256032" eaLnBrk="1" hangingPunct="1">
              <a:lnSpc>
                <a:spcPct val="120000"/>
              </a:lnSpc>
              <a:spcBef>
                <a:spcPts val="0"/>
              </a:spcBef>
              <a:buFont typeface="Arial" charset="0"/>
              <a:buNone/>
            </a:pPr>
            <a:r>
              <a:rPr lang="en-US" sz="1200" dirty="0"/>
              <a:t>	T. </a:t>
            </a:r>
            <a:r>
              <a:rPr lang="en-US" sz="1200" dirty="0" err="1"/>
              <a:t>Spyropoulos</a:t>
            </a:r>
            <a:r>
              <a:rPr lang="en-US" sz="1200" dirty="0"/>
              <a:t>, K. </a:t>
            </a:r>
            <a:r>
              <a:rPr lang="en-US" sz="1200" dirty="0" err="1"/>
              <a:t>Psounis</a:t>
            </a:r>
            <a:r>
              <a:rPr lang="en-US" sz="1200" dirty="0"/>
              <a:t>, C. S. </a:t>
            </a:r>
            <a:r>
              <a:rPr lang="en-US" sz="1200" dirty="0" err="1"/>
              <a:t>Raghavendra</a:t>
            </a:r>
            <a:r>
              <a:rPr lang="en-US" sz="1200" dirty="0"/>
              <a:t>, “Spray and Wait: an efficient routing scheme for intermittently connected mobile networks”, In proceedings of the ACM SIGCOMM workshop on Delay-tolerant networking, Philadelphia, PA, </a:t>
            </a:r>
            <a:r>
              <a:rPr lang="en-US" sz="1200" dirty="0" smtClean="0"/>
              <a:t>2005</a:t>
            </a:r>
          </a:p>
          <a:p>
            <a:pPr marL="347472" indent="-256032" eaLnBrk="1" hangingPunct="1">
              <a:lnSpc>
                <a:spcPct val="120000"/>
              </a:lnSpc>
              <a:spcBef>
                <a:spcPts val="0"/>
              </a:spcBef>
            </a:pPr>
            <a:r>
              <a:rPr lang="en-US" sz="1200" dirty="0">
                <a:solidFill>
                  <a:srgbClr val="FFDF9A"/>
                </a:solidFill>
              </a:rPr>
              <a:t>Oracle-based</a:t>
            </a:r>
          </a:p>
          <a:p>
            <a:pPr marL="347472" indent="-256032" eaLnBrk="1" hangingPunct="1">
              <a:lnSpc>
                <a:spcPct val="120000"/>
              </a:lnSpc>
              <a:spcBef>
                <a:spcPts val="0"/>
              </a:spcBef>
              <a:buFont typeface="Arial" charset="0"/>
              <a:buNone/>
            </a:pPr>
            <a:r>
              <a:rPr lang="en-US" sz="1200" dirty="0"/>
              <a:t>	S. Jain, K. Fall, and R. </a:t>
            </a:r>
            <a:r>
              <a:rPr lang="en-US" sz="1200" dirty="0" err="1"/>
              <a:t>Patra</a:t>
            </a:r>
            <a:r>
              <a:rPr lang="en-US" sz="1200" dirty="0"/>
              <a:t>, “Routing in a delay tolerant network”, In proceedings of SIGCOMM, Portland, Oregon, 2004.</a:t>
            </a:r>
          </a:p>
          <a:p>
            <a:pPr marL="347472" indent="-256032" eaLnBrk="1" hangingPunct="1">
              <a:lnSpc>
                <a:spcPct val="120000"/>
              </a:lnSpc>
              <a:spcBef>
                <a:spcPts val="0"/>
              </a:spcBef>
              <a:buFont typeface="Arial" charset="0"/>
              <a:buNone/>
            </a:pPr>
            <a:endParaRPr lang="en-US" sz="1200" dirty="0"/>
          </a:p>
          <a:p>
            <a:pPr marL="347472" indent="-256032" eaLnBrk="1" hangingPunct="1">
              <a:lnSpc>
                <a:spcPct val="120000"/>
              </a:lnSpc>
              <a:spcBef>
                <a:spcPts val="0"/>
              </a:spcBef>
            </a:pP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sz="3200"/>
              <a:t>Reference</a:t>
            </a:r>
          </a:p>
        </p:txBody>
      </p:sp>
      <p:sp>
        <p:nvSpPr>
          <p:cNvPr id="38915" name="Content Placeholder 2"/>
          <p:cNvSpPr>
            <a:spLocks noGrp="1"/>
          </p:cNvSpPr>
          <p:nvPr>
            <p:ph idx="1"/>
          </p:nvPr>
        </p:nvSpPr>
        <p:spPr>
          <a:xfrm>
            <a:off x="609600" y="1524000"/>
            <a:ext cx="7924800" cy="4800600"/>
          </a:xfrm>
        </p:spPr>
        <p:txBody>
          <a:bodyPr>
            <a:noAutofit/>
          </a:bodyPr>
          <a:lstStyle/>
          <a:p>
            <a:pPr eaLnBrk="1" hangingPunct="1">
              <a:lnSpc>
                <a:spcPct val="110000"/>
              </a:lnSpc>
              <a:spcBef>
                <a:spcPts val="0"/>
              </a:spcBef>
            </a:pPr>
            <a:r>
              <a:rPr lang="en-US" sz="1400" dirty="0" err="1">
                <a:solidFill>
                  <a:srgbClr val="FFDF9A"/>
                </a:solidFill>
              </a:rPr>
              <a:t>GeOpps</a:t>
            </a:r>
            <a:r>
              <a:rPr lang="en-US" sz="1400" dirty="0"/>
              <a:t> </a:t>
            </a:r>
          </a:p>
          <a:p>
            <a:pPr eaLnBrk="1" hangingPunct="1">
              <a:lnSpc>
                <a:spcPct val="110000"/>
              </a:lnSpc>
              <a:spcBef>
                <a:spcPts val="0"/>
              </a:spcBef>
              <a:buFontTx/>
              <a:buNone/>
            </a:pPr>
            <a:r>
              <a:rPr lang="en-US" sz="1400" dirty="0"/>
              <a:t>	</a:t>
            </a:r>
            <a:r>
              <a:rPr lang="en-US" sz="1400" dirty="0" err="1"/>
              <a:t>I.Leontiadis</a:t>
            </a:r>
            <a:r>
              <a:rPr lang="en-US" sz="1400" dirty="0"/>
              <a:t> and C. </a:t>
            </a:r>
            <a:r>
              <a:rPr lang="en-US" sz="1400" dirty="0" err="1"/>
              <a:t>Mascolo</a:t>
            </a:r>
            <a:r>
              <a:rPr lang="en-US" sz="1400" dirty="0"/>
              <a:t>, "</a:t>
            </a:r>
            <a:r>
              <a:rPr lang="en-US" sz="1400" dirty="0" err="1"/>
              <a:t>GeOpps</a:t>
            </a:r>
            <a:r>
              <a:rPr lang="en-US" sz="1400" dirty="0"/>
              <a:t>: Geographical Opportunistic Routing for Vehicular Networks," In proceedings of IEEE International Symposium on World of Wireless, Mobile and Multimedia Networks (</a:t>
            </a:r>
            <a:r>
              <a:rPr lang="en-US" sz="1400" dirty="0" err="1"/>
              <a:t>WoWMoM</a:t>
            </a:r>
            <a:r>
              <a:rPr lang="en-US" sz="1400" dirty="0"/>
              <a:t>), Helsinki, Finland, 2007</a:t>
            </a:r>
            <a:r>
              <a:rPr lang="en-US" sz="1400" dirty="0" smtClean="0"/>
              <a:t>.</a:t>
            </a:r>
          </a:p>
          <a:p>
            <a:pPr eaLnBrk="1" hangingPunct="1">
              <a:lnSpc>
                <a:spcPct val="110000"/>
              </a:lnSpc>
              <a:spcBef>
                <a:spcPts val="0"/>
              </a:spcBef>
            </a:pPr>
            <a:r>
              <a:rPr lang="en-US" sz="1400" dirty="0" err="1">
                <a:solidFill>
                  <a:srgbClr val="FFDF9A"/>
                </a:solidFill>
              </a:rPr>
              <a:t>GeoDTN+Nav</a:t>
            </a:r>
            <a:endParaRPr lang="en-US" sz="1400" dirty="0">
              <a:solidFill>
                <a:srgbClr val="FFDF9A"/>
              </a:solidFill>
            </a:endParaRPr>
          </a:p>
          <a:p>
            <a:pPr eaLnBrk="1" hangingPunct="1">
              <a:lnSpc>
                <a:spcPct val="110000"/>
              </a:lnSpc>
              <a:spcBef>
                <a:spcPts val="0"/>
              </a:spcBef>
              <a:buFontTx/>
              <a:buNone/>
            </a:pPr>
            <a:r>
              <a:rPr lang="en-US" sz="1400" dirty="0"/>
              <a:t>	</a:t>
            </a:r>
            <a:r>
              <a:rPr lang="de-DE" sz="1400" dirty="0"/>
              <a:t>P.-C. </a:t>
            </a:r>
            <a:r>
              <a:rPr lang="de-DE" sz="1400" dirty="0" err="1"/>
              <a:t>Cheng</a:t>
            </a:r>
            <a:r>
              <a:rPr lang="de-DE" sz="1400" dirty="0"/>
              <a:t>, J.-T. Weng, L.-C. </a:t>
            </a:r>
            <a:r>
              <a:rPr lang="de-DE" sz="1400" dirty="0" err="1"/>
              <a:t>Tung</a:t>
            </a:r>
            <a:r>
              <a:rPr lang="de-DE" sz="1400" dirty="0"/>
              <a:t>, K. C. Lee, M. </a:t>
            </a:r>
            <a:r>
              <a:rPr lang="de-DE" sz="1400" dirty="0" err="1"/>
              <a:t>Gerla</a:t>
            </a:r>
            <a:r>
              <a:rPr lang="de-DE" sz="1400" dirty="0"/>
              <a:t> and J. </a:t>
            </a:r>
            <a:r>
              <a:rPr lang="de-DE" sz="1400" dirty="0" err="1"/>
              <a:t>Härri</a:t>
            </a:r>
            <a:r>
              <a:rPr lang="de-DE" sz="1400" dirty="0"/>
              <a:t>, ‘‘</a:t>
            </a:r>
            <a:r>
              <a:rPr lang="en-US" sz="1400" dirty="0" err="1"/>
              <a:t>GeoDTN+NAV</a:t>
            </a:r>
            <a:r>
              <a:rPr lang="en-US" sz="1400" dirty="0"/>
              <a:t>: A Hybrid Geographic and DTN Routing with Navigation Assistance in Urban Vehicular Networks”, In proceedings of the 1st International Symposium on Vehicular Computing Systems (ISVCS'08), Dublin, </a:t>
            </a:r>
            <a:r>
              <a:rPr lang="en-US" sz="1400" dirty="0" err="1"/>
              <a:t>Irland</a:t>
            </a:r>
            <a:r>
              <a:rPr lang="en-US" sz="1400" dirty="0"/>
              <a:t>, July 2008</a:t>
            </a:r>
            <a:r>
              <a:rPr lang="en-US" sz="1400" dirty="0" smtClean="0"/>
              <a:t>.</a:t>
            </a:r>
          </a:p>
          <a:p>
            <a:pPr eaLnBrk="1" hangingPunct="1">
              <a:lnSpc>
                <a:spcPct val="110000"/>
              </a:lnSpc>
              <a:spcBef>
                <a:spcPts val="0"/>
              </a:spcBef>
            </a:pPr>
            <a:r>
              <a:rPr lang="en-US" sz="1400" dirty="0" err="1">
                <a:solidFill>
                  <a:srgbClr val="FFDF9A"/>
                </a:solidFill>
              </a:rPr>
              <a:t>MobySpace</a:t>
            </a:r>
            <a:endParaRPr lang="en-US" sz="1400" dirty="0">
              <a:solidFill>
                <a:srgbClr val="FFDF9A"/>
              </a:solidFill>
            </a:endParaRPr>
          </a:p>
          <a:p>
            <a:pPr eaLnBrk="1" hangingPunct="1">
              <a:lnSpc>
                <a:spcPct val="110000"/>
              </a:lnSpc>
              <a:spcBef>
                <a:spcPts val="0"/>
              </a:spcBef>
              <a:buFontTx/>
              <a:buNone/>
            </a:pPr>
            <a:r>
              <a:rPr lang="en-US" sz="1400" dirty="0"/>
              <a:t>	J. </a:t>
            </a:r>
            <a:r>
              <a:rPr lang="en-US" sz="1400" dirty="0" err="1"/>
              <a:t>Leguay,T</a:t>
            </a:r>
            <a:r>
              <a:rPr lang="en-US" sz="1400" dirty="0"/>
              <a:t>. Friedman, and V. Conan, “DTN routing in a mobility pattern space”, In proceedings of the ACM SIGCOMM workshop on Delay-tolerant networking, Philadelphia, PA, </a:t>
            </a:r>
            <a:r>
              <a:rPr lang="en-US" sz="1400" dirty="0" smtClean="0"/>
              <a:t>2005</a:t>
            </a:r>
          </a:p>
          <a:p>
            <a:pPr eaLnBrk="1" hangingPunct="1">
              <a:lnSpc>
                <a:spcPct val="110000"/>
              </a:lnSpc>
              <a:spcBef>
                <a:spcPts val="0"/>
              </a:spcBef>
            </a:pPr>
            <a:r>
              <a:rPr lang="en-US" sz="1400" dirty="0">
                <a:solidFill>
                  <a:srgbClr val="FFDF9A"/>
                </a:solidFill>
              </a:rPr>
              <a:t>BUBBLE</a:t>
            </a:r>
          </a:p>
          <a:p>
            <a:pPr eaLnBrk="1" hangingPunct="1">
              <a:lnSpc>
                <a:spcPct val="110000"/>
              </a:lnSpc>
              <a:spcBef>
                <a:spcPts val="0"/>
              </a:spcBef>
              <a:buFontTx/>
              <a:buNone/>
            </a:pPr>
            <a:r>
              <a:rPr lang="en-US" sz="1400" dirty="0"/>
              <a:t>	P. </a:t>
            </a:r>
            <a:r>
              <a:rPr lang="en-US" sz="1400" dirty="0" err="1"/>
              <a:t>Hui</a:t>
            </a:r>
            <a:r>
              <a:rPr lang="en-US" sz="1400" dirty="0"/>
              <a:t>, J. </a:t>
            </a:r>
            <a:r>
              <a:rPr lang="en-US" sz="1400" dirty="0" err="1"/>
              <a:t>Crowcroft</a:t>
            </a:r>
            <a:r>
              <a:rPr lang="en-US" sz="1400" dirty="0"/>
              <a:t> and E. </a:t>
            </a:r>
            <a:r>
              <a:rPr lang="en-US" sz="1400" dirty="0" err="1"/>
              <a:t>Yoneki</a:t>
            </a:r>
            <a:r>
              <a:rPr lang="en-US" sz="1400" dirty="0"/>
              <a:t>, “Bubble rap: social-based forwarding in delay tolerant networks”, In proceedings of </a:t>
            </a:r>
            <a:r>
              <a:rPr lang="en-US" sz="1400" dirty="0" err="1"/>
              <a:t>MobiHoc</a:t>
            </a:r>
            <a:r>
              <a:rPr lang="en-US" sz="1400" dirty="0"/>
              <a:t>, </a:t>
            </a:r>
            <a:r>
              <a:rPr lang="sv-SE" sz="1400" dirty="0"/>
              <a:t>Hong Kong, Hong Kong, China, 2008</a:t>
            </a:r>
            <a:r>
              <a:rPr lang="sv-SE" sz="1400" dirty="0" smtClean="0"/>
              <a:t>.</a:t>
            </a:r>
            <a:endParaRPr lang="en-US" sz="1400" dirty="0" smtClean="0"/>
          </a:p>
          <a:p>
            <a:pPr eaLnBrk="1" hangingPunct="1">
              <a:lnSpc>
                <a:spcPct val="110000"/>
              </a:lnSpc>
              <a:spcBef>
                <a:spcPts val="0"/>
              </a:spcBef>
            </a:pPr>
            <a:r>
              <a:rPr lang="en-US" sz="1400" dirty="0" err="1">
                <a:solidFill>
                  <a:srgbClr val="FFDF9A"/>
                </a:solidFill>
              </a:rPr>
              <a:t>SimBet</a:t>
            </a:r>
            <a:endParaRPr lang="en-US" sz="1400" dirty="0">
              <a:solidFill>
                <a:srgbClr val="FFDF9A"/>
              </a:solidFill>
            </a:endParaRPr>
          </a:p>
          <a:p>
            <a:pPr eaLnBrk="1" hangingPunct="1">
              <a:lnSpc>
                <a:spcPct val="110000"/>
              </a:lnSpc>
              <a:spcBef>
                <a:spcPts val="0"/>
              </a:spcBef>
              <a:buFontTx/>
              <a:buNone/>
            </a:pPr>
            <a:r>
              <a:rPr lang="en-US" sz="1400" dirty="0"/>
              <a:t>	Daly, Elizabeth M. and </a:t>
            </a:r>
            <a:r>
              <a:rPr lang="en-US" sz="1400" dirty="0" err="1"/>
              <a:t>Haahr</a:t>
            </a:r>
            <a:r>
              <a:rPr lang="en-US" sz="1400" dirty="0"/>
              <a:t>, </a:t>
            </a:r>
            <a:r>
              <a:rPr lang="en-US" sz="1400" dirty="0" err="1"/>
              <a:t>Mads</a:t>
            </a:r>
            <a:r>
              <a:rPr lang="en-US" sz="1400" dirty="0"/>
              <a:t>, “Social network analysis for routing in disconnected delay-tolerant </a:t>
            </a:r>
            <a:r>
              <a:rPr lang="en-US" sz="1400" dirty="0" err="1"/>
              <a:t>MANETs</a:t>
            </a:r>
            <a:r>
              <a:rPr lang="en-US" sz="1400" dirty="0"/>
              <a:t>”, In proceedings of </a:t>
            </a:r>
            <a:r>
              <a:rPr lang="en-US" sz="1400" dirty="0" err="1"/>
              <a:t>MobiHoc</a:t>
            </a:r>
            <a:r>
              <a:rPr lang="en-US" sz="1400" dirty="0"/>
              <a:t>, Montreal, Quebec, Canada, </a:t>
            </a:r>
            <a:r>
              <a:rPr lang="en-US" sz="1400" dirty="0" smtClean="0"/>
              <a:t>2007.</a:t>
            </a:r>
          </a:p>
          <a:p>
            <a:pPr eaLnBrk="1" hangingPunct="1">
              <a:lnSpc>
                <a:spcPct val="110000"/>
              </a:lnSpc>
              <a:spcBef>
                <a:spcPts val="0"/>
              </a:spcBef>
            </a:pPr>
            <a:endParaRPr lang="en-US" sz="24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z="3200"/>
              <a:t>Reference</a:t>
            </a:r>
          </a:p>
        </p:txBody>
      </p:sp>
      <p:sp>
        <p:nvSpPr>
          <p:cNvPr id="39939" name="Content Placeholder 2"/>
          <p:cNvSpPr>
            <a:spLocks noGrp="1"/>
          </p:cNvSpPr>
          <p:nvPr>
            <p:ph idx="1"/>
          </p:nvPr>
        </p:nvSpPr>
        <p:spPr/>
        <p:txBody>
          <a:bodyPr>
            <a:normAutofit/>
          </a:bodyPr>
          <a:lstStyle/>
          <a:p>
            <a:pPr eaLnBrk="1" hangingPunct="1">
              <a:spcBef>
                <a:spcPts val="0"/>
              </a:spcBef>
            </a:pPr>
            <a:r>
              <a:rPr lang="en-US" sz="1600" dirty="0">
                <a:solidFill>
                  <a:srgbClr val="FFDF9A"/>
                </a:solidFill>
              </a:rPr>
              <a:t>7DS</a:t>
            </a:r>
          </a:p>
          <a:p>
            <a:pPr eaLnBrk="1" hangingPunct="1">
              <a:spcBef>
                <a:spcPts val="0"/>
              </a:spcBef>
              <a:buFont typeface="Arial" charset="0"/>
              <a:buNone/>
            </a:pPr>
            <a:r>
              <a:rPr lang="en-US" sz="1600" dirty="0"/>
              <a:t>	S. </a:t>
            </a:r>
            <a:r>
              <a:rPr lang="en-US" sz="1600" dirty="0" err="1"/>
              <a:t>Srinivasan</a:t>
            </a:r>
            <a:r>
              <a:rPr lang="en-US" sz="1600" dirty="0"/>
              <a:t> et al., "7DS - Node Cooperation and Information Exchange in Mostly Disconnected Networks”, ICC 2007.</a:t>
            </a:r>
            <a:r>
              <a:rPr lang="en-US" sz="1600" dirty="0" smtClean="0"/>
              <a:t> </a:t>
            </a:r>
          </a:p>
          <a:p>
            <a:pPr eaLnBrk="1" hangingPunct="1">
              <a:spcBef>
                <a:spcPts val="0"/>
              </a:spcBef>
            </a:pPr>
            <a:r>
              <a:rPr lang="en-US" sz="1600" dirty="0">
                <a:solidFill>
                  <a:srgbClr val="FFDF9A"/>
                </a:solidFill>
              </a:rPr>
              <a:t>Interest-aware</a:t>
            </a:r>
          </a:p>
          <a:p>
            <a:pPr eaLnBrk="1" hangingPunct="1">
              <a:spcBef>
                <a:spcPts val="0"/>
              </a:spcBef>
              <a:buFont typeface="Arial" charset="0"/>
              <a:buNone/>
            </a:pPr>
            <a:r>
              <a:rPr lang="en-US" sz="1600" dirty="0"/>
              <a:t>	</a:t>
            </a:r>
            <a:r>
              <a:rPr lang="en-US" sz="1600" dirty="0" err="1"/>
              <a:t>Arezu</a:t>
            </a:r>
            <a:r>
              <a:rPr lang="en-US" sz="1600" dirty="0"/>
              <a:t> </a:t>
            </a:r>
            <a:r>
              <a:rPr lang="en-US" sz="1600" dirty="0" err="1"/>
              <a:t>Moghadam</a:t>
            </a:r>
            <a:r>
              <a:rPr lang="en-US" sz="1600" dirty="0"/>
              <a:t>, Henning Schulzrinne, "Interest-aware content distribution protocol for mobile disruption-tolerant networks",  10th  IEEE International Symposium on a World of Wireless, Mobile and Multimedia Networks, Kos, Greece, Jun 2009.</a:t>
            </a:r>
            <a:r>
              <a:rPr lang="en-US" sz="1600" dirty="0" smtClean="0"/>
              <a:t> </a:t>
            </a:r>
          </a:p>
          <a:p>
            <a:pPr eaLnBrk="1" hangingPunct="1">
              <a:spcBef>
                <a:spcPts val="0"/>
              </a:spcBef>
            </a:pPr>
            <a:r>
              <a:rPr lang="en-US" sz="1600" dirty="0"/>
              <a:t>A. </a:t>
            </a:r>
            <a:r>
              <a:rPr lang="en-US" sz="1600" dirty="0" err="1"/>
              <a:t>Balasubramanian</a:t>
            </a:r>
            <a:r>
              <a:rPr lang="en-US" sz="1600" dirty="0"/>
              <a:t> et al., “DTN routing as a resource allocation problem”, </a:t>
            </a:r>
            <a:r>
              <a:rPr lang="en-US" sz="1600" dirty="0" err="1"/>
              <a:t>Sigcomm</a:t>
            </a:r>
            <a:r>
              <a:rPr lang="en-US" sz="1600" dirty="0"/>
              <a:t> </a:t>
            </a:r>
            <a:r>
              <a:rPr lang="en-US" sz="1600" dirty="0" smtClean="0"/>
              <a:t>2007</a:t>
            </a:r>
          </a:p>
          <a:p>
            <a:pPr eaLnBrk="1" hangingPunct="1">
              <a:spcBef>
                <a:spcPts val="0"/>
              </a:spcBef>
            </a:pPr>
            <a:r>
              <a:rPr lang="en-US" sz="1600" dirty="0"/>
              <a:t>A. </a:t>
            </a:r>
            <a:r>
              <a:rPr lang="en-US" sz="1600" dirty="0" err="1"/>
              <a:t>Balasubramanian</a:t>
            </a:r>
            <a:r>
              <a:rPr lang="en-US" sz="1600" dirty="0"/>
              <a:t> et al., “Enhancing interactive web applications in hybrid networks”, </a:t>
            </a:r>
            <a:r>
              <a:rPr lang="en-US" sz="1600" dirty="0" err="1"/>
              <a:t>Mobicom</a:t>
            </a:r>
            <a:r>
              <a:rPr lang="en-US" sz="1600" dirty="0"/>
              <a:t> </a:t>
            </a:r>
            <a:r>
              <a:rPr lang="en-US" sz="1600" dirty="0" smtClean="0"/>
              <a:t>2008</a:t>
            </a:r>
          </a:p>
          <a:p>
            <a:pPr eaLnBrk="1" hangingPunct="1">
              <a:spcBef>
                <a:spcPts val="0"/>
              </a:spcBef>
            </a:pPr>
            <a:r>
              <a:rPr lang="en-US" sz="1600" dirty="0"/>
              <a:t>J. </a:t>
            </a:r>
            <a:r>
              <a:rPr lang="en-US" sz="1600" dirty="0" err="1"/>
              <a:t>Ott</a:t>
            </a:r>
            <a:r>
              <a:rPr lang="en-US" sz="1600" dirty="0"/>
              <a:t> et al., “Bundling the web: HTTP over DTN”, WNEPT 2006</a:t>
            </a:r>
          </a:p>
          <a:p>
            <a:pPr>
              <a:spcBef>
                <a:spcPts val="0"/>
              </a:spcBef>
            </a:pPr>
            <a:endParaRPr lang="en-US" sz="1600"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09600" y="152400"/>
            <a:ext cx="7918450" cy="788894"/>
          </a:xfrm>
        </p:spPr>
        <p:txBody>
          <a:bodyPr/>
          <a:lstStyle/>
          <a:p>
            <a:r>
              <a:rPr lang="en-US" dirty="0"/>
              <a:t>Conclusion</a:t>
            </a:r>
          </a:p>
        </p:txBody>
      </p:sp>
      <p:sp>
        <p:nvSpPr>
          <p:cNvPr id="70659" name="Rectangle 3"/>
          <p:cNvSpPr>
            <a:spLocks noGrp="1" noChangeArrowheads="1"/>
          </p:cNvSpPr>
          <p:nvPr>
            <p:ph idx="1"/>
          </p:nvPr>
        </p:nvSpPr>
        <p:spPr>
          <a:xfrm>
            <a:off x="533400" y="1143000"/>
            <a:ext cx="8229600" cy="4953000"/>
          </a:xfrm>
        </p:spPr>
        <p:txBody>
          <a:bodyPr>
            <a:normAutofit fontScale="92500" lnSpcReduction="20000"/>
          </a:bodyPr>
          <a:lstStyle/>
          <a:p>
            <a:r>
              <a:rPr lang="en-US" dirty="0" smtClean="0"/>
              <a:t>Abandon notion of a clean-slate next-generation Internet</a:t>
            </a:r>
          </a:p>
          <a:p>
            <a:pPr lvl="1"/>
            <a:r>
              <a:rPr lang="en-US" dirty="0" smtClean="0"/>
              <a:t>that magically fixes all of our problems</a:t>
            </a:r>
          </a:p>
          <a:p>
            <a:r>
              <a:rPr lang="en-US" dirty="0" smtClean="0"/>
              <a:t>Need for good engineering solutions</a:t>
            </a:r>
          </a:p>
          <a:p>
            <a:pPr lvl="1"/>
            <a:r>
              <a:rPr lang="en-US" dirty="0" smtClean="0"/>
              <a:t>with user needs, not (just) vendor needs</a:t>
            </a:r>
          </a:p>
          <a:p>
            <a:r>
              <a:rPr lang="en-US" dirty="0" smtClean="0"/>
              <a:t>Research driven by real, not imagined, problems</a:t>
            </a:r>
          </a:p>
          <a:p>
            <a:pPr lvl="1"/>
            <a:r>
              <a:rPr lang="en-US" dirty="0" smtClean="0"/>
              <a:t>factor 10 problems: reliability &amp; </a:t>
            </a:r>
            <a:r>
              <a:rPr lang="en-US" dirty="0" err="1" smtClean="0"/>
              <a:t>OpEx</a:t>
            </a:r>
            <a:endParaRPr lang="en-US" dirty="0" smtClean="0"/>
          </a:p>
          <a:p>
            <a:pPr lvl="1"/>
            <a:r>
              <a:rPr lang="en-US" dirty="0" smtClean="0"/>
              <a:t>more reliability and usability, less sensor networks</a:t>
            </a:r>
          </a:p>
          <a:p>
            <a:r>
              <a:rPr lang="en-US" dirty="0" smtClean="0"/>
              <a:t>Build a 5-nines network out of unreliable components</a:t>
            </a:r>
          </a:p>
          <a:p>
            <a:r>
              <a:rPr lang="en-US" dirty="0" smtClean="0"/>
              <a:t>Make network disruptions less visible</a:t>
            </a:r>
          </a:p>
          <a:p>
            <a:r>
              <a:rPr lang="en-US" dirty="0" smtClean="0"/>
              <a:t>Transition </a:t>
            </a:r>
            <a:r>
              <a:rPr lang="en-US" dirty="0"/>
              <a:t>to “self-service” networks</a:t>
            </a:r>
          </a:p>
          <a:p>
            <a:pPr lvl="1"/>
            <a:r>
              <a:rPr lang="en-US" dirty="0"/>
              <a:t>support non-technical users, not just </a:t>
            </a:r>
            <a:r>
              <a:rPr lang="en-US" dirty="0" err="1"/>
              <a:t>NOCs</a:t>
            </a:r>
            <a:r>
              <a:rPr lang="en-US" dirty="0"/>
              <a:t> running HP </a:t>
            </a:r>
            <a:r>
              <a:rPr lang="en-US" dirty="0" err="1"/>
              <a:t>OpenView</a:t>
            </a:r>
            <a:r>
              <a:rPr lang="en-US" dirty="0"/>
              <a:t> or </a:t>
            </a:r>
            <a:r>
              <a:rPr lang="en-US" dirty="0" smtClean="0"/>
              <a:t>Tivoli</a:t>
            </a:r>
          </a:p>
          <a:p>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IP service model</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Unchanged since 1978</a:t>
            </a:r>
          </a:p>
          <a:p>
            <a:pPr lvl="1"/>
            <a:r>
              <a:rPr lang="en-US" sz="3000" dirty="0" smtClean="0">
                <a:solidFill>
                  <a:srgbClr val="FAAB64"/>
                </a:solidFill>
              </a:rPr>
              <a:t>Send without signaling</a:t>
            </a:r>
          </a:p>
          <a:p>
            <a:pPr lvl="1"/>
            <a:r>
              <a:rPr lang="en-US" sz="3000" dirty="0" smtClean="0">
                <a:solidFill>
                  <a:schemeClr val="accent6">
                    <a:lumMod val="60000"/>
                    <a:lumOff val="40000"/>
                  </a:schemeClr>
                </a:solidFill>
              </a:rPr>
              <a:t>Receive at provisioned address, without signaling</a:t>
            </a:r>
          </a:p>
          <a:p>
            <a:pPr lvl="2"/>
            <a:r>
              <a:rPr lang="en-US" sz="2600" dirty="0" smtClean="0"/>
              <a:t>but: permission-based sending	</a:t>
            </a:r>
          </a:p>
          <a:p>
            <a:pPr lvl="1"/>
            <a:r>
              <a:rPr lang="en-US" sz="3000" dirty="0" smtClean="0">
                <a:solidFill>
                  <a:schemeClr val="tx1">
                    <a:lumMod val="75000"/>
                  </a:schemeClr>
                </a:solidFill>
              </a:rPr>
              <a:t>Variable-sized packets &lt; ≈ 1,500 bytes</a:t>
            </a:r>
          </a:p>
          <a:p>
            <a:pPr lvl="1"/>
            <a:r>
              <a:rPr lang="en-US" sz="3000" dirty="0" smtClean="0">
                <a:solidFill>
                  <a:srgbClr val="FAAB64"/>
                </a:solidFill>
              </a:rPr>
              <a:t>Packets may be lost, duplicated, re-ordered</a:t>
            </a:r>
          </a:p>
          <a:p>
            <a:endParaRPr lang="en-US" sz="3200" dirty="0" smtClean="0"/>
          </a:p>
          <a:p>
            <a:endParaRPr lang="en-US" sz="3200" dirty="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than just Internet Classic </a:t>
            </a:r>
            <a:endParaRPr lang="en-US" dirty="0"/>
          </a:p>
        </p:txBody>
      </p:sp>
      <p:graphicFrame>
        <p:nvGraphicFramePr>
          <p:cNvPr id="4" name="Content Placeholder 3"/>
          <p:cNvGraphicFramePr>
            <a:graphicFrameLocks noGrp="1"/>
          </p:cNvGraphicFramePr>
          <p:nvPr>
            <p:ph idx="1"/>
          </p:nvPr>
        </p:nvGraphicFramePr>
        <p:xfrm>
          <a:off x="457200" y="1600200"/>
          <a:ext cx="8153400" cy="4371340"/>
        </p:xfrm>
        <a:graphic>
          <a:graphicData uri="http://schemas.openxmlformats.org/drawingml/2006/table">
            <a:tbl>
              <a:tblPr firstRow="1" bandRow="1">
                <a:tableStyleId>{0E3FDE45-AF77-4B5C-9715-49D594BDF05E}</a:tableStyleId>
              </a:tblPr>
              <a:tblGrid>
                <a:gridCol w="1630680"/>
                <a:gridCol w="1630680"/>
                <a:gridCol w="1630680"/>
                <a:gridCol w="1630680"/>
                <a:gridCol w="1630680"/>
              </a:tblGrid>
              <a:tr h="315214">
                <a:tc>
                  <a:txBody>
                    <a:bodyPr/>
                    <a:lstStyle/>
                    <a:p>
                      <a:r>
                        <a:rPr lang="en-US" dirty="0" smtClean="0"/>
                        <a:t>Network</a:t>
                      </a:r>
                      <a:endParaRPr lang="en-US" dirty="0"/>
                    </a:p>
                  </a:txBody>
                  <a:tcPr/>
                </a:tc>
                <a:tc>
                  <a:txBody>
                    <a:bodyPr/>
                    <a:lstStyle/>
                    <a:p>
                      <a:r>
                        <a:rPr lang="en-US" dirty="0" smtClean="0"/>
                        <a:t>wireless</a:t>
                      </a:r>
                      <a:endParaRPr lang="en-US" dirty="0"/>
                    </a:p>
                  </a:txBody>
                  <a:tcPr/>
                </a:tc>
                <a:tc>
                  <a:txBody>
                    <a:bodyPr/>
                    <a:lstStyle/>
                    <a:p>
                      <a:r>
                        <a:rPr lang="en-US" dirty="0" smtClean="0"/>
                        <a:t>mobility</a:t>
                      </a:r>
                      <a:endParaRPr lang="en-US" dirty="0"/>
                    </a:p>
                  </a:txBody>
                  <a:tcPr/>
                </a:tc>
                <a:tc>
                  <a:txBody>
                    <a:bodyPr/>
                    <a:lstStyle/>
                    <a:p>
                      <a:r>
                        <a:rPr lang="en-US" dirty="0" smtClean="0"/>
                        <a:t>path stability</a:t>
                      </a:r>
                      <a:endParaRPr lang="en-US" dirty="0"/>
                    </a:p>
                  </a:txBody>
                  <a:tcPr/>
                </a:tc>
                <a:tc>
                  <a:txBody>
                    <a:bodyPr/>
                    <a:lstStyle/>
                    <a:p>
                      <a:r>
                        <a:rPr lang="en-US" dirty="0" smtClean="0"/>
                        <a:t>data</a:t>
                      </a:r>
                      <a:r>
                        <a:rPr lang="en-US" baseline="0" dirty="0" smtClean="0"/>
                        <a:t> units</a:t>
                      </a:r>
                      <a:endParaRPr lang="en-US" dirty="0"/>
                    </a:p>
                  </a:txBody>
                  <a:tcPr/>
                </a:tc>
              </a:tr>
              <a:tr h="544068">
                <a:tc>
                  <a:txBody>
                    <a:bodyPr/>
                    <a:lstStyle/>
                    <a:p>
                      <a:r>
                        <a:rPr lang="en-US" dirty="0" smtClean="0"/>
                        <a:t>Internet “classic”</a:t>
                      </a:r>
                      <a:endParaRPr lang="en-US" dirty="0"/>
                    </a:p>
                  </a:txBody>
                  <a:tcPr/>
                </a:tc>
                <a:tc>
                  <a:txBody>
                    <a:bodyPr/>
                    <a:lstStyle/>
                    <a:p>
                      <a:r>
                        <a:rPr lang="en-US" dirty="0" smtClean="0"/>
                        <a:t>last hop</a:t>
                      </a:r>
                      <a:endParaRPr lang="en-US" dirty="0"/>
                    </a:p>
                  </a:txBody>
                  <a:tcPr/>
                </a:tc>
                <a:tc>
                  <a:txBody>
                    <a:bodyPr/>
                    <a:lstStyle/>
                    <a:p>
                      <a:r>
                        <a:rPr lang="en-US" dirty="0" smtClean="0"/>
                        <a:t>end systems</a:t>
                      </a:r>
                      <a:endParaRPr lang="en-US" dirty="0"/>
                    </a:p>
                  </a:txBody>
                  <a:tcPr/>
                </a:tc>
                <a:tc>
                  <a:txBody>
                    <a:bodyPr/>
                    <a:lstStyle/>
                    <a:p>
                      <a:r>
                        <a:rPr lang="en-US" dirty="0" smtClean="0"/>
                        <a:t>&gt;</a:t>
                      </a:r>
                      <a:r>
                        <a:rPr lang="en-US" baseline="0" dirty="0" smtClean="0"/>
                        <a:t> hours</a:t>
                      </a:r>
                      <a:endParaRPr lang="en-US" dirty="0"/>
                    </a:p>
                  </a:txBody>
                  <a:tcPr/>
                </a:tc>
                <a:tc rowSpan="4">
                  <a:txBody>
                    <a:bodyPr/>
                    <a:lstStyle/>
                    <a:p>
                      <a:r>
                        <a:rPr lang="en-US" dirty="0" smtClean="0"/>
                        <a:t>IP </a:t>
                      </a:r>
                      <a:r>
                        <a:rPr lang="en-US" dirty="0" err="1" smtClean="0"/>
                        <a:t>datagrams</a:t>
                      </a:r>
                      <a:endParaRPr lang="en-US" dirty="0"/>
                    </a:p>
                  </a:txBody>
                  <a:tcPr anchor="ctr"/>
                </a:tc>
              </a:tr>
              <a:tr h="544068">
                <a:tc>
                  <a:txBody>
                    <a:bodyPr/>
                    <a:lstStyle/>
                    <a:p>
                      <a:r>
                        <a:rPr lang="en-US" dirty="0" smtClean="0"/>
                        <a:t>mesh networks</a:t>
                      </a:r>
                      <a:endParaRPr lang="en-US" dirty="0"/>
                    </a:p>
                  </a:txBody>
                  <a:tcPr/>
                </a:tc>
                <a:tc>
                  <a:txBody>
                    <a:bodyPr/>
                    <a:lstStyle/>
                    <a:p>
                      <a:r>
                        <a:rPr lang="en-US" dirty="0" smtClean="0"/>
                        <a:t>all links</a:t>
                      </a:r>
                      <a:endParaRPr lang="en-US" dirty="0"/>
                    </a:p>
                  </a:txBody>
                  <a:tcPr/>
                </a:tc>
                <a:tc>
                  <a:txBody>
                    <a:bodyPr/>
                    <a:lstStyle/>
                    <a:p>
                      <a:r>
                        <a:rPr lang="en-US" dirty="0" smtClean="0"/>
                        <a:t>end systems</a:t>
                      </a:r>
                      <a:endParaRPr lang="en-US" dirty="0"/>
                    </a:p>
                  </a:txBody>
                  <a:tcPr/>
                </a:tc>
                <a:tc>
                  <a:txBody>
                    <a:bodyPr/>
                    <a:lstStyle/>
                    <a:p>
                      <a:r>
                        <a:rPr lang="en-US" dirty="0" smtClean="0"/>
                        <a:t>&gt; hours</a:t>
                      </a:r>
                      <a:endParaRPr lang="en-US" dirty="0"/>
                    </a:p>
                  </a:txBody>
                  <a:tcPr/>
                </a:tc>
                <a:tc vMerge="1">
                  <a:txBody>
                    <a:bodyPr/>
                    <a:lstStyle/>
                    <a:p>
                      <a:endParaRPr lang="en-US" dirty="0"/>
                    </a:p>
                  </a:txBody>
                  <a:tcPr/>
                </a:tc>
              </a:tr>
              <a:tr h="544068">
                <a:tc>
                  <a:txBody>
                    <a:bodyPr/>
                    <a:lstStyle/>
                    <a:p>
                      <a:r>
                        <a:rPr lang="en-US" dirty="0" smtClean="0"/>
                        <a:t>mobile ad-hoc</a:t>
                      </a:r>
                      <a:endParaRPr lang="en-US" dirty="0"/>
                    </a:p>
                  </a:txBody>
                  <a:tcPr/>
                </a:tc>
                <a:tc>
                  <a:txBody>
                    <a:bodyPr/>
                    <a:lstStyle/>
                    <a:p>
                      <a:r>
                        <a:rPr lang="en-US" dirty="0" smtClean="0"/>
                        <a:t>all links</a:t>
                      </a:r>
                      <a:endParaRPr lang="en-US" dirty="0"/>
                    </a:p>
                  </a:txBody>
                  <a:tcPr/>
                </a:tc>
                <a:tc>
                  <a:txBody>
                    <a:bodyPr/>
                    <a:lstStyle/>
                    <a:p>
                      <a:r>
                        <a:rPr lang="en-US" dirty="0" smtClean="0"/>
                        <a:t>all nodes, random</a:t>
                      </a:r>
                      <a:endParaRPr lang="en-US" dirty="0"/>
                    </a:p>
                  </a:txBody>
                  <a:tcPr/>
                </a:tc>
                <a:tc>
                  <a:txBody>
                    <a:bodyPr/>
                    <a:lstStyle/>
                    <a:p>
                      <a:r>
                        <a:rPr lang="en-US" dirty="0" smtClean="0"/>
                        <a:t>minutes</a:t>
                      </a:r>
                      <a:endParaRPr lang="en-US" dirty="0"/>
                    </a:p>
                  </a:txBody>
                  <a:tcPr/>
                </a:tc>
                <a:tc vMerge="1">
                  <a:txBody>
                    <a:bodyPr/>
                    <a:lstStyle/>
                    <a:p>
                      <a:endParaRPr lang="en-US" dirty="0"/>
                    </a:p>
                  </a:txBody>
                  <a:tcPr/>
                </a:tc>
              </a:tr>
              <a:tr h="315214">
                <a:tc>
                  <a:txBody>
                    <a:bodyPr/>
                    <a:lstStyle/>
                    <a:p>
                      <a:r>
                        <a:rPr lang="en-US" dirty="0" smtClean="0"/>
                        <a:t>opportunistic</a:t>
                      </a:r>
                      <a:endParaRPr lang="en-US" dirty="0"/>
                    </a:p>
                  </a:txBody>
                  <a:tcPr/>
                </a:tc>
                <a:tc>
                  <a:txBody>
                    <a:bodyPr/>
                    <a:lstStyle/>
                    <a:p>
                      <a:r>
                        <a:rPr lang="en-US" dirty="0" smtClean="0"/>
                        <a:t>typical</a:t>
                      </a:r>
                      <a:endParaRPr lang="en-US" dirty="0"/>
                    </a:p>
                  </a:txBody>
                  <a:tcPr/>
                </a:tc>
                <a:tc>
                  <a:txBody>
                    <a:bodyPr/>
                    <a:lstStyle/>
                    <a:p>
                      <a:r>
                        <a:rPr lang="en-US" dirty="0" smtClean="0"/>
                        <a:t>single node</a:t>
                      </a:r>
                      <a:endParaRPr lang="en-US" dirty="0"/>
                    </a:p>
                  </a:txBody>
                  <a:tcPr/>
                </a:tc>
                <a:tc>
                  <a:txBody>
                    <a:bodyPr/>
                    <a:lstStyle/>
                    <a:p>
                      <a:r>
                        <a:rPr lang="en-US" dirty="0" smtClean="0"/>
                        <a:t>≈</a:t>
                      </a:r>
                      <a:r>
                        <a:rPr lang="en-US" baseline="0" dirty="0" smtClean="0"/>
                        <a:t> minute</a:t>
                      </a:r>
                      <a:endParaRPr lang="en-US" dirty="0"/>
                    </a:p>
                  </a:txBody>
                  <a:tcPr/>
                </a:tc>
                <a:tc vMerge="1">
                  <a:txBody>
                    <a:bodyPr/>
                    <a:lstStyle/>
                    <a:p>
                      <a:endParaRPr lang="en-US" dirty="0"/>
                    </a:p>
                  </a:txBody>
                  <a:tcPr/>
                </a:tc>
              </a:tr>
              <a:tr h="544068">
                <a:tc>
                  <a:txBody>
                    <a:bodyPr/>
                    <a:lstStyle/>
                    <a:p>
                      <a:r>
                        <a:rPr lang="en-US" dirty="0" smtClean="0"/>
                        <a:t>delay-tolerant</a:t>
                      </a:r>
                      <a:endParaRPr lang="en-US" dirty="0"/>
                    </a:p>
                  </a:txBody>
                  <a:tcPr/>
                </a:tc>
                <a:tc>
                  <a:txBody>
                    <a:bodyPr/>
                    <a:lstStyle/>
                    <a:p>
                      <a:r>
                        <a:rPr lang="en-US" dirty="0" smtClean="0"/>
                        <a:t>all links</a:t>
                      </a:r>
                      <a:endParaRPr lang="en-US" dirty="0"/>
                    </a:p>
                  </a:txBody>
                  <a:tcPr/>
                </a:tc>
                <a:tc>
                  <a:txBody>
                    <a:bodyPr/>
                    <a:lstStyle/>
                    <a:p>
                      <a:r>
                        <a:rPr lang="en-US" dirty="0" smtClean="0"/>
                        <a:t>some</a:t>
                      </a:r>
                      <a:r>
                        <a:rPr lang="en-US" baseline="0" dirty="0" smtClean="0"/>
                        <a:t> predictable</a:t>
                      </a:r>
                      <a:endParaRPr lang="en-US" dirty="0"/>
                    </a:p>
                  </a:txBody>
                  <a:tcPr/>
                </a:tc>
                <a:tc>
                  <a:txBody>
                    <a:bodyPr/>
                    <a:lstStyle/>
                    <a:p>
                      <a:r>
                        <a:rPr lang="en-US" dirty="0" smtClean="0"/>
                        <a:t>some</a:t>
                      </a:r>
                      <a:r>
                        <a:rPr lang="en-US" baseline="0" dirty="0" smtClean="0"/>
                        <a:t> predictable</a:t>
                      </a:r>
                      <a:endParaRPr lang="en-US" dirty="0"/>
                    </a:p>
                  </a:txBody>
                  <a:tcPr/>
                </a:tc>
                <a:tc>
                  <a:txBody>
                    <a:bodyPr/>
                    <a:lstStyle/>
                    <a:p>
                      <a:r>
                        <a:rPr lang="en-US" dirty="0" smtClean="0"/>
                        <a:t>bundles</a:t>
                      </a:r>
                      <a:endParaRPr lang="en-US" dirty="0"/>
                    </a:p>
                  </a:txBody>
                  <a:tcPr/>
                </a:tc>
              </a:tr>
              <a:tr h="1079500">
                <a:tc>
                  <a:txBody>
                    <a:bodyPr/>
                    <a:lstStyle/>
                    <a:p>
                      <a:r>
                        <a:rPr lang="en-US" dirty="0" smtClean="0"/>
                        <a:t>store-carry-forward</a:t>
                      </a:r>
                      <a:endParaRPr lang="en-US" dirty="0"/>
                    </a:p>
                  </a:txBody>
                  <a:tcPr/>
                </a:tc>
                <a:tc>
                  <a:txBody>
                    <a:bodyPr/>
                    <a:lstStyle/>
                    <a:p>
                      <a:r>
                        <a:rPr lang="en-US" dirty="0" smtClean="0"/>
                        <a:t>all nodes</a:t>
                      </a:r>
                      <a:endParaRPr lang="en-US" dirty="0"/>
                    </a:p>
                  </a:txBody>
                  <a:tcPr/>
                </a:tc>
                <a:tc>
                  <a:txBody>
                    <a:bodyPr/>
                    <a:lstStyle/>
                    <a:p>
                      <a:r>
                        <a:rPr lang="en-US" dirty="0" smtClean="0"/>
                        <a:t>all nodes</a:t>
                      </a:r>
                      <a:endParaRPr lang="en-US" dirty="0"/>
                    </a:p>
                  </a:txBody>
                  <a:tcPr/>
                </a:tc>
                <a:tc>
                  <a:txBody>
                    <a:bodyPr/>
                    <a:lstStyle/>
                    <a:p>
                      <a:r>
                        <a:rPr lang="en-US" dirty="0" smtClean="0"/>
                        <a:t>no</a:t>
                      </a:r>
                      <a:r>
                        <a:rPr lang="en-US" baseline="0" dirty="0" smtClean="0"/>
                        <a:t> path</a:t>
                      </a:r>
                      <a:endParaRPr lang="en-US" dirty="0"/>
                    </a:p>
                  </a:txBody>
                  <a:tcPr/>
                </a:tc>
                <a:tc>
                  <a:txBody>
                    <a:bodyPr/>
                    <a:lstStyle/>
                    <a:p>
                      <a:r>
                        <a:rPr lang="en-US" dirty="0" smtClean="0"/>
                        <a:t>application</a:t>
                      </a:r>
                      <a:r>
                        <a:rPr lang="en-US" baseline="0" dirty="0" smtClean="0"/>
                        <a:t> data units</a:t>
                      </a:r>
                      <a:endParaRPr lang="en-US" dirty="0"/>
                    </a:p>
                  </a:txBody>
                  <a:tcPr/>
                </a:tc>
              </a:tr>
            </a:tbl>
          </a:graphicData>
        </a:graphic>
      </p:graphicFrame>
      <p:sp>
        <p:nvSpPr>
          <p:cNvPr id="5" name="Footer Placeholder 4"/>
          <p:cNvSpPr>
            <a:spLocks noGrp="1"/>
          </p:cNvSpPr>
          <p:nvPr>
            <p:ph type="ftr" sz="quarter" idx="11"/>
          </p:nvPr>
        </p:nvSpPr>
        <p:spPr/>
        <p:txBody>
          <a:bodyPr/>
          <a:lstStyle/>
          <a:p>
            <a:r>
              <a:rPr lang="en-US" smtClean="0"/>
              <a:t>6998-03 Feb. 2010</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assumptions</a:t>
            </a:r>
            <a:endParaRPr lang="en-US" dirty="0"/>
          </a:p>
        </p:txBody>
      </p:sp>
      <p:sp>
        <p:nvSpPr>
          <p:cNvPr id="3" name="Content Placeholder 2"/>
          <p:cNvSpPr>
            <a:spLocks noGrp="1"/>
          </p:cNvSpPr>
          <p:nvPr>
            <p:ph idx="1"/>
          </p:nvPr>
        </p:nvSpPr>
        <p:spPr/>
        <p:txBody>
          <a:bodyPr>
            <a:normAutofit/>
          </a:bodyPr>
          <a:lstStyle/>
          <a:p>
            <a:pPr>
              <a:spcBef>
                <a:spcPts val="600"/>
              </a:spcBef>
            </a:pPr>
            <a:r>
              <a:rPr lang="en-US" dirty="0" smtClean="0"/>
              <a:t>A host has only one address &amp; one interface</a:t>
            </a:r>
          </a:p>
          <a:p>
            <a:pPr lvl="1"/>
            <a:r>
              <a:rPr lang="en-US" dirty="0" smtClean="0"/>
              <a:t>apps resolve name and use first one returned</a:t>
            </a:r>
          </a:p>
          <a:p>
            <a:pPr lvl="1"/>
            <a:r>
              <a:rPr lang="en-US" dirty="0" smtClean="0"/>
              <a:t>address used to identify users and machines</a:t>
            </a:r>
          </a:p>
          <a:p>
            <a:pPr lvl="1"/>
            <a:r>
              <a:rPr lang="en-US" dirty="0" smtClean="0"/>
              <a:t>machine-wide DHCP options</a:t>
            </a:r>
          </a:p>
          <a:p>
            <a:pPr>
              <a:spcBef>
                <a:spcPts val="600"/>
              </a:spcBef>
            </a:pPr>
            <a:r>
              <a:rPr lang="en-US" dirty="0" smtClean="0"/>
              <a:t>Failing</a:t>
            </a:r>
          </a:p>
          <a:p>
            <a:pPr lvl="1"/>
            <a:r>
              <a:rPr lang="en-US" dirty="0" smtClean="0"/>
              <a:t>multi-homing on hosts (</a:t>
            </a:r>
            <a:r>
              <a:rPr lang="en-US" dirty="0" err="1" smtClean="0"/>
              <a:t>WiFi</a:t>
            </a:r>
            <a:r>
              <a:rPr lang="en-US" dirty="0" smtClean="0"/>
              <a:t> + Ethernet + BlueTooth + 3G)</a:t>
            </a:r>
          </a:p>
          <a:p>
            <a:pPr>
              <a:spcBef>
                <a:spcPts val="600"/>
              </a:spcBef>
            </a:pPr>
            <a:r>
              <a:rPr lang="en-US" dirty="0" smtClean="0"/>
              <a:t>Attempts to restore</a:t>
            </a:r>
          </a:p>
          <a:p>
            <a:pPr lvl="1"/>
            <a:r>
              <a:rPr lang="en-US" dirty="0" smtClean="0"/>
              <a:t>MIP: attachment-independent address</a:t>
            </a:r>
          </a:p>
          <a:p>
            <a:pPr lvl="1"/>
            <a:r>
              <a:rPr lang="en-US" dirty="0" smtClean="0"/>
              <a:t>HIP: cryptographic host identify</a:t>
            </a:r>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24"/>
          <p:cNvPicPr>
            <a:picLocks noChangeArrowheads="1"/>
          </p:cNvPicPr>
          <p:nvPr/>
        </p:nvPicPr>
        <p:blipFill>
          <a:blip r:embed="rId2"/>
          <a:srcRect/>
          <a:stretch>
            <a:fillRect/>
          </a:stretch>
        </p:blipFill>
        <p:spPr bwMode="auto">
          <a:xfrm>
            <a:off x="381000" y="1600200"/>
            <a:ext cx="4343400" cy="3276600"/>
          </a:xfrm>
          <a:prstGeom prst="rect">
            <a:avLst/>
          </a:prstGeom>
          <a:noFill/>
          <a:ln w="9525">
            <a:noFill/>
            <a:miter lim="800000"/>
            <a:headEnd/>
            <a:tailEnd/>
          </a:ln>
          <a:effectLst/>
        </p:spPr>
      </p:pic>
      <p:pic>
        <p:nvPicPr>
          <p:cNvPr id="19" name="Picture 12"/>
          <p:cNvPicPr>
            <a:picLocks noChangeArrowheads="1"/>
          </p:cNvPicPr>
          <p:nvPr/>
        </p:nvPicPr>
        <p:blipFill>
          <a:blip r:embed="rId3"/>
          <a:srcRect/>
          <a:stretch>
            <a:fillRect/>
          </a:stretch>
        </p:blipFill>
        <p:spPr bwMode="auto">
          <a:xfrm>
            <a:off x="685800" y="2057400"/>
            <a:ext cx="2514600" cy="205740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sz="3200" dirty="0" smtClean="0"/>
              <a:t>Myth #1: Addresses are global &amp; constant</a:t>
            </a:r>
            <a:endParaRPr lang="en-US" sz="3200" dirty="0"/>
          </a:p>
        </p:txBody>
      </p:sp>
      <p:sp>
        <p:nvSpPr>
          <p:cNvPr id="23" name="Footer Placeholder 22"/>
          <p:cNvSpPr>
            <a:spLocks noGrp="1"/>
          </p:cNvSpPr>
          <p:nvPr>
            <p:ph type="ftr" sz="quarter" idx="11"/>
          </p:nvPr>
        </p:nvSpPr>
        <p:spPr/>
        <p:txBody>
          <a:bodyPr/>
          <a:lstStyle/>
          <a:p>
            <a:r>
              <a:rPr lang="en-US" smtClean="0"/>
              <a:t>6998-03 Feb. 2010</a:t>
            </a:r>
            <a:endParaRPr lang="en-US"/>
          </a:p>
        </p:txBody>
      </p:sp>
      <p:pic>
        <p:nvPicPr>
          <p:cNvPr id="4" name="Picture 25"/>
          <p:cNvPicPr>
            <a:picLocks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1066800" y="2590800"/>
            <a:ext cx="1828800" cy="1219200"/>
          </a:xfrm>
          <a:prstGeom prst="rect">
            <a:avLst/>
          </a:prstGeom>
          <a:noFill/>
          <a:ln w="9525">
            <a:noFill/>
            <a:miter lim="800000"/>
            <a:headEnd/>
            <a:tailEnd/>
          </a:ln>
          <a:effectLst/>
        </p:spPr>
      </p:pic>
      <p:pic>
        <p:nvPicPr>
          <p:cNvPr id="5" name="Picture 12"/>
          <p:cNvPicPr>
            <a:picLocks noChangeArrowheads="1"/>
          </p:cNvPicPr>
          <p:nvPr/>
        </p:nvPicPr>
        <p:blipFill>
          <a:blip r:embed="rId3"/>
          <a:srcRect/>
          <a:stretch>
            <a:fillRect/>
          </a:stretch>
        </p:blipFill>
        <p:spPr bwMode="auto">
          <a:xfrm>
            <a:off x="6172200" y="2590800"/>
            <a:ext cx="1676400" cy="1219200"/>
          </a:xfrm>
          <a:prstGeom prst="rect">
            <a:avLst/>
          </a:prstGeom>
          <a:noFill/>
          <a:ln w="9525">
            <a:noFill/>
            <a:miter lim="800000"/>
            <a:headEnd/>
            <a:tailEnd/>
          </a:ln>
          <a:effectLst/>
        </p:spPr>
      </p:pic>
      <p:pic>
        <p:nvPicPr>
          <p:cNvPr id="6" name="Picture 20"/>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1447800" y="3505200"/>
            <a:ext cx="895350" cy="773113"/>
          </a:xfrm>
          <a:prstGeom prst="rect">
            <a:avLst/>
          </a:prstGeom>
          <a:noFill/>
        </p:spPr>
      </p:pic>
      <p:pic>
        <p:nvPicPr>
          <p:cNvPr id="9" name="Picture 13" descr="MainframeApr99"/>
          <p:cNvPicPr>
            <a:picLocks noChangeAspect="1" noChangeArrowheads="1"/>
          </p:cNvPicPr>
          <p:nvPr/>
        </p:nvPicPr>
        <p:blipFill>
          <a:blip r:embed="rId8"/>
          <a:srcRect/>
          <a:stretch>
            <a:fillRect/>
          </a:stretch>
        </p:blipFill>
        <p:spPr bwMode="auto">
          <a:xfrm>
            <a:off x="7162800" y="5029200"/>
            <a:ext cx="814388" cy="1023938"/>
          </a:xfrm>
          <a:prstGeom prst="rect">
            <a:avLst/>
          </a:prstGeom>
          <a:noFill/>
        </p:spPr>
      </p:pic>
      <p:cxnSp>
        <p:nvCxnSpPr>
          <p:cNvPr id="12" name="Straight Connector 11"/>
          <p:cNvCxnSpPr/>
          <p:nvPr/>
        </p:nvCxnSpPr>
        <p:spPr bwMode="auto">
          <a:xfrm>
            <a:off x="2362200" y="3429000"/>
            <a:ext cx="4953000" cy="2209800"/>
          </a:xfrm>
          <a:prstGeom prst="line">
            <a:avLst/>
          </a:prstGeom>
          <a:solidFill>
            <a:schemeClr val="accent1"/>
          </a:solidFill>
          <a:ln w="152400" cap="rnd" cmpd="dbl" algn="ctr">
            <a:solidFill>
              <a:srgbClr val="FF6600">
                <a:alpha val="43000"/>
              </a:srgbClr>
            </a:solidFill>
            <a:prstDash val="solid"/>
            <a:round/>
            <a:headEnd type="oval" w="med" len="med"/>
            <a:tailEnd type="oval" w="med" len="med"/>
          </a:ln>
          <a:effectLst/>
        </p:spPr>
      </p:cxnSp>
      <p:sp>
        <p:nvSpPr>
          <p:cNvPr id="13" name="TextBox 12"/>
          <p:cNvSpPr txBox="1"/>
          <p:nvPr/>
        </p:nvSpPr>
        <p:spPr>
          <a:xfrm>
            <a:off x="4419600" y="4648200"/>
            <a:ext cx="1023237" cy="461665"/>
          </a:xfrm>
          <a:prstGeom prst="rect">
            <a:avLst/>
          </a:prstGeom>
          <a:noFill/>
        </p:spPr>
        <p:txBody>
          <a:bodyPr wrap="none" rtlCol="0">
            <a:spAutoFit/>
          </a:bodyPr>
          <a:lstStyle/>
          <a:p>
            <a:r>
              <a:rPr lang="en-US" dirty="0" smtClean="0"/>
              <a:t>tunnel</a:t>
            </a:r>
            <a:endParaRPr lang="en-US" dirty="0"/>
          </a:p>
        </p:txBody>
      </p:sp>
      <p:sp>
        <p:nvSpPr>
          <p:cNvPr id="14" name="TextBox 13"/>
          <p:cNvSpPr txBox="1"/>
          <p:nvPr/>
        </p:nvSpPr>
        <p:spPr>
          <a:xfrm>
            <a:off x="1371600" y="4191000"/>
            <a:ext cx="834558" cy="369332"/>
          </a:xfrm>
          <a:prstGeom prst="rect">
            <a:avLst/>
          </a:prstGeom>
          <a:noFill/>
        </p:spPr>
        <p:txBody>
          <a:bodyPr wrap="none" rtlCol="0">
            <a:spAutoFit/>
          </a:bodyPr>
          <a:lstStyle/>
          <a:p>
            <a:r>
              <a:rPr lang="en-US" sz="1800" dirty="0" smtClean="0"/>
              <a:t>DHCP</a:t>
            </a:r>
            <a:endParaRPr lang="en-US" sz="1800" dirty="0"/>
          </a:p>
        </p:txBody>
      </p:sp>
      <p:sp>
        <p:nvSpPr>
          <p:cNvPr id="15" name="TextBox 14"/>
          <p:cNvSpPr txBox="1"/>
          <p:nvPr/>
        </p:nvSpPr>
        <p:spPr>
          <a:xfrm>
            <a:off x="6400800" y="5943600"/>
            <a:ext cx="1532466" cy="369332"/>
          </a:xfrm>
          <a:prstGeom prst="rect">
            <a:avLst/>
          </a:prstGeom>
          <a:solidFill>
            <a:srgbClr val="FF6600">
              <a:alpha val="31000"/>
            </a:srgbClr>
          </a:solidFill>
        </p:spPr>
        <p:txBody>
          <a:bodyPr wrap="none" rtlCol="0">
            <a:spAutoFit/>
          </a:bodyPr>
          <a:lstStyle/>
          <a:p>
            <a:r>
              <a:rPr lang="en-US" sz="1800" dirty="0" smtClean="0"/>
              <a:t>128.59.16.28</a:t>
            </a:r>
            <a:endParaRPr lang="en-US" sz="1800" dirty="0"/>
          </a:p>
        </p:txBody>
      </p:sp>
      <p:sp>
        <p:nvSpPr>
          <p:cNvPr id="16" name="TextBox 15"/>
          <p:cNvSpPr txBox="1"/>
          <p:nvPr/>
        </p:nvSpPr>
        <p:spPr>
          <a:xfrm>
            <a:off x="2209800" y="3048000"/>
            <a:ext cx="1532466" cy="369332"/>
          </a:xfrm>
          <a:prstGeom prst="rect">
            <a:avLst/>
          </a:prstGeom>
          <a:solidFill>
            <a:srgbClr val="FF6600">
              <a:alpha val="35000"/>
            </a:srgbClr>
          </a:solidFill>
        </p:spPr>
        <p:txBody>
          <a:bodyPr wrap="none" rtlCol="0">
            <a:spAutoFit/>
          </a:bodyPr>
          <a:lstStyle/>
          <a:p>
            <a:r>
              <a:rPr lang="en-US" sz="1800" dirty="0" smtClean="0"/>
              <a:t>128.59.16.14</a:t>
            </a:r>
            <a:endParaRPr lang="en-US" sz="1800" dirty="0"/>
          </a:p>
        </p:txBody>
      </p:sp>
      <p:sp>
        <p:nvSpPr>
          <p:cNvPr id="17" name="TextBox 16"/>
          <p:cNvSpPr txBox="1"/>
          <p:nvPr/>
        </p:nvSpPr>
        <p:spPr>
          <a:xfrm>
            <a:off x="6477000" y="2971800"/>
            <a:ext cx="1297050" cy="461665"/>
          </a:xfrm>
          <a:prstGeom prst="rect">
            <a:avLst/>
          </a:prstGeom>
          <a:noFill/>
        </p:spPr>
        <p:txBody>
          <a:bodyPr wrap="none" rtlCol="0">
            <a:spAutoFit/>
          </a:bodyPr>
          <a:lstStyle/>
          <a:p>
            <a:r>
              <a:rPr lang="en-US" dirty="0" smtClean="0"/>
              <a:t>10.0.1.2</a:t>
            </a:r>
            <a:endParaRPr lang="en-US" dirty="0"/>
          </a:p>
        </p:txBody>
      </p:sp>
      <p:sp>
        <p:nvSpPr>
          <p:cNvPr id="18" name="TextBox 17"/>
          <p:cNvSpPr txBox="1"/>
          <p:nvPr/>
        </p:nvSpPr>
        <p:spPr>
          <a:xfrm>
            <a:off x="1219200" y="2667000"/>
            <a:ext cx="1404088" cy="369332"/>
          </a:xfrm>
          <a:prstGeom prst="rect">
            <a:avLst/>
          </a:prstGeom>
          <a:noFill/>
        </p:spPr>
        <p:txBody>
          <a:bodyPr wrap="none" rtlCol="0">
            <a:spAutoFit/>
          </a:bodyPr>
          <a:lstStyle/>
          <a:p>
            <a:r>
              <a:rPr lang="en-US" sz="1800" dirty="0" smtClean="0"/>
              <a:t>192.168.0.1</a:t>
            </a:r>
            <a:endParaRPr lang="en-US" sz="1800" dirty="0"/>
          </a:p>
        </p:txBody>
      </p:sp>
      <p:sp>
        <p:nvSpPr>
          <p:cNvPr id="20" name="TextBox 19"/>
          <p:cNvSpPr txBox="1"/>
          <p:nvPr/>
        </p:nvSpPr>
        <p:spPr>
          <a:xfrm>
            <a:off x="1600200" y="2133600"/>
            <a:ext cx="1111652" cy="400110"/>
          </a:xfrm>
          <a:prstGeom prst="rect">
            <a:avLst/>
          </a:prstGeom>
          <a:noFill/>
        </p:spPr>
        <p:txBody>
          <a:bodyPr wrap="none" rtlCol="0">
            <a:spAutoFit/>
          </a:bodyPr>
          <a:lstStyle/>
          <a:p>
            <a:r>
              <a:rPr lang="en-US" sz="2000" dirty="0" smtClean="0"/>
              <a:t>10.0.1.1</a:t>
            </a:r>
            <a:endParaRPr lang="en-US" sz="2000" dirty="0"/>
          </a:p>
        </p:txBody>
      </p:sp>
      <p:sp>
        <p:nvSpPr>
          <p:cNvPr id="21" name="Decision 20"/>
          <p:cNvSpPr/>
          <p:nvPr/>
        </p:nvSpPr>
        <p:spPr bwMode="auto">
          <a:xfrm>
            <a:off x="2209800" y="5486400"/>
            <a:ext cx="914400" cy="612648"/>
          </a:xfrm>
          <a:prstGeom prst="flowChartDecision">
            <a:avLst/>
          </a:prstGeom>
          <a:solidFill>
            <a:srgbClr val="66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65" charset="0"/>
                <a:ea typeface="ＭＳ Ｐゴシック" pitchFamily="-65" charset="-128"/>
                <a:cs typeface="ＭＳ Ｐゴシック" pitchFamily="-65" charset="-128"/>
              </a:rPr>
              <a:t>?</a:t>
            </a: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pic>
        <p:nvPicPr>
          <p:cNvPr id="22" name="Picture 28" descr="Androgynous Person"/>
          <p:cNvPicPr>
            <a:picLocks noChangeAspect="1" noChangeArrowheads="1"/>
          </p:cNvPicPr>
          <p:nvPr/>
        </p:nvPicPr>
        <p:blipFill>
          <a:blip r:embed="rId9"/>
          <a:srcRect/>
          <a:stretch>
            <a:fillRect/>
          </a:stretch>
        </p:blipFill>
        <p:spPr bwMode="auto">
          <a:xfrm>
            <a:off x="1295400" y="2819400"/>
            <a:ext cx="608012" cy="702745"/>
          </a:xfrm>
          <a:prstGeom prst="rect">
            <a:avLst/>
          </a:prstGeom>
          <a:noFill/>
        </p:spPr>
      </p:pic>
      <p:cxnSp>
        <p:nvCxnSpPr>
          <p:cNvPr id="24" name="Straight Arrow Connector 23"/>
          <p:cNvCxnSpPr>
            <a:endCxn id="21" idx="0"/>
          </p:cNvCxnSpPr>
          <p:nvPr/>
        </p:nvCxnSpPr>
        <p:spPr bwMode="auto">
          <a:xfrm rot="16200000" flipH="1">
            <a:off x="1562100" y="4381500"/>
            <a:ext cx="1905000" cy="304800"/>
          </a:xfrm>
          <a:prstGeom prst="straightConnector1">
            <a:avLst/>
          </a:prstGeom>
          <a:solidFill>
            <a:schemeClr val="accent1"/>
          </a:solidFill>
          <a:ln w="38100" cap="flat" cmpd="sng" algn="ctr">
            <a:solidFill>
              <a:srgbClr val="66FF66"/>
            </a:solidFill>
            <a:prstDash val="solid"/>
            <a:round/>
            <a:headEnd type="arrow"/>
            <a:tailEnd type="arrow"/>
          </a:ln>
          <a:effectLst/>
        </p:spPr>
      </p:cxnSp>
      <p:sp>
        <p:nvSpPr>
          <p:cNvPr id="25" name="TextBox 24"/>
          <p:cNvSpPr txBox="1"/>
          <p:nvPr/>
        </p:nvSpPr>
        <p:spPr>
          <a:xfrm>
            <a:off x="2057400" y="6096000"/>
            <a:ext cx="743212" cy="338554"/>
          </a:xfrm>
          <a:prstGeom prst="rect">
            <a:avLst/>
          </a:prstGeom>
          <a:noFill/>
        </p:spPr>
        <p:txBody>
          <a:bodyPr wrap="none" rtlCol="0">
            <a:spAutoFit/>
          </a:bodyPr>
          <a:lstStyle/>
          <a:p>
            <a:r>
              <a:rPr lang="en-US" sz="1600" dirty="0" smtClean="0"/>
              <a:t>STUN</a:t>
            </a:r>
            <a:endParaRPr lang="en-US" sz="1600" dirty="0"/>
          </a:p>
        </p:txBody>
      </p:sp>
      <p:sp>
        <p:nvSpPr>
          <p:cNvPr id="26" name="TextBox 25"/>
          <p:cNvSpPr txBox="1"/>
          <p:nvPr/>
        </p:nvSpPr>
        <p:spPr>
          <a:xfrm>
            <a:off x="3124200" y="2286000"/>
            <a:ext cx="1125879" cy="461665"/>
          </a:xfrm>
          <a:prstGeom prst="rect">
            <a:avLst/>
          </a:prstGeom>
          <a:noFill/>
        </p:spPr>
        <p:txBody>
          <a:bodyPr wrap="none" rtlCol="0">
            <a:spAutoFit/>
          </a:bodyPr>
          <a:lstStyle/>
          <a:p>
            <a:r>
              <a:rPr lang="en-US" dirty="0" smtClean="0">
                <a:solidFill>
                  <a:srgbClr val="FFFFFF"/>
                </a:solidFill>
              </a:rPr>
              <a:t>1.2.3.4</a:t>
            </a:r>
            <a:endParaRPr lang="en-US" dirty="0">
              <a:solidFill>
                <a:srgbClr val="FFFFFF"/>
              </a:solidFill>
            </a:endParaRPr>
          </a:p>
        </p:txBody>
      </p:sp>
      <p:sp>
        <p:nvSpPr>
          <p:cNvPr id="28" name="Cloud Callout 27"/>
          <p:cNvSpPr/>
          <p:nvPr/>
        </p:nvSpPr>
        <p:spPr bwMode="auto">
          <a:xfrm>
            <a:off x="4800600" y="990600"/>
            <a:ext cx="4038600" cy="1066800"/>
          </a:xfrm>
          <a:prstGeom prst="cloudCallout">
            <a:avLst>
              <a:gd name="adj1" fmla="val -29215"/>
              <a:gd name="adj2" fmla="val 9450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65" charset="0"/>
                <a:ea typeface="ＭＳ Ｐゴシック" pitchFamily="-65" charset="-128"/>
                <a:cs typeface="ＭＳ Ｐゴシック" pitchFamily="-65" charset="-128"/>
              </a:rPr>
              <a:t>also: identifier-locator</a:t>
            </a:r>
            <a:r>
              <a:rPr kumimoji="0" lang="en-US" sz="1800" b="0" i="0" u="none" strike="noStrike" cap="none" normalizeH="0" dirty="0" smtClean="0">
                <a:ln>
                  <a:noFill/>
                </a:ln>
                <a:solidFill>
                  <a:schemeClr val="tx1"/>
                </a:solidFill>
                <a:effectLst/>
                <a:latin typeface="Arial" pitchFamily="-65" charset="0"/>
                <a:ea typeface="ＭＳ Ｐゴシック" pitchFamily="-65" charset="-128"/>
                <a:cs typeface="ＭＳ Ｐゴシック" pitchFamily="-65" charset="-128"/>
              </a:rPr>
              <a:t> split</a:t>
            </a:r>
            <a:endParaRPr kumimoji="0" lang="en-US" sz="18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Myth #2: Connectivity commutes, associates</a:t>
            </a:r>
            <a:endParaRPr lang="en-US" sz="3200" dirty="0"/>
          </a:p>
        </p:txBody>
      </p:sp>
      <p:sp>
        <p:nvSpPr>
          <p:cNvPr id="3" name="Content Placeholder 2"/>
          <p:cNvSpPr>
            <a:spLocks noGrp="1"/>
          </p:cNvSpPr>
          <p:nvPr>
            <p:ph idx="1"/>
          </p:nvPr>
        </p:nvSpPr>
        <p:spPr>
          <a:xfrm>
            <a:off x="457200" y="1600200"/>
            <a:ext cx="8229600" cy="2133600"/>
          </a:xfrm>
        </p:spPr>
        <p:txBody>
          <a:bodyPr>
            <a:normAutofit fontScale="92500" lnSpcReduction="20000"/>
          </a:bodyPr>
          <a:lstStyle/>
          <a:p>
            <a:r>
              <a:rPr lang="en-US" dirty="0" err="1" smtClean="0"/>
              <a:t>Referals</a:t>
            </a:r>
            <a:r>
              <a:rPr lang="en-US" dirty="0" smtClean="0"/>
              <a:t>, call-backs, redirects</a:t>
            </a:r>
          </a:p>
          <a:p>
            <a:r>
              <a:rPr lang="en-US" dirty="0" smtClean="0"/>
              <a:t>Assumptions:</a:t>
            </a:r>
          </a:p>
          <a:p>
            <a:pPr lvl="1"/>
            <a:r>
              <a:rPr lang="en-US" dirty="0" smtClean="0"/>
              <a:t>A connects to</a:t>
            </a:r>
            <a:r>
              <a:rPr lang="en-US" dirty="0" smtClean="0">
                <a:sym typeface="Wingdings"/>
              </a:rPr>
              <a:t> B </a:t>
            </a:r>
            <a:r>
              <a:rPr lang="en-US" dirty="0" err="1" smtClean="0">
                <a:sym typeface="Wingdings"/>
              </a:rPr>
              <a:t></a:t>
            </a:r>
            <a:r>
              <a:rPr lang="en-US" dirty="0" smtClean="0">
                <a:sym typeface="Wingdings"/>
              </a:rPr>
              <a:t> B can connect to A</a:t>
            </a:r>
          </a:p>
          <a:p>
            <a:pPr lvl="1"/>
            <a:r>
              <a:rPr lang="en-US" dirty="0" smtClean="0">
                <a:sym typeface="Wingdings"/>
              </a:rPr>
              <a:t>A connects to B, B to C </a:t>
            </a:r>
            <a:r>
              <a:rPr lang="en-US" dirty="0" err="1" smtClean="0">
                <a:sym typeface="Wingdings"/>
              </a:rPr>
              <a:t></a:t>
            </a:r>
            <a:r>
              <a:rPr lang="en-US" dirty="0" smtClean="0">
                <a:sym typeface="Wingdings"/>
              </a:rPr>
              <a:t> C can connect to A</a:t>
            </a:r>
          </a:p>
          <a:p>
            <a:r>
              <a:rPr lang="en-US" dirty="0" smtClean="0">
                <a:sym typeface="Wingdings"/>
              </a:rPr>
              <a:t>May be time-dependent</a:t>
            </a:r>
            <a:endParaRPr lang="en-US" dirty="0"/>
          </a:p>
        </p:txBody>
      </p:sp>
      <p:sp>
        <p:nvSpPr>
          <p:cNvPr id="11" name="Footer Placeholder 10"/>
          <p:cNvSpPr>
            <a:spLocks noGrp="1"/>
          </p:cNvSpPr>
          <p:nvPr>
            <p:ph type="ftr" sz="quarter" idx="11"/>
          </p:nvPr>
        </p:nvSpPr>
        <p:spPr/>
        <p:txBody>
          <a:bodyPr/>
          <a:lstStyle/>
          <a:p>
            <a:r>
              <a:rPr lang="en-US" smtClean="0"/>
              <a:t>6998-03 Feb. 2010</a:t>
            </a:r>
            <a:endParaRPr lang="en-US"/>
          </a:p>
        </p:txBody>
      </p:sp>
      <p:pic>
        <p:nvPicPr>
          <p:cNvPr id="4" name="Picture 4"/>
          <p:cNvPicPr>
            <a:picLocks noChangeArrowheads="1"/>
          </p:cNvPicPr>
          <p:nvPr/>
        </p:nvPicPr>
        <p:blipFill>
          <a:blip r:embed="rId2"/>
          <a:srcRect/>
          <a:stretch>
            <a:fillRect/>
          </a:stretch>
        </p:blipFill>
        <p:spPr bwMode="auto">
          <a:xfrm>
            <a:off x="838200" y="3886200"/>
            <a:ext cx="1028700" cy="792162"/>
          </a:xfrm>
          <a:prstGeom prst="rect">
            <a:avLst/>
          </a:prstGeom>
          <a:noFill/>
          <a:ln w="9525">
            <a:noFill/>
            <a:miter lim="800000"/>
            <a:headEnd/>
            <a:tailEnd/>
          </a:ln>
          <a:effectLst/>
        </p:spPr>
      </p:pic>
      <p:cxnSp>
        <p:nvCxnSpPr>
          <p:cNvPr id="7" name="Straight Arrow Connector 6"/>
          <p:cNvCxnSpPr>
            <a:stCxn id="4" idx="3"/>
          </p:cNvCxnSpPr>
          <p:nvPr/>
        </p:nvCxnSpPr>
        <p:spPr bwMode="auto">
          <a:xfrm flipV="1">
            <a:off x="1866900" y="4278313"/>
            <a:ext cx="4381500" cy="3968"/>
          </a:xfrm>
          <a:prstGeom prst="straightConnector1">
            <a:avLst/>
          </a:prstGeom>
          <a:solidFill>
            <a:schemeClr val="accent1"/>
          </a:solidFill>
          <a:ln w="63500" cap="flat" cmpd="sng" algn="ctr">
            <a:solidFill>
              <a:schemeClr val="accent2"/>
            </a:solidFill>
            <a:prstDash val="solid"/>
            <a:round/>
            <a:headEnd type="none" w="med" len="med"/>
            <a:tailEnd type="arrow"/>
          </a:ln>
          <a:effectLst/>
        </p:spPr>
      </p:cxnSp>
      <p:cxnSp>
        <p:nvCxnSpPr>
          <p:cNvPr id="10" name="Straight Arrow Connector 9"/>
          <p:cNvCxnSpPr/>
          <p:nvPr/>
        </p:nvCxnSpPr>
        <p:spPr bwMode="auto">
          <a:xfrm rot="10800000">
            <a:off x="1752600" y="4572000"/>
            <a:ext cx="4495800" cy="1588"/>
          </a:xfrm>
          <a:prstGeom prst="straightConnector1">
            <a:avLst/>
          </a:prstGeom>
          <a:solidFill>
            <a:schemeClr val="accent1"/>
          </a:solidFill>
          <a:ln w="63500" cap="flat" cmpd="sng" algn="ctr">
            <a:solidFill>
              <a:srgbClr val="008000"/>
            </a:solidFill>
            <a:prstDash val="solid"/>
            <a:round/>
            <a:headEnd type="none" w="med" len="med"/>
            <a:tailEnd type="arrow"/>
          </a:ln>
          <a:effectLst/>
        </p:spPr>
      </p:cxnSp>
      <p:cxnSp>
        <p:nvCxnSpPr>
          <p:cNvPr id="13" name="Shape 12"/>
          <p:cNvCxnSpPr/>
          <p:nvPr/>
        </p:nvCxnSpPr>
        <p:spPr bwMode="auto">
          <a:xfrm rot="5400000" flipH="1">
            <a:off x="3808412" y="1982788"/>
            <a:ext cx="22225" cy="5353050"/>
          </a:xfrm>
          <a:prstGeom prst="curvedConnector4">
            <a:avLst>
              <a:gd name="adj1" fmla="val -7095955"/>
              <a:gd name="adj2" fmla="val 64614"/>
            </a:avLst>
          </a:prstGeom>
          <a:solidFill>
            <a:schemeClr val="accent1"/>
          </a:solidFill>
          <a:ln w="63500" cap="flat" cmpd="sng" algn="ctr">
            <a:solidFill>
              <a:srgbClr val="FF0000"/>
            </a:solidFill>
            <a:prstDash val="sysDash"/>
            <a:round/>
            <a:headEnd type="none" w="med" len="med"/>
            <a:tailEnd type="arrow"/>
          </a:ln>
          <a:effectLst/>
        </p:spPr>
      </p:cxnSp>
      <p:sp>
        <p:nvSpPr>
          <p:cNvPr id="18" name="TextBox 17"/>
          <p:cNvSpPr txBox="1"/>
          <p:nvPr/>
        </p:nvSpPr>
        <p:spPr>
          <a:xfrm>
            <a:off x="4267200" y="4191000"/>
            <a:ext cx="1193957" cy="461665"/>
          </a:xfrm>
          <a:prstGeom prst="rect">
            <a:avLst/>
          </a:prstGeom>
          <a:noFill/>
        </p:spPr>
        <p:txBody>
          <a:bodyPr wrap="none" rtlCol="0">
            <a:spAutoFit/>
          </a:bodyPr>
          <a:lstStyle/>
          <a:p>
            <a:r>
              <a:rPr lang="en-US" dirty="0" smtClean="0"/>
              <a:t>200 ms</a:t>
            </a:r>
            <a:endParaRPr lang="en-US" dirty="0"/>
          </a:p>
        </p:txBody>
      </p:sp>
      <p:pic>
        <p:nvPicPr>
          <p:cNvPr id="19" name="Picture 7"/>
          <p:cNvPicPr>
            <a:picLocks noChangeAspect="1" noChangeArrowheads="1"/>
          </p:cNvPicPr>
          <p:nvPr/>
        </p:nvPicPr>
        <p:blipFill>
          <a:blip r:embed="rId3"/>
          <a:srcRect/>
          <a:stretch>
            <a:fillRect/>
          </a:stretch>
        </p:blipFill>
        <p:spPr bwMode="auto">
          <a:xfrm>
            <a:off x="6172200" y="3886200"/>
            <a:ext cx="938212" cy="852487"/>
          </a:xfrm>
          <a:prstGeom prst="rect">
            <a:avLst/>
          </a:prstGeom>
          <a:noFill/>
          <a:ln w="9525">
            <a:noFill/>
            <a:round/>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Challenges</a:t>
            </a:r>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Internet-connected display devices</a:t>
            </a:r>
            <a:endParaRPr lang="en-US" sz="3200" dirty="0"/>
          </a:p>
        </p:txBody>
      </p:sp>
      <p:sp>
        <p:nvSpPr>
          <p:cNvPr id="3" name="Footer Placeholder 2"/>
          <p:cNvSpPr>
            <a:spLocks noGrp="1"/>
          </p:cNvSpPr>
          <p:nvPr>
            <p:ph type="ftr" sz="quarter" idx="11"/>
          </p:nvPr>
        </p:nvSpPr>
        <p:spPr/>
        <p:txBody>
          <a:bodyPr/>
          <a:lstStyle/>
          <a:p>
            <a:r>
              <a:rPr lang="en-US" smtClean="0"/>
              <a:t>6998-03 Feb. 2010</a:t>
            </a:r>
            <a:endParaRPr lang="en-US"/>
          </a:p>
        </p:txBody>
      </p:sp>
      <p:graphicFrame>
        <p:nvGraphicFramePr>
          <p:cNvPr id="4" name="Table 3"/>
          <p:cNvGraphicFramePr>
            <a:graphicFrameLocks noGrp="1"/>
          </p:cNvGraphicFramePr>
          <p:nvPr/>
        </p:nvGraphicFramePr>
        <p:xfrm>
          <a:off x="685800" y="1371600"/>
          <a:ext cx="7924800" cy="5151120"/>
        </p:xfrm>
        <a:graphic>
          <a:graphicData uri="http://schemas.openxmlformats.org/drawingml/2006/table">
            <a:tbl>
              <a:tblPr firstRow="1" bandRow="1">
                <a:tableStyleId>{5C22544A-7EE6-4342-B048-85BDC9FD1C3A}</a:tableStyleId>
              </a:tblPr>
              <a:tblGrid>
                <a:gridCol w="1143000"/>
                <a:gridCol w="1498600"/>
                <a:gridCol w="1320800"/>
                <a:gridCol w="1320800"/>
                <a:gridCol w="1320800"/>
                <a:gridCol w="1320800"/>
              </a:tblGrid>
              <a:tr h="960120">
                <a:tc>
                  <a:txBody>
                    <a:bodyPr/>
                    <a:lstStyle/>
                    <a:p>
                      <a:endParaRPr lang="en-US" dirty="0"/>
                    </a:p>
                  </a:txBody>
                  <a:tcPr/>
                </a:tc>
                <a:tc>
                  <a:txBody>
                    <a:bodyPr/>
                    <a:lstStyle/>
                    <a:p>
                      <a:pPr algn="ctr"/>
                      <a:r>
                        <a:rPr lang="en-US" dirty="0" smtClean="0"/>
                        <a:t>Smart phone</a:t>
                      </a:r>
                      <a:endParaRPr lang="en-US" dirty="0"/>
                    </a:p>
                  </a:txBody>
                  <a:tcPr/>
                </a:tc>
                <a:tc>
                  <a:txBody>
                    <a:bodyPr/>
                    <a:lstStyle/>
                    <a:p>
                      <a:pPr algn="ctr"/>
                      <a:r>
                        <a:rPr lang="en-US" dirty="0" smtClean="0"/>
                        <a:t>Net book</a:t>
                      </a:r>
                      <a:endParaRPr lang="en-US" dirty="0"/>
                    </a:p>
                  </a:txBody>
                  <a:tcPr/>
                </a:tc>
                <a:tc>
                  <a:txBody>
                    <a:bodyPr/>
                    <a:lstStyle/>
                    <a:p>
                      <a:pPr algn="ctr"/>
                      <a:r>
                        <a:rPr lang="en-US" dirty="0" smtClean="0"/>
                        <a:t>La</a:t>
                      </a:r>
                      <a:r>
                        <a:rPr lang="en-US" baseline="0" dirty="0" smtClean="0"/>
                        <a:t>ptop</a:t>
                      </a:r>
                      <a:endParaRPr lang="en-US" dirty="0"/>
                    </a:p>
                  </a:txBody>
                  <a:tcPr/>
                </a:tc>
                <a:tc>
                  <a:txBody>
                    <a:bodyPr/>
                    <a:lstStyle/>
                    <a:p>
                      <a:pPr algn="ctr"/>
                      <a:r>
                        <a:rPr lang="en-US" dirty="0" smtClean="0"/>
                        <a:t>PC</a:t>
                      </a:r>
                      <a:endParaRPr lang="en-US" dirty="0"/>
                    </a:p>
                  </a:txBody>
                  <a:tcPr/>
                </a:tc>
                <a:tc>
                  <a:txBody>
                    <a:bodyPr/>
                    <a:lstStyle/>
                    <a:p>
                      <a:pPr algn="ctr"/>
                      <a:r>
                        <a:rPr lang="en-US" dirty="0" smtClean="0"/>
                        <a:t>TV</a:t>
                      </a:r>
                      <a:endParaRPr lang="en-US" dirty="0"/>
                    </a:p>
                  </a:txBody>
                  <a:tcPr/>
                </a:tc>
              </a:tr>
              <a:tr h="9601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r>
              <a:tr h="960120">
                <a:tc>
                  <a:txBody>
                    <a:bodyPr/>
                    <a:lstStyle/>
                    <a:p>
                      <a:r>
                        <a:rPr lang="en-US" dirty="0" smtClean="0"/>
                        <a:t>Screen</a:t>
                      </a:r>
                      <a:endParaRPr lang="en-US" dirty="0"/>
                    </a:p>
                  </a:txBody>
                  <a:tcPr/>
                </a:tc>
                <a:tc>
                  <a:txBody>
                    <a:bodyPr/>
                    <a:lstStyle/>
                    <a:p>
                      <a:r>
                        <a:rPr lang="en-US" dirty="0" smtClean="0"/>
                        <a:t>2-3”</a:t>
                      </a:r>
                      <a:endParaRPr lang="en-US" dirty="0"/>
                    </a:p>
                  </a:txBody>
                  <a:tcPr/>
                </a:tc>
                <a:tc>
                  <a:txBody>
                    <a:bodyPr/>
                    <a:lstStyle/>
                    <a:p>
                      <a:r>
                        <a:rPr lang="en-US" dirty="0" smtClean="0"/>
                        <a:t>7-12”</a:t>
                      </a:r>
                      <a:endParaRPr lang="en-US" dirty="0"/>
                    </a:p>
                  </a:txBody>
                  <a:tcPr/>
                </a:tc>
                <a:tc>
                  <a:txBody>
                    <a:bodyPr/>
                    <a:lstStyle/>
                    <a:p>
                      <a:r>
                        <a:rPr lang="en-US" dirty="0" smtClean="0"/>
                        <a:t>13-17”</a:t>
                      </a:r>
                      <a:endParaRPr lang="en-US" dirty="0"/>
                    </a:p>
                  </a:txBody>
                  <a:tcPr/>
                </a:tc>
                <a:tc>
                  <a:txBody>
                    <a:bodyPr/>
                    <a:lstStyle/>
                    <a:p>
                      <a:r>
                        <a:rPr lang="en-US" dirty="0" smtClean="0"/>
                        <a:t>19-22”</a:t>
                      </a:r>
                      <a:endParaRPr lang="en-US" dirty="0"/>
                    </a:p>
                  </a:txBody>
                  <a:tcPr/>
                </a:tc>
                <a:tc>
                  <a:txBody>
                    <a:bodyPr/>
                    <a:lstStyle/>
                    <a:p>
                      <a:r>
                        <a:rPr lang="en-US" dirty="0" smtClean="0"/>
                        <a:t>24-60”</a:t>
                      </a:r>
                      <a:endParaRPr lang="en-US" dirty="0"/>
                    </a:p>
                  </a:txBody>
                  <a:tcPr/>
                </a:tc>
              </a:tr>
              <a:tr h="960120">
                <a:tc>
                  <a:txBody>
                    <a:bodyPr/>
                    <a:lstStyle/>
                    <a:p>
                      <a:r>
                        <a:rPr lang="en-US" dirty="0" smtClean="0"/>
                        <a:t>Weight</a:t>
                      </a:r>
                      <a:endParaRPr lang="en-US" dirty="0"/>
                    </a:p>
                  </a:txBody>
                  <a:tcPr/>
                </a:tc>
                <a:tc>
                  <a:txBody>
                    <a:bodyPr/>
                    <a:lstStyle/>
                    <a:p>
                      <a:r>
                        <a:rPr lang="en-US" dirty="0" smtClean="0"/>
                        <a:t>&lt; 0.5 lbs</a:t>
                      </a:r>
                      <a:endParaRPr lang="en-US" dirty="0"/>
                    </a:p>
                  </a:txBody>
                  <a:tcPr/>
                </a:tc>
                <a:tc>
                  <a:txBody>
                    <a:bodyPr/>
                    <a:lstStyle/>
                    <a:p>
                      <a:r>
                        <a:rPr lang="en-US" dirty="0" smtClean="0"/>
                        <a:t>2-3 lbs</a:t>
                      </a:r>
                      <a:endParaRPr lang="en-US" dirty="0"/>
                    </a:p>
                  </a:txBody>
                  <a:tcPr/>
                </a:tc>
                <a:tc>
                  <a:txBody>
                    <a:bodyPr/>
                    <a:lstStyle/>
                    <a:p>
                      <a:r>
                        <a:rPr lang="en-US" dirty="0" smtClean="0"/>
                        <a:t>3-8 lbs</a:t>
                      </a:r>
                      <a:endParaRPr lang="en-US" dirty="0"/>
                    </a:p>
                  </a:txBody>
                  <a:tcPr/>
                </a:tc>
                <a:tc>
                  <a:txBody>
                    <a:bodyPr/>
                    <a:lstStyle/>
                    <a:p>
                      <a:endParaRPr lang="en-US"/>
                    </a:p>
                  </a:txBody>
                  <a:tcPr/>
                </a:tc>
                <a:tc>
                  <a:txBody>
                    <a:bodyPr/>
                    <a:lstStyle/>
                    <a:p>
                      <a:endParaRPr lang="en-US"/>
                    </a:p>
                  </a:txBody>
                  <a:tcPr/>
                </a:tc>
              </a:tr>
              <a:tr h="960120">
                <a:tc>
                  <a:txBody>
                    <a:bodyPr/>
                    <a:lstStyle/>
                    <a:p>
                      <a:r>
                        <a:rPr lang="en-US" dirty="0" smtClean="0"/>
                        <a:t>Sensors</a:t>
                      </a:r>
                      <a:endParaRPr lang="en-US" dirty="0"/>
                    </a:p>
                  </a:txBody>
                  <a:tcPr/>
                </a:tc>
                <a:tc>
                  <a:txBody>
                    <a:bodyPr/>
                    <a:lstStyle/>
                    <a:p>
                      <a:r>
                        <a:rPr lang="en-US" sz="1600" dirty="0" err="1" smtClean="0"/>
                        <a:t>Δv/t</a:t>
                      </a:r>
                      <a:r>
                        <a:rPr lang="en-US" sz="1600" dirty="0" smtClean="0"/>
                        <a:t>, light, compass, GPS, microphone, camera</a:t>
                      </a:r>
                      <a:endParaRPr lang="en-US" sz="1600" dirty="0"/>
                    </a:p>
                  </a:txBody>
                  <a:tcPr/>
                </a:tc>
                <a:tc gridSpan="4">
                  <a:txBody>
                    <a:bodyPr/>
                    <a:lstStyle/>
                    <a:p>
                      <a:pPr algn="ctr"/>
                      <a:r>
                        <a:rPr lang="en-US" dirty="0" smtClean="0"/>
                        <a:t>microphone,</a:t>
                      </a:r>
                      <a:r>
                        <a:rPr lang="en-US" baseline="0" dirty="0" smtClean="0"/>
                        <a:t> camera</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pic>
        <p:nvPicPr>
          <p:cNvPr id="5" name="Picture 4" descr="tv-aquos.jpg"/>
          <p:cNvPicPr>
            <a:picLocks noChangeAspect="1"/>
          </p:cNvPicPr>
          <p:nvPr/>
        </p:nvPicPr>
        <p:blipFill>
          <a:blip r:embed="rId2"/>
          <a:stretch>
            <a:fillRect/>
          </a:stretch>
        </p:blipFill>
        <p:spPr>
          <a:xfrm>
            <a:off x="7315200" y="2362200"/>
            <a:ext cx="1252537" cy="884692"/>
          </a:xfrm>
          <a:prstGeom prst="rect">
            <a:avLst/>
          </a:prstGeom>
        </p:spPr>
      </p:pic>
      <p:pic>
        <p:nvPicPr>
          <p:cNvPr id="7" name="Picture 6" descr="imac.jpg"/>
          <p:cNvPicPr>
            <a:picLocks noChangeAspect="1"/>
          </p:cNvPicPr>
          <p:nvPr/>
        </p:nvPicPr>
        <p:blipFill>
          <a:blip r:embed="rId3"/>
          <a:stretch>
            <a:fillRect/>
          </a:stretch>
        </p:blipFill>
        <p:spPr>
          <a:xfrm>
            <a:off x="5867400" y="2438400"/>
            <a:ext cx="1427162" cy="755702"/>
          </a:xfrm>
          <a:prstGeom prst="rect">
            <a:avLst/>
          </a:prstGeom>
        </p:spPr>
      </p:pic>
      <p:pic>
        <p:nvPicPr>
          <p:cNvPr id="8" name="Picture 7" descr="eee-pc.jpg"/>
          <p:cNvPicPr>
            <a:picLocks noChangeAspect="1"/>
          </p:cNvPicPr>
          <p:nvPr/>
        </p:nvPicPr>
        <p:blipFill>
          <a:blip r:embed="rId4"/>
          <a:srcRect l="14400" t="9600" r="9600" b="9600"/>
          <a:stretch>
            <a:fillRect/>
          </a:stretch>
        </p:blipFill>
        <p:spPr>
          <a:xfrm>
            <a:off x="3581400" y="2362200"/>
            <a:ext cx="691515" cy="735190"/>
          </a:xfrm>
          <a:prstGeom prst="rect">
            <a:avLst/>
          </a:prstGeom>
        </p:spPr>
      </p:pic>
      <p:pic>
        <p:nvPicPr>
          <p:cNvPr id="9" name="Picture 8" descr="macbook.png"/>
          <p:cNvPicPr>
            <a:picLocks noChangeAspect="1"/>
          </p:cNvPicPr>
          <p:nvPr/>
        </p:nvPicPr>
        <p:blipFill>
          <a:blip r:embed="rId5"/>
          <a:srcRect l="4408" r="5143" b="5538"/>
          <a:stretch>
            <a:fillRect/>
          </a:stretch>
        </p:blipFill>
        <p:spPr>
          <a:xfrm>
            <a:off x="4724400" y="2514600"/>
            <a:ext cx="1045024" cy="579047"/>
          </a:xfrm>
          <a:prstGeom prst="rect">
            <a:avLst/>
          </a:prstGeom>
        </p:spPr>
      </p:pic>
      <p:pic>
        <p:nvPicPr>
          <p:cNvPr id="10" name="Picture 6" descr="iphone_home"/>
          <p:cNvPicPr>
            <a:picLocks noChangeAspect="1" noChangeArrowheads="1"/>
          </p:cNvPicPr>
          <p:nvPr/>
        </p:nvPicPr>
        <p:blipFill>
          <a:blip r:embed="rId6"/>
          <a:srcRect/>
          <a:stretch>
            <a:fillRect/>
          </a:stretch>
        </p:blipFill>
        <p:spPr bwMode="auto">
          <a:xfrm>
            <a:off x="2286000" y="2286000"/>
            <a:ext cx="533399" cy="88089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t>Overview</a:t>
            </a:r>
            <a:endParaRPr lang="en-US"/>
          </a:p>
        </p:txBody>
      </p:sp>
      <p:sp>
        <p:nvSpPr>
          <p:cNvPr id="5123" name="Rectangle 3"/>
          <p:cNvSpPr>
            <a:spLocks noGrp="1" noChangeArrowheads="1"/>
          </p:cNvSpPr>
          <p:nvPr>
            <p:ph idx="1"/>
          </p:nvPr>
        </p:nvSpPr>
        <p:spPr>
          <a:xfrm>
            <a:off x="988358" y="1524000"/>
            <a:ext cx="7167284" cy="4602163"/>
          </a:xfrm>
        </p:spPr>
        <p:txBody>
          <a:bodyPr>
            <a:normAutofit/>
          </a:bodyPr>
          <a:lstStyle/>
          <a:p>
            <a:pPr>
              <a:spcBef>
                <a:spcPts val="600"/>
              </a:spcBef>
            </a:pPr>
            <a:r>
              <a:rPr lang="en-US" dirty="0" smtClean="0"/>
              <a:t>The Internet as core </a:t>
            </a:r>
            <a:r>
              <a:rPr lang="en-US" dirty="0" err="1" smtClean="0"/>
              <a:t>civilizational</a:t>
            </a:r>
            <a:r>
              <a:rPr lang="en-US" dirty="0" smtClean="0"/>
              <a:t> infrastructure</a:t>
            </a:r>
          </a:p>
          <a:p>
            <a:pPr>
              <a:spcBef>
                <a:spcPts val="600"/>
              </a:spcBef>
            </a:pPr>
            <a:r>
              <a:rPr lang="en-US" dirty="0" smtClean="0"/>
              <a:t>Challenges</a:t>
            </a:r>
          </a:p>
          <a:p>
            <a:pPr lvl="1"/>
            <a:r>
              <a:rPr lang="en-US" dirty="0" smtClean="0"/>
              <a:t>Network address exhaustion</a:t>
            </a:r>
          </a:p>
          <a:p>
            <a:pPr lvl="1"/>
            <a:r>
              <a:rPr lang="en-US" dirty="0" smtClean="0"/>
              <a:t>Routing table explosion</a:t>
            </a:r>
          </a:p>
          <a:p>
            <a:pPr lvl="1"/>
            <a:r>
              <a:rPr lang="en-US" dirty="0" smtClean="0"/>
              <a:t>Network ossification</a:t>
            </a:r>
          </a:p>
          <a:p>
            <a:pPr lvl="1"/>
            <a:r>
              <a:rPr lang="en-US" dirty="0" smtClean="0"/>
              <a:t>Securing the network infrastructure</a:t>
            </a:r>
          </a:p>
          <a:p>
            <a:pPr lvl="1"/>
            <a:r>
              <a:rPr lang="en-US" dirty="0" smtClean="0"/>
              <a:t>Usability &amp; towards self-managed networks</a:t>
            </a:r>
          </a:p>
          <a:p>
            <a:pPr>
              <a:spcBef>
                <a:spcPts val="600"/>
              </a:spcBef>
            </a:pPr>
            <a:r>
              <a:rPr lang="en-US" dirty="0" smtClean="0"/>
              <a:t>Opportunistic and disruption-tolerant networks</a:t>
            </a:r>
          </a:p>
          <a:p>
            <a:pPr>
              <a:spcBef>
                <a:spcPts val="600"/>
              </a:spcBef>
            </a:pPr>
            <a:r>
              <a:rPr lang="en-US" dirty="0" err="1" smtClean="0"/>
              <a:t>NetServ</a:t>
            </a:r>
            <a:r>
              <a:rPr lang="en-US" dirty="0" smtClean="0"/>
              <a:t>: programmable network functionality</a:t>
            </a:r>
            <a:endParaRPr lang="en-US" dirty="0" smtClean="0"/>
          </a:p>
          <a:p>
            <a:pPr>
              <a:spcBef>
                <a:spcPts val="600"/>
              </a:spcBef>
            </a:pPr>
            <a:r>
              <a:rPr lang="en-US" dirty="0" smtClean="0"/>
              <a:t>Future Internet – MIA (Minimal Internet Architecture)</a:t>
            </a:r>
          </a:p>
          <a:p>
            <a:pPr lvl="1"/>
            <a:endParaRPr lang="en-US" dirty="0" smtClean="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noAutofit/>
          </a:bodyPr>
          <a:lstStyle/>
          <a:p>
            <a:r>
              <a:rPr lang="en-US" sz="2800" dirty="0"/>
              <a:t>User challenges vs. research challenges</a:t>
            </a:r>
          </a:p>
        </p:txBody>
      </p:sp>
      <p:sp>
        <p:nvSpPr>
          <p:cNvPr id="167939" name="Rectangle 3"/>
          <p:cNvSpPr>
            <a:spLocks noGrp="1" noChangeArrowheads="1"/>
          </p:cNvSpPr>
          <p:nvPr>
            <p:ph idx="1"/>
          </p:nvPr>
        </p:nvSpPr>
        <p:spPr>
          <a:xfrm>
            <a:off x="457200" y="1600200"/>
            <a:ext cx="8229600" cy="1447800"/>
          </a:xfrm>
        </p:spPr>
        <p:txBody>
          <a:bodyPr/>
          <a:lstStyle/>
          <a:p>
            <a:r>
              <a:rPr lang="en-US"/>
              <a:t>Are we addressing real user needs?</a:t>
            </a:r>
          </a:p>
          <a:p>
            <a:pPr lvl="1"/>
            <a:r>
              <a:rPr lang="en-US"/>
              <a:t>Engineering vs. sports</a:t>
            </a:r>
          </a:p>
          <a:p>
            <a:r>
              <a:rPr lang="en-US"/>
              <a:t>My guesses</a:t>
            </a:r>
          </a:p>
        </p:txBody>
      </p:sp>
      <p:sp>
        <p:nvSpPr>
          <p:cNvPr id="12" name="Footer Placeholder 11"/>
          <p:cNvSpPr>
            <a:spLocks noGrp="1"/>
          </p:cNvSpPr>
          <p:nvPr>
            <p:ph type="ftr" sz="quarter" idx="11"/>
          </p:nvPr>
        </p:nvSpPr>
        <p:spPr/>
        <p:txBody>
          <a:bodyPr/>
          <a:lstStyle/>
          <a:p>
            <a:r>
              <a:rPr lang="en-US" smtClean="0"/>
              <a:t>6998-03 Feb. 2010</a:t>
            </a:r>
            <a:endParaRPr lang="en-US"/>
          </a:p>
        </p:txBody>
      </p:sp>
      <p:sp>
        <p:nvSpPr>
          <p:cNvPr id="167940" name="Oval 4"/>
          <p:cNvSpPr>
            <a:spLocks noChangeArrowheads="1"/>
          </p:cNvSpPr>
          <p:nvPr/>
        </p:nvSpPr>
        <p:spPr bwMode="auto">
          <a:xfrm>
            <a:off x="990600" y="3276600"/>
            <a:ext cx="1676400" cy="609600"/>
          </a:xfrm>
          <a:prstGeom prst="ellipse">
            <a:avLst/>
          </a:prstGeom>
          <a:solidFill>
            <a:srgbClr val="3366FF">
              <a:alpha val="28999"/>
            </a:srgbClr>
          </a:solidFill>
          <a:ln w="9525">
            <a:solidFill>
              <a:schemeClr val="tx1"/>
            </a:solidFill>
            <a:round/>
            <a:headEnd/>
            <a:tailEnd/>
          </a:ln>
        </p:spPr>
        <p:txBody>
          <a:bodyPr wrap="none" anchor="ctr">
            <a:prstTxWarp prst="textNoShape">
              <a:avLst/>
            </a:prstTxWarp>
          </a:bodyPr>
          <a:lstStyle/>
          <a:p>
            <a:pPr algn="ctr"/>
            <a:r>
              <a:rPr lang="en-US"/>
              <a:t>reliability</a:t>
            </a:r>
          </a:p>
        </p:txBody>
      </p:sp>
      <p:sp>
        <p:nvSpPr>
          <p:cNvPr id="167941" name="Oval 5"/>
          <p:cNvSpPr>
            <a:spLocks noChangeArrowheads="1"/>
          </p:cNvSpPr>
          <p:nvPr/>
        </p:nvSpPr>
        <p:spPr bwMode="auto">
          <a:xfrm>
            <a:off x="3962400" y="2667000"/>
            <a:ext cx="1676400" cy="609600"/>
          </a:xfrm>
          <a:prstGeom prst="ellipse">
            <a:avLst/>
          </a:prstGeom>
          <a:solidFill>
            <a:srgbClr val="339966">
              <a:alpha val="33000"/>
            </a:srgbClr>
          </a:solidFill>
          <a:ln w="9525">
            <a:solidFill>
              <a:schemeClr val="tx1"/>
            </a:solidFill>
            <a:round/>
            <a:headEnd/>
            <a:tailEnd/>
          </a:ln>
        </p:spPr>
        <p:txBody>
          <a:bodyPr wrap="none" anchor="ctr">
            <a:prstTxWarp prst="textNoShape">
              <a:avLst/>
            </a:prstTxWarp>
          </a:bodyPr>
          <a:lstStyle/>
          <a:p>
            <a:pPr algn="ctr"/>
            <a:r>
              <a:rPr lang="en-US" sz="2000"/>
              <a:t>ease of use</a:t>
            </a:r>
          </a:p>
        </p:txBody>
      </p:sp>
      <p:sp>
        <p:nvSpPr>
          <p:cNvPr id="167942" name="Oval 6"/>
          <p:cNvSpPr>
            <a:spLocks noChangeArrowheads="1"/>
          </p:cNvSpPr>
          <p:nvPr/>
        </p:nvSpPr>
        <p:spPr bwMode="auto">
          <a:xfrm>
            <a:off x="1447800" y="4876800"/>
            <a:ext cx="1676400" cy="609600"/>
          </a:xfrm>
          <a:prstGeom prst="ellipse">
            <a:avLst/>
          </a:prstGeom>
          <a:solidFill>
            <a:srgbClr val="FF9900"/>
          </a:solidFill>
          <a:ln w="9525">
            <a:solidFill>
              <a:schemeClr val="tx1"/>
            </a:solidFill>
            <a:round/>
            <a:headEnd/>
            <a:tailEnd/>
          </a:ln>
        </p:spPr>
        <p:txBody>
          <a:bodyPr wrap="none" anchor="ctr">
            <a:prstTxWarp prst="textNoShape">
              <a:avLst/>
            </a:prstTxWarp>
          </a:bodyPr>
          <a:lstStyle/>
          <a:p>
            <a:pPr algn="ctr"/>
            <a:r>
              <a:rPr lang="en-US"/>
              <a:t>cost</a:t>
            </a:r>
          </a:p>
        </p:txBody>
      </p:sp>
      <p:sp>
        <p:nvSpPr>
          <p:cNvPr id="167943" name="Oval 7"/>
          <p:cNvSpPr>
            <a:spLocks noChangeArrowheads="1"/>
          </p:cNvSpPr>
          <p:nvPr/>
        </p:nvSpPr>
        <p:spPr bwMode="auto">
          <a:xfrm>
            <a:off x="6248400" y="2667000"/>
            <a:ext cx="1676400" cy="685800"/>
          </a:xfrm>
          <a:prstGeom prst="ellipse">
            <a:avLst/>
          </a:prstGeom>
          <a:solidFill>
            <a:srgbClr val="339966">
              <a:alpha val="47000"/>
            </a:srgbClr>
          </a:solidFill>
          <a:ln w="9525">
            <a:solidFill>
              <a:schemeClr val="tx1"/>
            </a:solidFill>
            <a:round/>
            <a:headEnd/>
            <a:tailEnd/>
          </a:ln>
        </p:spPr>
        <p:txBody>
          <a:bodyPr wrap="none" anchor="ctr">
            <a:prstTxWarp prst="textNoShape">
              <a:avLst/>
            </a:prstTxWarp>
          </a:bodyPr>
          <a:lstStyle/>
          <a:p>
            <a:pPr algn="ctr"/>
            <a:r>
              <a:rPr lang="en-US"/>
              <a:t>no manual</a:t>
            </a:r>
          </a:p>
        </p:txBody>
      </p:sp>
      <p:sp>
        <p:nvSpPr>
          <p:cNvPr id="167944" name="Oval 8"/>
          <p:cNvSpPr>
            <a:spLocks noChangeArrowheads="1"/>
          </p:cNvSpPr>
          <p:nvPr/>
        </p:nvSpPr>
        <p:spPr bwMode="auto">
          <a:xfrm>
            <a:off x="3657600" y="4038600"/>
            <a:ext cx="1676400" cy="609600"/>
          </a:xfrm>
          <a:prstGeom prst="ellipse">
            <a:avLst/>
          </a:prstGeom>
          <a:solidFill>
            <a:srgbClr val="339966">
              <a:alpha val="34000"/>
            </a:srgbClr>
          </a:solidFill>
          <a:ln w="9525">
            <a:solidFill>
              <a:schemeClr val="tx1"/>
            </a:solidFill>
            <a:round/>
            <a:headEnd/>
            <a:tailEnd/>
          </a:ln>
        </p:spPr>
        <p:txBody>
          <a:bodyPr wrap="none" anchor="ctr">
            <a:prstTxWarp prst="textNoShape">
              <a:avLst/>
            </a:prstTxWarp>
          </a:bodyPr>
          <a:lstStyle/>
          <a:p>
            <a:pPr algn="ctr"/>
            <a:r>
              <a:rPr lang="en-US" sz="2000"/>
              <a:t>integration</a:t>
            </a:r>
            <a:endParaRPr lang="en-US"/>
          </a:p>
        </p:txBody>
      </p:sp>
      <p:sp>
        <p:nvSpPr>
          <p:cNvPr id="167945" name="Oval 9"/>
          <p:cNvSpPr>
            <a:spLocks noChangeArrowheads="1"/>
          </p:cNvSpPr>
          <p:nvPr/>
        </p:nvSpPr>
        <p:spPr bwMode="auto">
          <a:xfrm>
            <a:off x="5181600" y="5105400"/>
            <a:ext cx="1676400" cy="609600"/>
          </a:xfrm>
          <a:prstGeom prst="ellipse">
            <a:avLst/>
          </a:prstGeom>
          <a:solidFill>
            <a:srgbClr val="FF00FF">
              <a:alpha val="37000"/>
            </a:srgbClr>
          </a:solidFill>
          <a:ln w="9525">
            <a:solidFill>
              <a:schemeClr val="tx1"/>
            </a:solidFill>
            <a:round/>
            <a:headEnd/>
            <a:tailEnd/>
          </a:ln>
        </p:spPr>
        <p:txBody>
          <a:bodyPr wrap="none" anchor="ctr">
            <a:prstTxWarp prst="textNoShape">
              <a:avLst/>
            </a:prstTxWarp>
          </a:bodyPr>
          <a:lstStyle/>
          <a:p>
            <a:pPr algn="ctr"/>
            <a:r>
              <a:rPr lang="en-US" sz="2000"/>
              <a:t>limited risk</a:t>
            </a:r>
            <a:endParaRPr lang="en-US"/>
          </a:p>
        </p:txBody>
      </p:sp>
      <p:sp>
        <p:nvSpPr>
          <p:cNvPr id="167948" name="AutoShape 12"/>
          <p:cNvSpPr>
            <a:spLocks noChangeArrowheads="1"/>
          </p:cNvSpPr>
          <p:nvPr/>
        </p:nvSpPr>
        <p:spPr bwMode="auto">
          <a:xfrm>
            <a:off x="6705600" y="4495800"/>
            <a:ext cx="1524000" cy="685800"/>
          </a:xfrm>
          <a:prstGeom prst="wedgeEllipseCallout">
            <a:avLst>
              <a:gd name="adj1" fmla="val -43750"/>
              <a:gd name="adj2" fmla="val 67824"/>
            </a:avLst>
          </a:prstGeom>
          <a:solidFill>
            <a:srgbClr val="FF00FF">
              <a:alpha val="3999"/>
            </a:srgbClr>
          </a:solidFill>
          <a:ln w="9525">
            <a:solidFill>
              <a:schemeClr val="tx1"/>
            </a:solidFill>
            <a:miter lim="800000"/>
            <a:headEnd/>
            <a:tailEnd/>
          </a:ln>
        </p:spPr>
        <p:txBody>
          <a:bodyPr wrap="none" anchor="ctr">
            <a:prstTxWarp prst="textNoShape">
              <a:avLst/>
            </a:prstTxWarp>
          </a:bodyPr>
          <a:lstStyle/>
          <a:p>
            <a:pPr algn="ctr"/>
            <a:r>
              <a:rPr lang="en-US" sz="1800"/>
              <a:t>phishing</a:t>
            </a:r>
          </a:p>
          <a:p>
            <a:pPr algn="ctr"/>
            <a:r>
              <a:rPr lang="en-US" sz="1800"/>
              <a:t>data loss</a:t>
            </a:r>
          </a:p>
        </p:txBody>
      </p:sp>
      <p:sp>
        <p:nvSpPr>
          <p:cNvPr id="167949" name="AutoShape 13"/>
          <p:cNvSpPr>
            <a:spLocks noChangeArrowheads="1"/>
          </p:cNvSpPr>
          <p:nvPr/>
        </p:nvSpPr>
        <p:spPr bwMode="auto">
          <a:xfrm>
            <a:off x="5105400" y="3352800"/>
            <a:ext cx="1524000" cy="762000"/>
          </a:xfrm>
          <a:prstGeom prst="wedgeEllipseCallout">
            <a:avLst>
              <a:gd name="adj1" fmla="val -43750"/>
              <a:gd name="adj2" fmla="val 70000"/>
            </a:avLst>
          </a:prstGeom>
          <a:solidFill>
            <a:srgbClr val="339966">
              <a:alpha val="11000"/>
            </a:srgbClr>
          </a:solidFill>
          <a:ln w="9525">
            <a:solidFill>
              <a:schemeClr val="tx1"/>
            </a:solidFill>
            <a:miter lim="800000"/>
            <a:headEnd/>
            <a:tailEnd/>
          </a:ln>
        </p:spPr>
        <p:txBody>
          <a:bodyPr wrap="none" anchor="ctr">
            <a:prstTxWarp prst="textNoShape">
              <a:avLst/>
            </a:prstTxWarp>
          </a:bodyPr>
          <a:lstStyle/>
          <a:p>
            <a:pPr algn="ctr"/>
            <a:r>
              <a:rPr lang="en-US" sz="1600"/>
              <a:t>no re-entry</a:t>
            </a:r>
          </a:p>
          <a:p>
            <a:pPr algn="ctr"/>
            <a:r>
              <a:rPr lang="en-US" sz="1600"/>
              <a:t>no duplication</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z="2800"/>
              <a:t>Cause of death for the next big thing</a:t>
            </a:r>
          </a:p>
        </p:txBody>
      </p:sp>
      <p:sp>
        <p:nvSpPr>
          <p:cNvPr id="4" name="Footer Placeholder 3"/>
          <p:cNvSpPr>
            <a:spLocks noGrp="1"/>
          </p:cNvSpPr>
          <p:nvPr>
            <p:ph type="ftr" sz="quarter" idx="11"/>
          </p:nvPr>
        </p:nvSpPr>
        <p:spPr/>
        <p:txBody>
          <a:bodyPr/>
          <a:lstStyle/>
          <a:p>
            <a:r>
              <a:rPr lang="en-US" smtClean="0"/>
              <a:t>6998-03 Feb. 2010</a:t>
            </a:r>
            <a:endParaRPr lang="en-US"/>
          </a:p>
        </p:txBody>
      </p:sp>
      <p:graphicFrame>
        <p:nvGraphicFramePr>
          <p:cNvPr id="77827" name="Group 3"/>
          <p:cNvGraphicFramePr>
            <a:graphicFrameLocks noGrp="1"/>
          </p:cNvGraphicFramePr>
          <p:nvPr/>
        </p:nvGraphicFramePr>
        <p:xfrm>
          <a:off x="838200" y="1397000"/>
          <a:ext cx="8077200" cy="4029075"/>
        </p:xfrm>
        <a:graphic>
          <a:graphicData uri="http://schemas.openxmlformats.org/drawingml/2006/table">
            <a:tbl>
              <a:tblPr/>
              <a:tblGrid>
                <a:gridCol w="3048000"/>
                <a:gridCol w="685800"/>
                <a:gridCol w="838200"/>
                <a:gridCol w="914400"/>
                <a:gridCol w="1143000"/>
                <a:gridCol w="762000"/>
                <a:gridCol w="685800"/>
              </a:tblGrid>
              <a:tr h="660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2"/>
                        </a:solidFill>
                        <a:effectLst/>
                        <a:latin typeface="Arial" pitchFamily="-65"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rPr>
                        <a:t>QoS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rPr>
                        <a:t>multi-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rPr>
                        <a:t>cast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rPr>
                        <a:t>mobile IP</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rPr>
                        <a:t>active networks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rPr>
                        <a:t>IPsec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2"/>
                          </a:solidFill>
                          <a:effectLst/>
                          <a:latin typeface="Arial" pitchFamily="-65" charset="0"/>
                        </a:rPr>
                        <a:t>IPv6</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99"/>
                    </a:solidFill>
                  </a:tcPr>
                </a:tc>
              </a:tr>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rPr>
                        <a:t>not manageable across competing domains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2"/>
                        </a:solidFill>
                        <a:effectLst/>
                        <a:latin typeface="Arial" pitchFamily="-65"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2"/>
                        </a:solidFill>
                        <a:effectLst/>
                        <a:latin typeface="Arial" pitchFamily="-65"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r>
              <a:tr h="609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rPr>
                        <a:t>not configurable by normal users (or apps writers)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2"/>
                        </a:solidFill>
                        <a:effectLst/>
                        <a:latin typeface="Arial" pitchFamily="-65"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2"/>
                        </a:solidFill>
                        <a:effectLst/>
                        <a:latin typeface="Arial" pitchFamily="-65"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2"/>
                        </a:solidFill>
                        <a:effectLst/>
                        <a:latin typeface="Arial" pitchFamily="-65"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r>
              <a:tr h="350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rPr>
                        <a:t>no business model for ISPs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rPr>
                        <a:t>no initial gain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2"/>
                        </a:solidFill>
                        <a:effectLst/>
                        <a:latin typeface="Arial" pitchFamily="-65"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EAEAEA"/>
                    </a:solidFill>
                  </a:tcPr>
                </a:tc>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rPr>
                        <a:t>80% solution in existing system</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 </a:t>
                      </a:r>
                      <a:r>
                        <a:rPr kumimoji="0" lang="en-US" sz="1200" b="0" i="0" u="none" strike="noStrike" cap="none" normalizeH="0" baseline="0">
                          <a:ln>
                            <a:noFill/>
                          </a:ln>
                          <a:solidFill>
                            <a:schemeClr val="bg2"/>
                          </a:solidFill>
                          <a:effectLst/>
                          <a:latin typeface="Arial" pitchFamily="-65" charset="0"/>
                          <a:sym typeface="Wingdings" pitchFamily="-65" charset="2"/>
                        </a:rPr>
                        <a:t>(NAT)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CCFF"/>
                    </a:solidFill>
                  </a:tcPr>
                </a:tc>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2"/>
                          </a:solidFill>
                          <a:effectLst/>
                          <a:latin typeface="Arial" pitchFamily="-65" charset="0"/>
                        </a:rPr>
                        <a:t>increase system vulnerability</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2"/>
                          </a:solidFill>
                          <a:effectLst/>
                          <a:latin typeface="Arial" pitchFamily="-65" charset="0"/>
                          <a:sym typeface="Wingdings" pitchFamily="-65" charset="2"/>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2"/>
                        </a:solidFill>
                        <a:effectLst/>
                        <a:latin typeface="Arial" pitchFamily="-65"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2"/>
                        </a:solidFill>
                        <a:effectLst/>
                        <a:latin typeface="Arial" pitchFamily="-65"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EAEAEA"/>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1300" dirty="0" smtClean="0"/>
              <a:t>Challenges</a:t>
            </a:r>
            <a:endParaRPr lang="en-US" sz="11300" dirty="0"/>
          </a:p>
        </p:txBody>
      </p:sp>
      <p:sp>
        <p:nvSpPr>
          <p:cNvPr id="7" name="Text Placeholder 6"/>
          <p:cNvSpPr>
            <a:spLocks noGrp="1"/>
          </p:cNvSpPr>
          <p:nvPr>
            <p:ph type="body" idx="1"/>
          </p:nvPr>
        </p:nvSpPr>
        <p:spPr/>
        <p:txBody>
          <a:bodyPr/>
          <a:lstStyle/>
          <a:p>
            <a:r>
              <a:rPr lang="en-US" dirty="0" smtClean="0"/>
              <a:t>Network ossification</a:t>
            </a:r>
            <a:endParaRPr lang="en-US" dirty="0"/>
          </a:p>
        </p:txBody>
      </p:sp>
      <p:sp>
        <p:nvSpPr>
          <p:cNvPr id="4" name="Footer Placeholder 3"/>
          <p:cNvSpPr>
            <a:spLocks noGrp="1"/>
          </p:cNvSpPr>
          <p:nvPr>
            <p:ph type="ftr" sz="quarter" idx="4294967295"/>
          </p:nvPr>
        </p:nvSpPr>
        <p:spPr>
          <a:xfrm>
            <a:off x="3505200" y="6275388"/>
            <a:ext cx="5638800" cy="365125"/>
          </a:xfrm>
        </p:spPr>
        <p:txBody>
          <a:bodyPr/>
          <a:lstStyle/>
          <a:p>
            <a:r>
              <a:rPr lang="en-US" smtClean="0"/>
              <a:t>6998-03 Feb. 2010</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the Internet ossifying?</a:t>
            </a:r>
            <a:endParaRPr lang="en-US" dirty="0"/>
          </a:p>
        </p:txBody>
      </p:sp>
      <p:sp>
        <p:nvSpPr>
          <p:cNvPr id="3" name="Content Placeholder 2"/>
          <p:cNvSpPr>
            <a:spLocks noGrp="1"/>
          </p:cNvSpPr>
          <p:nvPr>
            <p:ph idx="1"/>
          </p:nvPr>
        </p:nvSpPr>
        <p:spPr>
          <a:xfrm>
            <a:off x="988358" y="1676400"/>
            <a:ext cx="7167284" cy="4449763"/>
          </a:xfrm>
        </p:spPr>
        <p:txBody>
          <a:bodyPr>
            <a:normAutofit fontScale="85000" lnSpcReduction="20000"/>
          </a:bodyPr>
          <a:lstStyle/>
          <a:p>
            <a:pPr>
              <a:lnSpc>
                <a:spcPct val="120000"/>
              </a:lnSpc>
              <a:spcBef>
                <a:spcPts val="600"/>
              </a:spcBef>
            </a:pPr>
            <a:r>
              <a:rPr lang="en-US" dirty="0" smtClean="0"/>
              <a:t>Lack of network transparency</a:t>
            </a:r>
          </a:p>
          <a:p>
            <a:pPr lvl="1">
              <a:lnSpc>
                <a:spcPct val="120000"/>
              </a:lnSpc>
            </a:pPr>
            <a:r>
              <a:rPr lang="en-US" dirty="0" err="1" smtClean="0"/>
              <a:t>NATs</a:t>
            </a:r>
            <a:endParaRPr lang="en-US" dirty="0" smtClean="0"/>
          </a:p>
          <a:p>
            <a:pPr lvl="2">
              <a:lnSpc>
                <a:spcPct val="120000"/>
              </a:lnSpc>
            </a:pPr>
            <a:r>
              <a:rPr lang="en-US" dirty="0" err="1" smtClean="0">
                <a:latin typeface="Wingdings"/>
                <a:ea typeface="Wingdings"/>
                <a:cs typeface="Wingdings"/>
              </a:rPr>
              <a:t></a:t>
            </a:r>
            <a:r>
              <a:rPr lang="en-US" dirty="0" smtClean="0"/>
              <a:t> only UDP + TCP</a:t>
            </a:r>
          </a:p>
          <a:p>
            <a:pPr lvl="2">
              <a:lnSpc>
                <a:spcPct val="120000"/>
              </a:lnSpc>
            </a:pPr>
            <a:r>
              <a:rPr lang="en-US" dirty="0" err="1" smtClean="0">
                <a:latin typeface="Wingdings"/>
                <a:ea typeface="Wingdings"/>
                <a:cs typeface="Wingdings"/>
              </a:rPr>
              <a:t></a:t>
            </a:r>
            <a:r>
              <a:rPr lang="en-US" dirty="0" smtClean="0"/>
              <a:t> only client-server</a:t>
            </a:r>
          </a:p>
          <a:p>
            <a:pPr lvl="1">
              <a:lnSpc>
                <a:spcPct val="120000"/>
              </a:lnSpc>
            </a:pPr>
            <a:r>
              <a:rPr lang="en-US" dirty="0" smtClean="0"/>
              <a:t>Firewalls</a:t>
            </a:r>
          </a:p>
          <a:p>
            <a:pPr lvl="2">
              <a:lnSpc>
                <a:spcPct val="120000"/>
              </a:lnSpc>
            </a:pPr>
            <a:r>
              <a:rPr lang="en-US" dirty="0" smtClean="0"/>
              <a:t>only HTTP</a:t>
            </a:r>
          </a:p>
          <a:p>
            <a:pPr>
              <a:lnSpc>
                <a:spcPct val="120000"/>
              </a:lnSpc>
              <a:spcBef>
                <a:spcPts val="600"/>
              </a:spcBef>
            </a:pPr>
            <a:r>
              <a:rPr lang="en-US" dirty="0" smtClean="0"/>
              <a:t>Standardization delays</a:t>
            </a:r>
          </a:p>
          <a:p>
            <a:pPr lvl="1">
              <a:lnSpc>
                <a:spcPct val="120000"/>
              </a:lnSpc>
            </a:pPr>
            <a:r>
              <a:rPr lang="en-US" dirty="0" smtClean="0"/>
              <a:t>No major new application-layer protocol since 1998</a:t>
            </a:r>
          </a:p>
          <a:p>
            <a:pPr lvl="1">
              <a:lnSpc>
                <a:spcPct val="120000"/>
              </a:lnSpc>
            </a:pPr>
            <a:r>
              <a:rPr lang="en-US" dirty="0" smtClean="0"/>
              <a:t>Protocols routinely take 5+ years</a:t>
            </a:r>
          </a:p>
          <a:p>
            <a:pPr>
              <a:lnSpc>
                <a:spcPct val="120000"/>
              </a:lnSpc>
              <a:spcBef>
                <a:spcPts val="600"/>
              </a:spcBef>
            </a:pPr>
            <a:r>
              <a:rPr lang="en-US" dirty="0" smtClean="0"/>
              <a:t>Deployed base</a:t>
            </a:r>
          </a:p>
          <a:p>
            <a:pPr lvl="1">
              <a:lnSpc>
                <a:spcPct val="120000"/>
              </a:lnSpc>
            </a:pPr>
            <a:r>
              <a:rPr lang="en-US" dirty="0" smtClean="0"/>
              <a:t>Major OS upgrade every 7-8 years</a:t>
            </a:r>
          </a:p>
          <a:p>
            <a:pPr lvl="1">
              <a:lnSpc>
                <a:spcPct val="120000"/>
              </a:lnSpc>
            </a:pPr>
            <a:r>
              <a:rPr lang="en-US" dirty="0" smtClean="0"/>
              <a:t>But: automatic software updates</a:t>
            </a:r>
          </a:p>
          <a:p>
            <a:pPr lvl="2">
              <a:lnSpc>
                <a:spcPct val="120000"/>
              </a:lnSpc>
            </a:pPr>
            <a:r>
              <a:rPr lang="en-US" dirty="0" smtClean="0"/>
              <a:t>encourages proprietary application protocols</a:t>
            </a:r>
          </a:p>
          <a:p>
            <a:pPr>
              <a:lnSpc>
                <a:spcPct val="120000"/>
              </a:lnSpc>
              <a:spcBef>
                <a:spcPts val="600"/>
              </a:spcBef>
            </a:pPr>
            <a:endParaRPr lang="en-US" dirty="0" smtClean="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Oval 12"/>
          <p:cNvSpPr/>
          <p:nvPr/>
        </p:nvSpPr>
        <p:spPr bwMode="auto">
          <a:xfrm>
            <a:off x="1143000" y="1219200"/>
            <a:ext cx="7620000" cy="5181600"/>
          </a:xfrm>
          <a:prstGeom prst="ellipse">
            <a:avLst/>
          </a:prstGeom>
          <a:solidFill>
            <a:schemeClr val="accent3">
              <a:lumMod val="50000"/>
              <a:alpha val="8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1" name="Oval 10"/>
          <p:cNvSpPr/>
          <p:nvPr/>
        </p:nvSpPr>
        <p:spPr bwMode="auto">
          <a:xfrm>
            <a:off x="1676400" y="1676400"/>
            <a:ext cx="6705600" cy="4267200"/>
          </a:xfrm>
          <a:prstGeom prst="ellipse">
            <a:avLst/>
          </a:prstGeom>
          <a:solidFill>
            <a:srgbClr val="3366FF">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9" name="Oval 8"/>
          <p:cNvSpPr/>
          <p:nvPr/>
        </p:nvSpPr>
        <p:spPr bwMode="auto">
          <a:xfrm>
            <a:off x="2209800" y="2362200"/>
            <a:ext cx="5334000" cy="2971800"/>
          </a:xfrm>
          <a:prstGeom prst="ellipse">
            <a:avLst/>
          </a:prstGeom>
          <a:solidFill>
            <a:srgbClr val="66FF66">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7" name="Oval 6"/>
          <p:cNvSpPr/>
          <p:nvPr/>
        </p:nvSpPr>
        <p:spPr bwMode="auto">
          <a:xfrm>
            <a:off x="2590800" y="2895600"/>
            <a:ext cx="3581400" cy="2057400"/>
          </a:xfrm>
          <a:prstGeom prst="ellipse">
            <a:avLst/>
          </a:prstGeom>
          <a:solidFill>
            <a:srgbClr val="FFFF00">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 name="Title 1"/>
          <p:cNvSpPr>
            <a:spLocks noGrp="1"/>
          </p:cNvSpPr>
          <p:nvPr>
            <p:ph type="title"/>
          </p:nvPr>
        </p:nvSpPr>
        <p:spPr>
          <a:xfrm>
            <a:off x="685800" y="152400"/>
            <a:ext cx="7918450" cy="788894"/>
          </a:xfrm>
        </p:spPr>
        <p:txBody>
          <a:bodyPr>
            <a:noAutofit/>
          </a:bodyPr>
          <a:lstStyle/>
          <a:p>
            <a:r>
              <a:rPr lang="en-US" sz="3200" dirty="0" smtClean="0"/>
              <a:t>Which Internet are you connected to?</a:t>
            </a:r>
            <a:endParaRPr lang="en-US" sz="3200" dirty="0"/>
          </a:p>
        </p:txBody>
      </p:sp>
      <p:sp>
        <p:nvSpPr>
          <p:cNvPr id="15" name="Footer Placeholder 14"/>
          <p:cNvSpPr>
            <a:spLocks noGrp="1"/>
          </p:cNvSpPr>
          <p:nvPr>
            <p:ph type="ftr" sz="quarter" idx="11"/>
          </p:nvPr>
        </p:nvSpPr>
        <p:spPr/>
        <p:txBody>
          <a:bodyPr/>
          <a:lstStyle/>
          <a:p>
            <a:r>
              <a:rPr lang="en-US" smtClean="0"/>
              <a:t>6998-03 Feb. 2010</a:t>
            </a:r>
            <a:endParaRPr lang="en-US"/>
          </a:p>
        </p:txBody>
      </p:sp>
      <p:sp>
        <p:nvSpPr>
          <p:cNvPr id="4" name="Oval 3"/>
          <p:cNvSpPr/>
          <p:nvPr/>
        </p:nvSpPr>
        <p:spPr bwMode="auto">
          <a:xfrm>
            <a:off x="3429000" y="3276600"/>
            <a:ext cx="1066800" cy="990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65" charset="0"/>
                <a:ea typeface="ＭＳ Ｐゴシック" pitchFamily="-65" charset="-128"/>
                <a:cs typeface="ＭＳ Ｐゴシック" pitchFamily="-65" charset="-128"/>
              </a:rPr>
              <a:t>multicast</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 name="Oval 4"/>
          <p:cNvSpPr/>
          <p:nvPr/>
        </p:nvSpPr>
        <p:spPr bwMode="auto">
          <a:xfrm>
            <a:off x="4114800" y="3276600"/>
            <a:ext cx="1066800" cy="990600"/>
          </a:xfrm>
          <a:prstGeom prst="ellipse">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itchFamily="-65" charset="0"/>
                <a:ea typeface="ＭＳ Ｐゴシック" pitchFamily="-65" charset="-128"/>
                <a:cs typeface="ＭＳ Ｐゴシック" pitchFamily="-65" charset="-128"/>
              </a:rPr>
              <a:t>QoS</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 name="Oval 5"/>
          <p:cNvSpPr/>
          <p:nvPr/>
        </p:nvSpPr>
        <p:spPr bwMode="auto">
          <a:xfrm>
            <a:off x="3733800" y="3733800"/>
            <a:ext cx="1066800" cy="990600"/>
          </a:xfrm>
          <a:prstGeom prst="ellipse">
            <a:avLst/>
          </a:prstGeom>
          <a:solidFill>
            <a:srgbClr val="8000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IPv6</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8" name="TextBox 7"/>
          <p:cNvSpPr txBox="1"/>
          <p:nvPr/>
        </p:nvSpPr>
        <p:spPr>
          <a:xfrm>
            <a:off x="5181600" y="3886200"/>
            <a:ext cx="697877" cy="707886"/>
          </a:xfrm>
          <a:prstGeom prst="rect">
            <a:avLst/>
          </a:prstGeom>
          <a:noFill/>
        </p:spPr>
        <p:txBody>
          <a:bodyPr wrap="none" rtlCol="0">
            <a:spAutoFit/>
          </a:bodyPr>
          <a:lstStyle/>
          <a:p>
            <a:pPr algn="ctr"/>
            <a:r>
              <a:rPr lang="en-US" sz="2000" dirty="0" smtClean="0"/>
              <a:t>IPv4</a:t>
            </a:r>
          </a:p>
          <a:p>
            <a:pPr algn="ctr"/>
            <a:r>
              <a:rPr lang="en-US" sz="2000" dirty="0" smtClean="0"/>
              <a:t>PIA</a:t>
            </a:r>
            <a:endParaRPr lang="en-US" sz="2000" dirty="0"/>
          </a:p>
        </p:txBody>
      </p:sp>
      <p:sp>
        <p:nvSpPr>
          <p:cNvPr id="10" name="TextBox 9"/>
          <p:cNvSpPr txBox="1"/>
          <p:nvPr/>
        </p:nvSpPr>
        <p:spPr>
          <a:xfrm>
            <a:off x="6324600" y="3505200"/>
            <a:ext cx="906769" cy="707886"/>
          </a:xfrm>
          <a:prstGeom prst="rect">
            <a:avLst/>
          </a:prstGeom>
          <a:noFill/>
        </p:spPr>
        <p:txBody>
          <a:bodyPr wrap="none" rtlCol="0">
            <a:spAutoFit/>
          </a:bodyPr>
          <a:lstStyle/>
          <a:p>
            <a:pPr algn="ctr"/>
            <a:r>
              <a:rPr lang="en-US" sz="2000" dirty="0" smtClean="0"/>
              <a:t>IPv4</a:t>
            </a:r>
          </a:p>
          <a:p>
            <a:pPr algn="ctr"/>
            <a:r>
              <a:rPr lang="en-US" sz="2000" dirty="0" smtClean="0"/>
              <a:t>DHCP</a:t>
            </a:r>
            <a:endParaRPr lang="en-US" sz="2000" dirty="0"/>
          </a:p>
        </p:txBody>
      </p:sp>
      <p:sp>
        <p:nvSpPr>
          <p:cNvPr id="12" name="TextBox 11"/>
          <p:cNvSpPr txBox="1"/>
          <p:nvPr/>
        </p:nvSpPr>
        <p:spPr>
          <a:xfrm>
            <a:off x="7239000" y="2667000"/>
            <a:ext cx="697877" cy="707886"/>
          </a:xfrm>
          <a:prstGeom prst="rect">
            <a:avLst/>
          </a:prstGeom>
          <a:noFill/>
        </p:spPr>
        <p:txBody>
          <a:bodyPr wrap="none" rtlCol="0">
            <a:spAutoFit/>
          </a:bodyPr>
          <a:lstStyle/>
          <a:p>
            <a:pPr algn="ctr"/>
            <a:r>
              <a:rPr lang="en-US" sz="2000" dirty="0" smtClean="0"/>
              <a:t>IPv4</a:t>
            </a:r>
          </a:p>
          <a:p>
            <a:pPr algn="ctr"/>
            <a:r>
              <a:rPr lang="en-US" sz="2000" dirty="0" smtClean="0"/>
              <a:t>NAT</a:t>
            </a:r>
            <a:endParaRPr lang="en-US" sz="2000" dirty="0"/>
          </a:p>
        </p:txBody>
      </p:sp>
      <p:sp>
        <p:nvSpPr>
          <p:cNvPr id="14" name="TextBox 13"/>
          <p:cNvSpPr txBox="1"/>
          <p:nvPr/>
        </p:nvSpPr>
        <p:spPr>
          <a:xfrm>
            <a:off x="4038600" y="1219200"/>
            <a:ext cx="1835959" cy="461665"/>
          </a:xfrm>
          <a:prstGeom prst="rect">
            <a:avLst/>
          </a:prstGeom>
          <a:noFill/>
        </p:spPr>
        <p:txBody>
          <a:bodyPr wrap="none" rtlCol="0">
            <a:spAutoFit/>
          </a:bodyPr>
          <a:lstStyle/>
          <a:p>
            <a:r>
              <a:rPr lang="en-US" dirty="0" smtClean="0"/>
              <a:t>port 80 + 25</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two-port Internet</a:t>
            </a:r>
            <a:endParaRPr lang="en-US" dirty="0"/>
          </a:p>
        </p:txBody>
      </p:sp>
      <p:sp>
        <p:nvSpPr>
          <p:cNvPr id="3" name="Content Placeholder 2"/>
          <p:cNvSpPr>
            <a:spLocks noGrp="1"/>
          </p:cNvSpPr>
          <p:nvPr>
            <p:ph idx="1"/>
          </p:nvPr>
        </p:nvSpPr>
        <p:spPr>
          <a:xfrm>
            <a:off x="457200" y="1600201"/>
            <a:ext cx="5486400" cy="4495800"/>
          </a:xfrm>
        </p:spPr>
        <p:txBody>
          <a:bodyPr/>
          <a:lstStyle/>
          <a:p>
            <a:r>
              <a:rPr lang="en-US" dirty="0" smtClean="0"/>
              <a:t>Many public access systems only allow port 80 (HTTP) and maybe 25 (SMTP)</a:t>
            </a:r>
          </a:p>
          <a:p>
            <a:pPr lvl="1"/>
            <a:r>
              <a:rPr lang="en-US" dirty="0" smtClean="0"/>
              <a:t>e.g., public libraries</a:t>
            </a:r>
          </a:p>
          <a:p>
            <a:r>
              <a:rPr lang="en-US" dirty="0" smtClean="0"/>
              <a:t>Everything tunneled over HTTP</a:t>
            </a:r>
          </a:p>
          <a:p>
            <a:pPr lvl="1"/>
            <a:r>
              <a:rPr lang="en-US" dirty="0" smtClean="0"/>
              <a:t>Web-based email</a:t>
            </a:r>
          </a:p>
          <a:p>
            <a:pPr lvl="1"/>
            <a:r>
              <a:rPr lang="en-US" dirty="0" smtClean="0"/>
              <a:t>Flash video delivery (e.g., YouTube)</a:t>
            </a:r>
          </a:p>
          <a:p>
            <a:pPr lvl="1"/>
            <a:r>
              <a:rPr lang="en-US" dirty="0" smtClean="0"/>
              <a:t>HTTP CONNECT for remote login</a:t>
            </a:r>
            <a:endParaRPr lang="en-US" dirty="0"/>
          </a:p>
        </p:txBody>
      </p:sp>
      <p:sp>
        <p:nvSpPr>
          <p:cNvPr id="7" name="Footer Placeholder 6"/>
          <p:cNvSpPr>
            <a:spLocks noGrp="1"/>
          </p:cNvSpPr>
          <p:nvPr>
            <p:ph type="ftr" sz="quarter" idx="11"/>
          </p:nvPr>
        </p:nvSpPr>
        <p:spPr/>
        <p:txBody>
          <a:bodyPr/>
          <a:lstStyle/>
          <a:p>
            <a:r>
              <a:rPr lang="en-US" smtClean="0"/>
              <a:t>6998-03 Feb. 2010</a:t>
            </a:r>
            <a:endParaRPr lang="en-US"/>
          </a:p>
        </p:txBody>
      </p:sp>
      <p:pic>
        <p:nvPicPr>
          <p:cNvPr id="4" name="Picture 3"/>
          <p:cNvPicPr>
            <a:picLocks noChangeAspect="1"/>
          </p:cNvPicPr>
          <p:nvPr/>
        </p:nvPicPr>
        <p:blipFill>
          <a:blip r:embed="rId2"/>
          <a:stretch>
            <a:fillRect/>
          </a:stretch>
        </p:blipFill>
        <p:spPr>
          <a:xfrm>
            <a:off x="6096000" y="3810000"/>
            <a:ext cx="1676400" cy="2403031"/>
          </a:xfrm>
          <a:prstGeom prst="rect">
            <a:avLst/>
          </a:prstGeom>
        </p:spPr>
      </p:pic>
      <p:pic>
        <p:nvPicPr>
          <p:cNvPr id="5" name="Picture 4"/>
          <p:cNvPicPr>
            <a:picLocks noChangeAspect="1"/>
          </p:cNvPicPr>
          <p:nvPr/>
        </p:nvPicPr>
        <p:blipFill>
          <a:blip r:embed="rId3"/>
          <a:stretch>
            <a:fillRect/>
          </a:stretch>
        </p:blipFill>
        <p:spPr>
          <a:xfrm>
            <a:off x="6096000" y="1295400"/>
            <a:ext cx="1676400" cy="2475000"/>
          </a:xfrm>
          <a:prstGeom prst="rect">
            <a:avLst/>
          </a:prstGeom>
        </p:spPr>
      </p:pic>
      <p:sp>
        <p:nvSpPr>
          <p:cNvPr id="6" name="TextBox 5"/>
          <p:cNvSpPr txBox="1"/>
          <p:nvPr/>
        </p:nvSpPr>
        <p:spPr>
          <a:xfrm>
            <a:off x="8001000" y="6096000"/>
            <a:ext cx="950463" cy="261610"/>
          </a:xfrm>
          <a:prstGeom prst="rect">
            <a:avLst/>
          </a:prstGeom>
          <a:noFill/>
        </p:spPr>
        <p:txBody>
          <a:bodyPr wrap="none" rtlCol="0">
            <a:spAutoFit/>
          </a:bodyPr>
          <a:lstStyle/>
          <a:p>
            <a:r>
              <a:rPr lang="en-US" sz="1100" dirty="0" smtClean="0"/>
              <a:t>Dave </a:t>
            </a:r>
            <a:r>
              <a:rPr lang="en-US" sz="1100" dirty="0" err="1" smtClean="0"/>
              <a:t>Thaler</a:t>
            </a:r>
            <a:endParaRPr lang="en-US" sz="11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challenges</a:t>
            </a:r>
            <a:endParaRPr lang="en-US" dirty="0"/>
          </a:p>
        </p:txBody>
      </p:sp>
      <p:sp>
        <p:nvSpPr>
          <p:cNvPr id="22" name="Footer Placeholder 21"/>
          <p:cNvSpPr>
            <a:spLocks noGrp="1"/>
          </p:cNvSpPr>
          <p:nvPr>
            <p:ph type="ftr" sz="quarter" idx="11"/>
          </p:nvPr>
        </p:nvSpPr>
        <p:spPr/>
        <p:txBody>
          <a:bodyPr/>
          <a:lstStyle/>
          <a:p>
            <a:r>
              <a:rPr lang="en-US" smtClean="0"/>
              <a:t>6998-03 Feb. 2010</a:t>
            </a:r>
            <a:endParaRPr lang="en-US"/>
          </a:p>
        </p:txBody>
      </p:sp>
      <p:pic>
        <p:nvPicPr>
          <p:cNvPr id="5" name="Picture 4" descr="ipv4.gif"/>
          <p:cNvPicPr>
            <a:picLocks noChangeAspect="1"/>
          </p:cNvPicPr>
          <p:nvPr/>
        </p:nvPicPr>
        <p:blipFill>
          <a:blip r:embed="rId3"/>
          <a:stretch>
            <a:fillRect/>
          </a:stretch>
        </p:blipFill>
        <p:spPr>
          <a:xfrm>
            <a:off x="762000" y="1143000"/>
            <a:ext cx="1524000" cy="2773899"/>
          </a:xfrm>
          <a:prstGeom prst="rect">
            <a:avLst/>
          </a:prstGeom>
        </p:spPr>
      </p:pic>
      <p:grpSp>
        <p:nvGrpSpPr>
          <p:cNvPr id="18" name="Group 17"/>
          <p:cNvGrpSpPr/>
          <p:nvPr/>
        </p:nvGrpSpPr>
        <p:grpSpPr>
          <a:xfrm>
            <a:off x="6400800" y="1828800"/>
            <a:ext cx="1878639" cy="1973997"/>
            <a:chOff x="6400800" y="1828800"/>
            <a:chExt cx="1878639" cy="1973997"/>
          </a:xfrm>
        </p:grpSpPr>
        <p:pic>
          <p:nvPicPr>
            <p:cNvPr id="13" name="Picture 37"/>
            <p:cNvPicPr>
              <a:picLocks noChangeArrowheads="1"/>
            </p:cNvPicPr>
            <p:nvPr/>
          </p:nvPicPr>
          <p:blipFill>
            <a:blip r:embed="rId4"/>
            <a:srcRect/>
            <a:stretch>
              <a:fillRect/>
            </a:stretch>
          </p:blipFill>
          <p:spPr bwMode="auto">
            <a:xfrm>
              <a:off x="6705600" y="1828800"/>
              <a:ext cx="914400" cy="990600"/>
            </a:xfrm>
            <a:prstGeom prst="rect">
              <a:avLst/>
            </a:prstGeom>
            <a:noFill/>
            <a:ln w="9525">
              <a:noFill/>
              <a:miter lim="800000"/>
              <a:headEnd/>
              <a:tailEnd/>
            </a:ln>
          </p:spPr>
        </p:pic>
        <p:sp>
          <p:nvSpPr>
            <p:cNvPr id="14" name="TextBox 13"/>
            <p:cNvSpPr txBox="1"/>
            <p:nvPr/>
          </p:nvSpPr>
          <p:spPr>
            <a:xfrm>
              <a:off x="6400800" y="2971800"/>
              <a:ext cx="1878639" cy="830997"/>
            </a:xfrm>
            <a:prstGeom prst="rect">
              <a:avLst/>
            </a:prstGeom>
            <a:noFill/>
          </p:spPr>
          <p:txBody>
            <a:bodyPr wrap="none" rtlCol="0">
              <a:spAutoFit/>
            </a:bodyPr>
            <a:lstStyle/>
            <a:p>
              <a:r>
                <a:rPr lang="en-US" dirty="0" smtClean="0"/>
                <a:t>routing table</a:t>
              </a:r>
            </a:p>
            <a:p>
              <a:r>
                <a:rPr lang="en-US" dirty="0" smtClean="0"/>
                <a:t>explosion</a:t>
              </a:r>
              <a:endParaRPr lang="en-US" dirty="0"/>
            </a:p>
          </p:txBody>
        </p:sp>
      </p:grpSp>
      <p:grpSp>
        <p:nvGrpSpPr>
          <p:cNvPr id="17" name="Group 16"/>
          <p:cNvGrpSpPr/>
          <p:nvPr/>
        </p:nvGrpSpPr>
        <p:grpSpPr>
          <a:xfrm>
            <a:off x="3352800" y="1752600"/>
            <a:ext cx="2057400" cy="1528465"/>
            <a:chOff x="3352800" y="1752600"/>
            <a:chExt cx="2057400" cy="1528465"/>
          </a:xfrm>
        </p:grpSpPr>
        <p:pic>
          <p:nvPicPr>
            <p:cNvPr id="6" name="Picture 25"/>
            <p:cNvPicPr>
              <a:picLocks noChangeArrowheads="1"/>
            </p:cNvPicPr>
            <p:nvPr/>
          </p:nvPicPr>
          <p:blipFill>
            <a:blip r:embed="rId5"/>
            <a:srcRect/>
            <a:stretch>
              <a:fillRect/>
            </a:stretch>
          </p:blipFill>
          <p:spPr bwMode="auto">
            <a:xfrm>
              <a:off x="3429000" y="1905000"/>
              <a:ext cx="1174750" cy="773112"/>
            </a:xfrm>
            <a:prstGeom prst="rect">
              <a:avLst/>
            </a:prstGeom>
            <a:noFill/>
            <a:ln w="9525">
              <a:noFill/>
              <a:miter lim="800000"/>
              <a:headEnd/>
              <a:tailEnd/>
            </a:ln>
          </p:spPr>
        </p:pic>
        <p:cxnSp>
          <p:nvCxnSpPr>
            <p:cNvPr id="8" name="Straight Connector 7"/>
            <p:cNvCxnSpPr>
              <a:stCxn id="6" idx="3"/>
            </p:cNvCxnSpPr>
            <p:nvPr/>
          </p:nvCxnSpPr>
          <p:spPr bwMode="auto">
            <a:xfrm flipV="1">
              <a:off x="4603750" y="1752600"/>
              <a:ext cx="730250" cy="5389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a:stCxn id="6" idx="3"/>
            </p:cNvCxnSpPr>
            <p:nvPr/>
          </p:nvCxnSpPr>
          <p:spPr bwMode="auto">
            <a:xfrm flipV="1">
              <a:off x="4603750" y="2286000"/>
              <a:ext cx="806450" cy="55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a:stCxn id="6" idx="3"/>
            </p:cNvCxnSpPr>
            <p:nvPr/>
          </p:nvCxnSpPr>
          <p:spPr bwMode="auto">
            <a:xfrm>
              <a:off x="4603750" y="2291556"/>
              <a:ext cx="730250" cy="60404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TextBox 14"/>
            <p:cNvSpPr txBox="1"/>
            <p:nvPr/>
          </p:nvSpPr>
          <p:spPr>
            <a:xfrm>
              <a:off x="3352800" y="2819400"/>
              <a:ext cx="1946416" cy="461665"/>
            </a:xfrm>
            <a:prstGeom prst="rect">
              <a:avLst/>
            </a:prstGeom>
            <a:noFill/>
          </p:spPr>
          <p:txBody>
            <a:bodyPr wrap="none" rtlCol="0">
              <a:spAutoFit/>
            </a:bodyPr>
            <a:lstStyle/>
            <a:p>
              <a:r>
                <a:rPr lang="en-US" dirty="0" smtClean="0"/>
                <a:t>multi-homing</a:t>
              </a:r>
              <a:endParaRPr lang="en-US" dirty="0"/>
            </a:p>
          </p:txBody>
        </p:sp>
      </p:grpSp>
      <p:sp>
        <p:nvSpPr>
          <p:cNvPr id="16" name="TextBox 15"/>
          <p:cNvSpPr txBox="1"/>
          <p:nvPr/>
        </p:nvSpPr>
        <p:spPr>
          <a:xfrm>
            <a:off x="4953000" y="5334000"/>
            <a:ext cx="2471199" cy="461665"/>
          </a:xfrm>
          <a:prstGeom prst="rect">
            <a:avLst/>
          </a:prstGeom>
          <a:solidFill>
            <a:srgbClr val="008000">
              <a:alpha val="40000"/>
            </a:srgbClr>
          </a:solidFill>
        </p:spPr>
        <p:txBody>
          <a:bodyPr wrap="none" rtlCol="0">
            <a:spAutoFit/>
          </a:bodyPr>
          <a:lstStyle/>
          <a:p>
            <a:r>
              <a:rPr lang="en-US" dirty="0" smtClean="0"/>
              <a:t>99.9 </a:t>
            </a:r>
            <a:r>
              <a:rPr lang="en-US" dirty="0" err="1" smtClean="0">
                <a:sym typeface="Wingdings"/>
              </a:rPr>
              <a:t></a:t>
            </a:r>
            <a:r>
              <a:rPr lang="en-US" dirty="0" smtClean="0">
                <a:sym typeface="Wingdings"/>
              </a:rPr>
              <a:t> 99.999%</a:t>
            </a:r>
            <a:endParaRPr lang="en-US" dirty="0"/>
          </a:p>
        </p:txBody>
      </p:sp>
      <p:grpSp>
        <p:nvGrpSpPr>
          <p:cNvPr id="21" name="Group 20"/>
          <p:cNvGrpSpPr/>
          <p:nvPr/>
        </p:nvGrpSpPr>
        <p:grpSpPr>
          <a:xfrm>
            <a:off x="1981200" y="4857690"/>
            <a:ext cx="2223485" cy="2000310"/>
            <a:chOff x="4876800" y="4419600"/>
            <a:chExt cx="2223485" cy="2000310"/>
          </a:xfrm>
        </p:grpSpPr>
        <p:pic>
          <p:nvPicPr>
            <p:cNvPr id="19" name="Picture 18"/>
            <p:cNvPicPr>
              <a:picLocks noChangeAspect="1"/>
            </p:cNvPicPr>
            <p:nvPr/>
          </p:nvPicPr>
          <p:blipFill>
            <a:blip r:embed="rId6"/>
            <a:stretch>
              <a:fillRect/>
            </a:stretch>
          </p:blipFill>
          <p:spPr>
            <a:xfrm>
              <a:off x="4876800" y="4419600"/>
              <a:ext cx="2108200" cy="1581150"/>
            </a:xfrm>
            <a:prstGeom prst="rect">
              <a:avLst/>
            </a:prstGeom>
          </p:spPr>
        </p:pic>
        <p:sp>
          <p:nvSpPr>
            <p:cNvPr id="20" name="TextBox 19"/>
            <p:cNvSpPr txBox="1"/>
            <p:nvPr/>
          </p:nvSpPr>
          <p:spPr>
            <a:xfrm>
              <a:off x="4876800" y="6019800"/>
              <a:ext cx="2223485" cy="400110"/>
            </a:xfrm>
            <a:prstGeom prst="rect">
              <a:avLst/>
            </a:prstGeom>
            <a:noFill/>
          </p:spPr>
          <p:txBody>
            <a:bodyPr wrap="none" rtlCol="0">
              <a:spAutoFit/>
            </a:bodyPr>
            <a:lstStyle/>
            <a:p>
              <a:r>
                <a:rPr lang="en-US" sz="2000" dirty="0" smtClean="0"/>
                <a:t>zero configuration</a:t>
              </a:r>
              <a:endParaRPr lang="en-US" sz="2000" dirty="0"/>
            </a:p>
          </p:txBody>
        </p:sp>
      </p:grpSp>
      <p:cxnSp>
        <p:nvCxnSpPr>
          <p:cNvPr id="23" name="Straight Arrow Connector 22"/>
          <p:cNvCxnSpPr/>
          <p:nvPr/>
        </p:nvCxnSpPr>
        <p:spPr bwMode="auto">
          <a:xfrm>
            <a:off x="990600" y="4191000"/>
            <a:ext cx="7315200" cy="1588"/>
          </a:xfrm>
          <a:prstGeom prst="straightConnector1">
            <a:avLst/>
          </a:prstGeom>
          <a:solidFill>
            <a:schemeClr val="accent1"/>
          </a:solidFill>
          <a:ln w="38100" cap="flat" cmpd="sng" algn="ctr">
            <a:solidFill>
              <a:schemeClr val="accent2"/>
            </a:solidFill>
            <a:prstDash val="solid"/>
            <a:round/>
            <a:headEnd type="none" w="med" len="med"/>
            <a:tailEnd type="arrow"/>
          </a:ln>
          <a:effectLst/>
        </p:spPr>
      </p:cxnSp>
      <p:sp>
        <p:nvSpPr>
          <p:cNvPr id="24" name="TextBox 23"/>
          <p:cNvSpPr txBox="1"/>
          <p:nvPr/>
        </p:nvSpPr>
        <p:spPr>
          <a:xfrm>
            <a:off x="990600" y="4267200"/>
            <a:ext cx="1373693" cy="461665"/>
          </a:xfrm>
          <a:prstGeom prst="rect">
            <a:avLst/>
          </a:prstGeom>
          <a:solidFill>
            <a:srgbClr val="FF0000">
              <a:alpha val="48000"/>
            </a:srgbClr>
          </a:solidFill>
        </p:spPr>
        <p:txBody>
          <a:bodyPr wrap="none" rtlCol="0">
            <a:spAutoFit/>
          </a:bodyPr>
          <a:lstStyle/>
          <a:p>
            <a:r>
              <a:rPr lang="en-US" dirty="0" smtClean="0"/>
              <a:t>+2 years</a:t>
            </a:r>
            <a:endParaRPr lang="en-US" dirty="0"/>
          </a:p>
        </p:txBody>
      </p:sp>
      <p:sp>
        <p:nvSpPr>
          <p:cNvPr id="25" name="TextBox 24"/>
          <p:cNvSpPr txBox="1"/>
          <p:nvPr/>
        </p:nvSpPr>
        <p:spPr>
          <a:xfrm>
            <a:off x="3810000" y="4267200"/>
            <a:ext cx="1373693" cy="461665"/>
          </a:xfrm>
          <a:prstGeom prst="rect">
            <a:avLst/>
          </a:prstGeom>
          <a:solidFill>
            <a:srgbClr val="FFFF00">
              <a:alpha val="48000"/>
            </a:srgbClr>
          </a:solidFill>
        </p:spPr>
        <p:txBody>
          <a:bodyPr wrap="none" rtlCol="0">
            <a:spAutoFit/>
          </a:bodyPr>
          <a:lstStyle/>
          <a:p>
            <a:r>
              <a:rPr lang="en-US" dirty="0" smtClean="0"/>
              <a:t>+5 years</a:t>
            </a:r>
            <a:endParaRPr lang="en-US" dirty="0"/>
          </a:p>
        </p:txBody>
      </p:sp>
      <p:sp>
        <p:nvSpPr>
          <p:cNvPr id="26" name="TextBox 25"/>
          <p:cNvSpPr txBox="1"/>
          <p:nvPr/>
        </p:nvSpPr>
        <p:spPr>
          <a:xfrm>
            <a:off x="6553200" y="4267200"/>
            <a:ext cx="1373693" cy="461665"/>
          </a:xfrm>
          <a:prstGeom prst="rect">
            <a:avLst/>
          </a:prstGeom>
          <a:solidFill>
            <a:srgbClr val="3366FF">
              <a:alpha val="71000"/>
            </a:srgbClr>
          </a:solidFill>
        </p:spPr>
        <p:txBody>
          <a:bodyPr wrap="none" rtlCol="0">
            <a:spAutoFit/>
          </a:bodyPr>
          <a:lstStyle/>
          <a:p>
            <a:r>
              <a:rPr lang="en-US" dirty="0" smtClean="0"/>
              <a:t>+8 years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1300" dirty="0" smtClean="0"/>
              <a:t>Challenges</a:t>
            </a:r>
            <a:endParaRPr lang="en-US" dirty="0"/>
          </a:p>
        </p:txBody>
      </p:sp>
      <p:sp>
        <p:nvSpPr>
          <p:cNvPr id="6" name="Subtitle 5"/>
          <p:cNvSpPr>
            <a:spLocks noGrp="1"/>
          </p:cNvSpPr>
          <p:nvPr>
            <p:ph type="body" idx="1"/>
          </p:nvPr>
        </p:nvSpPr>
        <p:spPr/>
        <p:txBody>
          <a:bodyPr>
            <a:normAutofit/>
          </a:bodyPr>
          <a:lstStyle/>
          <a:p>
            <a:r>
              <a:rPr lang="en-US" dirty="0" smtClean="0"/>
              <a:t>The end of IP(v4) as we know it</a:t>
            </a:r>
            <a:endParaRPr lang="en-US" dirty="0"/>
          </a:p>
        </p:txBody>
      </p:sp>
      <p:sp>
        <p:nvSpPr>
          <p:cNvPr id="4" name="Footer Placeholder 3"/>
          <p:cNvSpPr>
            <a:spLocks noGrp="1"/>
          </p:cNvSpPr>
          <p:nvPr>
            <p:ph type="ftr" sz="quarter" idx="4294967295"/>
          </p:nvPr>
        </p:nvSpPr>
        <p:spPr>
          <a:xfrm>
            <a:off x="3505200" y="6275388"/>
            <a:ext cx="5638800" cy="365125"/>
          </a:xfrm>
        </p:spPr>
        <p:txBody>
          <a:bodyPr/>
          <a:lstStyle/>
          <a:p>
            <a:r>
              <a:rPr lang="en-US" smtClean="0"/>
              <a:t>6998-03 Feb. 2010</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altLang="ja-JP">
                <a:ea typeface="ＭＳ Ｐゴシック" charset="-128"/>
              </a:rPr>
              <a:t>Where do IP addresses come from?</a:t>
            </a:r>
          </a:p>
        </p:txBody>
      </p:sp>
      <p:pic>
        <p:nvPicPr>
          <p:cNvPr id="436227" name="Picture 3"/>
          <p:cNvPicPr>
            <a:picLocks noChangeAspect="1" noChangeArrowheads="1"/>
          </p:cNvPicPr>
          <p:nvPr/>
        </p:nvPicPr>
        <p:blipFill>
          <a:blip r:embed="rId4"/>
          <a:srcRect/>
          <a:stretch>
            <a:fillRect/>
          </a:stretch>
        </p:blipFill>
        <p:spPr bwMode="auto">
          <a:xfrm>
            <a:off x="3505200" y="2365375"/>
            <a:ext cx="1104900" cy="820738"/>
          </a:xfrm>
          <a:prstGeom prst="rect">
            <a:avLst/>
          </a:prstGeom>
          <a:noFill/>
          <a:ln w="9525">
            <a:noFill/>
            <a:miter lim="800000"/>
            <a:headEnd/>
            <a:tailEnd/>
          </a:ln>
        </p:spPr>
      </p:pic>
      <p:pic>
        <p:nvPicPr>
          <p:cNvPr id="436228" name="Picture 4"/>
          <p:cNvPicPr>
            <a:picLocks noChangeAspect="1" noChangeArrowheads="1"/>
          </p:cNvPicPr>
          <p:nvPr/>
        </p:nvPicPr>
        <p:blipFill>
          <a:blip r:embed="rId5"/>
          <a:srcRect/>
          <a:stretch>
            <a:fillRect/>
          </a:stretch>
        </p:blipFill>
        <p:spPr bwMode="auto">
          <a:xfrm>
            <a:off x="1571625" y="1298575"/>
            <a:ext cx="1104900" cy="820738"/>
          </a:xfrm>
          <a:prstGeom prst="rect">
            <a:avLst/>
          </a:prstGeom>
          <a:noFill/>
          <a:ln w="9525">
            <a:noFill/>
            <a:miter lim="800000"/>
            <a:headEnd/>
            <a:tailEnd/>
          </a:ln>
        </p:spPr>
      </p:pic>
      <p:pic>
        <p:nvPicPr>
          <p:cNvPr id="436230" name="Picture 6"/>
          <p:cNvPicPr>
            <a:picLocks noChangeAspect="1" noChangeArrowheads="1"/>
          </p:cNvPicPr>
          <p:nvPr/>
        </p:nvPicPr>
        <p:blipFill>
          <a:blip r:embed="rId6"/>
          <a:srcRect/>
          <a:stretch>
            <a:fillRect/>
          </a:stretch>
        </p:blipFill>
        <p:spPr bwMode="auto">
          <a:xfrm>
            <a:off x="6548438" y="4492625"/>
            <a:ext cx="823912" cy="1055688"/>
          </a:xfrm>
          <a:prstGeom prst="rect">
            <a:avLst/>
          </a:prstGeom>
          <a:noFill/>
          <a:ln w="9525">
            <a:noFill/>
            <a:miter lim="800000"/>
            <a:headEnd/>
            <a:tailEnd/>
          </a:ln>
        </p:spPr>
      </p:pic>
      <p:pic>
        <p:nvPicPr>
          <p:cNvPr id="436232" name="Picture 8"/>
          <p:cNvPicPr>
            <a:picLocks noChangeAspect="1" noChangeArrowheads="1"/>
          </p:cNvPicPr>
          <p:nvPr/>
        </p:nvPicPr>
        <p:blipFill>
          <a:blip r:embed="rId7"/>
          <a:srcRect/>
          <a:stretch>
            <a:fillRect/>
          </a:stretch>
        </p:blipFill>
        <p:spPr bwMode="auto">
          <a:xfrm>
            <a:off x="5153025" y="3508375"/>
            <a:ext cx="1074738" cy="800100"/>
          </a:xfrm>
          <a:prstGeom prst="rect">
            <a:avLst/>
          </a:prstGeom>
          <a:noFill/>
          <a:ln w="9525">
            <a:noFill/>
            <a:miter lim="800000"/>
            <a:headEnd/>
            <a:tailEnd/>
          </a:ln>
        </p:spPr>
      </p:pic>
      <p:cxnSp>
        <p:nvCxnSpPr>
          <p:cNvPr id="436235" name="AutoShape 11"/>
          <p:cNvCxnSpPr>
            <a:cxnSpLocks noChangeShapeType="1"/>
          </p:cNvCxnSpPr>
          <p:nvPr/>
        </p:nvCxnSpPr>
        <p:spPr bwMode="auto">
          <a:xfrm>
            <a:off x="2676525" y="1709738"/>
            <a:ext cx="1381125" cy="655637"/>
          </a:xfrm>
          <a:prstGeom prst="curvedConnector2">
            <a:avLst/>
          </a:prstGeom>
          <a:noFill/>
          <a:ln w="38100">
            <a:solidFill>
              <a:schemeClr val="tx1"/>
            </a:solidFill>
            <a:miter lim="800000"/>
            <a:headEnd type="none" w="sm" len="sm"/>
            <a:tailEnd type="triangle" w="lg" len="med"/>
          </a:ln>
        </p:spPr>
      </p:cxnSp>
      <p:cxnSp>
        <p:nvCxnSpPr>
          <p:cNvPr id="436236" name="AutoShape 12"/>
          <p:cNvCxnSpPr>
            <a:cxnSpLocks noChangeShapeType="1"/>
          </p:cNvCxnSpPr>
          <p:nvPr/>
        </p:nvCxnSpPr>
        <p:spPr bwMode="auto">
          <a:xfrm>
            <a:off x="4610100" y="2776538"/>
            <a:ext cx="1081088" cy="731837"/>
          </a:xfrm>
          <a:prstGeom prst="curvedConnector2">
            <a:avLst/>
          </a:prstGeom>
          <a:noFill/>
          <a:ln w="38100">
            <a:solidFill>
              <a:schemeClr val="tx1"/>
            </a:solidFill>
            <a:miter lim="800000"/>
            <a:headEnd type="none" w="sm" len="sm"/>
            <a:tailEnd type="triangle" w="lg" len="med"/>
          </a:ln>
        </p:spPr>
      </p:cxnSp>
      <p:cxnSp>
        <p:nvCxnSpPr>
          <p:cNvPr id="436237" name="AutoShape 13"/>
          <p:cNvCxnSpPr>
            <a:cxnSpLocks noChangeShapeType="1"/>
          </p:cNvCxnSpPr>
          <p:nvPr/>
        </p:nvCxnSpPr>
        <p:spPr bwMode="auto">
          <a:xfrm>
            <a:off x="6227763" y="3908425"/>
            <a:ext cx="733425" cy="584200"/>
          </a:xfrm>
          <a:prstGeom prst="curvedConnector2">
            <a:avLst/>
          </a:prstGeom>
          <a:noFill/>
          <a:ln w="38100">
            <a:solidFill>
              <a:schemeClr val="tx1"/>
            </a:solidFill>
            <a:miter lim="800000"/>
            <a:headEnd type="none" w="sm" len="sm"/>
            <a:tailEnd type="triangle" w="lg" len="med"/>
          </a:ln>
        </p:spPr>
      </p:cxnSp>
      <p:cxnSp>
        <p:nvCxnSpPr>
          <p:cNvPr id="436238" name="AutoShape 14"/>
          <p:cNvCxnSpPr>
            <a:cxnSpLocks noChangeShapeType="1"/>
          </p:cNvCxnSpPr>
          <p:nvPr/>
        </p:nvCxnSpPr>
        <p:spPr bwMode="auto">
          <a:xfrm>
            <a:off x="7372350" y="5021263"/>
            <a:ext cx="682625" cy="773112"/>
          </a:xfrm>
          <a:prstGeom prst="curvedConnector2">
            <a:avLst/>
          </a:prstGeom>
          <a:noFill/>
          <a:ln w="38100">
            <a:solidFill>
              <a:schemeClr val="tx1"/>
            </a:solidFill>
            <a:miter lim="800000"/>
            <a:headEnd type="none" w="sm" len="sm"/>
            <a:tailEnd type="triangle" w="lg" len="med"/>
          </a:ln>
        </p:spPr>
      </p:cxnSp>
      <p:sp>
        <p:nvSpPr>
          <p:cNvPr id="436239" name="Text Box 15"/>
          <p:cNvSpPr txBox="1">
            <a:spLocks noChangeArrowheads="1"/>
          </p:cNvSpPr>
          <p:nvPr/>
        </p:nvSpPr>
        <p:spPr bwMode="auto">
          <a:xfrm>
            <a:off x="376238" y="2160588"/>
            <a:ext cx="3100387" cy="584200"/>
          </a:xfrm>
          <a:prstGeom prst="rect">
            <a:avLst/>
          </a:prstGeom>
          <a:noFill/>
          <a:ln w="12700">
            <a:noFill/>
            <a:miter lim="800000"/>
            <a:headEnd type="none" w="sm" len="sm"/>
            <a:tailEnd type="none" w="sm" len="sm"/>
          </a:ln>
        </p:spPr>
        <p:txBody>
          <a:bodyPr anchor="ctr" anchorCtr="1">
            <a:prstTxWarp prst="textNoShape">
              <a:avLst/>
            </a:prstTxWarp>
            <a:spAutoFit/>
          </a:bodyPr>
          <a:lstStyle/>
          <a:p>
            <a:pPr>
              <a:spcBef>
                <a:spcPct val="50000"/>
              </a:spcBef>
            </a:pPr>
            <a:r>
              <a:rPr lang="en-GB" altLang="ja-JP" sz="3200">
                <a:latin typeface="Arial" charset="0"/>
              </a:rPr>
              <a:t>Standards</a:t>
            </a:r>
          </a:p>
        </p:txBody>
      </p:sp>
      <p:sp>
        <p:nvSpPr>
          <p:cNvPr id="436240" name="Text Box 16"/>
          <p:cNvSpPr txBox="1">
            <a:spLocks noChangeArrowheads="1"/>
          </p:cNvSpPr>
          <p:nvPr/>
        </p:nvSpPr>
        <p:spPr bwMode="auto">
          <a:xfrm>
            <a:off x="2943225" y="3203575"/>
            <a:ext cx="2105025" cy="519113"/>
          </a:xfrm>
          <a:prstGeom prst="rect">
            <a:avLst/>
          </a:prstGeom>
          <a:noFill/>
          <a:ln w="12700">
            <a:noFill/>
            <a:miter lim="800000"/>
            <a:headEnd type="none" w="sm" len="sm"/>
            <a:tailEnd type="none" w="sm" len="sm"/>
          </a:ln>
        </p:spPr>
        <p:txBody>
          <a:bodyPr anchor="ctr" anchorCtr="1">
            <a:prstTxWarp prst="textNoShape">
              <a:avLst/>
            </a:prstTxWarp>
            <a:spAutoFit/>
          </a:bodyPr>
          <a:lstStyle/>
          <a:p>
            <a:pPr>
              <a:spcBef>
                <a:spcPct val="50000"/>
              </a:spcBef>
            </a:pPr>
            <a:r>
              <a:rPr lang="en-GB" altLang="ja-JP" sz="2800">
                <a:latin typeface="Arial" charset="0"/>
              </a:rPr>
              <a:t>Allocation</a:t>
            </a:r>
          </a:p>
        </p:txBody>
      </p:sp>
      <p:sp>
        <p:nvSpPr>
          <p:cNvPr id="436241" name="Text Box 17"/>
          <p:cNvSpPr txBox="1">
            <a:spLocks noChangeArrowheads="1"/>
          </p:cNvSpPr>
          <p:nvPr/>
        </p:nvSpPr>
        <p:spPr bwMode="auto">
          <a:xfrm>
            <a:off x="4619625" y="4346575"/>
            <a:ext cx="2105025" cy="457200"/>
          </a:xfrm>
          <a:prstGeom prst="rect">
            <a:avLst/>
          </a:prstGeom>
          <a:noFill/>
          <a:ln w="12700">
            <a:noFill/>
            <a:miter lim="800000"/>
            <a:headEnd type="none" w="sm" len="sm"/>
            <a:tailEnd type="none" w="sm" len="sm"/>
          </a:ln>
        </p:spPr>
        <p:txBody>
          <a:bodyPr anchor="ctr" anchorCtr="1">
            <a:prstTxWarp prst="textNoShape">
              <a:avLst/>
            </a:prstTxWarp>
            <a:spAutoFit/>
          </a:bodyPr>
          <a:lstStyle/>
          <a:p>
            <a:pPr>
              <a:spcBef>
                <a:spcPct val="50000"/>
              </a:spcBef>
            </a:pPr>
            <a:r>
              <a:rPr lang="en-GB" altLang="ja-JP">
                <a:latin typeface="Arial" charset="0"/>
              </a:rPr>
              <a:t>Allocation</a:t>
            </a:r>
          </a:p>
        </p:txBody>
      </p:sp>
      <p:sp>
        <p:nvSpPr>
          <p:cNvPr id="436242" name="Text Box 18"/>
          <p:cNvSpPr txBox="1">
            <a:spLocks noChangeArrowheads="1"/>
          </p:cNvSpPr>
          <p:nvPr/>
        </p:nvSpPr>
        <p:spPr bwMode="auto">
          <a:xfrm>
            <a:off x="5915025" y="5565775"/>
            <a:ext cx="2105025" cy="396875"/>
          </a:xfrm>
          <a:prstGeom prst="rect">
            <a:avLst/>
          </a:prstGeom>
          <a:noFill/>
          <a:ln w="12700">
            <a:noFill/>
            <a:miter lim="800000"/>
            <a:headEnd type="none" w="sm" len="sm"/>
            <a:tailEnd type="none" w="sm" len="sm"/>
          </a:ln>
        </p:spPr>
        <p:txBody>
          <a:bodyPr anchor="ctr" anchorCtr="1">
            <a:prstTxWarp prst="textNoShape">
              <a:avLst/>
            </a:prstTxWarp>
            <a:spAutoFit/>
          </a:bodyPr>
          <a:lstStyle/>
          <a:p>
            <a:pPr>
              <a:spcBef>
                <a:spcPct val="50000"/>
              </a:spcBef>
            </a:pPr>
            <a:r>
              <a:rPr lang="en-GB" altLang="ja-JP" sz="2000">
                <a:latin typeface="Arial" charset="0"/>
              </a:rPr>
              <a:t>Assignment</a:t>
            </a:r>
          </a:p>
        </p:txBody>
      </p:sp>
      <p:grpSp>
        <p:nvGrpSpPr>
          <p:cNvPr id="2" name="Group 19"/>
          <p:cNvGrpSpPr>
            <a:grpSpLocks/>
          </p:cNvGrpSpPr>
          <p:nvPr/>
        </p:nvGrpSpPr>
        <p:grpSpPr bwMode="auto">
          <a:xfrm>
            <a:off x="7667625" y="5794375"/>
            <a:ext cx="774700" cy="993775"/>
            <a:chOff x="4486" y="3526"/>
            <a:chExt cx="488" cy="626"/>
          </a:xfrm>
        </p:grpSpPr>
        <p:pic>
          <p:nvPicPr>
            <p:cNvPr id="9235" name="Picture 20"/>
            <p:cNvPicPr>
              <a:picLocks noChangeAspect="1" noChangeArrowheads="1"/>
            </p:cNvPicPr>
            <p:nvPr/>
          </p:nvPicPr>
          <p:blipFill>
            <a:blip r:embed="rId8"/>
            <a:srcRect/>
            <a:stretch>
              <a:fillRect/>
            </a:stretch>
          </p:blipFill>
          <p:spPr bwMode="auto">
            <a:xfrm>
              <a:off x="4486" y="3526"/>
              <a:ext cx="488" cy="626"/>
            </a:xfrm>
            <a:prstGeom prst="rect">
              <a:avLst/>
            </a:prstGeom>
            <a:noFill/>
            <a:ln w="9525">
              <a:noFill/>
              <a:miter lim="800000"/>
              <a:headEnd/>
              <a:tailEnd/>
            </a:ln>
          </p:spPr>
        </p:pic>
        <p:sp>
          <p:nvSpPr>
            <p:cNvPr id="9236" name="Text Box 21"/>
            <p:cNvSpPr txBox="1">
              <a:spLocks noChangeArrowheads="1"/>
            </p:cNvSpPr>
            <p:nvPr/>
          </p:nvSpPr>
          <p:spPr bwMode="auto">
            <a:xfrm>
              <a:off x="4546" y="3807"/>
              <a:ext cx="368" cy="272"/>
            </a:xfrm>
            <a:prstGeom prst="rect">
              <a:avLst/>
            </a:prstGeom>
            <a:noFill/>
            <a:ln w="12700">
              <a:noFill/>
              <a:miter lim="800000"/>
              <a:headEnd type="none" w="sm" len="sm"/>
              <a:tailEnd type="none" w="sm" len="sm"/>
            </a:ln>
          </p:spPr>
          <p:txBody>
            <a:bodyPr>
              <a:prstTxWarp prst="textNoShape">
                <a:avLst/>
              </a:prstTxWarp>
              <a:spAutoFit/>
            </a:bodyPr>
            <a:lstStyle/>
            <a:p>
              <a:pPr algn="ctr">
                <a:lnSpc>
                  <a:spcPct val="80000"/>
                </a:lnSpc>
                <a:spcBef>
                  <a:spcPct val="50000"/>
                </a:spcBef>
              </a:pPr>
              <a:r>
                <a:rPr lang="en-US" altLang="ja-JP" sz="1400">
                  <a:solidFill>
                    <a:schemeClr val="tx2"/>
                  </a:solidFill>
                  <a:latin typeface="Verdana" charset="0"/>
                </a:rPr>
                <a:t>end user</a:t>
              </a:r>
              <a:endParaRPr lang="en-US" altLang="ja-JP" sz="1800">
                <a:latin typeface="Arial" charset="0"/>
              </a:endParaRPr>
            </a:p>
          </p:txBody>
        </p:sp>
      </p:grpSp>
      <p:sp>
        <p:nvSpPr>
          <p:cNvPr id="436247" name="Text Box 23"/>
          <p:cNvSpPr txBox="1">
            <a:spLocks noChangeArrowheads="1"/>
          </p:cNvSpPr>
          <p:nvPr/>
        </p:nvSpPr>
        <p:spPr bwMode="auto">
          <a:xfrm>
            <a:off x="228600" y="5943600"/>
            <a:ext cx="6162675" cy="338138"/>
          </a:xfrm>
          <a:prstGeom prst="rect">
            <a:avLst/>
          </a:prstGeom>
          <a:noFill/>
          <a:ln w="38100">
            <a:noFill/>
            <a:miter lim="800000"/>
            <a:headEnd type="none" w="sm" len="sm"/>
            <a:tailEnd type="none" w="lg" len="med"/>
          </a:ln>
        </p:spPr>
        <p:txBody>
          <a:bodyPr>
            <a:prstTxWarp prst="textNoShape">
              <a:avLst/>
            </a:prstTxWarp>
            <a:spAutoFit/>
          </a:bodyPr>
          <a:lstStyle/>
          <a:p>
            <a:pPr>
              <a:spcBef>
                <a:spcPct val="50000"/>
              </a:spcBef>
            </a:pPr>
            <a:r>
              <a:rPr lang="en-US" altLang="ja-JP" sz="1600" dirty="0">
                <a:solidFill>
                  <a:schemeClr val="tx2"/>
                </a:solidFill>
                <a:latin typeface="Arial" charset="0"/>
              </a:rPr>
              <a:t>* In some cases via an NIR, such as JPNIC, KRNIC, TWNIC etc.</a:t>
            </a:r>
            <a:endParaRPr lang="en-US" altLang="ja-JP" sz="1600" b="1" dirty="0">
              <a:solidFill>
                <a:schemeClr val="tx2"/>
              </a:solidFill>
              <a:latin typeface="Arial" charset="0"/>
            </a:endParaRPr>
          </a:p>
        </p:txBody>
      </p:sp>
      <p:sp>
        <p:nvSpPr>
          <p:cNvPr id="436249" name="Text Box 25"/>
          <p:cNvSpPr txBox="1">
            <a:spLocks noChangeArrowheads="1"/>
          </p:cNvSpPr>
          <p:nvPr/>
        </p:nvSpPr>
        <p:spPr bwMode="auto">
          <a:xfrm>
            <a:off x="6677025" y="3611563"/>
            <a:ext cx="152400" cy="708025"/>
          </a:xfrm>
          <a:prstGeom prst="rect">
            <a:avLst/>
          </a:prstGeom>
          <a:noFill/>
          <a:ln w="38100">
            <a:noFill/>
            <a:miter lim="800000"/>
            <a:headEnd type="none" w="sm" len="sm"/>
            <a:tailEnd type="none" w="lg" len="med"/>
          </a:ln>
        </p:spPr>
        <p:txBody>
          <a:bodyPr>
            <a:prstTxWarp prst="textNoShape">
              <a:avLst/>
            </a:prstTxWarp>
            <a:spAutoFit/>
          </a:bodyPr>
          <a:lstStyle/>
          <a:p>
            <a:pPr>
              <a:spcBef>
                <a:spcPct val="50000"/>
              </a:spcBef>
            </a:pPr>
            <a:r>
              <a:rPr lang="en-US" altLang="ja-JP" sz="4000">
                <a:solidFill>
                  <a:schemeClr val="tx2"/>
                </a:solidFill>
                <a:latin typeface="Arial" charset="0"/>
              </a:rPr>
              <a:t>*</a:t>
            </a:r>
            <a:endParaRPr lang="en-US" altLang="ja-JP" sz="3600" b="1">
              <a:solidFill>
                <a:schemeClr val="tx2"/>
              </a:solidFill>
              <a:latin typeface="Arial" charset="0"/>
            </a:endParaRPr>
          </a:p>
        </p:txBody>
      </p:sp>
      <p:pic>
        <p:nvPicPr>
          <p:cNvPr id="9234" name="Picture 21"/>
          <p:cNvPicPr>
            <a:picLocks noChangeAspect="1" noChangeArrowheads="1"/>
          </p:cNvPicPr>
          <p:nvPr/>
        </p:nvPicPr>
        <p:blipFill>
          <a:blip r:embed="rId9"/>
          <a:srcRect/>
          <a:stretch>
            <a:fillRect/>
          </a:stretch>
        </p:blipFill>
        <p:spPr bwMode="auto">
          <a:xfrm>
            <a:off x="5857875" y="1517650"/>
            <a:ext cx="2214563" cy="1398588"/>
          </a:xfrm>
          <a:prstGeom prst="rect">
            <a:avLst/>
          </a:prstGeom>
          <a:noFill/>
          <a:ln w="9525">
            <a:noFill/>
            <a:miter lim="800000"/>
            <a:headEnd/>
            <a:tailEnd/>
          </a:ln>
        </p:spPr>
      </p:pic>
      <p:sp>
        <p:nvSpPr>
          <p:cNvPr id="21" name="Rectangle 20"/>
          <p:cNvSpPr/>
          <p:nvPr/>
        </p:nvSpPr>
        <p:spPr>
          <a:xfrm>
            <a:off x="0" y="6581001"/>
            <a:ext cx="4572000" cy="276999"/>
          </a:xfrm>
          <a:prstGeom prst="rect">
            <a:avLst/>
          </a:prstGeom>
        </p:spPr>
        <p:txBody>
          <a:bodyPr>
            <a:spAutoFit/>
          </a:bodyPr>
          <a:lstStyle/>
          <a:p>
            <a:pPr eaLnBrk="1" hangingPunct="1">
              <a:buFontTx/>
              <a:buNone/>
            </a:pPr>
            <a:r>
              <a:rPr lang="en-AU" altLang="ja-JP" sz="1200" dirty="0" smtClean="0">
                <a:solidFill>
                  <a:schemeClr val="accent6">
                    <a:lumMod val="60000"/>
                    <a:lumOff val="40000"/>
                  </a:schemeClr>
                </a:solidFill>
                <a:ea typeface="ＭＳ Ｐゴシック" charset="-128"/>
              </a:rPr>
              <a:t>Miwa </a:t>
            </a:r>
            <a:r>
              <a:rPr lang="en-AU" altLang="ja-JP" sz="1200" dirty="0" err="1" smtClean="0">
                <a:solidFill>
                  <a:schemeClr val="accent6">
                    <a:lumMod val="60000"/>
                    <a:lumOff val="40000"/>
                  </a:schemeClr>
                </a:solidFill>
                <a:ea typeface="ＭＳ Ｐゴシック" charset="-128"/>
              </a:rPr>
              <a:t>Fujii</a:t>
            </a:r>
            <a:r>
              <a:rPr lang="en-AU" altLang="ja-JP" sz="1200" dirty="0" smtClean="0">
                <a:solidFill>
                  <a:schemeClr val="accent6">
                    <a:lumMod val="60000"/>
                    <a:lumOff val="40000"/>
                  </a:schemeClr>
                </a:solidFill>
                <a:ea typeface="ＭＳ Ｐゴシック" charset="-128"/>
              </a:rPr>
              <a:t>, Thailand IPv6 Summit, January 2009</a:t>
            </a:r>
            <a:endParaRPr lang="en-US" sz="1200" dirty="0">
              <a:solidFill>
                <a:schemeClr val="accent6">
                  <a:lumMod val="60000"/>
                  <a:lumOff val="40000"/>
                </a:schemeClr>
              </a:solidFill>
              <a:cs typeface="ＭＳ Ｐゴシック" charset="-128"/>
            </a:endParaRPr>
          </a:p>
        </p:txBody>
      </p:sp>
      <p:sp>
        <p:nvSpPr>
          <p:cNvPr id="22" name="Footer Placeholder 21"/>
          <p:cNvSpPr>
            <a:spLocks noGrp="1"/>
          </p:cNvSpPr>
          <p:nvPr>
            <p:ph type="ftr" sz="quarter" idx="11"/>
          </p:nvPr>
        </p:nvSpPr>
        <p:spPr/>
        <p:txBody>
          <a:bodyPr/>
          <a:lstStyle/>
          <a:p>
            <a:r>
              <a:rPr lang="en-US" smtClean="0"/>
              <a:t>6998-03 Feb. 2010</a:t>
            </a: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6228"/>
                                        </p:tgtEl>
                                        <p:attrNameLst>
                                          <p:attrName>style.visibility</p:attrName>
                                        </p:attrNameLst>
                                      </p:cBhvr>
                                      <p:to>
                                        <p:strVal val="visible"/>
                                      </p:to>
                                    </p:set>
                                    <p:animEffect transition="in" filter="dissolve">
                                      <p:cBhvr>
                                        <p:cTn id="7" dur="500"/>
                                        <p:tgtEl>
                                          <p:spTgt spid="4362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36235"/>
                                        </p:tgtEl>
                                        <p:attrNameLst>
                                          <p:attrName>style.visibility</p:attrName>
                                        </p:attrNameLst>
                                      </p:cBhvr>
                                      <p:to>
                                        <p:strVal val="visible"/>
                                      </p:to>
                                    </p:set>
                                    <p:animEffect transition="in" filter="wipe(up)">
                                      <p:cBhvr>
                                        <p:cTn id="12" dur="500"/>
                                        <p:tgtEl>
                                          <p:spTgt spid="43623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36239"/>
                                        </p:tgtEl>
                                        <p:attrNameLst>
                                          <p:attrName>style.visibility</p:attrName>
                                        </p:attrNameLst>
                                      </p:cBhvr>
                                      <p:to>
                                        <p:strVal val="visible"/>
                                      </p:to>
                                    </p:set>
                                    <p:animEffect transition="in" filter="dissolve">
                                      <p:cBhvr>
                                        <p:cTn id="15" dur="500"/>
                                        <p:tgtEl>
                                          <p:spTgt spid="436239"/>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436227"/>
                                        </p:tgtEl>
                                        <p:attrNameLst>
                                          <p:attrName>style.visibility</p:attrName>
                                        </p:attrNameLst>
                                      </p:cBhvr>
                                      <p:to>
                                        <p:strVal val="visible"/>
                                      </p:to>
                                    </p:set>
                                    <p:animEffect transition="in" filter="dissolve">
                                      <p:cBhvr>
                                        <p:cTn id="19" dur="500"/>
                                        <p:tgtEl>
                                          <p:spTgt spid="4362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36236"/>
                                        </p:tgtEl>
                                        <p:attrNameLst>
                                          <p:attrName>style.visibility</p:attrName>
                                        </p:attrNameLst>
                                      </p:cBhvr>
                                      <p:to>
                                        <p:strVal val="visible"/>
                                      </p:to>
                                    </p:set>
                                    <p:animEffect transition="in" filter="wipe(up)">
                                      <p:cBhvr>
                                        <p:cTn id="24" dur="500"/>
                                        <p:tgtEl>
                                          <p:spTgt spid="43623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36240"/>
                                        </p:tgtEl>
                                        <p:attrNameLst>
                                          <p:attrName>style.visibility</p:attrName>
                                        </p:attrNameLst>
                                      </p:cBhvr>
                                      <p:to>
                                        <p:strVal val="visible"/>
                                      </p:to>
                                    </p:set>
                                    <p:animEffect transition="in" filter="dissolve">
                                      <p:cBhvr>
                                        <p:cTn id="27" dur="500"/>
                                        <p:tgtEl>
                                          <p:spTgt spid="436240"/>
                                        </p:tgtEl>
                                      </p:cBhvr>
                                    </p:animEffect>
                                  </p:childTnLst>
                                </p:cTn>
                              </p:par>
                            </p:childTnLst>
                          </p:cTn>
                        </p:par>
                        <p:par>
                          <p:cTn id="28" fill="hold">
                            <p:stCondLst>
                              <p:cond delay="500"/>
                            </p:stCondLst>
                            <p:childTnLst>
                              <p:par>
                                <p:cTn id="29" presetID="9" presetClass="entr" presetSubtype="0" fill="hold" nodeType="afterEffect">
                                  <p:stCondLst>
                                    <p:cond delay="0"/>
                                  </p:stCondLst>
                                  <p:childTnLst>
                                    <p:set>
                                      <p:cBhvr>
                                        <p:cTn id="30" dur="1" fill="hold">
                                          <p:stCondLst>
                                            <p:cond delay="0"/>
                                          </p:stCondLst>
                                        </p:cTn>
                                        <p:tgtEl>
                                          <p:spTgt spid="436232"/>
                                        </p:tgtEl>
                                        <p:attrNameLst>
                                          <p:attrName>style.visibility</p:attrName>
                                        </p:attrNameLst>
                                      </p:cBhvr>
                                      <p:to>
                                        <p:strVal val="visible"/>
                                      </p:to>
                                    </p:set>
                                    <p:animEffect transition="in" filter="dissolve">
                                      <p:cBhvr>
                                        <p:cTn id="31" dur="500"/>
                                        <p:tgtEl>
                                          <p:spTgt spid="4362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36237"/>
                                        </p:tgtEl>
                                        <p:attrNameLst>
                                          <p:attrName>style.visibility</p:attrName>
                                        </p:attrNameLst>
                                      </p:cBhvr>
                                      <p:to>
                                        <p:strVal val="visible"/>
                                      </p:to>
                                    </p:set>
                                    <p:animEffect transition="in" filter="wipe(up)">
                                      <p:cBhvr>
                                        <p:cTn id="36" dur="500"/>
                                        <p:tgtEl>
                                          <p:spTgt spid="43623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36241"/>
                                        </p:tgtEl>
                                        <p:attrNameLst>
                                          <p:attrName>style.visibility</p:attrName>
                                        </p:attrNameLst>
                                      </p:cBhvr>
                                      <p:to>
                                        <p:strVal val="visible"/>
                                      </p:to>
                                    </p:set>
                                    <p:animEffect transition="in" filter="dissolve">
                                      <p:cBhvr>
                                        <p:cTn id="39" dur="500"/>
                                        <p:tgtEl>
                                          <p:spTgt spid="436241"/>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436230"/>
                                        </p:tgtEl>
                                        <p:attrNameLst>
                                          <p:attrName>style.visibility</p:attrName>
                                        </p:attrNameLst>
                                      </p:cBhvr>
                                      <p:to>
                                        <p:strVal val="visible"/>
                                      </p:to>
                                    </p:set>
                                    <p:animEffect transition="in" filter="dissolve">
                                      <p:cBhvr>
                                        <p:cTn id="43" dur="500"/>
                                        <p:tgtEl>
                                          <p:spTgt spid="43623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36249"/>
                                        </p:tgtEl>
                                        <p:attrNameLst>
                                          <p:attrName>style.visibility</p:attrName>
                                        </p:attrNameLst>
                                      </p:cBhvr>
                                      <p:to>
                                        <p:strVal val="visible"/>
                                      </p:to>
                                    </p:set>
                                    <p:animEffect transition="in" filter="dissolve">
                                      <p:cBhvr>
                                        <p:cTn id="46" dur="500"/>
                                        <p:tgtEl>
                                          <p:spTgt spid="43624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36247"/>
                                        </p:tgtEl>
                                        <p:attrNameLst>
                                          <p:attrName>style.visibility</p:attrName>
                                        </p:attrNameLst>
                                      </p:cBhvr>
                                      <p:to>
                                        <p:strVal val="visible"/>
                                      </p:to>
                                    </p:set>
                                    <p:animEffect transition="in" filter="dissolve">
                                      <p:cBhvr>
                                        <p:cTn id="49" dur="500"/>
                                        <p:tgtEl>
                                          <p:spTgt spid="43624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436238"/>
                                        </p:tgtEl>
                                        <p:attrNameLst>
                                          <p:attrName>style.visibility</p:attrName>
                                        </p:attrNameLst>
                                      </p:cBhvr>
                                      <p:to>
                                        <p:strVal val="visible"/>
                                      </p:to>
                                    </p:set>
                                    <p:animEffect transition="in" filter="wipe(up)">
                                      <p:cBhvr>
                                        <p:cTn id="54" dur="500"/>
                                        <p:tgtEl>
                                          <p:spTgt spid="436238"/>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36242"/>
                                        </p:tgtEl>
                                        <p:attrNameLst>
                                          <p:attrName>style.visibility</p:attrName>
                                        </p:attrNameLst>
                                      </p:cBhvr>
                                      <p:to>
                                        <p:strVal val="visible"/>
                                      </p:to>
                                    </p:set>
                                    <p:animEffect transition="in" filter="dissolve">
                                      <p:cBhvr>
                                        <p:cTn id="57" dur="500"/>
                                        <p:tgtEl>
                                          <p:spTgt spid="436242"/>
                                        </p:tgtEl>
                                      </p:cBhvr>
                                    </p:animEffect>
                                  </p:childTnLst>
                                </p:cTn>
                              </p:par>
                            </p:childTnLst>
                          </p:cTn>
                        </p:par>
                        <p:par>
                          <p:cTn id="58" fill="hold">
                            <p:stCondLst>
                              <p:cond delay="500"/>
                            </p:stCondLst>
                            <p:childTnLst>
                              <p:par>
                                <p:cTn id="59" presetID="9" presetClass="entr" presetSubtype="0"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dissolve">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9" grpId="0"/>
      <p:bldP spid="436240" grpId="0"/>
      <p:bldP spid="436241" grpId="0"/>
      <p:bldP spid="436242" grpId="0"/>
      <p:bldP spid="436247" grpId="0"/>
      <p:bldP spid="436249"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AU" altLang="ko-KR">
                <a:ea typeface="굴림" charset="-127"/>
                <a:cs typeface="굴림" charset="-127"/>
              </a:rPr>
              <a:t>Regional Internet Registries</a:t>
            </a:r>
            <a:endParaRPr lang="en-AU" altLang="ko-KR">
              <a:solidFill>
                <a:schemeClr val="accent1"/>
              </a:solidFill>
              <a:ea typeface="굴림" charset="-127"/>
              <a:cs typeface="굴림" charset="-127"/>
            </a:endParaRPr>
          </a:p>
        </p:txBody>
      </p:sp>
      <p:pic>
        <p:nvPicPr>
          <p:cNvPr id="10243" name="Content Placeholder 4" descr="world.jpg"/>
          <p:cNvPicPr>
            <a:picLocks noGrp="1" noChangeAspect="1"/>
          </p:cNvPicPr>
          <p:nvPr>
            <p:ph idx="1"/>
          </p:nvPr>
        </p:nvPicPr>
        <p:blipFill>
          <a:blip r:embed="rId3"/>
          <a:srcRect/>
          <a:stretch>
            <a:fillRect/>
          </a:stretch>
        </p:blipFill>
        <p:spPr>
          <a:xfrm>
            <a:off x="1292225" y="1752600"/>
            <a:ext cx="7092950" cy="4800600"/>
          </a:xfrm>
        </p:spPr>
      </p:pic>
      <p:sp>
        <p:nvSpPr>
          <p:cNvPr id="4" name="Rectangle 3"/>
          <p:cNvSpPr/>
          <p:nvPr/>
        </p:nvSpPr>
        <p:spPr>
          <a:xfrm>
            <a:off x="0" y="6581001"/>
            <a:ext cx="4572000" cy="276999"/>
          </a:xfrm>
          <a:prstGeom prst="rect">
            <a:avLst/>
          </a:prstGeom>
        </p:spPr>
        <p:txBody>
          <a:bodyPr>
            <a:spAutoFit/>
          </a:bodyPr>
          <a:lstStyle/>
          <a:p>
            <a:pPr eaLnBrk="1" hangingPunct="1">
              <a:buFontTx/>
              <a:buNone/>
            </a:pPr>
            <a:r>
              <a:rPr lang="en-AU" altLang="ja-JP" sz="1200" dirty="0" smtClean="0">
                <a:solidFill>
                  <a:schemeClr val="accent6">
                    <a:lumMod val="60000"/>
                    <a:lumOff val="40000"/>
                  </a:schemeClr>
                </a:solidFill>
                <a:ea typeface="ＭＳ Ｐゴシック" charset="-128"/>
              </a:rPr>
              <a:t>Miwa </a:t>
            </a:r>
            <a:r>
              <a:rPr lang="en-AU" altLang="ja-JP" sz="1200" dirty="0" err="1" smtClean="0">
                <a:solidFill>
                  <a:schemeClr val="accent6">
                    <a:lumMod val="60000"/>
                    <a:lumOff val="40000"/>
                  </a:schemeClr>
                </a:solidFill>
                <a:ea typeface="ＭＳ Ｐゴシック" charset="-128"/>
              </a:rPr>
              <a:t>Fujii</a:t>
            </a:r>
            <a:r>
              <a:rPr lang="en-AU" altLang="ja-JP" sz="1200" dirty="0" smtClean="0">
                <a:solidFill>
                  <a:schemeClr val="accent6">
                    <a:lumMod val="60000"/>
                    <a:lumOff val="40000"/>
                  </a:schemeClr>
                </a:solidFill>
                <a:ea typeface="ＭＳ Ｐゴシック" charset="-128"/>
              </a:rPr>
              <a:t>, Thailand IPv6 Summit, January 2009</a:t>
            </a:r>
            <a:endParaRPr lang="en-US" sz="1200" dirty="0">
              <a:solidFill>
                <a:schemeClr val="accent6">
                  <a:lumMod val="60000"/>
                  <a:lumOff val="40000"/>
                </a:schemeClr>
              </a:solidFill>
              <a:cs typeface="ＭＳ Ｐゴシック" charset="-128"/>
            </a:endParaRPr>
          </a:p>
        </p:txBody>
      </p:sp>
      <p:sp>
        <p:nvSpPr>
          <p:cNvPr id="5" name="Footer Placeholder 4"/>
          <p:cNvSpPr>
            <a:spLocks noGrp="1"/>
          </p:cNvSpPr>
          <p:nvPr>
            <p:ph type="ftr" sz="quarter" idx="11"/>
          </p:nvPr>
        </p:nvSpPr>
        <p:spPr/>
        <p:txBody>
          <a:bodyPr/>
          <a:lstStyle/>
          <a:p>
            <a:r>
              <a:rPr lang="en-US" smtClean="0"/>
              <a:t>6998-03 Feb. 2010</a:t>
            </a:r>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306388" y="739588"/>
            <a:ext cx="8513762" cy="4442012"/>
          </a:xfrm>
        </p:spPr>
        <p:txBody>
          <a:bodyPr/>
          <a:lstStyle/>
          <a:p>
            <a:pPr>
              <a:lnSpc>
                <a:spcPct val="100000"/>
              </a:lnSpc>
            </a:pPr>
            <a:r>
              <a:rPr lang="en-US" sz="7200" dirty="0" smtClean="0"/>
              <a:t>IP as a core </a:t>
            </a:r>
            <a:r>
              <a:rPr lang="en-US" sz="7200" dirty="0" err="1" smtClean="0"/>
              <a:t>civil(izational</a:t>
            </a:r>
            <a:r>
              <a:rPr lang="en-US" sz="7200" dirty="0" smtClean="0"/>
              <a:t>) infrastructure interface</a:t>
            </a:r>
            <a:endParaRPr lang="en-US" sz="7200" dirty="0"/>
          </a:p>
        </p:txBody>
      </p:sp>
      <p:sp>
        <p:nvSpPr>
          <p:cNvPr id="3" name="Footer Placeholder 2"/>
          <p:cNvSpPr>
            <a:spLocks noGrp="1"/>
          </p:cNvSpPr>
          <p:nvPr>
            <p:ph type="ftr" sz="quarter" idx="11"/>
          </p:nvPr>
        </p:nvSpPr>
        <p:spPr/>
        <p:txBody>
          <a:bodyPr/>
          <a:lstStyle/>
          <a:p>
            <a:r>
              <a:rPr lang="en-US" smtClean="0"/>
              <a:t>6998-03 Feb. 2010</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AU" altLang="ja-JP">
                <a:ea typeface="ＭＳ Ｐゴシック" charset="-128"/>
              </a:rPr>
              <a:t>IPv4 consumption </a:t>
            </a:r>
            <a:r>
              <a:rPr lang="en-US" altLang="ja-JP">
                <a:ea typeface="ＭＳ Ｐゴシック" charset="-128"/>
              </a:rPr>
              <a:t>–</a:t>
            </a:r>
            <a:r>
              <a:rPr lang="en-AU" altLang="ja-JP">
                <a:ea typeface="ＭＳ Ｐゴシック" charset="-128"/>
              </a:rPr>
              <a:t> Projection </a:t>
            </a:r>
          </a:p>
        </p:txBody>
      </p:sp>
      <p:pic>
        <p:nvPicPr>
          <p:cNvPr id="23555" name="Picture 8"/>
          <p:cNvPicPr>
            <a:picLocks noGrp="1" noChangeAspect="1" noChangeArrowheads="1"/>
          </p:cNvPicPr>
          <p:nvPr>
            <p:ph idx="1"/>
          </p:nvPr>
        </p:nvPicPr>
        <p:blipFill>
          <a:blip r:embed="rId3"/>
          <a:srcRect/>
          <a:stretch>
            <a:fillRect/>
          </a:stretch>
        </p:blipFill>
        <p:spPr>
          <a:xfrm>
            <a:off x="596900" y="1379538"/>
            <a:ext cx="8453438" cy="5072062"/>
          </a:xfrm>
          <a:noFill/>
        </p:spPr>
      </p:pic>
      <p:sp>
        <p:nvSpPr>
          <p:cNvPr id="23557" name="TextBox 6"/>
          <p:cNvSpPr txBox="1">
            <a:spLocks noChangeArrowheads="1"/>
          </p:cNvSpPr>
          <p:nvPr/>
        </p:nvSpPr>
        <p:spPr bwMode="auto">
          <a:xfrm>
            <a:off x="2082800" y="1563688"/>
            <a:ext cx="6037263" cy="738187"/>
          </a:xfrm>
          <a:prstGeom prst="rect">
            <a:avLst/>
          </a:prstGeom>
          <a:noFill/>
          <a:ln w="9525">
            <a:noFill/>
            <a:miter lim="800000"/>
            <a:headEnd/>
            <a:tailEnd/>
          </a:ln>
        </p:spPr>
        <p:txBody>
          <a:bodyPr wrap="none">
            <a:prstTxWarp prst="textNoShape">
              <a:avLst/>
            </a:prstTxWarp>
            <a:spAutoFit/>
          </a:bodyPr>
          <a:lstStyle/>
          <a:p>
            <a:r>
              <a:rPr lang="en-AU" altLang="ja-JP" sz="1400" b="1">
                <a:solidFill>
                  <a:srgbClr val="FF0000"/>
                </a:solidFill>
                <a:latin typeface="Arial" charset="0"/>
              </a:rPr>
              <a:t>Projected IANA Unallocated Address Pool Exhaustion:  23-Mar-2011 </a:t>
            </a:r>
          </a:p>
          <a:p>
            <a:r>
              <a:rPr lang="en-AU" altLang="ja-JP" sz="1400" b="1">
                <a:solidFill>
                  <a:srgbClr val="00B050"/>
                </a:solidFill>
                <a:latin typeface="Arial" charset="0"/>
              </a:rPr>
              <a:t>Projected RIR Unallocated Address Pool Exhaustion:    02-Jun-2012 </a:t>
            </a:r>
          </a:p>
          <a:p>
            <a:endParaRPr lang="ja-JP" altLang="en-AU" sz="1400">
              <a:latin typeface="Arial" charset="0"/>
            </a:endParaRPr>
          </a:p>
        </p:txBody>
      </p:sp>
      <p:sp>
        <p:nvSpPr>
          <p:cNvPr id="23558" name="Oval 8"/>
          <p:cNvSpPr>
            <a:spLocks noChangeArrowheads="1"/>
          </p:cNvSpPr>
          <p:nvPr/>
        </p:nvSpPr>
        <p:spPr bwMode="auto">
          <a:xfrm>
            <a:off x="7550150" y="4643438"/>
            <a:ext cx="1398588" cy="1376362"/>
          </a:xfrm>
          <a:prstGeom prst="ellipse">
            <a:avLst/>
          </a:prstGeom>
          <a:noFill/>
          <a:ln w="38100">
            <a:solidFill>
              <a:srgbClr val="FF0000"/>
            </a:solidFill>
            <a:miter lim="800000"/>
            <a:headEnd type="none" w="sm" len="sm"/>
            <a:tailEnd type="none" w="sm" len="sm"/>
          </a:ln>
        </p:spPr>
        <p:txBody>
          <a:bodyPr wrap="none">
            <a:prstTxWarp prst="textNoShape">
              <a:avLst/>
            </a:prstTxWarp>
          </a:bodyPr>
          <a:lstStyle/>
          <a:p>
            <a:endParaRPr lang="en-US"/>
          </a:p>
        </p:txBody>
      </p:sp>
      <p:sp>
        <p:nvSpPr>
          <p:cNvPr id="7" name="Rectangle 6"/>
          <p:cNvSpPr/>
          <p:nvPr/>
        </p:nvSpPr>
        <p:spPr>
          <a:xfrm>
            <a:off x="0" y="6581001"/>
            <a:ext cx="4572000" cy="276999"/>
          </a:xfrm>
          <a:prstGeom prst="rect">
            <a:avLst/>
          </a:prstGeom>
        </p:spPr>
        <p:txBody>
          <a:bodyPr>
            <a:spAutoFit/>
          </a:bodyPr>
          <a:lstStyle/>
          <a:p>
            <a:pPr eaLnBrk="1" hangingPunct="1">
              <a:buFontTx/>
              <a:buNone/>
            </a:pPr>
            <a:r>
              <a:rPr lang="en-AU" altLang="ja-JP" sz="1200" dirty="0" smtClean="0">
                <a:solidFill>
                  <a:schemeClr val="accent6">
                    <a:lumMod val="60000"/>
                    <a:lumOff val="40000"/>
                  </a:schemeClr>
                </a:solidFill>
                <a:ea typeface="ＭＳ Ｐゴシック" charset="-128"/>
              </a:rPr>
              <a:t>Miwa </a:t>
            </a:r>
            <a:r>
              <a:rPr lang="en-AU" altLang="ja-JP" sz="1200" dirty="0" err="1" smtClean="0">
                <a:solidFill>
                  <a:schemeClr val="accent6">
                    <a:lumMod val="60000"/>
                    <a:lumOff val="40000"/>
                  </a:schemeClr>
                </a:solidFill>
                <a:ea typeface="ＭＳ Ｐゴシック" charset="-128"/>
              </a:rPr>
              <a:t>Fujii</a:t>
            </a:r>
            <a:r>
              <a:rPr lang="en-AU" altLang="ja-JP" sz="1200" dirty="0" smtClean="0">
                <a:solidFill>
                  <a:schemeClr val="accent6">
                    <a:lumMod val="60000"/>
                    <a:lumOff val="40000"/>
                  </a:schemeClr>
                </a:solidFill>
                <a:ea typeface="ＭＳ Ｐゴシック" charset="-128"/>
              </a:rPr>
              <a:t>, Thailand IPv6 Summit, January 2009</a:t>
            </a:r>
            <a:endParaRPr lang="en-US" sz="1200" dirty="0">
              <a:solidFill>
                <a:schemeClr val="accent6">
                  <a:lumMod val="60000"/>
                  <a:lumOff val="40000"/>
                </a:schemeClr>
              </a:solidFill>
              <a:cs typeface="ＭＳ Ｐゴシック" charset="-128"/>
            </a:endParaRPr>
          </a:p>
        </p:txBody>
      </p:sp>
      <p:sp>
        <p:nvSpPr>
          <p:cNvPr id="8" name="Footer Placeholder 7"/>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transition to IPv6</a:t>
            </a:r>
            <a:endParaRPr lang="en-US" dirty="0"/>
          </a:p>
        </p:txBody>
      </p:sp>
      <p:sp>
        <p:nvSpPr>
          <p:cNvPr id="5" name="Content Placeholder 4"/>
          <p:cNvSpPr>
            <a:spLocks noGrp="1"/>
          </p:cNvSpPr>
          <p:nvPr>
            <p:ph idx="1"/>
          </p:nvPr>
        </p:nvSpPr>
        <p:spPr>
          <a:xfrm>
            <a:off x="988358" y="1524000"/>
            <a:ext cx="7167284" cy="4602163"/>
          </a:xfrm>
        </p:spPr>
        <p:txBody>
          <a:bodyPr>
            <a:normAutofit fontScale="77500" lnSpcReduction="20000"/>
          </a:bodyPr>
          <a:lstStyle/>
          <a:p>
            <a:pPr>
              <a:lnSpc>
                <a:spcPct val="120000"/>
              </a:lnSpc>
              <a:spcBef>
                <a:spcPts val="600"/>
              </a:spcBef>
            </a:pPr>
            <a:r>
              <a:rPr lang="en-US" dirty="0" smtClean="0"/>
              <a:t>IPv4 needed for at least a decade</a:t>
            </a:r>
          </a:p>
          <a:p>
            <a:pPr>
              <a:lnSpc>
                <a:spcPct val="120000"/>
              </a:lnSpc>
              <a:spcBef>
                <a:spcPts val="600"/>
              </a:spcBef>
            </a:pPr>
            <a:r>
              <a:rPr lang="en-US" dirty="0" smtClean="0"/>
              <a:t>Dual stack transition</a:t>
            </a:r>
          </a:p>
          <a:p>
            <a:pPr lvl="1">
              <a:lnSpc>
                <a:spcPct val="120000"/>
              </a:lnSpc>
            </a:pPr>
            <a:r>
              <a:rPr lang="en-US" dirty="0" smtClean="0"/>
              <a:t>but IPv6 server + non-IPv6 network + dual-stack server fail annoyingly</a:t>
            </a:r>
          </a:p>
          <a:p>
            <a:pPr>
              <a:lnSpc>
                <a:spcPct val="120000"/>
              </a:lnSpc>
              <a:spcBef>
                <a:spcPts val="600"/>
              </a:spcBef>
            </a:pPr>
            <a:r>
              <a:rPr lang="en-US" dirty="0" smtClean="0"/>
              <a:t>NAT IPv4 ↔ IPv6</a:t>
            </a:r>
          </a:p>
          <a:p>
            <a:pPr lvl="1">
              <a:lnSpc>
                <a:spcPct val="120000"/>
              </a:lnSpc>
            </a:pPr>
            <a:r>
              <a:rPr lang="en-US" dirty="0" smtClean="0"/>
              <a:t>longer term, RFC 1918 (192.168.*.*) + global IPv6 address</a:t>
            </a:r>
          </a:p>
          <a:p>
            <a:pPr>
              <a:lnSpc>
                <a:spcPct val="120000"/>
              </a:lnSpc>
              <a:spcBef>
                <a:spcPts val="600"/>
              </a:spcBef>
            </a:pPr>
            <a:r>
              <a:rPr lang="en-US" dirty="0" smtClean="0"/>
              <a:t>Decreasing IPv4 address demand</a:t>
            </a:r>
          </a:p>
          <a:p>
            <a:pPr lvl="1">
              <a:lnSpc>
                <a:spcPct val="120000"/>
              </a:lnSpc>
            </a:pPr>
            <a:r>
              <a:rPr lang="en-US" dirty="0" smtClean="0"/>
              <a:t>multi-layer (“carrier-grade”) </a:t>
            </a:r>
            <a:r>
              <a:rPr lang="en-US" dirty="0" err="1" smtClean="0"/>
              <a:t>NATs</a:t>
            </a:r>
            <a:r>
              <a:rPr lang="en-US" dirty="0" smtClean="0"/>
              <a:t> </a:t>
            </a:r>
            <a:r>
              <a:rPr lang="en-US" dirty="0" err="1" smtClean="0">
                <a:sym typeface="Wingdings"/>
              </a:rPr>
              <a:t></a:t>
            </a:r>
            <a:endParaRPr lang="en-US" dirty="0" smtClean="0">
              <a:sym typeface="Wingdings"/>
            </a:endParaRPr>
          </a:p>
          <a:p>
            <a:pPr lvl="2">
              <a:lnSpc>
                <a:spcPct val="120000"/>
              </a:lnSpc>
            </a:pPr>
            <a:r>
              <a:rPr lang="en-US" dirty="0" smtClean="0">
                <a:sym typeface="Wingdings"/>
              </a:rPr>
              <a:t>limited effectiveness (hundreds of ports for </a:t>
            </a:r>
            <a:r>
              <a:rPr lang="en-US" dirty="0" err="1" smtClean="0">
                <a:sym typeface="Wingdings"/>
              </a:rPr>
              <a:t>BitTorrent</a:t>
            </a:r>
            <a:r>
              <a:rPr lang="en-US" dirty="0" smtClean="0">
                <a:sym typeface="Wingdings"/>
              </a:rPr>
              <a:t> or web page)</a:t>
            </a:r>
          </a:p>
          <a:p>
            <a:pPr lvl="2">
              <a:lnSpc>
                <a:spcPct val="120000"/>
              </a:lnSpc>
            </a:pPr>
            <a:r>
              <a:rPr lang="en-US" dirty="0" smtClean="0">
                <a:sym typeface="Wingdings"/>
              </a:rPr>
              <a:t>reliability problems</a:t>
            </a:r>
            <a:endParaRPr lang="en-US" dirty="0" smtClean="0"/>
          </a:p>
          <a:p>
            <a:pPr>
              <a:lnSpc>
                <a:spcPct val="120000"/>
              </a:lnSpc>
              <a:spcBef>
                <a:spcPts val="600"/>
              </a:spcBef>
            </a:pPr>
            <a:r>
              <a:rPr lang="en-US" dirty="0" smtClean="0"/>
              <a:t>Increasing IPv4 address supply</a:t>
            </a:r>
          </a:p>
          <a:p>
            <a:pPr lvl="1">
              <a:lnSpc>
                <a:spcPct val="120000"/>
              </a:lnSpc>
            </a:pPr>
            <a:r>
              <a:rPr lang="en-US" dirty="0" smtClean="0"/>
              <a:t>recycle unused /8s </a:t>
            </a:r>
            <a:r>
              <a:rPr lang="en-US" dirty="0" err="1" smtClean="0">
                <a:sym typeface="Wingdings"/>
              </a:rPr>
              <a:t></a:t>
            </a:r>
            <a:r>
              <a:rPr lang="en-US" dirty="0" smtClean="0">
                <a:sym typeface="Wingdings"/>
              </a:rPr>
              <a:t> few months supply</a:t>
            </a:r>
            <a:endParaRPr lang="en-US" dirty="0" smtClean="0"/>
          </a:p>
          <a:p>
            <a:pPr lvl="1">
              <a:lnSpc>
                <a:spcPct val="120000"/>
              </a:lnSpc>
            </a:pPr>
            <a:r>
              <a:rPr lang="en-US" dirty="0" smtClean="0"/>
              <a:t>address auctions </a:t>
            </a:r>
            <a:r>
              <a:rPr lang="en-US" dirty="0" err="1" smtClean="0">
                <a:sym typeface="Wingdings"/>
              </a:rPr>
              <a:t></a:t>
            </a:r>
            <a:r>
              <a:rPr lang="en-US" dirty="0" smtClean="0">
                <a:sym typeface="Wingdings"/>
              </a:rPr>
              <a:t> router table </a:t>
            </a:r>
            <a:r>
              <a:rPr lang="en-US" dirty="0" err="1" smtClean="0">
                <a:sym typeface="Wingdings"/>
              </a:rPr>
              <a:t>size</a:t>
            </a:r>
            <a:r>
              <a:rPr lang="en-US" dirty="0" err="1" smtClean="0">
                <a:latin typeface="Wingdings"/>
                <a:ea typeface="Wingdings"/>
                <a:cs typeface="Wingdings"/>
                <a:sym typeface="Wingdings"/>
              </a:rPr>
              <a:t></a:t>
            </a:r>
            <a:endParaRPr lang="en-US" dirty="0"/>
          </a:p>
        </p:txBody>
      </p:sp>
      <p:sp>
        <p:nvSpPr>
          <p:cNvPr id="3" name="Footer Placeholder 2"/>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IPv6 choke points</a:t>
            </a:r>
            <a:endParaRPr lang="en-US" dirty="0"/>
          </a:p>
        </p:txBody>
      </p:sp>
      <p:sp>
        <p:nvSpPr>
          <p:cNvPr id="4" name="Footer Placeholder 3"/>
          <p:cNvSpPr>
            <a:spLocks noGrp="1"/>
          </p:cNvSpPr>
          <p:nvPr>
            <p:ph type="ftr" sz="quarter" idx="11"/>
          </p:nvPr>
        </p:nvSpPr>
        <p:spPr>
          <a:xfrm>
            <a:off x="2133600" y="6172200"/>
            <a:ext cx="5643282" cy="365125"/>
          </a:xfrm>
        </p:spPr>
        <p:txBody>
          <a:bodyPr/>
          <a:lstStyle/>
          <a:p>
            <a:r>
              <a:rPr lang="en-US" smtClean="0"/>
              <a:t>6998-03 Feb. 2010</a:t>
            </a:r>
            <a:endParaRPr lang="en-US"/>
          </a:p>
        </p:txBody>
      </p:sp>
      <p:sp>
        <p:nvSpPr>
          <p:cNvPr id="8" name="Cloud 7"/>
          <p:cNvSpPr/>
          <p:nvPr/>
        </p:nvSpPr>
        <p:spPr>
          <a:xfrm>
            <a:off x="1219200" y="2590800"/>
            <a:ext cx="1981200" cy="1295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LAN</a:t>
            </a:r>
            <a:endParaRPr lang="en-US" dirty="0"/>
          </a:p>
        </p:txBody>
      </p:sp>
      <p:sp>
        <p:nvSpPr>
          <p:cNvPr id="9" name="Cloud 8"/>
          <p:cNvSpPr/>
          <p:nvPr/>
        </p:nvSpPr>
        <p:spPr>
          <a:xfrm>
            <a:off x="3810000" y="2590800"/>
            <a:ext cx="3048000" cy="1524000"/>
          </a:xfrm>
          <a:prstGeom prst="cloud">
            <a:avLst/>
          </a:prstGeom>
          <a:solidFill>
            <a:schemeClr val="accent3"/>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backbone</a:t>
            </a:r>
            <a:endParaRPr lang="en-US" dirty="0"/>
          </a:p>
        </p:txBody>
      </p:sp>
      <p:pic>
        <p:nvPicPr>
          <p:cNvPr id="10" name="Picture 9" descr="imac.jpg"/>
          <p:cNvPicPr>
            <a:picLocks noChangeAspect="1"/>
          </p:cNvPicPr>
          <p:nvPr/>
        </p:nvPicPr>
        <p:blipFill>
          <a:blip r:embed="rId2"/>
          <a:stretch>
            <a:fillRect/>
          </a:stretch>
        </p:blipFill>
        <p:spPr>
          <a:xfrm>
            <a:off x="304800" y="4191000"/>
            <a:ext cx="1427162" cy="755702"/>
          </a:xfrm>
          <a:prstGeom prst="rect">
            <a:avLst/>
          </a:prstGeom>
        </p:spPr>
      </p:pic>
      <p:pic>
        <p:nvPicPr>
          <p:cNvPr id="13" name="Picture 42" descr="File Server_Updated2005"/>
          <p:cNvPicPr>
            <a:picLocks noChangeAspect="1" noChangeArrowheads="1"/>
          </p:cNvPicPr>
          <p:nvPr/>
        </p:nvPicPr>
        <p:blipFill>
          <a:blip r:embed="rId3"/>
          <a:srcRect/>
          <a:stretch>
            <a:fillRect/>
          </a:stretch>
        </p:blipFill>
        <p:spPr bwMode="auto">
          <a:xfrm>
            <a:off x="7696200" y="2590800"/>
            <a:ext cx="793750" cy="1055688"/>
          </a:xfrm>
          <a:prstGeom prst="rect">
            <a:avLst/>
          </a:prstGeom>
          <a:noFill/>
          <a:ln w="9525">
            <a:noFill/>
            <a:miter lim="800000"/>
            <a:headEnd/>
            <a:tailEnd/>
          </a:ln>
        </p:spPr>
      </p:pic>
      <p:sp>
        <p:nvSpPr>
          <p:cNvPr id="14" name="Can 13"/>
          <p:cNvSpPr/>
          <p:nvPr/>
        </p:nvSpPr>
        <p:spPr>
          <a:xfrm>
            <a:off x="2209800" y="3657600"/>
            <a:ext cx="1066800" cy="9144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DNS resolver</a:t>
            </a:r>
            <a:endParaRPr lang="en-US" sz="1600" dirty="0"/>
          </a:p>
        </p:txBody>
      </p:sp>
      <p:sp>
        <p:nvSpPr>
          <p:cNvPr id="15" name="Can 14"/>
          <p:cNvSpPr/>
          <p:nvPr/>
        </p:nvSpPr>
        <p:spPr>
          <a:xfrm>
            <a:off x="7467600" y="4114800"/>
            <a:ext cx="1295400" cy="838200"/>
          </a:xfrm>
          <a:prstGeom prst="can">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authoritative DNS server</a:t>
            </a:r>
            <a:endParaRPr lang="en-US" sz="1200" dirty="0"/>
          </a:p>
        </p:txBody>
      </p:sp>
      <p:sp>
        <p:nvSpPr>
          <p:cNvPr id="16" name="TextBox 15"/>
          <p:cNvSpPr txBox="1"/>
          <p:nvPr/>
        </p:nvSpPr>
        <p:spPr>
          <a:xfrm>
            <a:off x="228600" y="5029200"/>
            <a:ext cx="2095445" cy="923330"/>
          </a:xfrm>
          <a:prstGeom prst="rect">
            <a:avLst/>
          </a:prstGeom>
          <a:noFill/>
        </p:spPr>
        <p:txBody>
          <a:bodyPr wrap="none" rtlCol="0">
            <a:spAutoFit/>
          </a:bodyPr>
          <a:lstStyle/>
          <a:p>
            <a:r>
              <a:rPr lang="en-US" sz="1800" dirty="0" smtClean="0">
                <a:latin typeface="Zapf Dingbats"/>
                <a:ea typeface="Zapf Dingbats"/>
                <a:cs typeface="Zapf Dingbats"/>
              </a:rPr>
              <a:t>✔ </a:t>
            </a:r>
            <a:r>
              <a:rPr lang="en-US" sz="1800" dirty="0" smtClean="0"/>
              <a:t>Windows Vista+</a:t>
            </a:r>
          </a:p>
          <a:p>
            <a:r>
              <a:rPr lang="en-US" sz="1800" dirty="0" smtClean="0">
                <a:latin typeface="Zapf Dingbats"/>
                <a:ea typeface="Zapf Dingbats"/>
                <a:cs typeface="Zapf Dingbats"/>
              </a:rPr>
              <a:t>✔ </a:t>
            </a:r>
            <a:r>
              <a:rPr lang="en-US" sz="1800" dirty="0" err="1" smtClean="0"/>
              <a:t>MacOS</a:t>
            </a:r>
            <a:r>
              <a:rPr lang="en-US" sz="1800" dirty="0" smtClean="0"/>
              <a:t> X</a:t>
            </a:r>
          </a:p>
          <a:p>
            <a:r>
              <a:rPr lang="en-US" sz="1800" dirty="0" smtClean="0">
                <a:latin typeface="Zapf Dingbats"/>
                <a:ea typeface="Zapf Dingbats"/>
                <a:cs typeface="Zapf Dingbats"/>
              </a:rPr>
              <a:t>✔</a:t>
            </a:r>
            <a:r>
              <a:rPr lang="en-US" sz="1800" dirty="0" smtClean="0"/>
              <a:t> Linux</a:t>
            </a:r>
            <a:endParaRPr lang="en-US" sz="1800" dirty="0"/>
          </a:p>
        </p:txBody>
      </p:sp>
      <p:sp>
        <p:nvSpPr>
          <p:cNvPr id="17" name="Right Arrow 16"/>
          <p:cNvSpPr/>
          <p:nvPr/>
        </p:nvSpPr>
        <p:spPr>
          <a:xfrm rot="16200000">
            <a:off x="4858512" y="4437888"/>
            <a:ext cx="978408" cy="484632"/>
          </a:xfrm>
          <a:prstGeom prst="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6200000">
            <a:off x="2343912" y="4971288"/>
            <a:ext cx="978408" cy="484632"/>
          </a:xfrm>
          <a:prstGeom prst="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37"/>
          <p:cNvPicPr>
            <a:picLocks noChangeArrowheads="1"/>
          </p:cNvPicPr>
          <p:nvPr/>
        </p:nvPicPr>
        <p:blipFill>
          <a:blip r:embed="rId4"/>
          <a:srcRect/>
          <a:stretch>
            <a:fillRect/>
          </a:stretch>
        </p:blipFill>
        <p:spPr bwMode="auto">
          <a:xfrm>
            <a:off x="2971800" y="2971800"/>
            <a:ext cx="906462" cy="533400"/>
          </a:xfrm>
          <a:prstGeom prst="rect">
            <a:avLst/>
          </a:prstGeom>
          <a:noFill/>
          <a:ln w="9525">
            <a:noFill/>
            <a:miter lim="800000"/>
            <a:headEnd/>
            <a:tailEnd/>
          </a:ln>
        </p:spPr>
      </p:pic>
      <p:sp>
        <p:nvSpPr>
          <p:cNvPr id="20" name="Right Arrow 19"/>
          <p:cNvSpPr/>
          <p:nvPr/>
        </p:nvSpPr>
        <p:spPr>
          <a:xfrm rot="16200000">
            <a:off x="3105912" y="3752088"/>
            <a:ext cx="978408" cy="484632"/>
          </a:xfrm>
          <a:prstGeom prst="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32" descr="dhcp"/>
          <p:cNvPicPr>
            <a:picLocks noChangeAspect="1" noChangeArrowheads="1"/>
          </p:cNvPicPr>
          <p:nvPr/>
        </p:nvPicPr>
        <p:blipFill>
          <a:blip r:embed="rId5"/>
          <a:srcRect/>
          <a:stretch>
            <a:fillRect/>
          </a:stretch>
        </p:blipFill>
        <p:spPr bwMode="auto">
          <a:xfrm>
            <a:off x="990600" y="2438400"/>
            <a:ext cx="457200" cy="457200"/>
          </a:xfrm>
          <a:prstGeom prst="rect">
            <a:avLst/>
          </a:prstGeom>
          <a:noFill/>
        </p:spPr>
      </p:pic>
      <p:sp>
        <p:nvSpPr>
          <p:cNvPr id="22" name="Right Arrow 21"/>
          <p:cNvSpPr/>
          <p:nvPr/>
        </p:nvSpPr>
        <p:spPr>
          <a:xfrm rot="5400000" flipV="1">
            <a:off x="743712" y="1618488"/>
            <a:ext cx="978408" cy="484632"/>
          </a:xfrm>
          <a:prstGeom prst="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a:stCxn id="10" idx="0"/>
            <a:endCxn id="8" idx="2"/>
          </p:cNvCxnSpPr>
          <p:nvPr/>
        </p:nvCxnSpPr>
        <p:spPr>
          <a:xfrm rot="5400000" flipH="1" flipV="1">
            <a:off x="645613" y="3611268"/>
            <a:ext cx="952500" cy="206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9" idx="0"/>
            <a:endCxn id="13" idx="1"/>
          </p:cNvCxnSpPr>
          <p:nvPr/>
        </p:nvCxnSpPr>
        <p:spPr>
          <a:xfrm flipV="1">
            <a:off x="6855460" y="3118644"/>
            <a:ext cx="840740" cy="234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7" name="Picture 23"/>
          <p:cNvPicPr>
            <a:picLocks noChangeArrowheads="1"/>
          </p:cNvPicPr>
          <p:nvPr/>
        </p:nvPicPr>
        <p:blipFill>
          <a:blip r:embed="rId6"/>
          <a:srcRect/>
          <a:stretch>
            <a:fillRect/>
          </a:stretch>
        </p:blipFill>
        <p:spPr bwMode="auto">
          <a:xfrm>
            <a:off x="0" y="3352800"/>
            <a:ext cx="1057275" cy="654050"/>
          </a:xfrm>
          <a:prstGeom prst="rect">
            <a:avLst/>
          </a:prstGeom>
          <a:noFill/>
          <a:ln w="9525">
            <a:noFill/>
            <a:miter lim="800000"/>
            <a:headEnd/>
            <a:tailEnd/>
          </a:ln>
        </p:spPr>
      </p:pic>
      <p:sp>
        <p:nvSpPr>
          <p:cNvPr id="28" name="Right Arrow 27"/>
          <p:cNvSpPr/>
          <p:nvPr/>
        </p:nvSpPr>
        <p:spPr>
          <a:xfrm rot="5400000" flipV="1">
            <a:off x="-18288" y="2532888"/>
            <a:ext cx="978408" cy="484632"/>
          </a:xfrm>
          <a:prstGeom prst="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7"/>
          <p:cNvPicPr>
            <a:picLocks noChangeArrowheads="1"/>
          </p:cNvPicPr>
          <p:nvPr/>
        </p:nvPicPr>
        <p:blipFill>
          <a:blip r:embed="rId7"/>
          <a:srcRect/>
          <a:stretch>
            <a:fillRect/>
          </a:stretch>
        </p:blipFill>
        <p:spPr bwMode="auto">
          <a:xfrm>
            <a:off x="2209800" y="2209800"/>
            <a:ext cx="1077913" cy="592138"/>
          </a:xfrm>
          <a:prstGeom prst="rect">
            <a:avLst/>
          </a:prstGeom>
          <a:noFill/>
          <a:ln w="9525">
            <a:noFill/>
            <a:miter lim="800000"/>
            <a:headEnd/>
            <a:tailEnd/>
          </a:ln>
        </p:spPr>
      </p:pic>
      <p:sp>
        <p:nvSpPr>
          <p:cNvPr id="30" name="TextBox 29"/>
          <p:cNvSpPr txBox="1"/>
          <p:nvPr/>
        </p:nvSpPr>
        <p:spPr>
          <a:xfrm>
            <a:off x="1905000" y="1905000"/>
            <a:ext cx="595235" cy="338554"/>
          </a:xfrm>
          <a:prstGeom prst="rect">
            <a:avLst/>
          </a:prstGeom>
          <a:noFill/>
        </p:spPr>
        <p:txBody>
          <a:bodyPr wrap="none" rtlCol="0">
            <a:spAutoFit/>
          </a:bodyPr>
          <a:lstStyle/>
          <a:p>
            <a:r>
              <a:rPr lang="en-US" sz="1600" dirty="0" smtClean="0"/>
              <a:t>IPv4</a:t>
            </a:r>
            <a:endParaRPr lang="en-US" sz="1600" dirty="0"/>
          </a:p>
        </p:txBody>
      </p:sp>
      <p:sp>
        <p:nvSpPr>
          <p:cNvPr id="31" name="TextBox 30"/>
          <p:cNvSpPr txBox="1"/>
          <p:nvPr/>
        </p:nvSpPr>
        <p:spPr>
          <a:xfrm>
            <a:off x="3124200" y="1981200"/>
            <a:ext cx="595235" cy="338554"/>
          </a:xfrm>
          <a:prstGeom prst="rect">
            <a:avLst/>
          </a:prstGeom>
          <a:noFill/>
        </p:spPr>
        <p:txBody>
          <a:bodyPr wrap="none" rtlCol="0">
            <a:spAutoFit/>
          </a:bodyPr>
          <a:lstStyle/>
          <a:p>
            <a:r>
              <a:rPr lang="en-US" sz="1600" dirty="0" smtClean="0"/>
              <a:t>IPv6</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grpId="1"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50000" decel="50000" fill="hold" grpId="1"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8" grpId="0" animBg="1"/>
      <p:bldP spid="20" grpId="1" animBg="1"/>
      <p:bldP spid="22" grpId="0" animBg="1"/>
      <p:bldP spid="28"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1300" dirty="0" smtClean="0"/>
              <a:t>Challenges</a:t>
            </a:r>
            <a:endParaRPr lang="en-US" sz="11300" dirty="0"/>
          </a:p>
        </p:txBody>
      </p:sp>
      <p:sp>
        <p:nvSpPr>
          <p:cNvPr id="5" name="Text Placeholder 4"/>
          <p:cNvSpPr>
            <a:spLocks noGrp="1"/>
          </p:cNvSpPr>
          <p:nvPr>
            <p:ph type="body" idx="1"/>
          </p:nvPr>
        </p:nvSpPr>
        <p:spPr/>
        <p:txBody>
          <a:bodyPr/>
          <a:lstStyle/>
          <a:p>
            <a:r>
              <a:rPr lang="en-US" dirty="0" smtClean="0"/>
              <a:t>Pervasive </a:t>
            </a:r>
            <a:r>
              <a:rPr lang="en-US" dirty="0" err="1" smtClean="0"/>
              <a:t>multihoming</a:t>
            </a:r>
            <a:endParaRPr lang="en-US" dirty="0"/>
          </a:p>
        </p:txBody>
      </p:sp>
      <p:sp>
        <p:nvSpPr>
          <p:cNvPr id="3" name="Footer Placeholder 2"/>
          <p:cNvSpPr>
            <a:spLocks noGrp="1"/>
          </p:cNvSpPr>
          <p:nvPr>
            <p:ph type="ftr" sz="quarter" idx="4294967295"/>
          </p:nvPr>
        </p:nvSpPr>
        <p:spPr>
          <a:xfrm>
            <a:off x="3500438" y="6275388"/>
            <a:ext cx="5643562" cy="365125"/>
          </a:xfrm>
        </p:spPr>
        <p:txBody>
          <a:bodyPr/>
          <a:lstStyle/>
          <a:p>
            <a:r>
              <a:rPr lang="en-US" smtClean="0"/>
              <a:t>6998-03 Feb. 2010</a:t>
            </a: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of the (near) future</a:t>
            </a:r>
            <a:endParaRPr lang="en-US" dirty="0"/>
          </a:p>
        </p:txBody>
      </p:sp>
      <p:sp>
        <p:nvSpPr>
          <p:cNvPr id="22" name="Footer Placeholder 21"/>
          <p:cNvSpPr>
            <a:spLocks noGrp="1"/>
          </p:cNvSpPr>
          <p:nvPr>
            <p:ph type="ftr" sz="quarter" idx="11"/>
          </p:nvPr>
        </p:nvSpPr>
        <p:spPr/>
        <p:txBody>
          <a:bodyPr/>
          <a:lstStyle/>
          <a:p>
            <a:r>
              <a:rPr lang="en-US" smtClean="0"/>
              <a:t>6998-03 Feb. 2010</a:t>
            </a:r>
            <a:endParaRPr lang="en-US"/>
          </a:p>
        </p:txBody>
      </p:sp>
      <p:pic>
        <p:nvPicPr>
          <p:cNvPr id="3" name="Picture 25"/>
          <p:cNvPicPr>
            <a:picLocks noChangeArrowheads="1"/>
          </p:cNvPicPr>
          <p:nvPr/>
        </p:nvPicPr>
        <p:blipFill>
          <a:blip r:embed="rId2"/>
          <a:srcRect/>
          <a:stretch>
            <a:fillRect/>
          </a:stretch>
        </p:blipFill>
        <p:spPr bwMode="auto">
          <a:xfrm>
            <a:off x="2514600" y="1295400"/>
            <a:ext cx="2743200" cy="1611312"/>
          </a:xfrm>
          <a:prstGeom prst="rect">
            <a:avLst/>
          </a:prstGeom>
          <a:noFill/>
          <a:ln w="9525">
            <a:noFill/>
            <a:miter lim="800000"/>
            <a:headEnd/>
            <a:tailEnd/>
          </a:ln>
        </p:spPr>
      </p:pic>
      <p:pic>
        <p:nvPicPr>
          <p:cNvPr id="4" name="Picture 6" descr="iphone_home"/>
          <p:cNvPicPr>
            <a:picLocks noChangeAspect="1" noChangeArrowheads="1"/>
          </p:cNvPicPr>
          <p:nvPr/>
        </p:nvPicPr>
        <p:blipFill>
          <a:blip r:embed="rId3"/>
          <a:srcRect/>
          <a:stretch>
            <a:fillRect/>
          </a:stretch>
        </p:blipFill>
        <p:spPr bwMode="auto">
          <a:xfrm>
            <a:off x="838200" y="2057400"/>
            <a:ext cx="974725" cy="1609725"/>
          </a:xfrm>
          <a:prstGeom prst="rect">
            <a:avLst/>
          </a:prstGeom>
          <a:noFill/>
        </p:spPr>
      </p:pic>
      <p:pic>
        <p:nvPicPr>
          <p:cNvPr id="5" name="Picture 68" descr="Wireless Router, Added 04/20/2004"/>
          <p:cNvPicPr>
            <a:picLocks noChangeAspect="1" noChangeArrowheads="1"/>
          </p:cNvPicPr>
          <p:nvPr/>
        </p:nvPicPr>
        <p:blipFill>
          <a:blip r:embed="rId4"/>
          <a:srcRect/>
          <a:stretch>
            <a:fillRect/>
          </a:stretch>
        </p:blipFill>
        <p:spPr bwMode="auto">
          <a:xfrm>
            <a:off x="3810000" y="2971800"/>
            <a:ext cx="685800" cy="611301"/>
          </a:xfrm>
          <a:prstGeom prst="rect">
            <a:avLst/>
          </a:prstGeom>
          <a:noFill/>
          <a:ln w="9525">
            <a:noFill/>
            <a:miter lim="800000"/>
            <a:headEnd/>
            <a:tailEnd/>
          </a:ln>
        </p:spPr>
      </p:pic>
      <p:pic>
        <p:nvPicPr>
          <p:cNvPr id="6" name="Picture 151"/>
          <p:cNvPicPr>
            <a:picLocks noChangeAspect="1" noChangeArrowheads="1"/>
          </p:cNvPicPr>
          <p:nvPr/>
        </p:nvPicPr>
        <p:blipFill>
          <a:blip r:embed="rId5"/>
          <a:srcRect/>
          <a:stretch>
            <a:fillRect/>
          </a:stretch>
        </p:blipFill>
        <p:spPr bwMode="auto">
          <a:xfrm>
            <a:off x="4800600" y="990600"/>
            <a:ext cx="749300" cy="739775"/>
          </a:xfrm>
          <a:prstGeom prst="rect">
            <a:avLst/>
          </a:prstGeom>
          <a:noFill/>
          <a:ln w="9525">
            <a:noFill/>
            <a:miter lim="800000"/>
            <a:headEnd/>
            <a:tailEnd/>
          </a:ln>
        </p:spPr>
      </p:pic>
      <p:pic>
        <p:nvPicPr>
          <p:cNvPr id="7" name="Picture 12"/>
          <p:cNvPicPr>
            <a:picLocks noChangeArrowheads="1"/>
          </p:cNvPicPr>
          <p:nvPr/>
        </p:nvPicPr>
        <p:blipFill>
          <a:blip r:embed="rId6"/>
          <a:srcRect/>
          <a:stretch>
            <a:fillRect/>
          </a:stretch>
        </p:blipFill>
        <p:spPr bwMode="auto">
          <a:xfrm>
            <a:off x="6858000" y="1905000"/>
            <a:ext cx="1181100" cy="714375"/>
          </a:xfrm>
          <a:prstGeom prst="rect">
            <a:avLst/>
          </a:prstGeom>
          <a:noFill/>
          <a:ln w="9525">
            <a:noFill/>
            <a:miter lim="800000"/>
            <a:headEnd/>
            <a:tailEnd/>
          </a:ln>
        </p:spPr>
      </p:pic>
      <p:pic>
        <p:nvPicPr>
          <p:cNvPr id="8" name="Picture 24"/>
          <p:cNvPicPr>
            <a:picLocks noChangeArrowheads="1"/>
          </p:cNvPicPr>
          <p:nvPr/>
        </p:nvPicPr>
        <p:blipFill>
          <a:blip r:embed="rId7"/>
          <a:srcRect/>
          <a:stretch>
            <a:fillRect/>
          </a:stretch>
        </p:blipFill>
        <p:spPr bwMode="auto">
          <a:xfrm>
            <a:off x="6858000" y="3352800"/>
            <a:ext cx="1181100" cy="714375"/>
          </a:xfrm>
          <a:prstGeom prst="rect">
            <a:avLst/>
          </a:prstGeom>
          <a:noFill/>
          <a:ln w="9525">
            <a:noFill/>
            <a:miter lim="800000"/>
            <a:headEnd/>
            <a:tailEnd/>
          </a:ln>
        </p:spPr>
      </p:pic>
      <p:pic>
        <p:nvPicPr>
          <p:cNvPr id="9" name="Picture 8"/>
          <p:cNvPicPr>
            <a:picLocks noChangeAspect="1"/>
          </p:cNvPicPr>
          <p:nvPr/>
        </p:nvPicPr>
        <p:blipFill>
          <a:blip r:embed="rId8"/>
          <a:stretch>
            <a:fillRect/>
          </a:stretch>
        </p:blipFill>
        <p:spPr>
          <a:xfrm>
            <a:off x="5562600" y="4191000"/>
            <a:ext cx="952500" cy="1136650"/>
          </a:xfrm>
          <a:prstGeom prst="rect">
            <a:avLst/>
          </a:prstGeom>
        </p:spPr>
      </p:pic>
      <p:pic>
        <p:nvPicPr>
          <p:cNvPr id="10" name="Picture 59" descr="Wireless Modem Wireless Gateway"/>
          <p:cNvPicPr>
            <a:picLocks noChangeAspect="1" noChangeArrowheads="1"/>
          </p:cNvPicPr>
          <p:nvPr/>
        </p:nvPicPr>
        <p:blipFill>
          <a:blip r:embed="rId9"/>
          <a:srcRect/>
          <a:stretch>
            <a:fillRect/>
          </a:stretch>
        </p:blipFill>
        <p:spPr bwMode="auto">
          <a:xfrm>
            <a:off x="5029200" y="1828800"/>
            <a:ext cx="382587" cy="1158875"/>
          </a:xfrm>
          <a:prstGeom prst="rect">
            <a:avLst/>
          </a:prstGeom>
          <a:noFill/>
          <a:ln w="9525">
            <a:noFill/>
            <a:miter lim="800000"/>
            <a:headEnd/>
            <a:tailEnd/>
          </a:ln>
        </p:spPr>
      </p:pic>
      <p:cxnSp>
        <p:nvCxnSpPr>
          <p:cNvPr id="12" name="Straight Connector 11"/>
          <p:cNvCxnSpPr/>
          <p:nvPr/>
        </p:nvCxnSpPr>
        <p:spPr bwMode="auto">
          <a:xfrm>
            <a:off x="3733800" y="2438400"/>
            <a:ext cx="1295400" cy="152400"/>
          </a:xfrm>
          <a:prstGeom prst="line">
            <a:avLst/>
          </a:prstGeom>
          <a:solidFill>
            <a:schemeClr val="accent1"/>
          </a:solidFill>
          <a:ln w="38100" cap="flat" cmpd="sng" algn="ctr">
            <a:solidFill>
              <a:srgbClr val="FF6600"/>
            </a:solidFill>
            <a:prstDash val="solid"/>
            <a:round/>
            <a:headEnd type="none" w="med" len="med"/>
            <a:tailEnd type="none" w="med" len="med"/>
          </a:ln>
          <a:effectLst/>
        </p:spPr>
      </p:cxnSp>
      <p:cxnSp>
        <p:nvCxnSpPr>
          <p:cNvPr id="14" name="Straight Connector 13"/>
          <p:cNvCxnSpPr>
            <a:stCxn id="4" idx="3"/>
          </p:cNvCxnSpPr>
          <p:nvPr/>
        </p:nvCxnSpPr>
        <p:spPr bwMode="auto">
          <a:xfrm flipV="1">
            <a:off x="1812925" y="2590800"/>
            <a:ext cx="3216275" cy="271463"/>
          </a:xfrm>
          <a:prstGeom prst="line">
            <a:avLst/>
          </a:prstGeom>
          <a:solidFill>
            <a:schemeClr val="accent1"/>
          </a:solidFill>
          <a:ln w="38100" cap="flat" cmpd="sng" algn="ctr">
            <a:solidFill>
              <a:srgbClr val="FF6600"/>
            </a:solidFill>
            <a:prstDash val="solid"/>
            <a:round/>
            <a:headEnd type="none" w="med" len="med"/>
            <a:tailEnd type="none" w="med" len="med"/>
          </a:ln>
          <a:effectLst/>
        </p:spPr>
      </p:cxnSp>
      <p:sp>
        <p:nvSpPr>
          <p:cNvPr id="15" name="TextBox 14"/>
          <p:cNvSpPr txBox="1"/>
          <p:nvPr/>
        </p:nvSpPr>
        <p:spPr>
          <a:xfrm>
            <a:off x="7086600" y="2057400"/>
            <a:ext cx="885729" cy="461665"/>
          </a:xfrm>
          <a:prstGeom prst="rect">
            <a:avLst/>
          </a:prstGeom>
          <a:noFill/>
        </p:spPr>
        <p:txBody>
          <a:bodyPr wrap="none" rtlCol="0">
            <a:spAutoFit/>
          </a:bodyPr>
          <a:lstStyle/>
          <a:p>
            <a:r>
              <a:rPr lang="en-US" dirty="0" smtClean="0"/>
              <a:t>MSO</a:t>
            </a:r>
            <a:endParaRPr lang="en-US" dirty="0"/>
          </a:p>
        </p:txBody>
      </p:sp>
      <p:sp>
        <p:nvSpPr>
          <p:cNvPr id="16" name="TextBox 15"/>
          <p:cNvSpPr txBox="1"/>
          <p:nvPr/>
        </p:nvSpPr>
        <p:spPr>
          <a:xfrm>
            <a:off x="7010400" y="3505200"/>
            <a:ext cx="903162" cy="461665"/>
          </a:xfrm>
          <a:prstGeom prst="rect">
            <a:avLst/>
          </a:prstGeom>
          <a:noFill/>
        </p:spPr>
        <p:txBody>
          <a:bodyPr wrap="none" rtlCol="0">
            <a:spAutoFit/>
          </a:bodyPr>
          <a:lstStyle/>
          <a:p>
            <a:r>
              <a:rPr lang="en-US" dirty="0" smtClean="0">
                <a:solidFill>
                  <a:schemeClr val="bg1">
                    <a:lumMod val="85000"/>
                  </a:schemeClr>
                </a:solidFill>
              </a:rPr>
              <a:t>Telco</a:t>
            </a:r>
            <a:endParaRPr lang="en-US" dirty="0">
              <a:solidFill>
                <a:schemeClr val="bg1">
                  <a:lumMod val="85000"/>
                </a:schemeClr>
              </a:solidFill>
            </a:endParaRPr>
          </a:p>
        </p:txBody>
      </p:sp>
      <p:sp>
        <p:nvSpPr>
          <p:cNvPr id="17" name="TextBox 16"/>
          <p:cNvSpPr txBox="1"/>
          <p:nvPr/>
        </p:nvSpPr>
        <p:spPr>
          <a:xfrm>
            <a:off x="6400800" y="4953000"/>
            <a:ext cx="1762284" cy="369332"/>
          </a:xfrm>
          <a:prstGeom prst="rect">
            <a:avLst/>
          </a:prstGeom>
          <a:noFill/>
        </p:spPr>
        <p:txBody>
          <a:bodyPr wrap="none" rtlCol="0">
            <a:spAutoFit/>
          </a:bodyPr>
          <a:lstStyle/>
          <a:p>
            <a:r>
              <a:rPr lang="en-US" sz="1800" dirty="0" smtClean="0"/>
              <a:t>3G, 4G, </a:t>
            </a:r>
            <a:r>
              <a:rPr lang="en-US" sz="1800" dirty="0" err="1" smtClean="0"/>
              <a:t>WiMax</a:t>
            </a:r>
            <a:endParaRPr lang="en-US" sz="1800" dirty="0"/>
          </a:p>
        </p:txBody>
      </p:sp>
      <p:cxnSp>
        <p:nvCxnSpPr>
          <p:cNvPr id="19" name="Straight Connector 18"/>
          <p:cNvCxnSpPr>
            <a:stCxn id="10" idx="3"/>
            <a:endCxn id="7" idx="1"/>
          </p:cNvCxnSpPr>
          <p:nvPr/>
        </p:nvCxnSpPr>
        <p:spPr bwMode="auto">
          <a:xfrm flipV="1">
            <a:off x="5411787" y="2262188"/>
            <a:ext cx="1446213" cy="1460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a:stCxn id="10" idx="3"/>
            <a:endCxn id="8" idx="1"/>
          </p:cNvCxnSpPr>
          <p:nvPr/>
        </p:nvCxnSpPr>
        <p:spPr bwMode="auto">
          <a:xfrm>
            <a:off x="5411787" y="2408238"/>
            <a:ext cx="1446213" cy="13017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a:stCxn id="4" idx="3"/>
            <a:endCxn id="5" idx="1"/>
          </p:cNvCxnSpPr>
          <p:nvPr/>
        </p:nvCxnSpPr>
        <p:spPr bwMode="auto">
          <a:xfrm>
            <a:off x="1812925" y="2862263"/>
            <a:ext cx="1997075" cy="4151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a:stCxn id="4" idx="3"/>
            <a:endCxn id="9" idx="1"/>
          </p:cNvCxnSpPr>
          <p:nvPr/>
        </p:nvCxnSpPr>
        <p:spPr bwMode="auto">
          <a:xfrm>
            <a:off x="1812925" y="2862263"/>
            <a:ext cx="3749675" cy="18970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TextBox 26"/>
          <p:cNvSpPr txBox="1"/>
          <p:nvPr/>
        </p:nvSpPr>
        <p:spPr>
          <a:xfrm>
            <a:off x="0" y="4800600"/>
            <a:ext cx="5601689" cy="1015663"/>
          </a:xfrm>
          <a:prstGeom prst="rect">
            <a:avLst/>
          </a:prstGeom>
          <a:noFill/>
        </p:spPr>
        <p:txBody>
          <a:bodyPr wrap="none" rtlCol="0">
            <a:spAutoFit/>
          </a:bodyPr>
          <a:lstStyle/>
          <a:p>
            <a:r>
              <a:rPr lang="en-US" sz="2000" dirty="0" smtClean="0"/>
              <a:t>Homes passed by multiple networks </a:t>
            </a:r>
            <a:r>
              <a:rPr lang="en-US" sz="2000" dirty="0" err="1" smtClean="0">
                <a:sym typeface="Wingdings"/>
              </a:rPr>
              <a:t></a:t>
            </a:r>
            <a:r>
              <a:rPr lang="en-US" sz="2000" dirty="0" smtClean="0">
                <a:sym typeface="Wingdings"/>
              </a:rPr>
              <a:t> </a:t>
            </a:r>
          </a:p>
          <a:p>
            <a:r>
              <a:rPr lang="en-US" sz="2000" dirty="0" smtClean="0">
                <a:sym typeface="Wingdings"/>
              </a:rPr>
              <a:t>increase reliability by connecting to all</a:t>
            </a:r>
          </a:p>
          <a:p>
            <a:r>
              <a:rPr lang="en-US" sz="2000" dirty="0" smtClean="0">
                <a:sym typeface="Wingdings"/>
              </a:rPr>
              <a:t>(“reliable system out of </a:t>
            </a:r>
            <a:r>
              <a:rPr lang="en-US" sz="2000" smtClean="0">
                <a:sym typeface="Wingdings"/>
              </a:rPr>
              <a:t>unreliable components”)</a:t>
            </a:r>
            <a:endParaRPr lang="en-US" sz="2000" dirty="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Multihoming</a:t>
            </a:r>
            <a:r>
              <a:rPr lang="en-US" dirty="0" smtClean="0"/>
              <a:t> (&amp; mobility)</a:t>
            </a:r>
            <a:r>
              <a:rPr lang="en-US" dirty="0" smtClean="0">
                <a:sym typeface="Wingdings"/>
              </a:rPr>
              <a:t> </a:t>
            </a:r>
            <a:endParaRPr lang="en-US" dirty="0"/>
          </a:p>
        </p:txBody>
      </p:sp>
      <p:sp>
        <p:nvSpPr>
          <p:cNvPr id="3" name="Content Placeholder 2"/>
          <p:cNvSpPr>
            <a:spLocks noGrp="1"/>
          </p:cNvSpPr>
          <p:nvPr>
            <p:ph idx="1"/>
          </p:nvPr>
        </p:nvSpPr>
        <p:spPr>
          <a:xfrm>
            <a:off x="988358" y="1600200"/>
            <a:ext cx="7167284" cy="4525963"/>
          </a:xfrm>
        </p:spPr>
        <p:txBody>
          <a:bodyPr numCol="2">
            <a:normAutofit fontScale="92500" lnSpcReduction="10000"/>
          </a:bodyPr>
          <a:lstStyle/>
          <a:p>
            <a:r>
              <a:rPr lang="en-US" dirty="0" smtClean="0"/>
              <a:t>Current IPv4 address </a:t>
            </a:r>
            <a:r>
              <a:rPr lang="en-US" dirty="0" err="1" smtClean="0">
                <a:sym typeface="Wingdings"/>
              </a:rPr>
              <a:t></a:t>
            </a:r>
            <a:endParaRPr lang="en-US" dirty="0" smtClean="0">
              <a:sym typeface="Wingdings"/>
            </a:endParaRPr>
          </a:p>
          <a:p>
            <a:pPr lvl="1"/>
            <a:r>
              <a:rPr lang="en-US" dirty="0" smtClean="0">
                <a:sym typeface="Wingdings"/>
              </a:rPr>
              <a:t>identifier = unique host or </a:t>
            </a:r>
            <a:r>
              <a:rPr lang="en-US" b="1" dirty="0" smtClean="0">
                <a:sym typeface="Wingdings"/>
              </a:rPr>
              <a:t>interface</a:t>
            </a:r>
          </a:p>
          <a:p>
            <a:pPr lvl="1"/>
            <a:r>
              <a:rPr lang="en-US" dirty="0" smtClean="0">
                <a:sym typeface="Wingdings"/>
              </a:rPr>
              <a:t>locator = network that serves host (provider)</a:t>
            </a:r>
          </a:p>
          <a:p>
            <a:r>
              <a:rPr lang="en-US" dirty="0" smtClean="0">
                <a:sym typeface="Wingdings"/>
              </a:rPr>
              <a:t>One system, multiple addresses:</a:t>
            </a:r>
          </a:p>
          <a:p>
            <a:pPr lvl="1"/>
            <a:r>
              <a:rPr lang="en-US" dirty="0" err="1" smtClean="0">
                <a:sym typeface="Wingdings"/>
              </a:rPr>
              <a:t>multihoming</a:t>
            </a:r>
            <a:r>
              <a:rPr lang="en-US" dirty="0" smtClean="0">
                <a:sym typeface="Wingdings"/>
              </a:rPr>
              <a:t>: at the same time</a:t>
            </a:r>
          </a:p>
          <a:p>
            <a:pPr lvl="1"/>
            <a:r>
              <a:rPr lang="en-US" dirty="0" smtClean="0">
                <a:sym typeface="Wingdings"/>
              </a:rPr>
              <a:t>mobility: sequentially</a:t>
            </a:r>
          </a:p>
          <a:p>
            <a:r>
              <a:rPr lang="en-US" dirty="0" err="1" smtClean="0">
                <a:sym typeface="Wingdings"/>
              </a:rPr>
              <a:t>Multihoming</a:t>
            </a:r>
            <a:r>
              <a:rPr lang="en-US" dirty="0" smtClean="0">
                <a:sym typeface="Wingdings"/>
              </a:rPr>
              <a:t>:</a:t>
            </a:r>
          </a:p>
          <a:p>
            <a:pPr lvl="1"/>
            <a:r>
              <a:rPr lang="en-US" dirty="0" smtClean="0">
                <a:sym typeface="Wingdings"/>
              </a:rPr>
              <a:t>connections need to be aware of network path</a:t>
            </a:r>
          </a:p>
          <a:p>
            <a:pPr lvl="1"/>
            <a:r>
              <a:rPr lang="en-US" dirty="0" smtClean="0">
                <a:sym typeface="Wingdings"/>
              </a:rPr>
              <a:t>socket interface makes it hard to program</a:t>
            </a:r>
          </a:p>
          <a:p>
            <a:r>
              <a:rPr lang="en-US" dirty="0" smtClean="0">
                <a:sym typeface="Wingdings"/>
              </a:rPr>
              <a:t>Solutions:</a:t>
            </a:r>
          </a:p>
          <a:p>
            <a:pPr lvl="1"/>
            <a:r>
              <a:rPr lang="en-US" dirty="0" smtClean="0">
                <a:sym typeface="Wingdings"/>
              </a:rPr>
              <a:t>HIP: cryptographic host identifier</a:t>
            </a:r>
          </a:p>
          <a:p>
            <a:pPr lvl="1"/>
            <a:r>
              <a:rPr lang="en-US" dirty="0" smtClean="0">
                <a:sym typeface="Wingdings"/>
              </a:rPr>
              <a:t>SHIM6</a:t>
            </a:r>
          </a:p>
          <a:p>
            <a:pPr lvl="1"/>
            <a:r>
              <a:rPr lang="en-US" dirty="0" smtClean="0">
                <a:sym typeface="Wingdings"/>
              </a:rPr>
              <a:t>LISP: two network addresses</a:t>
            </a:r>
          </a:p>
          <a:p>
            <a:pPr lvl="1"/>
            <a:r>
              <a:rPr lang="en-US" dirty="0" smtClean="0">
                <a:sym typeface="Wingdings"/>
              </a:rPr>
              <a:t>DNS: SRV, NAPTR</a:t>
            </a:r>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BGP growth</a:t>
            </a:r>
            <a:endParaRPr lang="en-US" dirty="0"/>
          </a:p>
        </p:txBody>
      </p:sp>
      <p:sp>
        <p:nvSpPr>
          <p:cNvPr id="6" name="Footer Placeholder 5"/>
          <p:cNvSpPr>
            <a:spLocks noGrp="1"/>
          </p:cNvSpPr>
          <p:nvPr>
            <p:ph type="ftr" sz="quarter" idx="11"/>
          </p:nvPr>
        </p:nvSpPr>
        <p:spPr/>
        <p:txBody>
          <a:bodyPr/>
          <a:lstStyle/>
          <a:p>
            <a:r>
              <a:rPr lang="en-US" smtClean="0"/>
              <a:t>6998-03 Feb. 2010</a:t>
            </a:r>
            <a:endParaRPr lang="en-US"/>
          </a:p>
        </p:txBody>
      </p:sp>
      <p:pic>
        <p:nvPicPr>
          <p:cNvPr id="4" name="Picture 3"/>
          <p:cNvPicPr>
            <a:picLocks noChangeAspect="1"/>
          </p:cNvPicPr>
          <p:nvPr/>
        </p:nvPicPr>
        <p:blipFill>
          <a:blip r:embed="rId2"/>
          <a:stretch>
            <a:fillRect/>
          </a:stretch>
        </p:blipFill>
        <p:spPr>
          <a:xfrm>
            <a:off x="1219200" y="1219200"/>
            <a:ext cx="7264400" cy="4892119"/>
          </a:xfrm>
          <a:prstGeom prst="rect">
            <a:avLst/>
          </a:prstGeom>
        </p:spPr>
      </p:pic>
      <p:sp>
        <p:nvSpPr>
          <p:cNvPr id="5" name="TextBox 4"/>
          <p:cNvSpPr txBox="1"/>
          <p:nvPr/>
        </p:nvSpPr>
        <p:spPr>
          <a:xfrm>
            <a:off x="5486400" y="6248400"/>
            <a:ext cx="2698175" cy="400110"/>
          </a:xfrm>
          <a:prstGeom prst="rect">
            <a:avLst/>
          </a:prstGeom>
          <a:noFill/>
        </p:spPr>
        <p:txBody>
          <a:bodyPr wrap="none" rtlCol="0">
            <a:spAutoFit/>
          </a:bodyPr>
          <a:lstStyle/>
          <a:p>
            <a:r>
              <a:rPr lang="en-US" sz="2000" dirty="0" smtClean="0"/>
              <a:t>http://</a:t>
            </a:r>
            <a:r>
              <a:rPr lang="en-US" sz="2000" dirty="0" err="1" smtClean="0"/>
              <a:t>bgp.potaroo.net</a:t>
            </a:r>
            <a:r>
              <a:rPr lang="en-US" sz="2000" dirty="0" smtClean="0"/>
              <a:t>/</a:t>
            </a:r>
            <a:endParaRPr lang="en-US" sz="2000"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11300" dirty="0" smtClean="0"/>
              <a:t>Challenges</a:t>
            </a:r>
            <a:endParaRPr lang="en-US" sz="11300" dirty="0"/>
          </a:p>
        </p:txBody>
      </p:sp>
      <p:sp>
        <p:nvSpPr>
          <p:cNvPr id="9" name="Text Placeholder 8"/>
          <p:cNvSpPr>
            <a:spLocks noGrp="1"/>
          </p:cNvSpPr>
          <p:nvPr>
            <p:ph type="body" idx="1"/>
          </p:nvPr>
        </p:nvSpPr>
        <p:spPr/>
        <p:txBody>
          <a:bodyPr/>
          <a:lstStyle/>
          <a:p>
            <a:r>
              <a:rPr lang="en-US" dirty="0" smtClean="0"/>
              <a:t>Security</a:t>
            </a:r>
            <a:endParaRPr lang="en-US" dirty="0"/>
          </a:p>
        </p:txBody>
      </p:sp>
      <p:sp>
        <p:nvSpPr>
          <p:cNvPr id="3" name="Footer Placeholder 2"/>
          <p:cNvSpPr>
            <a:spLocks noGrp="1"/>
          </p:cNvSpPr>
          <p:nvPr>
            <p:ph type="ftr" sz="quarter" idx="4294967295"/>
          </p:nvPr>
        </p:nvSpPr>
        <p:spPr>
          <a:xfrm>
            <a:off x="3500438" y="6275388"/>
            <a:ext cx="5643562" cy="365125"/>
          </a:xfrm>
        </p:spPr>
        <p:txBody>
          <a:bodyPr/>
          <a:lstStyle/>
          <a:p>
            <a:r>
              <a:rPr lang="en-US" smtClean="0"/>
              <a:t>6998-03 Feb. 2010</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security issues</a:t>
            </a:r>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a:p>
        </p:txBody>
      </p:sp>
      <p:graphicFrame>
        <p:nvGraphicFramePr>
          <p:cNvPr id="5" name="Diagram 4"/>
          <p:cNvGraphicFramePr/>
          <p:nvPr/>
        </p:nvGraphicFramePr>
        <p:xfrm>
          <a:off x="533400" y="1371600"/>
          <a:ext cx="8305800" cy="4064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918450" cy="788894"/>
          </a:xfrm>
        </p:spPr>
        <p:txBody>
          <a:bodyPr/>
          <a:lstStyle/>
          <a:p>
            <a:r>
              <a:rPr lang="en-US" dirty="0" smtClean="0"/>
              <a:t>What about security?</a:t>
            </a:r>
            <a:endParaRPr lang="en-US" dirty="0"/>
          </a:p>
        </p:txBody>
      </p:sp>
      <p:sp>
        <p:nvSpPr>
          <p:cNvPr id="22" name="Footer Placeholder 21"/>
          <p:cNvSpPr>
            <a:spLocks noGrp="1"/>
          </p:cNvSpPr>
          <p:nvPr>
            <p:ph type="ftr" sz="quarter" idx="11"/>
          </p:nvPr>
        </p:nvSpPr>
        <p:spPr/>
        <p:txBody>
          <a:bodyPr/>
          <a:lstStyle/>
          <a:p>
            <a:r>
              <a:rPr lang="en-US" smtClean="0"/>
              <a:t>6998-03 Feb. 2010</a:t>
            </a:r>
            <a:endParaRPr lang="en-US"/>
          </a:p>
        </p:txBody>
      </p:sp>
      <p:graphicFrame>
        <p:nvGraphicFramePr>
          <p:cNvPr id="4" name="Table 3"/>
          <p:cNvGraphicFramePr>
            <a:graphicFrameLocks noGrp="1"/>
          </p:cNvGraphicFramePr>
          <p:nvPr/>
        </p:nvGraphicFramePr>
        <p:xfrm>
          <a:off x="7239000" y="1371600"/>
          <a:ext cx="1600200" cy="3337560"/>
        </p:xfrm>
        <a:graphic>
          <a:graphicData uri="http://schemas.openxmlformats.org/drawingml/2006/table">
            <a:tbl>
              <a:tblPr bandRow="1">
                <a:tableStyleId>{5940675A-B579-460E-94D1-54222C63F5DA}</a:tableStyleId>
              </a:tblPr>
              <a:tblGrid>
                <a:gridCol w="1600200"/>
              </a:tblGrid>
              <a:tr h="370840">
                <a:tc>
                  <a:txBody>
                    <a:bodyPr/>
                    <a:lstStyle/>
                    <a:p>
                      <a:r>
                        <a:rPr lang="en-US" dirty="0" smtClean="0"/>
                        <a:t>9:</a:t>
                      </a:r>
                      <a:r>
                        <a:rPr lang="en-US" baseline="0" dirty="0" smtClean="0"/>
                        <a:t> Political</a:t>
                      </a:r>
                    </a:p>
                  </a:txBody>
                  <a:tcPr>
                    <a:solidFill>
                      <a:srgbClr val="FF6600"/>
                    </a:solidFill>
                  </a:tcPr>
                </a:tc>
              </a:tr>
              <a:tr h="370840">
                <a:tc>
                  <a:txBody>
                    <a:bodyPr/>
                    <a:lstStyle/>
                    <a:p>
                      <a:r>
                        <a:rPr lang="en-US" dirty="0" smtClean="0"/>
                        <a:t>8:</a:t>
                      </a:r>
                      <a:r>
                        <a:rPr lang="en-US" baseline="0" dirty="0" smtClean="0"/>
                        <a:t> Financial</a:t>
                      </a:r>
                      <a:endParaRPr lang="en-US" dirty="0"/>
                    </a:p>
                  </a:txBody>
                  <a:tcPr>
                    <a:solidFill>
                      <a:srgbClr val="008000">
                        <a:alpha val="32000"/>
                      </a:srgbClr>
                    </a:solidFill>
                  </a:tcPr>
                </a:tc>
              </a:tr>
              <a:tr h="370840">
                <a:tc>
                  <a:txBody>
                    <a:bodyPr/>
                    <a:lstStyle/>
                    <a:p>
                      <a:r>
                        <a:rPr lang="en-US" dirty="0" smtClean="0"/>
                        <a:t>Application</a:t>
                      </a:r>
                      <a:endParaRPr lang="en-US" dirty="0"/>
                    </a:p>
                  </a:txBody>
                  <a:tcPr/>
                </a:tc>
              </a:tr>
              <a:tr h="370840">
                <a:tc>
                  <a:txBody>
                    <a:bodyPr/>
                    <a:lstStyle/>
                    <a:p>
                      <a:r>
                        <a:rPr lang="en-US" dirty="0" smtClean="0"/>
                        <a:t>Presentation</a:t>
                      </a:r>
                      <a:endParaRPr lang="en-US" dirty="0"/>
                    </a:p>
                  </a:txBody>
                  <a:tcPr/>
                </a:tc>
              </a:tr>
              <a:tr h="370840">
                <a:tc>
                  <a:txBody>
                    <a:bodyPr/>
                    <a:lstStyle/>
                    <a:p>
                      <a:r>
                        <a:rPr lang="en-US" dirty="0" smtClean="0"/>
                        <a:t>Session</a:t>
                      </a:r>
                      <a:endParaRPr lang="en-US" dirty="0"/>
                    </a:p>
                  </a:txBody>
                  <a:tcPr/>
                </a:tc>
              </a:tr>
              <a:tr h="370840">
                <a:tc>
                  <a:txBody>
                    <a:bodyPr/>
                    <a:lstStyle/>
                    <a:p>
                      <a:r>
                        <a:rPr lang="en-US" dirty="0" smtClean="0"/>
                        <a:t>Transport</a:t>
                      </a:r>
                      <a:endParaRPr lang="en-US" dirty="0"/>
                    </a:p>
                  </a:txBody>
                  <a:tcPr/>
                </a:tc>
              </a:tr>
              <a:tr h="370840">
                <a:tc>
                  <a:txBody>
                    <a:bodyPr/>
                    <a:lstStyle/>
                    <a:p>
                      <a:r>
                        <a:rPr lang="en-US" dirty="0" smtClean="0"/>
                        <a:t>Network</a:t>
                      </a:r>
                      <a:endParaRPr lang="en-US" dirty="0"/>
                    </a:p>
                  </a:txBody>
                  <a:tcPr/>
                </a:tc>
              </a:tr>
              <a:tr h="370840">
                <a:tc>
                  <a:txBody>
                    <a:bodyPr/>
                    <a:lstStyle/>
                    <a:p>
                      <a:r>
                        <a:rPr lang="en-US" dirty="0" smtClean="0"/>
                        <a:t>Link</a:t>
                      </a:r>
                      <a:endParaRPr lang="en-US" dirty="0"/>
                    </a:p>
                  </a:txBody>
                  <a:tcPr/>
                </a:tc>
              </a:tr>
              <a:tr h="370840">
                <a:tc>
                  <a:txBody>
                    <a:bodyPr/>
                    <a:lstStyle/>
                    <a:p>
                      <a:r>
                        <a:rPr lang="en-US" dirty="0" smtClean="0"/>
                        <a:t>Physical</a:t>
                      </a:r>
                      <a:endParaRPr lang="en-US" dirty="0"/>
                    </a:p>
                  </a:txBody>
                  <a:tcPr/>
                </a:tc>
              </a:tr>
            </a:tbl>
          </a:graphicData>
        </a:graphic>
      </p:graphicFrame>
      <p:pic>
        <p:nvPicPr>
          <p:cNvPr id="5" name="Picture 1040"/>
          <p:cNvPicPr>
            <a:picLocks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4648200" y="1600200"/>
            <a:ext cx="928687" cy="654050"/>
          </a:xfrm>
          <a:prstGeom prst="rect">
            <a:avLst/>
          </a:prstGeom>
          <a:noFill/>
          <a:ln w="9525">
            <a:noFill/>
            <a:miter lim="800000"/>
            <a:headEnd/>
            <a:tailEnd/>
          </a:ln>
        </p:spPr>
      </p:pic>
      <p:pic>
        <p:nvPicPr>
          <p:cNvPr id="7" name="Picture 28" descr="Androgynous Person"/>
          <p:cNvPicPr>
            <a:picLocks noChangeAspect="1" noChangeArrowheads="1"/>
          </p:cNvPicPr>
          <p:nvPr/>
        </p:nvPicPr>
        <p:blipFill>
          <a:blip r:embed="rId4"/>
          <a:srcRect/>
          <a:stretch>
            <a:fillRect/>
          </a:stretch>
        </p:blipFill>
        <p:spPr bwMode="auto">
          <a:xfrm>
            <a:off x="1676400" y="2667000"/>
            <a:ext cx="1120775" cy="1295400"/>
          </a:xfrm>
          <a:prstGeom prst="rect">
            <a:avLst/>
          </a:prstGeom>
          <a:noFill/>
          <a:ln w="9525">
            <a:noFill/>
            <a:miter lim="800000"/>
            <a:headEnd/>
            <a:tailEnd/>
          </a:ln>
        </p:spPr>
      </p:pic>
      <p:pic>
        <p:nvPicPr>
          <p:cNvPr id="8" name="Picture 37"/>
          <p:cNvPicPr>
            <a:picLocks noChangeArrowheads="1"/>
          </p:cNvPicPr>
          <p:nvPr/>
        </p:nvPicPr>
        <p:blipFill>
          <a:blip r:embed="rId5"/>
          <a:srcRect/>
          <a:stretch>
            <a:fillRect/>
          </a:stretch>
        </p:blipFill>
        <p:spPr bwMode="auto">
          <a:xfrm>
            <a:off x="5105400" y="4419600"/>
            <a:ext cx="906462" cy="533400"/>
          </a:xfrm>
          <a:prstGeom prst="rect">
            <a:avLst/>
          </a:prstGeom>
          <a:noFill/>
          <a:ln w="9525">
            <a:noFill/>
            <a:miter lim="800000"/>
            <a:headEnd/>
            <a:tailEnd/>
          </a:ln>
        </p:spPr>
      </p:pic>
      <p:pic>
        <p:nvPicPr>
          <p:cNvPr id="9" name="Picture 37"/>
          <p:cNvPicPr>
            <a:picLocks noChangeArrowheads="1"/>
          </p:cNvPicPr>
          <p:nvPr/>
        </p:nvPicPr>
        <p:blipFill>
          <a:blip r:embed="rId5"/>
          <a:srcRect/>
          <a:stretch>
            <a:fillRect/>
          </a:stretch>
        </p:blipFill>
        <p:spPr bwMode="auto">
          <a:xfrm>
            <a:off x="2362200" y="4419600"/>
            <a:ext cx="906462" cy="533400"/>
          </a:xfrm>
          <a:prstGeom prst="rect">
            <a:avLst/>
          </a:prstGeom>
          <a:noFill/>
          <a:ln w="9525">
            <a:noFill/>
            <a:miter lim="800000"/>
            <a:headEnd/>
            <a:tailEnd/>
          </a:ln>
        </p:spPr>
      </p:pic>
      <p:sp>
        <p:nvSpPr>
          <p:cNvPr id="10" name="TextBox 9"/>
          <p:cNvSpPr txBox="1"/>
          <p:nvPr/>
        </p:nvSpPr>
        <p:spPr>
          <a:xfrm>
            <a:off x="457200" y="6019800"/>
            <a:ext cx="8310989" cy="461665"/>
          </a:xfrm>
          <a:prstGeom prst="rect">
            <a:avLst/>
          </a:prstGeom>
          <a:solidFill>
            <a:srgbClr val="CCFFCC">
              <a:alpha val="26000"/>
            </a:srgbClr>
          </a:solidFill>
        </p:spPr>
        <p:txBody>
          <a:bodyPr wrap="none" rtlCol="0">
            <a:spAutoFit/>
          </a:bodyPr>
          <a:lstStyle/>
          <a:p>
            <a:r>
              <a:rPr lang="en-US" dirty="0" smtClean="0"/>
              <a:t>Technologies (mostly) available, but use &amp; deployment hard</a:t>
            </a:r>
            <a:endParaRPr lang="en-US" dirty="0"/>
          </a:p>
        </p:txBody>
      </p:sp>
      <p:cxnSp>
        <p:nvCxnSpPr>
          <p:cNvPr id="12" name="Straight Arrow Connector 11"/>
          <p:cNvCxnSpPr>
            <a:stCxn id="7" idx="3"/>
            <a:endCxn id="5" idx="1"/>
          </p:cNvCxnSpPr>
          <p:nvPr/>
        </p:nvCxnSpPr>
        <p:spPr bwMode="auto">
          <a:xfrm flipV="1">
            <a:off x="2797175" y="1927225"/>
            <a:ext cx="1851025" cy="1387475"/>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3" name="TextBox 12"/>
          <p:cNvSpPr txBox="1"/>
          <p:nvPr/>
        </p:nvSpPr>
        <p:spPr>
          <a:xfrm>
            <a:off x="4495800" y="1828800"/>
            <a:ext cx="1843774" cy="461665"/>
          </a:xfrm>
          <a:prstGeom prst="rect">
            <a:avLst/>
          </a:prstGeom>
          <a:noFill/>
        </p:spPr>
        <p:txBody>
          <a:bodyPr wrap="none" rtlCol="0">
            <a:spAutoFit/>
          </a:bodyPr>
          <a:lstStyle/>
          <a:p>
            <a:r>
              <a:rPr lang="en-US" dirty="0" smtClean="0"/>
              <a:t>secure DNS</a:t>
            </a:r>
            <a:endParaRPr lang="en-US" dirty="0"/>
          </a:p>
        </p:txBody>
      </p:sp>
      <p:cxnSp>
        <p:nvCxnSpPr>
          <p:cNvPr id="15" name="Straight Arrow Connector 14"/>
          <p:cNvCxnSpPr>
            <a:stCxn id="9" idx="3"/>
            <a:endCxn id="8" idx="1"/>
          </p:cNvCxnSpPr>
          <p:nvPr/>
        </p:nvCxnSpPr>
        <p:spPr bwMode="auto">
          <a:xfrm>
            <a:off x="3268662" y="4686300"/>
            <a:ext cx="1836738" cy="1588"/>
          </a:xfrm>
          <a:prstGeom prst="straightConnector1">
            <a:avLst/>
          </a:prstGeom>
          <a:solidFill>
            <a:schemeClr val="accent1"/>
          </a:solidFill>
          <a:ln w="38100" cap="flat" cmpd="sng" algn="ctr">
            <a:solidFill>
              <a:srgbClr val="FF0000"/>
            </a:solidFill>
            <a:prstDash val="solid"/>
            <a:round/>
            <a:headEnd type="arrow"/>
            <a:tailEnd type="arrow"/>
          </a:ln>
          <a:effectLst/>
        </p:spPr>
      </p:cxnSp>
      <p:cxnSp>
        <p:nvCxnSpPr>
          <p:cNvPr id="18" name="Straight Arrow Connector 17"/>
          <p:cNvCxnSpPr>
            <a:stCxn id="7" idx="2"/>
            <a:endCxn id="9" idx="1"/>
          </p:cNvCxnSpPr>
          <p:nvPr/>
        </p:nvCxnSpPr>
        <p:spPr bwMode="auto">
          <a:xfrm rot="16200000" flipH="1">
            <a:off x="1937544" y="4261644"/>
            <a:ext cx="723900" cy="125412"/>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9" name="TextBox 18"/>
          <p:cNvSpPr txBox="1"/>
          <p:nvPr/>
        </p:nvSpPr>
        <p:spPr>
          <a:xfrm>
            <a:off x="3352800" y="4800600"/>
            <a:ext cx="1838364" cy="461665"/>
          </a:xfrm>
          <a:prstGeom prst="rect">
            <a:avLst/>
          </a:prstGeom>
          <a:noFill/>
        </p:spPr>
        <p:txBody>
          <a:bodyPr wrap="none" rtlCol="0">
            <a:spAutoFit/>
          </a:bodyPr>
          <a:lstStyle/>
          <a:p>
            <a:r>
              <a:rPr lang="en-US" dirty="0" smtClean="0"/>
              <a:t>secure BGP</a:t>
            </a:r>
            <a:endParaRPr lang="en-US" dirty="0"/>
          </a:p>
        </p:txBody>
      </p:sp>
      <p:sp>
        <p:nvSpPr>
          <p:cNvPr id="20" name="Cloud Callout 19"/>
          <p:cNvSpPr/>
          <p:nvPr/>
        </p:nvSpPr>
        <p:spPr bwMode="auto">
          <a:xfrm>
            <a:off x="1600200" y="1066800"/>
            <a:ext cx="2590800" cy="1600200"/>
          </a:xfrm>
          <a:prstGeom prst="cloud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passwords </a:t>
            </a:r>
            <a:r>
              <a:rPr lang="en-US" sz="2000" dirty="0" err="1" smtClean="0">
                <a:sym typeface="Wingdings"/>
              </a:rPr>
              <a:t></a:t>
            </a:r>
            <a:r>
              <a:rPr lang="en-US" sz="2000" dirty="0" err="1" smtClean="0"/>
              <a:t>certs</a:t>
            </a:r>
            <a:r>
              <a:rPr lang="en-US" sz="2000" dirty="0" smtClean="0"/>
              <a:t> + crypto token</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pic>
        <p:nvPicPr>
          <p:cNvPr id="21" name="Picture 20"/>
          <p:cNvPicPr>
            <a:picLocks noChangeAspect="1"/>
          </p:cNvPicPr>
          <p:nvPr/>
        </p:nvPicPr>
        <p:blipFill>
          <a:blip r:embed="rId6"/>
          <a:stretch>
            <a:fillRect/>
          </a:stretch>
        </p:blipFill>
        <p:spPr>
          <a:xfrm>
            <a:off x="2514600" y="3200400"/>
            <a:ext cx="1093402" cy="615950"/>
          </a:xfrm>
          <a:prstGeom prst="rect">
            <a:avLst/>
          </a:prstGeom>
        </p:spPr>
      </p:pic>
      <p:pic>
        <p:nvPicPr>
          <p:cNvPr id="25" name="Picture 68" descr="Wireless Router, Added 04/20/2004"/>
          <p:cNvPicPr>
            <a:picLocks noChangeAspect="1" noChangeArrowheads="1"/>
          </p:cNvPicPr>
          <p:nvPr/>
        </p:nvPicPr>
        <p:blipFill>
          <a:blip r:embed="rId7"/>
          <a:srcRect/>
          <a:stretch>
            <a:fillRect/>
          </a:stretch>
        </p:blipFill>
        <p:spPr bwMode="auto">
          <a:xfrm>
            <a:off x="0" y="3581400"/>
            <a:ext cx="1066800" cy="950913"/>
          </a:xfrm>
          <a:prstGeom prst="rect">
            <a:avLst/>
          </a:prstGeom>
          <a:noFill/>
          <a:ln w="9525">
            <a:noFill/>
            <a:miter lim="800000"/>
            <a:headEnd/>
            <a:tailEnd/>
          </a:ln>
        </p:spPr>
      </p:pic>
      <p:sp>
        <p:nvSpPr>
          <p:cNvPr id="26" name="TextBox 25"/>
          <p:cNvSpPr txBox="1"/>
          <p:nvPr/>
        </p:nvSpPr>
        <p:spPr>
          <a:xfrm>
            <a:off x="457200" y="4572001"/>
            <a:ext cx="1905000" cy="1015663"/>
          </a:xfrm>
          <a:prstGeom prst="rect">
            <a:avLst/>
          </a:prstGeom>
          <a:noFill/>
        </p:spPr>
        <p:txBody>
          <a:bodyPr wrap="square" rtlCol="0">
            <a:spAutoFit/>
          </a:bodyPr>
          <a:lstStyle/>
          <a:p>
            <a:r>
              <a:rPr lang="en-US" sz="2000" dirty="0" smtClean="0"/>
              <a:t>usable</a:t>
            </a:r>
          </a:p>
          <a:p>
            <a:r>
              <a:rPr lang="en-US" sz="2000" dirty="0" smtClean="0"/>
              <a:t>security</a:t>
            </a:r>
          </a:p>
          <a:p>
            <a:r>
              <a:rPr lang="en-US" sz="2000" dirty="0" smtClean="0"/>
              <a:t>configuration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infrastructures</a:t>
            </a:r>
            <a:endParaRPr lang="en-US" dirty="0"/>
          </a:p>
        </p:txBody>
      </p:sp>
      <p:sp>
        <p:nvSpPr>
          <p:cNvPr id="3" name="Content Placeholder 2"/>
          <p:cNvSpPr>
            <a:spLocks noGrp="1"/>
          </p:cNvSpPr>
          <p:nvPr>
            <p:ph idx="1"/>
          </p:nvPr>
        </p:nvSpPr>
        <p:spPr>
          <a:xfrm>
            <a:off x="533400" y="1219200"/>
            <a:ext cx="8229600" cy="3048000"/>
          </a:xfrm>
        </p:spPr>
        <p:txBody>
          <a:bodyPr>
            <a:normAutofit fontScale="92500" lnSpcReduction="10000"/>
          </a:bodyPr>
          <a:lstStyle/>
          <a:p>
            <a:pPr>
              <a:lnSpc>
                <a:spcPct val="110000"/>
              </a:lnSpc>
              <a:spcBef>
                <a:spcPts val="600"/>
              </a:spcBef>
            </a:pPr>
            <a:r>
              <a:rPr lang="en-US" dirty="0" smtClean="0"/>
              <a:t>Technical structures that support a society </a:t>
            </a:r>
            <a:r>
              <a:rPr lang="en-US" dirty="0" err="1" smtClean="0">
                <a:sym typeface="Wingdings"/>
              </a:rPr>
              <a:t></a:t>
            </a:r>
            <a:r>
              <a:rPr lang="en-US" dirty="0" smtClean="0">
                <a:sym typeface="Wingdings"/>
              </a:rPr>
              <a:t> “civil infrastructure”</a:t>
            </a:r>
          </a:p>
          <a:p>
            <a:pPr lvl="1">
              <a:lnSpc>
                <a:spcPct val="110000"/>
              </a:lnSpc>
            </a:pPr>
            <a:r>
              <a:rPr lang="en-US" dirty="0" smtClean="0">
                <a:sym typeface="Wingdings"/>
              </a:rPr>
              <a:t>Large</a:t>
            </a:r>
          </a:p>
          <a:p>
            <a:pPr lvl="1">
              <a:lnSpc>
                <a:spcPct val="110000"/>
              </a:lnSpc>
            </a:pPr>
            <a:r>
              <a:rPr lang="en-US" dirty="0" smtClean="0">
                <a:sym typeface="Wingdings"/>
              </a:rPr>
              <a:t>Constructed over generations</a:t>
            </a:r>
          </a:p>
          <a:p>
            <a:pPr lvl="1">
              <a:lnSpc>
                <a:spcPct val="110000"/>
              </a:lnSpc>
            </a:pPr>
            <a:r>
              <a:rPr lang="en-US" dirty="0" smtClean="0">
                <a:sym typeface="Wingdings"/>
              </a:rPr>
              <a:t>Not often replaced as a whole system</a:t>
            </a:r>
          </a:p>
          <a:p>
            <a:pPr lvl="1">
              <a:lnSpc>
                <a:spcPct val="110000"/>
              </a:lnSpc>
            </a:pPr>
            <a:r>
              <a:rPr lang="en-US" dirty="0" smtClean="0">
                <a:sym typeface="Wingdings"/>
              </a:rPr>
              <a:t>Continual refurbishment of components</a:t>
            </a:r>
          </a:p>
          <a:p>
            <a:pPr lvl="1">
              <a:lnSpc>
                <a:spcPct val="110000"/>
              </a:lnSpc>
            </a:pPr>
            <a:r>
              <a:rPr lang="en-US" dirty="0" smtClean="0">
                <a:sym typeface="Wingdings"/>
              </a:rPr>
              <a:t>Interdependent components </a:t>
            </a:r>
            <a:r>
              <a:rPr lang="en-US" b="1" dirty="0" smtClean="0">
                <a:sym typeface="Wingdings"/>
              </a:rPr>
              <a:t>with well-defined interfaces</a:t>
            </a:r>
          </a:p>
          <a:p>
            <a:pPr lvl="1">
              <a:lnSpc>
                <a:spcPct val="110000"/>
              </a:lnSpc>
            </a:pPr>
            <a:r>
              <a:rPr lang="en-US" dirty="0" smtClean="0">
                <a:sym typeface="Wingdings"/>
              </a:rPr>
              <a:t>High initial cost</a:t>
            </a:r>
          </a:p>
          <a:p>
            <a:pPr>
              <a:lnSpc>
                <a:spcPct val="110000"/>
              </a:lnSpc>
              <a:spcBef>
                <a:spcPts val="600"/>
              </a:spcBef>
            </a:pPr>
            <a:endParaRPr lang="en-US" dirty="0"/>
          </a:p>
        </p:txBody>
      </p:sp>
      <p:sp>
        <p:nvSpPr>
          <p:cNvPr id="14" name="Footer Placeholder 13"/>
          <p:cNvSpPr>
            <a:spLocks noGrp="1"/>
          </p:cNvSpPr>
          <p:nvPr>
            <p:ph type="ftr" sz="quarter" idx="11"/>
          </p:nvPr>
        </p:nvSpPr>
        <p:spPr/>
        <p:txBody>
          <a:bodyPr/>
          <a:lstStyle/>
          <a:p>
            <a:r>
              <a:rPr lang="en-US" smtClean="0"/>
              <a:t>6998-03 Feb. 2010</a:t>
            </a:r>
            <a:endParaRPr lang="en-US"/>
          </a:p>
        </p:txBody>
      </p:sp>
      <p:pic>
        <p:nvPicPr>
          <p:cNvPr id="4" name="Picture 3"/>
          <p:cNvPicPr>
            <a:picLocks noChangeAspect="1"/>
          </p:cNvPicPr>
          <p:nvPr/>
        </p:nvPicPr>
        <p:blipFill>
          <a:blip r:embed="rId2"/>
          <a:stretch>
            <a:fillRect/>
          </a:stretch>
        </p:blipFill>
        <p:spPr>
          <a:xfrm>
            <a:off x="6248400" y="5867400"/>
            <a:ext cx="1320800" cy="990600"/>
          </a:xfrm>
          <a:prstGeom prst="rect">
            <a:avLst/>
          </a:prstGeom>
        </p:spPr>
      </p:pic>
      <p:pic>
        <p:nvPicPr>
          <p:cNvPr id="5" name="Picture 4"/>
          <p:cNvPicPr>
            <a:picLocks noChangeAspect="1"/>
          </p:cNvPicPr>
          <p:nvPr/>
        </p:nvPicPr>
        <p:blipFill>
          <a:blip r:embed="rId3"/>
          <a:stretch>
            <a:fillRect/>
          </a:stretch>
        </p:blipFill>
        <p:spPr>
          <a:xfrm>
            <a:off x="838200" y="4724400"/>
            <a:ext cx="1270000" cy="1270000"/>
          </a:xfrm>
          <a:prstGeom prst="rect">
            <a:avLst/>
          </a:prstGeom>
        </p:spPr>
      </p:pic>
      <p:pic>
        <p:nvPicPr>
          <p:cNvPr id="6" name="Picture 5"/>
          <p:cNvPicPr>
            <a:picLocks noChangeAspect="1"/>
          </p:cNvPicPr>
          <p:nvPr/>
        </p:nvPicPr>
        <p:blipFill>
          <a:blip r:embed="rId4"/>
          <a:stretch>
            <a:fillRect/>
          </a:stretch>
        </p:blipFill>
        <p:spPr>
          <a:xfrm>
            <a:off x="2438400" y="4724400"/>
            <a:ext cx="1447800" cy="915703"/>
          </a:xfrm>
          <a:prstGeom prst="rect">
            <a:avLst/>
          </a:prstGeom>
        </p:spPr>
      </p:pic>
      <p:pic>
        <p:nvPicPr>
          <p:cNvPr id="7" name="Picture 6"/>
          <p:cNvPicPr>
            <a:picLocks noChangeAspect="1"/>
          </p:cNvPicPr>
          <p:nvPr/>
        </p:nvPicPr>
        <p:blipFill>
          <a:blip r:embed="rId5"/>
          <a:stretch>
            <a:fillRect/>
          </a:stretch>
        </p:blipFill>
        <p:spPr>
          <a:xfrm>
            <a:off x="4495800" y="4724401"/>
            <a:ext cx="1524000" cy="1136650"/>
          </a:xfrm>
          <a:prstGeom prst="rect">
            <a:avLst/>
          </a:prstGeom>
        </p:spPr>
      </p:pic>
      <p:pic>
        <p:nvPicPr>
          <p:cNvPr id="8" name="Picture 7"/>
          <p:cNvPicPr>
            <a:picLocks noChangeAspect="1"/>
          </p:cNvPicPr>
          <p:nvPr/>
        </p:nvPicPr>
        <p:blipFill>
          <a:blip r:embed="rId6"/>
          <a:stretch>
            <a:fillRect/>
          </a:stretch>
        </p:blipFill>
        <p:spPr>
          <a:xfrm>
            <a:off x="6248400" y="4724400"/>
            <a:ext cx="1295400" cy="1029843"/>
          </a:xfrm>
          <a:prstGeom prst="rect">
            <a:avLst/>
          </a:prstGeom>
        </p:spPr>
      </p:pic>
      <p:pic>
        <p:nvPicPr>
          <p:cNvPr id="9" name="Picture 8"/>
          <p:cNvPicPr>
            <a:picLocks noChangeAspect="1"/>
          </p:cNvPicPr>
          <p:nvPr/>
        </p:nvPicPr>
        <p:blipFill>
          <a:blip r:embed="rId7"/>
          <a:stretch>
            <a:fillRect/>
          </a:stretch>
        </p:blipFill>
        <p:spPr>
          <a:xfrm>
            <a:off x="2438400" y="5638800"/>
            <a:ext cx="1451452" cy="1079500"/>
          </a:xfrm>
          <a:prstGeom prst="rect">
            <a:avLst/>
          </a:prstGeom>
        </p:spPr>
      </p:pic>
      <p:pic>
        <p:nvPicPr>
          <p:cNvPr id="10" name="Picture 9"/>
          <p:cNvPicPr>
            <a:picLocks noChangeAspect="1"/>
          </p:cNvPicPr>
          <p:nvPr/>
        </p:nvPicPr>
        <p:blipFill>
          <a:blip r:embed="rId8"/>
          <a:stretch>
            <a:fillRect/>
          </a:stretch>
        </p:blipFill>
        <p:spPr>
          <a:xfrm>
            <a:off x="838200" y="5999274"/>
            <a:ext cx="1447800" cy="858726"/>
          </a:xfrm>
          <a:prstGeom prst="rect">
            <a:avLst/>
          </a:prstGeom>
        </p:spPr>
      </p:pic>
      <p:sp>
        <p:nvSpPr>
          <p:cNvPr id="11" name="TextBox 10"/>
          <p:cNvSpPr txBox="1"/>
          <p:nvPr/>
        </p:nvSpPr>
        <p:spPr>
          <a:xfrm>
            <a:off x="838200" y="4343400"/>
            <a:ext cx="825867" cy="400110"/>
          </a:xfrm>
          <a:prstGeom prst="rect">
            <a:avLst/>
          </a:prstGeom>
          <a:noFill/>
        </p:spPr>
        <p:txBody>
          <a:bodyPr wrap="none" rtlCol="0">
            <a:spAutoFit/>
          </a:bodyPr>
          <a:lstStyle/>
          <a:p>
            <a:r>
              <a:rPr lang="en-US" sz="2000" dirty="0" smtClean="0"/>
              <a:t>water</a:t>
            </a:r>
            <a:endParaRPr lang="en-US" sz="2000" dirty="0"/>
          </a:p>
        </p:txBody>
      </p:sp>
      <p:sp>
        <p:nvSpPr>
          <p:cNvPr id="12" name="TextBox 11"/>
          <p:cNvSpPr txBox="1"/>
          <p:nvPr/>
        </p:nvSpPr>
        <p:spPr>
          <a:xfrm>
            <a:off x="2438400" y="4343400"/>
            <a:ext cx="968885" cy="400110"/>
          </a:xfrm>
          <a:prstGeom prst="rect">
            <a:avLst/>
          </a:prstGeom>
          <a:noFill/>
        </p:spPr>
        <p:txBody>
          <a:bodyPr wrap="none" rtlCol="0">
            <a:spAutoFit/>
          </a:bodyPr>
          <a:lstStyle/>
          <a:p>
            <a:r>
              <a:rPr lang="en-US" sz="2000" dirty="0" smtClean="0"/>
              <a:t>energy</a:t>
            </a:r>
            <a:endParaRPr lang="en-US" sz="2000" dirty="0"/>
          </a:p>
        </p:txBody>
      </p:sp>
      <p:sp>
        <p:nvSpPr>
          <p:cNvPr id="13" name="TextBox 12"/>
          <p:cNvSpPr txBox="1"/>
          <p:nvPr/>
        </p:nvSpPr>
        <p:spPr>
          <a:xfrm>
            <a:off x="4495800" y="4343400"/>
            <a:ext cx="1752979" cy="400110"/>
          </a:xfrm>
          <a:prstGeom prst="rect">
            <a:avLst/>
          </a:prstGeom>
          <a:noFill/>
        </p:spPr>
        <p:txBody>
          <a:bodyPr wrap="none" rtlCol="0">
            <a:spAutoFit/>
          </a:bodyPr>
          <a:lstStyle/>
          <a:p>
            <a:r>
              <a:rPr lang="en-US" sz="2000" dirty="0" smtClean="0"/>
              <a:t>transportation</a:t>
            </a:r>
            <a:endParaRPr 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security?</a:t>
            </a:r>
            <a:endParaRPr lang="en-US" dirty="0"/>
          </a:p>
        </p:txBody>
      </p:sp>
      <p:sp>
        <p:nvSpPr>
          <p:cNvPr id="3" name="Content Placeholder 2"/>
          <p:cNvSpPr>
            <a:spLocks noGrp="1"/>
          </p:cNvSpPr>
          <p:nvPr>
            <p:ph idx="1"/>
          </p:nvPr>
        </p:nvSpPr>
        <p:spPr>
          <a:xfrm>
            <a:off x="988358" y="1447800"/>
            <a:ext cx="7167284" cy="4678363"/>
          </a:xfrm>
        </p:spPr>
        <p:txBody>
          <a:bodyPr>
            <a:normAutofit fontScale="85000" lnSpcReduction="20000"/>
          </a:bodyPr>
          <a:lstStyle/>
          <a:p>
            <a:pPr>
              <a:lnSpc>
                <a:spcPct val="110000"/>
              </a:lnSpc>
              <a:spcBef>
                <a:spcPts val="600"/>
              </a:spcBef>
            </a:pPr>
            <a:r>
              <a:rPr lang="en-US" dirty="0" smtClean="0"/>
              <a:t>“The future Internet must be secure”</a:t>
            </a:r>
          </a:p>
          <a:p>
            <a:pPr>
              <a:lnSpc>
                <a:spcPct val="110000"/>
              </a:lnSpc>
              <a:spcBef>
                <a:spcPts val="600"/>
              </a:spcBef>
            </a:pPr>
            <a:r>
              <a:rPr lang="en-US" dirty="0" smtClean="0"/>
              <a:t>Most security-related problems are </a:t>
            </a:r>
            <a:r>
              <a:rPr lang="en-US" b="1" dirty="0" smtClean="0"/>
              <a:t>not</a:t>
            </a:r>
            <a:r>
              <a:rPr lang="en-US" dirty="0" smtClean="0"/>
              <a:t> network problems</a:t>
            </a:r>
          </a:p>
          <a:p>
            <a:pPr lvl="1">
              <a:lnSpc>
                <a:spcPct val="110000"/>
              </a:lnSpc>
            </a:pPr>
            <a:r>
              <a:rPr lang="en-US" dirty="0" smtClean="0"/>
              <a:t>spam: identity and access, not SMTP</a:t>
            </a:r>
          </a:p>
          <a:p>
            <a:pPr lvl="1">
              <a:lnSpc>
                <a:spcPct val="110000"/>
              </a:lnSpc>
            </a:pPr>
            <a:r>
              <a:rPr lang="en-US" dirty="0" smtClean="0"/>
              <a:t>web: (mostly) not TLS, but distinguishing real bank from fake one</a:t>
            </a:r>
          </a:p>
          <a:p>
            <a:pPr lvl="1">
              <a:lnSpc>
                <a:spcPct val="110000"/>
              </a:lnSpc>
            </a:pPr>
            <a:r>
              <a:rPr lang="en-US" dirty="0" smtClean="0"/>
              <a:t>web: cross-domain scripting, code injection</a:t>
            </a:r>
          </a:p>
          <a:p>
            <a:pPr lvl="1">
              <a:lnSpc>
                <a:spcPct val="110000"/>
              </a:lnSpc>
            </a:pPr>
            <a:r>
              <a:rPr lang="en-US" dirty="0" smtClean="0"/>
              <a:t>browser vulnerabilities &amp; keyboard sniffers</a:t>
            </a:r>
          </a:p>
          <a:p>
            <a:pPr>
              <a:lnSpc>
                <a:spcPct val="110000"/>
              </a:lnSpc>
              <a:spcBef>
                <a:spcPts val="600"/>
              </a:spcBef>
            </a:pPr>
            <a:r>
              <a:rPr lang="en-US" dirty="0" smtClean="0"/>
              <a:t>Restrict generality</a:t>
            </a:r>
          </a:p>
          <a:p>
            <a:pPr>
              <a:lnSpc>
                <a:spcPct val="110000"/>
              </a:lnSpc>
              <a:spcBef>
                <a:spcPts val="600"/>
              </a:spcBef>
            </a:pPr>
            <a:r>
              <a:rPr lang="en-US" dirty="0" smtClean="0"/>
              <a:t>Black list </a:t>
            </a:r>
            <a:r>
              <a:rPr lang="en-US" dirty="0" err="1" smtClean="0">
                <a:sym typeface="Wingdings"/>
              </a:rPr>
              <a:t></a:t>
            </a:r>
            <a:r>
              <a:rPr lang="en-US" dirty="0" smtClean="0">
                <a:sym typeface="Wingdings"/>
              </a:rPr>
              <a:t> white list</a:t>
            </a:r>
          </a:p>
          <a:p>
            <a:pPr lvl="1">
              <a:lnSpc>
                <a:spcPct val="110000"/>
              </a:lnSpc>
            </a:pPr>
            <a:r>
              <a:rPr lang="en-US" dirty="0" smtClean="0">
                <a:sym typeface="Wingdings"/>
              </a:rPr>
              <a:t>virus checker </a:t>
            </a:r>
            <a:r>
              <a:rPr lang="en-US" dirty="0" err="1" smtClean="0">
                <a:sym typeface="Wingdings"/>
              </a:rPr>
              <a:t></a:t>
            </a:r>
            <a:r>
              <a:rPr lang="en-US" dirty="0" smtClean="0">
                <a:sym typeface="Wingdings"/>
              </a:rPr>
              <a:t> app store</a:t>
            </a:r>
            <a:endParaRPr lang="en-US" dirty="0" smtClean="0"/>
          </a:p>
          <a:p>
            <a:pPr>
              <a:lnSpc>
                <a:spcPct val="110000"/>
              </a:lnSpc>
              <a:spcBef>
                <a:spcPts val="600"/>
              </a:spcBef>
            </a:pPr>
            <a:r>
              <a:rPr lang="en-US" dirty="0" smtClean="0"/>
              <a:t>Automated tools</a:t>
            </a:r>
          </a:p>
          <a:p>
            <a:pPr lvl="1">
              <a:lnSpc>
                <a:spcPct val="110000"/>
              </a:lnSpc>
            </a:pPr>
            <a:r>
              <a:rPr lang="en-US" dirty="0" smtClean="0"/>
              <a:t>better languages, taint tracking, automated input checking, stack protection, memory randomization, …</a:t>
            </a:r>
          </a:p>
          <a:p>
            <a:pPr>
              <a:lnSpc>
                <a:spcPct val="110000"/>
              </a:lnSpc>
              <a:spcBef>
                <a:spcPts val="600"/>
              </a:spcBef>
            </a:pPr>
            <a:r>
              <a:rPr lang="en-US" dirty="0" smtClean="0"/>
              <a:t>Probably need more trust mediation</a:t>
            </a:r>
          </a:p>
          <a:p>
            <a:pPr>
              <a:lnSpc>
                <a:spcPct val="110000"/>
              </a:lnSpc>
              <a:spcBef>
                <a:spcPts val="600"/>
              </a:spcBef>
            </a:pPr>
            <a:endParaRPr lang="en-US" dirty="0" smtClean="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1300" dirty="0" smtClean="0"/>
              <a:t>Challenges</a:t>
            </a:r>
            <a:endParaRPr lang="en-US" sz="11300" dirty="0"/>
          </a:p>
        </p:txBody>
      </p:sp>
      <p:sp>
        <p:nvSpPr>
          <p:cNvPr id="6" name="Text Placeholder 5"/>
          <p:cNvSpPr>
            <a:spLocks noGrp="1"/>
          </p:cNvSpPr>
          <p:nvPr>
            <p:ph type="body" idx="1"/>
          </p:nvPr>
        </p:nvSpPr>
        <p:spPr/>
        <p:txBody>
          <a:bodyPr/>
          <a:lstStyle/>
          <a:p>
            <a:r>
              <a:rPr lang="en-US" dirty="0" smtClean="0"/>
              <a:t>Usability</a:t>
            </a:r>
            <a:endParaRPr lang="en-US" dirty="0"/>
          </a:p>
        </p:txBody>
      </p:sp>
      <p:sp>
        <p:nvSpPr>
          <p:cNvPr id="4" name="Footer Placeholder 3"/>
          <p:cNvSpPr>
            <a:spLocks noGrp="1"/>
          </p:cNvSpPr>
          <p:nvPr>
            <p:ph type="ftr" sz="quarter" idx="4294967295"/>
          </p:nvPr>
        </p:nvSpPr>
        <p:spPr>
          <a:xfrm>
            <a:off x="3500438" y="6275388"/>
            <a:ext cx="5643562" cy="365125"/>
          </a:xfrm>
        </p:spPr>
        <p:txBody>
          <a:bodyPr/>
          <a:lstStyle/>
          <a:p>
            <a:r>
              <a:rPr lang="en-US" smtClean="0"/>
              <a:t>6998-03 Feb. 2010</a:t>
            </a: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dirty="0" smtClean="0"/>
              <a:t>Usability: </a:t>
            </a:r>
            <a:r>
              <a:rPr lang="en-US" dirty="0"/>
              <a:t>Email configuration</a:t>
            </a:r>
          </a:p>
        </p:txBody>
      </p:sp>
      <p:sp>
        <p:nvSpPr>
          <p:cNvPr id="177155" name="Rectangle 3"/>
          <p:cNvSpPr>
            <a:spLocks noGrp="1" noChangeArrowheads="1"/>
          </p:cNvSpPr>
          <p:nvPr>
            <p:ph idx="1"/>
          </p:nvPr>
        </p:nvSpPr>
        <p:spPr>
          <a:xfrm>
            <a:off x="457200" y="1600200"/>
            <a:ext cx="4191000" cy="2971800"/>
          </a:xfrm>
        </p:spPr>
        <p:txBody>
          <a:bodyPr>
            <a:normAutofit fontScale="92500" lnSpcReduction="20000"/>
          </a:bodyPr>
          <a:lstStyle/>
          <a:p>
            <a:r>
              <a:rPr lang="en-US"/>
              <a:t>Application configuration for (mobile) devices painful</a:t>
            </a:r>
          </a:p>
          <a:p>
            <a:r>
              <a:rPr lang="en-US"/>
              <a:t>SMTP port 25 vs. 587</a:t>
            </a:r>
          </a:p>
          <a:p>
            <a:r>
              <a:rPr lang="en-US"/>
              <a:t>IMAP vs. POP</a:t>
            </a:r>
          </a:p>
          <a:p>
            <a:r>
              <a:rPr lang="en-US"/>
              <a:t>TLS vs. SSL vs. “secure authentication”</a:t>
            </a:r>
          </a:p>
          <a:p>
            <a:r>
              <a:rPr lang="en-US"/>
              <a:t>Worse for SIP...</a:t>
            </a:r>
          </a:p>
        </p:txBody>
      </p:sp>
      <p:sp>
        <p:nvSpPr>
          <p:cNvPr id="5" name="Footer Placeholder 4"/>
          <p:cNvSpPr>
            <a:spLocks noGrp="1"/>
          </p:cNvSpPr>
          <p:nvPr>
            <p:ph type="ftr" sz="quarter" idx="11"/>
          </p:nvPr>
        </p:nvSpPr>
        <p:spPr/>
        <p:txBody>
          <a:bodyPr/>
          <a:lstStyle/>
          <a:p>
            <a:r>
              <a:rPr lang="en-US" smtClean="0"/>
              <a:t>6998-03 Feb. 2010</a:t>
            </a:r>
            <a:endParaRPr lang="en-US"/>
          </a:p>
        </p:txBody>
      </p:sp>
      <p:pic>
        <p:nvPicPr>
          <p:cNvPr id="177156" name="Picture 4" descr="thunderbird"/>
          <p:cNvPicPr>
            <a:picLocks noChangeAspect="1" noChangeArrowheads="1"/>
          </p:cNvPicPr>
          <p:nvPr/>
        </p:nvPicPr>
        <p:blipFill>
          <a:blip r:embed="rId3"/>
          <a:srcRect/>
          <a:stretch>
            <a:fillRect/>
          </a:stretch>
        </p:blipFill>
        <p:spPr bwMode="auto">
          <a:xfrm>
            <a:off x="4572000" y="1676400"/>
            <a:ext cx="4183063" cy="34798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dirty="0" smtClean="0"/>
              <a:t>Usability: </a:t>
            </a:r>
            <a:r>
              <a:rPr lang="en-US" dirty="0"/>
              <a:t>SIP configuration</a:t>
            </a:r>
          </a:p>
        </p:txBody>
      </p:sp>
      <p:sp>
        <p:nvSpPr>
          <p:cNvPr id="182275" name="Rectangle 3"/>
          <p:cNvSpPr>
            <a:spLocks noGrp="1" noChangeArrowheads="1"/>
          </p:cNvSpPr>
          <p:nvPr>
            <p:ph idx="1"/>
          </p:nvPr>
        </p:nvSpPr>
        <p:spPr>
          <a:xfrm>
            <a:off x="457200" y="1295400"/>
            <a:ext cx="6553200" cy="1752600"/>
          </a:xfrm>
        </p:spPr>
        <p:txBody>
          <a:bodyPr>
            <a:normAutofit fontScale="92500" lnSpcReduction="10000"/>
          </a:bodyPr>
          <a:lstStyle/>
          <a:p>
            <a:pPr>
              <a:spcBef>
                <a:spcPct val="0"/>
              </a:spcBef>
            </a:pPr>
            <a:r>
              <a:rPr lang="en-US" sz="1800"/>
              <a:t>highly technical parameters, with differing names</a:t>
            </a:r>
          </a:p>
          <a:p>
            <a:pPr>
              <a:spcBef>
                <a:spcPct val="0"/>
              </a:spcBef>
            </a:pPr>
            <a:r>
              <a:rPr lang="en-US" sz="1800"/>
              <a:t>inconsistent conventions for user and realm</a:t>
            </a:r>
          </a:p>
          <a:p>
            <a:pPr>
              <a:spcBef>
                <a:spcPct val="0"/>
              </a:spcBef>
            </a:pPr>
            <a:r>
              <a:rPr lang="en-US" sz="1800"/>
              <a:t>made worse by limited end systems (configure by multi-tap)</a:t>
            </a:r>
          </a:p>
          <a:p>
            <a:pPr>
              <a:spcBef>
                <a:spcPct val="0"/>
              </a:spcBef>
            </a:pPr>
            <a:r>
              <a:rPr lang="en-US" sz="1800"/>
              <a:t>usually fails with some cryptic error message and no indication which parameter</a:t>
            </a:r>
          </a:p>
          <a:p>
            <a:pPr>
              <a:spcBef>
                <a:spcPct val="0"/>
              </a:spcBef>
            </a:pPr>
            <a:r>
              <a:rPr lang="en-US" sz="1800"/>
              <a:t>out-of-box experience not good</a:t>
            </a:r>
            <a:endParaRPr lang="en-US"/>
          </a:p>
        </p:txBody>
      </p:sp>
      <p:sp>
        <p:nvSpPr>
          <p:cNvPr id="9" name="Footer Placeholder 8"/>
          <p:cNvSpPr>
            <a:spLocks noGrp="1"/>
          </p:cNvSpPr>
          <p:nvPr>
            <p:ph type="ftr" sz="quarter" idx="11"/>
          </p:nvPr>
        </p:nvSpPr>
        <p:spPr/>
        <p:txBody>
          <a:bodyPr/>
          <a:lstStyle/>
          <a:p>
            <a:r>
              <a:rPr lang="en-US" smtClean="0"/>
              <a:t>6998-03 Feb. 2010</a:t>
            </a:r>
            <a:endParaRPr lang="en-US"/>
          </a:p>
        </p:txBody>
      </p:sp>
      <p:pic>
        <p:nvPicPr>
          <p:cNvPr id="182276" name="Picture 4" descr="ScreenShot009"/>
          <p:cNvPicPr>
            <a:picLocks noChangeAspect="1" noChangeArrowheads="1"/>
          </p:cNvPicPr>
          <p:nvPr/>
        </p:nvPicPr>
        <p:blipFill>
          <a:blip r:embed="rId3"/>
          <a:srcRect/>
          <a:stretch>
            <a:fillRect/>
          </a:stretch>
        </p:blipFill>
        <p:spPr bwMode="auto">
          <a:xfrm>
            <a:off x="4724400" y="3048000"/>
            <a:ext cx="4143375" cy="3638550"/>
          </a:xfrm>
          <a:prstGeom prst="rect">
            <a:avLst/>
          </a:prstGeom>
          <a:noFill/>
        </p:spPr>
      </p:pic>
      <p:pic>
        <p:nvPicPr>
          <p:cNvPr id="182277" name="Picture 5" descr="ScreenShot008"/>
          <p:cNvPicPr>
            <a:picLocks noChangeAspect="1" noChangeArrowheads="1"/>
          </p:cNvPicPr>
          <p:nvPr/>
        </p:nvPicPr>
        <p:blipFill>
          <a:blip r:embed="rId4"/>
          <a:srcRect/>
          <a:stretch>
            <a:fillRect/>
          </a:stretch>
        </p:blipFill>
        <p:spPr bwMode="auto">
          <a:xfrm>
            <a:off x="457200" y="3124200"/>
            <a:ext cx="4181475" cy="3552825"/>
          </a:xfrm>
          <a:prstGeom prst="rect">
            <a:avLst/>
          </a:prstGeom>
          <a:noFill/>
        </p:spPr>
      </p:pic>
      <p:pic>
        <p:nvPicPr>
          <p:cNvPr id="182278" name="Picture 6" descr="skype"/>
          <p:cNvPicPr>
            <a:picLocks noChangeAspect="1" noChangeArrowheads="1"/>
          </p:cNvPicPr>
          <p:nvPr/>
        </p:nvPicPr>
        <p:blipFill>
          <a:blip r:embed="rId5"/>
          <a:srcRect/>
          <a:stretch>
            <a:fillRect/>
          </a:stretch>
        </p:blipFill>
        <p:spPr bwMode="auto">
          <a:xfrm>
            <a:off x="7391400" y="1447800"/>
            <a:ext cx="1265238" cy="1265238"/>
          </a:xfrm>
          <a:prstGeom prst="rect">
            <a:avLst/>
          </a:prstGeom>
          <a:noFill/>
        </p:spPr>
      </p:pic>
      <p:cxnSp>
        <p:nvCxnSpPr>
          <p:cNvPr id="182279" name="AutoShape 7"/>
          <p:cNvCxnSpPr>
            <a:cxnSpLocks noChangeShapeType="1"/>
            <a:stCxn id="182275" idx="0"/>
            <a:endCxn id="0" idx="0"/>
          </p:cNvCxnSpPr>
          <p:nvPr/>
        </p:nvCxnSpPr>
        <p:spPr bwMode="auto">
          <a:xfrm rot="5400000" flipV="1">
            <a:off x="5803107" y="-773907"/>
            <a:ext cx="152400" cy="4291013"/>
          </a:xfrm>
          <a:prstGeom prst="curvedConnector3">
            <a:avLst>
              <a:gd name="adj1" fmla="val -150000"/>
            </a:avLst>
          </a:prstGeom>
          <a:noFill/>
          <a:ln w="9525">
            <a:solidFill>
              <a:schemeClr val="tx1"/>
            </a:solidFill>
            <a:round/>
            <a:headEnd/>
            <a:tailEnd type="triangle" w="med" len="med"/>
          </a:ln>
        </p:spPr>
      </p:cxnSp>
      <p:sp>
        <p:nvSpPr>
          <p:cNvPr id="182280" name="Text Box 8"/>
          <p:cNvSpPr txBox="1">
            <a:spLocks noChangeArrowheads="1"/>
          </p:cNvSpPr>
          <p:nvPr/>
        </p:nvSpPr>
        <p:spPr bwMode="auto">
          <a:xfrm>
            <a:off x="6248400" y="1066800"/>
            <a:ext cx="1874838" cy="366713"/>
          </a:xfrm>
          <a:prstGeom prst="rect">
            <a:avLst/>
          </a:prstGeom>
          <a:noFill/>
          <a:ln w="9525">
            <a:noFill/>
            <a:miter lim="800000"/>
            <a:headEnd/>
            <a:tailEnd/>
          </a:ln>
        </p:spPr>
        <p:txBody>
          <a:bodyPr wrap="none">
            <a:prstTxWarp prst="textNoShape">
              <a:avLst/>
            </a:prstTxWarp>
            <a:spAutoFit/>
          </a:bodyPr>
          <a:lstStyle/>
          <a:p>
            <a:r>
              <a:rPr lang="en-US" sz="1800"/>
              <a:t>partially explains</a:t>
            </a: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52" name="Picture 32" descr="iphone_home"/>
          <p:cNvPicPr>
            <a:picLocks noChangeAspect="1" noChangeArrowheads="1"/>
          </p:cNvPicPr>
          <p:nvPr/>
        </p:nvPicPr>
        <p:blipFill>
          <a:blip r:embed="rId2"/>
          <a:srcRect/>
          <a:stretch>
            <a:fillRect/>
          </a:stretch>
        </p:blipFill>
        <p:spPr bwMode="auto">
          <a:xfrm>
            <a:off x="2590800" y="2438400"/>
            <a:ext cx="974725" cy="1609725"/>
          </a:xfrm>
          <a:prstGeom prst="rect">
            <a:avLst/>
          </a:prstGeom>
          <a:noFill/>
        </p:spPr>
      </p:pic>
      <p:sp>
        <p:nvSpPr>
          <p:cNvPr id="184322" name="Rectangle 2"/>
          <p:cNvSpPr>
            <a:spLocks noGrp="1" noChangeArrowheads="1"/>
          </p:cNvSpPr>
          <p:nvPr>
            <p:ph type="title"/>
          </p:nvPr>
        </p:nvSpPr>
        <p:spPr/>
        <p:txBody>
          <a:bodyPr>
            <a:normAutofit/>
          </a:bodyPr>
          <a:lstStyle/>
          <a:p>
            <a:r>
              <a:rPr lang="en-US" sz="3600" dirty="0" smtClean="0"/>
              <a:t>Usability: Interconnected devices</a:t>
            </a:r>
            <a:endParaRPr lang="en-US" sz="3600" dirty="0"/>
          </a:p>
        </p:txBody>
      </p:sp>
      <p:sp>
        <p:nvSpPr>
          <p:cNvPr id="28" name="Footer Placeholder 27"/>
          <p:cNvSpPr>
            <a:spLocks noGrp="1"/>
          </p:cNvSpPr>
          <p:nvPr>
            <p:ph type="ftr" sz="quarter" idx="11"/>
          </p:nvPr>
        </p:nvSpPr>
        <p:spPr/>
        <p:txBody>
          <a:bodyPr/>
          <a:lstStyle/>
          <a:p>
            <a:r>
              <a:rPr lang="en-US" smtClean="0"/>
              <a:t>6998-03 Feb. 2010</a:t>
            </a:r>
            <a:endParaRPr lang="en-US"/>
          </a:p>
        </p:txBody>
      </p:sp>
      <p:pic>
        <p:nvPicPr>
          <p:cNvPr id="184324" name="Picture 4" descr="key_fob"/>
          <p:cNvPicPr>
            <a:picLocks noChangeAspect="1" noChangeArrowheads="1"/>
          </p:cNvPicPr>
          <p:nvPr/>
        </p:nvPicPr>
        <p:blipFill>
          <a:blip r:embed="rId3"/>
          <a:srcRect/>
          <a:stretch>
            <a:fillRect/>
          </a:stretch>
        </p:blipFill>
        <p:spPr bwMode="auto">
          <a:xfrm>
            <a:off x="1066800" y="1447800"/>
            <a:ext cx="1955800" cy="1069975"/>
          </a:xfrm>
          <a:prstGeom prst="rect">
            <a:avLst/>
          </a:prstGeom>
          <a:noFill/>
        </p:spPr>
      </p:pic>
      <p:pic>
        <p:nvPicPr>
          <p:cNvPr id="184326" name="Picture 6" descr="metal2_medium"/>
          <p:cNvPicPr>
            <a:picLocks noChangeAspect="1" noChangeArrowheads="1"/>
          </p:cNvPicPr>
          <p:nvPr/>
        </p:nvPicPr>
        <p:blipFill>
          <a:blip r:embed="rId4"/>
          <a:srcRect/>
          <a:stretch>
            <a:fillRect/>
          </a:stretch>
        </p:blipFill>
        <p:spPr bwMode="auto">
          <a:xfrm>
            <a:off x="1219200" y="3048000"/>
            <a:ext cx="963613" cy="1300163"/>
          </a:xfrm>
          <a:prstGeom prst="rect">
            <a:avLst/>
          </a:prstGeom>
          <a:noFill/>
        </p:spPr>
      </p:pic>
      <p:pic>
        <p:nvPicPr>
          <p:cNvPr id="184327" name="Picture 7" descr="OSIWeatherStation802"/>
          <p:cNvPicPr>
            <a:picLocks noChangeAspect="1" noChangeArrowheads="1"/>
          </p:cNvPicPr>
          <p:nvPr/>
        </p:nvPicPr>
        <p:blipFill>
          <a:blip r:embed="rId5"/>
          <a:srcRect/>
          <a:stretch>
            <a:fillRect/>
          </a:stretch>
        </p:blipFill>
        <p:spPr bwMode="auto">
          <a:xfrm>
            <a:off x="1066800" y="4724400"/>
            <a:ext cx="1295400" cy="1212850"/>
          </a:xfrm>
          <a:prstGeom prst="rect">
            <a:avLst/>
          </a:prstGeom>
          <a:noFill/>
        </p:spPr>
      </p:pic>
      <p:pic>
        <p:nvPicPr>
          <p:cNvPr id="184328" name="Picture 8" descr="Wireless_Door_Bell"/>
          <p:cNvPicPr>
            <a:picLocks noChangeAspect="1" noChangeArrowheads="1"/>
          </p:cNvPicPr>
          <p:nvPr/>
        </p:nvPicPr>
        <p:blipFill>
          <a:blip r:embed="rId6"/>
          <a:srcRect/>
          <a:stretch>
            <a:fillRect/>
          </a:stretch>
        </p:blipFill>
        <p:spPr bwMode="auto">
          <a:xfrm>
            <a:off x="6096000" y="5105400"/>
            <a:ext cx="1614488" cy="1420813"/>
          </a:xfrm>
          <a:prstGeom prst="rect">
            <a:avLst/>
          </a:prstGeom>
          <a:noFill/>
        </p:spPr>
      </p:pic>
      <p:pic>
        <p:nvPicPr>
          <p:cNvPr id="184329" name="Picture 9" descr="garmin-nuvi-670-gps-unveiled"/>
          <p:cNvPicPr>
            <a:picLocks noChangeAspect="1" noChangeArrowheads="1"/>
          </p:cNvPicPr>
          <p:nvPr/>
        </p:nvPicPr>
        <p:blipFill>
          <a:blip r:embed="rId7"/>
          <a:srcRect/>
          <a:stretch>
            <a:fillRect/>
          </a:stretch>
        </p:blipFill>
        <p:spPr bwMode="auto">
          <a:xfrm>
            <a:off x="4876800" y="1143000"/>
            <a:ext cx="1587500" cy="1587500"/>
          </a:xfrm>
          <a:prstGeom prst="rect">
            <a:avLst/>
          </a:prstGeom>
          <a:noFill/>
        </p:spPr>
      </p:pic>
      <p:pic>
        <p:nvPicPr>
          <p:cNvPr id="184331" name="Picture 11" descr="r927"/>
          <p:cNvPicPr>
            <a:picLocks noChangeAspect="1" noChangeArrowheads="1"/>
          </p:cNvPicPr>
          <p:nvPr/>
        </p:nvPicPr>
        <p:blipFill>
          <a:blip r:embed="rId8"/>
          <a:srcRect/>
          <a:stretch>
            <a:fillRect/>
          </a:stretch>
        </p:blipFill>
        <p:spPr bwMode="auto">
          <a:xfrm>
            <a:off x="4419600" y="2895600"/>
            <a:ext cx="1471613" cy="1236663"/>
          </a:xfrm>
          <a:prstGeom prst="rect">
            <a:avLst/>
          </a:prstGeom>
          <a:noFill/>
        </p:spPr>
      </p:pic>
      <p:pic>
        <p:nvPicPr>
          <p:cNvPr id="184332" name="Picture 12" descr="510-bose radio"/>
          <p:cNvPicPr>
            <a:picLocks noChangeAspect="1" noChangeArrowheads="1"/>
          </p:cNvPicPr>
          <p:nvPr/>
        </p:nvPicPr>
        <p:blipFill>
          <a:blip r:embed="rId9"/>
          <a:srcRect/>
          <a:stretch>
            <a:fillRect/>
          </a:stretch>
        </p:blipFill>
        <p:spPr bwMode="auto">
          <a:xfrm>
            <a:off x="3048000" y="4876800"/>
            <a:ext cx="1395413" cy="1162050"/>
          </a:xfrm>
          <a:prstGeom prst="rect">
            <a:avLst/>
          </a:prstGeom>
          <a:noFill/>
        </p:spPr>
      </p:pic>
      <p:pic>
        <p:nvPicPr>
          <p:cNvPr id="184334" name="Picture 14" descr="wirelesswater"/>
          <p:cNvPicPr>
            <a:picLocks noChangeAspect="1" noChangeArrowheads="1"/>
          </p:cNvPicPr>
          <p:nvPr/>
        </p:nvPicPr>
        <p:blipFill>
          <a:blip r:embed="rId10"/>
          <a:srcRect/>
          <a:stretch>
            <a:fillRect/>
          </a:stretch>
        </p:blipFill>
        <p:spPr bwMode="auto">
          <a:xfrm>
            <a:off x="7162800" y="3962400"/>
            <a:ext cx="1425575" cy="1163638"/>
          </a:xfrm>
          <a:prstGeom prst="rect">
            <a:avLst/>
          </a:prstGeom>
          <a:noFill/>
        </p:spPr>
      </p:pic>
      <p:sp>
        <p:nvSpPr>
          <p:cNvPr id="184335" name="Text Box 15"/>
          <p:cNvSpPr txBox="1">
            <a:spLocks noChangeArrowheads="1"/>
          </p:cNvSpPr>
          <p:nvPr/>
        </p:nvSpPr>
        <p:spPr bwMode="auto">
          <a:xfrm>
            <a:off x="762000" y="5715000"/>
            <a:ext cx="1539875" cy="457200"/>
          </a:xfrm>
          <a:prstGeom prst="rect">
            <a:avLst/>
          </a:prstGeom>
          <a:noFill/>
          <a:ln w="9525">
            <a:noFill/>
            <a:miter lim="800000"/>
            <a:headEnd/>
            <a:tailEnd/>
          </a:ln>
        </p:spPr>
        <p:txBody>
          <a:bodyPr wrap="none">
            <a:prstTxWarp prst="textNoShape">
              <a:avLst/>
            </a:prstTxWarp>
            <a:spAutoFit/>
          </a:bodyPr>
          <a:lstStyle/>
          <a:p>
            <a:r>
              <a:rPr lang="en-US" sz="1200"/>
              <a:t>any weather service</a:t>
            </a:r>
          </a:p>
          <a:p>
            <a:r>
              <a:rPr lang="en-US" sz="1200"/>
              <a:t>school closings</a:t>
            </a:r>
          </a:p>
        </p:txBody>
      </p:sp>
      <p:pic>
        <p:nvPicPr>
          <p:cNvPr id="184340" name="Picture 20" descr="laptop_complete"/>
          <p:cNvPicPr>
            <a:picLocks noChangeAspect="1" noChangeArrowheads="1"/>
          </p:cNvPicPr>
          <p:nvPr/>
        </p:nvPicPr>
        <p:blipFill>
          <a:blip r:embed="rId11"/>
          <a:srcRect/>
          <a:stretch>
            <a:fillRect/>
          </a:stretch>
        </p:blipFill>
        <p:spPr bwMode="auto">
          <a:xfrm>
            <a:off x="5715000" y="3352800"/>
            <a:ext cx="1441450" cy="1349375"/>
          </a:xfrm>
          <a:prstGeom prst="rect">
            <a:avLst/>
          </a:prstGeom>
          <a:noFill/>
        </p:spPr>
      </p:pic>
      <p:cxnSp>
        <p:nvCxnSpPr>
          <p:cNvPr id="184341" name="AutoShape 21"/>
          <p:cNvCxnSpPr>
            <a:cxnSpLocks noChangeShapeType="1"/>
            <a:stCxn id="0" idx="1"/>
            <a:endCxn id="0" idx="0"/>
          </p:cNvCxnSpPr>
          <p:nvPr/>
        </p:nvCxnSpPr>
        <p:spPr bwMode="auto">
          <a:xfrm rot="10800000" flipH="1" flipV="1">
            <a:off x="4876800" y="1936750"/>
            <a:ext cx="279400" cy="958850"/>
          </a:xfrm>
          <a:prstGeom prst="curvedConnector4">
            <a:avLst>
              <a:gd name="adj1" fmla="val -81819"/>
              <a:gd name="adj2" fmla="val 91389"/>
            </a:avLst>
          </a:prstGeom>
          <a:noFill/>
          <a:ln w="38100">
            <a:solidFill>
              <a:schemeClr val="accent2"/>
            </a:solidFill>
            <a:round/>
            <a:headEnd/>
            <a:tailEnd type="triangle" w="med" len="med"/>
          </a:ln>
        </p:spPr>
      </p:cxnSp>
      <p:sp>
        <p:nvSpPr>
          <p:cNvPr id="184342" name="Text Box 22"/>
          <p:cNvSpPr txBox="1">
            <a:spLocks noChangeArrowheads="1"/>
          </p:cNvSpPr>
          <p:nvPr/>
        </p:nvSpPr>
        <p:spPr bwMode="auto">
          <a:xfrm>
            <a:off x="685800" y="1371600"/>
            <a:ext cx="1303338" cy="336550"/>
          </a:xfrm>
          <a:prstGeom prst="rect">
            <a:avLst/>
          </a:prstGeom>
          <a:noFill/>
          <a:ln w="9525">
            <a:noFill/>
            <a:miter lim="800000"/>
            <a:headEnd/>
            <a:tailEnd/>
          </a:ln>
        </p:spPr>
        <p:txBody>
          <a:bodyPr wrap="none">
            <a:prstTxWarp prst="textNoShape">
              <a:avLst/>
            </a:prstTxWarp>
            <a:spAutoFit/>
          </a:bodyPr>
          <a:lstStyle/>
          <a:p>
            <a:r>
              <a:rPr lang="en-US" sz="1600">
                <a:solidFill>
                  <a:schemeClr val="hlink"/>
                </a:solidFill>
              </a:rPr>
              <a:t>opens doors</a:t>
            </a:r>
            <a:endParaRPr lang="en-US">
              <a:solidFill>
                <a:schemeClr val="hlink"/>
              </a:solidFill>
            </a:endParaRPr>
          </a:p>
        </p:txBody>
      </p:sp>
      <p:sp>
        <p:nvSpPr>
          <p:cNvPr id="184343" name="Text Box 23"/>
          <p:cNvSpPr txBox="1">
            <a:spLocks noChangeArrowheads="1"/>
          </p:cNvSpPr>
          <p:nvPr/>
        </p:nvSpPr>
        <p:spPr bwMode="auto">
          <a:xfrm>
            <a:off x="304800" y="2819400"/>
            <a:ext cx="1358900" cy="336550"/>
          </a:xfrm>
          <a:prstGeom prst="rect">
            <a:avLst/>
          </a:prstGeom>
          <a:noFill/>
          <a:ln w="9525">
            <a:noFill/>
            <a:miter lim="800000"/>
            <a:headEnd/>
            <a:tailEnd/>
          </a:ln>
        </p:spPr>
        <p:txBody>
          <a:bodyPr wrap="none">
            <a:prstTxWarp prst="textNoShape">
              <a:avLst/>
            </a:prstTxWarp>
            <a:spAutoFit/>
          </a:bodyPr>
          <a:lstStyle/>
          <a:p>
            <a:r>
              <a:rPr lang="en-US" sz="1600">
                <a:solidFill>
                  <a:srgbClr val="4955FF"/>
                </a:solidFill>
              </a:rPr>
              <a:t>incoming call</a:t>
            </a:r>
            <a:endParaRPr lang="en-US"/>
          </a:p>
        </p:txBody>
      </p:sp>
      <p:sp>
        <p:nvSpPr>
          <p:cNvPr id="184344" name="Text Box 24"/>
          <p:cNvSpPr txBox="1">
            <a:spLocks noChangeArrowheads="1"/>
          </p:cNvSpPr>
          <p:nvPr/>
        </p:nvSpPr>
        <p:spPr bwMode="auto">
          <a:xfrm>
            <a:off x="2743200" y="2133600"/>
            <a:ext cx="1550988" cy="336550"/>
          </a:xfrm>
          <a:prstGeom prst="rect">
            <a:avLst/>
          </a:prstGeom>
          <a:noFill/>
          <a:ln w="9525">
            <a:noFill/>
            <a:miter lim="800000"/>
            <a:headEnd/>
            <a:tailEnd/>
          </a:ln>
        </p:spPr>
        <p:txBody>
          <a:bodyPr wrap="none">
            <a:prstTxWarp prst="textNoShape">
              <a:avLst/>
            </a:prstTxWarp>
            <a:spAutoFit/>
          </a:bodyPr>
          <a:lstStyle/>
          <a:p>
            <a:r>
              <a:rPr lang="en-US" sz="1600">
                <a:solidFill>
                  <a:srgbClr val="4955FF"/>
                </a:solidFill>
              </a:rPr>
              <a:t>generates TAN</a:t>
            </a:r>
            <a:endParaRPr lang="en-US"/>
          </a:p>
        </p:txBody>
      </p:sp>
      <p:sp>
        <p:nvSpPr>
          <p:cNvPr id="184345" name="Text Box 25"/>
          <p:cNvSpPr txBox="1">
            <a:spLocks noChangeArrowheads="1"/>
          </p:cNvSpPr>
          <p:nvPr/>
        </p:nvSpPr>
        <p:spPr bwMode="auto">
          <a:xfrm>
            <a:off x="3048000" y="5715000"/>
            <a:ext cx="1482725" cy="336550"/>
          </a:xfrm>
          <a:prstGeom prst="rect">
            <a:avLst/>
          </a:prstGeom>
          <a:noFill/>
          <a:ln w="9525">
            <a:noFill/>
            <a:miter lim="800000"/>
            <a:headEnd/>
            <a:tailEnd/>
          </a:ln>
        </p:spPr>
        <p:txBody>
          <a:bodyPr wrap="none">
            <a:prstTxWarp prst="textNoShape">
              <a:avLst/>
            </a:prstTxWarp>
            <a:spAutoFit/>
          </a:bodyPr>
          <a:lstStyle/>
          <a:p>
            <a:r>
              <a:rPr lang="en-US" sz="1600">
                <a:solidFill>
                  <a:schemeClr val="hlink"/>
                </a:solidFill>
              </a:rPr>
              <a:t>acoustic alerts</a:t>
            </a:r>
            <a:endParaRPr lang="en-US"/>
          </a:p>
        </p:txBody>
      </p:sp>
      <p:cxnSp>
        <p:nvCxnSpPr>
          <p:cNvPr id="184346" name="AutoShape 26"/>
          <p:cNvCxnSpPr>
            <a:cxnSpLocks noChangeShapeType="1"/>
            <a:stCxn id="0" idx="3"/>
            <a:endCxn id="0" idx="1"/>
          </p:cNvCxnSpPr>
          <p:nvPr/>
        </p:nvCxnSpPr>
        <p:spPr bwMode="auto">
          <a:xfrm>
            <a:off x="3565525" y="3243263"/>
            <a:ext cx="854075" cy="271462"/>
          </a:xfrm>
          <a:prstGeom prst="curvedConnector3">
            <a:avLst>
              <a:gd name="adj1" fmla="val 50000"/>
            </a:avLst>
          </a:prstGeom>
          <a:noFill/>
          <a:ln w="38100">
            <a:solidFill>
              <a:schemeClr val="accent2"/>
            </a:solidFill>
            <a:round/>
            <a:headEnd/>
            <a:tailEnd type="triangle" w="med" len="med"/>
          </a:ln>
        </p:spPr>
      </p:cxnSp>
      <p:sp>
        <p:nvSpPr>
          <p:cNvPr id="184347" name="Text Box 27"/>
          <p:cNvSpPr txBox="1">
            <a:spLocks noChangeArrowheads="1"/>
          </p:cNvSpPr>
          <p:nvPr/>
        </p:nvSpPr>
        <p:spPr bwMode="auto">
          <a:xfrm>
            <a:off x="4876800" y="2819400"/>
            <a:ext cx="1663700" cy="336550"/>
          </a:xfrm>
          <a:prstGeom prst="rect">
            <a:avLst/>
          </a:prstGeom>
          <a:noFill/>
          <a:ln w="9525">
            <a:noFill/>
            <a:miter lim="800000"/>
            <a:headEnd/>
            <a:tailEnd/>
          </a:ln>
        </p:spPr>
        <p:txBody>
          <a:bodyPr wrap="none">
            <a:prstTxWarp prst="textNoShape">
              <a:avLst/>
            </a:prstTxWarp>
            <a:spAutoFit/>
          </a:bodyPr>
          <a:lstStyle/>
          <a:p>
            <a:r>
              <a:rPr lang="en-US" sz="1600">
                <a:solidFill>
                  <a:schemeClr val="hlink"/>
                </a:solidFill>
              </a:rPr>
              <a:t>updates location</a:t>
            </a:r>
            <a:endParaRPr lang="en-US"/>
          </a:p>
        </p:txBody>
      </p:sp>
      <p:sp>
        <p:nvSpPr>
          <p:cNvPr id="184348" name="Text Box 28"/>
          <p:cNvSpPr txBox="1">
            <a:spLocks noChangeArrowheads="1"/>
          </p:cNvSpPr>
          <p:nvPr/>
        </p:nvSpPr>
        <p:spPr bwMode="auto">
          <a:xfrm>
            <a:off x="3505200" y="3581400"/>
            <a:ext cx="1381125" cy="336550"/>
          </a:xfrm>
          <a:prstGeom prst="rect">
            <a:avLst/>
          </a:prstGeom>
          <a:noFill/>
          <a:ln w="9525">
            <a:noFill/>
            <a:miter lim="800000"/>
            <a:headEnd/>
            <a:tailEnd/>
          </a:ln>
        </p:spPr>
        <p:txBody>
          <a:bodyPr wrap="none">
            <a:prstTxWarp prst="textNoShape">
              <a:avLst/>
            </a:prstTxWarp>
            <a:spAutoFit/>
          </a:bodyPr>
          <a:lstStyle/>
          <a:p>
            <a:r>
              <a:rPr lang="en-US" sz="1600">
                <a:solidFill>
                  <a:schemeClr val="hlink"/>
                </a:solidFill>
              </a:rPr>
              <a:t>time, location</a:t>
            </a:r>
            <a:endParaRPr lang="en-US"/>
          </a:p>
        </p:txBody>
      </p:sp>
      <p:sp>
        <p:nvSpPr>
          <p:cNvPr id="184349" name="Text Box 29"/>
          <p:cNvSpPr txBox="1">
            <a:spLocks noChangeArrowheads="1"/>
          </p:cNvSpPr>
          <p:nvPr/>
        </p:nvSpPr>
        <p:spPr bwMode="auto">
          <a:xfrm>
            <a:off x="7543800" y="5257800"/>
            <a:ext cx="1290638" cy="336550"/>
          </a:xfrm>
          <a:prstGeom prst="rect">
            <a:avLst/>
          </a:prstGeom>
          <a:noFill/>
          <a:ln w="9525">
            <a:noFill/>
            <a:miter lim="800000"/>
            <a:headEnd/>
            <a:tailEnd/>
          </a:ln>
        </p:spPr>
        <p:txBody>
          <a:bodyPr wrap="none">
            <a:prstTxWarp prst="textNoShape">
              <a:avLst/>
            </a:prstTxWarp>
            <a:spAutoFit/>
          </a:bodyPr>
          <a:lstStyle/>
          <a:p>
            <a:r>
              <a:rPr lang="en-US" sz="1600">
                <a:solidFill>
                  <a:schemeClr val="hlink"/>
                </a:solidFill>
              </a:rPr>
              <a:t>alert, events</a:t>
            </a:r>
            <a:endParaRPr lang="en-US">
              <a:solidFill>
                <a:schemeClr val="hlink"/>
              </a:solidFill>
            </a:endParaRPr>
          </a:p>
        </p:txBody>
      </p:sp>
      <p:cxnSp>
        <p:nvCxnSpPr>
          <p:cNvPr id="184350" name="AutoShape 30"/>
          <p:cNvCxnSpPr>
            <a:cxnSpLocks noChangeShapeType="1"/>
            <a:stCxn id="0" idx="0"/>
            <a:endCxn id="0" idx="0"/>
          </p:cNvCxnSpPr>
          <p:nvPr/>
        </p:nvCxnSpPr>
        <p:spPr bwMode="auto">
          <a:xfrm rot="5400000" flipH="1">
            <a:off x="6850857" y="2937668"/>
            <a:ext cx="609600" cy="1439863"/>
          </a:xfrm>
          <a:prstGeom prst="curvedConnector3">
            <a:avLst>
              <a:gd name="adj1" fmla="val 137500"/>
            </a:avLst>
          </a:prstGeom>
          <a:noFill/>
          <a:ln w="38100">
            <a:solidFill>
              <a:schemeClr val="accent2"/>
            </a:solidFill>
            <a:round/>
            <a:headEnd/>
            <a:tailEnd type="triangle" w="med" len="med"/>
          </a:ln>
        </p:spPr>
      </p:cxnSp>
      <p:cxnSp>
        <p:nvCxnSpPr>
          <p:cNvPr id="184351" name="AutoShape 31"/>
          <p:cNvCxnSpPr>
            <a:cxnSpLocks noChangeShapeType="1"/>
            <a:stCxn id="0" idx="2"/>
            <a:endCxn id="0" idx="2"/>
          </p:cNvCxnSpPr>
          <p:nvPr/>
        </p:nvCxnSpPr>
        <p:spPr bwMode="auto">
          <a:xfrm rot="16200000" flipV="1">
            <a:off x="4937919" y="2188369"/>
            <a:ext cx="1077913" cy="4797425"/>
          </a:xfrm>
          <a:prstGeom prst="curvedConnector3">
            <a:avLst>
              <a:gd name="adj1" fmla="val -21208"/>
            </a:avLst>
          </a:prstGeom>
          <a:noFill/>
          <a:ln w="38100">
            <a:solidFill>
              <a:schemeClr val="accent2"/>
            </a:solidFill>
            <a:round/>
            <a:headEnd/>
            <a:tailEnd type="triangle" w="med" len="med"/>
          </a:ln>
        </p:spPr>
      </p:cxnSp>
      <p:cxnSp>
        <p:nvCxnSpPr>
          <p:cNvPr id="184353" name="AutoShape 33"/>
          <p:cNvCxnSpPr>
            <a:cxnSpLocks noChangeShapeType="1"/>
            <a:stCxn id="0" idx="2"/>
            <a:endCxn id="0" idx="2"/>
          </p:cNvCxnSpPr>
          <p:nvPr/>
        </p:nvCxnSpPr>
        <p:spPr bwMode="auto">
          <a:xfrm rot="16200000" flipV="1">
            <a:off x="4429919" y="2696369"/>
            <a:ext cx="654050" cy="3357562"/>
          </a:xfrm>
          <a:prstGeom prst="curvedConnector3">
            <a:avLst>
              <a:gd name="adj1" fmla="val -34954"/>
            </a:avLst>
          </a:prstGeom>
          <a:noFill/>
          <a:ln w="38100">
            <a:solidFill>
              <a:schemeClr val="accent2"/>
            </a:solidFill>
            <a:round/>
            <a:headEnd/>
            <a:tailEnd type="triangle" w="med" len="med"/>
          </a:ln>
        </p:spPr>
      </p:cxnSp>
      <p:sp>
        <p:nvSpPr>
          <p:cNvPr id="184354" name="Text Box 34"/>
          <p:cNvSpPr txBox="1">
            <a:spLocks noChangeArrowheads="1"/>
          </p:cNvSpPr>
          <p:nvPr/>
        </p:nvSpPr>
        <p:spPr bwMode="auto">
          <a:xfrm>
            <a:off x="4191000" y="4572000"/>
            <a:ext cx="1404938" cy="336550"/>
          </a:xfrm>
          <a:prstGeom prst="rect">
            <a:avLst/>
          </a:prstGeom>
          <a:noFill/>
          <a:ln w="9525">
            <a:noFill/>
            <a:miter lim="800000"/>
            <a:headEnd/>
            <a:tailEnd/>
          </a:ln>
        </p:spPr>
        <p:txBody>
          <a:bodyPr wrap="none">
            <a:prstTxWarp prst="textNoShape">
              <a:avLst/>
            </a:prstTxWarp>
            <a:spAutoFit/>
          </a:bodyPr>
          <a:lstStyle/>
          <a:p>
            <a:r>
              <a:rPr lang="en-US" sz="1600">
                <a:solidFill>
                  <a:schemeClr val="hlink"/>
                </a:solidFill>
              </a:rPr>
              <a:t>address book</a:t>
            </a:r>
            <a:endParaRPr lang="en-US"/>
          </a:p>
        </p:txBody>
      </p:sp>
      <p:cxnSp>
        <p:nvCxnSpPr>
          <p:cNvPr id="184355" name="AutoShape 35"/>
          <p:cNvCxnSpPr>
            <a:cxnSpLocks noChangeShapeType="1"/>
            <a:stCxn id="0" idx="2"/>
            <a:endCxn id="0" idx="2"/>
          </p:cNvCxnSpPr>
          <p:nvPr/>
        </p:nvCxnSpPr>
        <p:spPr bwMode="auto">
          <a:xfrm rot="5400000">
            <a:off x="2239963" y="3509962"/>
            <a:ext cx="300038" cy="1376363"/>
          </a:xfrm>
          <a:prstGeom prst="curvedConnector3">
            <a:avLst>
              <a:gd name="adj1" fmla="val 176190"/>
            </a:avLst>
          </a:prstGeom>
          <a:noFill/>
          <a:ln w="38100">
            <a:solidFill>
              <a:schemeClr val="accent2"/>
            </a:solidFill>
            <a:round/>
            <a:headEnd/>
            <a:tailEnd type="triangle" w="med" len="med"/>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en-US" sz="7200" dirty="0" smtClean="0"/>
              <a:t>An architecture for the future Internet</a:t>
            </a:r>
            <a:endParaRPr lang="en-US" sz="7200" dirty="0"/>
          </a:p>
        </p:txBody>
      </p:sp>
      <p:sp>
        <p:nvSpPr>
          <p:cNvPr id="12" name="Subtitle 11"/>
          <p:cNvSpPr>
            <a:spLocks noGrp="1"/>
          </p:cNvSpPr>
          <p:nvPr>
            <p:ph type="subTitle" idx="1"/>
          </p:nvPr>
        </p:nvSpPr>
        <p:spPr/>
        <p:txBody>
          <a:bodyPr/>
          <a:lstStyle/>
          <a:p>
            <a:r>
              <a:rPr lang="en-US" dirty="0" smtClean="0"/>
              <a:t>NSF FI Summit</a:t>
            </a:r>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Really architecture?</a:t>
            </a:r>
            <a:endParaRPr lang="en-US" dirty="0"/>
          </a:p>
        </p:txBody>
      </p:sp>
      <p:sp>
        <p:nvSpPr>
          <p:cNvPr id="3" name="Content Placeholder 2"/>
          <p:cNvSpPr>
            <a:spLocks noGrp="1"/>
          </p:cNvSpPr>
          <p:nvPr>
            <p:ph idx="1"/>
          </p:nvPr>
        </p:nvSpPr>
        <p:spPr/>
        <p:txBody>
          <a:bodyPr>
            <a:normAutofit/>
          </a:bodyPr>
          <a:lstStyle/>
          <a:p>
            <a:pPr>
              <a:spcBef>
                <a:spcPts val="600"/>
              </a:spcBef>
            </a:pPr>
            <a:r>
              <a:rPr lang="en-US" dirty="0" smtClean="0"/>
              <a:t>Really closer to urban design</a:t>
            </a:r>
          </a:p>
          <a:p>
            <a:pPr lvl="1"/>
            <a:r>
              <a:rPr lang="en-US" dirty="0" smtClean="0"/>
              <a:t>zoning, fire codes and infrastructure (rail, water)</a:t>
            </a:r>
          </a:p>
          <a:p>
            <a:pPr lvl="2"/>
            <a:r>
              <a:rPr lang="en-US" dirty="0" smtClean="0"/>
              <a:t>plus oversight (fire marshal &amp; building inspector)</a:t>
            </a:r>
          </a:p>
          <a:p>
            <a:pPr lvl="1"/>
            <a:r>
              <a:rPr lang="en-US" dirty="0" smtClean="0"/>
              <a:t>architecture changes, urban designs stay</a:t>
            </a:r>
          </a:p>
          <a:p>
            <a:pPr lvl="2"/>
            <a:r>
              <a:rPr lang="en-US" dirty="0" smtClean="0"/>
              <a:t>see Washington, DC</a:t>
            </a:r>
          </a:p>
          <a:p>
            <a:pPr>
              <a:spcBef>
                <a:spcPts val="600"/>
              </a:spcBef>
            </a:pPr>
            <a:r>
              <a:rPr lang="en-US" dirty="0" smtClean="0"/>
              <a:t>“Architecture” must be</a:t>
            </a:r>
          </a:p>
          <a:p>
            <a:pPr lvl="1"/>
            <a:r>
              <a:rPr lang="en-US" dirty="0" smtClean="0"/>
              <a:t>expressible in one sentence</a:t>
            </a:r>
          </a:p>
          <a:p>
            <a:pPr lvl="1"/>
            <a:r>
              <a:rPr lang="en-US" dirty="0" smtClean="0"/>
              <a:t>avoid limiting options (unknown unknowns)</a:t>
            </a:r>
          </a:p>
          <a:p>
            <a:pPr lvl="1"/>
            <a:r>
              <a:rPr lang="en-US" dirty="0" smtClean="0"/>
              <a:t>avoid imposing unnecessary costs</a:t>
            </a:r>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Towards a future Internet</a:t>
            </a:r>
            <a:endParaRPr lang="en-US" dirty="0"/>
          </a:p>
        </p:txBody>
      </p:sp>
      <p:sp>
        <p:nvSpPr>
          <p:cNvPr id="3" name="Content Placeholder 2"/>
          <p:cNvSpPr>
            <a:spLocks noGrp="1"/>
          </p:cNvSpPr>
          <p:nvPr>
            <p:ph idx="1"/>
          </p:nvPr>
        </p:nvSpPr>
        <p:spPr>
          <a:xfrm>
            <a:off x="990600" y="1524000"/>
            <a:ext cx="7167284" cy="4572000"/>
          </a:xfrm>
        </p:spPr>
        <p:txBody>
          <a:bodyPr>
            <a:noAutofit/>
          </a:bodyPr>
          <a:lstStyle/>
          <a:p>
            <a:pPr>
              <a:spcBef>
                <a:spcPts val="600"/>
              </a:spcBef>
            </a:pPr>
            <a:r>
              <a:rPr lang="en-US" sz="1600" dirty="0" smtClean="0"/>
              <a:t>Long-term constant = </a:t>
            </a:r>
            <a:r>
              <a:rPr lang="en-US" sz="1600" i="1" dirty="0" smtClean="0"/>
              <a:t>service model</a:t>
            </a:r>
          </a:p>
          <a:p>
            <a:pPr lvl="1"/>
            <a:r>
              <a:rPr lang="en-US" sz="1600" dirty="0" smtClean="0"/>
              <a:t>equivalent of railroad track &amp; road width</a:t>
            </a:r>
          </a:p>
          <a:p>
            <a:pPr>
              <a:spcBef>
                <a:spcPts val="600"/>
              </a:spcBef>
            </a:pPr>
            <a:r>
              <a:rPr lang="en-US" sz="1600" dirty="0" smtClean="0"/>
              <a:t>Identify core Internet functions we need</a:t>
            </a:r>
          </a:p>
          <a:p>
            <a:pPr lvl="1"/>
            <a:r>
              <a:rPr lang="en-US" sz="1600" dirty="0" smtClean="0"/>
              <a:t>routing</a:t>
            </a:r>
          </a:p>
          <a:p>
            <a:pPr lvl="1"/>
            <a:r>
              <a:rPr lang="en-US" sz="1600" dirty="0" smtClean="0"/>
              <a:t>packet scheduling</a:t>
            </a:r>
          </a:p>
          <a:p>
            <a:pPr lvl="1"/>
            <a:r>
              <a:rPr lang="en-US" sz="1600" dirty="0" smtClean="0"/>
              <a:t>congestion control</a:t>
            </a:r>
          </a:p>
          <a:p>
            <a:pPr lvl="1"/>
            <a:r>
              <a:rPr lang="en-US" sz="1600" dirty="0" smtClean="0"/>
              <a:t>name lookup</a:t>
            </a:r>
          </a:p>
          <a:p>
            <a:pPr lvl="1"/>
            <a:r>
              <a:rPr lang="en-US" sz="1600" dirty="0" smtClean="0"/>
              <a:t>path state establishment</a:t>
            </a:r>
          </a:p>
          <a:p>
            <a:pPr lvl="1"/>
            <a:r>
              <a:rPr lang="en-US" sz="1600" dirty="0" smtClean="0"/>
              <a:t>…</a:t>
            </a:r>
          </a:p>
          <a:p>
            <a:pPr>
              <a:spcBef>
                <a:spcPts val="600"/>
              </a:spcBef>
            </a:pPr>
            <a:r>
              <a:rPr lang="en-US" sz="1600" dirty="0" smtClean="0"/>
              <a:t>Learn from history</a:t>
            </a:r>
          </a:p>
          <a:p>
            <a:pPr lvl="1"/>
            <a:r>
              <a:rPr lang="en-US" sz="1600" dirty="0" smtClean="0"/>
              <a:t>why didn’t these get done “right”?</a:t>
            </a:r>
          </a:p>
          <a:p>
            <a:pPr lvl="1"/>
            <a:r>
              <a:rPr lang="en-US" sz="1600" dirty="0" smtClean="0"/>
              <a:t>which functions should be done as application</a:t>
            </a:r>
          </a:p>
          <a:p>
            <a:pPr>
              <a:spcBef>
                <a:spcPts val="600"/>
              </a:spcBef>
            </a:pPr>
            <a:r>
              <a:rPr lang="en-US" sz="1600" dirty="0" smtClean="0"/>
              <a:t>Need engineering principles</a:t>
            </a:r>
          </a:p>
          <a:p>
            <a:pPr>
              <a:spcBef>
                <a:spcPts val="600"/>
              </a:spcBef>
            </a:pPr>
            <a:r>
              <a:rPr lang="en-US" sz="1600" dirty="0" smtClean="0"/>
              <a:t>Requirement list doesn’t help</a:t>
            </a:r>
            <a:endParaRPr lang="en-US" sz="1600" dirty="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Minimal Internet Architecture (MIA)</a:t>
            </a:r>
            <a:endParaRPr lang="en-US" sz="3200" dirty="0"/>
          </a:p>
        </p:txBody>
      </p:sp>
      <p:sp>
        <p:nvSpPr>
          <p:cNvPr id="3" name="Content Placeholder 2"/>
          <p:cNvSpPr>
            <a:spLocks noGrp="1"/>
          </p:cNvSpPr>
          <p:nvPr>
            <p:ph idx="1"/>
          </p:nvPr>
        </p:nvSpPr>
        <p:spPr>
          <a:xfrm>
            <a:off x="457200" y="1600201"/>
            <a:ext cx="8229600" cy="1388650"/>
          </a:xfrm>
        </p:spPr>
        <p:txBody>
          <a:bodyPr/>
          <a:lstStyle/>
          <a:p>
            <a:r>
              <a:rPr lang="en-US" dirty="0" smtClean="0"/>
              <a:t>“Deliver packets from point A to B”</a:t>
            </a:r>
          </a:p>
          <a:p>
            <a:pPr lvl="1"/>
            <a:r>
              <a:rPr lang="en-US" dirty="0" smtClean="0"/>
              <a:t>where A and B are globally unique identifiers</a:t>
            </a:r>
            <a:endParaRPr lang="en-US" dirty="0"/>
          </a:p>
        </p:txBody>
      </p:sp>
      <p:sp>
        <p:nvSpPr>
          <p:cNvPr id="4" name="Rounded Rectangle 3"/>
          <p:cNvSpPr/>
          <p:nvPr/>
        </p:nvSpPr>
        <p:spPr>
          <a:xfrm>
            <a:off x="2885016" y="4130514"/>
            <a:ext cx="1873060" cy="6798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smtClean="0"/>
              <a:t>datagrams</a:t>
            </a:r>
            <a:endParaRPr lang="en-US" dirty="0"/>
          </a:p>
        </p:txBody>
      </p:sp>
      <p:sp>
        <p:nvSpPr>
          <p:cNvPr id="5" name="Rounded Rectangle 4"/>
          <p:cNvSpPr/>
          <p:nvPr/>
        </p:nvSpPr>
        <p:spPr>
          <a:xfrm>
            <a:off x="2885016" y="3245404"/>
            <a:ext cx="1873060" cy="679867"/>
          </a:xfrm>
          <a:prstGeom prst="roundRect">
            <a:avLst/>
          </a:prstGeom>
          <a:gradFill>
            <a:gsLst>
              <a:gs pos="0">
                <a:schemeClr val="accent3">
                  <a:lumMod val="50000"/>
                </a:schemeClr>
              </a:gs>
              <a:gs pos="10000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device-centric protocols</a:t>
            </a:r>
            <a:endParaRPr lang="en-US" sz="1800" dirty="0"/>
          </a:p>
        </p:txBody>
      </p:sp>
      <p:sp>
        <p:nvSpPr>
          <p:cNvPr id="6" name="Rounded Rectangle 5"/>
          <p:cNvSpPr/>
          <p:nvPr/>
        </p:nvSpPr>
        <p:spPr>
          <a:xfrm>
            <a:off x="740993" y="3245404"/>
            <a:ext cx="1873060" cy="679867"/>
          </a:xfrm>
          <a:prstGeom prst="roundRect">
            <a:avLst/>
          </a:prstGeom>
          <a:gradFill>
            <a:gsLst>
              <a:gs pos="0">
                <a:schemeClr val="accent3">
                  <a:lumMod val="50000"/>
                </a:schemeClr>
              </a:gs>
              <a:gs pos="10000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content-based networks</a:t>
            </a:r>
            <a:endParaRPr lang="en-US" sz="1600" dirty="0"/>
          </a:p>
        </p:txBody>
      </p:sp>
      <p:sp>
        <p:nvSpPr>
          <p:cNvPr id="7" name="Rounded Rectangle 6"/>
          <p:cNvSpPr/>
          <p:nvPr/>
        </p:nvSpPr>
        <p:spPr>
          <a:xfrm>
            <a:off x="5090086" y="3245404"/>
            <a:ext cx="1873060" cy="679867"/>
          </a:xfrm>
          <a:prstGeom prst="roundRect">
            <a:avLst/>
          </a:prstGeom>
          <a:gradFill>
            <a:gsLst>
              <a:gs pos="0">
                <a:schemeClr val="accent3">
                  <a:lumMod val="50000"/>
                </a:schemeClr>
              </a:gs>
              <a:gs pos="10000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human-centered protocols</a:t>
            </a:r>
            <a:endParaRPr lang="en-US" sz="1400" dirty="0"/>
          </a:p>
        </p:txBody>
      </p:sp>
      <p:sp>
        <p:nvSpPr>
          <p:cNvPr id="8" name="Hexagon 7"/>
          <p:cNvSpPr/>
          <p:nvPr/>
        </p:nvSpPr>
        <p:spPr>
          <a:xfrm>
            <a:off x="6158007" y="4297274"/>
            <a:ext cx="1513843" cy="1026214"/>
          </a:xfrm>
          <a:prstGeom prst="hexagon">
            <a:avLst/>
          </a:prstGeom>
          <a:gradFill>
            <a:gsLst>
              <a:gs pos="0">
                <a:schemeClr val="accent2">
                  <a:lumMod val="75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name translation</a:t>
            </a:r>
            <a:endParaRPr lang="en-US" sz="1600" dirty="0"/>
          </a:p>
        </p:txBody>
      </p:sp>
      <p:sp>
        <p:nvSpPr>
          <p:cNvPr id="9" name="Hexagon 8"/>
          <p:cNvSpPr/>
          <p:nvPr/>
        </p:nvSpPr>
        <p:spPr>
          <a:xfrm>
            <a:off x="6158007" y="5657008"/>
            <a:ext cx="1513843" cy="1026214"/>
          </a:xfrm>
          <a:prstGeom prst="hexagon">
            <a:avLst/>
          </a:prstGeom>
          <a:gradFill>
            <a:gsLst>
              <a:gs pos="0">
                <a:schemeClr val="accent2">
                  <a:lumMod val="75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routing</a:t>
            </a:r>
            <a:endParaRPr lang="en-US" sz="1600" dirty="0"/>
          </a:p>
        </p:txBody>
      </p:sp>
      <p:sp>
        <p:nvSpPr>
          <p:cNvPr id="10" name="Hexagon 9"/>
          <p:cNvSpPr/>
          <p:nvPr/>
        </p:nvSpPr>
        <p:spPr>
          <a:xfrm>
            <a:off x="4333164" y="5657008"/>
            <a:ext cx="1513843" cy="1026214"/>
          </a:xfrm>
          <a:prstGeom prst="hexagon">
            <a:avLst/>
          </a:prstGeom>
          <a:gradFill>
            <a:gsLst>
              <a:gs pos="0">
                <a:schemeClr val="accent2">
                  <a:lumMod val="75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7F7F7F"/>
                </a:solidFill>
              </a:rPr>
              <a:t>signaling (path-state mgt.)</a:t>
            </a:r>
            <a:endParaRPr lang="en-US" sz="1600" dirty="0">
              <a:solidFill>
                <a:srgbClr val="7F7F7F"/>
              </a:solidFill>
            </a:endParaRPr>
          </a:p>
        </p:txBody>
      </p:sp>
      <p:sp>
        <p:nvSpPr>
          <p:cNvPr id="11" name="Rounded Rectangle 10"/>
          <p:cNvSpPr/>
          <p:nvPr/>
        </p:nvSpPr>
        <p:spPr>
          <a:xfrm>
            <a:off x="2885016" y="4977141"/>
            <a:ext cx="1873060" cy="346347"/>
          </a:xfrm>
          <a:prstGeom prst="roundRect">
            <a:avLst/>
          </a:prstGeom>
          <a:gradFill>
            <a:gsLst>
              <a:gs pos="0">
                <a:schemeClr val="bg1">
                  <a:lumMod val="50000"/>
                </a:schemeClr>
              </a:gs>
              <a:gs pos="100000">
                <a:schemeClr val="bg1">
                  <a:lumMod val="8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MAC &amp; PHY</a:t>
            </a:r>
            <a:endParaRPr lang="en-US" sz="2000" dirty="0"/>
          </a:p>
        </p:txBody>
      </p:sp>
      <p:sp>
        <p:nvSpPr>
          <p:cNvPr id="12" name="Hexagon 11"/>
          <p:cNvSpPr/>
          <p:nvPr/>
        </p:nvSpPr>
        <p:spPr>
          <a:xfrm>
            <a:off x="6505945" y="4130514"/>
            <a:ext cx="1513843" cy="1026214"/>
          </a:xfrm>
          <a:prstGeom prst="hexagon">
            <a:avLst/>
          </a:prstGeom>
          <a:gradFill>
            <a:gsLst>
              <a:gs pos="0">
                <a:schemeClr val="accent2">
                  <a:lumMod val="75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50000"/>
                    <a:lumOff val="50000"/>
                  </a:schemeClr>
                </a:solidFill>
              </a:rPr>
              <a:t>name translation</a:t>
            </a:r>
            <a:endParaRPr lang="en-US" sz="1400" dirty="0">
              <a:solidFill>
                <a:schemeClr val="bg1">
                  <a:lumMod val="50000"/>
                  <a:lumOff val="50000"/>
                </a:schemeClr>
              </a:solidFill>
            </a:endParaRPr>
          </a:p>
        </p:txBody>
      </p:sp>
      <p:sp>
        <p:nvSpPr>
          <p:cNvPr id="13" name="Hexagon 12"/>
          <p:cNvSpPr/>
          <p:nvPr/>
        </p:nvSpPr>
        <p:spPr>
          <a:xfrm>
            <a:off x="6505945" y="5503076"/>
            <a:ext cx="1513843" cy="1026214"/>
          </a:xfrm>
          <a:prstGeom prst="hexagon">
            <a:avLst/>
          </a:prstGeom>
          <a:gradFill>
            <a:gsLst>
              <a:gs pos="0">
                <a:schemeClr val="accent2">
                  <a:lumMod val="75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7F7F7F"/>
                </a:solidFill>
              </a:rPr>
              <a:t>routing</a:t>
            </a:r>
            <a:endParaRPr lang="en-US" sz="1600" dirty="0">
              <a:solidFill>
                <a:srgbClr val="7F7F7F"/>
              </a:solidFill>
            </a:endParaRPr>
          </a:p>
        </p:txBody>
      </p:sp>
      <p:sp>
        <p:nvSpPr>
          <p:cNvPr id="14" name="Dodecagon 13"/>
          <p:cNvSpPr/>
          <p:nvPr/>
        </p:nvSpPr>
        <p:spPr>
          <a:xfrm>
            <a:off x="7466584" y="2886229"/>
            <a:ext cx="1424040" cy="718350"/>
          </a:xfrm>
          <a:prstGeom prst="dodecagon">
            <a:avLst/>
          </a:prstGeom>
          <a:gradFill>
            <a:gsLst>
              <a:gs pos="0">
                <a:schemeClr val="accent4">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libraries</a:t>
            </a:r>
            <a:endParaRPr lang="en-US" dirty="0"/>
          </a:p>
        </p:txBody>
      </p:sp>
      <p:sp>
        <p:nvSpPr>
          <p:cNvPr id="15" name="Footer Placeholder 14"/>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MIA node overview</a:t>
            </a:r>
            <a:endParaRPr lang="en-US" dirty="0"/>
          </a:p>
        </p:txBody>
      </p:sp>
      <p:sp>
        <p:nvSpPr>
          <p:cNvPr id="4" name="Rounded Rectangle 3"/>
          <p:cNvSpPr/>
          <p:nvPr/>
        </p:nvSpPr>
        <p:spPr>
          <a:xfrm>
            <a:off x="4746797" y="2214201"/>
            <a:ext cx="1847402" cy="833799"/>
          </a:xfrm>
          <a:prstGeom prst="roundRect">
            <a:avLst/>
          </a:prstGeom>
          <a:gradFill>
            <a:gsLst>
              <a:gs pos="0">
                <a:schemeClr val="accent6">
                  <a:lumMod val="5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network API</a:t>
            </a:r>
            <a:endParaRPr lang="en-US" sz="2000" dirty="0"/>
          </a:p>
        </p:txBody>
      </p:sp>
      <p:sp>
        <p:nvSpPr>
          <p:cNvPr id="5" name="Left-Right Arrow 4"/>
          <p:cNvSpPr/>
          <p:nvPr/>
        </p:nvSpPr>
        <p:spPr>
          <a:xfrm>
            <a:off x="1828800" y="3810000"/>
            <a:ext cx="5773132" cy="53876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internetworking layer</a:t>
            </a:r>
            <a:endParaRPr lang="en-US" dirty="0"/>
          </a:p>
        </p:txBody>
      </p:sp>
      <p:cxnSp>
        <p:nvCxnSpPr>
          <p:cNvPr id="7" name="Straight Arrow Connector 6"/>
          <p:cNvCxnSpPr/>
          <p:nvPr/>
        </p:nvCxnSpPr>
        <p:spPr>
          <a:xfrm>
            <a:off x="2362200" y="3657600"/>
            <a:ext cx="1796085" cy="1588"/>
          </a:xfrm>
          <a:prstGeom prst="straightConnector1">
            <a:avLst/>
          </a:prstGeom>
          <a:ln w="53975">
            <a:solidFill>
              <a:schemeClr val="accent5"/>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81200" y="3200400"/>
            <a:ext cx="4191000" cy="369332"/>
          </a:xfrm>
          <a:prstGeom prst="rect">
            <a:avLst/>
          </a:prstGeom>
          <a:noFill/>
        </p:spPr>
        <p:txBody>
          <a:bodyPr wrap="square" rtlCol="0">
            <a:spAutoFit/>
          </a:bodyPr>
          <a:lstStyle/>
          <a:p>
            <a:r>
              <a:rPr lang="en-US" sz="1800" i="1" dirty="0" smtClean="0"/>
              <a:t>signaling (install state &amp; code)</a:t>
            </a:r>
            <a:endParaRPr lang="en-US" sz="1800" i="1" dirty="0"/>
          </a:p>
        </p:txBody>
      </p:sp>
      <p:sp>
        <p:nvSpPr>
          <p:cNvPr id="9" name="Rounded Rectangle 8"/>
          <p:cNvSpPr/>
          <p:nvPr/>
        </p:nvSpPr>
        <p:spPr>
          <a:xfrm>
            <a:off x="4746797" y="1797482"/>
            <a:ext cx="1847402" cy="416719"/>
          </a:xfrm>
          <a:prstGeom prst="round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language binding</a:t>
            </a:r>
            <a:endParaRPr lang="en-US" sz="1400" dirty="0"/>
          </a:p>
        </p:txBody>
      </p:sp>
      <p:sp>
        <p:nvSpPr>
          <p:cNvPr id="10" name="TextBox 9"/>
          <p:cNvSpPr txBox="1"/>
          <p:nvPr/>
        </p:nvSpPr>
        <p:spPr>
          <a:xfrm>
            <a:off x="1066800" y="4648200"/>
            <a:ext cx="4370457" cy="1569660"/>
          </a:xfrm>
          <a:prstGeom prst="rect">
            <a:avLst/>
          </a:prstGeom>
          <a:solidFill>
            <a:schemeClr val="bg1">
              <a:lumMod val="75000"/>
            </a:schemeClr>
          </a:solidFill>
          <a:effectLst>
            <a:outerShdw blurRad="50800" dist="38100" dir="2700000" algn="tl" rotWithShape="0">
              <a:srgbClr val="000000">
                <a:alpha val="43000"/>
              </a:srgbClr>
            </a:outerShdw>
          </a:effectLst>
        </p:spPr>
        <p:txBody>
          <a:bodyPr wrap="none" rtlCol="0">
            <a:spAutoFit/>
          </a:bodyPr>
          <a:lstStyle/>
          <a:p>
            <a:r>
              <a:rPr lang="en-US" dirty="0" smtClean="0"/>
              <a:t>N</a:t>
            </a:r>
            <a:r>
              <a:rPr lang="en-US" dirty="0" smtClean="0"/>
              <a:t>etwork </a:t>
            </a:r>
            <a:r>
              <a:rPr lang="en-US" dirty="0" smtClean="0"/>
              <a:t>elements should offer</a:t>
            </a:r>
          </a:p>
          <a:p>
            <a:pPr indent="166688">
              <a:buFont typeface="Arial"/>
              <a:buChar char="•"/>
            </a:pPr>
            <a:r>
              <a:rPr lang="en-US" b="1" dirty="0" smtClean="0"/>
              <a:t>communication (everyone)</a:t>
            </a:r>
          </a:p>
          <a:p>
            <a:pPr indent="166688">
              <a:buFont typeface="Arial"/>
              <a:buChar char="•"/>
            </a:pPr>
            <a:r>
              <a:rPr lang="en-US" dirty="0" smtClean="0"/>
              <a:t>computation</a:t>
            </a:r>
          </a:p>
          <a:p>
            <a:pPr indent="166688">
              <a:buFont typeface="Arial"/>
              <a:buChar char="•"/>
            </a:pPr>
            <a:r>
              <a:rPr lang="en-US" dirty="0" smtClean="0"/>
              <a:t>storage</a:t>
            </a:r>
            <a:endParaRPr lang="en-US" dirty="0"/>
          </a:p>
        </p:txBody>
      </p:sp>
      <p:sp>
        <p:nvSpPr>
          <p:cNvPr id="11" name="TextBox 10"/>
          <p:cNvSpPr txBox="1"/>
          <p:nvPr/>
        </p:nvSpPr>
        <p:spPr>
          <a:xfrm>
            <a:off x="7467600" y="4191000"/>
            <a:ext cx="1507444" cy="584776"/>
          </a:xfrm>
          <a:prstGeom prst="rect">
            <a:avLst/>
          </a:prstGeom>
          <a:noFill/>
        </p:spPr>
        <p:txBody>
          <a:bodyPr wrap="none" rtlCol="0">
            <a:spAutoFit/>
          </a:bodyPr>
          <a:lstStyle/>
          <a:p>
            <a:r>
              <a:rPr lang="en-US" sz="1600" dirty="0" smtClean="0"/>
              <a:t>everywhere</a:t>
            </a:r>
          </a:p>
          <a:p>
            <a:r>
              <a:rPr lang="en-US" sz="1600" dirty="0" smtClean="0"/>
              <a:t>fast &amp; low cost</a:t>
            </a:r>
          </a:p>
        </p:txBody>
      </p:sp>
      <p:sp>
        <p:nvSpPr>
          <p:cNvPr id="13" name="Oval Callout 12"/>
          <p:cNvSpPr/>
          <p:nvPr/>
        </p:nvSpPr>
        <p:spPr>
          <a:xfrm>
            <a:off x="7070322" y="1271187"/>
            <a:ext cx="1616478" cy="943014"/>
          </a:xfrm>
          <a:prstGeom prst="wedgeEllipseCallout">
            <a:avLst>
              <a:gd name="adj1" fmla="val -73214"/>
              <a:gd name="adj2" fmla="val 35294"/>
            </a:avLst>
          </a:prstGeom>
          <a:gradFill>
            <a:gsLst>
              <a:gs pos="0">
                <a:schemeClr val="bg1">
                  <a:lumMod val="50000"/>
                </a:schemeClr>
              </a:gs>
              <a:gs pos="100000">
                <a:schemeClr val="bg1">
                  <a:lumMod val="8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95000"/>
                    <a:lumOff val="5000"/>
                  </a:schemeClr>
                </a:solidFill>
              </a:rPr>
              <a:t>general-purpose CPU</a:t>
            </a:r>
            <a:endParaRPr lang="en-US" sz="1600" dirty="0">
              <a:solidFill>
                <a:schemeClr val="tx1">
                  <a:lumMod val="95000"/>
                  <a:lumOff val="5000"/>
                </a:schemeClr>
              </a:solidFill>
            </a:endParaRPr>
          </a:p>
        </p:txBody>
      </p:sp>
      <p:sp>
        <p:nvSpPr>
          <p:cNvPr id="14" name="8-Point Star 13"/>
          <p:cNvSpPr/>
          <p:nvPr/>
        </p:nvSpPr>
        <p:spPr>
          <a:xfrm>
            <a:off x="1143000" y="1447800"/>
            <a:ext cx="2347740" cy="1552148"/>
          </a:xfrm>
          <a:prstGeom prst="star8">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85000"/>
                  </a:schemeClr>
                </a:solidFill>
              </a:rPr>
              <a:t>common functionality</a:t>
            </a:r>
          </a:p>
          <a:p>
            <a:pPr algn="ctr"/>
            <a:r>
              <a:rPr lang="en-US" sz="1400" dirty="0" smtClean="0">
                <a:solidFill>
                  <a:schemeClr val="bg1">
                    <a:lumMod val="85000"/>
                  </a:schemeClr>
                </a:solidFill>
              </a:rPr>
              <a:t>modules</a:t>
            </a:r>
          </a:p>
          <a:p>
            <a:pPr algn="ctr"/>
            <a:r>
              <a:rPr lang="en-US" sz="1400" dirty="0" smtClean="0">
                <a:solidFill>
                  <a:schemeClr val="bg1">
                    <a:lumMod val="85000"/>
                  </a:schemeClr>
                </a:solidFill>
              </a:rPr>
              <a:t>(e.g., pub-sub, CDN)</a:t>
            </a:r>
            <a:endParaRPr lang="en-US" sz="1400" dirty="0">
              <a:solidFill>
                <a:schemeClr val="bg1">
                  <a:lumMod val="85000"/>
                </a:schemeClr>
              </a:solidFill>
            </a:endParaRPr>
          </a:p>
        </p:txBody>
      </p:sp>
      <p:sp>
        <p:nvSpPr>
          <p:cNvPr id="12" name="Footer Placeholder 11"/>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Internet as core civil infrastructure</a:t>
            </a:r>
            <a:endParaRPr lang="en-US" dirty="0"/>
          </a:p>
        </p:txBody>
      </p:sp>
      <p:sp>
        <p:nvSpPr>
          <p:cNvPr id="3" name="Content Placeholder 2"/>
          <p:cNvSpPr>
            <a:spLocks noGrp="1"/>
          </p:cNvSpPr>
          <p:nvPr>
            <p:ph idx="1"/>
          </p:nvPr>
        </p:nvSpPr>
        <p:spPr/>
        <p:txBody>
          <a:bodyPr/>
          <a:lstStyle/>
          <a:p>
            <a:r>
              <a:rPr lang="en-US" dirty="0" smtClean="0"/>
              <a:t>Involved in all information exchange</a:t>
            </a:r>
          </a:p>
          <a:p>
            <a:pPr lvl="1"/>
            <a:r>
              <a:rPr lang="en-US" dirty="0" smtClean="0"/>
              <a:t>(in a few years)</a:t>
            </a:r>
          </a:p>
          <a:p>
            <a:r>
              <a:rPr lang="en-US" dirty="0" smtClean="0"/>
              <a:t>Crucial to</a:t>
            </a:r>
          </a:p>
          <a:p>
            <a:pPr lvl="1"/>
            <a:r>
              <a:rPr lang="en-US" dirty="0" smtClean="0"/>
              <a:t>commerce</a:t>
            </a:r>
          </a:p>
          <a:p>
            <a:pPr lvl="1"/>
            <a:r>
              <a:rPr lang="en-US" dirty="0" smtClean="0"/>
              <a:t>governance</a:t>
            </a:r>
          </a:p>
          <a:p>
            <a:pPr lvl="1"/>
            <a:r>
              <a:rPr lang="en-US" dirty="0" smtClean="0"/>
              <a:t>coordination</a:t>
            </a:r>
          </a:p>
          <a:p>
            <a:pPr lvl="1"/>
            <a:r>
              <a:rPr lang="en-US" dirty="0" smtClean="0"/>
              <a:t>inter-personal communication</a:t>
            </a:r>
          </a:p>
          <a:p>
            <a:r>
              <a:rPr lang="en-US" dirty="0" smtClean="0"/>
              <a:t>Assumed to just be there</a:t>
            </a:r>
          </a:p>
          <a:p>
            <a:pPr lvl="1"/>
            <a:r>
              <a:rPr lang="en-US" dirty="0" smtClean="0"/>
              <a:t>“plumbing”, “pipes”, …</a:t>
            </a:r>
          </a:p>
          <a:p>
            <a:pPr lvl="1"/>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a:lnSpc>
                <a:spcPct val="100000"/>
              </a:lnSpc>
            </a:pPr>
            <a:r>
              <a:rPr lang="en-US" sz="6000" smtClean="0"/>
              <a:t>NetServ: Deploying Customized Network Services on Demand</a:t>
            </a:r>
            <a:endParaRPr lang="en-US" sz="6000" dirty="0"/>
          </a:p>
        </p:txBody>
      </p:sp>
      <p:sp>
        <p:nvSpPr>
          <p:cNvPr id="15363" name="Rectangle 3"/>
          <p:cNvSpPr>
            <a:spLocks noGrp="1" noChangeArrowheads="1"/>
          </p:cNvSpPr>
          <p:nvPr>
            <p:ph type="subTitle" idx="1"/>
          </p:nvPr>
        </p:nvSpPr>
        <p:spPr/>
        <p:txBody>
          <a:bodyPr>
            <a:normAutofit fontScale="32500" lnSpcReduction="20000"/>
          </a:bodyPr>
          <a:lstStyle/>
          <a:p>
            <a:r>
              <a:rPr lang="en-US" dirty="0" smtClean="0"/>
              <a:t>Henning Schulzrinne,</a:t>
            </a:r>
          </a:p>
          <a:p>
            <a:r>
              <a:rPr lang="en-US" dirty="0" smtClean="0"/>
              <a:t>Jae Woo Lee &amp; </a:t>
            </a:r>
            <a:r>
              <a:rPr lang="en-US" dirty="0" err="1" smtClean="0"/>
              <a:t>Suman</a:t>
            </a:r>
            <a:r>
              <a:rPr lang="en-US" dirty="0" smtClean="0"/>
              <a:t> </a:t>
            </a:r>
            <a:r>
              <a:rPr lang="en-US" dirty="0" err="1" smtClean="0"/>
              <a:t>Srinivasan</a:t>
            </a:r>
            <a:endParaRPr lang="en-US" dirty="0" smtClean="0"/>
          </a:p>
          <a:p>
            <a:r>
              <a:rPr lang="en-US" dirty="0" smtClean="0"/>
              <a:t>Columbia University</a:t>
            </a:r>
          </a:p>
          <a:p>
            <a:endParaRPr lang="en-US" dirty="0" smtClean="0"/>
          </a:p>
          <a:p>
            <a:r>
              <a:rPr lang="en-US" dirty="0" smtClean="0"/>
              <a:t>Joint work with: Bell Labs (Alcatel-Lucent), Deutsche Telekom, DOCOMO Euro-Labs</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NetServ overview</a:t>
            </a:r>
          </a:p>
        </p:txBody>
      </p:sp>
      <p:sp>
        <p:nvSpPr>
          <p:cNvPr id="309252" name="Rectangle 4"/>
          <p:cNvSpPr>
            <a:spLocks noGrp="1" noChangeArrowheads="1"/>
          </p:cNvSpPr>
          <p:nvPr>
            <p:ph type="body" sz="half" idx="2"/>
          </p:nvPr>
        </p:nvSpPr>
        <p:spPr>
          <a:xfrm>
            <a:off x="5059363" y="1524000"/>
            <a:ext cx="3627437" cy="4419600"/>
          </a:xfrm>
        </p:spPr>
        <p:txBody>
          <a:bodyPr/>
          <a:lstStyle/>
          <a:p>
            <a:pPr marL="0" indent="0" eaLnBrk="1" hangingPunct="1">
              <a:tabLst>
                <a:tab pos="3946525" algn="l"/>
              </a:tabLst>
            </a:pPr>
            <a:endParaRPr lang="en-US" sz="2000"/>
          </a:p>
          <a:p>
            <a:pPr marL="407988" lvl="1" indent="-238125" eaLnBrk="1" hangingPunct="1">
              <a:buFontTx/>
              <a:buNone/>
              <a:tabLst>
                <a:tab pos="3946525" algn="l"/>
              </a:tabLst>
            </a:pPr>
            <a:r>
              <a:rPr lang="en-US" sz="1800" b="1"/>
              <a:t>Modularization</a:t>
            </a:r>
          </a:p>
          <a:p>
            <a:pPr marL="407988" lvl="1" indent="-238125" eaLnBrk="1" hangingPunct="1">
              <a:tabLst>
                <a:tab pos="3946525" algn="l"/>
              </a:tabLst>
            </a:pPr>
            <a:r>
              <a:rPr lang="en-US" sz="1800"/>
              <a:t>Building Blocks</a:t>
            </a:r>
          </a:p>
          <a:p>
            <a:pPr marL="407988" lvl="1" indent="-238125" eaLnBrk="1" hangingPunct="1">
              <a:tabLst>
                <a:tab pos="3946525" algn="l"/>
              </a:tabLst>
            </a:pPr>
            <a:r>
              <a:rPr lang="en-US" sz="1800"/>
              <a:t>Service Modules</a:t>
            </a:r>
          </a:p>
          <a:p>
            <a:pPr marL="407988" lvl="1" indent="-238125" eaLnBrk="1" hangingPunct="1">
              <a:buFontTx/>
              <a:buNone/>
              <a:tabLst>
                <a:tab pos="3946525" algn="l"/>
              </a:tabLst>
            </a:pPr>
            <a:r>
              <a:rPr lang="en-US" sz="1800" b="1"/>
              <a:t>Virtual services framework</a:t>
            </a:r>
          </a:p>
          <a:p>
            <a:pPr marL="407988" lvl="1" indent="-238125" eaLnBrk="1" hangingPunct="1">
              <a:tabLst>
                <a:tab pos="3946525" algn="l"/>
              </a:tabLst>
            </a:pPr>
            <a:r>
              <a:rPr lang="en-US" sz="1800"/>
              <a:t>Security</a:t>
            </a:r>
          </a:p>
          <a:p>
            <a:pPr marL="407988" lvl="1" indent="-238125" eaLnBrk="1" hangingPunct="1">
              <a:tabLst>
                <a:tab pos="3946525" algn="l"/>
              </a:tabLst>
            </a:pPr>
            <a:r>
              <a:rPr lang="en-US" sz="1800"/>
              <a:t>Portability</a:t>
            </a:r>
          </a:p>
          <a:p>
            <a:pPr marL="407988" lvl="1" indent="-238125" eaLnBrk="1" hangingPunct="1">
              <a:buFontTx/>
              <a:buNone/>
              <a:tabLst>
                <a:tab pos="3946525" algn="l"/>
              </a:tabLst>
            </a:pPr>
            <a:r>
              <a:rPr lang="en-US" sz="1800" b="1"/>
              <a:t>NSF FIND four-year project</a:t>
            </a:r>
          </a:p>
          <a:p>
            <a:pPr marL="407988" lvl="1" indent="-238125" eaLnBrk="1" hangingPunct="1">
              <a:tabLst>
                <a:tab pos="3946525" algn="l"/>
              </a:tabLst>
            </a:pPr>
            <a:r>
              <a:rPr lang="en-US" sz="1800"/>
              <a:t>Columbia University</a:t>
            </a:r>
          </a:p>
          <a:p>
            <a:pPr marL="407988" lvl="1" indent="-238125" eaLnBrk="1" hangingPunct="1">
              <a:tabLst>
                <a:tab pos="3946525" algn="l"/>
              </a:tabLst>
            </a:pPr>
            <a:r>
              <a:rPr lang="en-US" sz="1800"/>
              <a:t>Bell Labs</a:t>
            </a:r>
          </a:p>
          <a:p>
            <a:pPr marL="407988" lvl="1" indent="-238125" eaLnBrk="1" hangingPunct="1">
              <a:tabLst>
                <a:tab pos="3946525" algn="l"/>
              </a:tabLst>
            </a:pPr>
            <a:r>
              <a:rPr lang="en-US" sz="1800"/>
              <a:t>Deutsche Telekom</a:t>
            </a:r>
          </a:p>
          <a:p>
            <a:pPr marL="407988" lvl="1" indent="-238125" eaLnBrk="1" hangingPunct="1">
              <a:tabLst>
                <a:tab pos="3946525" algn="l"/>
              </a:tabLst>
            </a:pPr>
            <a:r>
              <a:rPr lang="en-US" sz="1800"/>
              <a:t>DOCOMO Euro-Labs</a:t>
            </a:r>
          </a:p>
        </p:txBody>
      </p:sp>
      <p:sp>
        <p:nvSpPr>
          <p:cNvPr id="17412" name="Rectangle 5"/>
          <p:cNvSpPr>
            <a:spLocks noChangeArrowheads="1"/>
          </p:cNvSpPr>
          <p:nvPr/>
        </p:nvSpPr>
        <p:spPr bwMode="auto">
          <a:xfrm>
            <a:off x="1066800" y="1219200"/>
            <a:ext cx="7845425" cy="519113"/>
          </a:xfrm>
          <a:prstGeom prst="rect">
            <a:avLst/>
          </a:prstGeom>
          <a:noFill/>
          <a:ln w="9525">
            <a:noFill/>
            <a:miter lim="800000"/>
            <a:headEnd/>
            <a:tailEnd/>
          </a:ln>
        </p:spPr>
        <p:txBody>
          <a:bodyPr wrap="none">
            <a:prstTxWarp prst="textNoShape">
              <a:avLst/>
            </a:prstTxWarp>
            <a:spAutoFit/>
          </a:bodyPr>
          <a:lstStyle/>
          <a:p>
            <a:pPr eaLnBrk="0" hangingPunct="0"/>
            <a:r>
              <a:rPr lang="en-US" sz="2800">
                <a:ea typeface="ＭＳ Ｐゴシック" charset="-128"/>
                <a:cs typeface="ＭＳ Ｐゴシック" charset="-128"/>
              </a:rPr>
              <a:t>Extensible architecture for core network services</a:t>
            </a:r>
          </a:p>
        </p:txBody>
      </p:sp>
      <p:sp>
        <p:nvSpPr>
          <p:cNvPr id="17413" name="Rectangle 6"/>
          <p:cNvSpPr>
            <a:spLocks noChangeArrowheads="1"/>
          </p:cNvSpPr>
          <p:nvPr/>
        </p:nvSpPr>
        <p:spPr bwMode="auto">
          <a:xfrm>
            <a:off x="2590800" y="5638800"/>
            <a:ext cx="4518025" cy="519113"/>
          </a:xfrm>
          <a:prstGeom prst="rect">
            <a:avLst/>
          </a:prstGeom>
          <a:noFill/>
          <a:ln w="9525">
            <a:noFill/>
            <a:miter lim="800000"/>
            <a:headEnd/>
            <a:tailEnd/>
          </a:ln>
        </p:spPr>
        <p:txBody>
          <a:bodyPr wrap="none">
            <a:prstTxWarp prst="textNoShape">
              <a:avLst/>
            </a:prstTxWarp>
            <a:spAutoFit/>
          </a:bodyPr>
          <a:lstStyle/>
          <a:p>
            <a:pPr eaLnBrk="0" hangingPunct="0"/>
            <a:r>
              <a:rPr lang="en-US" sz="2800">
                <a:ea typeface="ＭＳ Ｐゴシック" charset="-128"/>
                <a:cs typeface="ＭＳ Ｐゴシック" charset="-128"/>
              </a:rPr>
              <a:t>No more </a:t>
            </a:r>
            <a:r>
              <a:rPr lang="en-US" sz="2800" i="1">
                <a:ea typeface="ＭＳ Ｐゴシック" charset="-128"/>
                <a:cs typeface="ＭＳ Ｐゴシック" charset="-128"/>
              </a:rPr>
              <a:t>ossification</a:t>
            </a:r>
            <a:r>
              <a:rPr lang="en-US" sz="2800">
                <a:ea typeface="ＭＳ Ｐゴシック" charset="-128"/>
                <a:cs typeface="ＭＳ Ｐゴシック" charset="-128"/>
              </a:rPr>
              <a:t> in NGI</a:t>
            </a:r>
          </a:p>
        </p:txBody>
      </p:sp>
      <p:pic>
        <p:nvPicPr>
          <p:cNvPr id="309255" name="Picture 7"/>
          <p:cNvPicPr>
            <a:picLocks noChangeAspect="1" noChangeArrowheads="1"/>
          </p:cNvPicPr>
          <p:nvPr/>
        </p:nvPicPr>
        <p:blipFill>
          <a:blip r:embed="rId3"/>
          <a:srcRect/>
          <a:stretch>
            <a:fillRect/>
          </a:stretch>
        </p:blipFill>
        <p:spPr bwMode="auto">
          <a:xfrm>
            <a:off x="1089025" y="1782763"/>
            <a:ext cx="3787775" cy="30495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09252">
                                            <p:txEl>
                                              <p:pRg st="1" end="1"/>
                                            </p:txEl>
                                          </p:spTgt>
                                        </p:tgtEl>
                                        <p:attrNameLst>
                                          <p:attrName>style.visibility</p:attrName>
                                        </p:attrNameLst>
                                      </p:cBhvr>
                                      <p:to>
                                        <p:strVal val="visible"/>
                                      </p:to>
                                    </p:set>
                                    <p:animEffect transition="in" filter="blinds(horizontal)">
                                      <p:cBhvr>
                                        <p:cTn id="7" dur="500"/>
                                        <p:tgtEl>
                                          <p:spTgt spid="309252">
                                            <p:txEl>
                                              <p:pRg st="1" end="1"/>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9252">
                                            <p:txEl>
                                              <p:pRg st="2" end="2"/>
                                            </p:txEl>
                                          </p:spTgt>
                                        </p:tgtEl>
                                        <p:attrNameLst>
                                          <p:attrName>style.visibility</p:attrName>
                                        </p:attrNameLst>
                                      </p:cBhvr>
                                      <p:to>
                                        <p:strVal val="visible"/>
                                      </p:to>
                                    </p:set>
                                    <p:animEffect transition="in" filter="blinds(horizontal)">
                                      <p:cBhvr>
                                        <p:cTn id="10" dur="500"/>
                                        <p:tgtEl>
                                          <p:spTgt spid="309252">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9252">
                                            <p:txEl>
                                              <p:pRg st="3" end="3"/>
                                            </p:txEl>
                                          </p:spTgt>
                                        </p:tgtEl>
                                        <p:attrNameLst>
                                          <p:attrName>style.visibility</p:attrName>
                                        </p:attrNameLst>
                                      </p:cBhvr>
                                      <p:to>
                                        <p:strVal val="visible"/>
                                      </p:to>
                                    </p:set>
                                    <p:animEffect transition="in" filter="blinds(horizontal)">
                                      <p:cBhvr>
                                        <p:cTn id="13" dur="500"/>
                                        <p:tgtEl>
                                          <p:spTgt spid="309252">
                                            <p:txEl>
                                              <p:pRg st="3" end="3"/>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09252">
                                            <p:txEl>
                                              <p:pRg st="4" end="4"/>
                                            </p:txEl>
                                          </p:spTgt>
                                        </p:tgtEl>
                                        <p:attrNameLst>
                                          <p:attrName>style.visibility</p:attrName>
                                        </p:attrNameLst>
                                      </p:cBhvr>
                                      <p:to>
                                        <p:strVal val="visible"/>
                                      </p:to>
                                    </p:set>
                                    <p:animEffect transition="in" filter="blinds(horizontal)">
                                      <p:cBhvr>
                                        <p:cTn id="16" dur="500"/>
                                        <p:tgtEl>
                                          <p:spTgt spid="309252">
                                            <p:txEl>
                                              <p:pRg st="4" end="4"/>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09252">
                                            <p:txEl>
                                              <p:pRg st="5" end="5"/>
                                            </p:txEl>
                                          </p:spTgt>
                                        </p:tgtEl>
                                        <p:attrNameLst>
                                          <p:attrName>style.visibility</p:attrName>
                                        </p:attrNameLst>
                                      </p:cBhvr>
                                      <p:to>
                                        <p:strVal val="visible"/>
                                      </p:to>
                                    </p:set>
                                    <p:animEffect transition="in" filter="blinds(horizontal)">
                                      <p:cBhvr>
                                        <p:cTn id="19" dur="500"/>
                                        <p:tgtEl>
                                          <p:spTgt spid="309252">
                                            <p:txEl>
                                              <p:pRg st="5" end="5"/>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09252">
                                            <p:txEl>
                                              <p:pRg st="6" end="6"/>
                                            </p:txEl>
                                          </p:spTgt>
                                        </p:tgtEl>
                                        <p:attrNameLst>
                                          <p:attrName>style.visibility</p:attrName>
                                        </p:attrNameLst>
                                      </p:cBhvr>
                                      <p:to>
                                        <p:strVal val="visible"/>
                                      </p:to>
                                    </p:set>
                                    <p:animEffect transition="in" filter="blinds(horizontal)">
                                      <p:cBhvr>
                                        <p:cTn id="22" dur="500"/>
                                        <p:tgtEl>
                                          <p:spTgt spid="309252">
                                            <p:txEl>
                                              <p:pRg st="6" end="6"/>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09252">
                                            <p:txEl>
                                              <p:pRg st="7" end="7"/>
                                            </p:txEl>
                                          </p:spTgt>
                                        </p:tgtEl>
                                        <p:attrNameLst>
                                          <p:attrName>style.visibility</p:attrName>
                                        </p:attrNameLst>
                                      </p:cBhvr>
                                      <p:to>
                                        <p:strVal val="visible"/>
                                      </p:to>
                                    </p:set>
                                    <p:animEffect transition="in" filter="blinds(horizontal)">
                                      <p:cBhvr>
                                        <p:cTn id="25" dur="500"/>
                                        <p:tgtEl>
                                          <p:spTgt spid="309252">
                                            <p:txEl>
                                              <p:pRg st="7" end="7"/>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09252">
                                            <p:txEl>
                                              <p:pRg st="8" end="8"/>
                                            </p:txEl>
                                          </p:spTgt>
                                        </p:tgtEl>
                                        <p:attrNameLst>
                                          <p:attrName>style.visibility</p:attrName>
                                        </p:attrNameLst>
                                      </p:cBhvr>
                                      <p:to>
                                        <p:strVal val="visible"/>
                                      </p:to>
                                    </p:set>
                                    <p:animEffect transition="in" filter="blinds(horizontal)">
                                      <p:cBhvr>
                                        <p:cTn id="28" dur="500"/>
                                        <p:tgtEl>
                                          <p:spTgt spid="309252">
                                            <p:txEl>
                                              <p:pRg st="8" end="8"/>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09252">
                                            <p:txEl>
                                              <p:pRg st="9" end="9"/>
                                            </p:txEl>
                                          </p:spTgt>
                                        </p:tgtEl>
                                        <p:attrNameLst>
                                          <p:attrName>style.visibility</p:attrName>
                                        </p:attrNameLst>
                                      </p:cBhvr>
                                      <p:to>
                                        <p:strVal val="visible"/>
                                      </p:to>
                                    </p:set>
                                    <p:animEffect transition="in" filter="blinds(horizontal)">
                                      <p:cBhvr>
                                        <p:cTn id="31" dur="500"/>
                                        <p:tgtEl>
                                          <p:spTgt spid="309252">
                                            <p:txEl>
                                              <p:pRg st="9" end="9"/>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09252">
                                            <p:txEl>
                                              <p:pRg st="10" end="10"/>
                                            </p:txEl>
                                          </p:spTgt>
                                        </p:tgtEl>
                                        <p:attrNameLst>
                                          <p:attrName>style.visibility</p:attrName>
                                        </p:attrNameLst>
                                      </p:cBhvr>
                                      <p:to>
                                        <p:strVal val="visible"/>
                                      </p:to>
                                    </p:set>
                                    <p:animEffect transition="in" filter="blinds(horizontal)">
                                      <p:cBhvr>
                                        <p:cTn id="34" dur="500"/>
                                        <p:tgtEl>
                                          <p:spTgt spid="309252">
                                            <p:txEl>
                                              <p:pRg st="10" end="10"/>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09252">
                                            <p:txEl>
                                              <p:pRg st="11" end="11"/>
                                            </p:txEl>
                                          </p:spTgt>
                                        </p:tgtEl>
                                        <p:attrNameLst>
                                          <p:attrName>style.visibility</p:attrName>
                                        </p:attrNameLst>
                                      </p:cBhvr>
                                      <p:to>
                                        <p:strVal val="visible"/>
                                      </p:to>
                                    </p:set>
                                    <p:animEffect transition="in" filter="blinds(horizontal)">
                                      <p:cBhvr>
                                        <p:cTn id="37" dur="500"/>
                                        <p:tgtEl>
                                          <p:spTgt spid="309252">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09255"/>
                                        </p:tgtEl>
                                        <p:attrNameLst>
                                          <p:attrName>style.visibility</p:attrName>
                                        </p:attrNameLst>
                                      </p:cBhvr>
                                      <p:to>
                                        <p:strVal val="visible"/>
                                      </p:to>
                                    </p:set>
                                    <p:animEffect transition="in" filter="blinds(horizontal)">
                                      <p:cBhvr>
                                        <p:cTn id="40" dur="500"/>
                                        <p:tgtEl>
                                          <p:spTgt spid="309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2" grpId="0" build="p"/>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1474788" y="1770063"/>
            <a:ext cx="2309812" cy="3027362"/>
          </a:xfrm>
          <a:prstGeom prst="rect">
            <a:avLst/>
          </a:prstGeom>
          <a:gradFill>
            <a:gsLst>
              <a:gs pos="0">
                <a:schemeClr val="bg1">
                  <a:lumMod val="50000"/>
                </a:schemeClr>
              </a:gs>
              <a:gs pos="100000">
                <a:schemeClr val="bg1">
                  <a:lumMod val="85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0483" name="Title 1"/>
          <p:cNvSpPr>
            <a:spLocks noGrp="1"/>
          </p:cNvSpPr>
          <p:nvPr>
            <p:ph type="title"/>
          </p:nvPr>
        </p:nvSpPr>
        <p:spPr/>
        <p:txBody>
          <a:bodyPr/>
          <a:lstStyle/>
          <a:p>
            <a:pPr eaLnBrk="1" hangingPunct="1"/>
            <a:r>
              <a:rPr lang="en-US" smtClean="0"/>
              <a:t>Network node example</a:t>
            </a:r>
          </a:p>
        </p:txBody>
      </p:sp>
      <p:sp>
        <p:nvSpPr>
          <p:cNvPr id="5" name="Rounded Rectangle 4"/>
          <p:cNvSpPr/>
          <p:nvPr/>
        </p:nvSpPr>
        <p:spPr>
          <a:xfrm>
            <a:off x="1744663" y="3001963"/>
            <a:ext cx="500062" cy="111601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t>PIC</a:t>
            </a:r>
            <a:endParaRPr lang="en-US" sz="1200" dirty="0"/>
          </a:p>
        </p:txBody>
      </p:sp>
      <p:sp>
        <p:nvSpPr>
          <p:cNvPr id="6" name="Rounded Rectangle 5"/>
          <p:cNvSpPr/>
          <p:nvPr/>
        </p:nvSpPr>
        <p:spPr>
          <a:xfrm>
            <a:off x="2938463" y="3001963"/>
            <a:ext cx="500062" cy="1116012"/>
          </a:xfrm>
          <a:prstGeom prst="roundRect">
            <a:avLst/>
          </a:prstGeom>
          <a:gradFill>
            <a:gsLst>
              <a:gs pos="0">
                <a:schemeClr val="accent3">
                  <a:lumMod val="50000"/>
                </a:schemeClr>
              </a:gs>
              <a:gs pos="10000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PE</a:t>
            </a:r>
            <a:endParaRPr lang="en-US" dirty="0"/>
          </a:p>
        </p:txBody>
      </p:sp>
      <p:sp>
        <p:nvSpPr>
          <p:cNvPr id="7" name="Rounded Rectangle 6"/>
          <p:cNvSpPr/>
          <p:nvPr/>
        </p:nvSpPr>
        <p:spPr>
          <a:xfrm>
            <a:off x="2335213" y="3001963"/>
            <a:ext cx="500062" cy="111601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t>PIC</a:t>
            </a:r>
            <a:endParaRPr lang="en-US" sz="1200" dirty="0"/>
          </a:p>
        </p:txBody>
      </p:sp>
      <p:sp>
        <p:nvSpPr>
          <p:cNvPr id="8" name="Magnetic Disk 7"/>
          <p:cNvSpPr/>
          <p:nvPr/>
        </p:nvSpPr>
        <p:spPr>
          <a:xfrm>
            <a:off x="5503862" y="2527300"/>
            <a:ext cx="1201737" cy="1590675"/>
          </a:xfrm>
          <a:prstGeom prst="flowChartMagneticDisk">
            <a:avLst/>
          </a:prstGeom>
          <a:gradFill>
            <a:gsLst>
              <a:gs pos="0">
                <a:srgbClr val="713330"/>
              </a:gs>
              <a:gs pos="100000">
                <a:srgbClr val="D69491"/>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t>storage &amp; </a:t>
            </a:r>
            <a:r>
              <a:rPr lang="en-US" sz="1200" dirty="0"/>
              <a:t>computation</a:t>
            </a:r>
            <a:endParaRPr lang="en-US" sz="1400" dirty="0"/>
          </a:p>
        </p:txBody>
      </p:sp>
      <p:cxnSp>
        <p:nvCxnSpPr>
          <p:cNvPr id="11" name="Straight Connector 10"/>
          <p:cNvCxnSpPr/>
          <p:nvPr/>
        </p:nvCxnSpPr>
        <p:spPr>
          <a:xfrm rot="5400000">
            <a:off x="2559844" y="3534569"/>
            <a:ext cx="3938588" cy="25400"/>
          </a:xfrm>
          <a:prstGeom prst="line">
            <a:avLst/>
          </a:pr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784600" y="2181225"/>
            <a:ext cx="757238" cy="1270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8" idx="2"/>
          </p:cNvCxnSpPr>
          <p:nvPr/>
        </p:nvCxnSpPr>
        <p:spPr>
          <a:xfrm rot="10800000">
            <a:off x="4541842" y="3322638"/>
            <a:ext cx="962021" cy="1588"/>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0491" name="TextBox 15"/>
          <p:cNvSpPr txBox="1">
            <a:spLocks noChangeArrowheads="1"/>
          </p:cNvSpPr>
          <p:nvPr/>
        </p:nvSpPr>
        <p:spPr bwMode="auto">
          <a:xfrm>
            <a:off x="4978400" y="4151313"/>
            <a:ext cx="2211388" cy="646112"/>
          </a:xfrm>
          <a:prstGeom prst="rect">
            <a:avLst/>
          </a:prstGeom>
          <a:noFill/>
          <a:ln w="9525">
            <a:noFill/>
            <a:miter lim="800000"/>
            <a:headEnd/>
            <a:tailEnd/>
          </a:ln>
        </p:spPr>
        <p:txBody>
          <a:bodyPr wrap="none">
            <a:prstTxWarp prst="textNoShape">
              <a:avLst/>
            </a:prstTxWarp>
            <a:spAutoFit/>
          </a:bodyPr>
          <a:lstStyle/>
          <a:p>
            <a:r>
              <a:rPr lang="en-US"/>
              <a:t>multiple computation</a:t>
            </a:r>
          </a:p>
          <a:p>
            <a:r>
              <a:rPr lang="en-US"/>
              <a:t>&amp; storage providers</a:t>
            </a:r>
          </a:p>
        </p:txBody>
      </p:sp>
      <p:sp>
        <p:nvSpPr>
          <p:cNvPr id="14" name="TextBox 13"/>
          <p:cNvSpPr txBox="1"/>
          <p:nvPr/>
        </p:nvSpPr>
        <p:spPr>
          <a:xfrm>
            <a:off x="1219200" y="4876800"/>
            <a:ext cx="1608997" cy="646331"/>
          </a:xfrm>
          <a:prstGeom prst="rect">
            <a:avLst/>
          </a:prstGeom>
          <a:solidFill>
            <a:schemeClr val="accent3">
              <a:lumMod val="85000"/>
            </a:schemeClr>
          </a:solidFill>
          <a:effectLst>
            <a:softEdge rad="12700"/>
          </a:effectLst>
          <a:scene3d>
            <a:camera prst="orthographicFront"/>
            <a:lightRig rig="threePt" dir="t"/>
          </a:scene3d>
          <a:sp3d extrusionH="6350"/>
        </p:spPr>
        <p:txBody>
          <a:bodyPr wrap="none">
            <a:spAutoFit/>
          </a:bodyPr>
          <a:lstStyle/>
          <a:p>
            <a:pPr>
              <a:defRPr/>
            </a:pPr>
            <a:r>
              <a:rPr lang="en-US" dirty="0"/>
              <a:t>data center or</a:t>
            </a:r>
          </a:p>
          <a:p>
            <a:pPr>
              <a:defRPr/>
            </a:pPr>
            <a:r>
              <a:rPr lang="en-US" dirty="0"/>
              <a:t>POP</a:t>
            </a:r>
          </a:p>
        </p:txBody>
      </p:sp>
      <p:sp>
        <p:nvSpPr>
          <p:cNvPr id="18" name="Rounded Rectangle 17"/>
          <p:cNvSpPr/>
          <p:nvPr/>
        </p:nvSpPr>
        <p:spPr>
          <a:xfrm>
            <a:off x="1744663" y="1987550"/>
            <a:ext cx="1693862" cy="809625"/>
          </a:xfrm>
          <a:prstGeom prst="roundRect">
            <a:avLst/>
          </a:prstGeom>
          <a:gradFill>
            <a:gsLst>
              <a:gs pos="0">
                <a:srgbClr val="1A314C"/>
              </a:gs>
              <a:gs pos="100000">
                <a:srgbClr val="89AEDC"/>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RE</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800"/>
              <a:t>Different from Active Networks?</a:t>
            </a:r>
          </a:p>
        </p:txBody>
      </p:sp>
      <p:sp>
        <p:nvSpPr>
          <p:cNvPr id="21507" name="Rectangle 3"/>
          <p:cNvSpPr>
            <a:spLocks noGrp="1" noChangeArrowheads="1"/>
          </p:cNvSpPr>
          <p:nvPr>
            <p:ph type="body" idx="1"/>
          </p:nvPr>
        </p:nvSpPr>
        <p:spPr/>
        <p:txBody>
          <a:bodyPr>
            <a:normAutofit fontScale="92500" lnSpcReduction="10000"/>
          </a:bodyPr>
          <a:lstStyle/>
          <a:p>
            <a:pPr eaLnBrk="1" hangingPunct="1">
              <a:lnSpc>
                <a:spcPct val="90000"/>
              </a:lnSpc>
            </a:pPr>
            <a:r>
              <a:rPr lang="en-US" sz="1900"/>
              <a:t>Active Networks</a:t>
            </a:r>
          </a:p>
          <a:p>
            <a:pPr lvl="1" eaLnBrk="1" hangingPunct="1">
              <a:lnSpc>
                <a:spcPct val="90000"/>
              </a:lnSpc>
            </a:pPr>
            <a:r>
              <a:rPr lang="en-US" sz="1800"/>
              <a:t>Packet contains executable code</a:t>
            </a:r>
          </a:p>
          <a:p>
            <a:pPr lvl="2" eaLnBrk="1" hangingPunct="1">
              <a:lnSpc>
                <a:spcPct val="90000"/>
              </a:lnSpc>
            </a:pPr>
            <a:r>
              <a:rPr lang="en-US" sz="1600"/>
              <a:t>Can modify router states and behavior</a:t>
            </a:r>
          </a:p>
          <a:p>
            <a:pPr lvl="1" eaLnBrk="1" hangingPunct="1">
              <a:lnSpc>
                <a:spcPct val="90000"/>
              </a:lnSpc>
            </a:pPr>
            <a:r>
              <a:rPr lang="en-US" sz="1800"/>
              <a:t>Not successful</a:t>
            </a:r>
          </a:p>
          <a:p>
            <a:pPr lvl="2" eaLnBrk="1" hangingPunct="1">
              <a:lnSpc>
                <a:spcPct val="90000"/>
              </a:lnSpc>
            </a:pPr>
            <a:r>
              <a:rPr lang="en-US" sz="1600"/>
              <a:t>Per-packet processing too expensive</a:t>
            </a:r>
          </a:p>
          <a:p>
            <a:pPr lvl="2" eaLnBrk="1" hangingPunct="1">
              <a:lnSpc>
                <a:spcPct val="90000"/>
              </a:lnSpc>
            </a:pPr>
            <a:r>
              <a:rPr lang="en-US" sz="1600"/>
              <a:t>Security concerns</a:t>
            </a:r>
          </a:p>
          <a:p>
            <a:pPr lvl="2" eaLnBrk="1" hangingPunct="1">
              <a:lnSpc>
                <a:spcPct val="90000"/>
              </a:lnSpc>
            </a:pPr>
            <a:r>
              <a:rPr lang="en-US" sz="1600"/>
              <a:t>No compelling </a:t>
            </a:r>
            <a:r>
              <a:rPr lang="en-US" sz="1600" i="1"/>
              <a:t>killer app</a:t>
            </a:r>
            <a:r>
              <a:rPr lang="en-US" sz="1600"/>
              <a:t> to warrant such a big shift</a:t>
            </a:r>
          </a:p>
          <a:p>
            <a:pPr lvl="1" eaLnBrk="1" hangingPunct="1">
              <a:lnSpc>
                <a:spcPct val="90000"/>
              </a:lnSpc>
            </a:pPr>
            <a:r>
              <a:rPr lang="en-US" sz="1800"/>
              <a:t>Notable work: ANTS, Janos, Switchware</a:t>
            </a:r>
          </a:p>
          <a:p>
            <a:pPr eaLnBrk="1" hangingPunct="1">
              <a:lnSpc>
                <a:spcPct val="90000"/>
              </a:lnSpc>
            </a:pPr>
            <a:r>
              <a:rPr lang="en-US" sz="1900"/>
              <a:t>NetServ</a:t>
            </a:r>
          </a:p>
          <a:p>
            <a:pPr lvl="1" eaLnBrk="1" hangingPunct="1">
              <a:lnSpc>
                <a:spcPct val="90000"/>
              </a:lnSpc>
            </a:pPr>
            <a:r>
              <a:rPr lang="en-US" sz="1800"/>
              <a:t>Virtualized services on current, passive networks</a:t>
            </a:r>
          </a:p>
          <a:p>
            <a:pPr lvl="2" eaLnBrk="1" hangingPunct="1">
              <a:lnSpc>
                <a:spcPct val="90000"/>
              </a:lnSpc>
            </a:pPr>
            <a:r>
              <a:rPr lang="en-US" sz="1600"/>
              <a:t>Service invocation is signaling driven, not packet driven</a:t>
            </a:r>
          </a:p>
          <a:p>
            <a:pPr lvl="1" eaLnBrk="1" hangingPunct="1">
              <a:lnSpc>
                <a:spcPct val="90000"/>
              </a:lnSpc>
            </a:pPr>
            <a:r>
              <a:rPr lang="en-US" sz="1800"/>
              <a:t>Service modules are stand-alone, addressable entities</a:t>
            </a:r>
          </a:p>
          <a:p>
            <a:pPr lvl="2" eaLnBrk="1" hangingPunct="1">
              <a:lnSpc>
                <a:spcPct val="90000"/>
              </a:lnSpc>
            </a:pPr>
            <a:r>
              <a:rPr lang="en-US" sz="1600"/>
              <a:t>Separate from packet forwarding plane</a:t>
            </a:r>
          </a:p>
          <a:p>
            <a:pPr lvl="2" eaLnBrk="1" hangingPunct="1">
              <a:lnSpc>
                <a:spcPct val="90000"/>
              </a:lnSpc>
            </a:pPr>
            <a:r>
              <a:rPr lang="en-US" sz="1600"/>
              <a:t>Extensible plug-in architecture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t>Building Blocks</a:t>
            </a:r>
          </a:p>
        </p:txBody>
      </p:sp>
      <p:sp>
        <p:nvSpPr>
          <p:cNvPr id="23555" name="Rectangle 3"/>
          <p:cNvSpPr>
            <a:spLocks noGrp="1" noChangeArrowheads="1"/>
          </p:cNvSpPr>
          <p:nvPr>
            <p:ph type="body" idx="1"/>
          </p:nvPr>
        </p:nvSpPr>
        <p:spPr/>
        <p:txBody>
          <a:bodyPr/>
          <a:lstStyle/>
          <a:p>
            <a:pPr eaLnBrk="1" hangingPunct="1">
              <a:lnSpc>
                <a:spcPct val="90000"/>
              </a:lnSpc>
            </a:pPr>
            <a:r>
              <a:rPr lang="en-US"/>
              <a:t>Key components of network services</a:t>
            </a:r>
          </a:p>
          <a:p>
            <a:pPr lvl="1" eaLnBrk="1" hangingPunct="1">
              <a:lnSpc>
                <a:spcPct val="90000"/>
              </a:lnSpc>
            </a:pPr>
            <a:r>
              <a:rPr lang="en-US"/>
              <a:t>Access to network-level resource</a:t>
            </a:r>
          </a:p>
          <a:p>
            <a:pPr lvl="1" eaLnBrk="1" hangingPunct="1">
              <a:lnSpc>
                <a:spcPct val="90000"/>
              </a:lnSpc>
            </a:pPr>
            <a:r>
              <a:rPr lang="en-US"/>
              <a:t>Implementation of common functionality</a:t>
            </a:r>
          </a:p>
          <a:p>
            <a:pPr eaLnBrk="1" hangingPunct="1">
              <a:lnSpc>
                <a:spcPct val="90000"/>
              </a:lnSpc>
            </a:pPr>
            <a:r>
              <a:rPr lang="en-US"/>
              <a:t>For example:</a:t>
            </a:r>
          </a:p>
          <a:p>
            <a:pPr lvl="1" eaLnBrk="1" hangingPunct="1">
              <a:lnSpc>
                <a:spcPct val="90000"/>
              </a:lnSpc>
            </a:pPr>
            <a:r>
              <a:rPr lang="en-US"/>
              <a:t>Link monitoring and measurement</a:t>
            </a:r>
          </a:p>
          <a:p>
            <a:pPr lvl="1" eaLnBrk="1" hangingPunct="1">
              <a:lnSpc>
                <a:spcPct val="90000"/>
              </a:lnSpc>
            </a:pPr>
            <a:r>
              <a:rPr lang="en-US"/>
              <a:t>Routing table</a:t>
            </a:r>
          </a:p>
          <a:p>
            <a:pPr lvl="1" eaLnBrk="1" hangingPunct="1">
              <a:lnSpc>
                <a:spcPct val="90000"/>
              </a:lnSpc>
            </a:pPr>
            <a:r>
              <a:rPr lang="en-US"/>
              <a:t>Packet capture</a:t>
            </a:r>
          </a:p>
          <a:p>
            <a:pPr lvl="1" eaLnBrk="1" hangingPunct="1">
              <a:lnSpc>
                <a:spcPct val="90000"/>
              </a:lnSpc>
            </a:pPr>
            <a:r>
              <a:rPr lang="en-US"/>
              <a:t>Data storage and lookup</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t>Service Modules</a:t>
            </a:r>
          </a:p>
        </p:txBody>
      </p:sp>
      <p:sp>
        <p:nvSpPr>
          <p:cNvPr id="25603" name="Rectangle 4"/>
          <p:cNvSpPr>
            <a:spLocks noGrp="1" noChangeArrowheads="1"/>
          </p:cNvSpPr>
          <p:nvPr>
            <p:ph type="body" idx="1"/>
          </p:nvPr>
        </p:nvSpPr>
        <p:spPr/>
        <p:txBody>
          <a:bodyPr>
            <a:normAutofit fontScale="92500" lnSpcReduction="20000"/>
          </a:bodyPr>
          <a:lstStyle/>
          <a:p>
            <a:pPr eaLnBrk="1" hangingPunct="1">
              <a:lnSpc>
                <a:spcPct val="90000"/>
              </a:lnSpc>
            </a:pPr>
            <a:r>
              <a:rPr lang="en-US" sz="2000"/>
              <a:t>Full-fledged service implementations</a:t>
            </a:r>
          </a:p>
          <a:p>
            <a:pPr lvl="1" eaLnBrk="1" hangingPunct="1">
              <a:lnSpc>
                <a:spcPct val="90000"/>
              </a:lnSpc>
            </a:pPr>
            <a:r>
              <a:rPr lang="en-US" sz="2000"/>
              <a:t>Use Building Blocks and other Service Modules</a:t>
            </a:r>
          </a:p>
          <a:p>
            <a:pPr lvl="1" eaLnBrk="1" hangingPunct="1">
              <a:lnSpc>
                <a:spcPct val="90000"/>
              </a:lnSpc>
            </a:pPr>
            <a:r>
              <a:rPr lang="en-US" sz="2000"/>
              <a:t>Can be implemented across multiple nodes</a:t>
            </a:r>
          </a:p>
          <a:p>
            <a:pPr lvl="1" eaLnBrk="1" hangingPunct="1">
              <a:lnSpc>
                <a:spcPct val="90000"/>
              </a:lnSpc>
            </a:pPr>
            <a:r>
              <a:rPr lang="en-US" sz="2000"/>
              <a:t>Invoked by applications</a:t>
            </a:r>
          </a:p>
          <a:p>
            <a:pPr eaLnBrk="1" hangingPunct="1">
              <a:lnSpc>
                <a:spcPct val="90000"/>
              </a:lnSpc>
            </a:pPr>
            <a:r>
              <a:rPr lang="en-US" sz="2000"/>
              <a:t>Examples:</a:t>
            </a:r>
          </a:p>
          <a:p>
            <a:pPr lvl="1" eaLnBrk="1" hangingPunct="1">
              <a:lnSpc>
                <a:spcPct val="90000"/>
              </a:lnSpc>
            </a:pPr>
            <a:r>
              <a:rPr lang="en-US" sz="2000"/>
              <a:t>Routing-related services</a:t>
            </a:r>
          </a:p>
          <a:p>
            <a:pPr lvl="2" eaLnBrk="1" hangingPunct="1">
              <a:lnSpc>
                <a:spcPct val="90000"/>
              </a:lnSpc>
            </a:pPr>
            <a:r>
              <a:rPr lang="en-US" sz="1800"/>
              <a:t>Multicast, anycast, QoS-based routing</a:t>
            </a:r>
          </a:p>
          <a:p>
            <a:pPr lvl="1" eaLnBrk="1" hangingPunct="1">
              <a:lnSpc>
                <a:spcPct val="90000"/>
              </a:lnSpc>
            </a:pPr>
            <a:r>
              <a:rPr lang="en-US" sz="2000"/>
              <a:t>Monitoring services</a:t>
            </a:r>
          </a:p>
          <a:p>
            <a:pPr lvl="2" eaLnBrk="1" hangingPunct="1">
              <a:lnSpc>
                <a:spcPct val="90000"/>
              </a:lnSpc>
            </a:pPr>
            <a:r>
              <a:rPr lang="en-US" sz="1800"/>
              <a:t>Link &amp; system status, network topology</a:t>
            </a:r>
          </a:p>
          <a:p>
            <a:pPr lvl="1" eaLnBrk="1" hangingPunct="1">
              <a:lnSpc>
                <a:spcPct val="90000"/>
              </a:lnSpc>
            </a:pPr>
            <a:r>
              <a:rPr lang="en-US" sz="2000"/>
              <a:t>Identity services</a:t>
            </a:r>
          </a:p>
          <a:p>
            <a:pPr lvl="2" eaLnBrk="1" hangingPunct="1">
              <a:lnSpc>
                <a:spcPct val="90000"/>
              </a:lnSpc>
            </a:pPr>
            <a:r>
              <a:rPr lang="en-US" sz="1800"/>
              <a:t>Naming, security</a:t>
            </a:r>
          </a:p>
          <a:p>
            <a:pPr lvl="1" eaLnBrk="1" hangingPunct="1">
              <a:lnSpc>
                <a:spcPct val="90000"/>
              </a:lnSpc>
            </a:pPr>
            <a:r>
              <a:rPr lang="en-US" sz="2000"/>
              <a:t>Traffic engineering services</a:t>
            </a:r>
          </a:p>
          <a:p>
            <a:pPr lvl="2" eaLnBrk="1" hangingPunct="1">
              <a:lnSpc>
                <a:spcPct val="90000"/>
              </a:lnSpc>
            </a:pPr>
            <a:r>
              <a:rPr lang="en-US" sz="1800"/>
              <a:t>CDN, redundancy elimination, p2p network support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t>Deployment Scenarios</a:t>
            </a:r>
          </a:p>
        </p:txBody>
      </p:sp>
      <p:sp>
        <p:nvSpPr>
          <p:cNvPr id="27651" name="Rectangle 3"/>
          <p:cNvSpPr>
            <a:spLocks noGrp="1" noChangeArrowheads="1"/>
          </p:cNvSpPr>
          <p:nvPr>
            <p:ph type="body" idx="1"/>
          </p:nvPr>
        </p:nvSpPr>
        <p:spPr/>
        <p:txBody>
          <a:bodyPr>
            <a:normAutofit fontScale="85000" lnSpcReduction="10000"/>
          </a:bodyPr>
          <a:lstStyle/>
          <a:p>
            <a:pPr eaLnBrk="1" hangingPunct="1">
              <a:lnSpc>
                <a:spcPct val="90000"/>
              </a:lnSpc>
            </a:pPr>
            <a:r>
              <a:rPr lang="en-US" sz="2100"/>
              <a:t>Three actors</a:t>
            </a:r>
          </a:p>
          <a:p>
            <a:pPr lvl="1" eaLnBrk="1" hangingPunct="1">
              <a:lnSpc>
                <a:spcPct val="90000"/>
              </a:lnSpc>
            </a:pPr>
            <a:r>
              <a:rPr lang="en-US" sz="2000"/>
              <a:t>Content publisher (e.g. youtube.com)</a:t>
            </a:r>
          </a:p>
          <a:p>
            <a:pPr lvl="1" eaLnBrk="1" hangingPunct="1">
              <a:lnSpc>
                <a:spcPct val="90000"/>
              </a:lnSpc>
            </a:pPr>
            <a:r>
              <a:rPr lang="en-US" sz="2000"/>
              <a:t>Service provider (e.g. ISP)</a:t>
            </a:r>
          </a:p>
          <a:p>
            <a:pPr lvl="1" eaLnBrk="1" hangingPunct="1">
              <a:lnSpc>
                <a:spcPct val="90000"/>
              </a:lnSpc>
            </a:pPr>
            <a:r>
              <a:rPr lang="en-US" sz="2000"/>
              <a:t>End user</a:t>
            </a:r>
          </a:p>
          <a:p>
            <a:pPr eaLnBrk="1" hangingPunct="1">
              <a:lnSpc>
                <a:spcPct val="90000"/>
              </a:lnSpc>
            </a:pPr>
            <a:r>
              <a:rPr lang="en-US" sz="2100"/>
              <a:t>Model 1: Publisher-initiated deployment</a:t>
            </a:r>
          </a:p>
          <a:p>
            <a:pPr lvl="1" eaLnBrk="1" hangingPunct="1">
              <a:lnSpc>
                <a:spcPct val="90000"/>
              </a:lnSpc>
            </a:pPr>
            <a:r>
              <a:rPr lang="en-US" sz="2000"/>
              <a:t>Publisher rents router space from providers (or end users)</a:t>
            </a:r>
          </a:p>
          <a:p>
            <a:pPr eaLnBrk="1" hangingPunct="1">
              <a:lnSpc>
                <a:spcPct val="90000"/>
              </a:lnSpc>
            </a:pPr>
            <a:r>
              <a:rPr lang="en-US" sz="2100"/>
              <a:t>Model 2: Provider-initiated deployment</a:t>
            </a:r>
          </a:p>
          <a:p>
            <a:pPr lvl="1" eaLnBrk="1" hangingPunct="1">
              <a:lnSpc>
                <a:spcPct val="90000"/>
              </a:lnSpc>
            </a:pPr>
            <a:r>
              <a:rPr lang="en-US" sz="2000"/>
              <a:t>Publisher writes NetServ module</a:t>
            </a:r>
          </a:p>
          <a:p>
            <a:pPr lvl="1" eaLnBrk="1" hangingPunct="1">
              <a:lnSpc>
                <a:spcPct val="90000"/>
              </a:lnSpc>
            </a:pPr>
            <a:r>
              <a:rPr lang="en-US" sz="2000"/>
              <a:t>Provider sees lots of traffic, fetches and installs module</a:t>
            </a:r>
          </a:p>
          <a:p>
            <a:pPr lvl="1" eaLnBrk="1" hangingPunct="1">
              <a:lnSpc>
                <a:spcPct val="90000"/>
              </a:lnSpc>
            </a:pPr>
            <a:r>
              <a:rPr lang="en-US" sz="2000"/>
              <a:t>Predetermined module location (similar to robots.txt)</a:t>
            </a:r>
          </a:p>
          <a:p>
            <a:pPr eaLnBrk="1" hangingPunct="1">
              <a:lnSpc>
                <a:spcPct val="90000"/>
              </a:lnSpc>
            </a:pPr>
            <a:r>
              <a:rPr lang="en-US" sz="2100"/>
              <a:t>Model 3: User-initiated deployment</a:t>
            </a:r>
          </a:p>
          <a:p>
            <a:pPr lvl="1" eaLnBrk="1" hangingPunct="1">
              <a:lnSpc>
                <a:spcPct val="90000"/>
              </a:lnSpc>
            </a:pPr>
            <a:r>
              <a:rPr lang="en-US" sz="2000"/>
              <a:t>User installs NetServ module to own home router or PC</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smtClean="0"/>
              <a:t>Where does code run?</a:t>
            </a:r>
          </a:p>
        </p:txBody>
      </p:sp>
      <p:sp>
        <p:nvSpPr>
          <p:cNvPr id="28675" name="Content Placeholder 2"/>
          <p:cNvSpPr>
            <a:spLocks noGrp="1"/>
          </p:cNvSpPr>
          <p:nvPr>
            <p:ph idx="1"/>
          </p:nvPr>
        </p:nvSpPr>
        <p:spPr/>
        <p:txBody>
          <a:bodyPr/>
          <a:lstStyle/>
          <a:p>
            <a:pPr eaLnBrk="1" hangingPunct="1"/>
            <a:r>
              <a:rPr lang="en-US" smtClean="0"/>
              <a:t>All (or some?) nodes in a network</a:t>
            </a:r>
          </a:p>
          <a:p>
            <a:pPr lvl="1" eaLnBrk="1" hangingPunct="1"/>
            <a:r>
              <a:rPr lang="en-US" smtClean="0"/>
              <a:t>AS, enterprise LAN</a:t>
            </a:r>
          </a:p>
          <a:p>
            <a:pPr eaLnBrk="1" hangingPunct="1"/>
            <a:r>
              <a:rPr lang="en-US" smtClean="0"/>
              <a:t>Some or all nodes along path</a:t>
            </a:r>
          </a:p>
          <a:p>
            <a:pPr lvl="1" eaLnBrk="1" hangingPunct="1"/>
            <a:r>
              <a:rPr lang="en-US" smtClean="0"/>
              <a:t>data path from source to destination</a:t>
            </a:r>
          </a:p>
          <a:p>
            <a:pPr eaLnBrk="1" hangingPunct="1"/>
            <a:r>
              <a:rPr lang="en-US" smtClean="0"/>
              <a:t>Selected nodes by property</a:t>
            </a:r>
          </a:p>
          <a:p>
            <a:pPr lvl="1" eaLnBrk="1" hangingPunct="1"/>
            <a:r>
              <a:rPr lang="en-US" smtClean="0"/>
              <a:t>e.g., one in each AS</a:t>
            </a: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pPr eaLnBrk="1" hangingPunct="1"/>
            <a:r>
              <a:rPr lang="en-US" smtClean="0"/>
              <a:t>How does code get into nodes?</a:t>
            </a:r>
          </a:p>
        </p:txBody>
      </p:sp>
      <p:pic>
        <p:nvPicPr>
          <p:cNvPr id="29699" name="Picture 37"/>
          <p:cNvPicPr>
            <a:picLocks noChangeArrowheads="1"/>
          </p:cNvPicPr>
          <p:nvPr/>
        </p:nvPicPr>
        <p:blipFill>
          <a:blip r:embed="rId2"/>
          <a:srcRect/>
          <a:stretch>
            <a:fillRect/>
          </a:stretch>
        </p:blipFill>
        <p:spPr bwMode="auto">
          <a:xfrm>
            <a:off x="4419600" y="4267200"/>
            <a:ext cx="906463" cy="533400"/>
          </a:xfrm>
          <a:prstGeom prst="rect">
            <a:avLst/>
          </a:prstGeom>
          <a:noFill/>
          <a:ln w="9525">
            <a:noFill/>
            <a:miter lim="800000"/>
            <a:headEnd/>
            <a:tailEnd/>
          </a:ln>
        </p:spPr>
      </p:pic>
      <p:pic>
        <p:nvPicPr>
          <p:cNvPr id="29700" name="Picture 37"/>
          <p:cNvPicPr>
            <a:picLocks noChangeArrowheads="1"/>
          </p:cNvPicPr>
          <p:nvPr/>
        </p:nvPicPr>
        <p:blipFill>
          <a:blip r:embed="rId2"/>
          <a:srcRect/>
          <a:stretch>
            <a:fillRect/>
          </a:stretch>
        </p:blipFill>
        <p:spPr bwMode="auto">
          <a:xfrm>
            <a:off x="6096000" y="2667000"/>
            <a:ext cx="906463" cy="533400"/>
          </a:xfrm>
          <a:prstGeom prst="rect">
            <a:avLst/>
          </a:prstGeom>
          <a:noFill/>
          <a:ln w="9525">
            <a:noFill/>
            <a:miter lim="800000"/>
            <a:headEnd/>
            <a:tailEnd/>
          </a:ln>
        </p:spPr>
      </p:pic>
      <p:pic>
        <p:nvPicPr>
          <p:cNvPr id="29701" name="Picture 37"/>
          <p:cNvPicPr>
            <a:picLocks noChangeArrowheads="1"/>
          </p:cNvPicPr>
          <p:nvPr/>
        </p:nvPicPr>
        <p:blipFill>
          <a:blip r:embed="rId2"/>
          <a:srcRect/>
          <a:stretch>
            <a:fillRect/>
          </a:stretch>
        </p:blipFill>
        <p:spPr bwMode="auto">
          <a:xfrm>
            <a:off x="2590800" y="3124200"/>
            <a:ext cx="906463" cy="533400"/>
          </a:xfrm>
          <a:prstGeom prst="rect">
            <a:avLst/>
          </a:prstGeom>
          <a:noFill/>
          <a:ln w="9525">
            <a:noFill/>
            <a:miter lim="800000"/>
            <a:headEnd/>
            <a:tailEnd/>
          </a:ln>
        </p:spPr>
      </p:pic>
      <p:pic>
        <p:nvPicPr>
          <p:cNvPr id="29702" name="Picture 37"/>
          <p:cNvPicPr>
            <a:picLocks noChangeArrowheads="1"/>
          </p:cNvPicPr>
          <p:nvPr/>
        </p:nvPicPr>
        <p:blipFill>
          <a:blip r:embed="rId2"/>
          <a:srcRect/>
          <a:stretch>
            <a:fillRect/>
          </a:stretch>
        </p:blipFill>
        <p:spPr bwMode="auto">
          <a:xfrm>
            <a:off x="4343400" y="1828800"/>
            <a:ext cx="906463" cy="533400"/>
          </a:xfrm>
          <a:prstGeom prst="rect">
            <a:avLst/>
          </a:prstGeom>
          <a:noFill/>
          <a:ln w="9525">
            <a:noFill/>
            <a:miter lim="800000"/>
            <a:headEnd/>
            <a:tailEnd/>
          </a:ln>
        </p:spPr>
      </p:pic>
      <p:pic>
        <p:nvPicPr>
          <p:cNvPr id="29703" name="Picture 37"/>
          <p:cNvPicPr>
            <a:picLocks noChangeArrowheads="1"/>
          </p:cNvPicPr>
          <p:nvPr/>
        </p:nvPicPr>
        <p:blipFill>
          <a:blip r:embed="rId2"/>
          <a:srcRect/>
          <a:stretch>
            <a:fillRect/>
          </a:stretch>
        </p:blipFill>
        <p:spPr bwMode="auto">
          <a:xfrm>
            <a:off x="1295400" y="1752600"/>
            <a:ext cx="906463" cy="533400"/>
          </a:xfrm>
          <a:prstGeom prst="rect">
            <a:avLst/>
          </a:prstGeom>
          <a:noFill/>
          <a:ln w="9525">
            <a:noFill/>
            <a:miter lim="800000"/>
            <a:headEnd/>
            <a:tailEnd/>
          </a:ln>
        </p:spPr>
      </p:pic>
      <p:pic>
        <p:nvPicPr>
          <p:cNvPr id="29704" name="Picture 37"/>
          <p:cNvPicPr>
            <a:picLocks noChangeArrowheads="1"/>
          </p:cNvPicPr>
          <p:nvPr/>
        </p:nvPicPr>
        <p:blipFill>
          <a:blip r:embed="rId2"/>
          <a:srcRect/>
          <a:stretch>
            <a:fillRect/>
          </a:stretch>
        </p:blipFill>
        <p:spPr bwMode="auto">
          <a:xfrm>
            <a:off x="7696200" y="1981200"/>
            <a:ext cx="906463" cy="533400"/>
          </a:xfrm>
          <a:prstGeom prst="rect">
            <a:avLst/>
          </a:prstGeom>
          <a:noFill/>
          <a:ln w="9525">
            <a:noFill/>
            <a:miter lim="800000"/>
            <a:headEnd/>
            <a:tailEnd/>
          </a:ln>
        </p:spPr>
      </p:pic>
      <p:pic>
        <p:nvPicPr>
          <p:cNvPr id="29705" name="Picture 37"/>
          <p:cNvPicPr>
            <a:picLocks noChangeArrowheads="1"/>
          </p:cNvPicPr>
          <p:nvPr/>
        </p:nvPicPr>
        <p:blipFill>
          <a:blip r:embed="rId2"/>
          <a:srcRect/>
          <a:stretch>
            <a:fillRect/>
          </a:stretch>
        </p:blipFill>
        <p:spPr bwMode="auto">
          <a:xfrm>
            <a:off x="7543800" y="3962400"/>
            <a:ext cx="906463" cy="533400"/>
          </a:xfrm>
          <a:prstGeom prst="rect">
            <a:avLst/>
          </a:prstGeom>
          <a:noFill/>
          <a:ln w="9525">
            <a:noFill/>
            <a:miter lim="800000"/>
            <a:headEnd/>
            <a:tailEnd/>
          </a:ln>
        </p:spPr>
      </p:pic>
      <p:sp>
        <p:nvSpPr>
          <p:cNvPr id="13" name="Alternate Process 12"/>
          <p:cNvSpPr/>
          <p:nvPr/>
        </p:nvSpPr>
        <p:spPr>
          <a:xfrm>
            <a:off x="1600200" y="5029200"/>
            <a:ext cx="1600200" cy="1066800"/>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dirty="0"/>
              <a:t>All nodes in (enterprise) network</a:t>
            </a:r>
          </a:p>
        </p:txBody>
      </p:sp>
      <p:cxnSp>
        <p:nvCxnSpPr>
          <p:cNvPr id="15" name="Straight Arrow Connector 14"/>
          <p:cNvCxnSpPr>
            <a:stCxn id="9" idx="3"/>
            <a:endCxn id="8" idx="1"/>
          </p:cNvCxnSpPr>
          <p:nvPr/>
        </p:nvCxnSpPr>
        <p:spPr>
          <a:xfrm>
            <a:off x="2201863" y="2019300"/>
            <a:ext cx="2141537" cy="762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3"/>
            <a:endCxn id="10" idx="1"/>
          </p:cNvCxnSpPr>
          <p:nvPr/>
        </p:nvCxnSpPr>
        <p:spPr>
          <a:xfrm>
            <a:off x="5249863" y="2095500"/>
            <a:ext cx="2446337" cy="1524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8" idx="2"/>
            <a:endCxn id="6" idx="1"/>
          </p:cNvCxnSpPr>
          <p:nvPr/>
        </p:nvCxnSpPr>
        <p:spPr>
          <a:xfrm rot="16200000" flipH="1">
            <a:off x="5160169" y="1997869"/>
            <a:ext cx="571500" cy="1300162"/>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
        <p:nvSpPr>
          <p:cNvPr id="22" name="Rounded Rectangular Callout 21"/>
          <p:cNvSpPr/>
          <p:nvPr/>
        </p:nvSpPr>
        <p:spPr>
          <a:xfrm>
            <a:off x="5867400" y="1295400"/>
            <a:ext cx="1066800" cy="533400"/>
          </a:xfrm>
          <a:prstGeom prst="wedgeRoundRectCallout">
            <a:avLst>
              <a:gd name="adj1" fmla="val -49404"/>
              <a:gd name="adj2" fmla="val 83929"/>
              <a:gd name="adj3" fmla="val 1666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t>gossip</a:t>
            </a:r>
          </a:p>
        </p:txBody>
      </p:sp>
      <p:cxnSp>
        <p:nvCxnSpPr>
          <p:cNvPr id="23" name="Straight Arrow Connector 22"/>
          <p:cNvCxnSpPr>
            <a:stCxn id="8" idx="2"/>
            <a:endCxn id="7" idx="0"/>
          </p:cNvCxnSpPr>
          <p:nvPr/>
        </p:nvCxnSpPr>
        <p:spPr>
          <a:xfrm rot="5400000">
            <a:off x="3538538" y="1866900"/>
            <a:ext cx="762000" cy="17526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2"/>
            <a:endCxn id="5" idx="1"/>
          </p:cNvCxnSpPr>
          <p:nvPr/>
        </p:nvCxnSpPr>
        <p:spPr>
          <a:xfrm rot="16200000" flipH="1">
            <a:off x="3293269" y="3407569"/>
            <a:ext cx="876300" cy="1376362"/>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6" idx="3"/>
            <a:endCxn id="10" idx="2"/>
          </p:cNvCxnSpPr>
          <p:nvPr/>
        </p:nvCxnSpPr>
        <p:spPr>
          <a:xfrm flipV="1">
            <a:off x="7002463" y="2514600"/>
            <a:ext cx="1146175" cy="4191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6" idx="2"/>
            <a:endCxn id="11" idx="0"/>
          </p:cNvCxnSpPr>
          <p:nvPr/>
        </p:nvCxnSpPr>
        <p:spPr>
          <a:xfrm rot="16200000" flipH="1">
            <a:off x="6891338" y="2857500"/>
            <a:ext cx="762000" cy="14478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5" idx="0"/>
            <a:endCxn id="6" idx="1"/>
          </p:cNvCxnSpPr>
          <p:nvPr/>
        </p:nvCxnSpPr>
        <p:spPr>
          <a:xfrm rot="5400000" flipH="1" flipV="1">
            <a:off x="4817269" y="2988469"/>
            <a:ext cx="1333500" cy="1223962"/>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5" idx="3"/>
            <a:endCxn id="11" idx="1"/>
          </p:cNvCxnSpPr>
          <p:nvPr/>
        </p:nvCxnSpPr>
        <p:spPr>
          <a:xfrm flipV="1">
            <a:off x="5326063" y="4229100"/>
            <a:ext cx="2217737" cy="3048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pPr eaLnBrk="1" hangingPunct="1"/>
            <a:r>
              <a:rPr lang="en-US" smtClean="0"/>
              <a:t>How does code get into nodes? </a:t>
            </a:r>
          </a:p>
        </p:txBody>
      </p:sp>
      <p:pic>
        <p:nvPicPr>
          <p:cNvPr id="30723" name="Picture 2"/>
          <p:cNvPicPr>
            <a:picLocks noChangeAspect="1" noChangeArrowheads="1"/>
          </p:cNvPicPr>
          <p:nvPr/>
        </p:nvPicPr>
        <p:blipFill>
          <a:blip r:embed="rId2"/>
          <a:srcRect/>
          <a:stretch>
            <a:fillRect/>
          </a:stretch>
        </p:blipFill>
        <p:spPr bwMode="auto">
          <a:xfrm>
            <a:off x="1295400" y="1295400"/>
            <a:ext cx="6515100" cy="50292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Interfaces: Energy</a:t>
            </a:r>
            <a:endParaRPr lang="en-US" dirty="0"/>
          </a:p>
        </p:txBody>
      </p:sp>
      <p:sp>
        <p:nvSpPr>
          <p:cNvPr id="16" name="Footer Placeholder 15"/>
          <p:cNvSpPr>
            <a:spLocks noGrp="1"/>
          </p:cNvSpPr>
          <p:nvPr>
            <p:ph type="ftr" sz="quarter" idx="11"/>
          </p:nvPr>
        </p:nvSpPr>
        <p:spPr/>
        <p:txBody>
          <a:bodyPr/>
          <a:lstStyle/>
          <a:p>
            <a:r>
              <a:rPr lang="en-US" smtClean="0"/>
              <a:t>6998-03 Feb. 2010</a:t>
            </a:r>
            <a:endParaRPr lang="en-US"/>
          </a:p>
        </p:txBody>
      </p:sp>
      <p:pic>
        <p:nvPicPr>
          <p:cNvPr id="5" name="Picture 4"/>
          <p:cNvPicPr>
            <a:picLocks noChangeAspect="1"/>
          </p:cNvPicPr>
          <p:nvPr/>
        </p:nvPicPr>
        <p:blipFill>
          <a:blip r:embed="rId2"/>
          <a:stretch>
            <a:fillRect/>
          </a:stretch>
        </p:blipFill>
        <p:spPr>
          <a:xfrm>
            <a:off x="4191000" y="2667000"/>
            <a:ext cx="1143000" cy="918210"/>
          </a:xfrm>
          <a:prstGeom prst="rect">
            <a:avLst/>
          </a:prstGeom>
        </p:spPr>
      </p:pic>
      <p:sp>
        <p:nvSpPr>
          <p:cNvPr id="6" name="TextBox 5"/>
          <p:cNvSpPr txBox="1"/>
          <p:nvPr/>
        </p:nvSpPr>
        <p:spPr>
          <a:xfrm>
            <a:off x="4419600" y="3581400"/>
            <a:ext cx="869349" cy="461665"/>
          </a:xfrm>
          <a:prstGeom prst="rect">
            <a:avLst/>
          </a:prstGeom>
          <a:noFill/>
        </p:spPr>
        <p:txBody>
          <a:bodyPr wrap="none" rtlCol="0">
            <a:spAutoFit/>
          </a:bodyPr>
          <a:lstStyle/>
          <a:p>
            <a:r>
              <a:rPr lang="en-US" dirty="0" smtClean="0"/>
              <a:t>1904</a:t>
            </a:r>
            <a:endParaRPr lang="en-US" dirty="0"/>
          </a:p>
        </p:txBody>
      </p:sp>
      <p:pic>
        <p:nvPicPr>
          <p:cNvPr id="7" name="Picture 6"/>
          <p:cNvPicPr>
            <a:picLocks noChangeAspect="1"/>
          </p:cNvPicPr>
          <p:nvPr/>
        </p:nvPicPr>
        <p:blipFill>
          <a:blip r:embed="rId3"/>
          <a:stretch>
            <a:fillRect/>
          </a:stretch>
        </p:blipFill>
        <p:spPr>
          <a:xfrm>
            <a:off x="152400" y="1143000"/>
            <a:ext cx="1143000" cy="1524000"/>
          </a:xfrm>
          <a:prstGeom prst="rect">
            <a:avLst/>
          </a:prstGeom>
        </p:spPr>
      </p:pic>
      <p:pic>
        <p:nvPicPr>
          <p:cNvPr id="8" name="Picture 7"/>
          <p:cNvPicPr>
            <a:picLocks noChangeAspect="1"/>
          </p:cNvPicPr>
          <p:nvPr/>
        </p:nvPicPr>
        <p:blipFill>
          <a:blip r:embed="rId4"/>
          <a:stretch>
            <a:fillRect/>
          </a:stretch>
        </p:blipFill>
        <p:spPr>
          <a:xfrm>
            <a:off x="2057400" y="1371600"/>
            <a:ext cx="1651000" cy="1077278"/>
          </a:xfrm>
          <a:prstGeom prst="rect">
            <a:avLst/>
          </a:prstGeom>
        </p:spPr>
      </p:pic>
      <p:cxnSp>
        <p:nvCxnSpPr>
          <p:cNvPr id="10" name="Straight Arrow Connector 9"/>
          <p:cNvCxnSpPr>
            <a:stCxn id="7" idx="3"/>
            <a:endCxn id="8" idx="1"/>
          </p:cNvCxnSpPr>
          <p:nvPr/>
        </p:nvCxnSpPr>
        <p:spPr bwMode="auto">
          <a:xfrm>
            <a:off x="1295400" y="1905000"/>
            <a:ext cx="762000" cy="523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5"/>
          <a:stretch>
            <a:fillRect/>
          </a:stretch>
        </p:blipFill>
        <p:spPr>
          <a:xfrm>
            <a:off x="5562600" y="4724400"/>
            <a:ext cx="1256257" cy="1403350"/>
          </a:xfrm>
          <a:prstGeom prst="rect">
            <a:avLst/>
          </a:prstGeom>
        </p:spPr>
      </p:pic>
      <p:sp>
        <p:nvSpPr>
          <p:cNvPr id="12" name="TextBox 11"/>
          <p:cNvSpPr txBox="1"/>
          <p:nvPr/>
        </p:nvSpPr>
        <p:spPr>
          <a:xfrm>
            <a:off x="5562600" y="6172200"/>
            <a:ext cx="498479" cy="261610"/>
          </a:xfrm>
          <a:prstGeom prst="rect">
            <a:avLst/>
          </a:prstGeom>
          <a:noFill/>
        </p:spPr>
        <p:txBody>
          <a:bodyPr wrap="none" rtlCol="0">
            <a:spAutoFit/>
          </a:bodyPr>
          <a:lstStyle/>
          <a:p>
            <a:r>
              <a:rPr lang="en-US" sz="1100" dirty="0" smtClean="0"/>
              <a:t>1901</a:t>
            </a:r>
            <a:endParaRPr lang="en-US" sz="1100" dirty="0"/>
          </a:p>
        </p:txBody>
      </p:sp>
      <p:sp>
        <p:nvSpPr>
          <p:cNvPr id="13" name="TextBox 12"/>
          <p:cNvSpPr txBox="1"/>
          <p:nvPr/>
        </p:nvSpPr>
        <p:spPr>
          <a:xfrm>
            <a:off x="3962400" y="2286000"/>
            <a:ext cx="1479642" cy="461665"/>
          </a:xfrm>
          <a:prstGeom prst="rect">
            <a:avLst/>
          </a:prstGeom>
          <a:noFill/>
        </p:spPr>
        <p:txBody>
          <a:bodyPr wrap="none" rtlCol="0">
            <a:spAutoFit/>
          </a:bodyPr>
          <a:lstStyle/>
          <a:p>
            <a:r>
              <a:rPr lang="en-US" dirty="0" smtClean="0">
                <a:solidFill>
                  <a:srgbClr val="FF0000"/>
                </a:solidFill>
              </a:rPr>
              <a:t>110/220V</a:t>
            </a:r>
            <a:endParaRPr lang="en-US" dirty="0">
              <a:solidFill>
                <a:srgbClr val="FF0000"/>
              </a:solidFill>
            </a:endParaRPr>
          </a:p>
        </p:txBody>
      </p:sp>
      <p:pic>
        <p:nvPicPr>
          <p:cNvPr id="14" name="Picture 13"/>
          <p:cNvPicPr>
            <a:picLocks noChangeAspect="1"/>
          </p:cNvPicPr>
          <p:nvPr/>
        </p:nvPicPr>
        <p:blipFill>
          <a:blip r:embed="rId6"/>
          <a:stretch>
            <a:fillRect/>
          </a:stretch>
        </p:blipFill>
        <p:spPr>
          <a:xfrm>
            <a:off x="7924800" y="4999180"/>
            <a:ext cx="965200" cy="840740"/>
          </a:xfrm>
          <a:prstGeom prst="rect">
            <a:avLst/>
          </a:prstGeom>
        </p:spPr>
      </p:pic>
      <p:cxnSp>
        <p:nvCxnSpPr>
          <p:cNvPr id="15" name="Straight Arrow Connector 14"/>
          <p:cNvCxnSpPr>
            <a:stCxn id="11" idx="3"/>
            <a:endCxn id="14" idx="1"/>
          </p:cNvCxnSpPr>
          <p:nvPr/>
        </p:nvCxnSpPr>
        <p:spPr bwMode="auto">
          <a:xfrm flipV="1">
            <a:off x="6818857" y="5419550"/>
            <a:ext cx="1105943" cy="652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8" name="TextBox 17"/>
          <p:cNvSpPr txBox="1"/>
          <p:nvPr/>
        </p:nvSpPr>
        <p:spPr>
          <a:xfrm>
            <a:off x="228600" y="3886200"/>
            <a:ext cx="4506362" cy="830997"/>
          </a:xfrm>
          <a:prstGeom prst="rect">
            <a:avLst/>
          </a:prstGeom>
          <a:noFill/>
        </p:spPr>
        <p:txBody>
          <a:bodyPr wrap="none" rtlCol="0">
            <a:spAutoFit/>
          </a:bodyPr>
          <a:lstStyle/>
          <a:p>
            <a:pPr indent="173038">
              <a:buFont typeface="Arial"/>
              <a:buChar char="•"/>
            </a:pPr>
            <a:r>
              <a:rPr lang="en-US" dirty="0" smtClean="0"/>
              <a:t>Lots of other (niche) interfaces</a:t>
            </a:r>
          </a:p>
          <a:p>
            <a:pPr indent="173038">
              <a:buFont typeface="Arial"/>
              <a:buChar char="•"/>
            </a:pPr>
            <a:r>
              <a:rPr lang="en-US" dirty="0" smtClean="0"/>
              <a:t>Replaced in a few applications</a:t>
            </a:r>
          </a:p>
        </p:txBody>
      </p:sp>
      <p:pic>
        <p:nvPicPr>
          <p:cNvPr id="19" name="Picture 18"/>
          <p:cNvPicPr>
            <a:picLocks noChangeAspect="1"/>
          </p:cNvPicPr>
          <p:nvPr/>
        </p:nvPicPr>
        <p:blipFill>
          <a:blip r:embed="rId7"/>
          <a:stretch>
            <a:fillRect/>
          </a:stretch>
        </p:blipFill>
        <p:spPr>
          <a:xfrm>
            <a:off x="990600" y="4800600"/>
            <a:ext cx="952500" cy="952500"/>
          </a:xfrm>
          <a:prstGeom prst="rect">
            <a:avLst/>
          </a:prstGeom>
        </p:spPr>
      </p:pic>
      <p:pic>
        <p:nvPicPr>
          <p:cNvPr id="20" name="Picture 19"/>
          <p:cNvPicPr>
            <a:picLocks noChangeAspect="1"/>
          </p:cNvPicPr>
          <p:nvPr/>
        </p:nvPicPr>
        <p:blipFill>
          <a:blip r:embed="rId8"/>
          <a:stretch>
            <a:fillRect/>
          </a:stretch>
        </p:blipFill>
        <p:spPr>
          <a:xfrm>
            <a:off x="2209800" y="4953000"/>
            <a:ext cx="800100" cy="697523"/>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t>NSIS</a:t>
            </a:r>
          </a:p>
        </p:txBody>
      </p:sp>
      <p:sp>
        <p:nvSpPr>
          <p:cNvPr id="31747" name="Content Placeholder 2"/>
          <p:cNvSpPr>
            <a:spLocks noGrp="1"/>
          </p:cNvSpPr>
          <p:nvPr>
            <p:ph idx="1"/>
          </p:nvPr>
        </p:nvSpPr>
        <p:spPr/>
        <p:txBody>
          <a:bodyPr/>
          <a:lstStyle/>
          <a:p>
            <a:pPr eaLnBrk="1" hangingPunct="1"/>
            <a:r>
              <a:rPr lang="en-US" smtClean="0"/>
              <a:t>Progress along data path</a:t>
            </a:r>
          </a:p>
          <a:p>
            <a:pPr lvl="1" eaLnBrk="1" hangingPunct="1"/>
            <a:r>
              <a:rPr lang="en-US" smtClean="0"/>
              <a:t>with RAO-based discovery</a:t>
            </a:r>
          </a:p>
          <a:p>
            <a:pPr eaLnBrk="1" hangingPunct="1"/>
            <a:r>
              <a:rPr lang="en-US" smtClean="0"/>
              <a:t>Designed to transport large objects</a:t>
            </a:r>
          </a:p>
          <a:p>
            <a:pPr lvl="1" eaLnBrk="1" hangingPunct="1"/>
            <a:r>
              <a:rPr lang="en-US" smtClean="0"/>
              <a:t>supports TCP and UDP</a:t>
            </a:r>
          </a:p>
          <a:p>
            <a:pPr eaLnBrk="1" hangingPunct="1"/>
            <a:r>
              <a:rPr lang="en-US" smtClean="0"/>
              <a:t>Security mechanisms</a:t>
            </a:r>
          </a:p>
          <a:p>
            <a:pPr eaLnBrk="1" hangingPunct="1"/>
            <a:endParaRPr lang="en-US" smtClean="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pPr eaLnBrk="1" hangingPunct="1"/>
            <a:r>
              <a:rPr lang="en-US"/>
              <a:t>First prototype implementation</a:t>
            </a:r>
          </a:p>
        </p:txBody>
      </p:sp>
      <p:sp>
        <p:nvSpPr>
          <p:cNvPr id="32771" name="Rectangle 3"/>
          <p:cNvSpPr>
            <a:spLocks noGrp="1" noChangeArrowheads="1"/>
          </p:cNvSpPr>
          <p:nvPr>
            <p:ph type="body" idx="1"/>
          </p:nvPr>
        </p:nvSpPr>
        <p:spPr/>
        <p:txBody>
          <a:bodyPr/>
          <a:lstStyle/>
          <a:p>
            <a:pPr eaLnBrk="1" hangingPunct="1"/>
            <a:r>
              <a:rPr lang="en-US"/>
              <a:t>Proof-of-concept for dynamic network service deployment</a:t>
            </a:r>
          </a:p>
          <a:p>
            <a:pPr lvl="1" eaLnBrk="1" hangingPunct="1"/>
            <a:r>
              <a:rPr lang="en-US"/>
              <a:t>Open-source Click modular router</a:t>
            </a:r>
          </a:p>
          <a:p>
            <a:pPr lvl="1" eaLnBrk="1" hangingPunct="1"/>
            <a:r>
              <a:rPr lang="en-US"/>
              <a:t>Java OSGi dynamic module system</a:t>
            </a:r>
          </a:p>
          <a:p>
            <a:pPr eaLnBrk="1" hangingPunct="1"/>
            <a:r>
              <a:rPr lang="en-US"/>
              <a:t>Promising initial measurement results</a:t>
            </a:r>
          </a:p>
          <a:p>
            <a:pPr lvl="1" eaLnBrk="1" hangingPunct="1"/>
            <a:r>
              <a:rPr lang="en-US"/>
              <a:t>NetServ overhead acceptable compared to other overhead</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3800"/>
              <a:t>Technology: Click router</a:t>
            </a:r>
          </a:p>
        </p:txBody>
      </p:sp>
      <p:sp>
        <p:nvSpPr>
          <p:cNvPr id="33795" name="Rectangle 4"/>
          <p:cNvSpPr>
            <a:spLocks noGrp="1" noChangeArrowheads="1"/>
          </p:cNvSpPr>
          <p:nvPr>
            <p:ph type="body" idx="1"/>
          </p:nvPr>
        </p:nvSpPr>
        <p:spPr/>
        <p:txBody>
          <a:bodyPr>
            <a:normAutofit fontScale="85000" lnSpcReduction="20000"/>
          </a:bodyPr>
          <a:lstStyle/>
          <a:p>
            <a:pPr eaLnBrk="1" hangingPunct="1">
              <a:lnSpc>
                <a:spcPct val="90000"/>
              </a:lnSpc>
            </a:pPr>
            <a:r>
              <a:rPr lang="en-US" sz="2500"/>
              <a:t>Runs as a Linux kernel module or user-level program</a:t>
            </a:r>
          </a:p>
          <a:p>
            <a:pPr eaLnBrk="1" hangingPunct="1">
              <a:lnSpc>
                <a:spcPct val="90000"/>
              </a:lnSpc>
            </a:pPr>
            <a:r>
              <a:rPr lang="en-US" sz="2500"/>
              <a:t>Modules written in C++ (called </a:t>
            </a:r>
            <a:r>
              <a:rPr lang="en-US" sz="2500" i="1"/>
              <a:t>Elements</a:t>
            </a:r>
            <a:r>
              <a:rPr lang="en-US" sz="2500"/>
              <a:t>) are configured in a text file</a:t>
            </a:r>
          </a:p>
          <a:p>
            <a:pPr eaLnBrk="1" hangingPunct="1">
              <a:lnSpc>
                <a:spcPct val="90000"/>
              </a:lnSpc>
            </a:pPr>
            <a:r>
              <a:rPr lang="en-US" sz="2500"/>
              <a:t>Elements are arranged in a directed graph, through which packets traverse</a:t>
            </a:r>
          </a:p>
          <a:p>
            <a:pPr eaLnBrk="1" hangingPunct="1">
              <a:lnSpc>
                <a:spcPct val="90000"/>
              </a:lnSpc>
            </a:pPr>
            <a:r>
              <a:rPr lang="en-US" sz="2500"/>
              <a:t>Example:</a:t>
            </a:r>
          </a:p>
          <a:p>
            <a:pPr lvl="1" eaLnBrk="1" hangingPunct="1">
              <a:lnSpc>
                <a:spcPct val="90000"/>
              </a:lnSpc>
            </a:pPr>
            <a:r>
              <a:rPr lang="en-US" sz="2400"/>
              <a:t>Click router command:</a:t>
            </a:r>
          </a:p>
          <a:p>
            <a:pPr lvl="2" eaLnBrk="1" hangingPunct="1">
              <a:lnSpc>
                <a:spcPct val="90000"/>
              </a:lnSpc>
              <a:buFontTx/>
              <a:buNone/>
            </a:pPr>
            <a:r>
              <a:rPr lang="en-US" sz="1400">
                <a:latin typeface="Courier New" charset="0"/>
              </a:rPr>
              <a:t>sudo click print.click</a:t>
            </a:r>
          </a:p>
          <a:p>
            <a:pPr lvl="1" eaLnBrk="1" hangingPunct="1">
              <a:lnSpc>
                <a:spcPct val="90000"/>
              </a:lnSpc>
            </a:pPr>
            <a:r>
              <a:rPr lang="en-US" sz="2400"/>
              <a:t>Configuration file print.click:</a:t>
            </a:r>
          </a:p>
          <a:p>
            <a:pPr lvl="2" eaLnBrk="1" hangingPunct="1">
              <a:lnSpc>
                <a:spcPct val="90000"/>
              </a:lnSpc>
              <a:buFontTx/>
              <a:buNone/>
            </a:pPr>
            <a:r>
              <a:rPr lang="en-US" sz="1400">
                <a:latin typeface="Courier New" charset="0"/>
              </a:rPr>
              <a:t>FromDevice(en0)-&gt;CheckIPHeader(14)-&gt;IPPrint-&gt;Discard;</a:t>
            </a:r>
          </a:p>
          <a:p>
            <a:pPr eaLnBrk="1" hangingPunct="1">
              <a:lnSpc>
                <a:spcPct val="90000"/>
              </a:lnSpc>
            </a:pPr>
            <a:r>
              <a:rPr lang="en-US" sz="2500"/>
              <a:t>http://www.read.cs.ucla.edu/click/</a:t>
            </a:r>
            <a:endParaRPr lang="en-US" sz="260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t>Technology: OSGi</a:t>
            </a:r>
          </a:p>
        </p:txBody>
      </p:sp>
      <p:sp>
        <p:nvSpPr>
          <p:cNvPr id="35843" name="Rectangle 4"/>
          <p:cNvSpPr>
            <a:spLocks noGrp="1" noChangeArrowheads="1"/>
          </p:cNvSpPr>
          <p:nvPr>
            <p:ph type="body" idx="1"/>
          </p:nvPr>
        </p:nvSpPr>
        <p:spPr/>
        <p:txBody>
          <a:bodyPr>
            <a:normAutofit fontScale="92500" lnSpcReduction="10000"/>
          </a:bodyPr>
          <a:lstStyle/>
          <a:p>
            <a:pPr eaLnBrk="1" hangingPunct="1">
              <a:lnSpc>
                <a:spcPct val="80000"/>
              </a:lnSpc>
            </a:pPr>
            <a:r>
              <a:rPr lang="en-US" sz="2000"/>
              <a:t>Dynamic module system for Java</a:t>
            </a:r>
          </a:p>
          <a:p>
            <a:pPr lvl="1" eaLnBrk="1" hangingPunct="1">
              <a:lnSpc>
                <a:spcPct val="80000"/>
              </a:lnSpc>
            </a:pPr>
            <a:r>
              <a:rPr lang="en-US" sz="2000"/>
              <a:t>Modules loaded and unloaded at runtime</a:t>
            </a:r>
          </a:p>
          <a:p>
            <a:pPr lvl="1" eaLnBrk="1" hangingPunct="1">
              <a:lnSpc>
                <a:spcPct val="80000"/>
              </a:lnSpc>
            </a:pPr>
            <a:r>
              <a:rPr lang="en-US" sz="2000" i="1"/>
              <a:t>Bundle: </a:t>
            </a:r>
            <a:r>
              <a:rPr lang="en-US" sz="2000"/>
              <a:t>self-contained JAR file with specific structure</a:t>
            </a:r>
          </a:p>
          <a:p>
            <a:pPr lvl="1" eaLnBrk="1" hangingPunct="1">
              <a:lnSpc>
                <a:spcPct val="80000"/>
              </a:lnSpc>
            </a:pPr>
            <a:r>
              <a:rPr lang="en-US" sz="2000"/>
              <a:t>Open-source implementations: Apache Felix, Eclipse Equinox</a:t>
            </a:r>
          </a:p>
          <a:p>
            <a:pPr eaLnBrk="1" hangingPunct="1">
              <a:lnSpc>
                <a:spcPct val="80000"/>
              </a:lnSpc>
            </a:pPr>
            <a:r>
              <a:rPr lang="en-US" sz="2000"/>
              <a:t>Security and accounting</a:t>
            </a:r>
          </a:p>
          <a:p>
            <a:pPr lvl="1" eaLnBrk="1" hangingPunct="1">
              <a:lnSpc>
                <a:spcPct val="80000"/>
              </a:lnSpc>
            </a:pPr>
            <a:r>
              <a:rPr lang="en-US" sz="2000"/>
              <a:t>Security built on Java 2 Security model</a:t>
            </a:r>
          </a:p>
          <a:p>
            <a:pPr lvl="2" eaLnBrk="1" hangingPunct="1">
              <a:lnSpc>
                <a:spcPct val="80000"/>
              </a:lnSpc>
            </a:pPr>
            <a:r>
              <a:rPr lang="en-US" sz="1800"/>
              <a:t>Permission-based access control</a:t>
            </a:r>
          </a:p>
          <a:p>
            <a:pPr lvl="2" eaLnBrk="1" hangingPunct="1">
              <a:lnSpc>
                <a:spcPct val="80000"/>
              </a:lnSpc>
            </a:pPr>
            <a:r>
              <a:rPr lang="en-US" sz="1800"/>
              <a:t>No fine-grained control or accounting for CPU, storage, bandwidth</a:t>
            </a:r>
          </a:p>
          <a:p>
            <a:pPr lvl="2" eaLnBrk="1" hangingPunct="1">
              <a:lnSpc>
                <a:spcPct val="80000"/>
              </a:lnSpc>
            </a:pPr>
            <a:r>
              <a:rPr lang="en-US" sz="1800"/>
              <a:t>Can load native code with appropriate permission</a:t>
            </a:r>
          </a:p>
          <a:p>
            <a:pPr lvl="1" eaLnBrk="1" hangingPunct="1">
              <a:lnSpc>
                <a:spcPct val="80000"/>
              </a:lnSpc>
            </a:pPr>
            <a:r>
              <a:rPr lang="en-US" sz="2000"/>
              <a:t>Strict separation of bundles</a:t>
            </a:r>
          </a:p>
          <a:p>
            <a:pPr lvl="2" eaLnBrk="1" hangingPunct="1">
              <a:lnSpc>
                <a:spcPct val="80000"/>
              </a:lnSpc>
            </a:pPr>
            <a:r>
              <a:rPr lang="en-US" sz="1800"/>
              <a:t>Classpath set up by Bundle class loader</a:t>
            </a:r>
          </a:p>
          <a:p>
            <a:pPr lvl="2" eaLnBrk="1" hangingPunct="1">
              <a:lnSpc>
                <a:spcPct val="80000"/>
              </a:lnSpc>
            </a:pPr>
            <a:r>
              <a:rPr lang="en-US" sz="1800"/>
              <a:t>Inter-bundle communication only through published interfaces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1143000" y="914400"/>
            <a:ext cx="7505700" cy="5181600"/>
          </a:xfrm>
          <a:prstGeom prst="roundRect">
            <a:avLst>
              <a:gd name="adj" fmla="val 16667"/>
            </a:avLst>
          </a:prstGeom>
          <a:noFill/>
          <a:ln w="9525">
            <a:solidFill>
              <a:schemeClr val="tx1"/>
            </a:solidFill>
            <a:round/>
            <a:headEnd/>
            <a:tailEnd/>
          </a:ln>
        </p:spPr>
        <p:txBody>
          <a:bodyPr wrap="none" anchor="ctr">
            <a:prstTxWarp prst="textNoShape">
              <a:avLst/>
            </a:prstTxWarp>
          </a:bodyPr>
          <a:lstStyle/>
          <a:p>
            <a:endParaRPr lang="en-US"/>
          </a:p>
        </p:txBody>
      </p:sp>
      <p:sp>
        <p:nvSpPr>
          <p:cNvPr id="37891" name="Rectangle 3"/>
          <p:cNvSpPr>
            <a:spLocks noChangeArrowheads="1"/>
          </p:cNvSpPr>
          <p:nvPr/>
        </p:nvSpPr>
        <p:spPr bwMode="auto">
          <a:xfrm>
            <a:off x="1339850" y="4483100"/>
            <a:ext cx="7080250" cy="1079500"/>
          </a:xfrm>
          <a:prstGeom prst="rect">
            <a:avLst/>
          </a:prstGeom>
          <a:noFill/>
          <a:ln w="9525">
            <a:solidFill>
              <a:schemeClr val="tx1"/>
            </a:solidFill>
            <a:miter lim="800000"/>
            <a:headEnd/>
            <a:tailEnd/>
          </a:ln>
        </p:spPr>
        <p:txBody>
          <a:bodyPr wrap="none" anchor="ctr">
            <a:prstTxWarp prst="textNoShape">
              <a:avLst/>
            </a:prstTxWarp>
          </a:bodyPr>
          <a:lstStyle/>
          <a:p>
            <a:pPr algn="r" eaLnBrk="0" hangingPunct="0"/>
            <a:endParaRPr lang="en-US" sz="1600">
              <a:ea typeface="ＭＳ Ｐゴシック" charset="-128"/>
              <a:cs typeface="ＭＳ Ｐゴシック" charset="-128"/>
            </a:endParaRPr>
          </a:p>
        </p:txBody>
      </p:sp>
      <p:sp>
        <p:nvSpPr>
          <p:cNvPr id="324612" name="Rectangle 4"/>
          <p:cNvSpPr>
            <a:spLocks noChangeArrowheads="1"/>
          </p:cNvSpPr>
          <p:nvPr/>
        </p:nvSpPr>
        <p:spPr bwMode="auto">
          <a:xfrm>
            <a:off x="1905000" y="3092450"/>
            <a:ext cx="5664200" cy="336550"/>
          </a:xfrm>
          <a:prstGeom prst="rect">
            <a:avLst/>
          </a:prstGeom>
          <a:solidFill>
            <a:srgbClr val="C0C0C0"/>
          </a:solidFill>
          <a:ln w="9525">
            <a:solidFill>
              <a:schemeClr val="tx1"/>
            </a:solidFill>
            <a:miter lim="800000"/>
            <a:headEnd/>
            <a:tailEnd/>
          </a:ln>
        </p:spPr>
        <p:txBody>
          <a:bodyPr wrap="none" anchor="ctr">
            <a:prstTxWarp prst="textNoShape">
              <a:avLst/>
            </a:prstTxWarp>
          </a:bodyPr>
          <a:lstStyle/>
          <a:p>
            <a:pPr algn="ctr" eaLnBrk="0" hangingPunct="0"/>
            <a:r>
              <a:rPr lang="en-US" sz="1600">
                <a:ea typeface="ＭＳ Ｐゴシック" charset="-128"/>
                <a:cs typeface="ＭＳ Ｐゴシック" charset="-128"/>
              </a:rPr>
              <a:t>Equinox OSGi framework</a:t>
            </a:r>
          </a:p>
        </p:txBody>
      </p:sp>
      <p:sp>
        <p:nvSpPr>
          <p:cNvPr id="324613" name="Rectangle 5"/>
          <p:cNvSpPr>
            <a:spLocks noChangeArrowheads="1"/>
          </p:cNvSpPr>
          <p:nvPr/>
        </p:nvSpPr>
        <p:spPr bwMode="auto">
          <a:xfrm>
            <a:off x="1905000" y="1533525"/>
            <a:ext cx="1487488" cy="1558925"/>
          </a:xfrm>
          <a:prstGeom prst="rect">
            <a:avLst/>
          </a:prstGeom>
          <a:solidFill>
            <a:srgbClr val="C0C0C0"/>
          </a:solidFill>
          <a:ln w="9525">
            <a:solidFill>
              <a:schemeClr val="tx1"/>
            </a:solidFill>
            <a:miter lim="800000"/>
            <a:headEnd/>
            <a:tailEnd/>
          </a:ln>
        </p:spPr>
        <p:txBody>
          <a:bodyPr wrap="none" anchor="ctr">
            <a:prstTxWarp prst="textNoShape">
              <a:avLst/>
            </a:prstTxWarp>
          </a:bodyPr>
          <a:lstStyle/>
          <a:p>
            <a:pPr algn="ctr" eaLnBrk="0" hangingPunct="0"/>
            <a:r>
              <a:rPr lang="en-US" sz="1600">
                <a:ea typeface="ＭＳ Ｐゴシック" charset="-128"/>
                <a:cs typeface="ＭＳ Ｐゴシック" charset="-128"/>
              </a:rPr>
              <a:t>NetServ</a:t>
            </a:r>
          </a:p>
          <a:p>
            <a:pPr algn="ctr" eaLnBrk="0" hangingPunct="0"/>
            <a:r>
              <a:rPr lang="en-US" sz="1600">
                <a:ea typeface="ＭＳ Ｐゴシック" charset="-128"/>
                <a:cs typeface="ＭＳ Ｐゴシック" charset="-128"/>
              </a:rPr>
              <a:t>App</a:t>
            </a:r>
          </a:p>
          <a:p>
            <a:pPr algn="ctr" eaLnBrk="0" hangingPunct="0"/>
            <a:r>
              <a:rPr lang="en-US" sz="1600">
                <a:ea typeface="ＭＳ Ｐゴシック" charset="-128"/>
                <a:cs typeface="ＭＳ Ｐゴシック" charset="-128"/>
              </a:rPr>
              <a:t>Bundle</a:t>
            </a:r>
          </a:p>
          <a:p>
            <a:pPr algn="ctr" eaLnBrk="0" hangingPunct="0"/>
            <a:endParaRPr lang="en-US" sz="1600">
              <a:ea typeface="ＭＳ Ｐゴシック" charset="-128"/>
              <a:cs typeface="ＭＳ Ｐゴシック" charset="-128"/>
            </a:endParaRPr>
          </a:p>
          <a:p>
            <a:pPr algn="ctr" eaLnBrk="0" hangingPunct="0"/>
            <a:endParaRPr lang="en-US" sz="1600">
              <a:ea typeface="ＭＳ Ｐゴシック" charset="-128"/>
              <a:cs typeface="ＭＳ Ｐゴシック" charset="-128"/>
            </a:endParaRPr>
          </a:p>
        </p:txBody>
      </p:sp>
      <p:sp>
        <p:nvSpPr>
          <p:cNvPr id="324614" name="Rectangle 6"/>
          <p:cNvSpPr>
            <a:spLocks noChangeArrowheads="1"/>
          </p:cNvSpPr>
          <p:nvPr/>
        </p:nvSpPr>
        <p:spPr bwMode="auto">
          <a:xfrm>
            <a:off x="6076950" y="1533525"/>
            <a:ext cx="1490663" cy="1558925"/>
          </a:xfrm>
          <a:prstGeom prst="rect">
            <a:avLst/>
          </a:prstGeom>
          <a:solidFill>
            <a:srgbClr val="C0C0C0"/>
          </a:solidFill>
          <a:ln w="9525">
            <a:solidFill>
              <a:schemeClr val="tx1"/>
            </a:solidFill>
            <a:miter lim="800000"/>
            <a:headEnd/>
            <a:tailEnd/>
          </a:ln>
        </p:spPr>
        <p:txBody>
          <a:bodyPr wrap="none" anchor="ctr">
            <a:prstTxWarp prst="textNoShape">
              <a:avLst/>
            </a:prstTxWarp>
          </a:bodyPr>
          <a:lstStyle/>
          <a:p>
            <a:pPr algn="ctr" eaLnBrk="0" hangingPunct="0"/>
            <a:r>
              <a:rPr lang="en-US" sz="1600">
                <a:ea typeface="ＭＳ Ｐゴシック" charset="-128"/>
                <a:cs typeface="ＭＳ Ｐゴシック" charset="-128"/>
              </a:rPr>
              <a:t>NetServ</a:t>
            </a:r>
          </a:p>
          <a:p>
            <a:pPr algn="ctr" eaLnBrk="0" hangingPunct="0"/>
            <a:r>
              <a:rPr lang="en-US" sz="1600">
                <a:ea typeface="ＭＳ Ｐゴシック" charset="-128"/>
                <a:cs typeface="ＭＳ Ｐゴシック" charset="-128"/>
              </a:rPr>
              <a:t>Building Block</a:t>
            </a:r>
          </a:p>
          <a:p>
            <a:pPr algn="ctr" eaLnBrk="0" hangingPunct="0"/>
            <a:r>
              <a:rPr lang="en-US" sz="1600">
                <a:ea typeface="ＭＳ Ｐゴシック" charset="-128"/>
                <a:cs typeface="ＭＳ Ｐゴシック" charset="-128"/>
              </a:rPr>
              <a:t>Bundle</a:t>
            </a:r>
          </a:p>
          <a:p>
            <a:pPr algn="ctr" eaLnBrk="0" hangingPunct="0"/>
            <a:endParaRPr lang="en-US" sz="1600">
              <a:ea typeface="ＭＳ Ｐゴシック" charset="-128"/>
              <a:cs typeface="ＭＳ Ｐゴシック" charset="-128"/>
            </a:endParaRPr>
          </a:p>
          <a:p>
            <a:pPr algn="ctr" eaLnBrk="0" hangingPunct="0"/>
            <a:endParaRPr lang="en-US" sz="1600">
              <a:ea typeface="ＭＳ Ｐゴシック" charset="-128"/>
              <a:cs typeface="ＭＳ Ｐゴシック" charset="-128"/>
            </a:endParaRPr>
          </a:p>
        </p:txBody>
      </p:sp>
      <p:sp>
        <p:nvSpPr>
          <p:cNvPr id="324615" name="AutoShape 7"/>
          <p:cNvSpPr>
            <a:spLocks noChangeArrowheads="1"/>
          </p:cNvSpPr>
          <p:nvPr/>
        </p:nvSpPr>
        <p:spPr bwMode="auto">
          <a:xfrm>
            <a:off x="1905000" y="3810000"/>
            <a:ext cx="5664200" cy="666750"/>
          </a:xfrm>
          <a:custGeom>
            <a:avLst/>
            <a:gdLst>
              <a:gd name="T0" fmla="*/ 4956175 w 21600"/>
              <a:gd name="T1" fmla="*/ 333375 h 21600"/>
              <a:gd name="T2" fmla="*/ 2832100 w 21600"/>
              <a:gd name="T3" fmla="*/ 666750 h 21600"/>
              <a:gd name="T4" fmla="*/ 708025 w 21600"/>
              <a:gd name="T5" fmla="*/ 333375 h 21600"/>
              <a:gd name="T6" fmla="*/ 28321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0C0C0"/>
          </a:solidFill>
          <a:ln w="9525">
            <a:solidFill>
              <a:schemeClr val="tx1"/>
            </a:solidFill>
            <a:miter lim="800000"/>
            <a:headEnd/>
            <a:tailEnd/>
          </a:ln>
        </p:spPr>
        <p:txBody>
          <a:bodyPr wrap="none" anchor="ctr">
            <a:prstTxWarp prst="textNoShape">
              <a:avLst/>
            </a:prstTxWarp>
          </a:bodyPr>
          <a:lstStyle/>
          <a:p>
            <a:endParaRPr lang="en-US"/>
          </a:p>
        </p:txBody>
      </p:sp>
      <p:sp>
        <p:nvSpPr>
          <p:cNvPr id="324616" name="Rectangle 8"/>
          <p:cNvSpPr>
            <a:spLocks noChangeArrowheads="1"/>
          </p:cNvSpPr>
          <p:nvPr/>
        </p:nvSpPr>
        <p:spPr bwMode="auto">
          <a:xfrm>
            <a:off x="3752850" y="3949700"/>
            <a:ext cx="2068513" cy="336550"/>
          </a:xfrm>
          <a:prstGeom prst="rect">
            <a:avLst/>
          </a:prstGeom>
          <a:solidFill>
            <a:srgbClr val="C0C0C0"/>
          </a:solidFill>
          <a:ln w="9525">
            <a:noFill/>
            <a:miter lim="800000"/>
            <a:headEnd/>
            <a:tailEnd/>
          </a:ln>
        </p:spPr>
        <p:txBody>
          <a:bodyPr wrap="none">
            <a:prstTxWarp prst="textNoShape">
              <a:avLst/>
            </a:prstTxWarp>
            <a:spAutoFit/>
          </a:bodyPr>
          <a:lstStyle/>
          <a:p>
            <a:pPr eaLnBrk="0" hangingPunct="0"/>
            <a:r>
              <a:rPr lang="en-US" sz="1600">
                <a:ea typeface="ＭＳ Ｐゴシック" charset="-128"/>
                <a:cs typeface="ＭＳ Ｐゴシック" charset="-128"/>
              </a:rPr>
              <a:t>Java Virtual Machine</a:t>
            </a:r>
          </a:p>
        </p:txBody>
      </p:sp>
      <p:sp>
        <p:nvSpPr>
          <p:cNvPr id="37897" name="Rectangle 9"/>
          <p:cNvSpPr>
            <a:spLocks noChangeArrowheads="1"/>
          </p:cNvSpPr>
          <p:nvPr/>
        </p:nvSpPr>
        <p:spPr bwMode="auto">
          <a:xfrm>
            <a:off x="3698875" y="5181600"/>
            <a:ext cx="2181225" cy="336550"/>
          </a:xfrm>
          <a:prstGeom prst="rect">
            <a:avLst/>
          </a:prstGeom>
          <a:noFill/>
          <a:ln w="9525">
            <a:noFill/>
            <a:miter lim="800000"/>
            <a:headEnd/>
            <a:tailEnd/>
          </a:ln>
        </p:spPr>
        <p:txBody>
          <a:bodyPr wrap="none">
            <a:prstTxWarp prst="textNoShape">
              <a:avLst/>
            </a:prstTxWarp>
            <a:spAutoFit/>
          </a:bodyPr>
          <a:lstStyle/>
          <a:p>
            <a:pPr eaLnBrk="0" hangingPunct="0"/>
            <a:r>
              <a:rPr lang="en-US" sz="1600">
                <a:ea typeface="ＭＳ Ｐゴシック" charset="-128"/>
                <a:cs typeface="ＭＳ Ｐゴシック" charset="-128"/>
              </a:rPr>
              <a:t>User-level Click router</a:t>
            </a:r>
          </a:p>
        </p:txBody>
      </p:sp>
      <p:sp>
        <p:nvSpPr>
          <p:cNvPr id="324618" name="Rectangle 10"/>
          <p:cNvSpPr>
            <a:spLocks noChangeArrowheads="1"/>
          </p:cNvSpPr>
          <p:nvPr/>
        </p:nvSpPr>
        <p:spPr bwMode="auto">
          <a:xfrm>
            <a:off x="3613150" y="1511300"/>
            <a:ext cx="2025650" cy="517525"/>
          </a:xfrm>
          <a:prstGeom prst="rect">
            <a:avLst/>
          </a:prstGeom>
          <a:noFill/>
          <a:ln w="9525">
            <a:noFill/>
            <a:miter lim="800000"/>
            <a:headEnd/>
            <a:tailEnd/>
          </a:ln>
        </p:spPr>
        <p:txBody>
          <a:bodyPr>
            <a:prstTxWarp prst="textNoShape">
              <a:avLst/>
            </a:prstTxWarp>
            <a:spAutoFit/>
          </a:bodyPr>
          <a:lstStyle/>
          <a:p>
            <a:pPr eaLnBrk="0" hangingPunct="0"/>
            <a:r>
              <a:rPr lang="en-US" sz="1400">
                <a:latin typeface="Courier New" charset="0"/>
                <a:ea typeface="ＭＳ Ｐゴシック" charset="-128"/>
                <a:cs typeface="ＭＳ Ｐゴシック" charset="-128"/>
              </a:rPr>
              <a:t>dispatcher.addPktProcessor(this);</a:t>
            </a:r>
          </a:p>
        </p:txBody>
      </p:sp>
      <p:sp>
        <p:nvSpPr>
          <p:cNvPr id="37899" name="Rectangle 11"/>
          <p:cNvSpPr>
            <a:spLocks noChangeArrowheads="1"/>
          </p:cNvSpPr>
          <p:nvPr/>
        </p:nvSpPr>
        <p:spPr bwMode="auto">
          <a:xfrm>
            <a:off x="4038600" y="5715000"/>
            <a:ext cx="1514475" cy="336550"/>
          </a:xfrm>
          <a:prstGeom prst="rect">
            <a:avLst/>
          </a:prstGeom>
          <a:noFill/>
          <a:ln w="9525">
            <a:noFill/>
            <a:miter lim="800000"/>
            <a:headEnd/>
            <a:tailEnd/>
          </a:ln>
        </p:spPr>
        <p:txBody>
          <a:bodyPr wrap="none">
            <a:prstTxWarp prst="textNoShape">
              <a:avLst/>
            </a:prstTxWarp>
            <a:spAutoFit/>
          </a:bodyPr>
          <a:lstStyle/>
          <a:p>
            <a:pPr eaLnBrk="0" hangingPunct="0"/>
            <a:r>
              <a:rPr lang="en-US" sz="1600" i="1">
                <a:ea typeface="ＭＳ Ｐゴシック" charset="-128"/>
                <a:cs typeface="ＭＳ Ｐゴシック" charset="-128"/>
              </a:rPr>
              <a:t>Single process</a:t>
            </a:r>
          </a:p>
        </p:txBody>
      </p:sp>
      <p:sp>
        <p:nvSpPr>
          <p:cNvPr id="324620" name="Rectangle 12"/>
          <p:cNvSpPr>
            <a:spLocks noChangeArrowheads="1"/>
          </p:cNvSpPr>
          <p:nvPr/>
        </p:nvSpPr>
        <p:spPr bwMode="auto">
          <a:xfrm>
            <a:off x="6594475" y="4483100"/>
            <a:ext cx="1546225" cy="850900"/>
          </a:xfrm>
          <a:prstGeom prst="rect">
            <a:avLst/>
          </a:prstGeom>
          <a:noFill/>
          <a:ln w="9525">
            <a:solidFill>
              <a:schemeClr val="tx1"/>
            </a:solidFill>
            <a:miter lim="800000"/>
            <a:headEnd/>
            <a:tailEnd/>
          </a:ln>
        </p:spPr>
        <p:txBody>
          <a:bodyPr wrap="none" anchor="ctr">
            <a:prstTxWarp prst="textNoShape">
              <a:avLst/>
            </a:prstTxWarp>
          </a:bodyPr>
          <a:lstStyle/>
          <a:p>
            <a:pPr algn="ctr" eaLnBrk="0" hangingPunct="0"/>
            <a:r>
              <a:rPr lang="en-US" sz="1600">
                <a:ea typeface="ＭＳ Ｐゴシック" charset="-128"/>
                <a:cs typeface="ＭＳ Ｐゴシック" charset="-128"/>
              </a:rPr>
              <a:t>CheckIPHeader</a:t>
            </a:r>
          </a:p>
          <a:p>
            <a:pPr algn="ctr" eaLnBrk="0" hangingPunct="0"/>
            <a:r>
              <a:rPr lang="en-US" sz="1600">
                <a:ea typeface="ＭＳ Ｐゴシック" charset="-128"/>
                <a:cs typeface="ＭＳ Ｐゴシック" charset="-128"/>
              </a:rPr>
              <a:t>element</a:t>
            </a:r>
          </a:p>
        </p:txBody>
      </p:sp>
      <p:sp>
        <p:nvSpPr>
          <p:cNvPr id="324621" name="Rectangle 13"/>
          <p:cNvSpPr>
            <a:spLocks noChangeArrowheads="1"/>
          </p:cNvSpPr>
          <p:nvPr/>
        </p:nvSpPr>
        <p:spPr bwMode="auto">
          <a:xfrm>
            <a:off x="1577975" y="4483100"/>
            <a:ext cx="1546225" cy="850900"/>
          </a:xfrm>
          <a:prstGeom prst="rect">
            <a:avLst/>
          </a:prstGeom>
          <a:noFill/>
          <a:ln w="9525">
            <a:solidFill>
              <a:schemeClr val="tx1"/>
            </a:solidFill>
            <a:miter lim="800000"/>
            <a:headEnd/>
            <a:tailEnd/>
          </a:ln>
        </p:spPr>
        <p:txBody>
          <a:bodyPr wrap="none" anchor="ctr">
            <a:prstTxWarp prst="textNoShape">
              <a:avLst/>
            </a:prstTxWarp>
          </a:bodyPr>
          <a:lstStyle/>
          <a:p>
            <a:pPr algn="ctr" eaLnBrk="0" hangingPunct="0"/>
            <a:r>
              <a:rPr lang="en-US" sz="1600">
                <a:ea typeface="ＭＳ Ｐゴシック" charset="-128"/>
                <a:cs typeface="ＭＳ Ｐゴシック" charset="-128"/>
              </a:rPr>
              <a:t>StaticIPLookup</a:t>
            </a:r>
          </a:p>
          <a:p>
            <a:pPr algn="ctr" eaLnBrk="0" hangingPunct="0"/>
            <a:r>
              <a:rPr lang="en-US" sz="1600">
                <a:ea typeface="ＭＳ Ｐゴシック" charset="-128"/>
                <a:cs typeface="ＭＳ Ｐゴシック" charset="-128"/>
              </a:rPr>
              <a:t>element</a:t>
            </a:r>
          </a:p>
        </p:txBody>
      </p:sp>
      <p:sp>
        <p:nvSpPr>
          <p:cNvPr id="324622" name="Rectangle 14"/>
          <p:cNvSpPr>
            <a:spLocks noChangeArrowheads="1"/>
          </p:cNvSpPr>
          <p:nvPr/>
        </p:nvSpPr>
        <p:spPr bwMode="auto">
          <a:xfrm>
            <a:off x="1905000" y="3397250"/>
            <a:ext cx="5664200" cy="412750"/>
          </a:xfrm>
          <a:prstGeom prst="rect">
            <a:avLst/>
          </a:prstGeom>
          <a:solidFill>
            <a:srgbClr val="C0C0C0"/>
          </a:solidFill>
          <a:ln w="9525">
            <a:solidFill>
              <a:schemeClr val="tx1"/>
            </a:solidFill>
            <a:miter lim="800000"/>
            <a:headEnd/>
            <a:tailEnd/>
          </a:ln>
        </p:spPr>
        <p:txBody>
          <a:bodyPr wrap="none" anchor="ctr">
            <a:prstTxWarp prst="textNoShape">
              <a:avLst/>
            </a:prstTxWarp>
          </a:bodyPr>
          <a:lstStyle/>
          <a:p>
            <a:pPr algn="ctr" eaLnBrk="0" hangingPunct="0"/>
            <a:r>
              <a:rPr lang="en-US" sz="1600">
                <a:ea typeface="ＭＳ Ｐゴシック" charset="-128"/>
                <a:cs typeface="ＭＳ Ｐゴシック" charset="-128"/>
              </a:rPr>
              <a:t>NetServ OSGi Launcher</a:t>
            </a:r>
          </a:p>
        </p:txBody>
      </p:sp>
      <p:sp>
        <p:nvSpPr>
          <p:cNvPr id="324623" name="Rectangle 15"/>
          <p:cNvSpPr>
            <a:spLocks noChangeArrowheads="1"/>
          </p:cNvSpPr>
          <p:nvPr/>
        </p:nvSpPr>
        <p:spPr bwMode="auto">
          <a:xfrm>
            <a:off x="5697538" y="930275"/>
            <a:ext cx="2455862" cy="517525"/>
          </a:xfrm>
          <a:prstGeom prst="rect">
            <a:avLst/>
          </a:prstGeom>
          <a:noFill/>
          <a:ln w="9525">
            <a:noFill/>
            <a:miter lim="800000"/>
            <a:headEnd/>
            <a:tailEnd/>
          </a:ln>
        </p:spPr>
        <p:txBody>
          <a:bodyPr>
            <a:prstTxWarp prst="textNoShape">
              <a:avLst/>
            </a:prstTxWarp>
            <a:spAutoFit/>
          </a:bodyPr>
          <a:lstStyle/>
          <a:p>
            <a:pPr algn="ctr" eaLnBrk="0" hangingPunct="0"/>
            <a:r>
              <a:rPr lang="en-US" sz="1400">
                <a:ea typeface="ＭＳ Ｐゴシック" charset="-128"/>
                <a:cs typeface="ＭＳ Ｐゴシック" charset="-128"/>
              </a:rPr>
              <a:t>Registers an instance of</a:t>
            </a:r>
            <a:endParaRPr lang="en-US" sz="1400">
              <a:latin typeface="Courier New" charset="0"/>
              <a:ea typeface="ＭＳ Ｐゴシック" charset="-128"/>
              <a:cs typeface="ＭＳ Ｐゴシック" charset="-128"/>
            </a:endParaRPr>
          </a:p>
          <a:p>
            <a:pPr algn="ctr" eaLnBrk="0" hangingPunct="0"/>
            <a:r>
              <a:rPr lang="en-US" sz="1400">
                <a:latin typeface="Courier New" charset="0"/>
                <a:ea typeface="ＭＳ Ｐゴシック" charset="-128"/>
                <a:cs typeface="ＭＳ Ｐゴシック" charset="-128"/>
              </a:rPr>
              <a:t>PktDispatchingService</a:t>
            </a:r>
          </a:p>
        </p:txBody>
      </p:sp>
      <p:sp>
        <p:nvSpPr>
          <p:cNvPr id="324624" name="Rectangle 16"/>
          <p:cNvSpPr>
            <a:spLocks noChangeArrowheads="1"/>
          </p:cNvSpPr>
          <p:nvPr/>
        </p:nvSpPr>
        <p:spPr bwMode="auto">
          <a:xfrm>
            <a:off x="3321050" y="4481513"/>
            <a:ext cx="2833688" cy="708025"/>
          </a:xfrm>
          <a:prstGeom prst="rect">
            <a:avLst/>
          </a:prstGeom>
          <a:solidFill>
            <a:srgbClr val="C0C0C0"/>
          </a:solidFill>
          <a:ln w="9525">
            <a:solidFill>
              <a:schemeClr val="tx1"/>
            </a:solidFill>
            <a:miter lim="800000"/>
            <a:headEnd/>
            <a:tailEnd/>
          </a:ln>
        </p:spPr>
        <p:txBody>
          <a:bodyPr wrap="none" anchor="ctr">
            <a:prstTxWarp prst="textNoShape">
              <a:avLst/>
            </a:prstTxWarp>
          </a:bodyPr>
          <a:lstStyle/>
          <a:p>
            <a:pPr algn="ctr" eaLnBrk="0" hangingPunct="0"/>
            <a:r>
              <a:rPr lang="en-US" sz="1600">
                <a:ea typeface="ＭＳ Ｐゴシック" charset="-128"/>
                <a:cs typeface="ＭＳ Ｐゴシック" charset="-128"/>
              </a:rPr>
              <a:t>NetServ</a:t>
            </a:r>
          </a:p>
          <a:p>
            <a:pPr algn="ctr" eaLnBrk="0" hangingPunct="0"/>
            <a:r>
              <a:rPr lang="en-US" sz="1600">
                <a:ea typeface="ＭＳ Ｐゴシック" charset="-128"/>
                <a:cs typeface="ＭＳ Ｐゴシック" charset="-128"/>
              </a:rPr>
              <a:t>element</a:t>
            </a:r>
          </a:p>
        </p:txBody>
      </p:sp>
      <p:sp>
        <p:nvSpPr>
          <p:cNvPr id="324625" name="Rectangle 17"/>
          <p:cNvSpPr>
            <a:spLocks noChangeArrowheads="1"/>
          </p:cNvSpPr>
          <p:nvPr/>
        </p:nvSpPr>
        <p:spPr bwMode="auto">
          <a:xfrm>
            <a:off x="1524000" y="990600"/>
            <a:ext cx="2265363" cy="517525"/>
          </a:xfrm>
          <a:prstGeom prst="rect">
            <a:avLst/>
          </a:prstGeom>
          <a:noFill/>
          <a:ln w="9525">
            <a:noFill/>
            <a:miter lim="800000"/>
            <a:headEnd/>
            <a:tailEnd/>
          </a:ln>
        </p:spPr>
        <p:txBody>
          <a:bodyPr>
            <a:prstTxWarp prst="textNoShape">
              <a:avLst/>
            </a:prstTxWarp>
            <a:spAutoFit/>
          </a:bodyPr>
          <a:lstStyle/>
          <a:p>
            <a:pPr algn="ctr" eaLnBrk="0" hangingPunct="0"/>
            <a:r>
              <a:rPr lang="en-US" sz="1400">
                <a:ea typeface="ＭＳ Ｐゴシック" charset="-128"/>
                <a:cs typeface="ＭＳ Ｐゴシック" charset="-128"/>
              </a:rPr>
              <a:t>Implements</a:t>
            </a:r>
          </a:p>
          <a:p>
            <a:pPr algn="ctr" eaLnBrk="0" hangingPunct="0"/>
            <a:r>
              <a:rPr lang="en-US" sz="1400">
                <a:latin typeface="Courier New" charset="0"/>
                <a:ea typeface="ＭＳ Ｐゴシック" charset="-128"/>
                <a:cs typeface="ＭＳ Ｐゴシック" charset="-128"/>
              </a:rPr>
              <a:t>PktProcessor</a:t>
            </a:r>
            <a:endParaRPr lang="en-US" sz="1400">
              <a:ea typeface="ＭＳ Ｐゴシック" charset="-128"/>
              <a:cs typeface="ＭＳ Ｐゴシック" charset="-128"/>
            </a:endParaRPr>
          </a:p>
        </p:txBody>
      </p:sp>
      <p:cxnSp>
        <p:nvCxnSpPr>
          <p:cNvPr id="324626" name="AutoShape 18"/>
          <p:cNvCxnSpPr>
            <a:cxnSpLocks noChangeShapeType="1"/>
          </p:cNvCxnSpPr>
          <p:nvPr/>
        </p:nvCxnSpPr>
        <p:spPr bwMode="auto">
          <a:xfrm>
            <a:off x="3392488" y="2133600"/>
            <a:ext cx="2684462" cy="6350"/>
          </a:xfrm>
          <a:prstGeom prst="straightConnector1">
            <a:avLst/>
          </a:prstGeom>
          <a:noFill/>
          <a:ln w="38100">
            <a:solidFill>
              <a:schemeClr val="tx1"/>
            </a:solidFill>
            <a:round/>
            <a:headEnd/>
            <a:tailEnd type="triangle" w="med" len="med"/>
          </a:ln>
        </p:spPr>
      </p:cxnSp>
      <p:sp>
        <p:nvSpPr>
          <p:cNvPr id="324627" name="Freeform 19"/>
          <p:cNvSpPr>
            <a:spLocks/>
          </p:cNvSpPr>
          <p:nvPr/>
        </p:nvSpPr>
        <p:spPr bwMode="auto">
          <a:xfrm>
            <a:off x="762000" y="2590800"/>
            <a:ext cx="7931150" cy="2333625"/>
          </a:xfrm>
          <a:custGeom>
            <a:avLst/>
            <a:gdLst>
              <a:gd name="T0" fmla="*/ 5376 w 5376"/>
              <a:gd name="T1" fmla="*/ 1536 h 1536"/>
              <a:gd name="T2" fmla="*/ 3360 w 5376"/>
              <a:gd name="T3" fmla="*/ 1536 h 1536"/>
              <a:gd name="T4" fmla="*/ 3936 w 5376"/>
              <a:gd name="T5" fmla="*/ 0 h 1536"/>
              <a:gd name="T6" fmla="*/ 1488 w 5376"/>
              <a:gd name="T7" fmla="*/ 0 h 1536"/>
              <a:gd name="T8" fmla="*/ 2064 w 5376"/>
              <a:gd name="T9" fmla="*/ 1536 h 1536"/>
              <a:gd name="T10" fmla="*/ 0 w 5376"/>
              <a:gd name="T11" fmla="*/ 1536 h 1536"/>
              <a:gd name="T12" fmla="*/ 0 60000 65536"/>
              <a:gd name="T13" fmla="*/ 0 60000 65536"/>
              <a:gd name="T14" fmla="*/ 0 60000 65536"/>
              <a:gd name="T15" fmla="*/ 0 60000 65536"/>
              <a:gd name="T16" fmla="*/ 0 60000 65536"/>
              <a:gd name="T17" fmla="*/ 0 60000 65536"/>
              <a:gd name="T18" fmla="*/ 0 w 5376"/>
              <a:gd name="T19" fmla="*/ 0 h 1536"/>
              <a:gd name="T20" fmla="*/ 5376 w 5376"/>
              <a:gd name="T21" fmla="*/ 1536 h 1536"/>
            </a:gdLst>
            <a:ahLst/>
            <a:cxnLst>
              <a:cxn ang="T12">
                <a:pos x="T0" y="T1"/>
              </a:cxn>
              <a:cxn ang="T13">
                <a:pos x="T2" y="T3"/>
              </a:cxn>
              <a:cxn ang="T14">
                <a:pos x="T4" y="T5"/>
              </a:cxn>
              <a:cxn ang="T15">
                <a:pos x="T6" y="T7"/>
              </a:cxn>
              <a:cxn ang="T16">
                <a:pos x="T8" y="T9"/>
              </a:cxn>
              <a:cxn ang="T17">
                <a:pos x="T10" y="T11"/>
              </a:cxn>
            </a:cxnLst>
            <a:rect l="T18" t="T19" r="T20" b="T21"/>
            <a:pathLst>
              <a:path w="5376" h="1536">
                <a:moveTo>
                  <a:pt x="5376" y="1536"/>
                </a:moveTo>
                <a:lnTo>
                  <a:pt x="3360" y="1536"/>
                </a:lnTo>
                <a:lnTo>
                  <a:pt x="3936" y="0"/>
                </a:lnTo>
                <a:lnTo>
                  <a:pt x="1488" y="0"/>
                </a:lnTo>
                <a:lnTo>
                  <a:pt x="2064" y="1536"/>
                </a:lnTo>
                <a:lnTo>
                  <a:pt x="0" y="1536"/>
                </a:lnTo>
              </a:path>
            </a:pathLst>
          </a:custGeom>
          <a:noFill/>
          <a:ln w="63500">
            <a:solidFill>
              <a:schemeClr val="tx1"/>
            </a:solidFill>
            <a:round/>
            <a:headEnd/>
            <a:tailEnd type="triangle" w="med" len="med"/>
          </a:ln>
        </p:spPr>
        <p:txBody>
          <a:bodyPr>
            <a:prstTxWarp prst="textNoShape">
              <a:avLst/>
            </a:prstTxWarp>
          </a:bodyPr>
          <a:lstStyle/>
          <a:p>
            <a:endParaRPr lang="en-US"/>
          </a:p>
        </p:txBody>
      </p:sp>
      <p:sp>
        <p:nvSpPr>
          <p:cNvPr id="324628" name="Text Box 20"/>
          <p:cNvSpPr txBox="1">
            <a:spLocks noChangeArrowheads="1"/>
          </p:cNvSpPr>
          <p:nvPr/>
        </p:nvSpPr>
        <p:spPr bwMode="auto">
          <a:xfrm>
            <a:off x="4130675" y="2590800"/>
            <a:ext cx="1203325" cy="3048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400" i="1">
                <a:ea typeface="ＭＳ Ｐゴシック" charset="-128"/>
                <a:cs typeface="ＭＳ Ｐゴシック" charset="-128"/>
              </a:rPr>
              <a:t>packet flow</a:t>
            </a:r>
          </a:p>
        </p:txBody>
      </p:sp>
      <p:sp>
        <p:nvSpPr>
          <p:cNvPr id="37909" name="Rectangle 21"/>
          <p:cNvSpPr>
            <a:spLocks noGrp="1" noChangeArrowheads="1"/>
          </p:cNvSpPr>
          <p:nvPr>
            <p:ph type="title"/>
          </p:nvPr>
        </p:nvSpPr>
        <p:spPr>
          <a:xfrm>
            <a:off x="1295400" y="76200"/>
            <a:ext cx="7391400" cy="762000"/>
          </a:xfrm>
        </p:spPr>
        <p:txBody>
          <a:bodyPr>
            <a:normAutofit fontScale="90000"/>
          </a:bodyPr>
          <a:lstStyle/>
          <a:p>
            <a:pPr eaLnBrk="1" hangingPunct="1"/>
            <a:r>
              <a:rPr lang="en-US"/>
              <a:t>1st prototype implementation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46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46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24624"/>
                                        </p:tgtEl>
                                        <p:attrNameLst>
                                          <p:attrName>style.visibility</p:attrName>
                                        </p:attrNameLst>
                                      </p:cBhvr>
                                      <p:to>
                                        <p:strVal val="visible"/>
                                      </p:to>
                                    </p:set>
                                    <p:animEffect transition="in" filter="fade">
                                      <p:cBhvr>
                                        <p:cTn id="13" dur="500"/>
                                        <p:tgtEl>
                                          <p:spTgt spid="3246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4615"/>
                                        </p:tgtEl>
                                        <p:attrNameLst>
                                          <p:attrName>style.visibility</p:attrName>
                                        </p:attrNameLst>
                                      </p:cBhvr>
                                      <p:to>
                                        <p:strVal val="visible"/>
                                      </p:to>
                                    </p:set>
                                    <p:animEffect transition="in" filter="fade">
                                      <p:cBhvr>
                                        <p:cTn id="18" dur="500"/>
                                        <p:tgtEl>
                                          <p:spTgt spid="3246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4616"/>
                                        </p:tgtEl>
                                        <p:attrNameLst>
                                          <p:attrName>style.visibility</p:attrName>
                                        </p:attrNameLst>
                                      </p:cBhvr>
                                      <p:to>
                                        <p:strVal val="visible"/>
                                      </p:to>
                                    </p:set>
                                    <p:animEffect transition="in" filter="fade">
                                      <p:cBhvr>
                                        <p:cTn id="21" dur="500"/>
                                        <p:tgtEl>
                                          <p:spTgt spid="32461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24622"/>
                                        </p:tgtEl>
                                        <p:attrNameLst>
                                          <p:attrName>style.visibility</p:attrName>
                                        </p:attrNameLst>
                                      </p:cBhvr>
                                      <p:to>
                                        <p:strVal val="visible"/>
                                      </p:to>
                                    </p:set>
                                    <p:animEffect transition="in" filter="fade">
                                      <p:cBhvr>
                                        <p:cTn id="25" dur="500"/>
                                        <p:tgtEl>
                                          <p:spTgt spid="324622"/>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24612"/>
                                        </p:tgtEl>
                                        <p:attrNameLst>
                                          <p:attrName>style.visibility</p:attrName>
                                        </p:attrNameLst>
                                      </p:cBhvr>
                                      <p:to>
                                        <p:strVal val="visible"/>
                                      </p:to>
                                    </p:set>
                                    <p:animEffect transition="in" filter="fade">
                                      <p:cBhvr>
                                        <p:cTn id="29" dur="500"/>
                                        <p:tgtEl>
                                          <p:spTgt spid="324612"/>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24614"/>
                                        </p:tgtEl>
                                        <p:attrNameLst>
                                          <p:attrName>style.visibility</p:attrName>
                                        </p:attrNameLst>
                                      </p:cBhvr>
                                      <p:to>
                                        <p:strVal val="visible"/>
                                      </p:to>
                                    </p:set>
                                    <p:animEffect transition="in" filter="fade">
                                      <p:cBhvr>
                                        <p:cTn id="33" dur="500"/>
                                        <p:tgtEl>
                                          <p:spTgt spid="3246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4623"/>
                                        </p:tgtEl>
                                        <p:attrNameLst>
                                          <p:attrName>style.visibility</p:attrName>
                                        </p:attrNameLst>
                                      </p:cBhvr>
                                      <p:to>
                                        <p:strVal val="visible"/>
                                      </p:to>
                                    </p:set>
                                    <p:animEffect transition="in" filter="fade">
                                      <p:cBhvr>
                                        <p:cTn id="36" dur="500"/>
                                        <p:tgtEl>
                                          <p:spTgt spid="3246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4613"/>
                                        </p:tgtEl>
                                        <p:attrNameLst>
                                          <p:attrName>style.visibility</p:attrName>
                                        </p:attrNameLst>
                                      </p:cBhvr>
                                      <p:to>
                                        <p:strVal val="visible"/>
                                      </p:to>
                                    </p:set>
                                    <p:animEffect transition="in" filter="fade">
                                      <p:cBhvr>
                                        <p:cTn id="41" dur="500"/>
                                        <p:tgtEl>
                                          <p:spTgt spid="3246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4625"/>
                                        </p:tgtEl>
                                        <p:attrNameLst>
                                          <p:attrName>style.visibility</p:attrName>
                                        </p:attrNameLst>
                                      </p:cBhvr>
                                      <p:to>
                                        <p:strVal val="visible"/>
                                      </p:to>
                                    </p:set>
                                    <p:animEffect transition="in" filter="fade">
                                      <p:cBhvr>
                                        <p:cTn id="44" dur="500"/>
                                        <p:tgtEl>
                                          <p:spTgt spid="32462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46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46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46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4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2" grpId="0" animBg="1"/>
      <p:bldP spid="324613" grpId="0" animBg="1"/>
      <p:bldP spid="324614" grpId="0" animBg="1"/>
      <p:bldP spid="324615" grpId="0" animBg="1"/>
      <p:bldP spid="324616" grpId="0" animBg="1"/>
      <p:bldP spid="324618" grpId="0"/>
      <p:bldP spid="324620" grpId="0" animBg="1"/>
      <p:bldP spid="324621" grpId="0" animBg="1"/>
      <p:bldP spid="324622" grpId="0" animBg="1"/>
      <p:bldP spid="324623" grpId="0"/>
      <p:bldP spid="324624" grpId="0" animBg="1"/>
      <p:bldP spid="324625" grpId="0"/>
      <p:bldP spid="324627" grpId="0" animBg="1"/>
      <p:bldP spid="324628" grpId="0"/>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t>Demo: NetServ prototype</a:t>
            </a:r>
          </a:p>
        </p:txBody>
      </p:sp>
      <p:sp>
        <p:nvSpPr>
          <p:cNvPr id="39939" name="Rectangle 3"/>
          <p:cNvSpPr>
            <a:spLocks noGrp="1" noChangeArrowheads="1"/>
          </p:cNvSpPr>
          <p:nvPr>
            <p:ph type="body" idx="1"/>
          </p:nvPr>
        </p:nvSpPr>
        <p:spPr/>
        <p:txBody>
          <a:bodyPr/>
          <a:lstStyle/>
          <a:p>
            <a:pPr marL="168275" indent="-168275" eaLnBrk="1" hangingPunct="1">
              <a:tabLst>
                <a:tab pos="3946525" algn="l"/>
              </a:tabLst>
            </a:pPr>
            <a:endParaRPr lang="en-US"/>
          </a:p>
        </p:txBody>
      </p:sp>
      <p:pic>
        <p:nvPicPr>
          <p:cNvPr id="39940" name="Picture 4"/>
          <p:cNvPicPr>
            <a:picLocks noChangeAspect="1" noChangeArrowheads="1"/>
          </p:cNvPicPr>
          <p:nvPr/>
        </p:nvPicPr>
        <p:blipFill>
          <a:blip r:embed="rId2">
            <a:clrChange>
              <a:clrFrom>
                <a:srgbClr val="6EBB1F"/>
              </a:clrFrom>
              <a:clrTo>
                <a:srgbClr val="6EBB1F">
                  <a:alpha val="0"/>
                </a:srgbClr>
              </a:clrTo>
            </a:clrChange>
          </a:blip>
          <a:srcRect t="1060"/>
          <a:stretch>
            <a:fillRect/>
          </a:stretch>
        </p:blipFill>
        <p:spPr bwMode="auto">
          <a:xfrm>
            <a:off x="239713" y="1257300"/>
            <a:ext cx="6991350" cy="4975225"/>
          </a:xfrm>
          <a:prstGeom prst="rect">
            <a:avLst/>
          </a:prstGeom>
          <a:noFill/>
          <a:ln w="19050">
            <a:noFill/>
            <a:miter lim="800000"/>
            <a:headEnd/>
            <a:tailEnd/>
          </a:ln>
        </p:spPr>
      </p:pic>
      <p:sp>
        <p:nvSpPr>
          <p:cNvPr id="311301" name="Text Box 5"/>
          <p:cNvSpPr txBox="1">
            <a:spLocks noChangeArrowheads="1"/>
          </p:cNvSpPr>
          <p:nvPr/>
        </p:nvSpPr>
        <p:spPr bwMode="auto">
          <a:xfrm>
            <a:off x="5475288" y="1163638"/>
            <a:ext cx="2716212" cy="220662"/>
          </a:xfrm>
          <a:prstGeom prst="rect">
            <a:avLst/>
          </a:prstGeom>
          <a:noFill/>
          <a:ln w="19050">
            <a:noFill/>
            <a:miter lim="800000"/>
            <a:headEnd/>
            <a:tailEnd/>
          </a:ln>
        </p:spPr>
        <p:txBody>
          <a:bodyPr wrap="none" lIns="0" tIns="0" rIns="0" bIns="0">
            <a:prstTxWarp prst="textNoShape">
              <a:avLst/>
            </a:prstTxWarp>
            <a:spAutoFit/>
          </a:bodyPr>
          <a:lstStyle/>
          <a:p>
            <a:pPr algn="ctr" eaLnBrk="0" hangingPunct="0">
              <a:lnSpc>
                <a:spcPct val="90000"/>
              </a:lnSpc>
              <a:spcAft>
                <a:spcPts val="1200"/>
              </a:spcAft>
              <a:buClr>
                <a:schemeClr val="bg1"/>
              </a:buClr>
              <a:buFont typeface="Times New Roman" charset="0"/>
              <a:buChar char="•"/>
              <a:tabLst>
                <a:tab pos="3946525" algn="l"/>
              </a:tabLst>
            </a:pPr>
            <a:r>
              <a:rPr lang="en-US" sz="1600">
                <a:latin typeface="Trebuchet MS" charset="0"/>
              </a:rPr>
              <a:t>(1) Regular Incoming packets</a:t>
            </a:r>
          </a:p>
        </p:txBody>
      </p:sp>
      <p:sp>
        <p:nvSpPr>
          <p:cNvPr id="311302" name="Text Box 6"/>
          <p:cNvSpPr txBox="1">
            <a:spLocks noChangeArrowheads="1"/>
          </p:cNvSpPr>
          <p:nvPr/>
        </p:nvSpPr>
        <p:spPr bwMode="auto">
          <a:xfrm>
            <a:off x="5492750" y="1568450"/>
            <a:ext cx="2341563" cy="441325"/>
          </a:xfrm>
          <a:prstGeom prst="rect">
            <a:avLst/>
          </a:prstGeom>
          <a:noFill/>
          <a:ln w="19050">
            <a:noFill/>
            <a:miter lim="800000"/>
            <a:headEnd/>
            <a:tailEnd/>
          </a:ln>
        </p:spPr>
        <p:txBody>
          <a:bodyPr wrap="none" lIns="0" tIns="0" rIns="0" bIns="0">
            <a:prstTxWarp prst="textNoShape">
              <a:avLst/>
            </a:prstTxWarp>
            <a:spAutoFit/>
          </a:bodyPr>
          <a:lstStyle/>
          <a:p>
            <a:pPr eaLnBrk="0" hangingPunct="0">
              <a:lnSpc>
                <a:spcPct val="90000"/>
              </a:lnSpc>
              <a:spcAft>
                <a:spcPts val="1200"/>
              </a:spcAft>
              <a:buClr>
                <a:schemeClr val="bg1"/>
              </a:buClr>
              <a:buFont typeface="Times New Roman" charset="0"/>
              <a:buChar char="•"/>
              <a:tabLst>
                <a:tab pos="3946525" algn="l"/>
              </a:tabLst>
            </a:pPr>
            <a:r>
              <a:rPr lang="en-US" sz="1600">
                <a:latin typeface="Trebuchet MS" charset="0"/>
              </a:rPr>
              <a:t>(2) “Operator” can view </a:t>
            </a:r>
            <a:br>
              <a:rPr lang="en-US" sz="1600">
                <a:latin typeface="Trebuchet MS" charset="0"/>
              </a:rPr>
            </a:br>
            <a:r>
              <a:rPr lang="en-US" sz="1600">
                <a:latin typeface="Trebuchet MS" charset="0"/>
              </a:rPr>
              <a:t>       modules on router</a:t>
            </a:r>
          </a:p>
        </p:txBody>
      </p:sp>
      <p:sp>
        <p:nvSpPr>
          <p:cNvPr id="311303" name="Text Box 7"/>
          <p:cNvSpPr txBox="1">
            <a:spLocks noChangeArrowheads="1"/>
          </p:cNvSpPr>
          <p:nvPr/>
        </p:nvSpPr>
        <p:spPr bwMode="auto">
          <a:xfrm>
            <a:off x="5513388" y="2209800"/>
            <a:ext cx="3279775" cy="441325"/>
          </a:xfrm>
          <a:prstGeom prst="rect">
            <a:avLst/>
          </a:prstGeom>
          <a:noFill/>
          <a:ln w="19050">
            <a:noFill/>
            <a:miter lim="800000"/>
            <a:headEnd/>
            <a:tailEnd/>
          </a:ln>
        </p:spPr>
        <p:txBody>
          <a:bodyPr wrap="none" lIns="0" tIns="0" rIns="0" bIns="0">
            <a:prstTxWarp prst="textNoShape">
              <a:avLst/>
            </a:prstTxWarp>
            <a:spAutoFit/>
          </a:bodyPr>
          <a:lstStyle/>
          <a:p>
            <a:pPr eaLnBrk="0" hangingPunct="0">
              <a:lnSpc>
                <a:spcPct val="90000"/>
              </a:lnSpc>
              <a:spcAft>
                <a:spcPts val="1200"/>
              </a:spcAft>
              <a:buClr>
                <a:schemeClr val="bg1"/>
              </a:buClr>
              <a:buFont typeface="Times New Roman" charset="0"/>
              <a:buChar char="•"/>
              <a:tabLst>
                <a:tab pos="3946525" algn="l"/>
              </a:tabLst>
            </a:pPr>
            <a:r>
              <a:rPr lang="en-US" sz="1600">
                <a:latin typeface="Trebuchet MS" charset="0"/>
              </a:rPr>
              <a:t>(3) Operator loads a new module</a:t>
            </a:r>
            <a:br>
              <a:rPr lang="en-US" sz="1600">
                <a:latin typeface="Trebuchet MS" charset="0"/>
              </a:rPr>
            </a:br>
            <a:r>
              <a:rPr lang="en-US" sz="1600">
                <a:latin typeface="Trebuchet MS" charset="0"/>
              </a:rPr>
              <a:t>      (that makes all data uppercase)</a:t>
            </a:r>
          </a:p>
        </p:txBody>
      </p:sp>
      <p:sp>
        <p:nvSpPr>
          <p:cNvPr id="311304" name="Text Box 8"/>
          <p:cNvSpPr txBox="1">
            <a:spLocks noChangeArrowheads="1"/>
          </p:cNvSpPr>
          <p:nvPr/>
        </p:nvSpPr>
        <p:spPr bwMode="auto">
          <a:xfrm>
            <a:off x="5549900" y="2854325"/>
            <a:ext cx="2312988" cy="220663"/>
          </a:xfrm>
          <a:prstGeom prst="rect">
            <a:avLst/>
          </a:prstGeom>
          <a:noFill/>
          <a:ln w="19050">
            <a:noFill/>
            <a:miter lim="800000"/>
            <a:headEnd/>
            <a:tailEnd/>
          </a:ln>
        </p:spPr>
        <p:txBody>
          <a:bodyPr wrap="none" lIns="0" tIns="0" rIns="0" bIns="0">
            <a:prstTxWarp prst="textNoShape">
              <a:avLst/>
            </a:prstTxWarp>
            <a:spAutoFit/>
          </a:bodyPr>
          <a:lstStyle/>
          <a:p>
            <a:pPr eaLnBrk="0" hangingPunct="0">
              <a:lnSpc>
                <a:spcPct val="90000"/>
              </a:lnSpc>
              <a:spcAft>
                <a:spcPts val="1200"/>
              </a:spcAft>
              <a:buClr>
                <a:schemeClr val="bg1"/>
              </a:buClr>
              <a:buFont typeface="Times New Roman" charset="0"/>
              <a:buChar char="•"/>
              <a:tabLst>
                <a:tab pos="3946525" algn="l"/>
              </a:tabLst>
            </a:pPr>
            <a:r>
              <a:rPr lang="en-US" sz="1600">
                <a:latin typeface="Trebuchet MS" charset="0"/>
              </a:rPr>
              <a:t>(4) Packets are modified</a:t>
            </a:r>
          </a:p>
        </p:txBody>
      </p:sp>
      <p:sp>
        <p:nvSpPr>
          <p:cNvPr id="311305" name="Line 9"/>
          <p:cNvSpPr>
            <a:spLocks noChangeShapeType="1"/>
          </p:cNvSpPr>
          <p:nvPr/>
        </p:nvSpPr>
        <p:spPr bwMode="auto">
          <a:xfrm flipH="1">
            <a:off x="1009650" y="1270000"/>
            <a:ext cx="4476750" cy="938213"/>
          </a:xfrm>
          <a:prstGeom prst="line">
            <a:avLst/>
          </a:prstGeom>
          <a:noFill/>
          <a:ln w="38100">
            <a:solidFill>
              <a:srgbClr val="00B5DD"/>
            </a:solidFill>
            <a:round/>
            <a:headEnd/>
            <a:tailEnd type="triangle" w="med" len="med"/>
          </a:ln>
        </p:spPr>
        <p:txBody>
          <a:bodyPr wrap="none" lIns="0" tIns="0" rIns="0" bIns="0" anchor="ctr">
            <a:prstTxWarp prst="textNoShape">
              <a:avLst/>
            </a:prstTxWarp>
          </a:bodyPr>
          <a:lstStyle/>
          <a:p>
            <a:endParaRPr lang="en-US"/>
          </a:p>
        </p:txBody>
      </p:sp>
      <p:sp>
        <p:nvSpPr>
          <p:cNvPr id="311306" name="Line 10"/>
          <p:cNvSpPr>
            <a:spLocks noChangeShapeType="1"/>
          </p:cNvSpPr>
          <p:nvPr/>
        </p:nvSpPr>
        <p:spPr bwMode="auto">
          <a:xfrm flipH="1">
            <a:off x="3919538" y="1828800"/>
            <a:ext cx="1484312" cy="1770063"/>
          </a:xfrm>
          <a:prstGeom prst="line">
            <a:avLst/>
          </a:prstGeom>
          <a:noFill/>
          <a:ln w="38100">
            <a:solidFill>
              <a:srgbClr val="00B5DD"/>
            </a:solidFill>
            <a:round/>
            <a:headEnd/>
            <a:tailEnd type="triangle" w="med" len="med"/>
          </a:ln>
        </p:spPr>
        <p:txBody>
          <a:bodyPr wrap="none" lIns="0" tIns="0" rIns="0" bIns="0" anchor="ctr">
            <a:prstTxWarp prst="textNoShape">
              <a:avLst/>
            </a:prstTxWarp>
          </a:bodyPr>
          <a:lstStyle/>
          <a:p>
            <a:endParaRPr lang="en-US"/>
          </a:p>
        </p:txBody>
      </p:sp>
      <p:sp>
        <p:nvSpPr>
          <p:cNvPr id="311307" name="Line 11"/>
          <p:cNvSpPr>
            <a:spLocks noChangeShapeType="1"/>
          </p:cNvSpPr>
          <p:nvPr/>
        </p:nvSpPr>
        <p:spPr bwMode="auto">
          <a:xfrm flipH="1">
            <a:off x="4002088" y="2528888"/>
            <a:ext cx="1449387" cy="1674812"/>
          </a:xfrm>
          <a:prstGeom prst="line">
            <a:avLst/>
          </a:prstGeom>
          <a:noFill/>
          <a:ln w="38100">
            <a:solidFill>
              <a:srgbClr val="00B5DD"/>
            </a:solidFill>
            <a:round/>
            <a:headEnd/>
            <a:tailEnd type="triangle" w="med" len="med"/>
          </a:ln>
        </p:spPr>
        <p:txBody>
          <a:bodyPr wrap="none" lIns="0" tIns="0" rIns="0" bIns="0" anchor="ctr">
            <a:prstTxWarp prst="textNoShape">
              <a:avLst/>
            </a:prstTxWarp>
          </a:bodyPr>
          <a:lstStyle/>
          <a:p>
            <a:endParaRPr lang="en-US"/>
          </a:p>
        </p:txBody>
      </p:sp>
      <p:sp>
        <p:nvSpPr>
          <p:cNvPr id="311308" name="Line 12"/>
          <p:cNvSpPr>
            <a:spLocks noChangeShapeType="1"/>
          </p:cNvSpPr>
          <p:nvPr/>
        </p:nvSpPr>
        <p:spPr bwMode="auto">
          <a:xfrm flipH="1">
            <a:off x="996950" y="3005138"/>
            <a:ext cx="4478338" cy="249237"/>
          </a:xfrm>
          <a:prstGeom prst="line">
            <a:avLst/>
          </a:prstGeom>
          <a:noFill/>
          <a:ln w="38100">
            <a:solidFill>
              <a:srgbClr val="00B5DD"/>
            </a:solidFill>
            <a:round/>
            <a:headEnd/>
            <a:tailEnd type="triangle" w="med" len="med"/>
          </a:ln>
        </p:spPr>
        <p:txBody>
          <a:bodyPr wrap="none" lIns="0" tIns="0" rIns="0" bIns="0" anchor="ctr">
            <a:prstTxWarp prst="textNoShape">
              <a:avLst/>
            </a:prstTxWarp>
          </a:bodyPr>
          <a:lstStyle/>
          <a:p>
            <a:endParaRPr lang="en-US"/>
          </a:p>
        </p:txBody>
      </p:sp>
      <p:sp>
        <p:nvSpPr>
          <p:cNvPr id="311309" name="Rectangle 13"/>
          <p:cNvSpPr>
            <a:spLocks noChangeArrowheads="1"/>
          </p:cNvSpPr>
          <p:nvPr/>
        </p:nvSpPr>
        <p:spPr bwMode="auto">
          <a:xfrm>
            <a:off x="346075" y="2092325"/>
            <a:ext cx="568325" cy="623888"/>
          </a:xfrm>
          <a:prstGeom prst="rect">
            <a:avLst/>
          </a:prstGeom>
          <a:solidFill>
            <a:schemeClr val="accent1">
              <a:alpha val="39999"/>
            </a:schemeClr>
          </a:solidFill>
          <a:ln w="19050">
            <a:solidFill>
              <a:schemeClr val="tx1"/>
            </a:solidFill>
            <a:miter lim="800000"/>
            <a:headEnd/>
            <a:tailEnd/>
          </a:ln>
        </p:spPr>
        <p:txBody>
          <a:bodyPr wrap="none" lIns="0" tIns="0" rIns="0" bIns="0" anchor="ctr">
            <a:prstTxWarp prst="textNoShape">
              <a:avLst/>
            </a:prstTxWarp>
          </a:bodyPr>
          <a:lstStyle/>
          <a:p>
            <a:endParaRPr lang="en-US"/>
          </a:p>
        </p:txBody>
      </p:sp>
      <p:sp>
        <p:nvSpPr>
          <p:cNvPr id="311310" name="Rectangle 14"/>
          <p:cNvSpPr>
            <a:spLocks noChangeArrowheads="1"/>
          </p:cNvSpPr>
          <p:nvPr/>
        </p:nvSpPr>
        <p:spPr bwMode="auto">
          <a:xfrm>
            <a:off x="319088" y="3021013"/>
            <a:ext cx="568325" cy="623887"/>
          </a:xfrm>
          <a:prstGeom prst="rect">
            <a:avLst/>
          </a:prstGeom>
          <a:solidFill>
            <a:srgbClr val="99CC00">
              <a:alpha val="39999"/>
            </a:srgbClr>
          </a:solidFill>
          <a:ln w="19050">
            <a:solidFill>
              <a:schemeClr val="tx1"/>
            </a:solidFill>
            <a:miter lim="800000"/>
            <a:headEnd/>
            <a:tailEnd/>
          </a:ln>
        </p:spPr>
        <p:txBody>
          <a:bodyPr wrap="none" lIns="0" tIns="0" rIns="0" bIns="0" anchor="ctr">
            <a:prstTxWarp prst="textNoShape">
              <a:avLst/>
            </a:prstTxWarp>
          </a:bodyPr>
          <a:lstStyle/>
          <a:p>
            <a:endParaRPr lang="en-US"/>
          </a:p>
        </p:txBody>
      </p:sp>
      <p:sp>
        <p:nvSpPr>
          <p:cNvPr id="311311" name="Rectangle 15"/>
          <p:cNvSpPr>
            <a:spLocks noChangeArrowheads="1"/>
          </p:cNvSpPr>
          <p:nvPr/>
        </p:nvSpPr>
        <p:spPr bwMode="auto">
          <a:xfrm>
            <a:off x="2533650" y="3740150"/>
            <a:ext cx="3367088" cy="430213"/>
          </a:xfrm>
          <a:prstGeom prst="rect">
            <a:avLst/>
          </a:prstGeom>
          <a:solidFill>
            <a:schemeClr val="accent1">
              <a:alpha val="25098"/>
            </a:schemeClr>
          </a:solidFill>
          <a:ln w="19050">
            <a:noFill/>
            <a:miter lim="800000"/>
            <a:headEnd/>
            <a:tailEnd/>
          </a:ln>
        </p:spPr>
        <p:txBody>
          <a:bodyPr wrap="none" lIns="0" tIns="0" rIns="0" bIns="0" anchor="ctr">
            <a:prstTxWarp prst="textNoShape">
              <a:avLst/>
            </a:prstTxWarp>
          </a:bodyPr>
          <a:lstStyle/>
          <a:p>
            <a:endParaRPr lang="en-US"/>
          </a:p>
        </p:txBody>
      </p:sp>
      <p:sp>
        <p:nvSpPr>
          <p:cNvPr id="311312" name="Rectangle 16"/>
          <p:cNvSpPr>
            <a:spLocks noChangeArrowheads="1"/>
          </p:cNvSpPr>
          <p:nvPr/>
        </p:nvSpPr>
        <p:spPr bwMode="auto">
          <a:xfrm>
            <a:off x="2563813" y="4225925"/>
            <a:ext cx="3616325" cy="1498600"/>
          </a:xfrm>
          <a:prstGeom prst="rect">
            <a:avLst/>
          </a:prstGeom>
          <a:solidFill>
            <a:srgbClr val="99CC00">
              <a:alpha val="25098"/>
            </a:srgbClr>
          </a:solidFill>
          <a:ln w="19050">
            <a:noFill/>
            <a:miter lim="800000"/>
            <a:headEnd/>
            <a:tailEnd/>
          </a:ln>
        </p:spPr>
        <p:txBody>
          <a:bodyPr wrap="none" lIns="0" tIns="0" rIns="0" bIns="0" anchor="ctr">
            <a:prstTxWarp prst="textNoShape">
              <a:avLst/>
            </a:prstTxWarp>
          </a:bodyPr>
          <a:lstStyle/>
          <a:p>
            <a:endParaRPr lang="en-US"/>
          </a:p>
        </p:txBody>
      </p:sp>
      <p:sp>
        <p:nvSpPr>
          <p:cNvPr id="311313" name="Text Box 17"/>
          <p:cNvSpPr txBox="1">
            <a:spLocks noChangeArrowheads="1"/>
          </p:cNvSpPr>
          <p:nvPr/>
        </p:nvSpPr>
        <p:spPr bwMode="auto">
          <a:xfrm>
            <a:off x="290513" y="5351463"/>
            <a:ext cx="2138362" cy="441325"/>
          </a:xfrm>
          <a:prstGeom prst="rect">
            <a:avLst/>
          </a:prstGeom>
          <a:noFill/>
          <a:ln w="19050">
            <a:noFill/>
            <a:miter lim="800000"/>
            <a:headEnd/>
            <a:tailEnd/>
          </a:ln>
        </p:spPr>
        <p:txBody>
          <a:bodyPr lIns="0" tIns="0" rIns="0" bIns="0">
            <a:prstTxWarp prst="textNoShape">
              <a:avLst/>
            </a:prstTxWarp>
            <a:spAutoFit/>
          </a:bodyPr>
          <a:lstStyle/>
          <a:p>
            <a:pPr eaLnBrk="0" hangingPunct="0">
              <a:lnSpc>
                <a:spcPct val="90000"/>
              </a:lnSpc>
              <a:spcAft>
                <a:spcPts val="1200"/>
              </a:spcAft>
              <a:buClr>
                <a:schemeClr val="bg1"/>
              </a:buClr>
              <a:buFont typeface="Times New Roman" charset="0"/>
              <a:buChar char="•"/>
              <a:tabLst>
                <a:tab pos="3946525" algn="l"/>
              </a:tabLst>
            </a:pPr>
            <a:r>
              <a:rPr lang="en-US" sz="1600">
                <a:latin typeface="Trebuchet MS" charset="0"/>
              </a:rPr>
              <a:t>(5) Operator stops the </a:t>
            </a:r>
            <a:br>
              <a:rPr lang="en-US" sz="1600">
                <a:latin typeface="Trebuchet MS" charset="0"/>
              </a:rPr>
            </a:br>
            <a:r>
              <a:rPr lang="en-US" sz="1600">
                <a:latin typeface="Trebuchet MS" charset="0"/>
              </a:rPr>
              <a:t>       module</a:t>
            </a:r>
          </a:p>
        </p:txBody>
      </p:sp>
      <p:sp>
        <p:nvSpPr>
          <p:cNvPr id="311314" name="Text Box 18"/>
          <p:cNvSpPr txBox="1">
            <a:spLocks noChangeArrowheads="1"/>
          </p:cNvSpPr>
          <p:nvPr/>
        </p:nvSpPr>
        <p:spPr bwMode="auto">
          <a:xfrm>
            <a:off x="298450" y="4754563"/>
            <a:ext cx="1897063" cy="441325"/>
          </a:xfrm>
          <a:prstGeom prst="rect">
            <a:avLst/>
          </a:prstGeom>
          <a:noFill/>
          <a:ln w="19050">
            <a:noFill/>
            <a:miter lim="800000"/>
            <a:headEnd/>
            <a:tailEnd/>
          </a:ln>
        </p:spPr>
        <p:txBody>
          <a:bodyPr wrap="none" lIns="0" tIns="0" rIns="0" bIns="0">
            <a:prstTxWarp prst="textNoShape">
              <a:avLst/>
            </a:prstTxWarp>
            <a:spAutoFit/>
          </a:bodyPr>
          <a:lstStyle/>
          <a:p>
            <a:pPr eaLnBrk="0" hangingPunct="0">
              <a:lnSpc>
                <a:spcPct val="90000"/>
              </a:lnSpc>
              <a:spcAft>
                <a:spcPts val="1200"/>
              </a:spcAft>
              <a:buClr>
                <a:schemeClr val="bg1"/>
              </a:buClr>
              <a:buFont typeface="Times New Roman" charset="0"/>
              <a:buChar char="•"/>
              <a:tabLst>
                <a:tab pos="3946525" algn="l"/>
              </a:tabLst>
            </a:pPr>
            <a:r>
              <a:rPr lang="en-US" sz="1600">
                <a:latin typeface="Trebuchet MS" charset="0"/>
              </a:rPr>
              <a:t>(6) No more packet </a:t>
            </a:r>
            <a:br>
              <a:rPr lang="en-US" sz="1600">
                <a:latin typeface="Trebuchet MS" charset="0"/>
              </a:rPr>
            </a:br>
            <a:r>
              <a:rPr lang="en-US" sz="1600">
                <a:latin typeface="Trebuchet MS" charset="0"/>
              </a:rPr>
              <a:t>      modification</a:t>
            </a:r>
          </a:p>
        </p:txBody>
      </p:sp>
      <p:sp>
        <p:nvSpPr>
          <p:cNvPr id="311315" name="Line 19"/>
          <p:cNvSpPr>
            <a:spLocks noChangeShapeType="1"/>
          </p:cNvSpPr>
          <p:nvPr/>
        </p:nvSpPr>
        <p:spPr bwMode="auto">
          <a:xfrm>
            <a:off x="1490663" y="5629275"/>
            <a:ext cx="987425" cy="141288"/>
          </a:xfrm>
          <a:prstGeom prst="line">
            <a:avLst/>
          </a:prstGeom>
          <a:noFill/>
          <a:ln w="38100">
            <a:solidFill>
              <a:srgbClr val="00B5DD"/>
            </a:solidFill>
            <a:round/>
            <a:headEnd/>
            <a:tailEnd type="triangle" w="med" len="med"/>
          </a:ln>
        </p:spPr>
        <p:txBody>
          <a:bodyPr wrap="none" lIns="0" tIns="0" rIns="0" bIns="0" anchor="ctr">
            <a:prstTxWarp prst="textNoShape">
              <a:avLst/>
            </a:prstTxWarp>
          </a:bodyPr>
          <a:lstStyle/>
          <a:p>
            <a:endParaRPr lang="en-US"/>
          </a:p>
        </p:txBody>
      </p:sp>
      <p:sp>
        <p:nvSpPr>
          <p:cNvPr id="311316" name="Rectangle 20"/>
          <p:cNvSpPr>
            <a:spLocks noChangeArrowheads="1"/>
          </p:cNvSpPr>
          <p:nvPr/>
        </p:nvSpPr>
        <p:spPr bwMode="auto">
          <a:xfrm>
            <a:off x="2563813" y="5749925"/>
            <a:ext cx="873125" cy="225425"/>
          </a:xfrm>
          <a:prstGeom prst="rect">
            <a:avLst/>
          </a:prstGeom>
          <a:solidFill>
            <a:srgbClr val="F70018">
              <a:alpha val="25098"/>
            </a:srgbClr>
          </a:solidFill>
          <a:ln w="19050">
            <a:noFill/>
            <a:miter lim="800000"/>
            <a:headEnd/>
            <a:tailEnd/>
          </a:ln>
        </p:spPr>
        <p:txBody>
          <a:bodyPr wrap="none" lIns="0" tIns="0" rIns="0" bIns="0" anchor="ctr">
            <a:prstTxWarp prst="textNoShape">
              <a:avLst/>
            </a:prstTxWarp>
          </a:bodyPr>
          <a:lstStyle/>
          <a:p>
            <a:endParaRPr lang="en-US"/>
          </a:p>
        </p:txBody>
      </p:sp>
      <p:sp>
        <p:nvSpPr>
          <p:cNvPr id="311317" name="Rectangle 21"/>
          <p:cNvSpPr>
            <a:spLocks noChangeArrowheads="1"/>
          </p:cNvSpPr>
          <p:nvPr/>
        </p:nvSpPr>
        <p:spPr bwMode="auto">
          <a:xfrm>
            <a:off x="319088" y="3851275"/>
            <a:ext cx="595312" cy="211138"/>
          </a:xfrm>
          <a:prstGeom prst="rect">
            <a:avLst/>
          </a:prstGeom>
          <a:solidFill>
            <a:srgbClr val="F70018">
              <a:alpha val="25098"/>
            </a:srgbClr>
          </a:solidFill>
          <a:ln w="19050">
            <a:noFill/>
            <a:miter lim="800000"/>
            <a:headEnd/>
            <a:tailEnd/>
          </a:ln>
        </p:spPr>
        <p:txBody>
          <a:bodyPr wrap="none" lIns="0" tIns="0" rIns="0" bIns="0" anchor="ctr">
            <a:prstTxWarp prst="textNoShape">
              <a:avLst/>
            </a:prstTxWarp>
          </a:bodyPr>
          <a:lstStyle/>
          <a:p>
            <a:endParaRPr lang="en-US"/>
          </a:p>
        </p:txBody>
      </p:sp>
      <p:sp>
        <p:nvSpPr>
          <p:cNvPr id="311318" name="Line 22"/>
          <p:cNvSpPr>
            <a:spLocks noChangeShapeType="1"/>
          </p:cNvSpPr>
          <p:nvPr/>
        </p:nvSpPr>
        <p:spPr bwMode="auto">
          <a:xfrm flipV="1">
            <a:off x="646113" y="4067175"/>
            <a:ext cx="4762" cy="720725"/>
          </a:xfrm>
          <a:prstGeom prst="line">
            <a:avLst/>
          </a:prstGeom>
          <a:noFill/>
          <a:ln w="38100">
            <a:solidFill>
              <a:srgbClr val="00B5DD"/>
            </a:solidFill>
            <a:round/>
            <a:headEnd/>
            <a:tailEnd type="triangle" w="med" len="med"/>
          </a:ln>
        </p:spPr>
        <p:txBody>
          <a:bodyPr wrap="none" lIns="0" tIns="0" rIns="0" bIns="0"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1301"/>
                                        </p:tgtEl>
                                        <p:attrNameLst>
                                          <p:attrName>style.visibility</p:attrName>
                                        </p:attrNameLst>
                                      </p:cBhvr>
                                      <p:to>
                                        <p:strVal val="visible"/>
                                      </p:to>
                                    </p:set>
                                    <p:animEffect transition="in" filter="blinds(horizontal)">
                                      <p:cBhvr>
                                        <p:cTn id="7" dur="500"/>
                                        <p:tgtEl>
                                          <p:spTgt spid="31130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1305"/>
                                        </p:tgtEl>
                                        <p:attrNameLst>
                                          <p:attrName>style.visibility</p:attrName>
                                        </p:attrNameLst>
                                      </p:cBhvr>
                                      <p:to>
                                        <p:strVal val="visible"/>
                                      </p:to>
                                    </p:set>
                                    <p:animEffect transition="in" filter="blinds(horizontal)">
                                      <p:cBhvr>
                                        <p:cTn id="10" dur="500"/>
                                        <p:tgtEl>
                                          <p:spTgt spid="31130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11309"/>
                                        </p:tgtEl>
                                        <p:attrNameLst>
                                          <p:attrName>style.visibility</p:attrName>
                                        </p:attrNameLst>
                                      </p:cBhvr>
                                      <p:to>
                                        <p:strVal val="visible"/>
                                      </p:to>
                                    </p:set>
                                    <p:animEffect transition="in" filter="blinds(horizontal)">
                                      <p:cBhvr>
                                        <p:cTn id="13" dur="500"/>
                                        <p:tgtEl>
                                          <p:spTgt spid="31130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11302"/>
                                        </p:tgtEl>
                                        <p:attrNameLst>
                                          <p:attrName>style.visibility</p:attrName>
                                        </p:attrNameLst>
                                      </p:cBhvr>
                                      <p:to>
                                        <p:strVal val="visible"/>
                                      </p:to>
                                    </p:set>
                                    <p:animEffect transition="in" filter="blinds(horizontal)">
                                      <p:cBhvr>
                                        <p:cTn id="18" dur="500"/>
                                        <p:tgtEl>
                                          <p:spTgt spid="3113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11306"/>
                                        </p:tgtEl>
                                        <p:attrNameLst>
                                          <p:attrName>style.visibility</p:attrName>
                                        </p:attrNameLst>
                                      </p:cBhvr>
                                      <p:to>
                                        <p:strVal val="visible"/>
                                      </p:to>
                                    </p:set>
                                    <p:animEffect transition="in" filter="blinds(horizontal)">
                                      <p:cBhvr>
                                        <p:cTn id="21" dur="500"/>
                                        <p:tgtEl>
                                          <p:spTgt spid="31130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11311"/>
                                        </p:tgtEl>
                                        <p:attrNameLst>
                                          <p:attrName>style.visibility</p:attrName>
                                        </p:attrNameLst>
                                      </p:cBhvr>
                                      <p:to>
                                        <p:strVal val="visible"/>
                                      </p:to>
                                    </p:set>
                                    <p:animEffect transition="in" filter="blinds(horizontal)">
                                      <p:cBhvr>
                                        <p:cTn id="24" dur="500"/>
                                        <p:tgtEl>
                                          <p:spTgt spid="3113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11303"/>
                                        </p:tgtEl>
                                        <p:attrNameLst>
                                          <p:attrName>style.visibility</p:attrName>
                                        </p:attrNameLst>
                                      </p:cBhvr>
                                      <p:to>
                                        <p:strVal val="visible"/>
                                      </p:to>
                                    </p:set>
                                    <p:animEffect transition="in" filter="blinds(horizontal)">
                                      <p:cBhvr>
                                        <p:cTn id="29" dur="500"/>
                                        <p:tgtEl>
                                          <p:spTgt spid="31130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11307"/>
                                        </p:tgtEl>
                                        <p:attrNameLst>
                                          <p:attrName>style.visibility</p:attrName>
                                        </p:attrNameLst>
                                      </p:cBhvr>
                                      <p:to>
                                        <p:strVal val="visible"/>
                                      </p:to>
                                    </p:set>
                                    <p:animEffect transition="in" filter="blinds(horizontal)">
                                      <p:cBhvr>
                                        <p:cTn id="32" dur="500"/>
                                        <p:tgtEl>
                                          <p:spTgt spid="31130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11312"/>
                                        </p:tgtEl>
                                        <p:attrNameLst>
                                          <p:attrName>style.visibility</p:attrName>
                                        </p:attrNameLst>
                                      </p:cBhvr>
                                      <p:to>
                                        <p:strVal val="visible"/>
                                      </p:to>
                                    </p:set>
                                    <p:animEffect transition="in" filter="blinds(horizontal)">
                                      <p:cBhvr>
                                        <p:cTn id="35" dur="500"/>
                                        <p:tgtEl>
                                          <p:spTgt spid="31131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11304"/>
                                        </p:tgtEl>
                                        <p:attrNameLst>
                                          <p:attrName>style.visibility</p:attrName>
                                        </p:attrNameLst>
                                      </p:cBhvr>
                                      <p:to>
                                        <p:strVal val="visible"/>
                                      </p:to>
                                    </p:set>
                                    <p:animEffect transition="in" filter="blinds(horizontal)">
                                      <p:cBhvr>
                                        <p:cTn id="40" dur="500"/>
                                        <p:tgtEl>
                                          <p:spTgt spid="31130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11308"/>
                                        </p:tgtEl>
                                        <p:attrNameLst>
                                          <p:attrName>style.visibility</p:attrName>
                                        </p:attrNameLst>
                                      </p:cBhvr>
                                      <p:to>
                                        <p:strVal val="visible"/>
                                      </p:to>
                                    </p:set>
                                    <p:animEffect transition="in" filter="blinds(horizontal)">
                                      <p:cBhvr>
                                        <p:cTn id="43" dur="500"/>
                                        <p:tgtEl>
                                          <p:spTgt spid="31130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11310"/>
                                        </p:tgtEl>
                                        <p:attrNameLst>
                                          <p:attrName>style.visibility</p:attrName>
                                        </p:attrNameLst>
                                      </p:cBhvr>
                                      <p:to>
                                        <p:strVal val="visible"/>
                                      </p:to>
                                    </p:set>
                                    <p:animEffect transition="in" filter="blinds(horizontal)">
                                      <p:cBhvr>
                                        <p:cTn id="46" dur="500"/>
                                        <p:tgtEl>
                                          <p:spTgt spid="31131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11313"/>
                                        </p:tgtEl>
                                        <p:attrNameLst>
                                          <p:attrName>style.visibility</p:attrName>
                                        </p:attrNameLst>
                                      </p:cBhvr>
                                      <p:to>
                                        <p:strVal val="visible"/>
                                      </p:to>
                                    </p:set>
                                    <p:animEffect transition="in" filter="blinds(horizontal)">
                                      <p:cBhvr>
                                        <p:cTn id="51" dur="500"/>
                                        <p:tgtEl>
                                          <p:spTgt spid="311313"/>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11315"/>
                                        </p:tgtEl>
                                        <p:attrNameLst>
                                          <p:attrName>style.visibility</p:attrName>
                                        </p:attrNameLst>
                                      </p:cBhvr>
                                      <p:to>
                                        <p:strVal val="visible"/>
                                      </p:to>
                                    </p:set>
                                    <p:animEffect transition="in" filter="blinds(horizontal)">
                                      <p:cBhvr>
                                        <p:cTn id="54" dur="500"/>
                                        <p:tgtEl>
                                          <p:spTgt spid="311315"/>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11316"/>
                                        </p:tgtEl>
                                        <p:attrNameLst>
                                          <p:attrName>style.visibility</p:attrName>
                                        </p:attrNameLst>
                                      </p:cBhvr>
                                      <p:to>
                                        <p:strVal val="visible"/>
                                      </p:to>
                                    </p:set>
                                    <p:animEffect transition="in" filter="blinds(horizontal)">
                                      <p:cBhvr>
                                        <p:cTn id="57" dur="500"/>
                                        <p:tgtEl>
                                          <p:spTgt spid="31131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11314"/>
                                        </p:tgtEl>
                                        <p:attrNameLst>
                                          <p:attrName>style.visibility</p:attrName>
                                        </p:attrNameLst>
                                      </p:cBhvr>
                                      <p:to>
                                        <p:strVal val="visible"/>
                                      </p:to>
                                    </p:set>
                                    <p:animEffect transition="in" filter="blinds(horizontal)">
                                      <p:cBhvr>
                                        <p:cTn id="62" dur="500"/>
                                        <p:tgtEl>
                                          <p:spTgt spid="311314"/>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311317"/>
                                        </p:tgtEl>
                                        <p:attrNameLst>
                                          <p:attrName>style.visibility</p:attrName>
                                        </p:attrNameLst>
                                      </p:cBhvr>
                                      <p:to>
                                        <p:strVal val="visible"/>
                                      </p:to>
                                    </p:set>
                                    <p:animEffect transition="in" filter="blinds(horizontal)">
                                      <p:cBhvr>
                                        <p:cTn id="65" dur="500"/>
                                        <p:tgtEl>
                                          <p:spTgt spid="311317"/>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311318"/>
                                        </p:tgtEl>
                                        <p:attrNameLst>
                                          <p:attrName>style.visibility</p:attrName>
                                        </p:attrNameLst>
                                      </p:cBhvr>
                                      <p:to>
                                        <p:strVal val="visible"/>
                                      </p:to>
                                    </p:set>
                                    <p:animEffect transition="in" filter="blinds(horizontal)">
                                      <p:cBhvr>
                                        <p:cTn id="68" dur="500"/>
                                        <p:tgtEl>
                                          <p:spTgt spid="311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1" grpId="0"/>
      <p:bldP spid="311302" grpId="0"/>
      <p:bldP spid="311303" grpId="0"/>
      <p:bldP spid="311304" grpId="0"/>
      <p:bldP spid="311305" grpId="0" animBg="1"/>
      <p:bldP spid="311306" grpId="0" animBg="1"/>
      <p:bldP spid="311307" grpId="0" animBg="1"/>
      <p:bldP spid="311308" grpId="0" animBg="1"/>
      <p:bldP spid="311309" grpId="0" animBg="1"/>
      <p:bldP spid="311310" grpId="0" animBg="1"/>
      <p:bldP spid="311311" grpId="0" animBg="1"/>
      <p:bldP spid="311312" grpId="0" animBg="1"/>
      <p:bldP spid="311313" grpId="0"/>
      <p:bldP spid="311314" grpId="0"/>
      <p:bldP spid="311315" grpId="0" animBg="1"/>
      <p:bldP spid="311316" grpId="0" animBg="1"/>
      <p:bldP spid="311317" grpId="0" animBg="1"/>
      <p:bldP spid="311318" grpId="0" animBg="1"/>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t>Performance Evaluation</a:t>
            </a:r>
          </a:p>
        </p:txBody>
      </p:sp>
      <p:sp>
        <p:nvSpPr>
          <p:cNvPr id="40963" name="Rectangle 5"/>
          <p:cNvSpPr>
            <a:spLocks noGrp="1" noChangeArrowheads="1"/>
          </p:cNvSpPr>
          <p:nvPr>
            <p:ph type="body" idx="1"/>
          </p:nvPr>
        </p:nvSpPr>
        <p:spPr/>
        <p:txBody>
          <a:bodyPr>
            <a:normAutofit fontScale="92500" lnSpcReduction="10000"/>
          </a:bodyPr>
          <a:lstStyle/>
          <a:p>
            <a:pPr eaLnBrk="1" hangingPunct="1"/>
            <a:r>
              <a:rPr lang="en-US" sz="2800"/>
              <a:t>Initial measurements on the first prototype</a:t>
            </a:r>
          </a:p>
          <a:p>
            <a:pPr lvl="1" eaLnBrk="1" hangingPunct="1"/>
            <a:r>
              <a:rPr lang="en-US" sz="2400"/>
              <a:t>NetServ on user-level Click router</a:t>
            </a:r>
          </a:p>
          <a:p>
            <a:pPr lvl="1" eaLnBrk="1" hangingPunct="1"/>
            <a:r>
              <a:rPr lang="en-US" sz="2400"/>
              <a:t>Maximum Loss Free Forward Rate (MLFFR)</a:t>
            </a:r>
          </a:p>
          <a:p>
            <a:pPr eaLnBrk="1" hangingPunct="1"/>
            <a:r>
              <a:rPr lang="en-US" sz="2800"/>
              <a:t>Future work on next-generation prototypes</a:t>
            </a:r>
          </a:p>
          <a:p>
            <a:pPr lvl="1" eaLnBrk="1" hangingPunct="1"/>
            <a:r>
              <a:rPr lang="en-US" sz="2400"/>
              <a:t>NetServ on JUNOS, kernel-mode Click</a:t>
            </a:r>
          </a:p>
          <a:p>
            <a:pPr lvl="1" eaLnBrk="1" hangingPunct="1"/>
            <a:r>
              <a:rPr lang="en-US" sz="2400"/>
              <a:t>Ping latency</a:t>
            </a:r>
          </a:p>
          <a:p>
            <a:pPr lvl="1" eaLnBrk="1" hangingPunct="1"/>
            <a:r>
              <a:rPr lang="en-US" sz="2400"/>
              <a:t>Microbenchmarks</a:t>
            </a:r>
          </a:p>
          <a:p>
            <a:pPr lvl="1" eaLnBrk="1" hangingPunct="1"/>
            <a:r>
              <a:rPr lang="en-US" sz="2400"/>
              <a:t>Throughput for non-trivial services</a:t>
            </a:r>
          </a:p>
        </p:txBody>
      </p:sp>
      <p:sp>
        <p:nvSpPr>
          <p:cNvPr id="40964" name="Slide Number Placeholder 3"/>
          <p:cNvSpPr txBox="1">
            <a:spLocks noGrp="1"/>
          </p:cNvSpPr>
          <p:nvPr/>
        </p:nvSpPr>
        <p:spPr bwMode="auto">
          <a:xfrm>
            <a:off x="6553200" y="6019800"/>
            <a:ext cx="2133600" cy="365125"/>
          </a:xfrm>
          <a:prstGeom prst="rect">
            <a:avLst/>
          </a:prstGeom>
          <a:noFill/>
          <a:ln w="9525">
            <a:noFill/>
            <a:miter lim="800000"/>
            <a:headEnd/>
            <a:tailEnd/>
          </a:ln>
        </p:spPr>
        <p:txBody>
          <a:bodyPr anchor="ctr">
            <a:prstTxWarp prst="textNoShape">
              <a:avLst/>
            </a:prstTxWarp>
          </a:bodyPr>
          <a:lstStyle/>
          <a:p>
            <a:pPr algn="r"/>
            <a:fld id="{9B247F27-DFDE-6649-BE5E-C85A78EEB420}" type="slidenum">
              <a:rPr lang="en-US" sz="1200">
                <a:solidFill>
                  <a:srgbClr val="8C9ABA"/>
                </a:solidFill>
                <a:latin typeface="Trebuchet MS" charset="0"/>
              </a:rPr>
              <a:pPr algn="r"/>
              <a:t>66</a:t>
            </a:fld>
            <a:endParaRPr lang="en-US" sz="1200">
              <a:solidFill>
                <a:srgbClr val="8C9ABA"/>
              </a:solidFill>
              <a:latin typeface="Trebuchet MS"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11"/>
          <p:cNvSpPr>
            <a:spLocks noGrp="1" noChangeArrowheads="1"/>
          </p:cNvSpPr>
          <p:nvPr>
            <p:ph type="title"/>
          </p:nvPr>
        </p:nvSpPr>
        <p:spPr>
          <a:xfrm>
            <a:off x="1295400" y="76200"/>
            <a:ext cx="7391400" cy="1143000"/>
          </a:xfrm>
        </p:spPr>
        <p:txBody>
          <a:bodyPr/>
          <a:lstStyle/>
          <a:p>
            <a:pPr eaLnBrk="1" hangingPunct="1"/>
            <a:r>
              <a:rPr lang="en-US"/>
              <a:t>MLFFR Comparison</a:t>
            </a:r>
          </a:p>
        </p:txBody>
      </p:sp>
      <p:pic>
        <p:nvPicPr>
          <p:cNvPr id="43011" name="Picture 10"/>
          <p:cNvPicPr>
            <a:picLocks noChangeAspect="1" noChangeArrowheads="1"/>
          </p:cNvPicPr>
          <p:nvPr>
            <p:ph idx="1"/>
          </p:nvPr>
        </p:nvPicPr>
        <p:blipFill>
          <a:blip r:embed="rId2"/>
          <a:srcRect l="18448" t="33017" r="26471" b="5428"/>
          <a:stretch>
            <a:fillRect/>
          </a:stretch>
        </p:blipFill>
        <p:spPr>
          <a:xfrm>
            <a:off x="1295400" y="914400"/>
            <a:ext cx="5334000" cy="4648200"/>
          </a:xfrm>
          <a:noFill/>
        </p:spPr>
      </p:pic>
      <p:sp>
        <p:nvSpPr>
          <p:cNvPr id="43012" name="AutoShape 19"/>
          <p:cNvSpPr>
            <a:spLocks/>
          </p:cNvSpPr>
          <p:nvPr/>
        </p:nvSpPr>
        <p:spPr bwMode="auto">
          <a:xfrm>
            <a:off x="6629400" y="1905000"/>
            <a:ext cx="304800" cy="2438400"/>
          </a:xfrm>
          <a:prstGeom prst="rightBrace">
            <a:avLst>
              <a:gd name="adj1" fmla="val 66667"/>
              <a:gd name="adj2" fmla="val 50000"/>
            </a:avLst>
          </a:prstGeom>
          <a:noFill/>
          <a:ln w="38100">
            <a:solidFill>
              <a:schemeClr val="folHlink"/>
            </a:solidFill>
            <a:round/>
            <a:headEnd/>
            <a:tailEnd/>
          </a:ln>
        </p:spPr>
        <p:txBody>
          <a:bodyPr wrap="none" anchor="ctr">
            <a:prstTxWarp prst="textNoShape">
              <a:avLst/>
            </a:prstTxWarp>
          </a:bodyPr>
          <a:lstStyle/>
          <a:p>
            <a:endParaRPr lang="en-US"/>
          </a:p>
        </p:txBody>
      </p:sp>
      <p:sp>
        <p:nvSpPr>
          <p:cNvPr id="43013" name="AutoShape 20"/>
          <p:cNvSpPr>
            <a:spLocks/>
          </p:cNvSpPr>
          <p:nvPr/>
        </p:nvSpPr>
        <p:spPr bwMode="auto">
          <a:xfrm>
            <a:off x="6629400" y="4419600"/>
            <a:ext cx="304800" cy="152400"/>
          </a:xfrm>
          <a:prstGeom prst="rightBrace">
            <a:avLst>
              <a:gd name="adj1" fmla="val 8333"/>
              <a:gd name="adj2" fmla="val 50000"/>
            </a:avLst>
          </a:prstGeom>
          <a:noFill/>
          <a:ln w="38100">
            <a:solidFill>
              <a:schemeClr val="folHlink"/>
            </a:solidFill>
            <a:round/>
            <a:headEnd/>
            <a:tailEnd/>
          </a:ln>
        </p:spPr>
        <p:txBody>
          <a:bodyPr wrap="none" anchor="ctr">
            <a:prstTxWarp prst="textNoShape">
              <a:avLst/>
            </a:prstTxWarp>
          </a:bodyPr>
          <a:lstStyle/>
          <a:p>
            <a:endParaRPr lang="en-US"/>
          </a:p>
        </p:txBody>
      </p:sp>
      <p:sp>
        <p:nvSpPr>
          <p:cNvPr id="43014" name="Text Box 21"/>
          <p:cNvSpPr txBox="1">
            <a:spLocks noChangeArrowheads="1"/>
          </p:cNvSpPr>
          <p:nvPr/>
        </p:nvSpPr>
        <p:spPr bwMode="auto">
          <a:xfrm>
            <a:off x="7086600" y="2703513"/>
            <a:ext cx="1539875" cy="915987"/>
          </a:xfrm>
          <a:prstGeom prst="rect">
            <a:avLst/>
          </a:prstGeom>
          <a:noFill/>
          <a:ln w="9525">
            <a:noFill/>
            <a:miter lim="800000"/>
            <a:headEnd/>
            <a:tailEnd/>
          </a:ln>
        </p:spPr>
        <p:txBody>
          <a:bodyPr>
            <a:prstTxWarp prst="textNoShape">
              <a:avLst/>
            </a:prstTxWarp>
            <a:spAutoFit/>
          </a:bodyPr>
          <a:lstStyle/>
          <a:p>
            <a:r>
              <a:rPr lang="en-US">
                <a:solidFill>
                  <a:schemeClr val="hlink"/>
                </a:solidFill>
              </a:rPr>
              <a:t>Penalty from kernel-user transition</a:t>
            </a:r>
          </a:p>
        </p:txBody>
      </p:sp>
      <p:sp>
        <p:nvSpPr>
          <p:cNvPr id="43015" name="Text Box 22"/>
          <p:cNvSpPr txBox="1">
            <a:spLocks noChangeArrowheads="1"/>
          </p:cNvSpPr>
          <p:nvPr/>
        </p:nvSpPr>
        <p:spPr bwMode="auto">
          <a:xfrm>
            <a:off x="7086600" y="4114800"/>
            <a:ext cx="1539875" cy="915988"/>
          </a:xfrm>
          <a:prstGeom prst="rect">
            <a:avLst/>
          </a:prstGeom>
          <a:noFill/>
          <a:ln w="9525">
            <a:noFill/>
            <a:miter lim="800000"/>
            <a:headEnd/>
            <a:tailEnd/>
          </a:ln>
        </p:spPr>
        <p:txBody>
          <a:bodyPr>
            <a:prstTxWarp prst="textNoShape">
              <a:avLst/>
            </a:prstTxWarp>
            <a:spAutoFit/>
          </a:bodyPr>
          <a:lstStyle/>
          <a:p>
            <a:r>
              <a:rPr lang="en-US">
                <a:solidFill>
                  <a:schemeClr val="hlink"/>
                </a:solidFill>
              </a:rPr>
              <a:t>Penalty from trip to Java layer</a:t>
            </a:r>
          </a:p>
        </p:txBody>
      </p:sp>
      <p:sp>
        <p:nvSpPr>
          <p:cNvPr id="43016" name="Text Box 23"/>
          <p:cNvSpPr txBox="1">
            <a:spLocks noChangeArrowheads="1"/>
          </p:cNvSpPr>
          <p:nvPr/>
        </p:nvSpPr>
        <p:spPr bwMode="auto">
          <a:xfrm>
            <a:off x="838200" y="5638800"/>
            <a:ext cx="76962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t>For a modular architecture, kernel-user transition is unavoidable since putting a module inside a kernel is not an option</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3800"/>
              <a:t>Current Work: CDN on NetServ</a:t>
            </a:r>
          </a:p>
        </p:txBody>
      </p:sp>
      <p:sp>
        <p:nvSpPr>
          <p:cNvPr id="44035" name="Rectangle 3"/>
          <p:cNvSpPr>
            <a:spLocks noGrp="1" noChangeArrowheads="1"/>
          </p:cNvSpPr>
          <p:nvPr>
            <p:ph type="body" idx="1"/>
          </p:nvPr>
        </p:nvSpPr>
        <p:spPr/>
        <p:txBody>
          <a:bodyPr/>
          <a:lstStyle/>
          <a:p>
            <a:pPr eaLnBrk="1" hangingPunct="1">
              <a:lnSpc>
                <a:spcPct val="90000"/>
              </a:lnSpc>
            </a:pPr>
            <a:r>
              <a:rPr lang="en-US"/>
              <a:t>On-Path CDN</a:t>
            </a:r>
          </a:p>
          <a:p>
            <a:pPr lvl="1" eaLnBrk="1" hangingPunct="1">
              <a:lnSpc>
                <a:spcPct val="90000"/>
              </a:lnSpc>
            </a:pPr>
            <a:r>
              <a:rPr lang="en-US"/>
              <a:t>Prototype implemented</a:t>
            </a:r>
          </a:p>
          <a:p>
            <a:pPr eaLnBrk="1" hangingPunct="1">
              <a:lnSpc>
                <a:spcPct val="90000"/>
              </a:lnSpc>
            </a:pPr>
            <a:r>
              <a:rPr lang="en-US"/>
              <a:t>Dynamic content migration</a:t>
            </a:r>
          </a:p>
          <a:p>
            <a:pPr lvl="1" eaLnBrk="1" hangingPunct="1">
              <a:lnSpc>
                <a:spcPct val="90000"/>
              </a:lnSpc>
            </a:pPr>
            <a:r>
              <a:rPr lang="en-US"/>
              <a:t>Moving content closer to the end user according to demand</a:t>
            </a:r>
          </a:p>
          <a:p>
            <a:pPr eaLnBrk="1" hangingPunct="1">
              <a:lnSpc>
                <a:spcPct val="90000"/>
              </a:lnSpc>
            </a:pPr>
            <a:r>
              <a:rPr lang="en-US"/>
              <a:t>Building blocks</a:t>
            </a:r>
          </a:p>
          <a:p>
            <a:pPr lvl="1" eaLnBrk="1" hangingPunct="1">
              <a:lnSpc>
                <a:spcPct val="90000"/>
              </a:lnSpc>
            </a:pPr>
            <a:r>
              <a:rPr lang="en-US"/>
              <a:t>Network monitoring</a:t>
            </a:r>
          </a:p>
          <a:p>
            <a:pPr lvl="1" eaLnBrk="1" hangingPunct="1">
              <a:lnSpc>
                <a:spcPct val="90000"/>
              </a:lnSpc>
            </a:pPr>
            <a:r>
              <a:rPr lang="en-US"/>
              <a:t>Content discovery</a:t>
            </a:r>
          </a:p>
          <a:p>
            <a:pPr lvl="1" eaLnBrk="1" hangingPunct="1">
              <a:lnSpc>
                <a:spcPct val="90000"/>
              </a:lnSpc>
            </a:pPr>
            <a:r>
              <a:rPr lang="en-US"/>
              <a:t>Caching proxy</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API examples</a:t>
            </a:r>
          </a:p>
        </p:txBody>
      </p:sp>
      <p:sp>
        <p:nvSpPr>
          <p:cNvPr id="45059" name="Content Placeholder 2"/>
          <p:cNvSpPr>
            <a:spLocks noGrp="1"/>
          </p:cNvSpPr>
          <p:nvPr>
            <p:ph idx="1"/>
          </p:nvPr>
        </p:nvSpPr>
        <p:spPr>
          <a:xfrm>
            <a:off x="1295400" y="1524000"/>
            <a:ext cx="7391400" cy="4800600"/>
          </a:xfrm>
        </p:spPr>
        <p:txBody>
          <a:bodyPr>
            <a:normAutofit fontScale="92500" lnSpcReduction="10000"/>
          </a:bodyPr>
          <a:lstStyle/>
          <a:p>
            <a:pPr eaLnBrk="1" hangingPunct="1"/>
            <a:r>
              <a:rPr lang="en-US" sz="2800" smtClean="0"/>
              <a:t>Avoid SNMP retrieval problems</a:t>
            </a:r>
          </a:p>
          <a:p>
            <a:pPr lvl="1" eaLnBrk="1" hangingPunct="1"/>
            <a:r>
              <a:rPr lang="en-US" sz="2400" smtClean="0"/>
              <a:t>all or nothing (typical)</a:t>
            </a:r>
          </a:p>
          <a:p>
            <a:pPr lvl="1" eaLnBrk="1" hangingPunct="1"/>
            <a:r>
              <a:rPr lang="en-US" sz="2400" smtClean="0"/>
              <a:t>hard to do selective triggers</a:t>
            </a:r>
          </a:p>
          <a:p>
            <a:pPr eaLnBrk="1" hangingPunct="1"/>
            <a:r>
              <a:rPr lang="en-US" sz="2800" smtClean="0"/>
              <a:t>Flow management</a:t>
            </a:r>
          </a:p>
          <a:p>
            <a:pPr lvl="1" eaLnBrk="1" hangingPunct="1"/>
            <a:r>
              <a:rPr lang="en-US" sz="2400" smtClean="0"/>
              <a:t>counters, measurement</a:t>
            </a:r>
          </a:p>
          <a:p>
            <a:pPr eaLnBrk="1" hangingPunct="1"/>
            <a:r>
              <a:rPr lang="en-US" sz="2800" smtClean="0"/>
              <a:t>System information</a:t>
            </a:r>
          </a:p>
          <a:p>
            <a:pPr lvl="1" eaLnBrk="1" hangingPunct="1"/>
            <a:r>
              <a:rPr lang="en-US" sz="2400" smtClean="0"/>
              <a:t>like system MIB: geo location, uptime, interface speeds, …</a:t>
            </a:r>
          </a:p>
          <a:p>
            <a:pPr lvl="1" eaLnBrk="1" hangingPunct="1"/>
            <a:r>
              <a:rPr lang="en-US" sz="2400" smtClean="0"/>
              <a:t>routing table</a:t>
            </a:r>
          </a:p>
          <a:p>
            <a:pPr lvl="1" eaLnBrk="1" hangingPunct="1"/>
            <a:r>
              <a:rPr lang="en-US" sz="2400" smtClean="0"/>
              <a:t>routing table changes (“tell me if route to X changes”)</a:t>
            </a:r>
          </a:p>
          <a:p>
            <a:pPr eaLnBrk="1" hangingPunct="1"/>
            <a:endParaRPr lang="en-US" sz="2800" smtClean="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Interfaces: Paper-based information</a:t>
            </a:r>
            <a:endParaRPr lang="en-US" sz="3200" dirty="0"/>
          </a:p>
        </p:txBody>
      </p:sp>
      <p:sp>
        <p:nvSpPr>
          <p:cNvPr id="15" name="Footer Placeholder 14"/>
          <p:cNvSpPr>
            <a:spLocks noGrp="1"/>
          </p:cNvSpPr>
          <p:nvPr>
            <p:ph type="ftr" sz="quarter" idx="11"/>
          </p:nvPr>
        </p:nvSpPr>
        <p:spPr/>
        <p:txBody>
          <a:bodyPr/>
          <a:lstStyle/>
          <a:p>
            <a:r>
              <a:rPr lang="en-US" smtClean="0"/>
              <a:t>6998-03 Feb. 2010</a:t>
            </a:r>
            <a:endParaRPr lang="en-US"/>
          </a:p>
        </p:txBody>
      </p:sp>
      <p:sp>
        <p:nvSpPr>
          <p:cNvPr id="5" name="TextBox 4"/>
          <p:cNvSpPr txBox="1"/>
          <p:nvPr/>
        </p:nvSpPr>
        <p:spPr>
          <a:xfrm>
            <a:off x="3581400" y="4495800"/>
            <a:ext cx="1561871" cy="307777"/>
          </a:xfrm>
          <a:prstGeom prst="rect">
            <a:avLst/>
          </a:prstGeom>
          <a:noFill/>
        </p:spPr>
        <p:txBody>
          <a:bodyPr wrap="none" rtlCol="0">
            <a:spAutoFit/>
          </a:bodyPr>
          <a:lstStyle/>
          <a:p>
            <a:r>
              <a:rPr lang="en-US" sz="1400" dirty="0" smtClean="0"/>
              <a:t>1798, 1922 (DIN)</a:t>
            </a:r>
            <a:endParaRPr lang="en-US" sz="1400" dirty="0"/>
          </a:p>
        </p:txBody>
      </p:sp>
      <p:pic>
        <p:nvPicPr>
          <p:cNvPr id="6" name="Picture 5"/>
          <p:cNvPicPr>
            <a:picLocks noChangeAspect="1"/>
          </p:cNvPicPr>
          <p:nvPr/>
        </p:nvPicPr>
        <p:blipFill>
          <a:blip r:embed="rId2"/>
          <a:stretch>
            <a:fillRect/>
          </a:stretch>
        </p:blipFill>
        <p:spPr>
          <a:xfrm>
            <a:off x="3276600" y="1447800"/>
            <a:ext cx="2168689" cy="2959100"/>
          </a:xfrm>
          <a:prstGeom prst="rect">
            <a:avLst/>
          </a:prstGeom>
        </p:spPr>
      </p:pic>
      <p:pic>
        <p:nvPicPr>
          <p:cNvPr id="7" name="Picture 6"/>
          <p:cNvPicPr>
            <a:picLocks noChangeAspect="1"/>
          </p:cNvPicPr>
          <p:nvPr/>
        </p:nvPicPr>
        <p:blipFill>
          <a:blip r:embed="rId3"/>
          <a:stretch>
            <a:fillRect/>
          </a:stretch>
        </p:blipFill>
        <p:spPr>
          <a:xfrm>
            <a:off x="1752600" y="1638300"/>
            <a:ext cx="1295400" cy="1160679"/>
          </a:xfrm>
          <a:prstGeom prst="rect">
            <a:avLst/>
          </a:prstGeom>
        </p:spPr>
      </p:pic>
      <p:pic>
        <p:nvPicPr>
          <p:cNvPr id="8" name="Picture 7"/>
          <p:cNvPicPr>
            <a:picLocks noChangeAspect="1"/>
          </p:cNvPicPr>
          <p:nvPr/>
        </p:nvPicPr>
        <p:blipFill>
          <a:blip r:embed="rId4"/>
          <a:stretch>
            <a:fillRect/>
          </a:stretch>
        </p:blipFill>
        <p:spPr>
          <a:xfrm>
            <a:off x="6172200" y="3810000"/>
            <a:ext cx="990600" cy="1040130"/>
          </a:xfrm>
          <a:prstGeom prst="rect">
            <a:avLst/>
          </a:prstGeom>
        </p:spPr>
      </p:pic>
      <p:pic>
        <p:nvPicPr>
          <p:cNvPr id="9" name="Picture 8"/>
          <p:cNvPicPr>
            <a:picLocks noChangeAspect="1"/>
          </p:cNvPicPr>
          <p:nvPr/>
        </p:nvPicPr>
        <p:blipFill>
          <a:blip r:embed="rId5"/>
          <a:stretch>
            <a:fillRect/>
          </a:stretch>
        </p:blipFill>
        <p:spPr>
          <a:xfrm>
            <a:off x="7391400" y="4419600"/>
            <a:ext cx="1219200" cy="1469630"/>
          </a:xfrm>
          <a:prstGeom prst="rect">
            <a:avLst/>
          </a:prstGeom>
        </p:spPr>
      </p:pic>
      <p:pic>
        <p:nvPicPr>
          <p:cNvPr id="10" name="Picture 9"/>
          <p:cNvPicPr>
            <a:picLocks noChangeAspect="1"/>
          </p:cNvPicPr>
          <p:nvPr/>
        </p:nvPicPr>
        <p:blipFill>
          <a:blip r:embed="rId6"/>
          <a:stretch>
            <a:fillRect/>
          </a:stretch>
        </p:blipFill>
        <p:spPr>
          <a:xfrm>
            <a:off x="304800" y="1638300"/>
            <a:ext cx="1032655" cy="1181100"/>
          </a:xfrm>
          <a:prstGeom prst="rect">
            <a:avLst/>
          </a:prstGeom>
        </p:spPr>
      </p:pic>
      <p:cxnSp>
        <p:nvCxnSpPr>
          <p:cNvPr id="12" name="Straight Arrow Connector 11"/>
          <p:cNvCxnSpPr>
            <a:stCxn id="10" idx="3"/>
            <a:endCxn id="7" idx="1"/>
          </p:cNvCxnSpPr>
          <p:nvPr/>
        </p:nvCxnSpPr>
        <p:spPr bwMode="auto">
          <a:xfrm flipV="1">
            <a:off x="1337455" y="2218640"/>
            <a:ext cx="415145" cy="1021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7"/>
          <a:stretch>
            <a:fillRect/>
          </a:stretch>
        </p:blipFill>
        <p:spPr>
          <a:xfrm>
            <a:off x="5715000" y="5029200"/>
            <a:ext cx="1314450" cy="861776"/>
          </a:xfrm>
          <a:prstGeom prst="rect">
            <a:avLst/>
          </a:prstGeom>
        </p:spPr>
      </p:pic>
      <p:pic>
        <p:nvPicPr>
          <p:cNvPr id="14" name="Picture 13"/>
          <p:cNvPicPr>
            <a:picLocks noChangeAspect="1"/>
          </p:cNvPicPr>
          <p:nvPr/>
        </p:nvPicPr>
        <p:blipFill>
          <a:blip r:embed="rId8"/>
          <a:stretch>
            <a:fillRect/>
          </a:stretch>
        </p:blipFill>
        <p:spPr>
          <a:xfrm>
            <a:off x="6629400" y="2590800"/>
            <a:ext cx="609600" cy="6096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3800"/>
              <a:t>Current Work: NetServ Platform</a:t>
            </a:r>
          </a:p>
        </p:txBody>
      </p:sp>
      <p:sp>
        <p:nvSpPr>
          <p:cNvPr id="46083" name="Rectangle 3"/>
          <p:cNvSpPr>
            <a:spLocks noGrp="1" noChangeArrowheads="1"/>
          </p:cNvSpPr>
          <p:nvPr>
            <p:ph type="body" idx="1"/>
          </p:nvPr>
        </p:nvSpPr>
        <p:spPr/>
        <p:txBody>
          <a:bodyPr/>
          <a:lstStyle/>
          <a:p>
            <a:pPr eaLnBrk="1" hangingPunct="1"/>
            <a:r>
              <a:rPr lang="en-US"/>
              <a:t>Ubiquitous NetServ</a:t>
            </a:r>
          </a:p>
          <a:p>
            <a:pPr lvl="1" eaLnBrk="1" hangingPunct="1"/>
            <a:r>
              <a:rPr lang="en-US"/>
              <a:t>From big to small devices</a:t>
            </a:r>
          </a:p>
          <a:p>
            <a:pPr lvl="1" eaLnBrk="1" hangingPunct="1"/>
            <a:r>
              <a:rPr lang="en-US"/>
              <a:t>Real router: Juniper’s JUNOS</a:t>
            </a:r>
          </a:p>
          <a:p>
            <a:pPr lvl="1" eaLnBrk="1" hangingPunct="1"/>
            <a:r>
              <a:rPr lang="en-US"/>
              <a:t>Personal computer: Kernel-mode Click</a:t>
            </a:r>
          </a:p>
          <a:p>
            <a:pPr lvl="1" eaLnBrk="1" hangingPunct="1"/>
            <a:r>
              <a:rPr lang="en-US"/>
              <a:t>Home router: Linux using iptables</a:t>
            </a:r>
          </a:p>
          <a:p>
            <a:pPr eaLnBrk="1" hangingPunct="1"/>
            <a:r>
              <a:rPr lang="en-US"/>
              <a:t>Security and resource control</a:t>
            </a:r>
          </a:p>
          <a:p>
            <a:pPr lvl="1" eaLnBrk="1" hangingPunct="1"/>
            <a:r>
              <a:rPr lang="en-US"/>
              <a:t>Enable various deployment scenarios</a:t>
            </a:r>
          </a:p>
          <a:p>
            <a:pPr lvl="1" eaLnBrk="1" hangingPunct="1"/>
            <a:r>
              <a:rPr lang="en-US"/>
              <a:t>Support different economic incentives</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t>Related Work</a:t>
            </a:r>
          </a:p>
        </p:txBody>
      </p:sp>
      <p:sp>
        <p:nvSpPr>
          <p:cNvPr id="47107" name="Rectangle 3"/>
          <p:cNvSpPr>
            <a:spLocks noGrp="1" noChangeArrowheads="1"/>
          </p:cNvSpPr>
          <p:nvPr>
            <p:ph type="body" idx="1"/>
          </p:nvPr>
        </p:nvSpPr>
        <p:spPr/>
        <p:txBody>
          <a:bodyPr/>
          <a:lstStyle/>
          <a:p>
            <a:pPr eaLnBrk="1" hangingPunct="1"/>
            <a:r>
              <a:rPr lang="en-US"/>
              <a:t>Cisco’s Programmable Overlay Router</a:t>
            </a:r>
          </a:p>
          <a:p>
            <a:pPr eaLnBrk="1" hangingPunct="1"/>
            <a:r>
              <a:rPr lang="en-US"/>
              <a:t>Juniper’s JUNOS SDK</a:t>
            </a:r>
          </a:p>
          <a:p>
            <a:pPr eaLnBrk="1" hangingPunct="1"/>
            <a:r>
              <a:rPr lang="en-US"/>
              <a:t>DaVinci project</a:t>
            </a:r>
          </a:p>
          <a:p>
            <a:pPr eaLnBrk="1" hangingPunct="1"/>
            <a:r>
              <a:rPr lang="en-US"/>
              <a:t>VROOM (virtual routers on the move)</a:t>
            </a:r>
          </a:p>
          <a:p>
            <a:pPr eaLnBrk="1" hangingPunct="1"/>
            <a:r>
              <a:rPr lang="en-US"/>
              <a:t>OpenFlow Switch</a:t>
            </a:r>
          </a:p>
          <a:p>
            <a:pPr eaLnBrk="1" hangingPunct="1"/>
            <a:r>
              <a:rPr lang="en-US"/>
              <a:t>Ethane</a:t>
            </a:r>
          </a:p>
          <a:p>
            <a:pPr eaLnBrk="1" hangingPunct="1"/>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dirty="0" err="1" smtClean="0"/>
              <a:t>NetServ</a:t>
            </a:r>
            <a:r>
              <a:rPr lang="en-US" dirty="0" smtClean="0"/>
              <a:t> Summary</a:t>
            </a:r>
            <a:endParaRPr lang="en-US" dirty="0"/>
          </a:p>
        </p:txBody>
      </p:sp>
      <p:sp>
        <p:nvSpPr>
          <p:cNvPr id="52227" name="Rectangle 3"/>
          <p:cNvSpPr>
            <a:spLocks noGrp="1" noChangeArrowheads="1"/>
          </p:cNvSpPr>
          <p:nvPr>
            <p:ph type="body" idx="1"/>
          </p:nvPr>
        </p:nvSpPr>
        <p:spPr/>
        <p:txBody>
          <a:bodyPr>
            <a:normAutofit fontScale="77500" lnSpcReduction="20000"/>
          </a:bodyPr>
          <a:lstStyle/>
          <a:p>
            <a:pPr eaLnBrk="1" hangingPunct="1">
              <a:lnSpc>
                <a:spcPct val="90000"/>
              </a:lnSpc>
            </a:pPr>
            <a:r>
              <a:rPr lang="en-US" sz="2600"/>
              <a:t>NetServ: architecture for dynamic in-network service deployment</a:t>
            </a:r>
          </a:p>
          <a:p>
            <a:pPr eaLnBrk="1" hangingPunct="1">
              <a:lnSpc>
                <a:spcPct val="90000"/>
              </a:lnSpc>
            </a:pPr>
            <a:r>
              <a:rPr lang="en-US" sz="2600"/>
              <a:t>Modular and extensible</a:t>
            </a:r>
          </a:p>
          <a:p>
            <a:pPr lvl="1" eaLnBrk="1" hangingPunct="1">
              <a:lnSpc>
                <a:spcPct val="90000"/>
              </a:lnSpc>
            </a:pPr>
            <a:r>
              <a:rPr lang="en-US" sz="2400"/>
              <a:t>Building Blocks and Service Modules</a:t>
            </a:r>
          </a:p>
          <a:p>
            <a:pPr eaLnBrk="1" hangingPunct="1">
              <a:lnSpc>
                <a:spcPct val="90000"/>
              </a:lnSpc>
            </a:pPr>
            <a:r>
              <a:rPr lang="en-US" sz="2600"/>
              <a:t>Secure and portable</a:t>
            </a:r>
          </a:p>
          <a:p>
            <a:pPr lvl="1" eaLnBrk="1" hangingPunct="1">
              <a:lnSpc>
                <a:spcPct val="90000"/>
              </a:lnSpc>
            </a:pPr>
            <a:r>
              <a:rPr lang="en-US" sz="2400"/>
              <a:t>Virtualized Services Framework</a:t>
            </a:r>
          </a:p>
          <a:p>
            <a:pPr eaLnBrk="1" hangingPunct="1">
              <a:lnSpc>
                <a:spcPct val="90000"/>
              </a:lnSpc>
            </a:pPr>
            <a:r>
              <a:rPr lang="en-US" sz="2600"/>
              <a:t>And it is NOT Active Networks</a:t>
            </a:r>
          </a:p>
          <a:p>
            <a:pPr eaLnBrk="1" hangingPunct="1">
              <a:lnSpc>
                <a:spcPct val="90000"/>
              </a:lnSpc>
            </a:pPr>
            <a:r>
              <a:rPr lang="en-US" sz="2600"/>
              <a:t>Prototype implementation: Click and OSGi</a:t>
            </a:r>
          </a:p>
          <a:p>
            <a:pPr eaLnBrk="1" hangingPunct="1">
              <a:lnSpc>
                <a:spcPct val="90000"/>
              </a:lnSpc>
            </a:pPr>
            <a:r>
              <a:rPr lang="en-US" sz="2600"/>
              <a:t>Supports various deployment scenarios</a:t>
            </a:r>
          </a:p>
          <a:p>
            <a:pPr eaLnBrk="1" hangingPunct="1">
              <a:lnSpc>
                <a:spcPct val="90000"/>
              </a:lnSpc>
            </a:pPr>
            <a:r>
              <a:rPr lang="en-US" sz="2600"/>
              <a:t>CDN application under development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3315" name="Title 1"/>
          <p:cNvSpPr>
            <a:spLocks noGrp="1"/>
          </p:cNvSpPr>
          <p:nvPr>
            <p:ph type="ctrTitle"/>
          </p:nvPr>
        </p:nvSpPr>
        <p:spPr>
          <a:xfrm>
            <a:off x="304800" y="609600"/>
            <a:ext cx="8513762" cy="2862322"/>
          </a:xfrm>
        </p:spPr>
        <p:txBody>
          <a:bodyPr wrap="square">
            <a:spAutoFit/>
          </a:bodyPr>
          <a:lstStyle/>
          <a:p>
            <a:pPr>
              <a:lnSpc>
                <a:spcPct val="100000"/>
              </a:lnSpc>
            </a:pPr>
            <a:r>
              <a:rPr lang="en-US" sz="6000" dirty="0" smtClean="0"/>
              <a:t>Increasing reliability and usability through end system diagnostics</a:t>
            </a:r>
            <a:endParaRPr lang="en-US" sz="6000" dirty="0"/>
          </a:p>
        </p:txBody>
      </p:sp>
      <p:sp>
        <p:nvSpPr>
          <p:cNvPr id="4" name="Footer Placeholder 3"/>
          <p:cNvSpPr>
            <a:spLocks noGrp="1"/>
          </p:cNvSpPr>
          <p:nvPr>
            <p:ph type="ftr" sz="quarter" idx="11"/>
          </p:nvPr>
        </p:nvSpPr>
        <p:spPr/>
        <p:txBody>
          <a:bodyPr/>
          <a:lstStyle/>
          <a:p>
            <a:r>
              <a:rPr lang="en-US" smtClean="0"/>
              <a:t>6998-03 Feb. 2010</a:t>
            </a:r>
            <a:endParaRPr lang="en-US" dirty="0"/>
          </a:p>
        </p:txBody>
      </p:sp>
      <p:sp>
        <p:nvSpPr>
          <p:cNvPr id="6" name="Subtitle 5"/>
          <p:cNvSpPr>
            <a:spLocks noGrp="1"/>
          </p:cNvSpPr>
          <p:nvPr>
            <p:ph type="subTitle" idx="1"/>
          </p:nvPr>
        </p:nvSpPr>
        <p:spPr>
          <a:xfrm>
            <a:off x="304800" y="4876800"/>
            <a:ext cx="4683050" cy="1344706"/>
          </a:xfrm>
        </p:spPr>
        <p:txBody>
          <a:bodyPr>
            <a:normAutofit fontScale="77500" lnSpcReduction="20000"/>
          </a:bodyPr>
          <a:lstStyle/>
          <a:p>
            <a:pPr lvl="0"/>
            <a:r>
              <a:rPr lang="en-US" dirty="0" smtClean="0">
                <a:solidFill>
                  <a:srgbClr val="FFAF03"/>
                </a:solidFill>
              </a:rPr>
              <a:t>with Kyung-</a:t>
            </a:r>
            <a:r>
              <a:rPr lang="en-US" dirty="0" err="1" smtClean="0">
                <a:solidFill>
                  <a:srgbClr val="FFAF03"/>
                </a:solidFill>
              </a:rPr>
              <a:t>Hwa</a:t>
            </a:r>
            <a:r>
              <a:rPr lang="en-US" dirty="0" smtClean="0">
                <a:solidFill>
                  <a:srgbClr val="FFAF03"/>
                </a:solidFill>
              </a:rPr>
              <a:t> Kim, </a:t>
            </a:r>
            <a:r>
              <a:rPr lang="en-US" dirty="0" err="1" smtClean="0">
                <a:solidFill>
                  <a:srgbClr val="FFAF03"/>
                </a:solidFill>
              </a:rPr>
              <a:t>Vishal</a:t>
            </a:r>
            <a:r>
              <a:rPr lang="en-US" dirty="0" smtClean="0">
                <a:solidFill>
                  <a:srgbClr val="FFAF03"/>
                </a:solidFill>
              </a:rPr>
              <a:t> Singh and Kai Miao</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9600" y="152400"/>
            <a:ext cx="7918450" cy="788894"/>
          </a:xfrm>
        </p:spPr>
        <p:txBody>
          <a:bodyPr/>
          <a:lstStyle/>
          <a:p>
            <a:r>
              <a:rPr lang="en-US" dirty="0"/>
              <a:t>Circle of blame</a:t>
            </a:r>
          </a:p>
        </p:txBody>
      </p:sp>
      <p:sp>
        <p:nvSpPr>
          <p:cNvPr id="15" name="Footer Placeholder 14"/>
          <p:cNvSpPr>
            <a:spLocks noGrp="1"/>
          </p:cNvSpPr>
          <p:nvPr>
            <p:ph type="ftr" sz="quarter" idx="11"/>
          </p:nvPr>
        </p:nvSpPr>
        <p:spPr/>
        <p:txBody>
          <a:bodyPr/>
          <a:lstStyle/>
          <a:p>
            <a:r>
              <a:rPr lang="en-US" smtClean="0"/>
              <a:t>6998-03 Feb. 2010</a:t>
            </a:r>
            <a:endParaRPr lang="en-US"/>
          </a:p>
        </p:txBody>
      </p:sp>
      <p:sp>
        <p:nvSpPr>
          <p:cNvPr id="14339" name="AutoShape 3"/>
          <p:cNvSpPr>
            <a:spLocks noChangeArrowheads="1"/>
          </p:cNvSpPr>
          <p:nvPr/>
        </p:nvSpPr>
        <p:spPr bwMode="auto">
          <a:xfrm>
            <a:off x="1295400" y="3276600"/>
            <a:ext cx="1447800" cy="762000"/>
          </a:xfrm>
          <a:prstGeom prst="roundRect">
            <a:avLst>
              <a:gd name="adj" fmla="val 16667"/>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eaLnBrk="1" hangingPunct="1">
              <a:spcBef>
                <a:spcPct val="25000"/>
              </a:spcBef>
              <a:spcAft>
                <a:spcPct val="25000"/>
              </a:spcAft>
            </a:pPr>
            <a:r>
              <a:rPr lang="en-US">
                <a:latin typeface="Trebuchet MS" pitchFamily="-65" charset="0"/>
              </a:rPr>
              <a:t>OS</a:t>
            </a:r>
          </a:p>
        </p:txBody>
      </p:sp>
      <p:sp>
        <p:nvSpPr>
          <p:cNvPr id="14340" name="AutoShape 4"/>
          <p:cNvSpPr>
            <a:spLocks noChangeArrowheads="1"/>
          </p:cNvSpPr>
          <p:nvPr/>
        </p:nvSpPr>
        <p:spPr bwMode="auto">
          <a:xfrm>
            <a:off x="6400800" y="3276600"/>
            <a:ext cx="1447800" cy="762000"/>
          </a:xfrm>
          <a:prstGeom prst="roundRect">
            <a:avLst>
              <a:gd name="adj" fmla="val 16667"/>
            </a:avLst>
          </a:prstGeom>
          <a:solidFill>
            <a:srgbClr val="FF9900">
              <a:alpha val="53000"/>
            </a:srgbClr>
          </a:solidFill>
          <a:ln w="9525">
            <a:solidFill>
              <a:schemeClr val="tx1"/>
            </a:solidFill>
            <a:miter lim="800000"/>
            <a:headEnd/>
            <a:tailEnd/>
          </a:ln>
          <a:effectLst/>
        </p:spPr>
        <p:txBody>
          <a:bodyPr wrap="none" anchor="ctr">
            <a:prstTxWarp prst="textNoShape">
              <a:avLst/>
            </a:prstTxWarp>
          </a:bodyPr>
          <a:lstStyle/>
          <a:p>
            <a:pPr algn="ctr" eaLnBrk="1" hangingPunct="1">
              <a:lnSpc>
                <a:spcPct val="50000"/>
              </a:lnSpc>
              <a:spcBef>
                <a:spcPct val="25000"/>
              </a:spcBef>
              <a:spcAft>
                <a:spcPct val="25000"/>
              </a:spcAft>
            </a:pPr>
            <a:r>
              <a:rPr lang="en-US">
                <a:latin typeface="Trebuchet MS" pitchFamily="-65" charset="0"/>
              </a:rPr>
              <a:t>VSP</a:t>
            </a:r>
          </a:p>
        </p:txBody>
      </p:sp>
      <p:sp>
        <p:nvSpPr>
          <p:cNvPr id="14341" name="AutoShape 5"/>
          <p:cNvSpPr>
            <a:spLocks noChangeArrowheads="1"/>
          </p:cNvSpPr>
          <p:nvPr/>
        </p:nvSpPr>
        <p:spPr bwMode="auto">
          <a:xfrm>
            <a:off x="3848100" y="5486400"/>
            <a:ext cx="1447800" cy="762000"/>
          </a:xfrm>
          <a:prstGeom prst="roundRect">
            <a:avLst>
              <a:gd name="adj" fmla="val 16667"/>
            </a:avLst>
          </a:prstGeom>
          <a:solidFill>
            <a:srgbClr val="800000">
              <a:alpha val="47000"/>
            </a:srgbClr>
          </a:solidFill>
          <a:ln w="9525">
            <a:solidFill>
              <a:schemeClr val="tx1"/>
            </a:solidFill>
            <a:miter lim="800000"/>
            <a:headEnd/>
            <a:tailEnd/>
          </a:ln>
          <a:effectLst/>
        </p:spPr>
        <p:txBody>
          <a:bodyPr wrap="none" anchor="ctr">
            <a:prstTxWarp prst="textNoShape">
              <a:avLst/>
            </a:prstTxWarp>
          </a:bodyPr>
          <a:lstStyle/>
          <a:p>
            <a:pPr algn="ctr" eaLnBrk="1" hangingPunct="1">
              <a:lnSpc>
                <a:spcPct val="60000"/>
              </a:lnSpc>
              <a:spcBef>
                <a:spcPct val="25000"/>
              </a:spcBef>
              <a:spcAft>
                <a:spcPct val="25000"/>
              </a:spcAft>
            </a:pPr>
            <a:r>
              <a:rPr lang="en-US">
                <a:latin typeface="Trebuchet MS" pitchFamily="-65" charset="0"/>
              </a:rPr>
              <a:t>app</a:t>
            </a:r>
          </a:p>
          <a:p>
            <a:pPr algn="ctr" eaLnBrk="1" hangingPunct="1">
              <a:lnSpc>
                <a:spcPct val="60000"/>
              </a:lnSpc>
              <a:spcBef>
                <a:spcPct val="25000"/>
              </a:spcBef>
              <a:spcAft>
                <a:spcPct val="25000"/>
              </a:spcAft>
            </a:pPr>
            <a:r>
              <a:rPr lang="en-US">
                <a:latin typeface="Trebuchet MS" pitchFamily="-65" charset="0"/>
              </a:rPr>
              <a:t>vendor</a:t>
            </a:r>
          </a:p>
        </p:txBody>
      </p:sp>
      <p:sp>
        <p:nvSpPr>
          <p:cNvPr id="14342" name="AutoShape 6"/>
          <p:cNvSpPr>
            <a:spLocks noChangeArrowheads="1"/>
          </p:cNvSpPr>
          <p:nvPr/>
        </p:nvSpPr>
        <p:spPr bwMode="auto">
          <a:xfrm>
            <a:off x="3810000" y="1066800"/>
            <a:ext cx="1447800" cy="762000"/>
          </a:xfrm>
          <a:prstGeom prst="roundRect">
            <a:avLst>
              <a:gd name="adj" fmla="val 16667"/>
            </a:avLst>
          </a:prstGeom>
          <a:solidFill>
            <a:srgbClr val="00FF00">
              <a:alpha val="55000"/>
            </a:srgbClr>
          </a:solidFill>
          <a:ln w="9525">
            <a:solidFill>
              <a:schemeClr val="tx1"/>
            </a:solidFill>
            <a:miter lim="800000"/>
            <a:headEnd/>
            <a:tailEnd/>
          </a:ln>
          <a:effectLst/>
        </p:spPr>
        <p:txBody>
          <a:bodyPr wrap="none" anchor="ctr">
            <a:prstTxWarp prst="textNoShape">
              <a:avLst/>
            </a:prstTxWarp>
          </a:bodyPr>
          <a:lstStyle/>
          <a:p>
            <a:pPr algn="ctr" eaLnBrk="1" hangingPunct="1">
              <a:spcBef>
                <a:spcPct val="25000"/>
              </a:spcBef>
              <a:spcAft>
                <a:spcPct val="25000"/>
              </a:spcAft>
            </a:pPr>
            <a:r>
              <a:rPr lang="en-US">
                <a:latin typeface="Trebuchet MS" pitchFamily="-65" charset="0"/>
              </a:rPr>
              <a:t>ISP</a:t>
            </a:r>
          </a:p>
        </p:txBody>
      </p:sp>
      <p:cxnSp>
        <p:nvCxnSpPr>
          <p:cNvPr id="14343" name="AutoShape 7"/>
          <p:cNvCxnSpPr>
            <a:cxnSpLocks noChangeShapeType="1"/>
            <a:stCxn id="14339" idx="0"/>
            <a:endCxn id="14342" idx="1"/>
          </p:cNvCxnSpPr>
          <p:nvPr/>
        </p:nvCxnSpPr>
        <p:spPr bwMode="auto">
          <a:xfrm rot="16200000">
            <a:off x="2000250" y="1466850"/>
            <a:ext cx="1828800" cy="1790700"/>
          </a:xfrm>
          <a:prstGeom prst="curvedConnector2">
            <a:avLst/>
          </a:prstGeom>
          <a:noFill/>
          <a:ln w="38100">
            <a:solidFill>
              <a:schemeClr val="tx1"/>
            </a:solidFill>
            <a:miter lim="800000"/>
            <a:headEnd/>
            <a:tailEnd type="triangle" w="med" len="med"/>
          </a:ln>
          <a:effectLst/>
        </p:spPr>
      </p:cxnSp>
      <p:cxnSp>
        <p:nvCxnSpPr>
          <p:cNvPr id="14344" name="AutoShape 8"/>
          <p:cNvCxnSpPr>
            <a:cxnSpLocks noChangeShapeType="1"/>
            <a:stCxn id="14342" idx="3"/>
            <a:endCxn id="14340" idx="0"/>
          </p:cNvCxnSpPr>
          <p:nvPr/>
        </p:nvCxnSpPr>
        <p:spPr bwMode="auto">
          <a:xfrm>
            <a:off x="5257800" y="1447800"/>
            <a:ext cx="1866900" cy="1828800"/>
          </a:xfrm>
          <a:prstGeom prst="curvedConnector2">
            <a:avLst/>
          </a:prstGeom>
          <a:noFill/>
          <a:ln w="38100">
            <a:solidFill>
              <a:schemeClr val="tx1"/>
            </a:solidFill>
            <a:miter lim="800000"/>
            <a:headEnd/>
            <a:tailEnd type="triangle" w="med" len="med"/>
          </a:ln>
          <a:effectLst/>
        </p:spPr>
      </p:cxnSp>
      <p:cxnSp>
        <p:nvCxnSpPr>
          <p:cNvPr id="14345" name="AutoShape 9"/>
          <p:cNvCxnSpPr>
            <a:cxnSpLocks noChangeShapeType="1"/>
            <a:stCxn id="14340" idx="2"/>
            <a:endCxn id="14341" idx="3"/>
          </p:cNvCxnSpPr>
          <p:nvPr/>
        </p:nvCxnSpPr>
        <p:spPr bwMode="auto">
          <a:xfrm rot="5400000">
            <a:off x="5295900" y="4038600"/>
            <a:ext cx="1828800" cy="1828800"/>
          </a:xfrm>
          <a:prstGeom prst="curvedConnector2">
            <a:avLst/>
          </a:prstGeom>
          <a:noFill/>
          <a:ln w="38100">
            <a:solidFill>
              <a:schemeClr val="tx1"/>
            </a:solidFill>
            <a:miter lim="800000"/>
            <a:headEnd/>
            <a:tailEnd type="triangle" w="med" len="med"/>
          </a:ln>
          <a:effectLst/>
        </p:spPr>
      </p:cxnSp>
      <p:cxnSp>
        <p:nvCxnSpPr>
          <p:cNvPr id="14346" name="AutoShape 10"/>
          <p:cNvCxnSpPr>
            <a:cxnSpLocks noChangeShapeType="1"/>
            <a:stCxn id="14341" idx="1"/>
            <a:endCxn id="14339" idx="2"/>
          </p:cNvCxnSpPr>
          <p:nvPr/>
        </p:nvCxnSpPr>
        <p:spPr bwMode="auto">
          <a:xfrm rot="10800000">
            <a:off x="2019300" y="4038600"/>
            <a:ext cx="1828800" cy="1828800"/>
          </a:xfrm>
          <a:prstGeom prst="curvedConnector2">
            <a:avLst/>
          </a:prstGeom>
          <a:noFill/>
          <a:ln w="38100">
            <a:solidFill>
              <a:schemeClr val="tx1"/>
            </a:solidFill>
            <a:miter lim="800000"/>
            <a:headEnd/>
            <a:tailEnd type="triangle" w="med" len="med"/>
          </a:ln>
          <a:effectLst/>
        </p:spPr>
      </p:cxnSp>
      <p:sp>
        <p:nvSpPr>
          <p:cNvPr id="14347" name="Text Box 11"/>
          <p:cNvSpPr txBox="1">
            <a:spLocks noChangeArrowheads="1"/>
          </p:cNvSpPr>
          <p:nvPr/>
        </p:nvSpPr>
        <p:spPr bwMode="auto">
          <a:xfrm>
            <a:off x="228600" y="4724400"/>
            <a:ext cx="2597150" cy="1355725"/>
          </a:xfrm>
          <a:prstGeom prst="rect">
            <a:avLst/>
          </a:prstGeom>
          <a:solidFill>
            <a:srgbClr val="800000">
              <a:alpha val="20000"/>
            </a:srgbClr>
          </a:solidFill>
          <a:ln w="9525">
            <a:noFill/>
            <a:miter lim="800000"/>
            <a:headEnd/>
            <a:tailEnd/>
          </a:ln>
          <a:effectLst/>
        </p:spPr>
        <p:txBody>
          <a:bodyPr wrap="none">
            <a:prstTxWarp prst="textNoShape">
              <a:avLst/>
            </a:prstTxWarp>
            <a:spAutoFit/>
          </a:bodyPr>
          <a:lstStyle/>
          <a:p>
            <a:pPr eaLnBrk="1" hangingPunct="1">
              <a:lnSpc>
                <a:spcPct val="60000"/>
              </a:lnSpc>
              <a:spcBef>
                <a:spcPct val="25000"/>
              </a:spcBef>
              <a:spcAft>
                <a:spcPct val="25000"/>
              </a:spcAft>
            </a:pPr>
            <a:r>
              <a:rPr lang="en-US" sz="2000" i="1">
                <a:latin typeface="Trebuchet MS" pitchFamily="-65" charset="0"/>
              </a:rPr>
              <a:t>must be a </a:t>
            </a:r>
          </a:p>
          <a:p>
            <a:pPr eaLnBrk="1" hangingPunct="1">
              <a:lnSpc>
                <a:spcPct val="60000"/>
              </a:lnSpc>
              <a:spcBef>
                <a:spcPct val="25000"/>
              </a:spcBef>
              <a:spcAft>
                <a:spcPct val="25000"/>
              </a:spcAft>
            </a:pPr>
            <a:r>
              <a:rPr lang="en-US" sz="2000" i="1">
                <a:latin typeface="Trebuchet MS" pitchFamily="-65" charset="0"/>
              </a:rPr>
              <a:t>Windows registry</a:t>
            </a:r>
          </a:p>
          <a:p>
            <a:pPr eaLnBrk="1" hangingPunct="1">
              <a:lnSpc>
                <a:spcPct val="60000"/>
              </a:lnSpc>
              <a:spcBef>
                <a:spcPct val="25000"/>
              </a:spcBef>
              <a:spcAft>
                <a:spcPct val="25000"/>
              </a:spcAft>
            </a:pPr>
            <a:r>
              <a:rPr lang="en-US" sz="2000" i="1">
                <a:latin typeface="Trebuchet MS" pitchFamily="-65" charset="0"/>
              </a:rPr>
              <a:t>problem </a:t>
            </a:r>
            <a:r>
              <a:rPr lang="en-US" sz="2000" i="1">
                <a:latin typeface="Trebuchet MS" pitchFamily="-65" charset="0"/>
                <a:sym typeface="Wingdings" pitchFamily="-65" charset="2"/>
              </a:rPr>
              <a:t> </a:t>
            </a:r>
            <a:r>
              <a:rPr lang="en-US" sz="2000" i="1">
                <a:latin typeface="Trebuchet MS" pitchFamily="-65" charset="0"/>
              </a:rPr>
              <a:t>re-install</a:t>
            </a:r>
          </a:p>
          <a:p>
            <a:pPr eaLnBrk="1" hangingPunct="1">
              <a:lnSpc>
                <a:spcPct val="60000"/>
              </a:lnSpc>
              <a:spcBef>
                <a:spcPct val="25000"/>
              </a:spcBef>
              <a:spcAft>
                <a:spcPct val="25000"/>
              </a:spcAft>
            </a:pPr>
            <a:r>
              <a:rPr lang="en-US" sz="2000" i="1">
                <a:latin typeface="Trebuchet MS" pitchFamily="-65" charset="0"/>
              </a:rPr>
              <a:t>Windows</a:t>
            </a:r>
          </a:p>
        </p:txBody>
      </p:sp>
      <p:sp>
        <p:nvSpPr>
          <p:cNvPr id="14348" name="Text Box 12"/>
          <p:cNvSpPr txBox="1">
            <a:spLocks noChangeArrowheads="1"/>
          </p:cNvSpPr>
          <p:nvPr/>
        </p:nvSpPr>
        <p:spPr bwMode="auto">
          <a:xfrm>
            <a:off x="228600" y="1143000"/>
            <a:ext cx="2927350" cy="1355725"/>
          </a:xfrm>
          <a:prstGeom prst="rect">
            <a:avLst/>
          </a:prstGeom>
          <a:solidFill>
            <a:schemeClr val="accent1">
              <a:alpha val="50999"/>
            </a:schemeClr>
          </a:solidFill>
          <a:ln w="9525">
            <a:noFill/>
            <a:miter lim="800000"/>
            <a:headEnd/>
            <a:tailEnd/>
          </a:ln>
          <a:effectLst/>
        </p:spPr>
        <p:txBody>
          <a:bodyPr wrap="none">
            <a:prstTxWarp prst="textNoShape">
              <a:avLst/>
            </a:prstTxWarp>
            <a:spAutoFit/>
          </a:bodyPr>
          <a:lstStyle/>
          <a:p>
            <a:pPr eaLnBrk="1" hangingPunct="1">
              <a:lnSpc>
                <a:spcPct val="60000"/>
              </a:lnSpc>
              <a:spcBef>
                <a:spcPct val="25000"/>
              </a:spcBef>
              <a:spcAft>
                <a:spcPct val="25000"/>
              </a:spcAft>
            </a:pPr>
            <a:r>
              <a:rPr lang="en-US" sz="2000" i="1">
                <a:latin typeface="Trebuchet MS" pitchFamily="-65" charset="0"/>
              </a:rPr>
              <a:t>probably packet</a:t>
            </a:r>
          </a:p>
          <a:p>
            <a:pPr eaLnBrk="1" hangingPunct="1">
              <a:lnSpc>
                <a:spcPct val="60000"/>
              </a:lnSpc>
              <a:spcBef>
                <a:spcPct val="25000"/>
              </a:spcBef>
              <a:spcAft>
                <a:spcPct val="25000"/>
              </a:spcAft>
            </a:pPr>
            <a:r>
              <a:rPr lang="en-US" sz="2000" i="1">
                <a:latin typeface="Trebuchet MS" pitchFamily="-65" charset="0"/>
              </a:rPr>
              <a:t>loss in your</a:t>
            </a:r>
          </a:p>
          <a:p>
            <a:pPr eaLnBrk="1" hangingPunct="1">
              <a:lnSpc>
                <a:spcPct val="60000"/>
              </a:lnSpc>
              <a:spcBef>
                <a:spcPct val="25000"/>
              </a:spcBef>
              <a:spcAft>
                <a:spcPct val="25000"/>
              </a:spcAft>
            </a:pPr>
            <a:r>
              <a:rPr lang="en-US" sz="2000" i="1">
                <a:latin typeface="Trebuchet MS" pitchFamily="-65" charset="0"/>
              </a:rPr>
              <a:t>Internet connection </a:t>
            </a:r>
            <a:r>
              <a:rPr lang="en-US" sz="2000" i="1">
                <a:latin typeface="Trebuchet MS" pitchFamily="-65" charset="0"/>
                <a:sym typeface="Wingdings" pitchFamily="-65" charset="2"/>
              </a:rPr>
              <a:t></a:t>
            </a:r>
          </a:p>
          <a:p>
            <a:pPr eaLnBrk="1" hangingPunct="1">
              <a:lnSpc>
                <a:spcPct val="60000"/>
              </a:lnSpc>
              <a:spcBef>
                <a:spcPct val="25000"/>
              </a:spcBef>
              <a:spcAft>
                <a:spcPct val="25000"/>
              </a:spcAft>
            </a:pPr>
            <a:r>
              <a:rPr lang="en-US" sz="2000" i="1">
                <a:latin typeface="Trebuchet MS" pitchFamily="-65" charset="0"/>
                <a:sym typeface="Wingdings" pitchFamily="-65" charset="2"/>
              </a:rPr>
              <a:t>reboot your DSL modem</a:t>
            </a:r>
            <a:endParaRPr lang="en-US" sz="2000" i="1">
              <a:latin typeface="Trebuchet MS" pitchFamily="-65" charset="0"/>
            </a:endParaRPr>
          </a:p>
        </p:txBody>
      </p:sp>
      <p:sp>
        <p:nvSpPr>
          <p:cNvPr id="14349" name="Text Box 13"/>
          <p:cNvSpPr txBox="1">
            <a:spLocks noChangeArrowheads="1"/>
          </p:cNvSpPr>
          <p:nvPr/>
        </p:nvSpPr>
        <p:spPr bwMode="auto">
          <a:xfrm>
            <a:off x="6400800" y="5486400"/>
            <a:ext cx="1781175" cy="1020763"/>
          </a:xfrm>
          <a:prstGeom prst="rect">
            <a:avLst/>
          </a:prstGeom>
          <a:solidFill>
            <a:srgbClr val="FF9900">
              <a:alpha val="28000"/>
            </a:srgbClr>
          </a:solidFill>
          <a:ln w="9525">
            <a:noFill/>
            <a:miter lim="800000"/>
            <a:headEnd/>
            <a:tailEnd/>
          </a:ln>
          <a:effectLst/>
        </p:spPr>
        <p:txBody>
          <a:bodyPr wrap="none">
            <a:prstTxWarp prst="textNoShape">
              <a:avLst/>
            </a:prstTxWarp>
            <a:spAutoFit/>
          </a:bodyPr>
          <a:lstStyle/>
          <a:p>
            <a:pPr eaLnBrk="1" hangingPunct="1">
              <a:lnSpc>
                <a:spcPct val="60000"/>
              </a:lnSpc>
              <a:spcBef>
                <a:spcPct val="25000"/>
              </a:spcBef>
              <a:spcAft>
                <a:spcPct val="25000"/>
              </a:spcAft>
            </a:pPr>
            <a:r>
              <a:rPr lang="en-US" sz="2000" i="1">
                <a:latin typeface="Trebuchet MS" pitchFamily="-65" charset="0"/>
              </a:rPr>
              <a:t>must be</a:t>
            </a:r>
          </a:p>
          <a:p>
            <a:pPr eaLnBrk="1" hangingPunct="1">
              <a:lnSpc>
                <a:spcPct val="60000"/>
              </a:lnSpc>
              <a:spcBef>
                <a:spcPct val="25000"/>
              </a:spcBef>
              <a:spcAft>
                <a:spcPct val="25000"/>
              </a:spcAft>
            </a:pPr>
            <a:r>
              <a:rPr lang="en-US" sz="2000" i="1">
                <a:latin typeface="Trebuchet MS" pitchFamily="-65" charset="0"/>
              </a:rPr>
              <a:t>your software</a:t>
            </a:r>
          </a:p>
          <a:p>
            <a:pPr eaLnBrk="1" hangingPunct="1">
              <a:lnSpc>
                <a:spcPct val="60000"/>
              </a:lnSpc>
              <a:spcBef>
                <a:spcPct val="25000"/>
              </a:spcBef>
              <a:spcAft>
                <a:spcPct val="25000"/>
              </a:spcAft>
            </a:pPr>
            <a:r>
              <a:rPr lang="en-US" sz="2000" i="1">
                <a:latin typeface="Trebuchet MS" pitchFamily="-65" charset="0"/>
                <a:sym typeface="Wingdings" pitchFamily="-65" charset="2"/>
              </a:rPr>
              <a:t> upgrade</a:t>
            </a:r>
            <a:endParaRPr lang="en-US" sz="2000" i="1">
              <a:latin typeface="Trebuchet MS" pitchFamily="-65" charset="0"/>
            </a:endParaRPr>
          </a:p>
        </p:txBody>
      </p:sp>
      <p:sp>
        <p:nvSpPr>
          <p:cNvPr id="14350" name="Text Box 14"/>
          <p:cNvSpPr txBox="1">
            <a:spLocks noChangeArrowheads="1"/>
          </p:cNvSpPr>
          <p:nvPr/>
        </p:nvSpPr>
        <p:spPr bwMode="auto">
          <a:xfrm>
            <a:off x="6076950" y="1219200"/>
            <a:ext cx="3070225" cy="685800"/>
          </a:xfrm>
          <a:prstGeom prst="rect">
            <a:avLst/>
          </a:prstGeom>
          <a:solidFill>
            <a:srgbClr val="00FF00">
              <a:alpha val="34000"/>
            </a:srgbClr>
          </a:solidFill>
          <a:ln w="9525">
            <a:noFill/>
            <a:miter lim="800000"/>
            <a:headEnd/>
            <a:tailEnd/>
          </a:ln>
          <a:effectLst/>
        </p:spPr>
        <p:txBody>
          <a:bodyPr wrap="none">
            <a:prstTxWarp prst="textNoShape">
              <a:avLst/>
            </a:prstTxWarp>
            <a:spAutoFit/>
          </a:bodyPr>
          <a:lstStyle/>
          <a:p>
            <a:pPr eaLnBrk="1" hangingPunct="1">
              <a:lnSpc>
                <a:spcPct val="60000"/>
              </a:lnSpc>
              <a:spcBef>
                <a:spcPct val="25000"/>
              </a:spcBef>
              <a:spcAft>
                <a:spcPct val="25000"/>
              </a:spcAft>
            </a:pPr>
            <a:r>
              <a:rPr lang="en-US" sz="2000" i="1">
                <a:latin typeface="Trebuchet MS" pitchFamily="-65" charset="0"/>
              </a:rPr>
              <a:t>probably a gateway fault</a:t>
            </a:r>
          </a:p>
          <a:p>
            <a:pPr eaLnBrk="1" hangingPunct="1">
              <a:lnSpc>
                <a:spcPct val="60000"/>
              </a:lnSpc>
              <a:spcBef>
                <a:spcPct val="25000"/>
              </a:spcBef>
              <a:spcAft>
                <a:spcPct val="25000"/>
              </a:spcAft>
            </a:pPr>
            <a:r>
              <a:rPr lang="en-US" sz="2000" i="1">
                <a:latin typeface="Trebuchet MS" pitchFamily="-65" charset="0"/>
                <a:sym typeface="Wingdings" pitchFamily="-65" charset="2"/>
              </a:rPr>
              <a:t> choose us as provider</a:t>
            </a:r>
            <a:endParaRPr lang="en-US" sz="2000" i="1">
              <a:latin typeface="Trebuchet MS" pitchFamily="-65"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20482" name="Picture 2"/>
          <p:cNvPicPr>
            <a:picLocks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5867400" y="2362200"/>
            <a:ext cx="2971800" cy="2286000"/>
          </a:xfrm>
          <a:prstGeom prst="rect">
            <a:avLst/>
          </a:prstGeom>
          <a:noFill/>
          <a:ln w="9525">
            <a:noFill/>
            <a:miter lim="800000"/>
            <a:headEnd/>
            <a:tailEnd/>
          </a:ln>
          <a:effectLst/>
        </p:spPr>
      </p:pic>
      <p:pic>
        <p:nvPicPr>
          <p:cNvPr id="20483" name="Picture 3"/>
          <p:cNvPicPr>
            <a:picLocks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381000" y="2298700"/>
            <a:ext cx="4876800" cy="2959100"/>
          </a:xfrm>
          <a:prstGeom prst="rect">
            <a:avLst/>
          </a:prstGeom>
          <a:noFill/>
          <a:ln w="9525">
            <a:noFill/>
            <a:miter lim="800000"/>
            <a:headEnd/>
            <a:tailEnd/>
          </a:ln>
          <a:effectLst/>
        </p:spPr>
      </p:pic>
      <p:sp>
        <p:nvSpPr>
          <p:cNvPr id="20484" name="Rectangle 4"/>
          <p:cNvSpPr>
            <a:spLocks noGrp="1" noChangeArrowheads="1"/>
          </p:cNvSpPr>
          <p:nvPr>
            <p:ph type="title"/>
          </p:nvPr>
        </p:nvSpPr>
        <p:spPr/>
        <p:txBody>
          <a:bodyPr>
            <a:normAutofit fontScale="90000"/>
          </a:bodyPr>
          <a:lstStyle/>
          <a:p>
            <a:r>
              <a:rPr lang="en-US" sz="3200"/>
              <a:t>Traditional network management model</a:t>
            </a:r>
          </a:p>
        </p:txBody>
      </p:sp>
      <p:sp>
        <p:nvSpPr>
          <p:cNvPr id="30" name="Footer Placeholder 29"/>
          <p:cNvSpPr>
            <a:spLocks noGrp="1"/>
          </p:cNvSpPr>
          <p:nvPr>
            <p:ph type="ftr" sz="quarter" idx="11"/>
          </p:nvPr>
        </p:nvSpPr>
        <p:spPr/>
        <p:txBody>
          <a:bodyPr/>
          <a:lstStyle/>
          <a:p>
            <a:r>
              <a:rPr lang="en-US" smtClean="0"/>
              <a:t>6998-03 Feb. 2010</a:t>
            </a:r>
            <a:endParaRPr lang="en-US"/>
          </a:p>
        </p:txBody>
      </p:sp>
      <p:pic>
        <p:nvPicPr>
          <p:cNvPr id="20485" name="Picture 5"/>
          <p:cNvPicPr>
            <a:picLocks noChangeArrowheads="1"/>
          </p:cNvPicPr>
          <p:nvPr/>
        </p:nvPicPr>
        <mc:AlternateContent>
          <mc:Choice xmlns:ma="http://schemas.microsoft.com/office/mac/drawingml/2008/main" Requires="ma">
            <p:blipFill>
              <a:blip r:embed="rId7"/>
              <a:srcRect/>
              <a:stretch>
                <a:fillRect/>
              </a:stretch>
            </p:blipFill>
          </mc:Choice>
          <mc:Fallback>
            <p:blipFill>
              <a:blip r:embed="rId8"/>
              <a:srcRect/>
              <a:stretch>
                <a:fillRect/>
              </a:stretch>
            </p:blipFill>
          </mc:Fallback>
        </mc:AlternateContent>
        <p:spPr bwMode="auto">
          <a:xfrm>
            <a:off x="3665538" y="3657600"/>
            <a:ext cx="906462" cy="533400"/>
          </a:xfrm>
          <a:prstGeom prst="rect">
            <a:avLst/>
          </a:prstGeom>
          <a:noFill/>
          <a:ln w="9525">
            <a:noFill/>
            <a:miter lim="800000"/>
            <a:headEnd/>
            <a:tailEnd/>
          </a:ln>
          <a:effectLst/>
        </p:spPr>
      </p:pic>
      <p:pic>
        <p:nvPicPr>
          <p:cNvPr id="20486" name="Picture 6"/>
          <p:cNvPicPr>
            <a:picLocks noChangeAspect="1" noChangeArrowheads="1"/>
          </p:cNvPicPr>
          <p:nvPr/>
        </p:nvPicPr>
        <mc:AlternateContent>
          <mc:Choice xmlns:ma="http://schemas.microsoft.com/office/mac/drawingml/2008/main" Requires="ma">
            <p:blipFill>
              <a:blip r:embed="rId9"/>
              <a:srcRect/>
              <a:stretch>
                <a:fillRect/>
              </a:stretch>
            </p:blipFill>
          </mc:Choice>
          <mc:Fallback>
            <p:blipFill>
              <a:blip r:embed="rId10"/>
              <a:srcRect/>
              <a:stretch>
                <a:fillRect/>
              </a:stretch>
            </p:blipFill>
          </mc:Fallback>
        </mc:AlternateContent>
        <p:spPr bwMode="auto">
          <a:xfrm>
            <a:off x="2743200" y="1752600"/>
            <a:ext cx="1009650" cy="873125"/>
          </a:xfrm>
          <a:prstGeom prst="rect">
            <a:avLst/>
          </a:prstGeom>
          <a:noFill/>
          <a:ln w="9525">
            <a:noFill/>
            <a:miter lim="800000"/>
            <a:headEnd/>
            <a:tailEnd/>
          </a:ln>
          <a:effectLst/>
        </p:spPr>
      </p:pic>
      <p:pic>
        <p:nvPicPr>
          <p:cNvPr id="20487" name="Picture 7"/>
          <p:cNvPicPr>
            <a:picLocks noChangeArrowheads="1"/>
          </p:cNvPicPr>
          <p:nvPr/>
        </p:nvPicPr>
        <mc:AlternateContent>
          <mc:Choice xmlns:ma="http://schemas.microsoft.com/office/mac/drawingml/2008/main" Requires="ma">
            <p:blipFill>
              <a:blip r:embed="rId7"/>
              <a:srcRect/>
              <a:stretch>
                <a:fillRect/>
              </a:stretch>
            </p:blipFill>
          </mc:Choice>
          <mc:Fallback>
            <p:blipFill>
              <a:blip r:embed="rId8"/>
              <a:srcRect/>
              <a:stretch>
                <a:fillRect/>
              </a:stretch>
            </p:blipFill>
          </mc:Fallback>
        </mc:AlternateContent>
        <p:spPr bwMode="auto">
          <a:xfrm>
            <a:off x="6324600" y="3429000"/>
            <a:ext cx="906463" cy="533400"/>
          </a:xfrm>
          <a:prstGeom prst="rect">
            <a:avLst/>
          </a:prstGeom>
          <a:noFill/>
          <a:ln w="9525">
            <a:noFill/>
            <a:miter lim="800000"/>
            <a:headEnd/>
            <a:tailEnd/>
          </a:ln>
          <a:effectLst/>
        </p:spPr>
      </p:pic>
      <p:pic>
        <p:nvPicPr>
          <p:cNvPr id="20488" name="Picture 8"/>
          <p:cNvPicPr>
            <a:picLocks noChangeAspect="1" noChangeArrowheads="1"/>
          </p:cNvPicPr>
          <p:nvPr/>
        </p:nvPicPr>
        <mc:AlternateContent>
          <mc:Choice xmlns:ma="http://schemas.microsoft.com/office/mac/drawingml/2008/main" Requires="ma">
            <p:blipFill>
              <a:blip r:embed="rId11"/>
              <a:srcRect/>
              <a:stretch>
                <a:fillRect/>
              </a:stretch>
            </p:blipFill>
          </mc:Choice>
          <mc:Fallback>
            <p:blipFill>
              <a:blip r:embed="rId12"/>
              <a:srcRect/>
              <a:stretch>
                <a:fillRect/>
              </a:stretch>
            </p:blipFill>
          </mc:Fallback>
        </mc:AlternateContent>
        <p:spPr bwMode="auto">
          <a:xfrm>
            <a:off x="2286000" y="3733800"/>
            <a:ext cx="735013" cy="314325"/>
          </a:xfrm>
          <a:prstGeom prst="rect">
            <a:avLst/>
          </a:prstGeom>
          <a:noFill/>
          <a:ln w="9525">
            <a:noFill/>
            <a:miter lim="800000"/>
            <a:headEnd/>
            <a:tailEnd/>
          </a:ln>
          <a:effectLst/>
        </p:spPr>
      </p:pic>
      <p:pic>
        <p:nvPicPr>
          <p:cNvPr id="20489" name="Picture 9" descr="PhoneIP"/>
          <p:cNvPicPr>
            <a:picLocks noChangeAspect="1" noChangeArrowheads="1"/>
          </p:cNvPicPr>
          <p:nvPr/>
        </p:nvPicPr>
        <mc:AlternateContent>
          <mc:Choice xmlns:ma="http://schemas.microsoft.com/office/mac/drawingml/2008/main" Requires="ma">
            <p:blipFill>
              <a:blip r:embed="rId13"/>
              <a:srcRect/>
              <a:stretch>
                <a:fillRect/>
              </a:stretch>
            </p:blipFill>
          </mc:Choice>
          <mc:Fallback>
            <p:blipFill>
              <a:blip r:embed="rId14"/>
              <a:srcRect/>
              <a:stretch>
                <a:fillRect/>
              </a:stretch>
            </p:blipFill>
          </mc:Fallback>
        </mc:AlternateContent>
        <p:spPr bwMode="auto">
          <a:xfrm>
            <a:off x="609600" y="3429000"/>
            <a:ext cx="990600" cy="865188"/>
          </a:xfrm>
          <a:prstGeom prst="rect">
            <a:avLst/>
          </a:prstGeom>
          <a:noFill/>
        </p:spPr>
      </p:pic>
      <p:pic>
        <p:nvPicPr>
          <p:cNvPr id="20490" name="Picture 10"/>
          <p:cNvPicPr>
            <a:picLocks noChangeArrowheads="1"/>
          </p:cNvPicPr>
          <p:nvPr/>
        </p:nvPicPr>
        <mc:AlternateContent>
          <mc:Choice xmlns:ma="http://schemas.microsoft.com/office/mac/drawingml/2008/main" Requires="ma">
            <p:blipFill>
              <a:blip r:embed="rId15"/>
              <a:srcRect/>
              <a:stretch>
                <a:fillRect/>
              </a:stretch>
            </p:blipFill>
          </mc:Choice>
          <mc:Fallback>
            <p:blipFill>
              <a:blip r:embed="rId16"/>
              <a:srcRect/>
              <a:stretch>
                <a:fillRect/>
              </a:stretch>
            </p:blipFill>
          </mc:Fallback>
        </mc:AlternateContent>
        <p:spPr bwMode="auto">
          <a:xfrm>
            <a:off x="5181600" y="3200400"/>
            <a:ext cx="423863" cy="1004888"/>
          </a:xfrm>
          <a:prstGeom prst="rect">
            <a:avLst/>
          </a:prstGeom>
          <a:noFill/>
          <a:ln w="9525">
            <a:noFill/>
            <a:miter lim="800000"/>
            <a:headEnd/>
            <a:tailEnd/>
          </a:ln>
          <a:effectLst/>
        </p:spPr>
      </p:pic>
      <p:pic>
        <p:nvPicPr>
          <p:cNvPr id="20491" name="Picture 11"/>
          <p:cNvPicPr>
            <a:picLocks noChangeArrowheads="1"/>
          </p:cNvPicPr>
          <p:nvPr/>
        </p:nvPicPr>
        <mc:AlternateContent>
          <mc:Choice xmlns:ma="http://schemas.microsoft.com/office/mac/drawingml/2008/main" Requires="ma">
            <p:blipFill>
              <a:blip r:embed="rId7"/>
              <a:srcRect/>
              <a:stretch>
                <a:fillRect/>
              </a:stretch>
            </p:blipFill>
          </mc:Choice>
          <mc:Fallback>
            <p:blipFill>
              <a:blip r:embed="rId8"/>
              <a:srcRect/>
              <a:stretch>
                <a:fillRect/>
              </a:stretch>
            </p:blipFill>
          </mc:Fallback>
        </mc:AlternateContent>
        <p:spPr bwMode="auto">
          <a:xfrm>
            <a:off x="7848600" y="3657600"/>
            <a:ext cx="906463" cy="533400"/>
          </a:xfrm>
          <a:prstGeom prst="rect">
            <a:avLst/>
          </a:prstGeom>
          <a:noFill/>
          <a:ln w="9525">
            <a:noFill/>
            <a:miter lim="800000"/>
            <a:headEnd/>
            <a:tailEnd/>
          </a:ln>
          <a:effectLst/>
        </p:spPr>
      </p:pic>
      <p:pic>
        <p:nvPicPr>
          <p:cNvPr id="20492" name="Picture 12"/>
          <p:cNvPicPr>
            <a:picLocks noChangeAspect="1" noChangeArrowheads="1"/>
          </p:cNvPicPr>
          <p:nvPr/>
        </p:nvPicPr>
        <mc:AlternateContent>
          <mc:Choice xmlns:ma="http://schemas.microsoft.com/office/mac/drawingml/2008/main" Requires="ma">
            <p:blipFill>
              <a:blip r:embed="rId9"/>
              <a:srcRect/>
              <a:stretch>
                <a:fillRect/>
              </a:stretch>
            </p:blipFill>
          </mc:Choice>
          <mc:Fallback>
            <p:blipFill>
              <a:blip r:embed="rId10"/>
              <a:srcRect/>
              <a:stretch>
                <a:fillRect/>
              </a:stretch>
            </p:blipFill>
          </mc:Fallback>
        </mc:AlternateContent>
        <p:spPr bwMode="auto">
          <a:xfrm>
            <a:off x="7239000" y="1752600"/>
            <a:ext cx="1009650" cy="873125"/>
          </a:xfrm>
          <a:prstGeom prst="rect">
            <a:avLst/>
          </a:prstGeom>
          <a:noFill/>
          <a:ln w="9525">
            <a:noFill/>
            <a:miter lim="800000"/>
            <a:headEnd/>
            <a:tailEnd/>
          </a:ln>
          <a:effectLst/>
        </p:spPr>
      </p:pic>
      <p:pic>
        <p:nvPicPr>
          <p:cNvPr id="20493" name="Picture 13" descr="sipd"/>
          <p:cNvPicPr>
            <a:picLocks noChangeAspect="1" noChangeArrowheads="1"/>
          </p:cNvPicPr>
          <p:nvPr/>
        </p:nvPicPr>
        <p:blipFill>
          <a:blip r:embed="rId17"/>
          <a:srcRect/>
          <a:stretch>
            <a:fillRect/>
          </a:stretch>
        </p:blipFill>
        <p:spPr bwMode="auto">
          <a:xfrm>
            <a:off x="2819400" y="4876800"/>
            <a:ext cx="685800" cy="609600"/>
          </a:xfrm>
          <a:prstGeom prst="rect">
            <a:avLst/>
          </a:prstGeom>
          <a:noFill/>
        </p:spPr>
      </p:pic>
      <p:cxnSp>
        <p:nvCxnSpPr>
          <p:cNvPr id="20494" name="AutoShape 14"/>
          <p:cNvCxnSpPr>
            <a:cxnSpLocks noChangeShapeType="1"/>
            <a:stCxn id="0" idx="3"/>
            <a:endCxn id="0" idx="1"/>
          </p:cNvCxnSpPr>
          <p:nvPr/>
        </p:nvCxnSpPr>
        <p:spPr bwMode="auto">
          <a:xfrm>
            <a:off x="1600200" y="3862388"/>
            <a:ext cx="685800" cy="28575"/>
          </a:xfrm>
          <a:prstGeom prst="straightConnector1">
            <a:avLst/>
          </a:prstGeom>
          <a:noFill/>
          <a:ln w="38100">
            <a:solidFill>
              <a:schemeClr val="hlink"/>
            </a:solidFill>
            <a:miter lim="800000"/>
            <a:headEnd/>
            <a:tailEnd type="triangle" w="med" len="med"/>
          </a:ln>
          <a:effectLst/>
        </p:spPr>
      </p:cxnSp>
      <p:cxnSp>
        <p:nvCxnSpPr>
          <p:cNvPr id="20495" name="AutoShape 15"/>
          <p:cNvCxnSpPr>
            <a:cxnSpLocks noChangeShapeType="1"/>
            <a:stCxn id="0" idx="3"/>
            <a:endCxn id="0" idx="1"/>
          </p:cNvCxnSpPr>
          <p:nvPr/>
        </p:nvCxnSpPr>
        <p:spPr bwMode="auto">
          <a:xfrm>
            <a:off x="3021013" y="3890963"/>
            <a:ext cx="644525" cy="33337"/>
          </a:xfrm>
          <a:prstGeom prst="straightConnector1">
            <a:avLst/>
          </a:prstGeom>
          <a:noFill/>
          <a:ln w="38100">
            <a:solidFill>
              <a:schemeClr val="hlink"/>
            </a:solidFill>
            <a:miter lim="800000"/>
            <a:headEnd/>
            <a:tailEnd type="triangle" w="med" len="med"/>
          </a:ln>
          <a:effectLst/>
        </p:spPr>
      </p:cxnSp>
      <p:cxnSp>
        <p:nvCxnSpPr>
          <p:cNvPr id="20496" name="AutoShape 16"/>
          <p:cNvCxnSpPr>
            <a:cxnSpLocks noChangeShapeType="1"/>
            <a:stCxn id="0" idx="3"/>
            <a:endCxn id="0" idx="1"/>
          </p:cNvCxnSpPr>
          <p:nvPr/>
        </p:nvCxnSpPr>
        <p:spPr bwMode="auto">
          <a:xfrm flipV="1">
            <a:off x="4572000" y="3703638"/>
            <a:ext cx="609600" cy="220662"/>
          </a:xfrm>
          <a:prstGeom prst="straightConnector1">
            <a:avLst/>
          </a:prstGeom>
          <a:noFill/>
          <a:ln w="38100">
            <a:solidFill>
              <a:schemeClr val="hlink"/>
            </a:solidFill>
            <a:miter lim="800000"/>
            <a:headEnd/>
            <a:tailEnd type="triangle" w="med" len="med"/>
          </a:ln>
          <a:effectLst/>
        </p:spPr>
      </p:cxnSp>
      <p:cxnSp>
        <p:nvCxnSpPr>
          <p:cNvPr id="20497" name="AutoShape 17"/>
          <p:cNvCxnSpPr>
            <a:cxnSpLocks noChangeShapeType="1"/>
            <a:stCxn id="0" idx="3"/>
            <a:endCxn id="0" idx="1"/>
          </p:cNvCxnSpPr>
          <p:nvPr/>
        </p:nvCxnSpPr>
        <p:spPr bwMode="auto">
          <a:xfrm flipV="1">
            <a:off x="5605463" y="3695700"/>
            <a:ext cx="719137" cy="7938"/>
          </a:xfrm>
          <a:prstGeom prst="straightConnector1">
            <a:avLst/>
          </a:prstGeom>
          <a:noFill/>
          <a:ln w="38100">
            <a:solidFill>
              <a:schemeClr val="hlink"/>
            </a:solidFill>
            <a:miter lim="800000"/>
            <a:headEnd/>
            <a:tailEnd type="triangle" w="med" len="med"/>
          </a:ln>
          <a:effectLst/>
        </p:spPr>
      </p:cxnSp>
      <p:cxnSp>
        <p:nvCxnSpPr>
          <p:cNvPr id="20498" name="AutoShape 18"/>
          <p:cNvCxnSpPr>
            <a:cxnSpLocks noChangeShapeType="1"/>
            <a:stCxn id="0" idx="3"/>
            <a:endCxn id="0" idx="1"/>
          </p:cNvCxnSpPr>
          <p:nvPr/>
        </p:nvCxnSpPr>
        <p:spPr bwMode="auto">
          <a:xfrm>
            <a:off x="7231063" y="3695700"/>
            <a:ext cx="617537" cy="228600"/>
          </a:xfrm>
          <a:prstGeom prst="straightConnector1">
            <a:avLst/>
          </a:prstGeom>
          <a:noFill/>
          <a:ln w="38100">
            <a:solidFill>
              <a:schemeClr val="hlink"/>
            </a:solidFill>
            <a:miter lim="800000"/>
            <a:headEnd/>
            <a:tailEnd type="triangle" w="med" len="med"/>
          </a:ln>
          <a:effectLst/>
        </p:spPr>
      </p:cxnSp>
      <p:cxnSp>
        <p:nvCxnSpPr>
          <p:cNvPr id="20499" name="AutoShape 19"/>
          <p:cNvCxnSpPr>
            <a:cxnSpLocks noChangeShapeType="1"/>
            <a:stCxn id="0" idx="2"/>
            <a:endCxn id="0" idx="1"/>
          </p:cNvCxnSpPr>
          <p:nvPr/>
        </p:nvCxnSpPr>
        <p:spPr bwMode="auto">
          <a:xfrm>
            <a:off x="1104900" y="4294188"/>
            <a:ext cx="1714500" cy="887412"/>
          </a:xfrm>
          <a:prstGeom prst="straightConnector1">
            <a:avLst/>
          </a:prstGeom>
          <a:noFill/>
          <a:ln w="38100">
            <a:solidFill>
              <a:schemeClr val="tx1"/>
            </a:solidFill>
            <a:prstDash val="sysDot"/>
            <a:miter lim="800000"/>
            <a:headEnd/>
            <a:tailEnd type="triangle" w="med" len="med"/>
          </a:ln>
          <a:effectLst/>
        </p:spPr>
      </p:cxnSp>
      <p:cxnSp>
        <p:nvCxnSpPr>
          <p:cNvPr id="20500" name="AutoShape 20"/>
          <p:cNvCxnSpPr>
            <a:cxnSpLocks noChangeShapeType="1"/>
            <a:stCxn id="0" idx="2"/>
            <a:endCxn id="0" idx="0"/>
          </p:cNvCxnSpPr>
          <p:nvPr/>
        </p:nvCxnSpPr>
        <p:spPr bwMode="auto">
          <a:xfrm rot="5400000">
            <a:off x="2397125" y="2882900"/>
            <a:ext cx="1108075" cy="593725"/>
          </a:xfrm>
          <a:prstGeom prst="curvedConnector3">
            <a:avLst>
              <a:gd name="adj1" fmla="val 50000"/>
            </a:avLst>
          </a:prstGeom>
          <a:noFill/>
          <a:ln w="28575">
            <a:solidFill>
              <a:schemeClr val="tx1"/>
            </a:solidFill>
            <a:prstDash val="dashDot"/>
            <a:miter lim="800000"/>
            <a:headEnd/>
            <a:tailEnd type="triangle" w="med" len="med"/>
          </a:ln>
          <a:effectLst/>
        </p:spPr>
      </p:cxnSp>
      <p:cxnSp>
        <p:nvCxnSpPr>
          <p:cNvPr id="20501" name="AutoShape 21"/>
          <p:cNvCxnSpPr>
            <a:cxnSpLocks noChangeShapeType="1"/>
            <a:endCxn id="0" idx="0"/>
          </p:cNvCxnSpPr>
          <p:nvPr/>
        </p:nvCxnSpPr>
        <p:spPr bwMode="auto">
          <a:xfrm rot="16200000" flipH="1">
            <a:off x="3202782" y="2740818"/>
            <a:ext cx="990600" cy="842963"/>
          </a:xfrm>
          <a:prstGeom prst="curvedConnector3">
            <a:avLst>
              <a:gd name="adj1" fmla="val 50000"/>
            </a:avLst>
          </a:prstGeom>
          <a:noFill/>
          <a:ln w="28575">
            <a:solidFill>
              <a:schemeClr val="tx1"/>
            </a:solidFill>
            <a:prstDash val="dashDot"/>
            <a:miter lim="800000"/>
            <a:headEnd/>
            <a:tailEnd type="triangle" w="med" len="med"/>
          </a:ln>
          <a:effectLst/>
        </p:spPr>
      </p:cxnSp>
      <p:cxnSp>
        <p:nvCxnSpPr>
          <p:cNvPr id="20502" name="AutoShape 22"/>
          <p:cNvCxnSpPr>
            <a:cxnSpLocks noChangeShapeType="1"/>
            <a:stCxn id="0" idx="2"/>
            <a:endCxn id="0" idx="0"/>
          </p:cNvCxnSpPr>
          <p:nvPr/>
        </p:nvCxnSpPr>
        <p:spPr bwMode="auto">
          <a:xfrm rot="5400000">
            <a:off x="1774825" y="1955800"/>
            <a:ext cx="803275" cy="2143125"/>
          </a:xfrm>
          <a:prstGeom prst="curvedConnector3">
            <a:avLst>
              <a:gd name="adj1" fmla="val 50000"/>
            </a:avLst>
          </a:prstGeom>
          <a:noFill/>
          <a:ln w="28575">
            <a:solidFill>
              <a:schemeClr val="tx1"/>
            </a:solidFill>
            <a:prstDash val="dashDot"/>
            <a:miter lim="800000"/>
            <a:headEnd/>
            <a:tailEnd type="triangle" w="med" len="med"/>
          </a:ln>
          <a:effectLst/>
        </p:spPr>
      </p:cxnSp>
      <p:cxnSp>
        <p:nvCxnSpPr>
          <p:cNvPr id="20503" name="AutoShape 23"/>
          <p:cNvCxnSpPr>
            <a:cxnSpLocks noChangeShapeType="1"/>
            <a:stCxn id="0" idx="2"/>
            <a:endCxn id="0" idx="0"/>
          </p:cNvCxnSpPr>
          <p:nvPr/>
        </p:nvCxnSpPr>
        <p:spPr bwMode="auto">
          <a:xfrm rot="5400000">
            <a:off x="2079625" y="3708400"/>
            <a:ext cx="2251075" cy="85725"/>
          </a:xfrm>
          <a:prstGeom prst="curvedConnector3">
            <a:avLst>
              <a:gd name="adj1" fmla="val 50000"/>
            </a:avLst>
          </a:prstGeom>
          <a:noFill/>
          <a:ln w="28575">
            <a:solidFill>
              <a:schemeClr val="tx1"/>
            </a:solidFill>
            <a:prstDash val="dashDot"/>
            <a:miter lim="800000"/>
            <a:headEnd/>
            <a:tailEnd type="triangle" w="med" len="med"/>
          </a:ln>
          <a:effectLst/>
        </p:spPr>
      </p:cxnSp>
      <p:cxnSp>
        <p:nvCxnSpPr>
          <p:cNvPr id="20504" name="AutoShape 24"/>
          <p:cNvCxnSpPr>
            <a:cxnSpLocks noChangeShapeType="1"/>
            <a:stCxn id="0" idx="2"/>
            <a:endCxn id="0" idx="0"/>
          </p:cNvCxnSpPr>
          <p:nvPr/>
        </p:nvCxnSpPr>
        <p:spPr bwMode="auto">
          <a:xfrm rot="5400000">
            <a:off x="6859587" y="2544763"/>
            <a:ext cx="803275" cy="965200"/>
          </a:xfrm>
          <a:prstGeom prst="curvedConnector3">
            <a:avLst>
              <a:gd name="adj1" fmla="val 50000"/>
            </a:avLst>
          </a:prstGeom>
          <a:noFill/>
          <a:ln w="28575">
            <a:solidFill>
              <a:schemeClr val="tx1"/>
            </a:solidFill>
            <a:prstDash val="dashDot"/>
            <a:miter lim="800000"/>
            <a:headEnd/>
            <a:tailEnd type="triangle" w="med" len="med"/>
          </a:ln>
          <a:effectLst/>
        </p:spPr>
      </p:cxnSp>
      <p:cxnSp>
        <p:nvCxnSpPr>
          <p:cNvPr id="20505" name="AutoShape 25"/>
          <p:cNvCxnSpPr>
            <a:cxnSpLocks noChangeShapeType="1"/>
            <a:stCxn id="0" idx="2"/>
            <a:endCxn id="0" idx="0"/>
          </p:cNvCxnSpPr>
          <p:nvPr/>
        </p:nvCxnSpPr>
        <p:spPr bwMode="auto">
          <a:xfrm rot="16200000" flipH="1">
            <a:off x="7507287" y="2862263"/>
            <a:ext cx="1031875" cy="558800"/>
          </a:xfrm>
          <a:prstGeom prst="curvedConnector3">
            <a:avLst>
              <a:gd name="adj1" fmla="val 50000"/>
            </a:avLst>
          </a:prstGeom>
          <a:noFill/>
          <a:ln w="28575">
            <a:solidFill>
              <a:schemeClr val="tx1"/>
            </a:solidFill>
            <a:prstDash val="dashDot"/>
            <a:miter lim="800000"/>
            <a:headEnd/>
            <a:tailEnd type="triangle" w="med" len="med"/>
          </a:ln>
          <a:effectLst/>
        </p:spPr>
      </p:cxnSp>
      <p:sp>
        <p:nvSpPr>
          <p:cNvPr id="20506" name="Text Box 26"/>
          <p:cNvSpPr txBox="1">
            <a:spLocks noChangeArrowheads="1"/>
          </p:cNvSpPr>
          <p:nvPr/>
        </p:nvSpPr>
        <p:spPr bwMode="auto">
          <a:xfrm>
            <a:off x="3717925" y="2825750"/>
            <a:ext cx="830263" cy="396875"/>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a:latin typeface="Tahoma" pitchFamily="-65" charset="0"/>
              </a:rPr>
              <a:t>SNMP</a:t>
            </a:r>
          </a:p>
        </p:txBody>
      </p:sp>
      <p:cxnSp>
        <p:nvCxnSpPr>
          <p:cNvPr id="20507" name="AutoShape 27"/>
          <p:cNvCxnSpPr>
            <a:cxnSpLocks noChangeShapeType="1"/>
            <a:stCxn id="0" idx="3"/>
            <a:endCxn id="0" idx="0"/>
          </p:cNvCxnSpPr>
          <p:nvPr/>
        </p:nvCxnSpPr>
        <p:spPr bwMode="auto">
          <a:xfrm>
            <a:off x="3752850" y="2189163"/>
            <a:ext cx="3025775" cy="1239837"/>
          </a:xfrm>
          <a:prstGeom prst="curvedConnector2">
            <a:avLst/>
          </a:prstGeom>
          <a:noFill/>
          <a:ln w="9525">
            <a:solidFill>
              <a:schemeClr val="tx1"/>
            </a:solidFill>
            <a:miter lim="800000"/>
            <a:headEnd/>
            <a:tailEnd type="triangle" w="med" len="med"/>
          </a:ln>
          <a:effectLst/>
        </p:spPr>
      </p:cxnSp>
      <p:sp>
        <p:nvSpPr>
          <p:cNvPr id="20508" name="Text Box 28"/>
          <p:cNvSpPr txBox="1">
            <a:spLocks noChangeArrowheads="1"/>
          </p:cNvSpPr>
          <p:nvPr/>
        </p:nvSpPr>
        <p:spPr bwMode="auto">
          <a:xfrm>
            <a:off x="5181600" y="2133600"/>
            <a:ext cx="461963" cy="579438"/>
          </a:xfrm>
          <a:prstGeom prst="rect">
            <a:avLst/>
          </a:prstGeom>
          <a:noFill/>
          <a:ln w="9525">
            <a:noFill/>
            <a:miter lim="800000"/>
            <a:headEnd/>
            <a:tailEnd/>
          </a:ln>
          <a:effectLst/>
        </p:spPr>
        <p:txBody>
          <a:bodyPr wrap="none">
            <a:prstTxWarp prst="textNoShape">
              <a:avLst/>
            </a:prstTxWarp>
            <a:spAutoFit/>
          </a:bodyPr>
          <a:lstStyle/>
          <a:p>
            <a:pPr eaLnBrk="1" hangingPunct="1"/>
            <a:r>
              <a:rPr lang="en-US" sz="3200" b="1">
                <a:solidFill>
                  <a:schemeClr val="hlink"/>
                </a:solidFill>
                <a:latin typeface="Tahoma" pitchFamily="-65" charset="0"/>
              </a:rPr>
              <a:t>X</a:t>
            </a:r>
          </a:p>
        </p:txBody>
      </p:sp>
      <p:sp>
        <p:nvSpPr>
          <p:cNvPr id="20509" name="Text Box 29"/>
          <p:cNvSpPr txBox="1">
            <a:spLocks noChangeArrowheads="1"/>
          </p:cNvSpPr>
          <p:nvPr/>
        </p:nvSpPr>
        <p:spPr bwMode="auto">
          <a:xfrm>
            <a:off x="4708525" y="5137150"/>
            <a:ext cx="3332163"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latin typeface="Tahoma" pitchFamily="-65" charset="0"/>
              </a:rPr>
              <a:t>“management from the center”</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Old assumptions, now wrong</a:t>
            </a:r>
          </a:p>
        </p:txBody>
      </p:sp>
      <p:sp>
        <p:nvSpPr>
          <p:cNvPr id="22531" name="Rectangle 3"/>
          <p:cNvSpPr>
            <a:spLocks noGrp="1" noChangeArrowheads="1"/>
          </p:cNvSpPr>
          <p:nvPr>
            <p:ph idx="1"/>
          </p:nvPr>
        </p:nvSpPr>
        <p:spPr>
          <a:xfrm>
            <a:off x="988358" y="1524000"/>
            <a:ext cx="7167284" cy="4602163"/>
          </a:xfrm>
        </p:spPr>
        <p:txBody>
          <a:bodyPr numCol="2">
            <a:normAutofit lnSpcReduction="10000"/>
          </a:bodyPr>
          <a:lstStyle/>
          <a:p>
            <a:pPr>
              <a:lnSpc>
                <a:spcPct val="90000"/>
              </a:lnSpc>
            </a:pPr>
            <a:r>
              <a:rPr lang="en-US" sz="1800" dirty="0"/>
              <a:t>Single provider (enterprise, carrier)</a:t>
            </a:r>
          </a:p>
          <a:p>
            <a:pPr lvl="1">
              <a:lnSpc>
                <a:spcPct val="90000"/>
              </a:lnSpc>
            </a:pPr>
            <a:r>
              <a:rPr lang="en-US" sz="1600" dirty="0"/>
              <a:t>has access to most path elements</a:t>
            </a:r>
          </a:p>
          <a:p>
            <a:pPr lvl="1">
              <a:lnSpc>
                <a:spcPct val="90000"/>
              </a:lnSpc>
            </a:pPr>
            <a:r>
              <a:rPr lang="en-US" sz="1600" dirty="0"/>
              <a:t>professionally managed</a:t>
            </a:r>
          </a:p>
          <a:p>
            <a:pPr>
              <a:lnSpc>
                <a:spcPct val="90000"/>
              </a:lnSpc>
            </a:pPr>
            <a:r>
              <a:rPr lang="en-US" sz="1800" dirty="0"/>
              <a:t>Problems are hard failures &amp; elements operate correctly</a:t>
            </a:r>
          </a:p>
          <a:p>
            <a:pPr lvl="1">
              <a:lnSpc>
                <a:spcPct val="90000"/>
              </a:lnSpc>
            </a:pPr>
            <a:r>
              <a:rPr lang="en-US" sz="1600" dirty="0"/>
              <a:t>element failures (“link dead”)</a:t>
            </a:r>
          </a:p>
          <a:p>
            <a:pPr lvl="1">
              <a:lnSpc>
                <a:spcPct val="90000"/>
              </a:lnSpc>
            </a:pPr>
            <a:r>
              <a:rPr lang="en-US" sz="1600" dirty="0"/>
              <a:t>substantial packet loss</a:t>
            </a:r>
          </a:p>
          <a:p>
            <a:pPr>
              <a:lnSpc>
                <a:spcPct val="90000"/>
              </a:lnSpc>
            </a:pPr>
            <a:r>
              <a:rPr lang="en-US" sz="1800" dirty="0"/>
              <a:t>Mostly L2 and L3 elements</a:t>
            </a:r>
          </a:p>
          <a:p>
            <a:pPr lvl="1">
              <a:lnSpc>
                <a:spcPct val="90000"/>
              </a:lnSpc>
            </a:pPr>
            <a:r>
              <a:rPr lang="en-US" sz="1600" dirty="0"/>
              <a:t>switches, routers</a:t>
            </a:r>
          </a:p>
          <a:p>
            <a:pPr lvl="1">
              <a:lnSpc>
                <a:spcPct val="90000"/>
              </a:lnSpc>
            </a:pPr>
            <a:r>
              <a:rPr lang="en-US" sz="1600" dirty="0"/>
              <a:t>rarely 802.11 APs</a:t>
            </a:r>
          </a:p>
          <a:p>
            <a:pPr>
              <a:lnSpc>
                <a:spcPct val="90000"/>
              </a:lnSpc>
            </a:pPr>
            <a:r>
              <a:rPr lang="en-US" sz="1800" dirty="0"/>
              <a:t>Problems are specific to a protocol</a:t>
            </a:r>
          </a:p>
          <a:p>
            <a:pPr lvl="1">
              <a:lnSpc>
                <a:spcPct val="90000"/>
              </a:lnSpc>
            </a:pPr>
            <a:r>
              <a:rPr lang="en-US" sz="1600" dirty="0"/>
              <a:t>“IP is not working”</a:t>
            </a:r>
          </a:p>
          <a:p>
            <a:pPr>
              <a:lnSpc>
                <a:spcPct val="90000"/>
              </a:lnSpc>
            </a:pPr>
            <a:r>
              <a:rPr lang="en-US" sz="1800" dirty="0"/>
              <a:t>Indirect detection</a:t>
            </a:r>
          </a:p>
          <a:p>
            <a:pPr lvl="1">
              <a:lnSpc>
                <a:spcPct val="90000"/>
              </a:lnSpc>
            </a:pPr>
            <a:r>
              <a:rPr lang="en-US" sz="1600" dirty="0"/>
              <a:t>MIB variable vs. actual protocol performance</a:t>
            </a:r>
          </a:p>
          <a:p>
            <a:pPr>
              <a:lnSpc>
                <a:spcPct val="90000"/>
              </a:lnSpc>
            </a:pPr>
            <a:r>
              <a:rPr lang="en-US" sz="1800" dirty="0"/>
              <a:t>End systems don’t need management</a:t>
            </a:r>
          </a:p>
          <a:p>
            <a:pPr lvl="1">
              <a:lnSpc>
                <a:spcPct val="90000"/>
              </a:lnSpc>
            </a:pPr>
            <a:r>
              <a:rPr lang="en-US" sz="1600" dirty="0"/>
              <a:t>DMI &amp; SNMP never succeeded</a:t>
            </a:r>
          </a:p>
          <a:p>
            <a:pPr lvl="1">
              <a:lnSpc>
                <a:spcPct val="90000"/>
              </a:lnSpc>
            </a:pPr>
            <a:r>
              <a:rPr lang="en-US" sz="1600" dirty="0"/>
              <a:t>each application does its own updates</a:t>
            </a:r>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3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531">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531">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531">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531">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531">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531">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531">
                                            <p:txEl>
                                              <p:pRg st="13" end="1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531">
                                            <p:txEl>
                                              <p:pRg st="14" end="1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53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nimBg="1"/>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Managing the protocol stack</a:t>
            </a:r>
          </a:p>
        </p:txBody>
      </p:sp>
      <p:sp>
        <p:nvSpPr>
          <p:cNvPr id="13" name="Footer Placeholder 12"/>
          <p:cNvSpPr>
            <a:spLocks noGrp="1"/>
          </p:cNvSpPr>
          <p:nvPr>
            <p:ph type="ftr" sz="quarter" idx="11"/>
          </p:nvPr>
        </p:nvSpPr>
        <p:spPr/>
        <p:txBody>
          <a:bodyPr/>
          <a:lstStyle/>
          <a:p>
            <a:r>
              <a:rPr lang="en-US" smtClean="0"/>
              <a:t>6998-03 Feb. 2010</a:t>
            </a:r>
            <a:endParaRPr lang="en-US"/>
          </a:p>
        </p:txBody>
      </p:sp>
      <p:sp>
        <p:nvSpPr>
          <p:cNvPr id="26627" name="AutoShape 3"/>
          <p:cNvSpPr>
            <a:spLocks noChangeArrowheads="1"/>
          </p:cNvSpPr>
          <p:nvPr/>
        </p:nvSpPr>
        <p:spPr bwMode="auto">
          <a:xfrm>
            <a:off x="762000" y="2819400"/>
            <a:ext cx="1600200" cy="914400"/>
          </a:xfrm>
          <a:prstGeom prst="roundRect">
            <a:avLst>
              <a:gd name="adj" fmla="val 16667"/>
            </a:avLst>
          </a:prstGeom>
          <a:solidFill>
            <a:srgbClr val="99CC00">
              <a:alpha val="70000"/>
            </a:srgbClr>
          </a:solidFill>
          <a:ln w="9525">
            <a:solidFill>
              <a:schemeClr val="tx1"/>
            </a:solidFill>
            <a:miter lim="800000"/>
            <a:headEnd/>
            <a:tailEnd/>
          </a:ln>
          <a:effectLst/>
        </p:spPr>
        <p:txBody>
          <a:bodyPr wrap="none" anchor="ctr">
            <a:prstTxWarp prst="textNoShape">
              <a:avLst/>
            </a:prstTxWarp>
          </a:bodyPr>
          <a:lstStyle/>
          <a:p>
            <a:pPr algn="ctr" eaLnBrk="1" hangingPunct="1"/>
            <a:r>
              <a:rPr lang="en-US">
                <a:latin typeface="Tahoma" pitchFamily="-65" charset="0"/>
              </a:rPr>
              <a:t>RTP</a:t>
            </a:r>
          </a:p>
        </p:txBody>
      </p:sp>
      <p:sp>
        <p:nvSpPr>
          <p:cNvPr id="26628" name="AutoShape 4"/>
          <p:cNvSpPr>
            <a:spLocks noChangeArrowheads="1"/>
          </p:cNvSpPr>
          <p:nvPr/>
        </p:nvSpPr>
        <p:spPr bwMode="auto">
          <a:xfrm>
            <a:off x="762000" y="3886200"/>
            <a:ext cx="1676400" cy="914400"/>
          </a:xfrm>
          <a:prstGeom prst="roundRect">
            <a:avLst>
              <a:gd name="adj" fmla="val 16667"/>
            </a:avLst>
          </a:prstGeom>
          <a:solidFill>
            <a:srgbClr val="00FF00">
              <a:alpha val="70000"/>
            </a:srgbClr>
          </a:solidFill>
          <a:ln w="9525">
            <a:solidFill>
              <a:schemeClr val="tx1"/>
            </a:solidFill>
            <a:miter lim="800000"/>
            <a:headEnd/>
            <a:tailEnd/>
          </a:ln>
          <a:effectLst/>
        </p:spPr>
        <p:txBody>
          <a:bodyPr wrap="none" anchor="ctr">
            <a:prstTxWarp prst="textNoShape">
              <a:avLst/>
            </a:prstTxWarp>
          </a:bodyPr>
          <a:lstStyle/>
          <a:p>
            <a:pPr algn="ctr" eaLnBrk="1" hangingPunct="1"/>
            <a:r>
              <a:rPr lang="en-US">
                <a:latin typeface="Tahoma" pitchFamily="-65" charset="0"/>
              </a:rPr>
              <a:t>UDP/TCP</a:t>
            </a:r>
          </a:p>
        </p:txBody>
      </p:sp>
      <p:sp>
        <p:nvSpPr>
          <p:cNvPr id="26629" name="AutoShape 5"/>
          <p:cNvSpPr>
            <a:spLocks noChangeArrowheads="1"/>
          </p:cNvSpPr>
          <p:nvPr/>
        </p:nvSpPr>
        <p:spPr bwMode="auto">
          <a:xfrm>
            <a:off x="762000" y="5029200"/>
            <a:ext cx="1676400" cy="914400"/>
          </a:xfrm>
          <a:prstGeom prst="roundRect">
            <a:avLst>
              <a:gd name="adj" fmla="val 16667"/>
            </a:avLst>
          </a:prstGeom>
          <a:solidFill>
            <a:srgbClr val="CCFFFF"/>
          </a:solidFill>
          <a:ln w="9525">
            <a:solidFill>
              <a:schemeClr val="tx1"/>
            </a:solidFill>
            <a:miter lim="800000"/>
            <a:headEnd/>
            <a:tailEnd/>
          </a:ln>
          <a:effectLst/>
        </p:spPr>
        <p:txBody>
          <a:bodyPr wrap="none" anchor="ctr">
            <a:prstTxWarp prst="textNoShape">
              <a:avLst/>
            </a:prstTxWarp>
          </a:bodyPr>
          <a:lstStyle/>
          <a:p>
            <a:pPr algn="ctr" eaLnBrk="1" hangingPunct="1"/>
            <a:r>
              <a:rPr lang="en-US">
                <a:solidFill>
                  <a:schemeClr val="tx1">
                    <a:lumMod val="65000"/>
                  </a:schemeClr>
                </a:solidFill>
                <a:latin typeface="Tahoma" pitchFamily="-65" charset="0"/>
              </a:rPr>
              <a:t>IP</a:t>
            </a:r>
          </a:p>
        </p:txBody>
      </p:sp>
      <p:sp>
        <p:nvSpPr>
          <p:cNvPr id="26630" name="AutoShape 6"/>
          <p:cNvSpPr>
            <a:spLocks noChangeArrowheads="1"/>
          </p:cNvSpPr>
          <p:nvPr/>
        </p:nvSpPr>
        <p:spPr bwMode="auto">
          <a:xfrm>
            <a:off x="5638800" y="2819400"/>
            <a:ext cx="2743200" cy="914400"/>
          </a:xfrm>
          <a:prstGeom prst="roundRect">
            <a:avLst>
              <a:gd name="adj" fmla="val 16667"/>
            </a:avLst>
          </a:prstGeom>
          <a:solidFill>
            <a:srgbClr val="99CC00">
              <a:alpha val="70000"/>
            </a:srgbClr>
          </a:solidFill>
          <a:ln w="9525">
            <a:solidFill>
              <a:schemeClr val="tx1"/>
            </a:solidFill>
            <a:miter lim="800000"/>
            <a:headEnd/>
            <a:tailEnd/>
          </a:ln>
          <a:effectLst/>
        </p:spPr>
        <p:txBody>
          <a:bodyPr wrap="none" anchor="ctr">
            <a:prstTxWarp prst="textNoShape">
              <a:avLst/>
            </a:prstTxWarp>
          </a:bodyPr>
          <a:lstStyle/>
          <a:p>
            <a:pPr algn="ctr" eaLnBrk="1" hangingPunct="1"/>
            <a:r>
              <a:rPr lang="en-US">
                <a:latin typeface="Tahoma" pitchFamily="-65" charset="0"/>
              </a:rPr>
              <a:t>SIP</a:t>
            </a:r>
          </a:p>
        </p:txBody>
      </p:sp>
      <p:sp>
        <p:nvSpPr>
          <p:cNvPr id="26631" name="AutoShape 7"/>
          <p:cNvSpPr>
            <a:spLocks/>
          </p:cNvSpPr>
          <p:nvPr/>
        </p:nvSpPr>
        <p:spPr bwMode="auto">
          <a:xfrm>
            <a:off x="3048000" y="5181600"/>
            <a:ext cx="2133600" cy="609600"/>
          </a:xfrm>
          <a:prstGeom prst="borderCallout2">
            <a:avLst>
              <a:gd name="adj1" fmla="val 18750"/>
              <a:gd name="adj2" fmla="val -3569"/>
              <a:gd name="adj3" fmla="val 18750"/>
              <a:gd name="adj4" fmla="val -3569"/>
              <a:gd name="adj5" fmla="val 40106"/>
              <a:gd name="adj6" fmla="val -30731"/>
            </a:avLst>
          </a:prstGeom>
          <a:solidFill>
            <a:srgbClr val="CCFFFF"/>
          </a:solidFill>
          <a:ln w="9525">
            <a:solidFill>
              <a:schemeClr val="tx1"/>
            </a:solidFill>
            <a:miter lim="800000"/>
            <a:headEnd/>
            <a:tailEnd/>
          </a:ln>
          <a:effectLst/>
        </p:spPr>
        <p:txBody>
          <a:bodyPr>
            <a:prstTxWarp prst="textNoShape">
              <a:avLst/>
            </a:prstTxWarp>
          </a:bodyPr>
          <a:lstStyle/>
          <a:p>
            <a:pPr algn="ctr" eaLnBrk="1" hangingPunct="1"/>
            <a:r>
              <a:rPr lang="en-US" sz="1800">
                <a:solidFill>
                  <a:srgbClr val="A6A6A6"/>
                </a:solidFill>
                <a:latin typeface="Tahoma" pitchFamily="-65" charset="0"/>
              </a:rPr>
              <a:t>no route</a:t>
            </a:r>
          </a:p>
          <a:p>
            <a:pPr algn="ctr" eaLnBrk="1" hangingPunct="1"/>
            <a:r>
              <a:rPr lang="en-US" sz="1800">
                <a:solidFill>
                  <a:srgbClr val="A6A6A6"/>
                </a:solidFill>
                <a:latin typeface="Tahoma" pitchFamily="-65" charset="0"/>
              </a:rPr>
              <a:t>packet loss</a:t>
            </a:r>
          </a:p>
        </p:txBody>
      </p:sp>
      <p:sp>
        <p:nvSpPr>
          <p:cNvPr id="26632" name="AutoShape 8"/>
          <p:cNvSpPr>
            <a:spLocks/>
          </p:cNvSpPr>
          <p:nvPr/>
        </p:nvSpPr>
        <p:spPr bwMode="auto">
          <a:xfrm>
            <a:off x="2895600" y="3962400"/>
            <a:ext cx="2209800" cy="762000"/>
          </a:xfrm>
          <a:prstGeom prst="borderCallout2">
            <a:avLst>
              <a:gd name="adj1" fmla="val 15000"/>
              <a:gd name="adj2" fmla="val -3449"/>
              <a:gd name="adj3" fmla="val 15000"/>
              <a:gd name="adj4" fmla="val -3449"/>
              <a:gd name="adj5" fmla="val 29583"/>
              <a:gd name="adj6" fmla="val -17602"/>
            </a:avLst>
          </a:prstGeom>
          <a:solidFill>
            <a:srgbClr val="00FF00"/>
          </a:solidFill>
          <a:ln w="9525">
            <a:solidFill>
              <a:schemeClr val="tx1"/>
            </a:solidFill>
            <a:miter lim="800000"/>
            <a:headEnd/>
            <a:tailEnd/>
          </a:ln>
          <a:effectLst/>
        </p:spPr>
        <p:txBody>
          <a:bodyPr>
            <a:prstTxWarp prst="textNoShape">
              <a:avLst/>
            </a:prstTxWarp>
          </a:bodyPr>
          <a:lstStyle/>
          <a:p>
            <a:pPr algn="ctr" eaLnBrk="1" hangingPunct="1"/>
            <a:r>
              <a:rPr lang="en-US" sz="1600">
                <a:latin typeface="Tahoma" pitchFamily="-65" charset="0"/>
              </a:rPr>
              <a:t>TCP neg. failure</a:t>
            </a:r>
          </a:p>
          <a:p>
            <a:pPr algn="ctr" eaLnBrk="1" hangingPunct="1"/>
            <a:r>
              <a:rPr lang="en-US" sz="1600">
                <a:latin typeface="Tahoma" pitchFamily="-65" charset="0"/>
              </a:rPr>
              <a:t>NAT time-out</a:t>
            </a:r>
          </a:p>
          <a:p>
            <a:pPr algn="ctr" eaLnBrk="1" hangingPunct="1"/>
            <a:r>
              <a:rPr lang="en-US" sz="1600">
                <a:latin typeface="Tahoma" pitchFamily="-65" charset="0"/>
              </a:rPr>
              <a:t>firewall policy</a:t>
            </a:r>
          </a:p>
        </p:txBody>
      </p:sp>
      <p:sp>
        <p:nvSpPr>
          <p:cNvPr id="26633" name="AutoShape 9"/>
          <p:cNvSpPr>
            <a:spLocks/>
          </p:cNvSpPr>
          <p:nvPr/>
        </p:nvSpPr>
        <p:spPr bwMode="auto">
          <a:xfrm>
            <a:off x="2895600" y="3124200"/>
            <a:ext cx="2133600" cy="609600"/>
          </a:xfrm>
          <a:prstGeom prst="borderCallout2">
            <a:avLst>
              <a:gd name="adj1" fmla="val 18750"/>
              <a:gd name="adj2" fmla="val -3569"/>
              <a:gd name="adj3" fmla="val 18750"/>
              <a:gd name="adj4" fmla="val -3569"/>
              <a:gd name="adj5" fmla="val 40625"/>
              <a:gd name="adj6" fmla="val -26639"/>
            </a:avLst>
          </a:prstGeom>
          <a:solidFill>
            <a:srgbClr val="99CC00"/>
          </a:solidFill>
          <a:ln w="9525">
            <a:solidFill>
              <a:schemeClr val="tx1"/>
            </a:solidFill>
            <a:miter lim="800000"/>
            <a:headEnd/>
            <a:tailEnd/>
          </a:ln>
          <a:effectLst/>
        </p:spPr>
        <p:txBody>
          <a:bodyPr>
            <a:prstTxWarp prst="textNoShape">
              <a:avLst/>
            </a:prstTxWarp>
          </a:bodyPr>
          <a:lstStyle/>
          <a:p>
            <a:pPr algn="ctr" eaLnBrk="1" hangingPunct="1"/>
            <a:r>
              <a:rPr lang="en-US" sz="1800">
                <a:latin typeface="Tahoma" pitchFamily="-65" charset="0"/>
              </a:rPr>
              <a:t>protocol problem</a:t>
            </a:r>
          </a:p>
          <a:p>
            <a:pPr algn="ctr" eaLnBrk="1" hangingPunct="1"/>
            <a:r>
              <a:rPr lang="en-US" sz="1800">
                <a:latin typeface="Tahoma" pitchFamily="-65" charset="0"/>
              </a:rPr>
              <a:t>playout errors</a:t>
            </a:r>
          </a:p>
        </p:txBody>
      </p:sp>
      <p:sp>
        <p:nvSpPr>
          <p:cNvPr id="26634" name="AutoShape 10"/>
          <p:cNvSpPr>
            <a:spLocks noChangeArrowheads="1"/>
          </p:cNvSpPr>
          <p:nvPr/>
        </p:nvSpPr>
        <p:spPr bwMode="auto">
          <a:xfrm>
            <a:off x="838200" y="1752600"/>
            <a:ext cx="1447800" cy="914400"/>
          </a:xfrm>
          <a:prstGeom prst="roundRect">
            <a:avLst>
              <a:gd name="adj" fmla="val 16667"/>
            </a:avLst>
          </a:prstGeom>
          <a:solidFill>
            <a:srgbClr val="FF6600">
              <a:alpha val="60001"/>
            </a:srgbClr>
          </a:solidFill>
          <a:ln w="9525">
            <a:solidFill>
              <a:schemeClr val="tx1"/>
            </a:solidFill>
            <a:miter lim="800000"/>
            <a:headEnd/>
            <a:tailEnd/>
          </a:ln>
          <a:effectLst/>
        </p:spPr>
        <p:txBody>
          <a:bodyPr wrap="none" anchor="ctr">
            <a:prstTxWarp prst="textNoShape">
              <a:avLst/>
            </a:prstTxWarp>
          </a:bodyPr>
          <a:lstStyle/>
          <a:p>
            <a:pPr algn="ctr" eaLnBrk="1" hangingPunct="1"/>
            <a:r>
              <a:rPr lang="en-US">
                <a:latin typeface="Tahoma" pitchFamily="-65" charset="0"/>
              </a:rPr>
              <a:t>media</a:t>
            </a:r>
          </a:p>
        </p:txBody>
      </p:sp>
      <p:sp>
        <p:nvSpPr>
          <p:cNvPr id="26635" name="AutoShape 11"/>
          <p:cNvSpPr>
            <a:spLocks/>
          </p:cNvSpPr>
          <p:nvPr/>
        </p:nvSpPr>
        <p:spPr bwMode="auto">
          <a:xfrm>
            <a:off x="2895600" y="1828800"/>
            <a:ext cx="2057400" cy="914400"/>
          </a:xfrm>
          <a:prstGeom prst="borderCallout2">
            <a:avLst>
              <a:gd name="adj1" fmla="val 12500"/>
              <a:gd name="adj2" fmla="val -3704"/>
              <a:gd name="adj3" fmla="val 12500"/>
              <a:gd name="adj4" fmla="val -3704"/>
              <a:gd name="adj5" fmla="val 37500"/>
              <a:gd name="adj6" fmla="val -29477"/>
            </a:avLst>
          </a:prstGeom>
          <a:solidFill>
            <a:srgbClr val="FF6600"/>
          </a:solidFill>
          <a:ln w="9525">
            <a:solidFill>
              <a:schemeClr val="tx1"/>
            </a:solidFill>
            <a:miter lim="800000"/>
            <a:headEnd/>
            <a:tailEnd/>
          </a:ln>
          <a:effectLst/>
        </p:spPr>
        <p:txBody>
          <a:bodyPr>
            <a:prstTxWarp prst="textNoShape">
              <a:avLst/>
            </a:prstTxWarp>
          </a:bodyPr>
          <a:lstStyle/>
          <a:p>
            <a:pPr algn="ctr" eaLnBrk="1" hangingPunct="1"/>
            <a:r>
              <a:rPr lang="en-US" sz="1800">
                <a:latin typeface="Tahoma" pitchFamily="-65" charset="0"/>
              </a:rPr>
              <a:t>echo</a:t>
            </a:r>
          </a:p>
          <a:p>
            <a:pPr algn="ctr" eaLnBrk="1" hangingPunct="1"/>
            <a:r>
              <a:rPr lang="en-US" sz="1800">
                <a:latin typeface="Tahoma" pitchFamily="-65" charset="0"/>
              </a:rPr>
              <a:t>gain problems</a:t>
            </a:r>
          </a:p>
          <a:p>
            <a:pPr algn="ctr" eaLnBrk="1" hangingPunct="1"/>
            <a:r>
              <a:rPr lang="en-US" sz="1800">
                <a:latin typeface="Tahoma" pitchFamily="-65" charset="0"/>
              </a:rPr>
              <a:t>VAD action</a:t>
            </a:r>
          </a:p>
        </p:txBody>
      </p:sp>
      <p:sp>
        <p:nvSpPr>
          <p:cNvPr id="26636" name="AutoShape 12"/>
          <p:cNvSpPr>
            <a:spLocks/>
          </p:cNvSpPr>
          <p:nvPr/>
        </p:nvSpPr>
        <p:spPr bwMode="auto">
          <a:xfrm>
            <a:off x="6553200" y="1524000"/>
            <a:ext cx="2133600" cy="1143000"/>
          </a:xfrm>
          <a:prstGeom prst="borderCallout2">
            <a:avLst>
              <a:gd name="adj1" fmla="val 10000"/>
              <a:gd name="adj2" fmla="val -3569"/>
              <a:gd name="adj3" fmla="val 10000"/>
              <a:gd name="adj4" fmla="val -3569"/>
              <a:gd name="adj5" fmla="val 116667"/>
              <a:gd name="adj6" fmla="val -30208"/>
            </a:avLst>
          </a:prstGeom>
          <a:solidFill>
            <a:srgbClr val="99CC00">
              <a:alpha val="69000"/>
            </a:srgbClr>
          </a:solidFill>
          <a:ln w="9525">
            <a:solidFill>
              <a:schemeClr val="tx1"/>
            </a:solidFill>
            <a:miter lim="800000"/>
            <a:headEnd/>
            <a:tailEnd/>
          </a:ln>
          <a:effectLst/>
        </p:spPr>
        <p:txBody>
          <a:bodyPr>
            <a:prstTxWarp prst="textNoShape">
              <a:avLst/>
            </a:prstTxWarp>
          </a:bodyPr>
          <a:lstStyle/>
          <a:p>
            <a:pPr algn="ctr" eaLnBrk="1" hangingPunct="1"/>
            <a:r>
              <a:rPr lang="en-US" sz="1800">
                <a:latin typeface="Tahoma" pitchFamily="-65" charset="0"/>
              </a:rPr>
              <a:t>protocol problem</a:t>
            </a:r>
          </a:p>
          <a:p>
            <a:pPr algn="ctr" eaLnBrk="1" hangingPunct="1"/>
            <a:r>
              <a:rPr lang="en-US" sz="1800">
                <a:latin typeface="Tahoma" pitchFamily="-65" charset="0"/>
              </a:rPr>
              <a:t>authorization</a:t>
            </a:r>
          </a:p>
          <a:p>
            <a:pPr algn="ctr" eaLnBrk="1" hangingPunct="1"/>
            <a:r>
              <a:rPr lang="en-US" sz="1800">
                <a:latin typeface="Tahoma" pitchFamily="-65" charset="0"/>
              </a:rPr>
              <a:t>asymmetric conn (NAT)</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Types of failures</a:t>
            </a:r>
          </a:p>
        </p:txBody>
      </p:sp>
      <p:sp>
        <p:nvSpPr>
          <p:cNvPr id="28675" name="Rectangle 3"/>
          <p:cNvSpPr>
            <a:spLocks noGrp="1" noChangeArrowheads="1"/>
          </p:cNvSpPr>
          <p:nvPr>
            <p:ph idx="1"/>
          </p:nvPr>
        </p:nvSpPr>
        <p:spPr>
          <a:xfrm>
            <a:off x="661988" y="1600200"/>
            <a:ext cx="7685087" cy="4525963"/>
          </a:xfrm>
        </p:spPr>
        <p:txBody>
          <a:bodyPr>
            <a:normAutofit fontScale="85000" lnSpcReduction="20000"/>
          </a:bodyPr>
          <a:lstStyle/>
          <a:p>
            <a:pPr>
              <a:lnSpc>
                <a:spcPct val="110000"/>
              </a:lnSpc>
              <a:spcBef>
                <a:spcPts val="600"/>
              </a:spcBef>
            </a:pPr>
            <a:r>
              <a:rPr lang="en-US" sz="2800" dirty="0"/>
              <a:t>Hard failures</a:t>
            </a:r>
          </a:p>
          <a:p>
            <a:pPr lvl="1">
              <a:lnSpc>
                <a:spcPct val="110000"/>
              </a:lnSpc>
            </a:pPr>
            <a:r>
              <a:rPr lang="en-US" sz="2400" dirty="0"/>
              <a:t>connection attempt fails</a:t>
            </a:r>
          </a:p>
          <a:p>
            <a:pPr lvl="1">
              <a:lnSpc>
                <a:spcPct val="110000"/>
              </a:lnSpc>
            </a:pPr>
            <a:r>
              <a:rPr lang="en-US" sz="2400" dirty="0"/>
              <a:t>no media connection</a:t>
            </a:r>
          </a:p>
          <a:p>
            <a:pPr lvl="1">
              <a:lnSpc>
                <a:spcPct val="110000"/>
              </a:lnSpc>
            </a:pPr>
            <a:r>
              <a:rPr lang="en-US" sz="2400" dirty="0"/>
              <a:t>NAT time-out</a:t>
            </a:r>
          </a:p>
          <a:p>
            <a:pPr>
              <a:lnSpc>
                <a:spcPct val="110000"/>
              </a:lnSpc>
              <a:spcBef>
                <a:spcPts val="600"/>
              </a:spcBef>
            </a:pPr>
            <a:r>
              <a:rPr lang="en-US" sz="2800" dirty="0"/>
              <a:t>Soft failures (degradation)</a:t>
            </a:r>
          </a:p>
          <a:p>
            <a:pPr lvl="1">
              <a:lnSpc>
                <a:spcPct val="110000"/>
              </a:lnSpc>
            </a:pPr>
            <a:r>
              <a:rPr lang="en-US" sz="2400" dirty="0"/>
              <a:t>packet loss (bursts)</a:t>
            </a:r>
          </a:p>
          <a:p>
            <a:pPr lvl="2">
              <a:lnSpc>
                <a:spcPct val="110000"/>
              </a:lnSpc>
            </a:pPr>
            <a:r>
              <a:rPr lang="en-US" sz="2000" dirty="0"/>
              <a:t>access network? backbone? remote access?</a:t>
            </a:r>
          </a:p>
          <a:p>
            <a:pPr lvl="1">
              <a:lnSpc>
                <a:spcPct val="110000"/>
              </a:lnSpc>
            </a:pPr>
            <a:r>
              <a:rPr lang="en-US" sz="2400" dirty="0"/>
              <a:t>delay (bursts)</a:t>
            </a:r>
          </a:p>
          <a:p>
            <a:pPr lvl="2">
              <a:lnSpc>
                <a:spcPct val="110000"/>
              </a:lnSpc>
            </a:pPr>
            <a:r>
              <a:rPr lang="en-US" sz="2000" dirty="0"/>
              <a:t>OS? access networks?</a:t>
            </a:r>
          </a:p>
          <a:p>
            <a:pPr lvl="1">
              <a:lnSpc>
                <a:spcPct val="110000"/>
              </a:lnSpc>
            </a:pPr>
            <a:r>
              <a:rPr lang="en-US" sz="2400" dirty="0"/>
              <a:t>acoustic problems (microphone gain, echo)</a:t>
            </a:r>
          </a:p>
          <a:p>
            <a:pPr lvl="1">
              <a:lnSpc>
                <a:spcPct val="110000"/>
              </a:lnSpc>
            </a:pPr>
            <a:r>
              <a:rPr lang="en-US" sz="2400" dirty="0"/>
              <a:t>a software bug (poor voice quality)</a:t>
            </a:r>
          </a:p>
          <a:p>
            <a:pPr lvl="2">
              <a:lnSpc>
                <a:spcPct val="110000"/>
              </a:lnSpc>
            </a:pPr>
            <a:r>
              <a:rPr lang="en-US" sz="2000" dirty="0"/>
              <a:t>protocol stack? Codec? Software framework? </a:t>
            </a:r>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6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67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67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7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7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67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67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nimBg="1"/>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r>
              <a:rPr lang="en-US"/>
              <a:t>Examples of additional problems</a:t>
            </a:r>
          </a:p>
        </p:txBody>
      </p:sp>
      <p:sp>
        <p:nvSpPr>
          <p:cNvPr id="30723" name="Rectangle 3"/>
          <p:cNvSpPr>
            <a:spLocks noGrp="1" noChangeArrowheads="1"/>
          </p:cNvSpPr>
          <p:nvPr>
            <p:ph idx="1"/>
          </p:nvPr>
        </p:nvSpPr>
        <p:spPr>
          <a:xfrm>
            <a:off x="595313" y="1600200"/>
            <a:ext cx="8094662" cy="4525963"/>
          </a:xfrm>
        </p:spPr>
        <p:txBody>
          <a:bodyPr/>
          <a:lstStyle/>
          <a:p>
            <a:pPr>
              <a:spcBef>
                <a:spcPts val="600"/>
              </a:spcBef>
            </a:pPr>
            <a:r>
              <a:rPr lang="en-US" dirty="0">
                <a:latin typeface="Courier New" pitchFamily="-65" charset="0"/>
              </a:rPr>
              <a:t>ping </a:t>
            </a:r>
            <a:r>
              <a:rPr lang="en-US" dirty="0"/>
              <a:t>and </a:t>
            </a:r>
            <a:r>
              <a:rPr lang="en-US" dirty="0" err="1">
                <a:latin typeface="Courier New" pitchFamily="-65" charset="0"/>
              </a:rPr>
              <a:t>traceroute</a:t>
            </a:r>
            <a:r>
              <a:rPr lang="en-US" dirty="0">
                <a:latin typeface="Courier New" pitchFamily="-65" charset="0"/>
              </a:rPr>
              <a:t> </a:t>
            </a:r>
            <a:r>
              <a:rPr lang="en-US" dirty="0"/>
              <a:t>no longer works reliably</a:t>
            </a:r>
          </a:p>
          <a:p>
            <a:pPr lvl="1"/>
            <a:r>
              <a:rPr lang="en-US" dirty="0" err="1"/>
              <a:t>WinXP</a:t>
            </a:r>
            <a:r>
              <a:rPr lang="en-US" dirty="0"/>
              <a:t> SP 2 turns off ICMP</a:t>
            </a:r>
          </a:p>
          <a:p>
            <a:pPr lvl="1"/>
            <a:r>
              <a:rPr lang="en-US" dirty="0"/>
              <a:t>some networks filter all ICMP messages</a:t>
            </a:r>
          </a:p>
          <a:p>
            <a:pPr>
              <a:spcBef>
                <a:spcPts val="600"/>
              </a:spcBef>
            </a:pPr>
            <a:r>
              <a:rPr lang="en-US" dirty="0"/>
              <a:t>Early NAT binding time-out</a:t>
            </a:r>
          </a:p>
          <a:p>
            <a:pPr lvl="1"/>
            <a:r>
              <a:rPr lang="en-US" dirty="0"/>
              <a:t>initial packet exchange succeeds, but then TCP binding is removed (“web-only Internet”)</a:t>
            </a:r>
          </a:p>
          <a:p>
            <a:pPr>
              <a:spcBef>
                <a:spcPts val="600"/>
              </a:spcBef>
            </a:pPr>
            <a:r>
              <a:rPr lang="en-US" dirty="0"/>
              <a:t>policy intent vs. failure</a:t>
            </a:r>
          </a:p>
          <a:p>
            <a:pPr lvl="1"/>
            <a:r>
              <a:rPr lang="en-US" dirty="0"/>
              <a:t>“broken by design”</a:t>
            </a:r>
          </a:p>
          <a:p>
            <a:pPr lvl="1"/>
            <a:r>
              <a:rPr lang="en-US" i="1" dirty="0"/>
              <a:t>“we don’t allow port 25”</a:t>
            </a:r>
            <a:r>
              <a:rPr lang="en-US" dirty="0"/>
              <a:t> vs. </a:t>
            </a:r>
            <a:r>
              <a:rPr lang="en-US" i="1" dirty="0"/>
              <a:t>“SMTP server temporarily unreachable”</a:t>
            </a:r>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Interfaces: transportation</a:t>
            </a:r>
            <a:endParaRPr lang="en-US" dirty="0"/>
          </a:p>
        </p:txBody>
      </p:sp>
      <p:sp>
        <p:nvSpPr>
          <p:cNvPr id="12" name="Footer Placeholder 11"/>
          <p:cNvSpPr>
            <a:spLocks noGrp="1"/>
          </p:cNvSpPr>
          <p:nvPr>
            <p:ph type="ftr" sz="quarter" idx="11"/>
          </p:nvPr>
        </p:nvSpPr>
        <p:spPr/>
        <p:txBody>
          <a:bodyPr/>
          <a:lstStyle/>
          <a:p>
            <a:r>
              <a:rPr lang="en-US" smtClean="0"/>
              <a:t>6998-03 Feb. 2010</a:t>
            </a:r>
            <a:endParaRPr lang="en-US"/>
          </a:p>
        </p:txBody>
      </p:sp>
      <p:pic>
        <p:nvPicPr>
          <p:cNvPr id="4" name="Picture 3"/>
          <p:cNvPicPr>
            <a:picLocks noChangeAspect="1"/>
          </p:cNvPicPr>
          <p:nvPr/>
        </p:nvPicPr>
        <p:blipFill>
          <a:blip r:embed="rId2"/>
          <a:stretch>
            <a:fillRect/>
          </a:stretch>
        </p:blipFill>
        <p:spPr>
          <a:xfrm>
            <a:off x="3124200" y="2590800"/>
            <a:ext cx="2667000" cy="1998472"/>
          </a:xfrm>
          <a:prstGeom prst="rect">
            <a:avLst/>
          </a:prstGeom>
        </p:spPr>
      </p:pic>
      <p:sp>
        <p:nvSpPr>
          <p:cNvPr id="5" name="TextBox 4"/>
          <p:cNvSpPr txBox="1"/>
          <p:nvPr/>
        </p:nvSpPr>
        <p:spPr>
          <a:xfrm>
            <a:off x="3733800" y="4572000"/>
            <a:ext cx="1146881" cy="369332"/>
          </a:xfrm>
          <a:prstGeom prst="rect">
            <a:avLst/>
          </a:prstGeom>
          <a:noFill/>
        </p:spPr>
        <p:txBody>
          <a:bodyPr wrap="none" rtlCol="0">
            <a:spAutoFit/>
          </a:bodyPr>
          <a:lstStyle/>
          <a:p>
            <a:r>
              <a:rPr lang="en-US" sz="1800" dirty="0" smtClean="0"/>
              <a:t>1435 mm</a:t>
            </a:r>
            <a:endParaRPr lang="en-US" sz="1800" dirty="0"/>
          </a:p>
        </p:txBody>
      </p:sp>
      <p:sp>
        <p:nvSpPr>
          <p:cNvPr id="6" name="TextBox 5"/>
          <p:cNvSpPr txBox="1"/>
          <p:nvPr/>
        </p:nvSpPr>
        <p:spPr>
          <a:xfrm>
            <a:off x="3200400" y="4953000"/>
            <a:ext cx="2225076" cy="646331"/>
          </a:xfrm>
          <a:prstGeom prst="rect">
            <a:avLst/>
          </a:prstGeom>
          <a:noFill/>
        </p:spPr>
        <p:txBody>
          <a:bodyPr wrap="none" rtlCol="0">
            <a:spAutoFit/>
          </a:bodyPr>
          <a:lstStyle/>
          <a:p>
            <a:r>
              <a:rPr lang="en-US" sz="1800" dirty="0" smtClean="0"/>
              <a:t>1830 (Stephenson)</a:t>
            </a:r>
          </a:p>
          <a:p>
            <a:r>
              <a:rPr lang="en-US" sz="1800" dirty="0" smtClean="0"/>
              <a:t>1846 UK Gauge Act</a:t>
            </a:r>
            <a:endParaRPr lang="en-US" sz="1800" dirty="0"/>
          </a:p>
        </p:txBody>
      </p:sp>
      <p:pic>
        <p:nvPicPr>
          <p:cNvPr id="7" name="Picture 6"/>
          <p:cNvPicPr>
            <a:picLocks noChangeAspect="1"/>
          </p:cNvPicPr>
          <p:nvPr/>
        </p:nvPicPr>
        <p:blipFill>
          <a:blip r:embed="rId3"/>
          <a:stretch>
            <a:fillRect/>
          </a:stretch>
        </p:blipFill>
        <p:spPr>
          <a:xfrm>
            <a:off x="228600" y="1371600"/>
            <a:ext cx="1143000" cy="923964"/>
          </a:xfrm>
          <a:prstGeom prst="rect">
            <a:avLst/>
          </a:prstGeom>
        </p:spPr>
      </p:pic>
      <p:pic>
        <p:nvPicPr>
          <p:cNvPr id="8" name="Picture 7"/>
          <p:cNvPicPr>
            <a:picLocks noChangeAspect="1"/>
          </p:cNvPicPr>
          <p:nvPr/>
        </p:nvPicPr>
        <p:blipFill>
          <a:blip r:embed="rId4"/>
          <a:stretch>
            <a:fillRect/>
          </a:stretch>
        </p:blipFill>
        <p:spPr>
          <a:xfrm>
            <a:off x="2057400" y="1417780"/>
            <a:ext cx="1295400" cy="864680"/>
          </a:xfrm>
          <a:prstGeom prst="rect">
            <a:avLst/>
          </a:prstGeom>
        </p:spPr>
      </p:pic>
      <p:cxnSp>
        <p:nvCxnSpPr>
          <p:cNvPr id="9" name="Straight Arrow Connector 8"/>
          <p:cNvCxnSpPr>
            <a:stCxn id="7" idx="3"/>
            <a:endCxn id="8" idx="1"/>
          </p:cNvCxnSpPr>
          <p:nvPr/>
        </p:nvCxnSpPr>
        <p:spPr bwMode="auto">
          <a:xfrm>
            <a:off x="1371600" y="1833582"/>
            <a:ext cx="685800" cy="1653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5"/>
          <a:stretch>
            <a:fillRect/>
          </a:stretch>
        </p:blipFill>
        <p:spPr>
          <a:xfrm>
            <a:off x="3733800" y="5715000"/>
            <a:ext cx="1143000" cy="914400"/>
          </a:xfrm>
          <a:prstGeom prst="rect">
            <a:avLst/>
          </a:prstGeom>
        </p:spPr>
      </p:pic>
      <p:sp>
        <p:nvSpPr>
          <p:cNvPr id="14" name="TextBox 13"/>
          <p:cNvSpPr txBox="1"/>
          <p:nvPr/>
        </p:nvSpPr>
        <p:spPr>
          <a:xfrm>
            <a:off x="4876800" y="5867400"/>
            <a:ext cx="469850" cy="461665"/>
          </a:xfrm>
          <a:prstGeom prst="rect">
            <a:avLst/>
          </a:prstGeom>
          <a:noFill/>
        </p:spPr>
        <p:txBody>
          <a:bodyPr wrap="none" rtlCol="0">
            <a:spAutoFit/>
          </a:bodyPr>
          <a:lstStyle/>
          <a:p>
            <a:r>
              <a:rPr lang="en-US" sz="1600" dirty="0" smtClean="0"/>
              <a:t>12</a:t>
            </a:r>
            <a:r>
              <a:rPr lang="en-US" dirty="0" smtClean="0"/>
              <a:t>’</a:t>
            </a:r>
            <a:endParaRPr lang="en-US" dirty="0"/>
          </a:p>
        </p:txBody>
      </p:sp>
      <p:sp>
        <p:nvSpPr>
          <p:cNvPr id="15" name="TextBox 14"/>
          <p:cNvSpPr txBox="1"/>
          <p:nvPr/>
        </p:nvSpPr>
        <p:spPr>
          <a:xfrm>
            <a:off x="5943600" y="2819400"/>
            <a:ext cx="3048000" cy="830997"/>
          </a:xfrm>
          <a:prstGeom prst="rect">
            <a:avLst/>
          </a:prstGeom>
          <a:noFill/>
        </p:spPr>
        <p:txBody>
          <a:bodyPr wrap="square" rtlCol="0">
            <a:spAutoFit/>
          </a:bodyPr>
          <a:lstStyle/>
          <a:p>
            <a:r>
              <a:rPr lang="en-US" dirty="0" smtClean="0"/>
              <a:t>About 60% of world railroad mileage</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z="3200"/>
              <a:t>Fault localization</a:t>
            </a:r>
            <a:endParaRPr lang="en-US"/>
          </a:p>
        </p:txBody>
      </p:sp>
      <p:sp>
        <p:nvSpPr>
          <p:cNvPr id="32771" name="Rectangle 3"/>
          <p:cNvSpPr>
            <a:spLocks noGrp="1" noChangeArrowheads="1"/>
          </p:cNvSpPr>
          <p:nvPr>
            <p:ph idx="1"/>
          </p:nvPr>
        </p:nvSpPr>
        <p:spPr/>
        <p:txBody>
          <a:bodyPr>
            <a:normAutofit fontScale="70000" lnSpcReduction="20000"/>
          </a:bodyPr>
          <a:lstStyle/>
          <a:p>
            <a:pPr>
              <a:lnSpc>
                <a:spcPct val="120000"/>
              </a:lnSpc>
              <a:spcBef>
                <a:spcPts val="600"/>
              </a:spcBef>
            </a:pPr>
            <a:r>
              <a:rPr lang="en-US"/>
              <a:t>Fault classification – local vs. global </a:t>
            </a:r>
          </a:p>
          <a:p>
            <a:pPr lvl="1">
              <a:lnSpc>
                <a:spcPct val="120000"/>
              </a:lnSpc>
            </a:pPr>
            <a:r>
              <a:rPr lang="en-US"/>
              <a:t>Does it affect only me or does it affect others also?</a:t>
            </a:r>
          </a:p>
          <a:p>
            <a:pPr>
              <a:lnSpc>
                <a:spcPct val="120000"/>
              </a:lnSpc>
              <a:spcBef>
                <a:spcPts val="600"/>
              </a:spcBef>
            </a:pPr>
            <a:r>
              <a:rPr lang="en-US"/>
              <a:t>Global failures</a:t>
            </a:r>
          </a:p>
          <a:p>
            <a:pPr lvl="1">
              <a:lnSpc>
                <a:spcPct val="120000"/>
              </a:lnSpc>
            </a:pPr>
            <a:r>
              <a:rPr lang="en-US"/>
              <a:t>Server failure</a:t>
            </a:r>
          </a:p>
          <a:p>
            <a:pPr lvl="2">
              <a:lnSpc>
                <a:spcPct val="120000"/>
              </a:lnSpc>
            </a:pPr>
            <a:r>
              <a:rPr lang="en-US"/>
              <a:t> e.g., SIP proxy, DNS failure, database failures</a:t>
            </a:r>
          </a:p>
          <a:p>
            <a:pPr lvl="1">
              <a:lnSpc>
                <a:spcPct val="120000"/>
              </a:lnSpc>
            </a:pPr>
            <a:r>
              <a:rPr lang="en-US"/>
              <a:t>Network failures</a:t>
            </a:r>
          </a:p>
          <a:p>
            <a:pPr>
              <a:lnSpc>
                <a:spcPct val="120000"/>
              </a:lnSpc>
              <a:spcBef>
                <a:spcPts val="600"/>
              </a:spcBef>
            </a:pPr>
            <a:r>
              <a:rPr lang="en-US"/>
              <a:t>Local failures</a:t>
            </a:r>
          </a:p>
          <a:p>
            <a:pPr lvl="1">
              <a:lnSpc>
                <a:spcPct val="120000"/>
              </a:lnSpc>
            </a:pPr>
            <a:r>
              <a:rPr lang="en-US"/>
              <a:t>Specific source failure</a:t>
            </a:r>
          </a:p>
          <a:p>
            <a:pPr lvl="2">
              <a:lnSpc>
                <a:spcPct val="120000"/>
              </a:lnSpc>
            </a:pPr>
            <a:r>
              <a:rPr lang="en-US"/>
              <a:t>node A cannot make call to anyone</a:t>
            </a:r>
          </a:p>
          <a:p>
            <a:pPr lvl="1">
              <a:lnSpc>
                <a:spcPct val="120000"/>
              </a:lnSpc>
            </a:pPr>
            <a:r>
              <a:rPr lang="en-US"/>
              <a:t>Specific destination or participant failure</a:t>
            </a:r>
          </a:p>
          <a:p>
            <a:pPr lvl="2">
              <a:lnSpc>
                <a:spcPct val="120000"/>
              </a:lnSpc>
            </a:pPr>
            <a:r>
              <a:rPr lang="en-US"/>
              <a:t>no one can make call to node B</a:t>
            </a:r>
          </a:p>
          <a:p>
            <a:pPr lvl="1">
              <a:lnSpc>
                <a:spcPct val="120000"/>
              </a:lnSpc>
            </a:pPr>
            <a:r>
              <a:rPr lang="en-US"/>
              <a:t>Locally observed, but global failures</a:t>
            </a:r>
          </a:p>
          <a:p>
            <a:pPr lvl="2">
              <a:lnSpc>
                <a:spcPct val="120000"/>
              </a:lnSpc>
            </a:pPr>
            <a:r>
              <a:rPr lang="en-US"/>
              <a:t>DNS service failed, but only B observed it</a:t>
            </a:r>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8" name="Cloud"/>
          <p:cNvSpPr>
            <a:spLocks noChangeAspect="1" noEditPoints="1" noChangeArrowheads="1"/>
          </p:cNvSpPr>
          <p:nvPr/>
        </p:nvSpPr>
        <p:spPr bwMode="auto">
          <a:xfrm>
            <a:off x="3505200" y="3581400"/>
            <a:ext cx="1944688" cy="12954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E7EDB1"/>
          </a:solidFill>
          <a:ln w="9525">
            <a:solidFill>
              <a:srgbClr val="000000"/>
            </a:solidFill>
            <a:miter lim="800000"/>
            <a:headEnd/>
            <a:tailEnd/>
          </a:ln>
          <a:effectLst>
            <a:outerShdw dist="107763" dir="2700000" algn="ctr" rotWithShape="0">
              <a:srgbClr val="808080"/>
            </a:outerShdw>
          </a:effectLst>
        </p:spPr>
        <p:txBody>
          <a:bodyPr>
            <a:prstTxWarp prst="textNoShape">
              <a:avLst/>
            </a:prstTxWarp>
          </a:bodyPr>
          <a:lstStyle/>
          <a:p>
            <a:r>
              <a:rPr lang="en-US">
                <a:latin typeface="Calibri" pitchFamily="-65" charset="0"/>
              </a:rPr>
              <a:t>Internet</a:t>
            </a:r>
          </a:p>
        </p:txBody>
      </p:sp>
      <p:sp>
        <p:nvSpPr>
          <p:cNvPr id="14339" name="Title 15"/>
          <p:cNvSpPr>
            <a:spLocks noGrp="1"/>
          </p:cNvSpPr>
          <p:nvPr>
            <p:ph type="title"/>
          </p:nvPr>
        </p:nvSpPr>
        <p:spPr/>
        <p:txBody>
          <a:bodyPr/>
          <a:lstStyle/>
          <a:p>
            <a:pPr algn="l"/>
            <a:r>
              <a:rPr lang="en-US" dirty="0"/>
              <a:t>Do You See What I See?</a:t>
            </a:r>
          </a:p>
        </p:txBody>
      </p:sp>
      <p:sp>
        <p:nvSpPr>
          <p:cNvPr id="21" name="Footer Placeholder 20"/>
          <p:cNvSpPr>
            <a:spLocks noGrp="1"/>
          </p:cNvSpPr>
          <p:nvPr>
            <p:ph type="ftr" sz="quarter" idx="11"/>
          </p:nvPr>
        </p:nvSpPr>
        <p:spPr/>
        <p:txBody>
          <a:bodyPr/>
          <a:lstStyle/>
          <a:p>
            <a:r>
              <a:rPr lang="en-US" smtClean="0"/>
              <a:t>6998-03 Feb. 2010</a:t>
            </a:r>
            <a:endParaRPr lang="en-US"/>
          </a:p>
        </p:txBody>
      </p:sp>
      <p:sp>
        <p:nvSpPr>
          <p:cNvPr id="14340" name="Content Placeholder 16"/>
          <p:cNvSpPr>
            <a:spLocks noGrp="1"/>
          </p:cNvSpPr>
          <p:nvPr>
            <p:ph sz="quarter" idx="4294967295"/>
          </p:nvPr>
        </p:nvSpPr>
        <p:spPr>
          <a:xfrm>
            <a:off x="0" y="1600200"/>
            <a:ext cx="8335963" cy="4724400"/>
          </a:xfrm>
        </p:spPr>
        <p:txBody>
          <a:bodyPr/>
          <a:lstStyle/>
          <a:p>
            <a:endParaRPr lang="en-US"/>
          </a:p>
          <a:p>
            <a:endParaRPr lang="en-US"/>
          </a:p>
        </p:txBody>
      </p:sp>
      <p:pic>
        <p:nvPicPr>
          <p:cNvPr id="6" name="Picture 4" descr="j0195384"/>
          <p:cNvPicPr>
            <a:picLocks noChangeAspect="1" noChangeArrowheads="1"/>
          </p:cNvPicPr>
          <p:nvPr/>
        </p:nvPicPr>
        <p:blipFill>
          <a:blip r:embed="rId3"/>
          <a:srcRect/>
          <a:stretch>
            <a:fillRect/>
          </a:stretch>
        </p:blipFill>
        <p:spPr bwMode="auto">
          <a:xfrm>
            <a:off x="1066800" y="3581400"/>
            <a:ext cx="1268413" cy="1295400"/>
          </a:xfrm>
          <a:prstGeom prst="rect">
            <a:avLst/>
          </a:prstGeom>
          <a:noFill/>
          <a:ln w="9525">
            <a:solidFill>
              <a:srgbClr val="397FD3"/>
            </a:solidFill>
            <a:miter lim="800000"/>
            <a:headEnd/>
            <a:tailEnd/>
          </a:ln>
          <a:effectLst>
            <a:outerShdw blurRad="63500" dist="26940" dir="5400000" rotWithShape="0">
              <a:srgbClr val="000000">
                <a:alpha val="43137"/>
              </a:srgbClr>
            </a:outerShdw>
          </a:effectLst>
        </p:spPr>
      </p:pic>
      <p:pic>
        <p:nvPicPr>
          <p:cNvPr id="14343" name="Picture 4" descr="j0195384"/>
          <p:cNvPicPr>
            <a:picLocks noChangeAspect="1" noChangeArrowheads="1"/>
          </p:cNvPicPr>
          <p:nvPr/>
        </p:nvPicPr>
        <p:blipFill>
          <a:blip r:embed="rId3"/>
          <a:srcRect/>
          <a:stretch>
            <a:fillRect/>
          </a:stretch>
        </p:blipFill>
        <p:spPr bwMode="auto">
          <a:xfrm>
            <a:off x="6477000" y="4419600"/>
            <a:ext cx="1268413" cy="1295400"/>
          </a:xfrm>
          <a:prstGeom prst="rect">
            <a:avLst/>
          </a:prstGeom>
          <a:noFill/>
          <a:ln w="9525">
            <a:noFill/>
            <a:miter lim="800000"/>
            <a:headEnd/>
            <a:tailEnd/>
          </a:ln>
        </p:spPr>
      </p:pic>
      <p:pic>
        <p:nvPicPr>
          <p:cNvPr id="14344" name="Picture 4" descr="j0195384"/>
          <p:cNvPicPr>
            <a:picLocks noChangeAspect="1" noChangeArrowheads="1"/>
          </p:cNvPicPr>
          <p:nvPr/>
        </p:nvPicPr>
        <p:blipFill>
          <a:blip r:embed="rId3"/>
          <a:srcRect/>
          <a:stretch>
            <a:fillRect/>
          </a:stretch>
        </p:blipFill>
        <p:spPr bwMode="auto">
          <a:xfrm>
            <a:off x="6477000" y="2133600"/>
            <a:ext cx="1268413" cy="1295400"/>
          </a:xfrm>
          <a:prstGeom prst="rect">
            <a:avLst/>
          </a:prstGeom>
          <a:noFill/>
          <a:ln w="9525">
            <a:noFill/>
            <a:miter lim="800000"/>
            <a:headEnd/>
            <a:tailEnd/>
          </a:ln>
        </p:spPr>
      </p:pic>
      <p:grpSp>
        <p:nvGrpSpPr>
          <p:cNvPr id="2" name="Group 10"/>
          <p:cNvGrpSpPr>
            <a:grpSpLocks/>
          </p:cNvGrpSpPr>
          <p:nvPr/>
        </p:nvGrpSpPr>
        <p:grpSpPr bwMode="auto">
          <a:xfrm>
            <a:off x="3429000" y="2209800"/>
            <a:ext cx="533400" cy="1143000"/>
            <a:chOff x="3408" y="1728"/>
            <a:chExt cx="858" cy="1428"/>
          </a:xfrm>
        </p:grpSpPr>
        <p:sp>
          <p:nvSpPr>
            <p:cNvPr id="14354" name="tower"/>
            <p:cNvSpPr>
              <a:spLocks noEditPoints="1" noChangeArrowheads="1"/>
            </p:cNvSpPr>
            <p:nvPr/>
          </p:nvSpPr>
          <p:spPr bwMode="auto">
            <a:xfrm>
              <a:off x="3408" y="1728"/>
              <a:ext cx="570" cy="1140"/>
            </a:xfrm>
            <a:custGeom>
              <a:avLst/>
              <a:gdLst>
                <a:gd name="T0" fmla="*/ 0 w 21600"/>
                <a:gd name="T1" fmla="*/ 115 h 21600"/>
                <a:gd name="T2" fmla="*/ 176 w 21600"/>
                <a:gd name="T3" fmla="*/ 0 h 21600"/>
                <a:gd name="T4" fmla="*/ 285 w 21600"/>
                <a:gd name="T5" fmla="*/ 0 h 21600"/>
                <a:gd name="T6" fmla="*/ 570 w 21600"/>
                <a:gd name="T7" fmla="*/ 0 h 21600"/>
                <a:gd name="T8" fmla="*/ 570 w 21600"/>
                <a:gd name="T9" fmla="*/ 615 h 21600"/>
                <a:gd name="T10" fmla="*/ 570 w 21600"/>
                <a:gd name="T11" fmla="*/ 1025 h 21600"/>
                <a:gd name="T12" fmla="*/ 400 w 21600"/>
                <a:gd name="T13" fmla="*/ 1140 h 21600"/>
                <a:gd name="T14" fmla="*/ 279 w 21600"/>
                <a:gd name="T15" fmla="*/ 1140 h 21600"/>
                <a:gd name="T16" fmla="*/ 0 w 21600"/>
                <a:gd name="T17" fmla="*/ 1140 h 21600"/>
                <a:gd name="T18" fmla="*/ 0 w 21600"/>
                <a:gd name="T19" fmla="*/ 608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5 w 21600"/>
                <a:gd name="T31" fmla="*/ 22547 h 21600"/>
                <a:gd name="T32" fmla="*/ 21486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prstTxWarp prst="textNoShape">
                <a:avLst/>
              </a:prstTxWarp>
            </a:bodyPr>
            <a:lstStyle/>
            <a:p>
              <a:endParaRPr lang="en-US">
                <a:latin typeface="Calibri" pitchFamily="-65" charset="0"/>
              </a:endParaRPr>
            </a:p>
          </p:txBody>
        </p:sp>
        <p:sp>
          <p:nvSpPr>
            <p:cNvPr id="14355" name="tower"/>
            <p:cNvSpPr>
              <a:spLocks noEditPoints="1" noChangeArrowheads="1"/>
            </p:cNvSpPr>
            <p:nvPr/>
          </p:nvSpPr>
          <p:spPr bwMode="auto">
            <a:xfrm>
              <a:off x="3504" y="1824"/>
              <a:ext cx="570" cy="1140"/>
            </a:xfrm>
            <a:custGeom>
              <a:avLst/>
              <a:gdLst>
                <a:gd name="T0" fmla="*/ 0 w 21600"/>
                <a:gd name="T1" fmla="*/ 115 h 21600"/>
                <a:gd name="T2" fmla="*/ 176 w 21600"/>
                <a:gd name="T3" fmla="*/ 0 h 21600"/>
                <a:gd name="T4" fmla="*/ 285 w 21600"/>
                <a:gd name="T5" fmla="*/ 0 h 21600"/>
                <a:gd name="T6" fmla="*/ 570 w 21600"/>
                <a:gd name="T7" fmla="*/ 0 h 21600"/>
                <a:gd name="T8" fmla="*/ 570 w 21600"/>
                <a:gd name="T9" fmla="*/ 615 h 21600"/>
                <a:gd name="T10" fmla="*/ 570 w 21600"/>
                <a:gd name="T11" fmla="*/ 1025 h 21600"/>
                <a:gd name="T12" fmla="*/ 400 w 21600"/>
                <a:gd name="T13" fmla="*/ 1140 h 21600"/>
                <a:gd name="T14" fmla="*/ 279 w 21600"/>
                <a:gd name="T15" fmla="*/ 1140 h 21600"/>
                <a:gd name="T16" fmla="*/ 0 w 21600"/>
                <a:gd name="T17" fmla="*/ 1140 h 21600"/>
                <a:gd name="T18" fmla="*/ 0 w 21600"/>
                <a:gd name="T19" fmla="*/ 608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5 w 21600"/>
                <a:gd name="T31" fmla="*/ 22547 h 21600"/>
                <a:gd name="T32" fmla="*/ 21486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prstTxWarp prst="textNoShape">
                <a:avLst/>
              </a:prstTxWarp>
            </a:bodyPr>
            <a:lstStyle/>
            <a:p>
              <a:endParaRPr lang="en-US">
                <a:latin typeface="Calibri" pitchFamily="-65" charset="0"/>
              </a:endParaRPr>
            </a:p>
          </p:txBody>
        </p:sp>
        <p:sp>
          <p:nvSpPr>
            <p:cNvPr id="14356" name="tower"/>
            <p:cNvSpPr>
              <a:spLocks noEditPoints="1" noChangeArrowheads="1"/>
            </p:cNvSpPr>
            <p:nvPr/>
          </p:nvSpPr>
          <p:spPr bwMode="auto">
            <a:xfrm>
              <a:off x="3600" y="1920"/>
              <a:ext cx="570" cy="1140"/>
            </a:xfrm>
            <a:custGeom>
              <a:avLst/>
              <a:gdLst>
                <a:gd name="T0" fmla="*/ 0 w 21600"/>
                <a:gd name="T1" fmla="*/ 115 h 21600"/>
                <a:gd name="T2" fmla="*/ 176 w 21600"/>
                <a:gd name="T3" fmla="*/ 0 h 21600"/>
                <a:gd name="T4" fmla="*/ 285 w 21600"/>
                <a:gd name="T5" fmla="*/ 0 h 21600"/>
                <a:gd name="T6" fmla="*/ 570 w 21600"/>
                <a:gd name="T7" fmla="*/ 0 h 21600"/>
                <a:gd name="T8" fmla="*/ 570 w 21600"/>
                <a:gd name="T9" fmla="*/ 615 h 21600"/>
                <a:gd name="T10" fmla="*/ 570 w 21600"/>
                <a:gd name="T11" fmla="*/ 1025 h 21600"/>
                <a:gd name="T12" fmla="*/ 400 w 21600"/>
                <a:gd name="T13" fmla="*/ 1140 h 21600"/>
                <a:gd name="T14" fmla="*/ 279 w 21600"/>
                <a:gd name="T15" fmla="*/ 1140 h 21600"/>
                <a:gd name="T16" fmla="*/ 0 w 21600"/>
                <a:gd name="T17" fmla="*/ 1140 h 21600"/>
                <a:gd name="T18" fmla="*/ 0 w 21600"/>
                <a:gd name="T19" fmla="*/ 608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5 w 21600"/>
                <a:gd name="T31" fmla="*/ 22547 h 21600"/>
                <a:gd name="T32" fmla="*/ 21486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prstTxWarp prst="textNoShape">
                <a:avLst/>
              </a:prstTxWarp>
            </a:bodyPr>
            <a:lstStyle/>
            <a:p>
              <a:endParaRPr lang="en-US">
                <a:latin typeface="Calibri" pitchFamily="-65" charset="0"/>
              </a:endParaRPr>
            </a:p>
          </p:txBody>
        </p:sp>
        <p:sp>
          <p:nvSpPr>
            <p:cNvPr id="14357" name="tower"/>
            <p:cNvSpPr>
              <a:spLocks noEditPoints="1" noChangeArrowheads="1"/>
            </p:cNvSpPr>
            <p:nvPr/>
          </p:nvSpPr>
          <p:spPr bwMode="auto">
            <a:xfrm>
              <a:off x="3696" y="2016"/>
              <a:ext cx="570" cy="1140"/>
            </a:xfrm>
            <a:custGeom>
              <a:avLst/>
              <a:gdLst>
                <a:gd name="T0" fmla="*/ 0 w 21600"/>
                <a:gd name="T1" fmla="*/ 115 h 21600"/>
                <a:gd name="T2" fmla="*/ 176 w 21600"/>
                <a:gd name="T3" fmla="*/ 0 h 21600"/>
                <a:gd name="T4" fmla="*/ 285 w 21600"/>
                <a:gd name="T5" fmla="*/ 0 h 21600"/>
                <a:gd name="T6" fmla="*/ 570 w 21600"/>
                <a:gd name="T7" fmla="*/ 0 h 21600"/>
                <a:gd name="T8" fmla="*/ 570 w 21600"/>
                <a:gd name="T9" fmla="*/ 615 h 21600"/>
                <a:gd name="T10" fmla="*/ 570 w 21600"/>
                <a:gd name="T11" fmla="*/ 1025 h 21600"/>
                <a:gd name="T12" fmla="*/ 400 w 21600"/>
                <a:gd name="T13" fmla="*/ 1140 h 21600"/>
                <a:gd name="T14" fmla="*/ 279 w 21600"/>
                <a:gd name="T15" fmla="*/ 1140 h 21600"/>
                <a:gd name="T16" fmla="*/ 0 w 21600"/>
                <a:gd name="T17" fmla="*/ 1140 h 21600"/>
                <a:gd name="T18" fmla="*/ 0 w 21600"/>
                <a:gd name="T19" fmla="*/ 608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5 w 21600"/>
                <a:gd name="T31" fmla="*/ 22547 h 21600"/>
                <a:gd name="T32" fmla="*/ 21486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prstTxWarp prst="textNoShape">
                <a:avLst/>
              </a:prstTxWarp>
            </a:bodyPr>
            <a:lstStyle/>
            <a:p>
              <a:endParaRPr lang="en-US">
                <a:latin typeface="Calibri" pitchFamily="-65" charset="0"/>
              </a:endParaRPr>
            </a:p>
          </p:txBody>
        </p:sp>
      </p:grpSp>
      <p:sp>
        <p:nvSpPr>
          <p:cNvPr id="14346" name="AutoShape 13"/>
          <p:cNvSpPr>
            <a:spLocks noChangeArrowheads="1"/>
          </p:cNvSpPr>
          <p:nvPr/>
        </p:nvSpPr>
        <p:spPr bwMode="auto">
          <a:xfrm rot="-3011760">
            <a:off x="2359025" y="3314700"/>
            <a:ext cx="1271588" cy="388938"/>
          </a:xfrm>
          <a:custGeom>
            <a:avLst/>
            <a:gdLst>
              <a:gd name="T0" fmla="*/ 953766 w 21600"/>
              <a:gd name="T1" fmla="*/ 0 h 21600"/>
              <a:gd name="T2" fmla="*/ 0 w 21600"/>
              <a:gd name="T3" fmla="*/ 194625 h 21600"/>
              <a:gd name="T4" fmla="*/ 953766 w 21600"/>
              <a:gd name="T5" fmla="*/ 389249 h 21600"/>
              <a:gd name="T6" fmla="*/ 1271688 w 21600"/>
              <a:gd name="T7" fmla="*/ 19462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latin typeface="Calibri" pitchFamily="-65" charset="0"/>
            </a:endParaRPr>
          </a:p>
        </p:txBody>
      </p:sp>
      <p:sp>
        <p:nvSpPr>
          <p:cNvPr id="14347" name="AutoShape 15"/>
          <p:cNvSpPr>
            <a:spLocks noChangeArrowheads="1"/>
          </p:cNvSpPr>
          <p:nvPr/>
        </p:nvSpPr>
        <p:spPr bwMode="auto">
          <a:xfrm rot="-3011760">
            <a:off x="2794000" y="3270250"/>
            <a:ext cx="434975" cy="536575"/>
          </a:xfrm>
          <a:prstGeom prst="irregularSeal1">
            <a:avLst/>
          </a:prstGeom>
          <a:solidFill>
            <a:srgbClr val="FF0000"/>
          </a:solidFill>
          <a:ln w="9525">
            <a:solidFill>
              <a:schemeClr val="tx1"/>
            </a:solidFill>
            <a:miter lim="800000"/>
            <a:headEnd/>
            <a:tailEnd/>
          </a:ln>
        </p:spPr>
        <p:txBody>
          <a:bodyPr wrap="none" anchor="ctr">
            <a:prstTxWarp prst="textNoShape">
              <a:avLst/>
            </a:prstTxWarp>
          </a:bodyPr>
          <a:lstStyle/>
          <a:p>
            <a:endParaRPr lang="en-US">
              <a:latin typeface="Calibri" pitchFamily="-65" charset="0"/>
            </a:endParaRPr>
          </a:p>
        </p:txBody>
      </p:sp>
      <p:cxnSp>
        <p:nvCxnSpPr>
          <p:cNvPr id="30" name="Elbow Connector 29"/>
          <p:cNvCxnSpPr/>
          <p:nvPr/>
        </p:nvCxnSpPr>
        <p:spPr>
          <a:xfrm>
            <a:off x="2590800" y="4495800"/>
            <a:ext cx="3810000" cy="533400"/>
          </a:xfrm>
          <a:prstGeom prst="bentConnector3">
            <a:avLst>
              <a:gd name="adj1" fmla="val 50000"/>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flipV="1">
            <a:off x="2590800" y="2819400"/>
            <a:ext cx="3810000" cy="1371600"/>
          </a:xfrm>
          <a:prstGeom prst="bentConnector3">
            <a:avLst>
              <a:gd name="adj1" fmla="val 59405"/>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Rounded Rectangular Callout 38"/>
          <p:cNvSpPr/>
          <p:nvPr/>
        </p:nvSpPr>
        <p:spPr>
          <a:xfrm>
            <a:off x="1066800" y="2286000"/>
            <a:ext cx="1447800" cy="1066800"/>
          </a:xfrm>
          <a:prstGeom prst="wedgeRoundRectCallout">
            <a:avLst>
              <a:gd name="adj1" fmla="val 11599"/>
              <a:gd name="adj2" fmla="val 7524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r>
              <a:rPr lang="en-US" sz="2000" dirty="0">
                <a:solidFill>
                  <a:schemeClr val="tx1"/>
                </a:solidFill>
              </a:rPr>
              <a:t>Do you see what I see?</a:t>
            </a:r>
          </a:p>
        </p:txBody>
      </p:sp>
      <p:sp>
        <p:nvSpPr>
          <p:cNvPr id="43" name="Rounded Rectangle 42"/>
          <p:cNvSpPr>
            <a:spLocks noChangeArrowheads="1"/>
          </p:cNvSpPr>
          <p:nvPr/>
        </p:nvSpPr>
        <p:spPr bwMode="auto">
          <a:xfrm>
            <a:off x="1143000" y="4953000"/>
            <a:ext cx="1143000" cy="381000"/>
          </a:xfrm>
          <a:prstGeom prst="roundRect">
            <a:avLst>
              <a:gd name="adj" fmla="val 16667"/>
            </a:avLst>
          </a:prstGeom>
          <a:gradFill rotWithShape="1">
            <a:gsLst>
              <a:gs pos="0">
                <a:srgbClr val="E0E9FD"/>
              </a:gs>
              <a:gs pos="14000">
                <a:srgbClr val="C4D6F9"/>
              </a:gs>
              <a:gs pos="45000">
                <a:srgbClr val="A9C3F4"/>
              </a:gs>
              <a:gs pos="64999">
                <a:srgbClr val="A9C3F4"/>
              </a:gs>
              <a:gs pos="86000">
                <a:srgbClr val="BCD1F8"/>
              </a:gs>
              <a:gs pos="100000">
                <a:srgbClr val="E2EAFB"/>
              </a:gs>
            </a:gsLst>
            <a:lin ang="16200000" scaled="1"/>
          </a:gradFill>
          <a:ln w="9525">
            <a:solidFill>
              <a:srgbClr val="397FD3"/>
            </a:solidFill>
            <a:round/>
            <a:headEnd/>
            <a:tailEnd/>
          </a:ln>
          <a:effectLst>
            <a:outerShdw blurRad="63500" dist="26940" dir="5400000" rotWithShape="0">
              <a:srgbClr val="000000">
                <a:alpha val="43137"/>
              </a:srgbClr>
            </a:outerShdw>
          </a:effectLst>
        </p:spPr>
        <p:txBody>
          <a:bodyPr anchor="ctr">
            <a:prstTxWarp prst="textNoShape">
              <a:avLst/>
            </a:prstTxWarp>
          </a:bodyPr>
          <a:lstStyle/>
          <a:p>
            <a:pPr algn="ctr"/>
            <a:r>
              <a:rPr lang="en-US" sz="2000">
                <a:solidFill>
                  <a:srgbClr val="000000"/>
                </a:solidFill>
                <a:latin typeface="Calibri" pitchFamily="-65" charset="0"/>
              </a:rPr>
              <a:t>End user</a:t>
            </a:r>
          </a:p>
        </p:txBody>
      </p:sp>
      <p:sp>
        <p:nvSpPr>
          <p:cNvPr id="44" name="Rounded Rectangle 43"/>
          <p:cNvSpPr>
            <a:spLocks noChangeArrowheads="1"/>
          </p:cNvSpPr>
          <p:nvPr/>
        </p:nvSpPr>
        <p:spPr bwMode="auto">
          <a:xfrm>
            <a:off x="6553200" y="3505200"/>
            <a:ext cx="1143000" cy="381000"/>
          </a:xfrm>
          <a:prstGeom prst="roundRect">
            <a:avLst>
              <a:gd name="adj" fmla="val 16667"/>
            </a:avLst>
          </a:prstGeom>
          <a:gradFill rotWithShape="1">
            <a:gsLst>
              <a:gs pos="0">
                <a:srgbClr val="E0E9FD"/>
              </a:gs>
              <a:gs pos="14000">
                <a:srgbClr val="C4D6F9"/>
              </a:gs>
              <a:gs pos="45000">
                <a:srgbClr val="A9C3F4"/>
              </a:gs>
              <a:gs pos="64999">
                <a:srgbClr val="A9C3F4"/>
              </a:gs>
              <a:gs pos="86000">
                <a:srgbClr val="BCD1F8"/>
              </a:gs>
              <a:gs pos="100000">
                <a:srgbClr val="E2EAFB"/>
              </a:gs>
            </a:gsLst>
            <a:lin ang="16200000" scaled="1"/>
          </a:gradFill>
          <a:ln w="9525">
            <a:solidFill>
              <a:srgbClr val="397FD3"/>
            </a:solidFill>
            <a:round/>
            <a:headEnd/>
            <a:tailEnd/>
          </a:ln>
          <a:effectLst>
            <a:outerShdw blurRad="63500" dist="26940" dir="5400000" rotWithShape="0">
              <a:srgbClr val="000000">
                <a:alpha val="43137"/>
              </a:srgbClr>
            </a:outerShdw>
          </a:effectLst>
        </p:spPr>
        <p:txBody>
          <a:bodyPr anchor="ctr">
            <a:prstTxWarp prst="textNoShape">
              <a:avLst/>
            </a:prstTxWarp>
          </a:bodyPr>
          <a:lstStyle/>
          <a:p>
            <a:pPr algn="ctr"/>
            <a:r>
              <a:rPr lang="en-US" sz="2000" dirty="0">
                <a:solidFill>
                  <a:srgbClr val="000000"/>
                </a:solidFill>
                <a:latin typeface="Calibri" pitchFamily="-65" charset="0"/>
              </a:rPr>
              <a:t>End user</a:t>
            </a:r>
          </a:p>
        </p:txBody>
      </p:sp>
      <p:sp>
        <p:nvSpPr>
          <p:cNvPr id="45" name="Rounded Rectangle 44"/>
          <p:cNvSpPr>
            <a:spLocks noChangeArrowheads="1"/>
          </p:cNvSpPr>
          <p:nvPr/>
        </p:nvSpPr>
        <p:spPr bwMode="auto">
          <a:xfrm>
            <a:off x="6553200" y="5791200"/>
            <a:ext cx="1143000" cy="381000"/>
          </a:xfrm>
          <a:prstGeom prst="roundRect">
            <a:avLst>
              <a:gd name="adj" fmla="val 16667"/>
            </a:avLst>
          </a:prstGeom>
          <a:gradFill rotWithShape="1">
            <a:gsLst>
              <a:gs pos="0">
                <a:srgbClr val="E0E9FD"/>
              </a:gs>
              <a:gs pos="14000">
                <a:srgbClr val="C4D6F9"/>
              </a:gs>
              <a:gs pos="45000">
                <a:srgbClr val="A9C3F4"/>
              </a:gs>
              <a:gs pos="64999">
                <a:srgbClr val="A9C3F4"/>
              </a:gs>
              <a:gs pos="86000">
                <a:srgbClr val="BCD1F8"/>
              </a:gs>
              <a:gs pos="100000">
                <a:srgbClr val="E2EAFB"/>
              </a:gs>
            </a:gsLst>
            <a:lin ang="16200000" scaled="1"/>
          </a:gradFill>
          <a:ln w="9525">
            <a:solidFill>
              <a:srgbClr val="397FD3"/>
            </a:solidFill>
            <a:round/>
            <a:headEnd/>
            <a:tailEnd/>
          </a:ln>
          <a:effectLst>
            <a:outerShdw blurRad="63500" dist="26940" dir="5400000" rotWithShape="0">
              <a:srgbClr val="000000">
                <a:alpha val="43137"/>
              </a:srgbClr>
            </a:outerShdw>
          </a:effectLst>
        </p:spPr>
        <p:txBody>
          <a:bodyPr anchor="ctr">
            <a:prstTxWarp prst="textNoShape">
              <a:avLst/>
            </a:prstTxWarp>
          </a:bodyPr>
          <a:lstStyle/>
          <a:p>
            <a:pPr algn="ctr"/>
            <a:r>
              <a:rPr lang="en-US" sz="2000" dirty="0">
                <a:solidFill>
                  <a:srgbClr val="000000"/>
                </a:solidFill>
                <a:latin typeface="Calibri" pitchFamily="-65" charset="0"/>
              </a:rPr>
              <a:t>End </a:t>
            </a:r>
            <a:r>
              <a:rPr lang="en-US" sz="1800" dirty="0">
                <a:solidFill>
                  <a:srgbClr val="000000"/>
                </a:solidFill>
                <a:latin typeface="Calibri" pitchFamily="-65" charset="0"/>
              </a:rPr>
              <a:t>user</a:t>
            </a:r>
            <a:endParaRPr lang="en-US" sz="2000" dirty="0">
              <a:solidFill>
                <a:srgbClr val="000000"/>
              </a:solidFill>
              <a:latin typeface="Calibri" pitchFamily="-65"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r>
              <a:rPr lang="en-US" sz="3600" dirty="0" smtClean="0"/>
              <a:t>Project: </a:t>
            </a:r>
            <a:r>
              <a:rPr lang="en-US" sz="3600" dirty="0"/>
              <a:t>“Do You See What I See?”</a:t>
            </a:r>
          </a:p>
        </p:txBody>
      </p:sp>
      <p:sp>
        <p:nvSpPr>
          <p:cNvPr id="34819" name="Rectangle 3"/>
          <p:cNvSpPr>
            <a:spLocks noGrp="1" noChangeArrowheads="1"/>
          </p:cNvSpPr>
          <p:nvPr>
            <p:ph idx="1"/>
          </p:nvPr>
        </p:nvSpPr>
        <p:spPr>
          <a:xfrm>
            <a:off x="731838" y="1600200"/>
            <a:ext cx="7683500" cy="4525963"/>
          </a:xfrm>
        </p:spPr>
        <p:txBody>
          <a:bodyPr>
            <a:normAutofit fontScale="85000" lnSpcReduction="20000"/>
          </a:bodyPr>
          <a:lstStyle/>
          <a:p>
            <a:pPr>
              <a:lnSpc>
                <a:spcPct val="110000"/>
              </a:lnSpc>
              <a:spcBef>
                <a:spcPts val="600"/>
              </a:spcBef>
            </a:pPr>
            <a:r>
              <a:rPr lang="en-US" sz="2000" dirty="0"/>
              <a:t>Each node has a set of active and passive measurement tools</a:t>
            </a:r>
          </a:p>
          <a:p>
            <a:pPr>
              <a:lnSpc>
                <a:spcPct val="110000"/>
              </a:lnSpc>
              <a:spcBef>
                <a:spcPts val="600"/>
              </a:spcBef>
            </a:pPr>
            <a:r>
              <a:rPr lang="en-US" sz="2000" dirty="0"/>
              <a:t>Use intercept (NDIS, </a:t>
            </a:r>
            <a:r>
              <a:rPr lang="en-US" sz="2000" dirty="0" err="1"/>
              <a:t>pcap</a:t>
            </a:r>
            <a:r>
              <a:rPr lang="en-US" sz="2000" dirty="0"/>
              <a:t>) </a:t>
            </a:r>
          </a:p>
          <a:p>
            <a:pPr lvl="1">
              <a:lnSpc>
                <a:spcPct val="110000"/>
              </a:lnSpc>
            </a:pPr>
            <a:r>
              <a:rPr lang="en-US" sz="1800" dirty="0"/>
              <a:t>to detect problems automatically</a:t>
            </a:r>
          </a:p>
          <a:p>
            <a:pPr lvl="2">
              <a:lnSpc>
                <a:spcPct val="110000"/>
              </a:lnSpc>
            </a:pPr>
            <a:r>
              <a:rPr lang="en-US" sz="1600" dirty="0"/>
              <a:t>e.g., no response to SIP, HTTP or DNS request</a:t>
            </a:r>
          </a:p>
          <a:p>
            <a:pPr lvl="2">
              <a:lnSpc>
                <a:spcPct val="110000"/>
              </a:lnSpc>
            </a:pPr>
            <a:r>
              <a:rPr lang="en-US" sz="1600" dirty="0"/>
              <a:t>deviation from normal protocol exchange behavior</a:t>
            </a:r>
          </a:p>
          <a:p>
            <a:pPr lvl="1">
              <a:lnSpc>
                <a:spcPct val="110000"/>
              </a:lnSpc>
            </a:pPr>
            <a:r>
              <a:rPr lang="en-US" sz="1800" dirty="0"/>
              <a:t>gather performance statistics (packet jitter)</a:t>
            </a:r>
          </a:p>
          <a:p>
            <a:pPr lvl="1">
              <a:lnSpc>
                <a:spcPct val="110000"/>
              </a:lnSpc>
            </a:pPr>
            <a:r>
              <a:rPr lang="en-US" sz="1800" dirty="0"/>
              <a:t>capture RTCP and similar measurement packets</a:t>
            </a:r>
          </a:p>
          <a:p>
            <a:pPr>
              <a:lnSpc>
                <a:spcPct val="110000"/>
              </a:lnSpc>
              <a:spcBef>
                <a:spcPts val="600"/>
              </a:spcBef>
            </a:pPr>
            <a:r>
              <a:rPr lang="en-US" sz="2000" dirty="0"/>
              <a:t>Nodes can ask others for their view</a:t>
            </a:r>
          </a:p>
          <a:p>
            <a:pPr lvl="1">
              <a:lnSpc>
                <a:spcPct val="110000"/>
              </a:lnSpc>
            </a:pPr>
            <a:r>
              <a:rPr lang="en-US" sz="1800" dirty="0"/>
              <a:t>possibly also dedicated “weather stations”</a:t>
            </a:r>
          </a:p>
          <a:p>
            <a:pPr>
              <a:lnSpc>
                <a:spcPct val="110000"/>
              </a:lnSpc>
              <a:spcBef>
                <a:spcPts val="600"/>
              </a:spcBef>
            </a:pPr>
            <a:r>
              <a:rPr lang="en-US" sz="2000" dirty="0"/>
              <a:t>Iterative process, leading to:</a:t>
            </a:r>
          </a:p>
          <a:p>
            <a:pPr lvl="1">
              <a:lnSpc>
                <a:spcPct val="110000"/>
              </a:lnSpc>
            </a:pPr>
            <a:r>
              <a:rPr lang="en-US" sz="1800" dirty="0"/>
              <a:t>user indication of cause of failure</a:t>
            </a:r>
          </a:p>
          <a:p>
            <a:pPr lvl="1">
              <a:lnSpc>
                <a:spcPct val="110000"/>
              </a:lnSpc>
            </a:pPr>
            <a:r>
              <a:rPr lang="en-US" sz="1800" dirty="0"/>
              <a:t>in some cases, work-around (application-layer routing) </a:t>
            </a:r>
            <a:r>
              <a:rPr lang="en-US" sz="1800" dirty="0" err="1">
                <a:sym typeface="Wingdings" pitchFamily="-65" charset="2"/>
              </a:rPr>
              <a:t></a:t>
            </a:r>
            <a:r>
              <a:rPr lang="en-US" sz="1800" dirty="0">
                <a:sym typeface="Wingdings" pitchFamily="-65" charset="2"/>
              </a:rPr>
              <a:t> TURN server, use remote DNS servers</a:t>
            </a:r>
            <a:endParaRPr lang="en-US" sz="1800" dirty="0"/>
          </a:p>
          <a:p>
            <a:pPr>
              <a:lnSpc>
                <a:spcPct val="110000"/>
              </a:lnSpc>
              <a:spcBef>
                <a:spcPts val="600"/>
              </a:spcBef>
            </a:pPr>
            <a:r>
              <a:rPr lang="en-US" sz="2000" dirty="0"/>
              <a:t>Nodes collect statistical information on failures and their likely causes</a:t>
            </a:r>
          </a:p>
        </p:txBody>
      </p:sp>
      <p:sp>
        <p:nvSpPr>
          <p:cNvPr id="5" name="Footer Placeholder 4"/>
          <p:cNvSpPr>
            <a:spLocks noGrp="1"/>
          </p:cNvSpPr>
          <p:nvPr>
            <p:ph type="ftr" sz="quarter" idx="11"/>
          </p:nvPr>
        </p:nvSpPr>
        <p:spPr/>
        <p:txBody>
          <a:bodyPr/>
          <a:lstStyle/>
          <a:p>
            <a:r>
              <a:rPr lang="en-US" smtClean="0"/>
              <a:t>6998-03 Feb. 2010</a:t>
            </a:r>
            <a:endParaRPr lang="en-US"/>
          </a:p>
        </p:txBody>
      </p:sp>
      <p:sp>
        <p:nvSpPr>
          <p:cNvPr id="34820" name="AutoShape 4"/>
          <p:cNvSpPr>
            <a:spLocks noChangeArrowheads="1"/>
          </p:cNvSpPr>
          <p:nvPr/>
        </p:nvSpPr>
        <p:spPr bwMode="auto">
          <a:xfrm>
            <a:off x="7010400" y="0"/>
            <a:ext cx="2133600" cy="762000"/>
          </a:xfrm>
          <a:prstGeom prst="wedgeEllipseCallout">
            <a:avLst>
              <a:gd name="adj1" fmla="val -77651"/>
              <a:gd name="adj2" fmla="val 49546"/>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t>DYSWIS</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73753" name="Oval 25"/>
          <p:cNvSpPr>
            <a:spLocks noChangeArrowheads="1"/>
          </p:cNvSpPr>
          <p:nvPr/>
        </p:nvSpPr>
        <p:spPr bwMode="auto">
          <a:xfrm>
            <a:off x="7596188" y="2060575"/>
            <a:ext cx="1512887" cy="863600"/>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pPr algn="ctr"/>
            <a:r>
              <a:rPr lang="en-US" sz="1600"/>
              <a:t>Diagnosis node</a:t>
            </a:r>
          </a:p>
        </p:txBody>
      </p:sp>
      <p:cxnSp>
        <p:nvCxnSpPr>
          <p:cNvPr id="73730" name="AutoShape 2"/>
          <p:cNvCxnSpPr>
            <a:cxnSpLocks noChangeShapeType="1"/>
            <a:stCxn id="0" idx="2"/>
            <a:endCxn id="0" idx="0"/>
          </p:cNvCxnSpPr>
          <p:nvPr/>
        </p:nvCxnSpPr>
        <p:spPr bwMode="auto">
          <a:xfrm flipH="1">
            <a:off x="1524000" y="2986088"/>
            <a:ext cx="3175" cy="1204912"/>
          </a:xfrm>
          <a:prstGeom prst="straightConnector1">
            <a:avLst/>
          </a:prstGeom>
          <a:noFill/>
          <a:ln w="76200">
            <a:solidFill>
              <a:schemeClr val="tx1"/>
            </a:solidFill>
            <a:miter lim="800000"/>
            <a:headEnd type="triangle" w="med" len="med"/>
            <a:tailEnd type="triangle" w="med" len="med"/>
          </a:ln>
          <a:effectLst/>
        </p:spPr>
      </p:cxnSp>
      <p:sp>
        <p:nvSpPr>
          <p:cNvPr id="73731" name="AutoShape 3"/>
          <p:cNvSpPr>
            <a:spLocks noChangeArrowheads="1"/>
          </p:cNvSpPr>
          <p:nvPr/>
        </p:nvSpPr>
        <p:spPr bwMode="auto">
          <a:xfrm>
            <a:off x="152400" y="990600"/>
            <a:ext cx="7086600" cy="5257800"/>
          </a:xfrm>
          <a:prstGeom prst="roundRect">
            <a:avLst>
              <a:gd name="adj" fmla="val 16667"/>
            </a:avLst>
          </a:prstGeom>
          <a:solidFill>
            <a:srgbClr val="C0C0C0">
              <a:alpha val="20000"/>
            </a:srgbClr>
          </a:solidFill>
          <a:ln w="9525">
            <a:solidFill>
              <a:schemeClr val="tx1"/>
            </a:solidFill>
            <a:miter lim="800000"/>
            <a:headEnd/>
            <a:tailEnd/>
          </a:ln>
          <a:effectLst/>
        </p:spPr>
        <p:txBody>
          <a:bodyPr wrap="none" anchor="ctr">
            <a:prstTxWarp prst="textNoShape">
              <a:avLst/>
            </a:prstTxWarp>
          </a:bodyPr>
          <a:lstStyle/>
          <a:p>
            <a:pPr algn="ctr"/>
            <a:endParaRPr lang="en-US"/>
          </a:p>
        </p:txBody>
      </p:sp>
      <p:sp>
        <p:nvSpPr>
          <p:cNvPr id="73732" name="Rectangle 4"/>
          <p:cNvSpPr>
            <a:spLocks noGrp="1" noChangeArrowheads="1"/>
          </p:cNvSpPr>
          <p:nvPr>
            <p:ph type="title"/>
          </p:nvPr>
        </p:nvSpPr>
        <p:spPr>
          <a:xfrm>
            <a:off x="533400" y="0"/>
            <a:ext cx="7918450" cy="788894"/>
          </a:xfrm>
        </p:spPr>
        <p:txBody>
          <a:bodyPr/>
          <a:lstStyle/>
          <a:p>
            <a:r>
              <a:rPr lang="en-US" dirty="0" smtClean="0"/>
              <a:t>DYSWIS architecture</a:t>
            </a:r>
            <a:endParaRPr lang="en-US" dirty="0"/>
          </a:p>
        </p:txBody>
      </p:sp>
      <p:sp>
        <p:nvSpPr>
          <p:cNvPr id="25" name="Footer Placeholder 24"/>
          <p:cNvSpPr>
            <a:spLocks noGrp="1"/>
          </p:cNvSpPr>
          <p:nvPr>
            <p:ph type="ftr" sz="quarter" idx="11"/>
          </p:nvPr>
        </p:nvSpPr>
        <p:spPr/>
        <p:txBody>
          <a:bodyPr/>
          <a:lstStyle/>
          <a:p>
            <a:r>
              <a:rPr lang="en-US" smtClean="0"/>
              <a:t>6998-03 Feb. 2010</a:t>
            </a:r>
            <a:endParaRPr lang="en-US"/>
          </a:p>
        </p:txBody>
      </p:sp>
      <p:pic>
        <p:nvPicPr>
          <p:cNvPr id="73733" name="Picture 5"/>
          <p:cNvPicPr>
            <a:picLocks noChangeAspect="1" noChangeArrowheads="1"/>
          </p:cNvPicPr>
          <p:nvPr/>
        </p:nvPicPr>
        <p:blipFill>
          <a:blip r:embed="rId3"/>
          <a:srcRect/>
          <a:stretch>
            <a:fillRect/>
          </a:stretch>
        </p:blipFill>
        <p:spPr bwMode="auto">
          <a:xfrm>
            <a:off x="928688" y="4191000"/>
            <a:ext cx="1190625" cy="871538"/>
          </a:xfrm>
          <a:prstGeom prst="rect">
            <a:avLst/>
          </a:prstGeom>
          <a:noFill/>
          <a:ln w="9525">
            <a:noFill/>
            <a:miter lim="800000"/>
            <a:headEnd/>
            <a:tailEnd/>
          </a:ln>
          <a:effectLst/>
        </p:spPr>
      </p:pic>
      <p:pic>
        <p:nvPicPr>
          <p:cNvPr id="73734" name="Picture 6" descr="ScreenShot015"/>
          <p:cNvPicPr>
            <a:picLocks noChangeAspect="1" noChangeArrowheads="1"/>
          </p:cNvPicPr>
          <p:nvPr/>
        </p:nvPicPr>
        <p:blipFill>
          <a:blip r:embed="rId4"/>
          <a:srcRect/>
          <a:stretch>
            <a:fillRect/>
          </a:stretch>
        </p:blipFill>
        <p:spPr bwMode="auto">
          <a:xfrm>
            <a:off x="1143000" y="1447800"/>
            <a:ext cx="768350" cy="1538288"/>
          </a:xfrm>
          <a:prstGeom prst="rect">
            <a:avLst/>
          </a:prstGeom>
          <a:noFill/>
        </p:spPr>
      </p:pic>
      <p:sp>
        <p:nvSpPr>
          <p:cNvPr id="73735" name="AutoShape 7"/>
          <p:cNvSpPr>
            <a:spLocks/>
          </p:cNvSpPr>
          <p:nvPr/>
        </p:nvSpPr>
        <p:spPr bwMode="auto">
          <a:xfrm>
            <a:off x="2438400" y="1714500"/>
            <a:ext cx="1371600" cy="609600"/>
          </a:xfrm>
          <a:prstGeom prst="borderCallout2">
            <a:avLst>
              <a:gd name="adj1" fmla="val 18750"/>
              <a:gd name="adj2" fmla="val -5556"/>
              <a:gd name="adj3" fmla="val 18750"/>
              <a:gd name="adj4" fmla="val -21875"/>
              <a:gd name="adj5" fmla="val 118750"/>
              <a:gd name="adj6" fmla="val -38889"/>
            </a:avLst>
          </a:prstGeom>
          <a:solidFill>
            <a:schemeClr val="accent1"/>
          </a:solidFill>
          <a:ln w="9525">
            <a:solidFill>
              <a:schemeClr val="tx1"/>
            </a:solidFill>
            <a:miter lim="800000"/>
            <a:headEnd/>
            <a:tailEnd/>
          </a:ln>
          <a:effectLst/>
        </p:spPr>
        <p:txBody>
          <a:bodyPr>
            <a:prstTxWarp prst="textNoShape">
              <a:avLst/>
            </a:prstTxWarp>
          </a:bodyPr>
          <a:lstStyle/>
          <a:p>
            <a:pPr algn="ctr" eaLnBrk="1" hangingPunct="1">
              <a:spcBef>
                <a:spcPct val="25000"/>
              </a:spcBef>
              <a:spcAft>
                <a:spcPct val="25000"/>
              </a:spcAft>
            </a:pPr>
            <a:r>
              <a:rPr lang="en-US" sz="1400">
                <a:latin typeface="Trebuchet MS" pitchFamily="-65" charset="0"/>
              </a:rPr>
              <a:t>“not working”</a:t>
            </a:r>
          </a:p>
          <a:p>
            <a:pPr algn="ctr" eaLnBrk="1" hangingPunct="1">
              <a:spcBef>
                <a:spcPct val="25000"/>
              </a:spcBef>
              <a:spcAft>
                <a:spcPct val="25000"/>
              </a:spcAft>
            </a:pPr>
            <a:r>
              <a:rPr lang="en-US" sz="1400">
                <a:latin typeface="Trebuchet MS" pitchFamily="-65" charset="0"/>
              </a:rPr>
              <a:t>(notification)</a:t>
            </a:r>
          </a:p>
        </p:txBody>
      </p:sp>
      <p:sp>
        <p:nvSpPr>
          <p:cNvPr id="73736" name="Rectangle 8"/>
          <p:cNvSpPr>
            <a:spLocks noChangeArrowheads="1"/>
          </p:cNvSpPr>
          <p:nvPr/>
        </p:nvSpPr>
        <p:spPr bwMode="auto">
          <a:xfrm>
            <a:off x="533400" y="3276600"/>
            <a:ext cx="1981200" cy="533400"/>
          </a:xfrm>
          <a:prstGeom prst="rect">
            <a:avLst/>
          </a:prstGeom>
          <a:solidFill>
            <a:schemeClr val="hlink">
              <a:alpha val="46001"/>
            </a:schemeClr>
          </a:solidFill>
          <a:ln w="9525">
            <a:solidFill>
              <a:schemeClr val="tx1"/>
            </a:solidFill>
            <a:miter lim="800000"/>
            <a:headEnd/>
            <a:tailEnd/>
          </a:ln>
          <a:effectLst/>
        </p:spPr>
        <p:txBody>
          <a:bodyPr wrap="none" anchor="ctr">
            <a:prstTxWarp prst="textNoShape">
              <a:avLst/>
            </a:prstTxWarp>
          </a:bodyPr>
          <a:lstStyle/>
          <a:p>
            <a:pPr algn="ctr" eaLnBrk="1" hangingPunct="1">
              <a:spcBef>
                <a:spcPct val="25000"/>
              </a:spcBef>
              <a:spcAft>
                <a:spcPct val="25000"/>
              </a:spcAft>
            </a:pPr>
            <a:r>
              <a:rPr lang="en-US" sz="1200">
                <a:latin typeface="Trebuchet MS" pitchFamily="-65" charset="0"/>
              </a:rPr>
              <a:t>inspect protocol requests</a:t>
            </a:r>
          </a:p>
          <a:p>
            <a:pPr algn="ctr" eaLnBrk="1" hangingPunct="1">
              <a:spcBef>
                <a:spcPct val="25000"/>
              </a:spcBef>
              <a:spcAft>
                <a:spcPct val="25000"/>
              </a:spcAft>
            </a:pPr>
            <a:r>
              <a:rPr lang="en-US" sz="1200">
                <a:latin typeface="Trebuchet MS" pitchFamily="-65" charset="0"/>
              </a:rPr>
              <a:t>(DNS, HTTP, RTCP, …)</a:t>
            </a:r>
          </a:p>
        </p:txBody>
      </p:sp>
      <p:sp>
        <p:nvSpPr>
          <p:cNvPr id="73737" name="AutoShape 9"/>
          <p:cNvSpPr>
            <a:spLocks noChangeArrowheads="1"/>
          </p:cNvSpPr>
          <p:nvPr/>
        </p:nvSpPr>
        <p:spPr bwMode="auto">
          <a:xfrm>
            <a:off x="3352800" y="4267200"/>
            <a:ext cx="762000" cy="914400"/>
          </a:xfrm>
          <a:prstGeom prst="flowChartMagneticDisk">
            <a:avLst/>
          </a:prstGeom>
          <a:solidFill>
            <a:srgbClr val="00FF00">
              <a:alpha val="47000"/>
            </a:srgbClr>
          </a:solidFill>
          <a:ln w="9525">
            <a:solidFill>
              <a:schemeClr val="tx1"/>
            </a:solidFill>
            <a:miter lim="800000"/>
            <a:headEnd/>
            <a:tailEnd/>
          </a:ln>
          <a:effectLst/>
        </p:spPr>
        <p:txBody>
          <a:bodyPr wrap="none" anchor="ctr">
            <a:prstTxWarp prst="textNoShape">
              <a:avLst/>
            </a:prstTxWarp>
          </a:bodyPr>
          <a:lstStyle/>
          <a:p>
            <a:endParaRPr lang="en-US"/>
          </a:p>
        </p:txBody>
      </p:sp>
      <p:cxnSp>
        <p:nvCxnSpPr>
          <p:cNvPr id="73738" name="AutoShape 10"/>
          <p:cNvCxnSpPr>
            <a:cxnSpLocks noChangeShapeType="1"/>
            <a:stCxn id="73740" idx="2"/>
            <a:endCxn id="73737" idx="2"/>
          </p:cNvCxnSpPr>
          <p:nvPr/>
        </p:nvCxnSpPr>
        <p:spPr bwMode="auto">
          <a:xfrm rot="5400000">
            <a:off x="3467100" y="3619500"/>
            <a:ext cx="990600" cy="1219200"/>
          </a:xfrm>
          <a:prstGeom prst="curvedConnector4">
            <a:avLst>
              <a:gd name="adj1" fmla="val 26921"/>
              <a:gd name="adj2" fmla="val 118750"/>
            </a:avLst>
          </a:prstGeom>
          <a:noFill/>
          <a:ln w="9525">
            <a:solidFill>
              <a:schemeClr val="tx1"/>
            </a:solidFill>
            <a:miter lim="800000"/>
            <a:headEnd/>
            <a:tailEnd type="triangle" w="med" len="med"/>
          </a:ln>
          <a:effectLst/>
        </p:spPr>
      </p:cxnSp>
      <p:sp>
        <p:nvSpPr>
          <p:cNvPr id="73739" name="Text Box 11"/>
          <p:cNvSpPr txBox="1">
            <a:spLocks noChangeArrowheads="1"/>
          </p:cNvSpPr>
          <p:nvPr/>
        </p:nvSpPr>
        <p:spPr bwMode="auto">
          <a:xfrm>
            <a:off x="2511425" y="4648200"/>
            <a:ext cx="1679575" cy="320675"/>
          </a:xfrm>
          <a:prstGeom prst="rect">
            <a:avLst/>
          </a:prstGeom>
          <a:noFill/>
          <a:ln w="9525">
            <a:noFill/>
            <a:miter lim="800000"/>
            <a:headEnd/>
            <a:tailEnd/>
          </a:ln>
          <a:effectLst/>
        </p:spPr>
        <p:txBody>
          <a:bodyPr wrap="none">
            <a:prstTxWarp prst="textNoShape">
              <a:avLst/>
            </a:prstTxWarp>
            <a:spAutoFit/>
          </a:bodyPr>
          <a:lstStyle/>
          <a:p>
            <a:pPr algn="ctr" eaLnBrk="1" hangingPunct="1">
              <a:spcBef>
                <a:spcPct val="25000"/>
              </a:spcBef>
              <a:spcAft>
                <a:spcPct val="25000"/>
              </a:spcAft>
            </a:pPr>
            <a:r>
              <a:rPr lang="en-US" sz="1200">
                <a:latin typeface="Trebuchet MS" pitchFamily="-65" charset="0"/>
              </a:rPr>
              <a:t>“DNS failure for 15m”</a:t>
            </a:r>
          </a:p>
        </p:txBody>
      </p:sp>
      <p:sp>
        <p:nvSpPr>
          <p:cNvPr id="73740" name="AutoShape 12"/>
          <p:cNvSpPr>
            <a:spLocks noChangeArrowheads="1"/>
          </p:cNvSpPr>
          <p:nvPr/>
        </p:nvSpPr>
        <p:spPr bwMode="auto">
          <a:xfrm>
            <a:off x="3581400" y="2819400"/>
            <a:ext cx="1981200" cy="914400"/>
          </a:xfrm>
          <a:prstGeom prst="flowChartAlternateProcess">
            <a:avLst/>
          </a:prstGeom>
          <a:solidFill>
            <a:srgbClr val="C0C0C0">
              <a:alpha val="42000"/>
            </a:srgbClr>
          </a:solidFill>
          <a:ln w="9525">
            <a:solidFill>
              <a:schemeClr val="tx1"/>
            </a:solidFill>
            <a:miter lim="800000"/>
            <a:headEnd/>
            <a:tailEnd/>
          </a:ln>
          <a:effectLst/>
        </p:spPr>
        <p:txBody>
          <a:bodyPr wrap="none" anchor="ctr">
            <a:prstTxWarp prst="textNoShape">
              <a:avLst/>
            </a:prstTxWarp>
          </a:bodyPr>
          <a:lstStyle/>
          <a:p>
            <a:pPr algn="ctr" eaLnBrk="1" hangingPunct="1">
              <a:lnSpc>
                <a:spcPct val="60000"/>
              </a:lnSpc>
              <a:spcBef>
                <a:spcPct val="25000"/>
              </a:spcBef>
              <a:spcAft>
                <a:spcPct val="25000"/>
              </a:spcAft>
            </a:pPr>
            <a:r>
              <a:rPr lang="en-US" sz="1800">
                <a:latin typeface="Trebuchet MS" pitchFamily="-65" charset="0"/>
              </a:rPr>
              <a:t>orchestrate tests</a:t>
            </a:r>
          </a:p>
          <a:p>
            <a:pPr algn="ctr" eaLnBrk="1" hangingPunct="1">
              <a:lnSpc>
                <a:spcPct val="60000"/>
              </a:lnSpc>
              <a:spcBef>
                <a:spcPct val="25000"/>
              </a:spcBef>
              <a:spcAft>
                <a:spcPct val="25000"/>
              </a:spcAft>
            </a:pPr>
            <a:r>
              <a:rPr lang="en-US" sz="1800">
                <a:latin typeface="Trebuchet MS" pitchFamily="-65" charset="0"/>
              </a:rPr>
              <a:t>contact others</a:t>
            </a:r>
          </a:p>
        </p:txBody>
      </p:sp>
      <p:cxnSp>
        <p:nvCxnSpPr>
          <p:cNvPr id="73741" name="AutoShape 13"/>
          <p:cNvCxnSpPr>
            <a:cxnSpLocks noChangeShapeType="1"/>
            <a:stCxn id="73736" idx="3"/>
            <a:endCxn id="73740" idx="1"/>
          </p:cNvCxnSpPr>
          <p:nvPr/>
        </p:nvCxnSpPr>
        <p:spPr bwMode="auto">
          <a:xfrm flipV="1">
            <a:off x="2514600" y="3276600"/>
            <a:ext cx="1066800" cy="266700"/>
          </a:xfrm>
          <a:prstGeom prst="curvedConnector3">
            <a:avLst>
              <a:gd name="adj1" fmla="val 50000"/>
            </a:avLst>
          </a:prstGeom>
          <a:noFill/>
          <a:ln w="9525">
            <a:solidFill>
              <a:schemeClr val="tx1"/>
            </a:solidFill>
            <a:miter lim="800000"/>
            <a:headEnd/>
            <a:tailEnd type="triangle" w="med" len="med"/>
          </a:ln>
          <a:effectLst/>
        </p:spPr>
      </p:cxnSp>
      <p:sp>
        <p:nvSpPr>
          <p:cNvPr id="73742" name="AutoShape 14"/>
          <p:cNvSpPr>
            <a:spLocks noChangeArrowheads="1"/>
          </p:cNvSpPr>
          <p:nvPr/>
        </p:nvSpPr>
        <p:spPr bwMode="auto">
          <a:xfrm>
            <a:off x="4876800" y="3733800"/>
            <a:ext cx="2057400" cy="762000"/>
          </a:xfrm>
          <a:prstGeom prst="wedgeRoundRectCallout">
            <a:avLst>
              <a:gd name="adj1" fmla="val -27394"/>
              <a:gd name="adj2" fmla="val -120625"/>
              <a:gd name="adj3" fmla="val 16667"/>
            </a:avLst>
          </a:prstGeom>
          <a:solidFill>
            <a:schemeClr val="accent1"/>
          </a:solidFill>
          <a:ln w="9525">
            <a:solidFill>
              <a:schemeClr val="tx1"/>
            </a:solidFill>
            <a:miter lim="800000"/>
            <a:headEnd/>
            <a:tailEnd/>
          </a:ln>
          <a:effectLst/>
        </p:spPr>
        <p:txBody>
          <a:bodyPr>
            <a:prstTxWarp prst="textNoShape">
              <a:avLst/>
            </a:prstTxWarp>
          </a:bodyPr>
          <a:lstStyle/>
          <a:p>
            <a:pPr eaLnBrk="1" hangingPunct="1">
              <a:spcBef>
                <a:spcPct val="25000"/>
              </a:spcBef>
              <a:spcAft>
                <a:spcPct val="25000"/>
              </a:spcAft>
            </a:pPr>
            <a:r>
              <a:rPr lang="en-US" sz="1200">
                <a:latin typeface="Trebuchet MS" pitchFamily="-65" charset="0"/>
              </a:rPr>
              <a:t>ping 127.0.0.1</a:t>
            </a:r>
          </a:p>
          <a:p>
            <a:pPr eaLnBrk="1" hangingPunct="1">
              <a:spcBef>
                <a:spcPct val="25000"/>
              </a:spcBef>
              <a:spcAft>
                <a:spcPct val="25000"/>
              </a:spcAft>
            </a:pPr>
            <a:r>
              <a:rPr lang="en-US" sz="1200">
                <a:latin typeface="Trebuchet MS" pitchFamily="-65" charset="0"/>
              </a:rPr>
              <a:t>can buddy reach our resolver?</a:t>
            </a:r>
          </a:p>
        </p:txBody>
      </p:sp>
      <p:sp>
        <p:nvSpPr>
          <p:cNvPr id="73743" name="AutoShape 15"/>
          <p:cNvSpPr>
            <a:spLocks noChangeArrowheads="1"/>
          </p:cNvSpPr>
          <p:nvPr/>
        </p:nvSpPr>
        <p:spPr bwMode="auto">
          <a:xfrm>
            <a:off x="4876800" y="5029200"/>
            <a:ext cx="2057400" cy="838200"/>
          </a:xfrm>
          <a:prstGeom prst="roundRect">
            <a:avLst>
              <a:gd name="adj" fmla="val 16667"/>
            </a:avLst>
          </a:prstGeom>
          <a:solidFill>
            <a:srgbClr val="FF0000">
              <a:alpha val="39000"/>
            </a:srgbClr>
          </a:solidFill>
          <a:ln w="9525">
            <a:solidFill>
              <a:schemeClr val="tx1"/>
            </a:solidFill>
            <a:miter lim="800000"/>
            <a:headEnd/>
            <a:tailEnd/>
          </a:ln>
          <a:effectLst/>
        </p:spPr>
        <p:txBody>
          <a:bodyPr wrap="none" anchor="ctr">
            <a:prstTxWarp prst="textNoShape">
              <a:avLst/>
            </a:prstTxWarp>
          </a:bodyPr>
          <a:lstStyle/>
          <a:p>
            <a:pPr algn="ctr" eaLnBrk="1" hangingPunct="1">
              <a:lnSpc>
                <a:spcPct val="65000"/>
              </a:lnSpc>
              <a:spcBef>
                <a:spcPct val="25000"/>
              </a:spcBef>
              <a:spcAft>
                <a:spcPct val="25000"/>
              </a:spcAft>
            </a:pPr>
            <a:r>
              <a:rPr lang="en-US" sz="1400">
                <a:latin typeface="Trebuchet MS" pitchFamily="-65" charset="0"/>
              </a:rPr>
              <a:t>notify admin</a:t>
            </a:r>
          </a:p>
          <a:p>
            <a:pPr algn="ctr" eaLnBrk="1" hangingPunct="1">
              <a:lnSpc>
                <a:spcPct val="65000"/>
              </a:lnSpc>
              <a:spcBef>
                <a:spcPct val="25000"/>
              </a:spcBef>
              <a:spcAft>
                <a:spcPct val="25000"/>
              </a:spcAft>
            </a:pPr>
            <a:r>
              <a:rPr lang="en-US" sz="1400">
                <a:latin typeface="Trebuchet MS" pitchFamily="-65" charset="0"/>
              </a:rPr>
              <a:t>(email, IM, SIP events, …)</a:t>
            </a:r>
          </a:p>
        </p:txBody>
      </p:sp>
      <p:cxnSp>
        <p:nvCxnSpPr>
          <p:cNvPr id="73744" name="AutoShape 16"/>
          <p:cNvCxnSpPr>
            <a:cxnSpLocks noChangeShapeType="1"/>
            <a:stCxn id="73743" idx="3"/>
          </p:cNvCxnSpPr>
          <p:nvPr/>
        </p:nvCxnSpPr>
        <p:spPr bwMode="auto">
          <a:xfrm flipV="1">
            <a:off x="6934200" y="5410200"/>
            <a:ext cx="1066800" cy="38100"/>
          </a:xfrm>
          <a:prstGeom prst="straightConnector1">
            <a:avLst/>
          </a:prstGeom>
          <a:noFill/>
          <a:ln w="38100">
            <a:solidFill>
              <a:schemeClr val="tx1"/>
            </a:solidFill>
            <a:miter lim="800000"/>
            <a:headEnd/>
            <a:tailEnd type="triangle" w="med" len="med"/>
          </a:ln>
          <a:effectLst/>
        </p:spPr>
      </p:cxnSp>
      <p:cxnSp>
        <p:nvCxnSpPr>
          <p:cNvPr id="73745" name="AutoShape 17"/>
          <p:cNvCxnSpPr>
            <a:cxnSpLocks noChangeShapeType="1"/>
            <a:stCxn id="73740" idx="2"/>
            <a:endCxn id="73743" idx="1"/>
          </p:cNvCxnSpPr>
          <p:nvPr/>
        </p:nvCxnSpPr>
        <p:spPr bwMode="auto">
          <a:xfrm rot="16200000" flipH="1">
            <a:off x="3867150" y="4438650"/>
            <a:ext cx="1714500" cy="304800"/>
          </a:xfrm>
          <a:prstGeom prst="curvedConnector2">
            <a:avLst/>
          </a:prstGeom>
          <a:noFill/>
          <a:ln w="9525">
            <a:solidFill>
              <a:schemeClr val="tx1"/>
            </a:solidFill>
            <a:miter lim="800000"/>
            <a:headEnd/>
            <a:tailEnd type="triangle" w="med" len="med"/>
          </a:ln>
          <a:effectLst/>
        </p:spPr>
      </p:cxnSp>
      <p:pic>
        <p:nvPicPr>
          <p:cNvPr id="73746" name="Picture 18"/>
          <p:cNvPicPr>
            <a:picLocks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228600" y="5105400"/>
            <a:ext cx="909638" cy="822325"/>
          </a:xfrm>
          <a:prstGeom prst="rect">
            <a:avLst/>
          </a:prstGeom>
          <a:noFill/>
          <a:ln w="9525">
            <a:noFill/>
            <a:miter lim="800000"/>
            <a:headEnd/>
            <a:tailEnd/>
          </a:ln>
          <a:effectLst/>
        </p:spPr>
      </p:pic>
      <p:cxnSp>
        <p:nvCxnSpPr>
          <p:cNvPr id="73747" name="AutoShape 19"/>
          <p:cNvCxnSpPr>
            <a:cxnSpLocks noChangeShapeType="1"/>
            <a:stCxn id="73740" idx="3"/>
            <a:endCxn id="73753" idx="3"/>
          </p:cNvCxnSpPr>
          <p:nvPr/>
        </p:nvCxnSpPr>
        <p:spPr bwMode="auto">
          <a:xfrm flipV="1">
            <a:off x="5562600" y="2797175"/>
            <a:ext cx="2255838" cy="479425"/>
          </a:xfrm>
          <a:prstGeom prst="curvedConnector2">
            <a:avLst/>
          </a:prstGeom>
          <a:noFill/>
          <a:ln w="9525">
            <a:solidFill>
              <a:schemeClr val="tx1"/>
            </a:solidFill>
            <a:miter lim="800000"/>
            <a:headEnd/>
            <a:tailEnd type="triangle" w="med" len="med"/>
          </a:ln>
          <a:effectLst/>
        </p:spPr>
      </p:cxnSp>
      <p:sp>
        <p:nvSpPr>
          <p:cNvPr id="73748" name="Text Box 20"/>
          <p:cNvSpPr txBox="1">
            <a:spLocks noChangeArrowheads="1"/>
          </p:cNvSpPr>
          <p:nvPr/>
        </p:nvSpPr>
        <p:spPr bwMode="auto">
          <a:xfrm>
            <a:off x="7324725" y="3082925"/>
            <a:ext cx="1498600" cy="320675"/>
          </a:xfrm>
          <a:prstGeom prst="rect">
            <a:avLst/>
          </a:prstGeom>
          <a:noFill/>
          <a:ln w="9525">
            <a:noFill/>
            <a:miter lim="800000"/>
            <a:headEnd/>
            <a:tailEnd/>
          </a:ln>
          <a:effectLst/>
        </p:spPr>
        <p:txBody>
          <a:bodyPr wrap="none">
            <a:prstTxWarp prst="textNoShape">
              <a:avLst/>
            </a:prstTxWarp>
            <a:spAutoFit/>
          </a:bodyPr>
          <a:lstStyle/>
          <a:p>
            <a:pPr algn="ctr" eaLnBrk="1" hangingPunct="1">
              <a:spcBef>
                <a:spcPct val="25000"/>
              </a:spcBef>
              <a:spcAft>
                <a:spcPct val="25000"/>
              </a:spcAft>
            </a:pPr>
            <a:r>
              <a:rPr lang="en-US" sz="1200">
                <a:latin typeface="Trebuchet MS" pitchFamily="-65" charset="0"/>
              </a:rPr>
              <a:t>request diagnostics</a:t>
            </a:r>
          </a:p>
        </p:txBody>
      </p:sp>
      <p:pic>
        <p:nvPicPr>
          <p:cNvPr id="73749" name="Picture 21"/>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8153400" y="1828800"/>
            <a:ext cx="388938" cy="465138"/>
          </a:xfrm>
          <a:prstGeom prst="rect">
            <a:avLst/>
          </a:prstGeom>
          <a:noFill/>
          <a:ln w="9525">
            <a:noFill/>
            <a:miter lim="800000"/>
            <a:headEnd/>
            <a:tailEnd/>
          </a:ln>
          <a:effectLst/>
        </p:spPr>
      </p:pic>
      <p:cxnSp>
        <p:nvCxnSpPr>
          <p:cNvPr id="73750" name="AutoShape 22"/>
          <p:cNvCxnSpPr>
            <a:cxnSpLocks noChangeShapeType="1"/>
            <a:stCxn id="73735" idx="1"/>
            <a:endCxn id="73740" idx="1"/>
          </p:cNvCxnSpPr>
          <p:nvPr/>
        </p:nvCxnSpPr>
        <p:spPr bwMode="auto">
          <a:xfrm rot="16200000" flipH="1">
            <a:off x="2876550" y="2571750"/>
            <a:ext cx="952500" cy="457200"/>
          </a:xfrm>
          <a:prstGeom prst="curvedConnector2">
            <a:avLst/>
          </a:prstGeom>
          <a:noFill/>
          <a:ln w="9525">
            <a:solidFill>
              <a:schemeClr val="tx1"/>
            </a:solidFill>
            <a:miter lim="800000"/>
            <a:headEnd/>
            <a:tailEnd type="triangle" w="med" len="med"/>
          </a:ln>
          <a:effectLst/>
        </p:spPr>
      </p:cxnSp>
      <p:sp>
        <p:nvSpPr>
          <p:cNvPr id="73752" name="Text Box 24"/>
          <p:cNvSpPr txBox="1">
            <a:spLocks noChangeArrowheads="1"/>
          </p:cNvSpPr>
          <p:nvPr/>
        </p:nvSpPr>
        <p:spPr bwMode="auto">
          <a:xfrm>
            <a:off x="4602163" y="1287463"/>
            <a:ext cx="1912937" cy="457200"/>
          </a:xfrm>
          <a:prstGeom prst="rect">
            <a:avLst/>
          </a:prstGeom>
          <a:noFill/>
          <a:ln w="9525">
            <a:noFill/>
            <a:miter lim="800000"/>
            <a:headEnd/>
            <a:tailEnd/>
          </a:ln>
          <a:effectLst/>
        </p:spPr>
        <p:txBody>
          <a:bodyPr wrap="none">
            <a:prstTxWarp prst="textNoShape">
              <a:avLst/>
            </a:prstTxWarp>
            <a:spAutoFit/>
          </a:bodyPr>
          <a:lstStyle/>
          <a:p>
            <a:r>
              <a:rPr lang="en-US"/>
              <a:t>Sensor node</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463" y="304800"/>
            <a:ext cx="7772400" cy="3581400"/>
          </a:xfrm>
        </p:spPr>
        <p:txBody>
          <a:bodyPr/>
          <a:lstStyle/>
          <a:p>
            <a:pPr>
              <a:lnSpc>
                <a:spcPct val="100000"/>
              </a:lnSpc>
            </a:pPr>
            <a:r>
              <a:rPr lang="en-US" sz="5400" dirty="0" smtClean="0"/>
              <a:t>7DS and opportunistic networks: exploring networks beyond the Internet</a:t>
            </a:r>
            <a:endParaRPr lang="en-US" sz="5400" dirty="0"/>
          </a:p>
        </p:txBody>
      </p:sp>
      <p:sp>
        <p:nvSpPr>
          <p:cNvPr id="3" name="Subtitle 2"/>
          <p:cNvSpPr>
            <a:spLocks noGrp="1"/>
          </p:cNvSpPr>
          <p:nvPr>
            <p:ph type="subTitle" idx="1"/>
          </p:nvPr>
        </p:nvSpPr>
        <p:spPr>
          <a:xfrm>
            <a:off x="457200" y="4648200"/>
            <a:ext cx="5334000" cy="1344706"/>
          </a:xfrm>
        </p:spPr>
        <p:txBody>
          <a:bodyPr>
            <a:normAutofit fontScale="77500" lnSpcReduction="20000"/>
          </a:bodyPr>
          <a:lstStyle/>
          <a:p>
            <a:r>
              <a:rPr lang="en-US" dirty="0" smtClean="0"/>
              <a:t>with</a:t>
            </a:r>
            <a:r>
              <a:rPr lang="en-US" dirty="0" smtClean="0"/>
              <a:t> </a:t>
            </a:r>
            <a:r>
              <a:rPr lang="en-US" dirty="0" err="1" smtClean="0"/>
              <a:t>SeGi</a:t>
            </a:r>
            <a:r>
              <a:rPr lang="en-US" dirty="0" smtClean="0"/>
              <a:t> Hong, </a:t>
            </a:r>
            <a:r>
              <a:rPr lang="en-US" dirty="0" err="1" smtClean="0"/>
              <a:t>Suman</a:t>
            </a:r>
            <a:r>
              <a:rPr lang="en-US" dirty="0" smtClean="0"/>
              <a:t> </a:t>
            </a:r>
            <a:r>
              <a:rPr lang="en-US" dirty="0" err="1" smtClean="0"/>
              <a:t>Srinivasan</a:t>
            </a:r>
            <a:r>
              <a:rPr lang="en-US" dirty="0" smtClean="0"/>
              <a:t>, </a:t>
            </a:r>
            <a:r>
              <a:rPr lang="en-US" dirty="0" err="1" smtClean="0"/>
              <a:t>Arezu</a:t>
            </a:r>
            <a:r>
              <a:rPr lang="en-US" dirty="0" smtClean="0"/>
              <a:t> </a:t>
            </a:r>
            <a:r>
              <a:rPr lang="en-US" dirty="0" err="1" smtClean="0"/>
              <a:t>Moghadam</a:t>
            </a:r>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z="3200"/>
              <a:t>Introduction</a:t>
            </a:r>
          </a:p>
        </p:txBody>
      </p:sp>
      <p:sp>
        <p:nvSpPr>
          <p:cNvPr id="6147" name="Content Placeholder 2"/>
          <p:cNvSpPr>
            <a:spLocks noGrp="1"/>
          </p:cNvSpPr>
          <p:nvPr>
            <p:ph idx="1"/>
          </p:nvPr>
        </p:nvSpPr>
        <p:spPr>
          <a:xfrm>
            <a:off x="988358" y="1295400"/>
            <a:ext cx="7167284" cy="4830763"/>
          </a:xfrm>
        </p:spPr>
        <p:txBody>
          <a:bodyPr>
            <a:normAutofit/>
          </a:bodyPr>
          <a:lstStyle/>
          <a:p>
            <a:r>
              <a:rPr lang="en-US" sz="1800" dirty="0"/>
              <a:t>DTN (Delay-, disruption-tolerant network)</a:t>
            </a:r>
          </a:p>
          <a:p>
            <a:pPr lvl="1"/>
            <a:r>
              <a:rPr lang="en-US" sz="1400" dirty="0"/>
              <a:t>A communication network designed to withstand long delays or outages</a:t>
            </a:r>
          </a:p>
          <a:p>
            <a:r>
              <a:rPr lang="en-US" sz="1800" dirty="0"/>
              <a:t>Challenged network</a:t>
            </a:r>
          </a:p>
          <a:p>
            <a:pPr lvl="1"/>
            <a:r>
              <a:rPr lang="en-US" sz="1600" dirty="0"/>
              <a:t>No continuous path</a:t>
            </a:r>
          </a:p>
          <a:p>
            <a:pPr lvl="2"/>
            <a:r>
              <a:rPr lang="en-US" sz="1400" dirty="0"/>
              <a:t>Intermittent, scheduled, opportunistic links</a:t>
            </a:r>
          </a:p>
          <a:p>
            <a:pPr lvl="1"/>
            <a:r>
              <a:rPr lang="en-US" sz="1600" dirty="0"/>
              <a:t>Large end-to-end delay</a:t>
            </a:r>
          </a:p>
          <a:p>
            <a:pPr lvl="2"/>
            <a:r>
              <a:rPr lang="en-US" sz="1400" dirty="0"/>
              <a:t>Delay is seconds to days </a:t>
            </a:r>
          </a:p>
          <a:p>
            <a:pPr lvl="1"/>
            <a:r>
              <a:rPr lang="en-US" sz="1600" dirty="0"/>
              <a:t>End-to-end reliability</a:t>
            </a:r>
            <a:endParaRPr lang="en-US" sz="1600" dirty="0" smtClean="0"/>
          </a:p>
          <a:p>
            <a:pPr lvl="2"/>
            <a:r>
              <a:rPr lang="en-US" sz="1400" dirty="0" smtClean="0"/>
              <a:t>&lt;&lt; 1 delivery probability</a:t>
            </a:r>
          </a:p>
          <a:p>
            <a:pPr lvl="2"/>
            <a:r>
              <a:rPr lang="en-US" sz="1400" dirty="0" smtClean="0"/>
              <a:t>Sometimes </a:t>
            </a:r>
            <a:r>
              <a:rPr lang="en-US" sz="1400" dirty="0"/>
              <a:t>no return path</a:t>
            </a:r>
            <a:endParaRPr lang="en-US" sz="1400" dirty="0" smtClean="0"/>
          </a:p>
          <a:p>
            <a:pPr lvl="2"/>
            <a:endParaRPr lang="en-US" sz="1400" dirty="0" smtClean="0"/>
          </a:p>
          <a:p>
            <a:pPr lvl="1"/>
            <a:endParaRPr lang="en-US" sz="1800" dirty="0"/>
          </a:p>
          <a:p>
            <a:endParaRPr lang="en-US" dirty="0"/>
          </a:p>
          <a:p>
            <a:pPr lvl="1"/>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lstStyle/>
          <a:p>
            <a:r>
              <a:rPr lang="en-US" sz="1800" dirty="0" smtClean="0"/>
              <a:t>Interplanetary </a:t>
            </a:r>
            <a:r>
              <a:rPr lang="en-US" sz="1800" dirty="0" smtClean="0"/>
              <a:t>network</a:t>
            </a:r>
          </a:p>
          <a:p>
            <a:r>
              <a:rPr lang="en-US" sz="1800" dirty="0" smtClean="0"/>
              <a:t>Collaborative ad-hoc environments</a:t>
            </a:r>
          </a:p>
          <a:p>
            <a:pPr lvl="1"/>
            <a:r>
              <a:rPr lang="en-US" sz="1600" dirty="0" smtClean="0"/>
              <a:t>Internet-to-node or node-to-Internet</a:t>
            </a:r>
          </a:p>
          <a:p>
            <a:pPr lvl="2"/>
            <a:r>
              <a:rPr lang="en-US" sz="1400" dirty="0" smtClean="0"/>
              <a:t>Filling gaps (connectivity, bandwidth)</a:t>
            </a:r>
          </a:p>
          <a:p>
            <a:pPr lvl="2"/>
            <a:r>
              <a:rPr lang="en-US" sz="1400" dirty="0" smtClean="0"/>
              <a:t>Connecting a remote village</a:t>
            </a:r>
          </a:p>
          <a:p>
            <a:pPr lvl="1"/>
            <a:r>
              <a:rPr lang="en-US" sz="1600" dirty="0" smtClean="0"/>
              <a:t>Node-to-node</a:t>
            </a:r>
          </a:p>
          <a:p>
            <a:pPr lvl="2"/>
            <a:r>
              <a:rPr lang="en-US" sz="1400" dirty="0" smtClean="0"/>
              <a:t>Sensor networks</a:t>
            </a:r>
          </a:p>
          <a:p>
            <a:endParaRPr lang="en-US" dirty="0"/>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5" name="Cloud"/>
          <p:cNvSpPr>
            <a:spLocks noChangeAspect="1" noEditPoints="1" noChangeArrowheads="1"/>
          </p:cNvSpPr>
          <p:nvPr/>
        </p:nvSpPr>
        <p:spPr bwMode="auto">
          <a:xfrm>
            <a:off x="0" y="3429000"/>
            <a:ext cx="3352800" cy="2743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CC"/>
          </a:solidFill>
          <a:ln w="9525">
            <a:solidFill>
              <a:srgbClr val="000000"/>
            </a:solidFill>
            <a:miter lim="800000"/>
            <a:headEnd/>
            <a:tailEnd/>
          </a:ln>
          <a:effectLst/>
        </p:spPr>
        <p:txBody>
          <a:bodyPr>
            <a:prstTxWarp prst="textNoShape">
              <a:avLst/>
            </a:prstTxWarp>
          </a:bodyPr>
          <a:lstStyle/>
          <a:p>
            <a:endParaRPr lang="en-US"/>
          </a:p>
        </p:txBody>
      </p:sp>
      <p:sp>
        <p:nvSpPr>
          <p:cNvPr id="12394" name="Cloud"/>
          <p:cNvSpPr>
            <a:spLocks noChangeAspect="1" noEditPoints="1" noChangeArrowheads="1"/>
          </p:cNvSpPr>
          <p:nvPr/>
        </p:nvSpPr>
        <p:spPr bwMode="auto">
          <a:xfrm>
            <a:off x="5978525" y="3184525"/>
            <a:ext cx="3124200" cy="26146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ECFF"/>
          </a:solidFill>
          <a:ln w="9525">
            <a:solidFill>
              <a:srgbClr val="000000"/>
            </a:solidFill>
            <a:miter lim="800000"/>
            <a:headEnd/>
            <a:tailEnd/>
          </a:ln>
          <a:effectLst/>
        </p:spPr>
        <p:txBody>
          <a:bodyPr>
            <a:prstTxWarp prst="textNoShape">
              <a:avLst/>
            </a:prstTxWarp>
          </a:bodyPr>
          <a:lstStyle/>
          <a:p>
            <a:endParaRPr lang="en-US"/>
          </a:p>
        </p:txBody>
      </p:sp>
      <p:pic>
        <p:nvPicPr>
          <p:cNvPr id="12292" name="Picture 4" descr="j0223604"/>
          <p:cNvPicPr>
            <a:picLocks noChangeAspect="1" noChangeArrowheads="1"/>
          </p:cNvPicPr>
          <p:nvPr/>
        </p:nvPicPr>
        <p:blipFill>
          <a:blip r:embed="rId4"/>
          <a:srcRect/>
          <a:stretch>
            <a:fillRect/>
          </a:stretch>
        </p:blipFill>
        <p:spPr bwMode="auto">
          <a:xfrm>
            <a:off x="1060450" y="3810000"/>
            <a:ext cx="206375" cy="541338"/>
          </a:xfrm>
          <a:prstGeom prst="rect">
            <a:avLst/>
          </a:prstGeom>
          <a:noFill/>
          <a:effectLst/>
        </p:spPr>
      </p:pic>
      <p:pic>
        <p:nvPicPr>
          <p:cNvPr id="12293" name="Picture 5" descr="j0223598[1]"/>
          <p:cNvPicPr>
            <a:picLocks noChangeAspect="1" noChangeArrowheads="1"/>
          </p:cNvPicPr>
          <p:nvPr/>
        </p:nvPicPr>
        <p:blipFill>
          <a:blip r:embed="rId5"/>
          <a:srcRect/>
          <a:stretch>
            <a:fillRect/>
          </a:stretch>
        </p:blipFill>
        <p:spPr bwMode="auto">
          <a:xfrm>
            <a:off x="7807325" y="4419600"/>
            <a:ext cx="727075" cy="673100"/>
          </a:xfrm>
          <a:prstGeom prst="rect">
            <a:avLst/>
          </a:prstGeom>
          <a:noFill/>
          <a:effectLst>
            <a:outerShdw blurRad="63500" dist="107763" dir="8100000" algn="ctr" rotWithShape="0">
              <a:srgbClr val="000000">
                <a:alpha val="50000"/>
              </a:srgbClr>
            </a:outerShdw>
          </a:effectLst>
        </p:spPr>
      </p:pic>
      <p:pic>
        <p:nvPicPr>
          <p:cNvPr id="12294" name="Picture 6" descr="fundraiser-laptop"/>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rot="-21600000">
            <a:off x="6629400" y="3581400"/>
            <a:ext cx="796925" cy="796925"/>
          </a:xfrm>
          <a:prstGeom prst="rect">
            <a:avLst/>
          </a:prstGeom>
          <a:noFill/>
        </p:spPr>
      </p:pic>
      <p:pic>
        <p:nvPicPr>
          <p:cNvPr id="12295" name="Picture 7" descr="B000269R5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438400" y="4953000"/>
            <a:ext cx="433388" cy="457200"/>
          </a:xfrm>
          <a:prstGeom prst="rect">
            <a:avLst/>
          </a:prstGeom>
          <a:noFill/>
          <a:ln w="9525">
            <a:noFill/>
            <a:miter lim="800000"/>
            <a:headEnd/>
            <a:tailEnd/>
          </a:ln>
        </p:spPr>
      </p:pic>
      <p:pic>
        <p:nvPicPr>
          <p:cNvPr id="12296" name="Picture 8" descr="nokiaCellPhone"/>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6477000" y="4724400"/>
            <a:ext cx="396875" cy="517525"/>
          </a:xfrm>
          <a:prstGeom prst="rect">
            <a:avLst/>
          </a:prstGeom>
          <a:noFill/>
        </p:spPr>
      </p:pic>
      <p:sp>
        <p:nvSpPr>
          <p:cNvPr id="12386" name="Cloud"/>
          <p:cNvSpPr>
            <a:spLocks noChangeAspect="1" noEditPoints="1" noChangeArrowheads="1"/>
          </p:cNvSpPr>
          <p:nvPr/>
        </p:nvSpPr>
        <p:spPr bwMode="auto">
          <a:xfrm>
            <a:off x="2590800" y="304800"/>
            <a:ext cx="3810000" cy="24733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81FFFF"/>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endParaRPr lang="en-US"/>
          </a:p>
        </p:txBody>
      </p:sp>
      <p:sp>
        <p:nvSpPr>
          <p:cNvPr id="12382" name="Text Box 94"/>
          <p:cNvSpPr txBox="1">
            <a:spLocks noChangeArrowheads="1"/>
          </p:cNvSpPr>
          <p:nvPr/>
        </p:nvSpPr>
        <p:spPr bwMode="auto">
          <a:xfrm>
            <a:off x="3241675" y="987425"/>
            <a:ext cx="2693988" cy="793750"/>
          </a:xfrm>
          <a:prstGeom prst="rect">
            <a:avLst/>
          </a:prstGeom>
          <a:noFill/>
          <a:ln w="12700">
            <a:noFill/>
            <a:miter lim="800000"/>
            <a:headEnd/>
            <a:tailEnd/>
          </a:ln>
          <a:effectLst/>
        </p:spPr>
        <p:txBody>
          <a:bodyPr tIns="91440" bIns="91440">
            <a:prstTxWarp prst="textNoShape">
              <a:avLst/>
            </a:prstTxWarp>
            <a:spAutoFit/>
          </a:bodyPr>
          <a:lstStyle/>
          <a:p>
            <a:pPr algn="l">
              <a:spcBef>
                <a:spcPct val="10000"/>
              </a:spcBef>
              <a:tabLst>
                <a:tab pos="500063" algn="l"/>
              </a:tabLst>
            </a:pPr>
            <a:r>
              <a:rPr lang="en-US" sz="4000" b="1">
                <a:solidFill>
                  <a:srgbClr val="0099CC"/>
                </a:solidFill>
                <a:latin typeface="Palatino" pitchFamily="-65" charset="0"/>
              </a:rPr>
              <a:t>Internet</a:t>
            </a:r>
            <a:endParaRPr lang="en-US" sz="4000">
              <a:solidFill>
                <a:srgbClr val="0099CC"/>
              </a:solidFill>
              <a:latin typeface="Palatino" pitchFamily="-65" charset="0"/>
            </a:endParaRPr>
          </a:p>
        </p:txBody>
      </p:sp>
      <p:pic>
        <p:nvPicPr>
          <p:cNvPr id="12384" name="Picture 96" descr="B000269R5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769225" y="3505200"/>
            <a:ext cx="419100" cy="441325"/>
          </a:xfrm>
          <a:prstGeom prst="rect">
            <a:avLst/>
          </a:prstGeom>
          <a:noFill/>
          <a:ln w="9525">
            <a:noFill/>
            <a:miter lim="800000"/>
            <a:headEnd/>
            <a:tailEnd/>
          </a:ln>
        </p:spPr>
      </p:pic>
      <p:pic>
        <p:nvPicPr>
          <p:cNvPr id="12388" name="Picture 100" descr="fundraiser-laptop"/>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295400" y="5181600"/>
            <a:ext cx="838200" cy="838200"/>
          </a:xfrm>
          <a:prstGeom prst="rect">
            <a:avLst/>
          </a:prstGeom>
          <a:noFill/>
        </p:spPr>
      </p:pic>
      <p:pic>
        <p:nvPicPr>
          <p:cNvPr id="12389" name="Picture 101" descr="nokiaCellPhone"/>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39738" y="4648200"/>
            <a:ext cx="409575" cy="533400"/>
          </a:xfrm>
          <a:prstGeom prst="rect">
            <a:avLst/>
          </a:prstGeom>
          <a:noFill/>
        </p:spPr>
      </p:pic>
      <p:pic>
        <p:nvPicPr>
          <p:cNvPr id="12390" name="Picture 102" descr="nokiaCellPhone"/>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2333625" y="3886200"/>
            <a:ext cx="409575" cy="533400"/>
          </a:xfrm>
          <a:prstGeom prst="rect">
            <a:avLst/>
          </a:prstGeom>
          <a:noFill/>
        </p:spPr>
      </p:pic>
      <p:sp>
        <p:nvSpPr>
          <p:cNvPr id="12381" name="AutoShape 93"/>
          <p:cNvSpPr>
            <a:spLocks noChangeArrowheads="1"/>
          </p:cNvSpPr>
          <p:nvPr/>
        </p:nvSpPr>
        <p:spPr bwMode="auto">
          <a:xfrm rot="13346772">
            <a:off x="5694363" y="2794000"/>
            <a:ext cx="949325" cy="288925"/>
          </a:xfrm>
          <a:prstGeom prst="rightArrow">
            <a:avLst>
              <a:gd name="adj1" fmla="val 50000"/>
              <a:gd name="adj2" fmla="val 82143"/>
            </a:avLst>
          </a:prstGeom>
          <a:solidFill>
            <a:srgbClr val="FFFF99"/>
          </a:solidFill>
          <a:ln w="9525">
            <a:miter lim="800000"/>
            <a:headEnd/>
            <a:tailEnd/>
          </a:ln>
          <a:effectLst/>
          <a:scene3d>
            <a:camera prst="legacyObliqueBottomLeft"/>
            <a:lightRig rig="legacyFlat3" dir="t"/>
          </a:scene3d>
          <a:sp3d extrusionH="430200" prstMaterial="legacyMatte">
            <a:bevelT w="13500" h="13500" prst="angle"/>
            <a:bevelB w="13500" h="13500" prst="angle"/>
            <a:extrusionClr>
              <a:srgbClr val="FFFF99"/>
            </a:extrusionClr>
          </a:sp3d>
        </p:spPr>
        <p:txBody>
          <a:bodyPr wrap="none" anchor="ctr">
            <a:prstTxWarp prst="textNoShape">
              <a:avLst/>
            </a:prstTxWarp>
            <a:flatTx/>
          </a:bodyPr>
          <a:lstStyle/>
          <a:p>
            <a:endParaRPr lang="en-US"/>
          </a:p>
        </p:txBody>
      </p:sp>
      <p:sp>
        <p:nvSpPr>
          <p:cNvPr id="12396" name="AutoShape 108"/>
          <p:cNvSpPr>
            <a:spLocks noChangeArrowheads="1"/>
          </p:cNvSpPr>
          <p:nvPr/>
        </p:nvSpPr>
        <p:spPr bwMode="auto">
          <a:xfrm rot="-68131370">
            <a:off x="2294732" y="2628106"/>
            <a:ext cx="838200" cy="442913"/>
          </a:xfrm>
          <a:prstGeom prst="rightArrow">
            <a:avLst>
              <a:gd name="adj1" fmla="val 50000"/>
              <a:gd name="adj2" fmla="val 47312"/>
            </a:avLst>
          </a:prstGeom>
          <a:solidFill>
            <a:srgbClr val="CCFFCC"/>
          </a:solidFill>
          <a:ln w="9525">
            <a:miter lim="800000"/>
            <a:headEnd/>
            <a:tailEnd/>
          </a:ln>
          <a:effectLst/>
          <a:scene3d>
            <a:camera prst="legacyObliqueBottomLeft"/>
            <a:lightRig rig="legacyFlat3" dir="t"/>
          </a:scene3d>
          <a:sp3d extrusionH="430200" prstMaterial="legacyMatte">
            <a:bevelT w="13500" h="13500" prst="angle"/>
            <a:bevelB w="13500" h="13500" prst="angle"/>
            <a:extrusionClr>
              <a:srgbClr val="CCFFCC"/>
            </a:extrusionClr>
          </a:sp3d>
        </p:spPr>
        <p:txBody>
          <a:bodyPr wrap="none" anchor="ctr">
            <a:prstTxWarp prst="textNoShape">
              <a:avLst/>
            </a:prstTxWarp>
            <a:flatTx/>
          </a:bodyPr>
          <a:lstStyle/>
          <a:p>
            <a:endParaRPr lang="en-US"/>
          </a:p>
        </p:txBody>
      </p:sp>
      <p:sp>
        <p:nvSpPr>
          <p:cNvPr id="12397" name="AutoShape 109"/>
          <p:cNvSpPr>
            <a:spLocks noChangeArrowheads="1"/>
          </p:cNvSpPr>
          <p:nvPr/>
        </p:nvSpPr>
        <p:spPr bwMode="auto">
          <a:xfrm rot="-653730">
            <a:off x="2057400" y="3124200"/>
            <a:ext cx="457200" cy="469900"/>
          </a:xfrm>
          <a:prstGeom prst="plus">
            <a:avLst>
              <a:gd name="adj" fmla="val 35417"/>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398" name="Text Box 110"/>
          <p:cNvSpPr txBox="1">
            <a:spLocks noChangeArrowheads="1"/>
          </p:cNvSpPr>
          <p:nvPr/>
        </p:nvSpPr>
        <p:spPr bwMode="auto">
          <a:xfrm>
            <a:off x="6969125" y="4175125"/>
            <a:ext cx="990600" cy="915988"/>
          </a:xfrm>
          <a:prstGeom prst="rect">
            <a:avLst/>
          </a:prstGeom>
          <a:noFill/>
          <a:ln w="12700">
            <a:noFill/>
            <a:miter lim="800000"/>
            <a:headEnd/>
            <a:tailEnd/>
          </a:ln>
          <a:effectLst/>
        </p:spPr>
        <p:txBody>
          <a:bodyPr tIns="91440" bIns="91440">
            <a:prstTxWarp prst="textNoShape">
              <a:avLst/>
            </a:prstTxWarp>
            <a:spAutoFit/>
          </a:bodyPr>
          <a:lstStyle/>
          <a:p>
            <a:pPr>
              <a:spcBef>
                <a:spcPct val="10000"/>
              </a:spcBef>
              <a:tabLst>
                <a:tab pos="500063" algn="l"/>
              </a:tabLst>
            </a:pPr>
            <a:r>
              <a:rPr lang="en-US" sz="4800" b="1">
                <a:solidFill>
                  <a:srgbClr val="FF0000"/>
                </a:solidFill>
                <a:latin typeface="Palatino" pitchFamily="-65" charset="0"/>
              </a:rPr>
              <a:t>?</a:t>
            </a:r>
            <a:endParaRPr lang="en-US" sz="4800">
              <a:solidFill>
                <a:srgbClr val="FF0000"/>
              </a:solidFill>
              <a:latin typeface="Palatino" pitchFamily="-65" charset="0"/>
            </a:endParaRPr>
          </a:p>
        </p:txBody>
      </p:sp>
      <p:sp>
        <p:nvSpPr>
          <p:cNvPr id="12399" name="Text Box 111"/>
          <p:cNvSpPr txBox="1">
            <a:spLocks noChangeArrowheads="1"/>
          </p:cNvSpPr>
          <p:nvPr/>
        </p:nvSpPr>
        <p:spPr bwMode="auto">
          <a:xfrm>
            <a:off x="1219200" y="4038600"/>
            <a:ext cx="990600" cy="915988"/>
          </a:xfrm>
          <a:prstGeom prst="rect">
            <a:avLst/>
          </a:prstGeom>
          <a:noFill/>
          <a:ln w="12700">
            <a:noFill/>
            <a:miter lim="800000"/>
            <a:headEnd/>
            <a:tailEnd/>
          </a:ln>
          <a:effectLst/>
        </p:spPr>
        <p:txBody>
          <a:bodyPr tIns="91440" bIns="91440">
            <a:prstTxWarp prst="textNoShape">
              <a:avLst/>
            </a:prstTxWarp>
            <a:spAutoFit/>
          </a:bodyPr>
          <a:lstStyle/>
          <a:p>
            <a:pPr>
              <a:spcBef>
                <a:spcPct val="10000"/>
              </a:spcBef>
              <a:tabLst>
                <a:tab pos="500063" algn="l"/>
              </a:tabLst>
            </a:pPr>
            <a:r>
              <a:rPr lang="en-US" sz="4800" b="1">
                <a:solidFill>
                  <a:srgbClr val="FF0000"/>
                </a:solidFill>
                <a:latin typeface="Palatino" pitchFamily="-65" charset="0"/>
              </a:rPr>
              <a:t>?</a:t>
            </a:r>
            <a:endParaRPr lang="en-US" sz="4800">
              <a:solidFill>
                <a:srgbClr val="FF0000"/>
              </a:solidFill>
              <a:latin typeface="Palatino" pitchFamily="-65" charset="0"/>
            </a:endParaRPr>
          </a:p>
        </p:txBody>
      </p:sp>
      <p:graphicFrame>
        <p:nvGraphicFramePr>
          <p:cNvPr id="12403" name="Object 115"/>
          <p:cNvGraphicFramePr>
            <a:graphicFrameLocks noChangeAspect="1"/>
          </p:cNvGraphicFramePr>
          <p:nvPr/>
        </p:nvGraphicFramePr>
        <p:xfrm>
          <a:off x="3581400" y="1828800"/>
          <a:ext cx="990600" cy="895350"/>
        </p:xfrm>
        <a:graphic>
          <a:graphicData uri="http://schemas.openxmlformats.org/presentationml/2006/ole">
            <p:oleObj spid="_x0000_s191490" name="Bitmap Image" r:id="rId9" imgW="1380952" imgH="1247619" progId="">
              <p:embed/>
            </p:oleObj>
          </a:graphicData>
        </a:graphic>
      </p:graphicFrame>
      <p:graphicFrame>
        <p:nvGraphicFramePr>
          <p:cNvPr id="12404" name="Object 116"/>
          <p:cNvGraphicFramePr>
            <a:graphicFrameLocks noChangeAspect="1"/>
          </p:cNvGraphicFramePr>
          <p:nvPr/>
        </p:nvGraphicFramePr>
        <p:xfrm>
          <a:off x="5410200" y="5029200"/>
          <a:ext cx="1138238" cy="1409700"/>
        </p:xfrm>
        <a:graphic>
          <a:graphicData uri="http://schemas.openxmlformats.org/presentationml/2006/ole">
            <p:oleObj spid="_x0000_s191491" name="Bitmap Image" r:id="rId10" imgW="1200318" imgH="1486107" progId="">
              <p:embed/>
            </p:oleObj>
          </a:graphicData>
        </a:graphic>
      </p:graphicFrame>
      <p:sp>
        <p:nvSpPr>
          <p:cNvPr id="12412" name="Rectangle 124"/>
          <p:cNvSpPr>
            <a:spLocks noChangeArrowheads="1"/>
          </p:cNvSpPr>
          <p:nvPr/>
        </p:nvSpPr>
        <p:spPr bwMode="auto">
          <a:xfrm>
            <a:off x="8229600" y="4038600"/>
            <a:ext cx="304800" cy="457200"/>
          </a:xfrm>
          <a:prstGeom prst="rect">
            <a:avLst/>
          </a:prstGeom>
          <a:solidFill>
            <a:srgbClr val="FFCC00"/>
          </a:solidFill>
          <a:ln w="9525">
            <a:solidFill>
              <a:srgbClr val="000000"/>
            </a:solidFill>
            <a:miter lim="800000"/>
            <a:headEnd/>
            <a:tailEnd/>
          </a:ln>
          <a:effectLst/>
        </p:spPr>
        <p:txBody>
          <a:bodyPr wrap="none" anchor="ctr">
            <a:prstTxWarp prst="textNoShape">
              <a:avLst/>
            </a:prstTxWarp>
          </a:bodyPr>
          <a:lstStyle/>
          <a:p>
            <a:r>
              <a:rPr lang="en-US"/>
              <a:t>D</a:t>
            </a:r>
          </a:p>
        </p:txBody>
      </p:sp>
      <p:sp>
        <p:nvSpPr>
          <p:cNvPr id="12413" name="AutoShape 125"/>
          <p:cNvSpPr>
            <a:spLocks noChangeArrowheads="1"/>
          </p:cNvSpPr>
          <p:nvPr/>
        </p:nvSpPr>
        <p:spPr bwMode="auto">
          <a:xfrm rot="-653730">
            <a:off x="6248400" y="3124200"/>
            <a:ext cx="457200" cy="469900"/>
          </a:xfrm>
          <a:prstGeom prst="plus">
            <a:avLst>
              <a:gd name="adj" fmla="val 35417"/>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414" name="Text Box 126"/>
          <p:cNvSpPr txBox="1">
            <a:spLocks noChangeArrowheads="1"/>
          </p:cNvSpPr>
          <p:nvPr/>
        </p:nvSpPr>
        <p:spPr bwMode="auto">
          <a:xfrm>
            <a:off x="304800" y="1117600"/>
            <a:ext cx="1851789" cy="1015663"/>
          </a:xfrm>
          <a:prstGeom prst="rect">
            <a:avLst/>
          </a:prstGeom>
          <a:noFill/>
          <a:ln w="9525">
            <a:noFill/>
            <a:miter lim="800000"/>
            <a:headEnd/>
            <a:tailEnd/>
          </a:ln>
          <a:effectLst/>
        </p:spPr>
        <p:txBody>
          <a:bodyPr wrap="none">
            <a:prstTxWarp prst="textNoShape">
              <a:avLst/>
            </a:prstTxWarp>
            <a:spAutoFit/>
          </a:bodyPr>
          <a:lstStyle/>
          <a:p>
            <a:pPr algn="l"/>
            <a:r>
              <a:rPr lang="en-US" sz="2000" dirty="0"/>
              <a:t>Contacts </a:t>
            </a:r>
            <a:r>
              <a:rPr lang="en-US" sz="2000" dirty="0" smtClean="0"/>
              <a:t>are</a:t>
            </a:r>
          </a:p>
          <a:p>
            <a:pPr indent="223838" algn="l">
              <a:buFont typeface="Arial"/>
              <a:buChar char="•"/>
            </a:pPr>
            <a:r>
              <a:rPr lang="en-US" sz="2000" dirty="0" smtClean="0"/>
              <a:t>opportunistic</a:t>
            </a:r>
          </a:p>
          <a:p>
            <a:pPr indent="223838" algn="l">
              <a:buFont typeface="Arial"/>
              <a:buChar char="•"/>
            </a:pPr>
            <a:r>
              <a:rPr lang="en-US" sz="2000" dirty="0" smtClean="0"/>
              <a:t>intermittent </a:t>
            </a:r>
            <a:endParaRPr lang="en-US" sz="2000" dirty="0"/>
          </a:p>
        </p:txBody>
      </p:sp>
      <p:sp>
        <p:nvSpPr>
          <p:cNvPr id="26" name="TextBox 25"/>
          <p:cNvSpPr txBox="1"/>
          <p:nvPr/>
        </p:nvSpPr>
        <p:spPr>
          <a:xfrm>
            <a:off x="2743200" y="4343400"/>
            <a:ext cx="2285038" cy="923330"/>
          </a:xfrm>
          <a:prstGeom prst="rect">
            <a:avLst/>
          </a:prstGeom>
          <a:solidFill>
            <a:schemeClr val="accent3">
              <a:lumMod val="75000"/>
            </a:schemeClr>
          </a:solidFill>
        </p:spPr>
        <p:txBody>
          <a:bodyPr wrap="none" rtlCol="0">
            <a:spAutoFit/>
          </a:bodyPr>
          <a:lstStyle/>
          <a:p>
            <a:r>
              <a:rPr lang="en-US" sz="1800" dirty="0" smtClean="0"/>
              <a:t>802.11 ad-hoc mode</a:t>
            </a:r>
          </a:p>
          <a:p>
            <a:r>
              <a:rPr lang="en-US" sz="1800" dirty="0" err="1" smtClean="0"/>
              <a:t>WiFi</a:t>
            </a:r>
            <a:r>
              <a:rPr lang="en-US" sz="1800" dirty="0" smtClean="0"/>
              <a:t> Direct</a:t>
            </a:r>
          </a:p>
          <a:p>
            <a:r>
              <a:rPr lang="en-US" sz="1800" dirty="0" err="1" smtClean="0"/>
              <a:t>BlueTooth</a:t>
            </a:r>
            <a:endParaRPr lang="en-US" sz="1800" dirty="0"/>
          </a:p>
        </p:txBody>
      </p:sp>
      <p:pic>
        <p:nvPicPr>
          <p:cNvPr id="27" name="Picture 26"/>
          <p:cNvPicPr>
            <a:picLocks noChangeAspect="1"/>
          </p:cNvPicPr>
          <p:nvPr/>
        </p:nvPicPr>
        <p:blipFill>
          <a:blip r:embed="rId11"/>
          <a:stretch>
            <a:fillRect/>
          </a:stretch>
        </p:blipFill>
        <p:spPr>
          <a:xfrm>
            <a:off x="2209800" y="5486400"/>
            <a:ext cx="1371600" cy="1029987"/>
          </a:xfrm>
          <a:prstGeom prst="rect">
            <a:avLst/>
          </a:prstGeom>
        </p:spPr>
      </p:pic>
      <p:pic>
        <p:nvPicPr>
          <p:cNvPr id="28" name="Picture 27"/>
          <p:cNvPicPr>
            <a:picLocks noChangeAspect="1"/>
          </p:cNvPicPr>
          <p:nvPr/>
        </p:nvPicPr>
        <p:blipFill>
          <a:blip r:embed="rId12"/>
          <a:stretch>
            <a:fillRect/>
          </a:stretch>
        </p:blipFill>
        <p:spPr>
          <a:xfrm>
            <a:off x="7010400" y="5638800"/>
            <a:ext cx="1524000" cy="1002242"/>
          </a:xfrm>
          <a:prstGeom prst="rect">
            <a:avLst/>
          </a:prstGeom>
        </p:spPr>
      </p:pic>
      <p:sp>
        <p:nvSpPr>
          <p:cNvPr id="29" name="Footer Placeholder 28"/>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404"/>
                                        </p:tgtEl>
                                        <p:attrNameLst>
                                          <p:attrName>style.visibility</p:attrName>
                                        </p:attrNameLst>
                                      </p:cBhvr>
                                      <p:to>
                                        <p:strVal val="visible"/>
                                      </p:to>
                                    </p:set>
                                    <p:animEffect transition="in" filter="strips(downLeft)">
                                      <p:cBhvr>
                                        <p:cTn id="7" dur="500"/>
                                        <p:tgtEl>
                                          <p:spTgt spid="1240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412"/>
                                        </p:tgtEl>
                                        <p:attrNameLst>
                                          <p:attrName>style.visibility</p:attrName>
                                        </p:attrNameLst>
                                      </p:cBhvr>
                                      <p:to>
                                        <p:strVal val="visible"/>
                                      </p:to>
                                    </p:set>
                                    <p:animEffect transition="in" filter="strips(downLeft)">
                                      <p:cBhvr>
                                        <p:cTn id="12" dur="500"/>
                                        <p:tgtEl>
                                          <p:spTgt spid="12412"/>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1" nodeType="clickEffect">
                                  <p:stCondLst>
                                    <p:cond delay="0"/>
                                  </p:stCondLst>
                                  <p:childTnLst>
                                    <p:animMotion origin="layout" path="M 0.0 0.0 C -0.02274 0.04143 -0.04548 0.0831 -0.08264 0.10718 C -0.11979 0.13125 -0.17135 0.13796 -0.22274 0.14491 " pathEditMode="relative" ptsTypes="aaA">
                                      <p:cBhvr>
                                        <p:cTn id="16" dur="2000" fill="hold"/>
                                        <p:tgtEl>
                                          <p:spTgt spid="12412"/>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5.55556E-7 -1.11111E-6 C -0.04444 -0.0044 -0.08854 -0.00856 -0.11563 -0.07384 C -0.14288 -0.13912 -0.15278 -0.26551 -0.16215 -0.39167 " pathEditMode="relative" rAng="0" ptsTypes="aaA">
                                      <p:cBhvr>
                                        <p:cTn id="20" dur="5000" fill="hold"/>
                                        <p:tgtEl>
                                          <p:spTgt spid="12404"/>
                                        </p:tgtEl>
                                        <p:attrNameLst>
                                          <p:attrName>ppt_x</p:attrName>
                                          <p:attrName>ppt_y</p:attrName>
                                        </p:attrNameLst>
                                      </p:cBhvr>
                                      <p:rCtr x="-81" y="-196"/>
                                    </p:animMotion>
                                  </p:childTnLst>
                                </p:cTn>
                              </p:par>
                              <p:par>
                                <p:cTn id="21" presetID="0" presetClass="path" presetSubtype="0" accel="50000" decel="50000" fill="hold" grpId="2" nodeType="withEffect">
                                  <p:stCondLst>
                                    <p:cond delay="0"/>
                                  </p:stCondLst>
                                  <p:childTnLst>
                                    <p:animMotion origin="layout" path="M -0.25834 0.19986 C -0.27344 0.18621 -0.28785 0.1728 -0.31285 0.11011 C -0.33785 0.04719 -0.37327 -0.06546 -0.40834 -0.17789 " pathEditMode="relative" rAng="0" ptsTypes="aaA">
                                      <p:cBhvr>
                                        <p:cTn id="22" dur="5000" fill="hold"/>
                                        <p:tgtEl>
                                          <p:spTgt spid="12412"/>
                                        </p:tgtEl>
                                        <p:attrNameLst>
                                          <p:attrName>ppt_x</p:attrName>
                                          <p:attrName>ppt_y</p:attrName>
                                        </p:attrNameLst>
                                      </p:cBhvr>
                                      <p:rCtr x="-75" y="-18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3" nodeType="clickEffect">
                                  <p:stCondLst>
                                    <p:cond delay="0"/>
                                  </p:stCondLst>
                                  <p:childTnLst>
                                    <p:animMotion origin="layout" path="M -0.4 -0.18912 C -0.4 -0.18889 -0.41111 -0.2669 -0.42223 -0.34444 " pathEditMode="relative" rAng="0" ptsTypes="aA">
                                      <p:cBhvr>
                                        <p:cTn id="26" dur="2000" fill="hold"/>
                                        <p:tgtEl>
                                          <p:spTgt spid="12412"/>
                                        </p:tgtEl>
                                        <p:attrNameLst>
                                          <p:attrName>ppt_x</p:attrName>
                                          <p:attrName>ppt_y</p:attrName>
                                        </p:attrNameLst>
                                      </p:cBhvr>
                                      <p:rCtr x="-11" y="-78"/>
                                    </p:animMotion>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2414"/>
                                        </p:tgtEl>
                                        <p:attrNameLst>
                                          <p:attrName>style.visibility</p:attrName>
                                        </p:attrNameLst>
                                      </p:cBhvr>
                                      <p:to>
                                        <p:strVal val="visible"/>
                                      </p:to>
                                    </p:set>
                                    <p:animEffect transition="in" filter="checkerboard(across)">
                                      <p:cBhvr>
                                        <p:cTn id="31" dur="500"/>
                                        <p:tgtEl>
                                          <p:spTgt spid="12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12" grpId="0" animBg="1"/>
      <p:bldP spid="12412" grpId="1" animBg="1"/>
      <p:bldP spid="12412" grpId="2" animBg="1"/>
      <p:bldP spid="12412" grpId="3" animBg="1"/>
      <p:bldP spid="12414" grpId="0"/>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6" name="Oval 2"/>
          <p:cNvSpPr>
            <a:spLocks noChangeArrowheads="1"/>
          </p:cNvSpPr>
          <p:nvPr/>
        </p:nvSpPr>
        <p:spPr bwMode="auto">
          <a:xfrm>
            <a:off x="4648200" y="2819400"/>
            <a:ext cx="4191000" cy="3962400"/>
          </a:xfrm>
          <a:prstGeom prst="ellipse">
            <a:avLst/>
          </a:prstGeom>
          <a:solidFill>
            <a:srgbClr val="FFCC99">
              <a:alpha val="10001"/>
            </a:srgbClr>
          </a:solidFill>
          <a:ln w="9525">
            <a:solidFill>
              <a:srgbClr val="FFCC00"/>
            </a:solidFill>
            <a:round/>
            <a:headEnd/>
            <a:tailEnd/>
          </a:ln>
          <a:effectLst/>
        </p:spPr>
        <p:txBody>
          <a:bodyPr wrap="none" anchor="ctr">
            <a:prstTxWarp prst="textNoShape">
              <a:avLst/>
            </a:prstTxWarp>
          </a:bodyPr>
          <a:lstStyle/>
          <a:p>
            <a:endParaRPr lang="en-US"/>
          </a:p>
        </p:txBody>
      </p:sp>
      <p:sp>
        <p:nvSpPr>
          <p:cNvPr id="221191" name="Rectangle 7"/>
          <p:cNvSpPr>
            <a:spLocks noGrp="1" noChangeArrowheads="1"/>
          </p:cNvSpPr>
          <p:nvPr>
            <p:ph type="title"/>
          </p:nvPr>
        </p:nvSpPr>
        <p:spPr/>
        <p:txBody>
          <a:bodyPr/>
          <a:lstStyle/>
          <a:p>
            <a:r>
              <a:rPr lang="en-US"/>
              <a:t>Web Delivery Model</a:t>
            </a:r>
          </a:p>
        </p:txBody>
      </p:sp>
      <p:pic>
        <p:nvPicPr>
          <p:cNvPr id="221187" name="Picture 3" descr="nokiaCellPhone"/>
          <p:cNvPicPr>
            <a:picLocks noGrp="1" noChangeAspect="1" noChangeArrowheads="1"/>
          </p:cNvPicPr>
          <p:nvPr>
            <p:ph idx="1"/>
          </p:nvPr>
        </p:nvPicPr>
        <p:blipFill>
          <a:blip r:embed="rId2">
            <a:clrChange>
              <a:clrFrom>
                <a:srgbClr val="FFFFFF"/>
              </a:clrFrom>
              <a:clrTo>
                <a:srgbClr val="FFFFFF">
                  <a:alpha val="0"/>
                </a:srgbClr>
              </a:clrTo>
            </a:clrChange>
          </a:blip>
          <a:srcRect/>
          <a:stretch>
            <a:fillRect/>
          </a:stretch>
        </p:blipFill>
        <p:spPr>
          <a:xfrm>
            <a:off x="3276600" y="4876800"/>
            <a:ext cx="938213" cy="1219200"/>
          </a:xfrm>
          <a:ln/>
        </p:spPr>
      </p:pic>
      <p:sp>
        <p:nvSpPr>
          <p:cNvPr id="14" name="Footer Placeholder 13"/>
          <p:cNvSpPr>
            <a:spLocks noGrp="1"/>
          </p:cNvSpPr>
          <p:nvPr>
            <p:ph type="ftr" sz="quarter" idx="11"/>
          </p:nvPr>
        </p:nvSpPr>
        <p:spPr/>
        <p:txBody>
          <a:bodyPr/>
          <a:lstStyle/>
          <a:p>
            <a:r>
              <a:rPr lang="en-US" smtClean="0"/>
              <a:t>6998-03 Feb. 2010</a:t>
            </a:r>
            <a:endParaRPr lang="en-US"/>
          </a:p>
        </p:txBody>
      </p:sp>
      <p:sp>
        <p:nvSpPr>
          <p:cNvPr id="221192" name="Rectangle 8"/>
          <p:cNvSpPr>
            <a:spLocks noGrp="1" noChangeArrowheads="1"/>
          </p:cNvSpPr>
          <p:nvPr>
            <p:ph type="body" idx="4294967295"/>
          </p:nvPr>
        </p:nvSpPr>
        <p:spPr>
          <a:xfrm>
            <a:off x="0" y="1600200"/>
            <a:ext cx="8229600" cy="4525963"/>
          </a:xfrm>
        </p:spPr>
        <p:txBody>
          <a:bodyPr/>
          <a:lstStyle/>
          <a:p>
            <a:r>
              <a:rPr lang="en-US"/>
              <a:t>7DS core functionality: Emulation of web content access and e-mail delivery</a:t>
            </a:r>
          </a:p>
        </p:txBody>
      </p:sp>
      <p:pic>
        <p:nvPicPr>
          <p:cNvPr id="221193" name="Picture 9" descr="cloud1"/>
          <p:cNvPicPr>
            <a:picLocks noGrp="1" noChangeAspect="1" noChangeArrowheads="1"/>
          </p:cNvPicPr>
          <p:nvPr>
            <p:ph sz="half" idx="4294967295"/>
          </p:nvPr>
        </p:nvPicPr>
        <p:blipFill>
          <a:blip r:embed="rId3"/>
          <a:srcRect/>
          <a:stretch>
            <a:fillRect/>
          </a:stretch>
        </p:blipFill>
        <p:spPr>
          <a:xfrm>
            <a:off x="0" y="2895600"/>
            <a:ext cx="2438400" cy="1828800"/>
          </a:xfrm>
          <a:ln/>
        </p:spPr>
      </p:pic>
      <p:pic>
        <p:nvPicPr>
          <p:cNvPr id="221188" name="Picture 4" descr="B000269R5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172200" y="5105400"/>
            <a:ext cx="1155700" cy="1219200"/>
          </a:xfrm>
          <a:prstGeom prst="rect">
            <a:avLst/>
          </a:prstGeom>
          <a:noFill/>
          <a:ln w="9525">
            <a:noFill/>
            <a:miter lim="800000"/>
            <a:headEnd/>
            <a:tailEnd/>
          </a:ln>
        </p:spPr>
      </p:pic>
      <p:pic>
        <p:nvPicPr>
          <p:cNvPr id="221189" name="Picture 5" descr="fundraiser-laptop"/>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010400" y="3505200"/>
            <a:ext cx="1447800" cy="1447800"/>
          </a:xfrm>
          <a:prstGeom prst="rect">
            <a:avLst/>
          </a:prstGeom>
          <a:noFill/>
        </p:spPr>
      </p:pic>
      <p:sp>
        <p:nvSpPr>
          <p:cNvPr id="221190" name="Rectangle 6"/>
          <p:cNvSpPr>
            <a:spLocks noChangeArrowheads="1"/>
          </p:cNvSpPr>
          <p:nvPr/>
        </p:nvSpPr>
        <p:spPr bwMode="auto">
          <a:xfrm>
            <a:off x="5486400" y="3352800"/>
            <a:ext cx="228600" cy="228600"/>
          </a:xfrm>
          <a:prstGeom prst="rect">
            <a:avLst/>
          </a:prstGeom>
          <a:solidFill>
            <a:srgbClr val="CC33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lang="en-US"/>
          </a:p>
        </p:txBody>
      </p:sp>
      <p:sp>
        <p:nvSpPr>
          <p:cNvPr id="221194" name="Line 10"/>
          <p:cNvSpPr>
            <a:spLocks noChangeShapeType="1"/>
          </p:cNvSpPr>
          <p:nvPr/>
        </p:nvSpPr>
        <p:spPr bwMode="auto">
          <a:xfrm>
            <a:off x="3048000" y="4191000"/>
            <a:ext cx="304800" cy="6096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1195" name="Rectangle 11"/>
          <p:cNvSpPr>
            <a:spLocks noChangeArrowheads="1"/>
          </p:cNvSpPr>
          <p:nvPr/>
        </p:nvSpPr>
        <p:spPr bwMode="auto">
          <a:xfrm>
            <a:off x="2971800" y="3810000"/>
            <a:ext cx="228600" cy="228600"/>
          </a:xfrm>
          <a:prstGeom prst="rect">
            <a:avLst/>
          </a:prstGeom>
          <a:solidFill>
            <a:srgbClr val="CC33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lang="en-US"/>
          </a:p>
        </p:txBody>
      </p:sp>
      <p:sp>
        <p:nvSpPr>
          <p:cNvPr id="221196" name="Rectangle 12"/>
          <p:cNvSpPr>
            <a:spLocks noChangeArrowheads="1"/>
          </p:cNvSpPr>
          <p:nvPr/>
        </p:nvSpPr>
        <p:spPr bwMode="auto">
          <a:xfrm>
            <a:off x="3505200" y="4648200"/>
            <a:ext cx="228600" cy="228600"/>
          </a:xfrm>
          <a:prstGeom prst="rect">
            <a:avLst/>
          </a:prstGeom>
          <a:solidFill>
            <a:srgbClr val="CC33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lang="en-US"/>
          </a:p>
        </p:txBody>
      </p:sp>
      <p:sp>
        <p:nvSpPr>
          <p:cNvPr id="221197" name="Rectangle 13"/>
          <p:cNvSpPr>
            <a:spLocks noChangeArrowheads="1"/>
          </p:cNvSpPr>
          <p:nvPr/>
        </p:nvSpPr>
        <p:spPr bwMode="auto">
          <a:xfrm>
            <a:off x="5486400" y="3352800"/>
            <a:ext cx="228600" cy="228600"/>
          </a:xfrm>
          <a:prstGeom prst="rect">
            <a:avLst/>
          </a:prstGeom>
          <a:solidFill>
            <a:srgbClr val="CC33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1194"/>
                                        </p:tgtEl>
                                        <p:attrNameLst>
                                          <p:attrName>style.visibility</p:attrName>
                                        </p:attrNameLst>
                                      </p:cBhvr>
                                      <p:to>
                                        <p:strVal val="visible"/>
                                      </p:to>
                                    </p:set>
                                    <p:animEffect transition="in" filter="dissolve">
                                      <p:cBhvr>
                                        <p:cTn id="7" dur="500"/>
                                        <p:tgtEl>
                                          <p:spTgt spid="221194"/>
                                        </p:tgtEl>
                                      </p:cBhvr>
                                    </p:animEffect>
                                  </p:childTnLst>
                                </p:cTn>
                              </p:par>
                              <p:par>
                                <p:cTn id="8" presetID="0" presetClass="path" presetSubtype="0" accel="50000" decel="50000" fill="hold" grpId="0" nodeType="withEffect">
                                  <p:stCondLst>
                                    <p:cond delay="0"/>
                                  </p:stCondLst>
                                  <p:childTnLst>
                                    <p:animMotion origin="layout" path="M 0.02083 0.00555 L 0.0625 0.13869 " pathEditMode="relative" rAng="0" ptsTypes="AA">
                                      <p:cBhvr>
                                        <p:cTn id="9" dur="2000" fill="hold"/>
                                        <p:tgtEl>
                                          <p:spTgt spid="221195"/>
                                        </p:tgtEl>
                                        <p:attrNameLst>
                                          <p:attrName>ppt_x</p:attrName>
                                          <p:attrName>ppt_y</p:attrName>
                                        </p:attrNameLst>
                                      </p:cBhvr>
                                      <p:rCtr x="21" y="67"/>
                                    </p:animMotion>
                                  </p:childTnLst>
                                </p:cTn>
                              </p:par>
                              <p:par>
                                <p:cTn id="10" presetID="5" presetClass="exit" presetSubtype="10" fill="hold" grpId="1" nodeType="withEffect">
                                  <p:stCondLst>
                                    <p:cond delay="0"/>
                                  </p:stCondLst>
                                  <p:childTnLst>
                                    <p:animEffect transition="out" filter="checkerboard(across)">
                                      <p:cBhvr>
                                        <p:cTn id="11" dur="500"/>
                                        <p:tgtEl>
                                          <p:spTgt spid="221194"/>
                                        </p:tgtEl>
                                      </p:cBhvr>
                                    </p:animEffect>
                                    <p:set>
                                      <p:cBhvr>
                                        <p:cTn id="12" dur="1" fill="hold">
                                          <p:stCondLst>
                                            <p:cond delay="499"/>
                                          </p:stCondLst>
                                        </p:cTn>
                                        <p:tgtEl>
                                          <p:spTgt spid="221194"/>
                                        </p:tgtEl>
                                        <p:attrNameLst>
                                          <p:attrName>style.visibility</p:attrName>
                                        </p:attrNameLst>
                                      </p:cBhvr>
                                      <p:to>
                                        <p:strVal val="hidden"/>
                                      </p:to>
                                    </p:set>
                                  </p:childTnLst>
                                </p:cTn>
                              </p:par>
                            </p:childTnLst>
                          </p:cTn>
                        </p:par>
                        <p:par>
                          <p:cTn id="13" fill="hold">
                            <p:stCondLst>
                              <p:cond delay="2000"/>
                            </p:stCondLst>
                            <p:childTnLst>
                              <p:par>
                                <p:cTn id="14" presetID="0" presetClass="path" presetSubtype="0" accel="50000" decel="50000" fill="hold" nodeType="afterEffect">
                                  <p:stCondLst>
                                    <p:cond delay="0"/>
                                  </p:stCondLst>
                                  <p:childTnLst>
                                    <p:animMotion origin="layout" path="M 1.38889E-6 -4.29958E-7 L 0.24045 -0.19972 " pathEditMode="relative" rAng="0" ptsTypes="AA">
                                      <p:cBhvr>
                                        <p:cTn id="15" dur="2000" fill="hold"/>
                                        <p:tgtEl>
                                          <p:spTgt spid="221187"/>
                                        </p:tgtEl>
                                        <p:attrNameLst>
                                          <p:attrName>ppt_x</p:attrName>
                                          <p:attrName>ppt_y</p:attrName>
                                        </p:attrNameLst>
                                      </p:cBhvr>
                                      <p:rCtr x="120" y="-100"/>
                                    </p:animMotion>
                                  </p:childTnLst>
                                </p:cTn>
                              </p:par>
                              <p:par>
                                <p:cTn id="16" presetID="1" presetClass="exit" presetSubtype="0" fill="hold" grpId="1" nodeType="withEffect">
                                  <p:stCondLst>
                                    <p:cond delay="0"/>
                                  </p:stCondLst>
                                  <p:childTnLst>
                                    <p:set>
                                      <p:cBhvr>
                                        <p:cTn id="17" dur="1" fill="hold">
                                          <p:stCondLst>
                                            <p:cond delay="0"/>
                                          </p:stCondLst>
                                        </p:cTn>
                                        <p:tgtEl>
                                          <p:spTgt spid="221195"/>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1196"/>
                                        </p:tgtEl>
                                        <p:attrNameLst>
                                          <p:attrName>style.visibility</p:attrName>
                                        </p:attrNameLst>
                                      </p:cBhvr>
                                      <p:to>
                                        <p:strVal val="visible"/>
                                      </p:to>
                                    </p:set>
                                  </p:childTnLst>
                                </p:cTn>
                              </p:par>
                              <p:par>
                                <p:cTn id="20" presetID="0" presetClass="path" presetSubtype="0" accel="50000" decel="50000" fill="hold" grpId="1" nodeType="withEffect">
                                  <p:stCondLst>
                                    <p:cond delay="0"/>
                                  </p:stCondLst>
                                  <p:childTnLst>
                                    <p:animMotion origin="layout" path="M 1.73472E-18 -2.14979E-6 L 0.21667 -0.18863 " pathEditMode="relative" ptsTypes="AA">
                                      <p:cBhvr>
                                        <p:cTn id="21" dur="2000" fill="hold"/>
                                        <p:tgtEl>
                                          <p:spTgt spid="221196"/>
                                        </p:tgtEl>
                                        <p:attrNameLst>
                                          <p:attrName>ppt_x</p:attrName>
                                          <p:attrName>ppt_y</p:attrName>
                                        </p:attrNameLst>
                                      </p:cBhvr>
                                    </p:animMotion>
                                  </p:childTnLst>
                                </p:cTn>
                              </p:par>
                            </p:childTnLst>
                          </p:cTn>
                        </p:par>
                        <p:par>
                          <p:cTn id="22" fill="hold">
                            <p:stCondLst>
                              <p:cond delay="4000"/>
                            </p:stCondLst>
                            <p:childTnLst>
                              <p:par>
                                <p:cTn id="23" presetID="1" presetClass="entr" presetSubtype="0" fill="hold" grpId="0" nodeType="afterEffect">
                                  <p:stCondLst>
                                    <p:cond delay="0"/>
                                  </p:stCondLst>
                                  <p:childTnLst>
                                    <p:set>
                                      <p:cBhvr>
                                        <p:cTn id="24" dur="1" fill="hold">
                                          <p:stCondLst>
                                            <p:cond delay="0"/>
                                          </p:stCondLst>
                                        </p:cTn>
                                        <p:tgtEl>
                                          <p:spTgt spid="2211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1197"/>
                                        </p:tgtEl>
                                        <p:attrNameLst>
                                          <p:attrName>style.visibility</p:attrName>
                                        </p:attrNameLst>
                                      </p:cBhvr>
                                      <p:to>
                                        <p:strVal val="visible"/>
                                      </p:to>
                                    </p:set>
                                  </p:childTnLst>
                                </p:cTn>
                              </p:par>
                              <p:par>
                                <p:cTn id="27" presetID="0" presetClass="path" presetSubtype="0" accel="50000" decel="50000" fill="hold" grpId="1" nodeType="withEffect">
                                  <p:stCondLst>
                                    <p:cond delay="0"/>
                                  </p:stCondLst>
                                  <p:childTnLst>
                                    <p:animMotion origin="layout" path="M 0.00833 0.0111 L 0.0875 0.24966 " pathEditMode="relative" rAng="0" ptsTypes="AA">
                                      <p:cBhvr>
                                        <p:cTn id="28" dur="2000" fill="hold"/>
                                        <p:tgtEl>
                                          <p:spTgt spid="221197"/>
                                        </p:tgtEl>
                                        <p:attrNameLst>
                                          <p:attrName>ppt_x</p:attrName>
                                          <p:attrName>ppt_y</p:attrName>
                                        </p:attrNameLst>
                                      </p:cBhvr>
                                      <p:rCtr x="40" y="119"/>
                                    </p:animMotion>
                                  </p:childTnLst>
                                </p:cTn>
                              </p:par>
                              <p:par>
                                <p:cTn id="29" presetID="0" presetClass="path" presetSubtype="0" accel="50000" decel="50000" fill="hold" grpId="1" nodeType="withEffect">
                                  <p:stCondLst>
                                    <p:cond delay="0"/>
                                  </p:stCondLst>
                                  <p:childTnLst>
                                    <p:animMotion origin="layout" path="M 3.33333E-6 -2.21914E-6 L 0.20416 0.00555 " pathEditMode="relative" rAng="0" ptsTypes="AA">
                                      <p:cBhvr>
                                        <p:cTn id="30" dur="2000" fill="hold"/>
                                        <p:tgtEl>
                                          <p:spTgt spid="221190"/>
                                        </p:tgtEl>
                                        <p:attrNameLst>
                                          <p:attrName>ppt_x</p:attrName>
                                          <p:attrName>ppt_y</p:attrName>
                                        </p:attrNameLst>
                                      </p:cBhvr>
                                      <p:rCtr x="102" y="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0" grpId="0" animBg="1"/>
      <p:bldP spid="221190" grpId="1" animBg="1"/>
      <p:bldP spid="221194" grpId="0" animBg="1"/>
      <p:bldP spid="221194" grpId="1" animBg="1"/>
      <p:bldP spid="221195" grpId="0" animBg="1"/>
      <p:bldP spid="221195" grpId="1" animBg="1"/>
      <p:bldP spid="221196" grpId="0" animBg="1"/>
      <p:bldP spid="221196" grpId="1" animBg="1"/>
      <p:bldP spid="221197" grpId="0" animBg="1"/>
      <p:bldP spid="221197" grpId="1" animBg="1"/>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r>
              <a:rPr lang="en-US"/>
              <a:t>Generic service model?</a:t>
            </a:r>
          </a:p>
        </p:txBody>
      </p:sp>
      <p:graphicFrame>
        <p:nvGraphicFramePr>
          <p:cNvPr id="309251" name="Object 3"/>
          <p:cNvGraphicFramePr>
            <a:graphicFrameLocks noChangeAspect="1"/>
          </p:cNvGraphicFramePr>
          <p:nvPr>
            <p:ph sz="half" idx="4294967295"/>
          </p:nvPr>
        </p:nvGraphicFramePr>
        <p:xfrm>
          <a:off x="1828800" y="5257800"/>
          <a:ext cx="542925" cy="590550"/>
        </p:xfrm>
        <a:graphic>
          <a:graphicData uri="http://schemas.openxmlformats.org/presentationml/2006/ole">
            <p:oleObj spid="_x0000_s194562" name="Bitmap Image" r:id="rId3" imgW="542857" imgH="590476" progId="Paint.Picture">
              <p:embed/>
            </p:oleObj>
          </a:graphicData>
        </a:graphic>
      </p:graphicFrame>
      <p:graphicFrame>
        <p:nvGraphicFramePr>
          <p:cNvPr id="309252" name="Object 4"/>
          <p:cNvGraphicFramePr>
            <a:graphicFrameLocks noChangeAspect="1"/>
          </p:cNvGraphicFramePr>
          <p:nvPr>
            <p:ph sz="quarter" idx="4294967295"/>
          </p:nvPr>
        </p:nvGraphicFramePr>
        <p:xfrm>
          <a:off x="3352800" y="5257800"/>
          <a:ext cx="371475" cy="561975"/>
        </p:xfrm>
        <a:graphic>
          <a:graphicData uri="http://schemas.openxmlformats.org/presentationml/2006/ole">
            <p:oleObj spid="_x0000_s194563" name="Bitmap Image" r:id="rId4" imgW="371527" imgH="561905" progId="Paint.Picture">
              <p:embed/>
            </p:oleObj>
          </a:graphicData>
        </a:graphic>
      </p:graphicFrame>
      <p:sp>
        <p:nvSpPr>
          <p:cNvPr id="309253" name="Rectangle 5"/>
          <p:cNvSpPr>
            <a:spLocks noChangeArrowheads="1"/>
          </p:cNvSpPr>
          <p:nvPr/>
        </p:nvSpPr>
        <p:spPr bwMode="auto">
          <a:xfrm>
            <a:off x="1524000" y="2819400"/>
            <a:ext cx="7162800" cy="838200"/>
          </a:xfrm>
          <a:prstGeom prst="rect">
            <a:avLst/>
          </a:prstGeom>
          <a:solidFill>
            <a:srgbClr val="3399FF"/>
          </a:solidFill>
          <a:ln w="9525">
            <a:solidFill>
              <a:schemeClr val="accent2"/>
            </a:solidFill>
            <a:miter lim="800000"/>
            <a:headEnd/>
            <a:tailEnd/>
          </a:ln>
          <a:effectLst/>
        </p:spPr>
        <p:txBody>
          <a:bodyPr wrap="none" anchor="ctr">
            <a:prstTxWarp prst="textNoShape">
              <a:avLst/>
            </a:prstTxWarp>
          </a:bodyPr>
          <a:lstStyle/>
          <a:p>
            <a:pPr algn="ctr"/>
            <a:r>
              <a:rPr lang="en-US" sz="2000" dirty="0">
                <a:solidFill>
                  <a:schemeClr val="bg1"/>
                </a:solidFill>
              </a:rPr>
              <a:t>Network Framework –get(), set(), put(), </a:t>
            </a:r>
            <a:r>
              <a:rPr lang="en-US" sz="2000" dirty="0" err="1">
                <a:solidFill>
                  <a:schemeClr val="bg1"/>
                </a:solidFill>
              </a:rPr>
              <a:t>rm</a:t>
            </a:r>
            <a:r>
              <a:rPr lang="en-US" sz="2000" dirty="0">
                <a:solidFill>
                  <a:schemeClr val="bg1"/>
                </a:solidFill>
              </a:rPr>
              <a:t>(), </a:t>
            </a:r>
            <a:r>
              <a:rPr lang="en-US" sz="2000" dirty="0" err="1">
                <a:solidFill>
                  <a:schemeClr val="bg1"/>
                </a:solidFill>
              </a:rPr>
              <a:t>onUpdate</a:t>
            </a:r>
            <a:r>
              <a:rPr lang="en-US" sz="2000" dirty="0">
                <a:solidFill>
                  <a:schemeClr val="bg1"/>
                </a:solidFill>
              </a:rPr>
              <a:t>()</a:t>
            </a:r>
          </a:p>
        </p:txBody>
      </p:sp>
      <p:sp>
        <p:nvSpPr>
          <p:cNvPr id="309254" name="Rectangle 6"/>
          <p:cNvSpPr>
            <a:spLocks noChangeArrowheads="1"/>
          </p:cNvSpPr>
          <p:nvPr/>
        </p:nvSpPr>
        <p:spPr bwMode="auto">
          <a:xfrm>
            <a:off x="1524000" y="4191000"/>
            <a:ext cx="1143000" cy="838200"/>
          </a:xfrm>
          <a:prstGeom prst="rect">
            <a:avLst/>
          </a:prstGeom>
          <a:solidFill>
            <a:srgbClr val="CCFFCC"/>
          </a:solidFill>
          <a:ln w="9525">
            <a:solidFill>
              <a:schemeClr val="folHlink"/>
            </a:solidFill>
            <a:miter lim="800000"/>
            <a:headEnd/>
            <a:tailEnd/>
          </a:ln>
          <a:effectLst/>
        </p:spPr>
        <p:txBody>
          <a:bodyPr wrap="none" anchor="ctr">
            <a:prstTxWarp prst="textNoShape">
              <a:avLst/>
            </a:prstTxWarp>
          </a:bodyPr>
          <a:lstStyle/>
          <a:p>
            <a:pPr algn="ctr"/>
            <a:r>
              <a:rPr lang="en-US" sz="2000" dirty="0" err="1">
                <a:solidFill>
                  <a:schemeClr val="bg2">
                    <a:lumMod val="75000"/>
                  </a:schemeClr>
                </a:solidFill>
              </a:rPr>
              <a:t>ZigBee</a:t>
            </a:r>
            <a:endParaRPr lang="en-US" sz="2000" dirty="0">
              <a:solidFill>
                <a:schemeClr val="bg2">
                  <a:lumMod val="75000"/>
                </a:schemeClr>
              </a:solidFill>
            </a:endParaRPr>
          </a:p>
        </p:txBody>
      </p:sp>
      <p:sp>
        <p:nvSpPr>
          <p:cNvPr id="309255" name="Rectangle 7"/>
          <p:cNvSpPr>
            <a:spLocks noChangeArrowheads="1"/>
          </p:cNvSpPr>
          <p:nvPr/>
        </p:nvSpPr>
        <p:spPr bwMode="auto">
          <a:xfrm>
            <a:off x="2971800" y="4191000"/>
            <a:ext cx="1143000" cy="838200"/>
          </a:xfrm>
          <a:prstGeom prst="rect">
            <a:avLst/>
          </a:prstGeom>
          <a:solidFill>
            <a:srgbClr val="CCFFCC"/>
          </a:solidFill>
          <a:ln w="9525">
            <a:solidFill>
              <a:schemeClr val="folHlink"/>
            </a:solidFill>
            <a:miter lim="800000"/>
            <a:headEnd/>
            <a:tailEnd/>
          </a:ln>
          <a:effectLst/>
        </p:spPr>
        <p:txBody>
          <a:bodyPr wrap="none" anchor="ctr">
            <a:prstTxWarp prst="textNoShape">
              <a:avLst/>
            </a:prstTxWarp>
          </a:bodyPr>
          <a:lstStyle/>
          <a:p>
            <a:pPr algn="ctr"/>
            <a:r>
              <a:rPr lang="en-US" sz="2000">
                <a:solidFill>
                  <a:schemeClr val="bg2">
                    <a:lumMod val="75000"/>
                  </a:schemeClr>
                </a:solidFill>
              </a:rPr>
              <a:t>BlueTooth</a:t>
            </a:r>
          </a:p>
        </p:txBody>
      </p:sp>
      <p:sp>
        <p:nvSpPr>
          <p:cNvPr id="309256" name="Rectangle 8"/>
          <p:cNvSpPr>
            <a:spLocks noChangeArrowheads="1"/>
          </p:cNvSpPr>
          <p:nvPr/>
        </p:nvSpPr>
        <p:spPr bwMode="auto">
          <a:xfrm>
            <a:off x="4495800" y="4191000"/>
            <a:ext cx="1143000" cy="838200"/>
          </a:xfrm>
          <a:prstGeom prst="rect">
            <a:avLst/>
          </a:prstGeom>
          <a:solidFill>
            <a:srgbClr val="CCFFCC"/>
          </a:solidFill>
          <a:ln w="9525">
            <a:solidFill>
              <a:schemeClr val="folHlink"/>
            </a:solidFill>
            <a:miter lim="800000"/>
            <a:headEnd/>
            <a:tailEnd/>
          </a:ln>
          <a:effectLst/>
        </p:spPr>
        <p:txBody>
          <a:bodyPr wrap="none" anchor="ctr">
            <a:prstTxWarp prst="textNoShape">
              <a:avLst/>
            </a:prstTxWarp>
          </a:bodyPr>
          <a:lstStyle/>
          <a:p>
            <a:pPr algn="ctr"/>
            <a:r>
              <a:rPr lang="en-US" sz="2000">
                <a:solidFill>
                  <a:schemeClr val="bg2">
                    <a:lumMod val="75000"/>
                  </a:schemeClr>
                </a:solidFill>
              </a:rPr>
              <a:t>mDNS/</a:t>
            </a:r>
          </a:p>
          <a:p>
            <a:pPr algn="ctr"/>
            <a:r>
              <a:rPr lang="en-US" sz="2000">
                <a:solidFill>
                  <a:schemeClr val="bg2">
                    <a:lumMod val="75000"/>
                  </a:schemeClr>
                </a:solidFill>
              </a:rPr>
              <a:t>DNS-SD</a:t>
            </a:r>
          </a:p>
        </p:txBody>
      </p:sp>
      <p:sp>
        <p:nvSpPr>
          <p:cNvPr id="309257" name="Rectangle 9"/>
          <p:cNvSpPr>
            <a:spLocks noChangeArrowheads="1"/>
          </p:cNvSpPr>
          <p:nvPr/>
        </p:nvSpPr>
        <p:spPr bwMode="auto">
          <a:xfrm>
            <a:off x="6019800" y="4191000"/>
            <a:ext cx="1143000" cy="838200"/>
          </a:xfrm>
          <a:prstGeom prst="rect">
            <a:avLst/>
          </a:prstGeom>
          <a:solidFill>
            <a:srgbClr val="FFFF99"/>
          </a:solidFill>
          <a:ln w="9525">
            <a:solidFill>
              <a:srgbClr val="FFCC00"/>
            </a:solidFill>
            <a:miter lim="800000"/>
            <a:headEnd/>
            <a:tailEnd/>
          </a:ln>
          <a:effectLst/>
        </p:spPr>
        <p:txBody>
          <a:bodyPr wrap="none" anchor="ctr">
            <a:prstTxWarp prst="textNoShape">
              <a:avLst/>
            </a:prstTxWarp>
          </a:bodyPr>
          <a:lstStyle/>
          <a:p>
            <a:pPr algn="ctr"/>
            <a:r>
              <a:rPr lang="en-US" sz="2000">
                <a:solidFill>
                  <a:schemeClr val="bg2">
                    <a:lumMod val="75000"/>
                  </a:schemeClr>
                </a:solidFill>
              </a:rPr>
              <a:t>DHTs?</a:t>
            </a:r>
          </a:p>
        </p:txBody>
      </p:sp>
      <p:sp>
        <p:nvSpPr>
          <p:cNvPr id="309258" name="Rectangle 10"/>
          <p:cNvSpPr>
            <a:spLocks noChangeArrowheads="1"/>
          </p:cNvSpPr>
          <p:nvPr/>
        </p:nvSpPr>
        <p:spPr bwMode="auto">
          <a:xfrm>
            <a:off x="7543800" y="4191000"/>
            <a:ext cx="1143000" cy="838200"/>
          </a:xfrm>
          <a:prstGeom prst="rect">
            <a:avLst/>
          </a:prstGeom>
          <a:solidFill>
            <a:srgbClr val="FFFF99"/>
          </a:solidFill>
          <a:ln w="9525">
            <a:solidFill>
              <a:srgbClr val="FFCC00"/>
            </a:solidFill>
            <a:miter lim="800000"/>
            <a:headEnd/>
            <a:tailEnd/>
          </a:ln>
          <a:effectLst/>
        </p:spPr>
        <p:txBody>
          <a:bodyPr wrap="none" anchor="ctr">
            <a:prstTxWarp prst="textNoShape">
              <a:avLst/>
            </a:prstTxWarp>
          </a:bodyPr>
          <a:lstStyle/>
          <a:p>
            <a:pPr algn="ctr"/>
            <a:r>
              <a:rPr lang="en-US" sz="2000">
                <a:solidFill>
                  <a:schemeClr val="bg2">
                    <a:lumMod val="75000"/>
                  </a:schemeClr>
                </a:solidFill>
              </a:rPr>
              <a:t>Gnutella?</a:t>
            </a:r>
          </a:p>
        </p:txBody>
      </p:sp>
      <p:pic>
        <p:nvPicPr>
          <p:cNvPr id="309259" name="Picture 11"/>
          <p:cNvPicPr>
            <a:picLocks noChangeAspect="1" noChangeArrowheads="1"/>
          </p:cNvPicPr>
          <p:nvPr>
            <p:ph sz="quarter" idx="4294967295"/>
          </p:nvPr>
        </p:nvPicPr>
        <p:blipFill>
          <a:blip r:embed="rId5"/>
          <a:srcRect/>
          <a:stretch>
            <a:fillRect/>
          </a:stretch>
        </p:blipFill>
        <p:spPr>
          <a:xfrm>
            <a:off x="4724400" y="5181600"/>
            <a:ext cx="762000" cy="762000"/>
          </a:xfrm>
          <a:noFill/>
          <a:ln/>
        </p:spPr>
      </p:pic>
      <p:sp>
        <p:nvSpPr>
          <p:cNvPr id="309260" name="Line 12"/>
          <p:cNvSpPr>
            <a:spLocks noChangeShapeType="1"/>
          </p:cNvSpPr>
          <p:nvPr/>
        </p:nvSpPr>
        <p:spPr bwMode="auto">
          <a:xfrm>
            <a:off x="5867400" y="3886200"/>
            <a:ext cx="0" cy="2286000"/>
          </a:xfrm>
          <a:prstGeom prst="line">
            <a:avLst/>
          </a:prstGeom>
          <a:noFill/>
          <a:ln w="9525">
            <a:solidFill>
              <a:srgbClr val="CC6600"/>
            </a:solidFill>
            <a:round/>
            <a:headEnd/>
            <a:tailEnd/>
          </a:ln>
          <a:effectLst/>
        </p:spPr>
        <p:txBody>
          <a:bodyPr>
            <a:prstTxWarp prst="textNoShape">
              <a:avLst/>
            </a:prstTxWarp>
          </a:bodyPr>
          <a:lstStyle/>
          <a:p>
            <a:endParaRPr lang="en-US"/>
          </a:p>
        </p:txBody>
      </p:sp>
      <p:graphicFrame>
        <p:nvGraphicFramePr>
          <p:cNvPr id="309261" name="Object 13"/>
          <p:cNvGraphicFramePr>
            <a:graphicFrameLocks noChangeAspect="1"/>
          </p:cNvGraphicFramePr>
          <p:nvPr>
            <p:ph idx="1"/>
          </p:nvPr>
        </p:nvGraphicFramePr>
        <p:xfrm>
          <a:off x="6781800" y="5105400"/>
          <a:ext cx="1228725" cy="962025"/>
        </p:xfrm>
        <a:graphic>
          <a:graphicData uri="http://schemas.openxmlformats.org/presentationml/2006/ole">
            <p:oleObj spid="_x0000_s194564" name="Bitmap Image" r:id="rId6" imgW="1228571" imgH="961905" progId="Paint.Picture">
              <p:embed/>
            </p:oleObj>
          </a:graphicData>
        </a:graphic>
      </p:graphicFrame>
      <p:sp>
        <p:nvSpPr>
          <p:cNvPr id="309262" name="Line 14"/>
          <p:cNvSpPr>
            <a:spLocks noChangeShapeType="1"/>
          </p:cNvSpPr>
          <p:nvPr/>
        </p:nvSpPr>
        <p:spPr bwMode="auto">
          <a:xfrm>
            <a:off x="2133600" y="3657600"/>
            <a:ext cx="0" cy="533400"/>
          </a:xfrm>
          <a:prstGeom prst="line">
            <a:avLst/>
          </a:prstGeom>
          <a:noFill/>
          <a:ln w="28575">
            <a:solidFill>
              <a:schemeClr val="folHlink"/>
            </a:solidFill>
            <a:round/>
            <a:headEnd/>
            <a:tailEnd type="triangle" w="med" len="med"/>
          </a:ln>
          <a:effectLst/>
        </p:spPr>
        <p:txBody>
          <a:bodyPr>
            <a:prstTxWarp prst="textNoShape">
              <a:avLst/>
            </a:prstTxWarp>
          </a:bodyPr>
          <a:lstStyle/>
          <a:p>
            <a:endParaRPr lang="en-US"/>
          </a:p>
        </p:txBody>
      </p:sp>
      <p:sp>
        <p:nvSpPr>
          <p:cNvPr id="309263" name="Line 15"/>
          <p:cNvSpPr>
            <a:spLocks noChangeShapeType="1"/>
          </p:cNvSpPr>
          <p:nvPr/>
        </p:nvSpPr>
        <p:spPr bwMode="auto">
          <a:xfrm>
            <a:off x="3581400" y="3657600"/>
            <a:ext cx="0" cy="533400"/>
          </a:xfrm>
          <a:prstGeom prst="line">
            <a:avLst/>
          </a:prstGeom>
          <a:noFill/>
          <a:ln w="28575">
            <a:solidFill>
              <a:schemeClr val="folHlink"/>
            </a:solidFill>
            <a:round/>
            <a:headEnd/>
            <a:tailEnd type="triangle" w="med" len="med"/>
          </a:ln>
          <a:effectLst/>
        </p:spPr>
        <p:txBody>
          <a:bodyPr>
            <a:prstTxWarp prst="textNoShape">
              <a:avLst/>
            </a:prstTxWarp>
          </a:bodyPr>
          <a:lstStyle/>
          <a:p>
            <a:endParaRPr lang="en-US"/>
          </a:p>
        </p:txBody>
      </p:sp>
      <p:sp>
        <p:nvSpPr>
          <p:cNvPr id="309264" name="Line 16"/>
          <p:cNvSpPr>
            <a:spLocks noChangeShapeType="1"/>
          </p:cNvSpPr>
          <p:nvPr/>
        </p:nvSpPr>
        <p:spPr bwMode="auto">
          <a:xfrm>
            <a:off x="5029200" y="3657600"/>
            <a:ext cx="0" cy="533400"/>
          </a:xfrm>
          <a:prstGeom prst="line">
            <a:avLst/>
          </a:prstGeom>
          <a:noFill/>
          <a:ln w="28575">
            <a:solidFill>
              <a:schemeClr val="folHlink"/>
            </a:solidFill>
            <a:round/>
            <a:headEnd/>
            <a:tailEnd type="triangle" w="med" len="med"/>
          </a:ln>
          <a:effectLst/>
        </p:spPr>
        <p:txBody>
          <a:bodyPr>
            <a:prstTxWarp prst="textNoShape">
              <a:avLst/>
            </a:prstTxWarp>
          </a:bodyPr>
          <a:lstStyle/>
          <a:p>
            <a:endParaRPr lang="en-US"/>
          </a:p>
        </p:txBody>
      </p:sp>
      <p:sp>
        <p:nvSpPr>
          <p:cNvPr id="309265" name="Line 17"/>
          <p:cNvSpPr>
            <a:spLocks noChangeShapeType="1"/>
          </p:cNvSpPr>
          <p:nvPr/>
        </p:nvSpPr>
        <p:spPr bwMode="auto">
          <a:xfrm>
            <a:off x="6629400" y="3657600"/>
            <a:ext cx="0" cy="533400"/>
          </a:xfrm>
          <a:prstGeom prst="line">
            <a:avLst/>
          </a:prstGeom>
          <a:noFill/>
          <a:ln w="28575">
            <a:solidFill>
              <a:srgbClr val="FFCC00"/>
            </a:solidFill>
            <a:round/>
            <a:headEnd/>
            <a:tailEnd type="triangle" w="med" len="med"/>
          </a:ln>
          <a:effectLst/>
        </p:spPr>
        <p:txBody>
          <a:bodyPr>
            <a:prstTxWarp prst="textNoShape">
              <a:avLst/>
            </a:prstTxWarp>
          </a:bodyPr>
          <a:lstStyle/>
          <a:p>
            <a:endParaRPr lang="en-US"/>
          </a:p>
        </p:txBody>
      </p:sp>
      <p:sp>
        <p:nvSpPr>
          <p:cNvPr id="309266" name="Line 18"/>
          <p:cNvSpPr>
            <a:spLocks noChangeShapeType="1"/>
          </p:cNvSpPr>
          <p:nvPr/>
        </p:nvSpPr>
        <p:spPr bwMode="auto">
          <a:xfrm>
            <a:off x="8153400" y="3657600"/>
            <a:ext cx="0" cy="533400"/>
          </a:xfrm>
          <a:prstGeom prst="line">
            <a:avLst/>
          </a:prstGeom>
          <a:noFill/>
          <a:ln w="28575">
            <a:solidFill>
              <a:srgbClr val="FFCC00"/>
            </a:solidFill>
            <a:round/>
            <a:headEnd/>
            <a:tailEnd type="triangle" w="med" len="med"/>
          </a:ln>
          <a:effectLst/>
        </p:spPr>
        <p:txBody>
          <a:bodyPr>
            <a:prstTxWarp prst="textNoShape">
              <a:avLst/>
            </a:prstTxWarp>
          </a:bodyPr>
          <a:lstStyle/>
          <a:p>
            <a:endParaRPr lang="en-US"/>
          </a:p>
        </p:txBody>
      </p:sp>
      <p:sp>
        <p:nvSpPr>
          <p:cNvPr id="309267" name="Rectangle 19"/>
          <p:cNvSpPr>
            <a:spLocks noChangeArrowheads="1"/>
          </p:cNvSpPr>
          <p:nvPr/>
        </p:nvSpPr>
        <p:spPr bwMode="auto">
          <a:xfrm>
            <a:off x="3810000" y="1524000"/>
            <a:ext cx="2133600" cy="838200"/>
          </a:xfrm>
          <a:prstGeom prst="rect">
            <a:avLst/>
          </a:prstGeom>
          <a:solidFill>
            <a:srgbClr val="66CCFF"/>
          </a:solidFill>
          <a:ln w="9525">
            <a:solidFill>
              <a:srgbClr val="0066FF"/>
            </a:solidFill>
            <a:miter lim="800000"/>
            <a:headEnd/>
            <a:tailEnd/>
          </a:ln>
          <a:effectLst/>
        </p:spPr>
        <p:txBody>
          <a:bodyPr wrap="none" anchor="ctr">
            <a:prstTxWarp prst="textNoShape">
              <a:avLst/>
            </a:prstTxWarp>
          </a:bodyPr>
          <a:lstStyle/>
          <a:p>
            <a:pPr algn="ctr"/>
            <a:r>
              <a:rPr lang="en-US">
                <a:solidFill>
                  <a:schemeClr val="tx2"/>
                </a:solidFill>
              </a:rPr>
              <a:t>Application</a:t>
            </a:r>
          </a:p>
        </p:txBody>
      </p:sp>
      <p:sp>
        <p:nvSpPr>
          <p:cNvPr id="309268" name="Line 20"/>
          <p:cNvSpPr>
            <a:spLocks noChangeShapeType="1"/>
          </p:cNvSpPr>
          <p:nvPr/>
        </p:nvSpPr>
        <p:spPr bwMode="auto">
          <a:xfrm>
            <a:off x="4876800" y="2362200"/>
            <a:ext cx="0" cy="457200"/>
          </a:xfrm>
          <a:prstGeom prst="line">
            <a:avLst/>
          </a:prstGeom>
          <a:noFill/>
          <a:ln w="28575">
            <a:solidFill>
              <a:srgbClr val="0066FF"/>
            </a:solidFill>
            <a:round/>
            <a:headEnd/>
            <a:tailEnd type="triangle" w="med" len="med"/>
          </a:ln>
          <a:effectLst/>
        </p:spPr>
        <p:txBody>
          <a:bodyPr>
            <a:prstTxWarp prst="textNoShape">
              <a:avLst/>
            </a:prstTxWarp>
          </a:bodyPr>
          <a:lstStyle/>
          <a:p>
            <a:endParaRPr lang="en-US"/>
          </a:p>
        </p:txBody>
      </p:sp>
      <p:sp>
        <p:nvSpPr>
          <p:cNvPr id="309269" name="Line 21"/>
          <p:cNvSpPr>
            <a:spLocks noChangeShapeType="1"/>
          </p:cNvSpPr>
          <p:nvPr/>
        </p:nvSpPr>
        <p:spPr bwMode="auto">
          <a:xfrm>
            <a:off x="4343400" y="3886200"/>
            <a:ext cx="0" cy="2286000"/>
          </a:xfrm>
          <a:prstGeom prst="line">
            <a:avLst/>
          </a:prstGeom>
          <a:noFill/>
          <a:ln w="9525">
            <a:solidFill>
              <a:srgbClr val="CC6600"/>
            </a:solidFill>
            <a:round/>
            <a:headEnd/>
            <a:tailEnd/>
          </a:ln>
          <a:effectLst/>
        </p:spPr>
        <p:txBody>
          <a:bodyP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9267"/>
                                        </p:tgtEl>
                                        <p:attrNameLst>
                                          <p:attrName>style.visibility</p:attrName>
                                        </p:attrNameLst>
                                      </p:cBhvr>
                                      <p:to>
                                        <p:strVal val="visible"/>
                                      </p:to>
                                    </p:set>
                                    <p:animEffect transition="in" filter="blinds(horizontal)">
                                      <p:cBhvr>
                                        <p:cTn id="7" dur="500"/>
                                        <p:tgtEl>
                                          <p:spTgt spid="30926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09268"/>
                                        </p:tgtEl>
                                        <p:attrNameLst>
                                          <p:attrName>style.visibility</p:attrName>
                                        </p:attrNameLst>
                                      </p:cBhvr>
                                      <p:to>
                                        <p:strVal val="visible"/>
                                      </p:to>
                                    </p:set>
                                    <p:animEffect transition="in" filter="blinds(horizontal)">
                                      <p:cBhvr>
                                        <p:cTn id="11" dur="500"/>
                                        <p:tgtEl>
                                          <p:spTgt spid="30926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09253"/>
                                        </p:tgtEl>
                                        <p:attrNameLst>
                                          <p:attrName>style.visibility</p:attrName>
                                        </p:attrNameLst>
                                      </p:cBhvr>
                                      <p:to>
                                        <p:strVal val="visible"/>
                                      </p:to>
                                    </p:set>
                                    <p:animEffect transition="in" filter="blinds(horizontal)">
                                      <p:cBhvr>
                                        <p:cTn id="14" dur="500"/>
                                        <p:tgtEl>
                                          <p:spTgt spid="309253"/>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309262"/>
                                        </p:tgtEl>
                                        <p:attrNameLst>
                                          <p:attrName>style.visibility</p:attrName>
                                        </p:attrNameLst>
                                      </p:cBhvr>
                                      <p:to>
                                        <p:strVal val="visible"/>
                                      </p:to>
                                    </p:set>
                                    <p:animEffect transition="in" filter="blinds(horizontal)">
                                      <p:cBhvr>
                                        <p:cTn id="18" dur="500"/>
                                        <p:tgtEl>
                                          <p:spTgt spid="30926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09254"/>
                                        </p:tgtEl>
                                        <p:attrNameLst>
                                          <p:attrName>style.visibility</p:attrName>
                                        </p:attrNameLst>
                                      </p:cBhvr>
                                      <p:to>
                                        <p:strVal val="visible"/>
                                      </p:to>
                                    </p:set>
                                    <p:animEffect transition="in" filter="blinds(horizontal)">
                                      <p:cBhvr>
                                        <p:cTn id="21" dur="500"/>
                                        <p:tgtEl>
                                          <p:spTgt spid="309254"/>
                                        </p:tgtEl>
                                      </p:cBhvr>
                                    </p:animEffect>
                                  </p:childTnLst>
                                </p:cTn>
                              </p:par>
                              <p:par>
                                <p:cTn id="22" presetID="3" presetClass="entr" presetSubtype="10" fill="hold" nodeType="withEffect">
                                  <p:stCondLst>
                                    <p:cond delay="0"/>
                                  </p:stCondLst>
                                  <p:childTnLst>
                                    <p:set>
                                      <p:cBhvr>
                                        <p:cTn id="23" dur="1" fill="hold">
                                          <p:stCondLst>
                                            <p:cond delay="0"/>
                                          </p:stCondLst>
                                        </p:cTn>
                                        <p:tgtEl>
                                          <p:spTgt spid="309251"/>
                                        </p:tgtEl>
                                        <p:attrNameLst>
                                          <p:attrName>style.visibility</p:attrName>
                                        </p:attrNameLst>
                                      </p:cBhvr>
                                      <p:to>
                                        <p:strVal val="visible"/>
                                      </p:to>
                                    </p:set>
                                    <p:animEffect transition="in" filter="blinds(horizontal)">
                                      <p:cBhvr>
                                        <p:cTn id="24" dur="500"/>
                                        <p:tgtEl>
                                          <p:spTgt spid="30925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09263"/>
                                        </p:tgtEl>
                                        <p:attrNameLst>
                                          <p:attrName>style.visibility</p:attrName>
                                        </p:attrNameLst>
                                      </p:cBhvr>
                                      <p:to>
                                        <p:strVal val="visible"/>
                                      </p:to>
                                    </p:set>
                                    <p:animEffect transition="in" filter="blinds(horizontal)">
                                      <p:cBhvr>
                                        <p:cTn id="27" dur="500"/>
                                        <p:tgtEl>
                                          <p:spTgt spid="30926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09255"/>
                                        </p:tgtEl>
                                        <p:attrNameLst>
                                          <p:attrName>style.visibility</p:attrName>
                                        </p:attrNameLst>
                                      </p:cBhvr>
                                      <p:to>
                                        <p:strVal val="visible"/>
                                      </p:to>
                                    </p:set>
                                    <p:animEffect transition="in" filter="blinds(horizontal)">
                                      <p:cBhvr>
                                        <p:cTn id="30" dur="500"/>
                                        <p:tgtEl>
                                          <p:spTgt spid="309255"/>
                                        </p:tgtEl>
                                      </p:cBhvr>
                                    </p:animEffect>
                                  </p:childTnLst>
                                </p:cTn>
                              </p:par>
                              <p:par>
                                <p:cTn id="31" presetID="3" presetClass="entr" presetSubtype="10" fill="hold" nodeType="withEffect">
                                  <p:stCondLst>
                                    <p:cond delay="0"/>
                                  </p:stCondLst>
                                  <p:childTnLst>
                                    <p:set>
                                      <p:cBhvr>
                                        <p:cTn id="32" dur="1" fill="hold">
                                          <p:stCondLst>
                                            <p:cond delay="0"/>
                                          </p:stCondLst>
                                        </p:cTn>
                                        <p:tgtEl>
                                          <p:spTgt spid="309252"/>
                                        </p:tgtEl>
                                        <p:attrNameLst>
                                          <p:attrName>style.visibility</p:attrName>
                                        </p:attrNameLst>
                                      </p:cBhvr>
                                      <p:to>
                                        <p:strVal val="visible"/>
                                      </p:to>
                                    </p:set>
                                    <p:animEffect transition="in" filter="blinds(horizontal)">
                                      <p:cBhvr>
                                        <p:cTn id="33" dur="500"/>
                                        <p:tgtEl>
                                          <p:spTgt spid="30925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09264"/>
                                        </p:tgtEl>
                                        <p:attrNameLst>
                                          <p:attrName>style.visibility</p:attrName>
                                        </p:attrNameLst>
                                      </p:cBhvr>
                                      <p:to>
                                        <p:strVal val="visible"/>
                                      </p:to>
                                    </p:set>
                                    <p:animEffect transition="in" filter="blinds(horizontal)">
                                      <p:cBhvr>
                                        <p:cTn id="36" dur="500"/>
                                        <p:tgtEl>
                                          <p:spTgt spid="309264"/>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09256"/>
                                        </p:tgtEl>
                                        <p:attrNameLst>
                                          <p:attrName>style.visibility</p:attrName>
                                        </p:attrNameLst>
                                      </p:cBhvr>
                                      <p:to>
                                        <p:strVal val="visible"/>
                                      </p:to>
                                    </p:set>
                                    <p:animEffect transition="in" filter="blinds(horizontal)">
                                      <p:cBhvr>
                                        <p:cTn id="39" dur="500"/>
                                        <p:tgtEl>
                                          <p:spTgt spid="309256"/>
                                        </p:tgtEl>
                                      </p:cBhvr>
                                    </p:animEffect>
                                  </p:childTnLst>
                                </p:cTn>
                              </p:par>
                              <p:par>
                                <p:cTn id="40" presetID="3" presetClass="entr" presetSubtype="10" fill="hold" nodeType="withEffect">
                                  <p:stCondLst>
                                    <p:cond delay="0"/>
                                  </p:stCondLst>
                                  <p:childTnLst>
                                    <p:set>
                                      <p:cBhvr>
                                        <p:cTn id="41" dur="1" fill="hold">
                                          <p:stCondLst>
                                            <p:cond delay="0"/>
                                          </p:stCondLst>
                                        </p:cTn>
                                        <p:tgtEl>
                                          <p:spTgt spid="309259"/>
                                        </p:tgtEl>
                                        <p:attrNameLst>
                                          <p:attrName>style.visibility</p:attrName>
                                        </p:attrNameLst>
                                      </p:cBhvr>
                                      <p:to>
                                        <p:strVal val="visible"/>
                                      </p:to>
                                    </p:set>
                                    <p:animEffect transition="in" filter="blinds(horizontal)">
                                      <p:cBhvr>
                                        <p:cTn id="42" dur="500"/>
                                        <p:tgtEl>
                                          <p:spTgt spid="30925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09260"/>
                                        </p:tgtEl>
                                        <p:attrNameLst>
                                          <p:attrName>style.visibility</p:attrName>
                                        </p:attrNameLst>
                                      </p:cBhvr>
                                      <p:to>
                                        <p:strVal val="visible"/>
                                      </p:to>
                                    </p:set>
                                    <p:animEffect transition="in" filter="blinds(horizontal)">
                                      <p:cBhvr>
                                        <p:cTn id="45" dur="500"/>
                                        <p:tgtEl>
                                          <p:spTgt spid="30926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09265"/>
                                        </p:tgtEl>
                                        <p:attrNameLst>
                                          <p:attrName>style.visibility</p:attrName>
                                        </p:attrNameLst>
                                      </p:cBhvr>
                                      <p:to>
                                        <p:strVal val="visible"/>
                                      </p:to>
                                    </p:set>
                                    <p:animEffect transition="in" filter="blinds(horizontal)">
                                      <p:cBhvr>
                                        <p:cTn id="48" dur="500"/>
                                        <p:tgtEl>
                                          <p:spTgt spid="309265"/>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309257"/>
                                        </p:tgtEl>
                                        <p:attrNameLst>
                                          <p:attrName>style.visibility</p:attrName>
                                        </p:attrNameLst>
                                      </p:cBhvr>
                                      <p:to>
                                        <p:strVal val="visible"/>
                                      </p:to>
                                    </p:set>
                                    <p:animEffect transition="in" filter="blinds(horizontal)">
                                      <p:cBhvr>
                                        <p:cTn id="51" dur="500"/>
                                        <p:tgtEl>
                                          <p:spTgt spid="309257"/>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09266"/>
                                        </p:tgtEl>
                                        <p:attrNameLst>
                                          <p:attrName>style.visibility</p:attrName>
                                        </p:attrNameLst>
                                      </p:cBhvr>
                                      <p:to>
                                        <p:strVal val="visible"/>
                                      </p:to>
                                    </p:set>
                                    <p:animEffect transition="in" filter="blinds(horizontal)">
                                      <p:cBhvr>
                                        <p:cTn id="54" dur="500"/>
                                        <p:tgtEl>
                                          <p:spTgt spid="309266"/>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09258"/>
                                        </p:tgtEl>
                                        <p:attrNameLst>
                                          <p:attrName>style.visibility</p:attrName>
                                        </p:attrNameLst>
                                      </p:cBhvr>
                                      <p:to>
                                        <p:strVal val="visible"/>
                                      </p:to>
                                    </p:set>
                                    <p:animEffect transition="in" filter="blinds(horizontal)">
                                      <p:cBhvr>
                                        <p:cTn id="57" dur="500"/>
                                        <p:tgtEl>
                                          <p:spTgt spid="309258"/>
                                        </p:tgtEl>
                                      </p:cBhvr>
                                    </p:animEffect>
                                  </p:childTnLst>
                                </p:cTn>
                              </p:par>
                              <p:par>
                                <p:cTn id="58" presetID="3" presetClass="entr" presetSubtype="10" fill="hold" nodeType="withEffect">
                                  <p:stCondLst>
                                    <p:cond delay="0"/>
                                  </p:stCondLst>
                                  <p:childTnLst>
                                    <p:set>
                                      <p:cBhvr>
                                        <p:cTn id="59" dur="1" fill="hold">
                                          <p:stCondLst>
                                            <p:cond delay="0"/>
                                          </p:stCondLst>
                                        </p:cTn>
                                        <p:tgtEl>
                                          <p:spTgt spid="309261"/>
                                        </p:tgtEl>
                                        <p:attrNameLst>
                                          <p:attrName>style.visibility</p:attrName>
                                        </p:attrNameLst>
                                      </p:cBhvr>
                                      <p:to>
                                        <p:strVal val="visible"/>
                                      </p:to>
                                    </p:set>
                                    <p:animEffect transition="in" filter="blinds(horizontal)">
                                      <p:cBhvr>
                                        <p:cTn id="60" dur="500"/>
                                        <p:tgtEl>
                                          <p:spTgt spid="309261"/>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309269"/>
                                        </p:tgtEl>
                                        <p:attrNameLst>
                                          <p:attrName>style.visibility</p:attrName>
                                        </p:attrNameLst>
                                      </p:cBhvr>
                                      <p:to>
                                        <p:strVal val="visible"/>
                                      </p:to>
                                    </p:set>
                                    <p:animEffect transition="in" filter="blinds(horizontal)">
                                      <p:cBhvr>
                                        <p:cTn id="63" dur="500"/>
                                        <p:tgtEl>
                                          <p:spTgt spid="30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3" grpId="0" animBg="1"/>
      <p:bldP spid="309254" grpId="0" animBg="1"/>
      <p:bldP spid="309255" grpId="0" animBg="1"/>
      <p:bldP spid="309256" grpId="0" animBg="1"/>
      <p:bldP spid="309257" grpId="0" animBg="1"/>
      <p:bldP spid="309258" grpId="0" animBg="1"/>
      <p:bldP spid="309260" grpId="0" animBg="1"/>
      <p:bldP spid="309262" grpId="0" animBg="1"/>
      <p:bldP spid="309263" grpId="0" animBg="1"/>
      <p:bldP spid="309264" grpId="0" animBg="1"/>
      <p:bldP spid="309265" grpId="0" animBg="1"/>
      <p:bldP spid="309266" grpId="0" animBg="1"/>
      <p:bldP spid="309267" grpId="0" animBg="1"/>
      <p:bldP spid="309268" grpId="0" animBg="1"/>
      <p:bldP spid="309269"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makes interfaces permanent?</a:t>
            </a:r>
            <a:endParaRPr lang="en-US" dirty="0"/>
          </a:p>
        </p:txBody>
      </p:sp>
      <p:sp>
        <p:nvSpPr>
          <p:cNvPr id="3" name="Content Placeholder 2"/>
          <p:cNvSpPr>
            <a:spLocks noGrp="1"/>
          </p:cNvSpPr>
          <p:nvPr>
            <p:ph idx="1"/>
          </p:nvPr>
        </p:nvSpPr>
        <p:spPr>
          <a:xfrm>
            <a:off x="988358" y="2090737"/>
            <a:ext cx="7167284" cy="4081463"/>
          </a:xfrm>
        </p:spPr>
        <p:txBody>
          <a:bodyPr/>
          <a:lstStyle/>
          <a:p>
            <a:pPr>
              <a:spcBef>
                <a:spcPts val="600"/>
              </a:spcBef>
            </a:pPr>
            <a:r>
              <a:rPr lang="en-US" dirty="0" smtClean="0"/>
              <a:t>Widely distributed, uncoordinated participants</a:t>
            </a:r>
          </a:p>
          <a:p>
            <a:pPr>
              <a:spcBef>
                <a:spcPts val="600"/>
              </a:spcBef>
            </a:pPr>
            <a:r>
              <a:rPr lang="en-US" dirty="0" smtClean="0"/>
              <a:t>Capital-intensive</a:t>
            </a:r>
          </a:p>
          <a:p>
            <a:pPr lvl="1"/>
            <a:r>
              <a:rPr lang="en-US" dirty="0" smtClean="0"/>
              <a:t>depreciated over 5+ years</a:t>
            </a:r>
          </a:p>
          <a:p>
            <a:pPr lvl="1"/>
            <a:r>
              <a:rPr lang="en-US" dirty="0" smtClean="0"/>
              <a:t>see Y2K problem</a:t>
            </a:r>
          </a:p>
          <a:p>
            <a:pPr>
              <a:spcBef>
                <a:spcPts val="600"/>
              </a:spcBef>
            </a:pPr>
            <a:r>
              <a:rPr lang="en-US" dirty="0" smtClean="0"/>
              <a:t>Allocation of cost vs. savings</a:t>
            </a:r>
          </a:p>
          <a:p>
            <a:pPr lvl="1"/>
            <a:r>
              <a:rPr lang="en-US" dirty="0" smtClean="0"/>
              <a:t>e.g., ISP saves money, end user pays</a:t>
            </a:r>
          </a:p>
          <a:p>
            <a:pPr>
              <a:spcBef>
                <a:spcPts val="600"/>
              </a:spcBef>
            </a:pPr>
            <a:r>
              <a:rPr lang="en-US" dirty="0" smtClean="0"/>
              <a:t>Hard to have multiple at once</a:t>
            </a:r>
          </a:p>
          <a:p>
            <a:pPr lvl="1"/>
            <a:r>
              <a:rPr lang="en-US" dirty="0" smtClean="0"/>
              <a:t>“natural monopoly”</a:t>
            </a:r>
          </a:p>
        </p:txBody>
      </p:sp>
      <p:sp>
        <p:nvSpPr>
          <p:cNvPr id="4" name="Footer Placeholder 3"/>
          <p:cNvSpPr>
            <a:spLocks noGrp="1"/>
          </p:cNvSpPr>
          <p:nvPr>
            <p:ph type="ftr" sz="quarter" idx="11"/>
          </p:nvPr>
        </p:nvSpPr>
        <p:spPr/>
        <p:txBody>
          <a:bodyPr/>
          <a:lstStyle/>
          <a:p>
            <a:r>
              <a:rPr lang="en-US" smtClean="0"/>
              <a:t>6998-03 Feb. 2010</a:t>
            </a:r>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838200" y="76200"/>
            <a:ext cx="8229600" cy="1143000"/>
          </a:xfrm>
        </p:spPr>
        <p:txBody>
          <a:bodyPr/>
          <a:lstStyle/>
          <a:p>
            <a:r>
              <a:rPr lang="en-US"/>
              <a:t>BonAHA framework</a:t>
            </a:r>
          </a:p>
        </p:txBody>
      </p:sp>
      <p:sp>
        <p:nvSpPr>
          <p:cNvPr id="262147" name="Text Box 3"/>
          <p:cNvSpPr txBox="1">
            <a:spLocks noChangeArrowheads="1"/>
          </p:cNvSpPr>
          <p:nvPr/>
        </p:nvSpPr>
        <p:spPr bwMode="auto">
          <a:xfrm>
            <a:off x="7550150" y="5514975"/>
            <a:ext cx="1101725" cy="547688"/>
          </a:xfrm>
          <a:prstGeom prst="rect">
            <a:avLst/>
          </a:prstGeom>
          <a:solidFill>
            <a:srgbClr val="CCFFCC"/>
          </a:solidFill>
          <a:ln w="9525">
            <a:noFill/>
            <a:miter lim="800000"/>
            <a:headEnd/>
            <a:tailEnd/>
          </a:ln>
          <a:effectLst/>
        </p:spPr>
        <p:txBody>
          <a:bodyPr wrap="none" lIns="182880" tIns="137160" rIns="182880" bIns="137160">
            <a:prstTxWarp prst="textNoShape">
              <a:avLst/>
            </a:prstTxWarp>
            <a:spAutoFit/>
          </a:bodyPr>
          <a:lstStyle/>
          <a:p>
            <a:r>
              <a:rPr lang="en-US">
                <a:solidFill>
                  <a:srgbClr val="006600"/>
                </a:solidFill>
              </a:rPr>
              <a:t>Node 2</a:t>
            </a:r>
          </a:p>
        </p:txBody>
      </p:sp>
      <p:sp>
        <p:nvSpPr>
          <p:cNvPr id="262148" name="Text Box 4"/>
          <p:cNvSpPr txBox="1">
            <a:spLocks noChangeArrowheads="1"/>
          </p:cNvSpPr>
          <p:nvPr/>
        </p:nvSpPr>
        <p:spPr bwMode="auto">
          <a:xfrm>
            <a:off x="1600200" y="3000375"/>
            <a:ext cx="1101725" cy="547688"/>
          </a:xfrm>
          <a:prstGeom prst="rect">
            <a:avLst/>
          </a:prstGeom>
          <a:solidFill>
            <a:srgbClr val="CCFFFF"/>
          </a:solidFill>
          <a:ln w="9525">
            <a:noFill/>
            <a:miter lim="800000"/>
            <a:headEnd/>
            <a:tailEnd/>
          </a:ln>
          <a:effectLst/>
        </p:spPr>
        <p:txBody>
          <a:bodyPr wrap="none" lIns="182880" tIns="137160" rIns="182880" bIns="137160">
            <a:prstTxWarp prst="textNoShape">
              <a:avLst/>
            </a:prstTxWarp>
            <a:spAutoFit/>
          </a:bodyPr>
          <a:lstStyle/>
          <a:p>
            <a:r>
              <a:rPr lang="en-US">
                <a:solidFill>
                  <a:srgbClr val="0000FF"/>
                </a:solidFill>
              </a:rPr>
              <a:t>Node 1</a:t>
            </a:r>
          </a:p>
        </p:txBody>
      </p:sp>
      <p:sp>
        <p:nvSpPr>
          <p:cNvPr id="262149" name="Text Box 5"/>
          <p:cNvSpPr txBox="1">
            <a:spLocks noChangeArrowheads="1"/>
          </p:cNvSpPr>
          <p:nvPr/>
        </p:nvSpPr>
        <p:spPr bwMode="auto">
          <a:xfrm>
            <a:off x="6940550" y="3802063"/>
            <a:ext cx="1447800" cy="1012825"/>
          </a:xfrm>
          <a:prstGeom prst="rect">
            <a:avLst/>
          </a:prstGeom>
          <a:solidFill>
            <a:srgbClr val="CCFFCC"/>
          </a:solidFill>
          <a:ln w="9525">
            <a:solidFill>
              <a:srgbClr val="339966"/>
            </a:solidFill>
            <a:miter lim="800000"/>
            <a:headEnd/>
            <a:tailEnd/>
          </a:ln>
          <a:effectLst/>
        </p:spPr>
        <p:txBody>
          <a:bodyPr lIns="137160" tIns="137160" rIns="137160" bIns="137160">
            <a:prstTxWarp prst="textNoShape">
              <a:avLst/>
            </a:prstTxWarp>
            <a:spAutoFit/>
          </a:bodyPr>
          <a:lstStyle/>
          <a:p>
            <a:pPr>
              <a:spcBef>
                <a:spcPct val="50000"/>
              </a:spcBef>
            </a:pPr>
            <a:r>
              <a:rPr lang="en-US" sz="1200"/>
              <a:t>key21 = value21</a:t>
            </a:r>
            <a:br>
              <a:rPr lang="en-US" sz="1200"/>
            </a:br>
            <a:r>
              <a:rPr lang="en-US" sz="1200"/>
              <a:t>key22 = value22</a:t>
            </a:r>
            <a:br>
              <a:rPr lang="en-US" sz="1200"/>
            </a:br>
            <a:r>
              <a:rPr lang="en-US" sz="1200"/>
              <a:t>key23 = value23</a:t>
            </a:r>
            <a:br>
              <a:rPr lang="en-US" sz="1200"/>
            </a:br>
            <a:r>
              <a:rPr lang="en-US" sz="1200"/>
              <a:t>key24 = value24</a:t>
            </a:r>
          </a:p>
        </p:txBody>
      </p:sp>
      <p:sp>
        <p:nvSpPr>
          <p:cNvPr id="262150" name="Text Box 6"/>
          <p:cNvSpPr txBox="1">
            <a:spLocks noChangeArrowheads="1"/>
          </p:cNvSpPr>
          <p:nvPr/>
        </p:nvSpPr>
        <p:spPr bwMode="auto">
          <a:xfrm>
            <a:off x="2978150" y="1516063"/>
            <a:ext cx="1447800" cy="1012825"/>
          </a:xfrm>
          <a:prstGeom prst="rect">
            <a:avLst/>
          </a:prstGeom>
          <a:solidFill>
            <a:srgbClr val="CCFFFF"/>
          </a:solidFill>
          <a:ln w="9525">
            <a:solidFill>
              <a:srgbClr val="33CCCC"/>
            </a:solidFill>
            <a:miter lim="800000"/>
            <a:headEnd/>
            <a:tailEnd/>
          </a:ln>
          <a:effectLst/>
        </p:spPr>
        <p:txBody>
          <a:bodyPr lIns="137160" tIns="137160" rIns="137160" bIns="137160">
            <a:prstTxWarp prst="textNoShape">
              <a:avLst/>
            </a:prstTxWarp>
            <a:spAutoFit/>
          </a:bodyPr>
          <a:lstStyle/>
          <a:p>
            <a:pPr>
              <a:spcBef>
                <a:spcPct val="50000"/>
              </a:spcBef>
            </a:pPr>
            <a:r>
              <a:rPr lang="en-US" sz="1200"/>
              <a:t>key11 = value11</a:t>
            </a:r>
            <a:br>
              <a:rPr lang="en-US" sz="1200"/>
            </a:br>
            <a:r>
              <a:rPr lang="en-US" sz="1200"/>
              <a:t>key12 = value12</a:t>
            </a:r>
            <a:br>
              <a:rPr lang="en-US" sz="1200"/>
            </a:br>
            <a:r>
              <a:rPr lang="en-US" sz="1200"/>
              <a:t>key13 = value13</a:t>
            </a:r>
            <a:br>
              <a:rPr lang="en-US" sz="1200"/>
            </a:br>
            <a:r>
              <a:rPr lang="en-US" sz="1200"/>
              <a:t>key14 = value14</a:t>
            </a:r>
          </a:p>
        </p:txBody>
      </p:sp>
      <p:pic>
        <p:nvPicPr>
          <p:cNvPr id="262151" name="Picture 7"/>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744663" y="1295400"/>
            <a:ext cx="2147887" cy="2147888"/>
          </a:xfrm>
          <a:prstGeom prst="rect">
            <a:avLst/>
          </a:prstGeom>
          <a:noFill/>
          <a:ln w="9525">
            <a:noFill/>
            <a:miter lim="800000"/>
            <a:headEnd/>
            <a:tailEnd/>
          </a:ln>
          <a:effectLst/>
        </p:spPr>
      </p:pic>
      <p:sp>
        <p:nvSpPr>
          <p:cNvPr id="262152" name="Line 8"/>
          <p:cNvSpPr>
            <a:spLocks noChangeShapeType="1"/>
          </p:cNvSpPr>
          <p:nvPr/>
        </p:nvSpPr>
        <p:spPr bwMode="auto">
          <a:xfrm flipH="1" flipV="1">
            <a:off x="4044950" y="2605088"/>
            <a:ext cx="2514600" cy="21336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62153" name="Text Box 9"/>
          <p:cNvSpPr txBox="1">
            <a:spLocks noChangeArrowheads="1"/>
          </p:cNvSpPr>
          <p:nvPr/>
        </p:nvSpPr>
        <p:spPr bwMode="auto">
          <a:xfrm>
            <a:off x="5111750" y="3214688"/>
            <a:ext cx="2217738" cy="290512"/>
          </a:xfrm>
          <a:prstGeom prst="rect">
            <a:avLst/>
          </a:prstGeom>
          <a:noFill/>
          <a:ln w="9525">
            <a:noFill/>
            <a:miter lim="800000"/>
            <a:headEnd/>
            <a:tailEnd/>
          </a:ln>
          <a:effectLst/>
        </p:spPr>
        <p:txBody>
          <a:bodyPr wrap="none">
            <a:prstTxWarp prst="textNoShape">
              <a:avLst/>
            </a:prstTxWarp>
            <a:spAutoFit/>
          </a:bodyPr>
          <a:lstStyle/>
          <a:p>
            <a:r>
              <a:rPr lang="en-US" sz="1300" b="1">
                <a:latin typeface="Verdana" charset="0"/>
              </a:rPr>
              <a:t>[2] node1.get(key13)</a:t>
            </a:r>
          </a:p>
        </p:txBody>
      </p:sp>
      <p:sp>
        <p:nvSpPr>
          <p:cNvPr id="262154" name="Line 10"/>
          <p:cNvSpPr>
            <a:spLocks noChangeShapeType="1"/>
          </p:cNvSpPr>
          <p:nvPr/>
        </p:nvSpPr>
        <p:spPr bwMode="auto">
          <a:xfrm flipV="1">
            <a:off x="4551363" y="1309688"/>
            <a:ext cx="1143000" cy="457200"/>
          </a:xfrm>
          <a:prstGeom prst="line">
            <a:avLst/>
          </a:prstGeom>
          <a:noFill/>
          <a:ln w="9525">
            <a:solidFill>
              <a:schemeClr val="tx1"/>
            </a:solidFill>
            <a:prstDash val="dash"/>
            <a:round/>
            <a:headEnd/>
            <a:tailEnd type="triangle" w="med" len="med"/>
          </a:ln>
          <a:effectLst/>
        </p:spPr>
        <p:txBody>
          <a:bodyPr>
            <a:prstTxWarp prst="textNoShape">
              <a:avLst/>
            </a:prstTxWarp>
          </a:bodyPr>
          <a:lstStyle/>
          <a:p>
            <a:endParaRPr lang="en-US"/>
          </a:p>
        </p:txBody>
      </p:sp>
      <p:sp>
        <p:nvSpPr>
          <p:cNvPr id="262155" name="Line 11"/>
          <p:cNvSpPr>
            <a:spLocks noChangeShapeType="1"/>
          </p:cNvSpPr>
          <p:nvPr/>
        </p:nvSpPr>
        <p:spPr bwMode="auto">
          <a:xfrm flipV="1">
            <a:off x="4551363" y="1690688"/>
            <a:ext cx="1371600" cy="228600"/>
          </a:xfrm>
          <a:prstGeom prst="line">
            <a:avLst/>
          </a:prstGeom>
          <a:noFill/>
          <a:ln w="9525">
            <a:solidFill>
              <a:schemeClr val="tx1"/>
            </a:solidFill>
            <a:prstDash val="dash"/>
            <a:round/>
            <a:headEnd/>
            <a:tailEnd type="triangle" w="med" len="med"/>
          </a:ln>
          <a:effectLst/>
        </p:spPr>
        <p:txBody>
          <a:bodyPr>
            <a:prstTxWarp prst="textNoShape">
              <a:avLst/>
            </a:prstTxWarp>
          </a:bodyPr>
          <a:lstStyle/>
          <a:p>
            <a:endParaRPr lang="en-US"/>
          </a:p>
        </p:txBody>
      </p:sp>
      <p:sp>
        <p:nvSpPr>
          <p:cNvPr id="262156" name="Line 12"/>
          <p:cNvSpPr>
            <a:spLocks noChangeShapeType="1"/>
          </p:cNvSpPr>
          <p:nvPr/>
        </p:nvSpPr>
        <p:spPr bwMode="auto">
          <a:xfrm>
            <a:off x="4551363" y="2071688"/>
            <a:ext cx="1371600" cy="0"/>
          </a:xfrm>
          <a:prstGeom prst="line">
            <a:avLst/>
          </a:prstGeom>
          <a:noFill/>
          <a:ln w="9525">
            <a:solidFill>
              <a:schemeClr val="tx1"/>
            </a:solidFill>
            <a:prstDash val="dash"/>
            <a:round/>
            <a:headEnd/>
            <a:tailEnd type="triangle" w="med" len="med"/>
          </a:ln>
          <a:effectLst/>
        </p:spPr>
        <p:txBody>
          <a:bodyPr>
            <a:prstTxWarp prst="textNoShape">
              <a:avLst/>
            </a:prstTxWarp>
          </a:bodyPr>
          <a:lstStyle/>
          <a:p>
            <a:endParaRPr lang="en-US"/>
          </a:p>
        </p:txBody>
      </p:sp>
      <p:sp>
        <p:nvSpPr>
          <p:cNvPr id="262157" name="Text Box 13"/>
          <p:cNvSpPr txBox="1">
            <a:spLocks noChangeArrowheads="1"/>
          </p:cNvSpPr>
          <p:nvPr/>
        </p:nvSpPr>
        <p:spPr bwMode="auto">
          <a:xfrm>
            <a:off x="5999163" y="1498600"/>
            <a:ext cx="2084387" cy="290513"/>
          </a:xfrm>
          <a:prstGeom prst="rect">
            <a:avLst/>
          </a:prstGeom>
          <a:noFill/>
          <a:ln w="9525">
            <a:noFill/>
            <a:miter lim="800000"/>
            <a:headEnd/>
            <a:tailEnd/>
          </a:ln>
          <a:effectLst/>
        </p:spPr>
        <p:txBody>
          <a:bodyPr wrap="none">
            <a:prstTxWarp prst="textNoShape">
              <a:avLst/>
            </a:prstTxWarp>
            <a:spAutoFit/>
          </a:bodyPr>
          <a:lstStyle/>
          <a:p>
            <a:r>
              <a:rPr lang="en-US" sz="1300" b="1">
                <a:latin typeface="Verdana" charset="0"/>
              </a:rPr>
              <a:t>[1] node1.register()</a:t>
            </a:r>
          </a:p>
        </p:txBody>
      </p:sp>
      <p:sp>
        <p:nvSpPr>
          <p:cNvPr id="262158" name="Text Box 14"/>
          <p:cNvSpPr txBox="1">
            <a:spLocks noChangeArrowheads="1"/>
          </p:cNvSpPr>
          <p:nvPr/>
        </p:nvSpPr>
        <p:spPr bwMode="auto">
          <a:xfrm>
            <a:off x="3244850" y="4173538"/>
            <a:ext cx="1862138" cy="687387"/>
          </a:xfrm>
          <a:prstGeom prst="rect">
            <a:avLst/>
          </a:prstGeom>
          <a:noFill/>
          <a:ln w="9525">
            <a:noFill/>
            <a:miter lim="800000"/>
            <a:headEnd/>
            <a:tailEnd/>
          </a:ln>
          <a:effectLst/>
        </p:spPr>
        <p:txBody>
          <a:bodyPr wrap="none">
            <a:prstTxWarp prst="textNoShape">
              <a:avLst/>
            </a:prstTxWarp>
            <a:spAutoFit/>
          </a:bodyPr>
          <a:lstStyle/>
          <a:p>
            <a:r>
              <a:rPr lang="en-US" sz="1300" b="1">
                <a:latin typeface="Verdana" charset="0"/>
              </a:rPr>
              <a:t>[3] data =</a:t>
            </a:r>
          </a:p>
          <a:p>
            <a:r>
              <a:rPr lang="en-US" sz="1300" b="1">
                <a:latin typeface="Verdana" charset="0"/>
              </a:rPr>
              <a:t>      node1.fileGet(</a:t>
            </a:r>
          </a:p>
          <a:p>
            <a:r>
              <a:rPr lang="en-US" sz="1300" b="1">
                <a:latin typeface="Verdana" charset="0"/>
              </a:rPr>
              <a:t>        value13);</a:t>
            </a:r>
          </a:p>
        </p:txBody>
      </p:sp>
      <p:sp>
        <p:nvSpPr>
          <p:cNvPr id="262159" name="Line 15"/>
          <p:cNvSpPr>
            <a:spLocks noChangeShapeType="1"/>
          </p:cNvSpPr>
          <p:nvPr/>
        </p:nvSpPr>
        <p:spPr bwMode="auto">
          <a:xfrm>
            <a:off x="3054350" y="3214688"/>
            <a:ext cx="3505200" cy="205740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sp>
        <p:nvSpPr>
          <p:cNvPr id="262160" name="Line 16"/>
          <p:cNvSpPr>
            <a:spLocks noChangeShapeType="1"/>
          </p:cNvSpPr>
          <p:nvPr/>
        </p:nvSpPr>
        <p:spPr bwMode="auto">
          <a:xfrm>
            <a:off x="4551363" y="2224088"/>
            <a:ext cx="1371600" cy="152400"/>
          </a:xfrm>
          <a:prstGeom prst="line">
            <a:avLst/>
          </a:prstGeom>
          <a:noFill/>
          <a:ln w="9525">
            <a:solidFill>
              <a:schemeClr val="tx1"/>
            </a:solidFill>
            <a:prstDash val="dash"/>
            <a:round/>
            <a:headEnd/>
            <a:tailEnd type="triangle" w="med" len="med"/>
          </a:ln>
          <a:effectLst/>
        </p:spPr>
        <p:txBody>
          <a:bodyPr>
            <a:prstTxWarp prst="textNoShape">
              <a:avLst/>
            </a:prstTxWarp>
          </a:bodyPr>
          <a:lstStyle/>
          <a:p>
            <a:endParaRPr lang="en-US"/>
          </a:p>
        </p:txBody>
      </p:sp>
      <p:sp>
        <p:nvSpPr>
          <p:cNvPr id="262161" name="Line 17"/>
          <p:cNvSpPr>
            <a:spLocks noChangeShapeType="1"/>
          </p:cNvSpPr>
          <p:nvPr/>
        </p:nvSpPr>
        <p:spPr bwMode="auto">
          <a:xfrm>
            <a:off x="4502150" y="2376488"/>
            <a:ext cx="1371600" cy="381000"/>
          </a:xfrm>
          <a:prstGeom prst="line">
            <a:avLst/>
          </a:prstGeom>
          <a:noFill/>
          <a:ln w="9525">
            <a:solidFill>
              <a:schemeClr val="tx1"/>
            </a:solidFill>
            <a:prstDash val="dash"/>
            <a:round/>
            <a:headEnd/>
            <a:tailEnd type="triangle" w="med" len="med"/>
          </a:ln>
          <a:effectLst/>
        </p:spPr>
        <p:txBody>
          <a:bodyPr>
            <a:prstTxWarp prst="textNoShape">
              <a:avLst/>
            </a:prstTxWarp>
          </a:bodyPr>
          <a:lstStyle/>
          <a:p>
            <a:endParaRPr lang="en-US"/>
          </a:p>
        </p:txBody>
      </p:sp>
      <p:pic>
        <p:nvPicPr>
          <p:cNvPr id="262162" name="Picture 1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164263" y="4586288"/>
            <a:ext cx="2147887" cy="2147887"/>
          </a:xfrm>
          <a:prstGeom prst="rect">
            <a:avLst/>
          </a:prstGeom>
          <a:noFill/>
          <a:ln w="9525">
            <a:noFill/>
            <a:miter lim="800000"/>
            <a:headEnd/>
            <a:tailEnd/>
          </a:ln>
          <a:effectLst/>
        </p:spPr>
      </p:pic>
      <p:sp>
        <p:nvSpPr>
          <p:cNvPr id="262163" name="Text Box 19"/>
          <p:cNvSpPr txBox="1">
            <a:spLocks noChangeArrowheads="1"/>
          </p:cNvSpPr>
          <p:nvPr/>
        </p:nvSpPr>
        <p:spPr bwMode="auto">
          <a:xfrm>
            <a:off x="1447800" y="5257800"/>
            <a:ext cx="1543050" cy="1006475"/>
          </a:xfrm>
          <a:prstGeom prst="rect">
            <a:avLst/>
          </a:prstGeom>
          <a:noFill/>
          <a:ln w="9525">
            <a:noFill/>
            <a:miter lim="800000"/>
            <a:headEnd/>
            <a:tailEnd/>
          </a:ln>
          <a:effectLst/>
        </p:spPr>
        <p:txBody>
          <a:bodyPr wrap="none">
            <a:prstTxWarp prst="textNoShape">
              <a:avLst/>
            </a:prstTxWarp>
            <a:spAutoFit/>
          </a:bodyPr>
          <a:lstStyle/>
          <a:p>
            <a:r>
              <a:rPr lang="en-US" sz="2400"/>
              <a:t>BonAHA</a:t>
            </a:r>
          </a:p>
          <a:p>
            <a:r>
              <a:rPr lang="en-US">
                <a:solidFill>
                  <a:srgbClr val="990000"/>
                </a:solidFill>
              </a:rPr>
              <a:t>[CCNC 2009]</a:t>
            </a:r>
          </a:p>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t>Search Engine</a:t>
            </a:r>
          </a:p>
        </p:txBody>
      </p:sp>
      <p:sp>
        <p:nvSpPr>
          <p:cNvPr id="224259" name="Rectangle 3"/>
          <p:cNvSpPr>
            <a:spLocks noGrp="1" noChangeArrowheads="1"/>
          </p:cNvSpPr>
          <p:nvPr>
            <p:ph type="body" sz="half" idx="1"/>
          </p:nvPr>
        </p:nvSpPr>
        <p:spPr/>
        <p:txBody>
          <a:bodyPr/>
          <a:lstStyle/>
          <a:p>
            <a:r>
              <a:rPr lang="en-US" sz="2000"/>
              <a:t>Provides ability to query self for results</a:t>
            </a:r>
          </a:p>
          <a:p>
            <a:r>
              <a:rPr lang="en-US" sz="2000"/>
              <a:t>Searches the cache index using </a:t>
            </a:r>
            <a:r>
              <a:rPr lang="en-US" sz="2000">
                <a:solidFill>
                  <a:srgbClr val="0033CC"/>
                </a:solidFill>
              </a:rPr>
              <a:t>Swish-e</a:t>
            </a:r>
            <a:r>
              <a:rPr lang="en-US" sz="2000"/>
              <a:t> library</a:t>
            </a:r>
          </a:p>
          <a:p>
            <a:r>
              <a:rPr lang="en-US" sz="2000"/>
              <a:t>Presents results in any of three formats: HTML, XML and plain text</a:t>
            </a:r>
          </a:p>
          <a:p>
            <a:r>
              <a:rPr lang="en-US" sz="2000"/>
              <a:t>Similar in concept to </a:t>
            </a:r>
            <a:r>
              <a:rPr lang="en-US" sz="2000">
                <a:solidFill>
                  <a:srgbClr val="333399"/>
                </a:solidFill>
              </a:rPr>
              <a:t>Google Desktop</a:t>
            </a:r>
          </a:p>
        </p:txBody>
      </p:sp>
      <p:pic>
        <p:nvPicPr>
          <p:cNvPr id="224260" name="Picture 4"/>
          <p:cNvPicPr>
            <a:picLocks noGrp="1" noChangeAspect="1" noChangeArrowheads="1"/>
          </p:cNvPicPr>
          <p:nvPr>
            <p:ph sz="half" idx="2"/>
          </p:nvPr>
        </p:nvPicPr>
        <p:blipFill>
          <a:blip r:embed="rId2"/>
          <a:srcRect l="-6595" r="-6595"/>
          <a:stretch>
            <a:fillRect/>
          </a:stretch>
        </p:blipFill>
        <p:spPr>
          <a:ln/>
        </p:spPr>
      </p:pic>
      <p:sp>
        <p:nvSpPr>
          <p:cNvPr id="6" name="Footer Placeholder 5"/>
          <p:cNvSpPr>
            <a:spLocks noGrp="1"/>
          </p:cNvSpPr>
          <p:nvPr>
            <p:ph type="ftr" sz="quarter" idx="11"/>
          </p:nvPr>
        </p:nvSpPr>
        <p:spPr/>
        <p:txBody>
          <a:bodyPr/>
          <a:lstStyle/>
          <a:p>
            <a:r>
              <a:rPr lang="en-US" smtClean="0"/>
              <a:t>6998-03 Feb. 2010</a:t>
            </a:r>
            <a:endParaRPr lang="en-US"/>
          </a:p>
        </p:txBody>
      </p:sp>
      <p:pic>
        <p:nvPicPr>
          <p:cNvPr id="224261" name="Picture 5"/>
          <p:cNvPicPr>
            <a:picLocks noGrp="1" noChangeAspect="1" noChangeArrowheads="1"/>
          </p:cNvPicPr>
          <p:nvPr>
            <p:ph sz="quarter" idx="4294967295"/>
          </p:nvPr>
        </p:nvPicPr>
        <p:blipFill>
          <a:blip r:embed="rId3"/>
          <a:srcRect/>
          <a:stretch>
            <a:fillRect/>
          </a:stretch>
        </p:blipFill>
        <p:spPr>
          <a:xfrm>
            <a:off x="8547100" y="5964238"/>
            <a:ext cx="596900" cy="207962"/>
          </a:xfr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24260"/>
                                        </p:tgtEl>
                                        <p:attrNameLst>
                                          <p:attrName>style.visibility</p:attrName>
                                        </p:attrNameLst>
                                      </p:cBhvr>
                                      <p:to>
                                        <p:strVal val="visible"/>
                                      </p:to>
                                    </p:set>
                                    <p:animEffect transition="in" filter="blinds(horizontal)">
                                      <p:cBhvr>
                                        <p:cTn id="7" dur="500"/>
                                        <p:tgtEl>
                                          <p:spTgt spid="224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33" name="Rectangle 9"/>
          <p:cNvSpPr>
            <a:spLocks noGrp="1" noChangeArrowheads="1"/>
          </p:cNvSpPr>
          <p:nvPr>
            <p:ph type="title"/>
          </p:nvPr>
        </p:nvSpPr>
        <p:spPr/>
        <p:txBody>
          <a:bodyPr/>
          <a:lstStyle/>
          <a:p>
            <a:r>
              <a:rPr lang="en-US"/>
              <a:t>Email exchange</a:t>
            </a:r>
          </a:p>
        </p:txBody>
      </p:sp>
      <p:graphicFrame>
        <p:nvGraphicFramePr>
          <p:cNvPr id="52229" name="Object 5"/>
          <p:cNvGraphicFramePr>
            <a:graphicFrameLocks noChangeAspect="1"/>
          </p:cNvGraphicFramePr>
          <p:nvPr>
            <p:ph sz="half" idx="1"/>
          </p:nvPr>
        </p:nvGraphicFramePr>
        <p:xfrm>
          <a:off x="457200" y="2468563"/>
          <a:ext cx="3581400" cy="2560637"/>
        </p:xfrm>
        <a:graphic>
          <a:graphicData uri="http://schemas.openxmlformats.org/presentationml/2006/ole">
            <p:oleObj spid="_x0000_s197634" name="Bitmap Image" r:id="rId3" imgW="5687219" imgH="4067743" progId="">
              <p:embed/>
            </p:oleObj>
          </a:graphicData>
        </a:graphic>
      </p:graphicFrame>
      <p:pic>
        <p:nvPicPr>
          <p:cNvPr id="52232" name="Picture 8" descr="SMTP"/>
          <p:cNvPicPr>
            <a:picLocks noGrp="1" noChangeAspect="1" noChangeArrowheads="1"/>
          </p:cNvPicPr>
          <p:nvPr>
            <p:ph sz="half" idx="2"/>
          </p:nvPr>
        </p:nvPicPr>
        <p:blipFill>
          <a:blip r:embed="rId4"/>
          <a:srcRect/>
          <a:stretch>
            <a:fillRect/>
          </a:stretch>
        </p:blipFill>
        <p:spPr>
          <a:xfrm>
            <a:off x="4267200" y="2603500"/>
            <a:ext cx="4724400" cy="2425700"/>
          </a:xfrm>
          <a:noFill/>
          <a:ln/>
        </p:spPr>
      </p:pic>
      <p:sp>
        <p:nvSpPr>
          <p:cNvPr id="6" name="Footer Placeholder 5"/>
          <p:cNvSpPr>
            <a:spLocks noGrp="1"/>
          </p:cNvSpPr>
          <p:nvPr>
            <p:ph type="ftr" sz="quarter" idx="11"/>
          </p:nvPr>
        </p:nvSpPr>
        <p:spPr/>
        <p:txBody>
          <a:bodyPr/>
          <a:lstStyle/>
          <a:p>
            <a:r>
              <a:rPr lang="en-US" smtClean="0"/>
              <a:t>6998-03 Feb. 2010</a:t>
            </a:r>
            <a:endParaRPr lang="en-US"/>
          </a:p>
        </p:txBody>
      </p:sp>
      <p:sp>
        <p:nvSpPr>
          <p:cNvPr id="52236" name="Oval 12"/>
          <p:cNvSpPr>
            <a:spLocks noChangeArrowheads="1"/>
          </p:cNvSpPr>
          <p:nvPr/>
        </p:nvSpPr>
        <p:spPr bwMode="auto">
          <a:xfrm>
            <a:off x="2851150" y="3309938"/>
            <a:ext cx="914400" cy="228600"/>
          </a:xfrm>
          <a:prstGeom prst="ellipse">
            <a:avLst/>
          </a:prstGeom>
          <a:noFill/>
          <a:ln w="25400">
            <a:solidFill>
              <a:srgbClr val="FF0000"/>
            </a:solidFill>
            <a:prstDash val="dash"/>
            <a:round/>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2236"/>
                                        </p:tgtEl>
                                        <p:attrNameLst>
                                          <p:attrName>style.visibility</p:attrName>
                                        </p:attrNameLst>
                                      </p:cBhvr>
                                      <p:to>
                                        <p:strVal val="visible"/>
                                      </p:to>
                                    </p:set>
                                    <p:animEffect transition="in" filter="strips(downRight)">
                                      <p:cBhvr>
                                        <p:cTn id="7" dur="500"/>
                                        <p:tgtEl>
                                          <p:spTgt spid="52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6" grpId="0" animBg="1"/>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t>Bulletin Board System</a:t>
            </a:r>
          </a:p>
        </p:txBody>
      </p:sp>
      <p:pic>
        <p:nvPicPr>
          <p:cNvPr id="259075" name="Picture 3"/>
          <p:cNvPicPr>
            <a:picLocks noGrp="1" noChangeAspect="1" noChangeArrowheads="1"/>
          </p:cNvPicPr>
          <p:nvPr>
            <p:ph sz="half" idx="1"/>
          </p:nvPr>
        </p:nvPicPr>
        <p:blipFill>
          <a:blip r:embed="rId2"/>
          <a:srcRect/>
          <a:stretch>
            <a:fillRect/>
          </a:stretch>
        </p:blipFill>
        <p:spPr>
          <a:xfrm>
            <a:off x="1631950" y="1524000"/>
            <a:ext cx="2946400" cy="4419600"/>
          </a:xfrm>
          <a:noFill/>
          <a:ln w="3175">
            <a:solidFill>
              <a:schemeClr val="tx1"/>
            </a:solidFill>
          </a:ln>
        </p:spPr>
      </p:pic>
      <p:pic>
        <p:nvPicPr>
          <p:cNvPr id="259076" name="Picture 4"/>
          <p:cNvPicPr>
            <a:picLocks noGrp="1" noChangeAspect="1" noChangeArrowheads="1"/>
          </p:cNvPicPr>
          <p:nvPr>
            <p:ph sz="half" idx="2"/>
          </p:nvPr>
        </p:nvPicPr>
        <p:blipFill>
          <a:blip r:embed="rId3"/>
          <a:srcRect/>
          <a:stretch>
            <a:fillRect/>
          </a:stretch>
        </p:blipFill>
        <p:spPr>
          <a:xfrm>
            <a:off x="5403850" y="1524000"/>
            <a:ext cx="2946400" cy="4419600"/>
          </a:xfrm>
          <a:noFill/>
          <a:ln w="3175">
            <a:solidFill>
              <a:schemeClr val="tx1"/>
            </a:solidFill>
          </a:ln>
        </p:spPr>
      </p:pic>
      <p:sp>
        <p:nvSpPr>
          <p:cNvPr id="6" name="Footer Placeholder 5"/>
          <p:cNvSpPr>
            <a:spLocks noGrp="1"/>
          </p:cNvSpPr>
          <p:nvPr>
            <p:ph type="ftr" sz="quarter" idx="11"/>
          </p:nvPr>
        </p:nvSpPr>
        <p:spPr/>
        <p:txBody>
          <a:bodyPr/>
          <a:lstStyle/>
          <a:p>
            <a:r>
              <a:rPr lang="en-US" smtClean="0"/>
              <a:t>6998-03 Feb. 2010</a:t>
            </a:r>
            <a:endParaRPr lang="en-US"/>
          </a:p>
        </p:txBody>
      </p:sp>
      <p:sp>
        <p:nvSpPr>
          <p:cNvPr id="259077" name="Text Box 5"/>
          <p:cNvSpPr txBox="1">
            <a:spLocks noChangeArrowheads="1"/>
          </p:cNvSpPr>
          <p:nvPr/>
        </p:nvSpPr>
        <p:spPr bwMode="auto">
          <a:xfrm>
            <a:off x="2914650" y="6132513"/>
            <a:ext cx="4019550" cy="366712"/>
          </a:xfrm>
          <a:prstGeom prst="rect">
            <a:avLst/>
          </a:prstGeom>
          <a:noFill/>
          <a:ln w="9525">
            <a:noFill/>
            <a:miter lim="800000"/>
            <a:headEnd/>
            <a:tailEnd/>
          </a:ln>
          <a:effectLst/>
        </p:spPr>
        <p:txBody>
          <a:bodyPr wrap="none">
            <a:prstTxWarp prst="textNoShape">
              <a:avLst/>
            </a:prstTxWarp>
            <a:spAutoFit/>
          </a:bodyPr>
          <a:lstStyle/>
          <a:p>
            <a:r>
              <a:rPr lang="en-US"/>
              <a:t>Written in Objective-C, for iPod Touch</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a:t>Local Microblogging</a:t>
            </a:r>
          </a:p>
        </p:txBody>
      </p:sp>
      <p:pic>
        <p:nvPicPr>
          <p:cNvPr id="279556" name="Picture 1" descr="F:\study\fall_08\7ds\weekly_report\2008-9-21\heming_2008-9-21.jpg"/>
          <p:cNvPicPr>
            <a:picLocks noChangeAspect="1" noChangeArrowheads="1"/>
          </p:cNvPicPr>
          <p:nvPr>
            <p:ph idx="1"/>
          </p:nvPr>
        </p:nvPicPr>
        <p:blipFill>
          <a:blip r:embed="rId2"/>
          <a:srcRect/>
          <a:stretch>
            <a:fillRect/>
          </a:stretch>
        </p:blipFill>
        <p:spPr>
          <a:xfrm>
            <a:off x="1455738" y="1524000"/>
            <a:ext cx="7070725" cy="4419600"/>
          </a:xfrm>
          <a:no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ko-KR" sz="3200">
                <a:cs typeface="맑은 고딕" charset="0"/>
              </a:rPr>
              <a:t>Interplanetary network (IPN)</a:t>
            </a:r>
            <a:endParaRPr lang="en-US" sz="3200"/>
          </a:p>
        </p:txBody>
      </p:sp>
      <p:pic>
        <p:nvPicPr>
          <p:cNvPr id="7171" name="Picture 4"/>
          <p:cNvPicPr>
            <a:picLocks noGrp="1" noChangeAspect="1" noChangeArrowheads="1"/>
          </p:cNvPicPr>
          <p:nvPr>
            <p:ph idx="1"/>
          </p:nvPr>
        </p:nvPicPr>
        <p:blipFill>
          <a:blip r:embed="rId2"/>
          <a:srcRect/>
          <a:stretch>
            <a:fillRect/>
          </a:stretch>
        </p:blipFill>
        <p:spPr>
          <a:xfrm>
            <a:off x="1285875" y="1428750"/>
            <a:ext cx="6616700" cy="4918075"/>
          </a:xfrm>
        </p:spPr>
      </p:pic>
      <p:sp>
        <p:nvSpPr>
          <p:cNvPr id="7172" name="Date Placeholder 3"/>
          <p:cNvSpPr>
            <a:spLocks noGrp="1"/>
          </p:cNvSpPr>
          <p:nvPr>
            <p:ph type="dt" sz="quarter" idx="10"/>
          </p:nvPr>
        </p:nvSpPr>
        <p:spPr bwMode="auto">
          <a:xfrm>
            <a:off x="1285875" y="6357938"/>
            <a:ext cx="6643688" cy="365125"/>
          </a:xfrm>
          <a:noFill/>
          <a:ln>
            <a:miter lim="800000"/>
            <a:headEnd/>
            <a:tailEnd/>
          </a:ln>
        </p:spPr>
        <p:txBody>
          <a:bodyPr/>
          <a:lstStyle/>
          <a:p>
            <a:pPr marL="0" lvl="1" algn="ctr"/>
            <a:r>
              <a:rPr lang="en-US" sz="1200"/>
              <a:t>V. Cerf, “Interplanetary Internet”, presentations from DARPA's DTN (</a:t>
            </a:r>
            <a:r>
              <a:rPr lang="en-US" sz="1200">
                <a:hlinkClick r:id="rId3"/>
              </a:rPr>
              <a:t>http://www.dtnrg.org/wiki</a:t>
            </a:r>
            <a:r>
              <a:rPr lang="en-US" sz="1200"/>
              <a:t>)</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0" name="Date Placeholder 3"/>
          <p:cNvSpPr>
            <a:spLocks noGrp="1"/>
          </p:cNvSpPr>
          <p:nvPr>
            <p:ph type="dt" sz="quarter" idx="10"/>
          </p:nvPr>
        </p:nvSpPr>
        <p:spPr>
          <a:xfrm>
            <a:off x="714375" y="6357938"/>
            <a:ext cx="7900988" cy="365125"/>
          </a:xfrm>
        </p:spPr>
        <p:txBody>
          <a:bodyPr/>
          <a:lstStyle/>
          <a:p>
            <a:r>
              <a:rPr lang="en-US">
                <a:solidFill>
                  <a:schemeClr val="tx1"/>
                </a:solidFill>
              </a:rPr>
              <a:t>S. Jain, K. Fall, and R. Patra, “Routing in a delay tolerant network”, In proceedings of SIGCOMM, Portland, Oregon, 2004.</a:t>
            </a:r>
          </a:p>
        </p:txBody>
      </p:sp>
      <p:pic>
        <p:nvPicPr>
          <p:cNvPr id="8195" name="Picture 4" descr="v1"/>
          <p:cNvPicPr>
            <a:picLocks noChangeAspect="1" noChangeArrowheads="1"/>
          </p:cNvPicPr>
          <p:nvPr/>
        </p:nvPicPr>
        <p:blipFill>
          <a:blip r:embed="rId2"/>
          <a:srcRect/>
          <a:stretch>
            <a:fillRect/>
          </a:stretch>
        </p:blipFill>
        <p:spPr bwMode="auto">
          <a:xfrm>
            <a:off x="944563" y="2552700"/>
            <a:ext cx="6913562" cy="2114550"/>
          </a:xfrm>
          <a:prstGeom prst="rect">
            <a:avLst/>
          </a:prstGeom>
          <a:solidFill>
            <a:schemeClr val="tx1">
              <a:lumMod val="85000"/>
            </a:schemeClr>
          </a:solidFill>
          <a:ln w="9525">
            <a:noFill/>
            <a:miter lim="800000"/>
            <a:headEnd/>
            <a:tailEnd/>
          </a:ln>
        </p:spPr>
      </p:pic>
      <p:pic>
        <p:nvPicPr>
          <p:cNvPr id="175109" name="Picture 5" descr="V2"/>
          <p:cNvPicPr>
            <a:picLocks noChangeAspect="1" noChangeArrowheads="1"/>
          </p:cNvPicPr>
          <p:nvPr/>
        </p:nvPicPr>
        <p:blipFill>
          <a:blip r:embed="rId3"/>
          <a:srcRect/>
          <a:stretch>
            <a:fillRect/>
          </a:stretch>
        </p:blipFill>
        <p:spPr bwMode="auto">
          <a:xfrm>
            <a:off x="1731963" y="2019300"/>
            <a:ext cx="5351462" cy="1744663"/>
          </a:xfrm>
          <a:prstGeom prst="rect">
            <a:avLst/>
          </a:prstGeom>
          <a:noFill/>
          <a:ln w="9525">
            <a:noFill/>
            <a:miter lim="800000"/>
            <a:headEnd/>
            <a:tailEnd/>
          </a:ln>
        </p:spPr>
      </p:pic>
      <p:pic>
        <p:nvPicPr>
          <p:cNvPr id="175110" name="Picture 6" descr="V3"/>
          <p:cNvPicPr>
            <a:picLocks noChangeAspect="1" noChangeArrowheads="1"/>
          </p:cNvPicPr>
          <p:nvPr/>
        </p:nvPicPr>
        <p:blipFill>
          <a:blip r:embed="rId4"/>
          <a:srcRect/>
          <a:stretch>
            <a:fillRect/>
          </a:stretch>
        </p:blipFill>
        <p:spPr bwMode="auto">
          <a:xfrm>
            <a:off x="1752600" y="4195763"/>
            <a:ext cx="5857875" cy="1876425"/>
          </a:xfrm>
          <a:prstGeom prst="rect">
            <a:avLst/>
          </a:prstGeom>
          <a:noFill/>
          <a:ln w="9525">
            <a:noFill/>
            <a:miter lim="800000"/>
            <a:headEnd/>
            <a:tailEnd/>
          </a:ln>
        </p:spPr>
      </p:pic>
      <p:sp>
        <p:nvSpPr>
          <p:cNvPr id="175113" name="Rectangle 9"/>
          <p:cNvSpPr>
            <a:spLocks noChangeArrowheads="1"/>
          </p:cNvSpPr>
          <p:nvPr/>
        </p:nvSpPr>
        <p:spPr bwMode="auto">
          <a:xfrm>
            <a:off x="3538538" y="3481388"/>
            <a:ext cx="2500312" cy="711200"/>
          </a:xfrm>
          <a:prstGeom prst="rect">
            <a:avLst/>
          </a:prstGeom>
          <a:solidFill>
            <a:schemeClr val="hlink">
              <a:alpha val="50195"/>
            </a:schemeClr>
          </a:solidFill>
          <a:ln w="9525">
            <a:noFill/>
            <a:miter lim="800000"/>
            <a:headEnd/>
            <a:tailEnd/>
          </a:ln>
        </p:spPr>
        <p:txBody>
          <a:bodyPr>
            <a:prstTxWarp prst="textNoShape">
              <a:avLst/>
            </a:prstTxWarp>
          </a:bodyPr>
          <a:lstStyle/>
          <a:p>
            <a:pPr marL="742950" lvl="1" indent="-285750">
              <a:spcBef>
                <a:spcPct val="20000"/>
              </a:spcBef>
              <a:buClr>
                <a:schemeClr val="hlink"/>
              </a:buClr>
              <a:buSzPct val="55000"/>
              <a:buFont typeface="Arial" charset="0"/>
              <a:buChar char="•"/>
            </a:pPr>
            <a:r>
              <a:rPr lang="en-US" sz="1600"/>
              <a:t>High latency</a:t>
            </a:r>
          </a:p>
          <a:p>
            <a:pPr marL="742950" lvl="1" indent="-285750">
              <a:spcBef>
                <a:spcPct val="20000"/>
              </a:spcBef>
              <a:buClr>
                <a:schemeClr val="hlink"/>
              </a:buClr>
              <a:buSzPct val="55000"/>
              <a:buFont typeface="Arial" charset="0"/>
              <a:buChar char="•"/>
            </a:pPr>
            <a:r>
              <a:rPr lang="en-US" sz="1600"/>
              <a:t>High bandwidth</a:t>
            </a:r>
          </a:p>
        </p:txBody>
      </p:sp>
      <p:sp>
        <p:nvSpPr>
          <p:cNvPr id="175114" name="Rectangle 10"/>
          <p:cNvSpPr>
            <a:spLocks noChangeArrowheads="1"/>
          </p:cNvSpPr>
          <p:nvPr/>
        </p:nvSpPr>
        <p:spPr bwMode="auto">
          <a:xfrm>
            <a:off x="3895725" y="1909763"/>
            <a:ext cx="3714750" cy="776287"/>
          </a:xfrm>
          <a:prstGeom prst="rect">
            <a:avLst/>
          </a:prstGeom>
          <a:solidFill>
            <a:schemeClr val="hlink">
              <a:alpha val="50195"/>
            </a:schemeClr>
          </a:solidFill>
          <a:ln w="9525">
            <a:noFill/>
            <a:miter lim="800000"/>
            <a:headEnd/>
            <a:tailEnd/>
          </a:ln>
        </p:spPr>
        <p:txBody>
          <a:bodyPr>
            <a:prstTxWarp prst="textNoShape">
              <a:avLst/>
            </a:prstTxWarp>
          </a:bodyPr>
          <a:lstStyle/>
          <a:p>
            <a:pPr marL="742950" lvl="1" indent="-285750">
              <a:spcBef>
                <a:spcPct val="20000"/>
              </a:spcBef>
              <a:buClr>
                <a:schemeClr val="hlink"/>
              </a:buClr>
              <a:buSzPct val="55000"/>
              <a:buFont typeface="Arial" charset="0"/>
              <a:buChar char="•"/>
            </a:pPr>
            <a:r>
              <a:rPr lang="en-US" sz="1600"/>
              <a:t>Low latency</a:t>
            </a:r>
          </a:p>
          <a:p>
            <a:pPr marL="742950" lvl="1" indent="-285750">
              <a:spcBef>
                <a:spcPct val="20000"/>
              </a:spcBef>
              <a:buClr>
                <a:schemeClr val="hlink"/>
              </a:buClr>
              <a:buSzPct val="55000"/>
              <a:buFont typeface="Arial" charset="0"/>
              <a:buChar char="•"/>
            </a:pPr>
            <a:r>
              <a:rPr lang="en-US" sz="1600"/>
              <a:t>Low bandwidth (4Kbps) </a:t>
            </a:r>
          </a:p>
        </p:txBody>
      </p:sp>
      <p:sp>
        <p:nvSpPr>
          <p:cNvPr id="8200" name="Rectangle 11"/>
          <p:cNvSpPr>
            <a:spLocks noGrp="1" noChangeArrowheads="1"/>
          </p:cNvSpPr>
          <p:nvPr>
            <p:ph type="title"/>
          </p:nvPr>
        </p:nvSpPr>
        <p:spPr/>
        <p:txBody>
          <a:bodyPr/>
          <a:lstStyle/>
          <a:p>
            <a:r>
              <a:rPr lang="en-US" sz="3200"/>
              <a:t>Connecting a remote village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5109"/>
                                        </p:tgtEl>
                                        <p:attrNameLst>
                                          <p:attrName>style.visibility</p:attrName>
                                        </p:attrNameLst>
                                      </p:cBhvr>
                                      <p:to>
                                        <p:strVal val="visible"/>
                                      </p:to>
                                    </p:set>
                                    <p:animEffect transition="in" filter="blinds(horizontal)">
                                      <p:cBhvr>
                                        <p:cTn id="7" dur="500"/>
                                        <p:tgtEl>
                                          <p:spTgt spid="17510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5114"/>
                                        </p:tgtEl>
                                        <p:attrNameLst>
                                          <p:attrName>style.visibility</p:attrName>
                                        </p:attrNameLst>
                                      </p:cBhvr>
                                      <p:to>
                                        <p:strVal val="visible"/>
                                      </p:to>
                                    </p:set>
                                    <p:animEffect transition="in" filter="blinds(horizontal)">
                                      <p:cBhvr>
                                        <p:cTn id="10" dur="500"/>
                                        <p:tgtEl>
                                          <p:spTgt spid="1751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75110"/>
                                        </p:tgtEl>
                                        <p:attrNameLst>
                                          <p:attrName>style.visibility</p:attrName>
                                        </p:attrNameLst>
                                      </p:cBhvr>
                                      <p:to>
                                        <p:strVal val="visible"/>
                                      </p:to>
                                    </p:set>
                                    <p:animEffect transition="in" filter="blinds(horizontal)">
                                      <p:cBhvr>
                                        <p:cTn id="15" dur="500"/>
                                        <p:tgtEl>
                                          <p:spTgt spid="1751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5113"/>
                                        </p:tgtEl>
                                        <p:attrNameLst>
                                          <p:attrName>style.visibility</p:attrName>
                                        </p:attrNameLst>
                                      </p:cBhvr>
                                      <p:to>
                                        <p:strVal val="visible"/>
                                      </p:to>
                                    </p:set>
                                    <p:animEffect transition="in" filter="blinds(horizontal)">
                                      <p:cBhvr>
                                        <p:cTn id="18" dur="500"/>
                                        <p:tgtEl>
                                          <p:spTgt spid="175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3" grpId="0" animBg="1"/>
      <p:bldP spid="175114" grpId="0" animBg="1"/>
    </p:bld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z="3200"/>
              <a:t>Destination/delivery mode</a:t>
            </a:r>
          </a:p>
        </p:txBody>
      </p:sp>
      <p:sp>
        <p:nvSpPr>
          <p:cNvPr id="5" name="Flowchart: Process 4"/>
          <p:cNvSpPr/>
          <p:nvPr/>
        </p:nvSpPr>
        <p:spPr>
          <a:xfrm>
            <a:off x="4276725" y="2438400"/>
            <a:ext cx="1447800" cy="381000"/>
          </a:xfrm>
          <a:prstGeom prst="flowChartProcess">
            <a:avLst/>
          </a:prstGeom>
          <a:solidFill>
            <a:schemeClr val="accent3">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chemeClr val="bg2">
                    <a:lumMod val="75000"/>
                  </a:schemeClr>
                </a:solidFill>
              </a:rPr>
              <a:t>Multicast</a:t>
            </a:r>
          </a:p>
        </p:txBody>
      </p:sp>
      <p:sp>
        <p:nvSpPr>
          <p:cNvPr id="6" name="Flowchart: Process 5"/>
          <p:cNvSpPr/>
          <p:nvPr/>
        </p:nvSpPr>
        <p:spPr>
          <a:xfrm>
            <a:off x="6715125" y="2438400"/>
            <a:ext cx="1371600" cy="381000"/>
          </a:xfrm>
          <a:prstGeom prst="flowChartProcess">
            <a:avLst/>
          </a:prstGeom>
          <a:solidFill>
            <a:schemeClr val="accent3">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err="1">
                <a:solidFill>
                  <a:schemeClr val="bg2">
                    <a:lumMod val="75000"/>
                  </a:schemeClr>
                </a:solidFill>
              </a:rPr>
              <a:t>Anycast</a:t>
            </a:r>
            <a:endParaRPr lang="en-US" sz="1400" dirty="0">
              <a:solidFill>
                <a:schemeClr val="bg2">
                  <a:lumMod val="75000"/>
                </a:schemeClr>
              </a:solidFill>
            </a:endParaRPr>
          </a:p>
        </p:txBody>
      </p:sp>
      <p:cxnSp>
        <p:nvCxnSpPr>
          <p:cNvPr id="14" name="Shape 13"/>
          <p:cNvCxnSpPr>
            <a:endCxn id="5" idx="0"/>
          </p:cNvCxnSpPr>
          <p:nvPr/>
        </p:nvCxnSpPr>
        <p:spPr>
          <a:xfrm>
            <a:off x="4429125" y="2214563"/>
            <a:ext cx="571500" cy="223837"/>
          </a:xfrm>
          <a:prstGeom prst="bentConnector2">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16" name="Shape 15"/>
          <p:cNvCxnSpPr>
            <a:endCxn id="6" idx="0"/>
          </p:cNvCxnSpPr>
          <p:nvPr/>
        </p:nvCxnSpPr>
        <p:spPr>
          <a:xfrm>
            <a:off x="4429125" y="2214563"/>
            <a:ext cx="2971800" cy="223837"/>
          </a:xfrm>
          <a:prstGeom prst="bentConnector2">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sp>
        <p:nvSpPr>
          <p:cNvPr id="35" name="Flowchart: Process 34"/>
          <p:cNvSpPr/>
          <p:nvPr/>
        </p:nvSpPr>
        <p:spPr>
          <a:xfrm>
            <a:off x="1533525" y="2438400"/>
            <a:ext cx="1447800" cy="381000"/>
          </a:xfrm>
          <a:prstGeom prst="flowChartProcess">
            <a:avLst/>
          </a:prstGeom>
          <a:solidFill>
            <a:schemeClr val="accent3">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err="1">
                <a:solidFill>
                  <a:schemeClr val="bg2">
                    <a:lumMod val="75000"/>
                  </a:schemeClr>
                </a:solidFill>
              </a:rPr>
              <a:t>Unicast</a:t>
            </a:r>
            <a:endParaRPr lang="en-US" sz="1400" dirty="0">
              <a:solidFill>
                <a:schemeClr val="bg2">
                  <a:lumMod val="75000"/>
                </a:schemeClr>
              </a:solidFill>
            </a:endParaRPr>
          </a:p>
        </p:txBody>
      </p:sp>
      <p:cxnSp>
        <p:nvCxnSpPr>
          <p:cNvPr id="37" name="Elbow Connector 36"/>
          <p:cNvCxnSpPr>
            <a:endCxn id="35" idx="0"/>
          </p:cNvCxnSpPr>
          <p:nvPr/>
        </p:nvCxnSpPr>
        <p:spPr>
          <a:xfrm rot="10800000" flipV="1">
            <a:off x="2257425" y="2214563"/>
            <a:ext cx="2171700" cy="223837"/>
          </a:xfrm>
          <a:prstGeom prst="bentConnector2">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sp>
        <p:nvSpPr>
          <p:cNvPr id="39" name="Flowchart: Process 38"/>
          <p:cNvSpPr/>
          <p:nvPr/>
        </p:nvSpPr>
        <p:spPr>
          <a:xfrm>
            <a:off x="3971925" y="3352800"/>
            <a:ext cx="914400" cy="533400"/>
          </a:xfrm>
          <a:prstGeom prst="flowChartProcess">
            <a:avLst/>
          </a:prstGeom>
          <a:solidFill>
            <a:schemeClr val="accent3">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chemeClr val="bg2">
                    <a:lumMod val="75000"/>
                  </a:schemeClr>
                </a:solidFill>
              </a:rPr>
              <a:t>Interest-driven</a:t>
            </a:r>
          </a:p>
        </p:txBody>
      </p:sp>
      <p:sp>
        <p:nvSpPr>
          <p:cNvPr id="40" name="Flowchart: Process 39"/>
          <p:cNvSpPr/>
          <p:nvPr/>
        </p:nvSpPr>
        <p:spPr>
          <a:xfrm>
            <a:off x="5191125" y="3352800"/>
            <a:ext cx="990600" cy="533400"/>
          </a:xfrm>
          <a:prstGeom prst="flowChartProcess">
            <a:avLst/>
          </a:prstGeom>
          <a:solidFill>
            <a:schemeClr val="accent3">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chemeClr val="bg2">
                    <a:lumMod val="75000"/>
                  </a:schemeClr>
                </a:solidFill>
              </a:rPr>
              <a:t>Location-driven</a:t>
            </a:r>
          </a:p>
        </p:txBody>
      </p:sp>
      <p:cxnSp>
        <p:nvCxnSpPr>
          <p:cNvPr id="42" name="Elbow Connector 41"/>
          <p:cNvCxnSpPr>
            <a:stCxn id="5" idx="2"/>
            <a:endCxn id="39" idx="0"/>
          </p:cNvCxnSpPr>
          <p:nvPr/>
        </p:nvCxnSpPr>
        <p:spPr>
          <a:xfrm rot="5400000">
            <a:off x="4448175" y="2800350"/>
            <a:ext cx="533400" cy="5715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44" name="Elbow Connector 43"/>
          <p:cNvCxnSpPr>
            <a:stCxn id="5" idx="2"/>
            <a:endCxn id="40" idx="0"/>
          </p:cNvCxnSpPr>
          <p:nvPr/>
        </p:nvCxnSpPr>
        <p:spPr>
          <a:xfrm rot="16200000" flipH="1">
            <a:off x="5076825" y="2743200"/>
            <a:ext cx="533400" cy="6858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sp>
        <p:nvSpPr>
          <p:cNvPr id="49" name="Flowchart: Process 48"/>
          <p:cNvSpPr/>
          <p:nvPr/>
        </p:nvSpPr>
        <p:spPr>
          <a:xfrm>
            <a:off x="1000125" y="3352800"/>
            <a:ext cx="1143000" cy="533400"/>
          </a:xfrm>
          <a:prstGeom prst="flowChartProcess">
            <a:avLst/>
          </a:prstGeom>
          <a:solidFill>
            <a:schemeClr val="accent3">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chemeClr val="bg2">
                    <a:lumMod val="75000"/>
                  </a:schemeClr>
                </a:solidFill>
              </a:rPr>
              <a:t>Person</a:t>
            </a:r>
          </a:p>
        </p:txBody>
      </p:sp>
      <p:sp>
        <p:nvSpPr>
          <p:cNvPr id="50" name="Flowchart: Process 49"/>
          <p:cNvSpPr/>
          <p:nvPr/>
        </p:nvSpPr>
        <p:spPr>
          <a:xfrm>
            <a:off x="2447925" y="3352800"/>
            <a:ext cx="990600" cy="533400"/>
          </a:xfrm>
          <a:prstGeom prst="flowChartProcess">
            <a:avLst/>
          </a:prstGeom>
          <a:solidFill>
            <a:schemeClr val="accent3">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chemeClr val="bg2">
                    <a:lumMod val="75000"/>
                  </a:schemeClr>
                </a:solidFill>
              </a:rPr>
              <a:t>Location-driven</a:t>
            </a:r>
          </a:p>
        </p:txBody>
      </p:sp>
      <p:sp>
        <p:nvSpPr>
          <p:cNvPr id="9231" name="TextBox 51"/>
          <p:cNvSpPr txBox="1">
            <a:spLocks noChangeArrowheads="1"/>
          </p:cNvSpPr>
          <p:nvPr/>
        </p:nvSpPr>
        <p:spPr bwMode="auto">
          <a:xfrm>
            <a:off x="6715125" y="2819400"/>
            <a:ext cx="1592263" cy="1200150"/>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Any node that meets </a:t>
            </a:r>
          </a:p>
          <a:p>
            <a:r>
              <a:rPr lang="en-US" sz="1200">
                <a:latin typeface="Calibri" charset="0"/>
              </a:rPr>
              <a:t>conditions</a:t>
            </a:r>
          </a:p>
          <a:p>
            <a:r>
              <a:rPr lang="en-US" sz="1200">
                <a:latin typeface="Calibri" charset="0"/>
              </a:rPr>
              <a:t>e.g., any AP or </a:t>
            </a:r>
          </a:p>
          <a:p>
            <a:r>
              <a:rPr lang="en-US" sz="1200">
                <a:latin typeface="Calibri" charset="0"/>
              </a:rPr>
              <a:t>infostation to upload </a:t>
            </a:r>
          </a:p>
          <a:p>
            <a:r>
              <a:rPr lang="en-US" sz="1200">
                <a:latin typeface="Calibri" charset="0"/>
              </a:rPr>
              <a:t>Messages</a:t>
            </a:r>
          </a:p>
          <a:p>
            <a:pPr>
              <a:buFont typeface="Arial" charset="0"/>
              <a:buChar char="•"/>
            </a:pPr>
            <a:r>
              <a:rPr lang="en-US" sz="1200">
                <a:latin typeface="Calibri" charset="0"/>
              </a:rPr>
              <a:t>7DS message delivery</a:t>
            </a:r>
          </a:p>
        </p:txBody>
      </p:sp>
      <p:cxnSp>
        <p:nvCxnSpPr>
          <p:cNvPr id="54" name="Elbow Connector 53"/>
          <p:cNvCxnSpPr>
            <a:stCxn id="35" idx="2"/>
            <a:endCxn id="49" idx="0"/>
          </p:cNvCxnSpPr>
          <p:nvPr/>
        </p:nvCxnSpPr>
        <p:spPr>
          <a:xfrm rot="5400000">
            <a:off x="1647825" y="2743200"/>
            <a:ext cx="533400" cy="6858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56" name="Elbow Connector 55"/>
          <p:cNvCxnSpPr>
            <a:stCxn id="35" idx="2"/>
            <a:endCxn id="50" idx="0"/>
          </p:cNvCxnSpPr>
          <p:nvPr/>
        </p:nvCxnSpPr>
        <p:spPr>
          <a:xfrm rot="16200000" flipH="1">
            <a:off x="2333625" y="2743200"/>
            <a:ext cx="533400" cy="6858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sp>
        <p:nvSpPr>
          <p:cNvPr id="9234" name="TextBox 57"/>
          <p:cNvSpPr txBox="1">
            <a:spLocks noChangeArrowheads="1"/>
          </p:cNvSpPr>
          <p:nvPr/>
        </p:nvSpPr>
        <p:spPr bwMode="auto">
          <a:xfrm>
            <a:off x="5114925" y="3886200"/>
            <a:ext cx="1543050" cy="461963"/>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sz="1200">
                <a:latin typeface="Calibri" charset="0"/>
              </a:rPr>
              <a:t>Geographic routing</a:t>
            </a:r>
          </a:p>
          <a:p>
            <a:pPr>
              <a:buFont typeface="Arial" charset="0"/>
              <a:buChar char="•"/>
            </a:pPr>
            <a:r>
              <a:rPr lang="en-US" sz="1200">
                <a:latin typeface="Calibri" charset="0"/>
              </a:rPr>
              <a:t>GeOpps</a:t>
            </a:r>
          </a:p>
        </p:txBody>
      </p:sp>
      <p:sp>
        <p:nvSpPr>
          <p:cNvPr id="9235" name="TextBox 58"/>
          <p:cNvSpPr txBox="1">
            <a:spLocks noChangeArrowheads="1"/>
          </p:cNvSpPr>
          <p:nvPr/>
        </p:nvSpPr>
        <p:spPr bwMode="auto">
          <a:xfrm>
            <a:off x="3925888" y="3886200"/>
            <a:ext cx="1185862" cy="830263"/>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sz="1200">
                <a:latin typeface="Calibri" charset="0"/>
              </a:rPr>
              <a:t>Community-</a:t>
            </a:r>
          </a:p>
          <a:p>
            <a:r>
              <a:rPr lang="en-US" sz="1200">
                <a:latin typeface="Calibri" charset="0"/>
              </a:rPr>
              <a:t>based routing</a:t>
            </a:r>
          </a:p>
          <a:p>
            <a:pPr>
              <a:buFont typeface="Arial" charset="0"/>
              <a:buChar char="•"/>
            </a:pPr>
            <a:r>
              <a:rPr lang="en-US" sz="1200">
                <a:latin typeface="Calibri" charset="0"/>
              </a:rPr>
              <a:t>Interest-aware </a:t>
            </a:r>
          </a:p>
          <a:p>
            <a:r>
              <a:rPr lang="en-US" sz="1200">
                <a:latin typeface="Calibri" charset="0"/>
              </a:rPr>
              <a:t>communication</a:t>
            </a:r>
          </a:p>
        </p:txBody>
      </p:sp>
      <p:sp>
        <p:nvSpPr>
          <p:cNvPr id="9236" name="TextBox 57"/>
          <p:cNvSpPr txBox="1">
            <a:spLocks noChangeArrowheads="1"/>
          </p:cNvSpPr>
          <p:nvPr/>
        </p:nvSpPr>
        <p:spPr bwMode="auto">
          <a:xfrm>
            <a:off x="2447925" y="3886200"/>
            <a:ext cx="1208088" cy="1016000"/>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sz="1200">
                <a:latin typeface="Calibri" charset="0"/>
              </a:rPr>
              <a:t>Geographic </a:t>
            </a:r>
          </a:p>
          <a:p>
            <a:r>
              <a:rPr lang="en-US" sz="1200">
                <a:latin typeface="Calibri" charset="0"/>
              </a:rPr>
              <a:t>routing</a:t>
            </a:r>
          </a:p>
          <a:p>
            <a:pPr>
              <a:buFont typeface="Arial" charset="0"/>
              <a:buChar char="•"/>
            </a:pPr>
            <a:r>
              <a:rPr lang="en-US" sz="1200">
                <a:latin typeface="Calibri" charset="0"/>
              </a:rPr>
              <a:t>GeOpps</a:t>
            </a:r>
          </a:p>
          <a:p>
            <a:pPr>
              <a:buFont typeface="Arial" charset="0"/>
              <a:buChar char="•"/>
            </a:pPr>
            <a:r>
              <a:rPr lang="en-US" sz="1200">
                <a:latin typeface="Calibri" charset="0"/>
              </a:rPr>
              <a:t>GeoDTN+Nav</a:t>
            </a:r>
          </a:p>
          <a:p>
            <a:pPr>
              <a:buFont typeface="Arial" charset="0"/>
              <a:buChar char="•"/>
            </a:pPr>
            <a:r>
              <a:rPr lang="en-US" sz="1200">
                <a:latin typeface="Calibri" charset="0"/>
              </a:rPr>
              <a:t>Oracle-based</a:t>
            </a:r>
          </a:p>
        </p:txBody>
      </p:sp>
      <p:sp>
        <p:nvSpPr>
          <p:cNvPr id="9237" name="TextBox 57"/>
          <p:cNvSpPr txBox="1">
            <a:spLocks noChangeArrowheads="1"/>
          </p:cNvSpPr>
          <p:nvPr/>
        </p:nvSpPr>
        <p:spPr bwMode="auto">
          <a:xfrm>
            <a:off x="1000125" y="3886200"/>
            <a:ext cx="1254125" cy="1200150"/>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sz="1200">
                <a:latin typeface="Calibri" charset="0"/>
              </a:rPr>
              <a:t>EBR</a:t>
            </a:r>
          </a:p>
          <a:p>
            <a:pPr>
              <a:buFont typeface="Arial" charset="0"/>
              <a:buChar char="•"/>
            </a:pPr>
            <a:r>
              <a:rPr lang="en-US" sz="1200">
                <a:latin typeface="Calibri" charset="0"/>
              </a:rPr>
              <a:t>MaxProp</a:t>
            </a:r>
          </a:p>
          <a:p>
            <a:pPr>
              <a:buFont typeface="Arial" charset="0"/>
              <a:buChar char="•"/>
            </a:pPr>
            <a:r>
              <a:rPr lang="en-US" sz="1200">
                <a:latin typeface="Calibri" charset="0"/>
              </a:rPr>
              <a:t>Prophet</a:t>
            </a:r>
          </a:p>
          <a:p>
            <a:pPr>
              <a:buFont typeface="Arial" charset="0"/>
              <a:buChar char="•"/>
            </a:pPr>
            <a:r>
              <a:rPr lang="en-US" sz="1200">
                <a:latin typeface="Calibri" charset="0"/>
              </a:rPr>
              <a:t>Spray and wait</a:t>
            </a:r>
          </a:p>
          <a:p>
            <a:pPr>
              <a:buFont typeface="Arial" charset="0"/>
              <a:buChar char="•"/>
            </a:pPr>
            <a:r>
              <a:rPr lang="en-US" sz="1200">
                <a:latin typeface="Calibri" charset="0"/>
              </a:rPr>
              <a:t>BUBBLE</a:t>
            </a:r>
          </a:p>
          <a:p>
            <a:pPr>
              <a:buFont typeface="Arial" charset="0"/>
              <a:buChar char="•"/>
            </a:pPr>
            <a:r>
              <a:rPr lang="en-US" sz="1200">
                <a:latin typeface="Calibri" charset="0"/>
              </a:rPr>
              <a:t>SimBet</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z="3200"/>
              <a:t>Depth and breadth</a:t>
            </a:r>
          </a:p>
        </p:txBody>
      </p:sp>
      <p:sp>
        <p:nvSpPr>
          <p:cNvPr id="5" name="Flowchart: Process 4"/>
          <p:cNvSpPr/>
          <p:nvPr/>
        </p:nvSpPr>
        <p:spPr>
          <a:xfrm>
            <a:off x="2833688" y="2438400"/>
            <a:ext cx="1371600" cy="533400"/>
          </a:xfrm>
          <a:prstGeom prst="flowChartProcess">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Two-hops / Source routing</a:t>
            </a:r>
          </a:p>
        </p:txBody>
      </p:sp>
      <p:sp>
        <p:nvSpPr>
          <p:cNvPr id="6" name="Flowchart: Process 5"/>
          <p:cNvSpPr/>
          <p:nvPr/>
        </p:nvSpPr>
        <p:spPr>
          <a:xfrm>
            <a:off x="5500688" y="2438400"/>
            <a:ext cx="2209800" cy="533400"/>
          </a:xfrm>
          <a:prstGeom prst="flowChartProcess">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More than two hops /</a:t>
            </a:r>
          </a:p>
          <a:p>
            <a:pPr algn="ctr" fontAlgn="auto">
              <a:spcBef>
                <a:spcPts val="0"/>
              </a:spcBef>
              <a:spcAft>
                <a:spcPts val="0"/>
              </a:spcAft>
              <a:defRPr/>
            </a:pPr>
            <a:r>
              <a:rPr lang="en-US" sz="1200" dirty="0">
                <a:solidFill>
                  <a:srgbClr val="3F4A69"/>
                </a:solidFill>
              </a:rPr>
              <a:t>Per-hop routing</a:t>
            </a:r>
          </a:p>
        </p:txBody>
      </p:sp>
      <p:sp>
        <p:nvSpPr>
          <p:cNvPr id="9" name="Flowchart: Process 8"/>
          <p:cNvSpPr/>
          <p:nvPr/>
        </p:nvSpPr>
        <p:spPr>
          <a:xfrm>
            <a:off x="4891088" y="3429000"/>
            <a:ext cx="1066800" cy="533400"/>
          </a:xfrm>
          <a:prstGeom prst="flowChartProcess">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Single copy</a:t>
            </a:r>
          </a:p>
        </p:txBody>
      </p:sp>
      <p:sp>
        <p:nvSpPr>
          <p:cNvPr id="10" name="Flowchart: Process 9"/>
          <p:cNvSpPr/>
          <p:nvPr/>
        </p:nvSpPr>
        <p:spPr>
          <a:xfrm>
            <a:off x="6110288" y="3429000"/>
            <a:ext cx="1066800" cy="533400"/>
          </a:xfrm>
          <a:prstGeom prst="flowChartProcess">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Multiple copies</a:t>
            </a:r>
          </a:p>
        </p:txBody>
      </p:sp>
      <p:cxnSp>
        <p:nvCxnSpPr>
          <p:cNvPr id="14" name="Shape 13"/>
          <p:cNvCxnSpPr>
            <a:endCxn id="5" idx="0"/>
          </p:cNvCxnSpPr>
          <p:nvPr/>
        </p:nvCxnSpPr>
        <p:spPr>
          <a:xfrm rot="10800000" flipV="1">
            <a:off x="3519488" y="2214563"/>
            <a:ext cx="909637" cy="223837"/>
          </a:xfrm>
          <a:prstGeom prst="bentConnector2">
            <a:avLst/>
          </a:prstGeom>
          <a:ln>
            <a:solidFill>
              <a:schemeClr val="accent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16" name="Shape 15"/>
          <p:cNvCxnSpPr>
            <a:endCxn id="6" idx="0"/>
          </p:cNvCxnSpPr>
          <p:nvPr/>
        </p:nvCxnSpPr>
        <p:spPr>
          <a:xfrm>
            <a:off x="4429125" y="2214563"/>
            <a:ext cx="2176463" cy="223837"/>
          </a:xfrm>
          <a:prstGeom prst="bentConnector2">
            <a:avLst/>
          </a:prstGeom>
          <a:ln>
            <a:solidFill>
              <a:schemeClr val="accent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2" name="Elbow Connector 21"/>
          <p:cNvCxnSpPr>
            <a:stCxn id="6" idx="2"/>
            <a:endCxn id="9" idx="0"/>
          </p:cNvCxnSpPr>
          <p:nvPr/>
        </p:nvCxnSpPr>
        <p:spPr>
          <a:xfrm rot="5400000">
            <a:off x="5786438" y="2609850"/>
            <a:ext cx="457200" cy="1181100"/>
          </a:xfrm>
          <a:prstGeom prst="bentConnector3">
            <a:avLst>
              <a:gd name="adj1" fmla="val 50000"/>
            </a:avLst>
          </a:prstGeom>
          <a:ln>
            <a:solidFill>
              <a:schemeClr val="accent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4" name="Elbow Connector 23"/>
          <p:cNvCxnSpPr>
            <a:stCxn id="6" idx="2"/>
            <a:endCxn id="10" idx="0"/>
          </p:cNvCxnSpPr>
          <p:nvPr/>
        </p:nvCxnSpPr>
        <p:spPr>
          <a:xfrm rot="16200000" flipH="1">
            <a:off x="6396038" y="3181350"/>
            <a:ext cx="457200" cy="38100"/>
          </a:xfrm>
          <a:prstGeom prst="bentConnector3">
            <a:avLst>
              <a:gd name="adj1" fmla="val 50000"/>
            </a:avLst>
          </a:prstGeom>
          <a:ln>
            <a:solidFill>
              <a:schemeClr val="accent1">
                <a:lumMod val="75000"/>
              </a:schemeClr>
            </a:solidFill>
            <a:tailEnd type="arrow"/>
          </a:ln>
        </p:spPr>
        <p:style>
          <a:lnRef idx="1">
            <a:schemeClr val="dk1"/>
          </a:lnRef>
          <a:fillRef idx="0">
            <a:schemeClr val="dk1"/>
          </a:fillRef>
          <a:effectRef idx="0">
            <a:schemeClr val="dk1"/>
          </a:effectRef>
          <a:fontRef idx="minor">
            <a:schemeClr val="tx1"/>
          </a:fontRef>
        </p:style>
      </p:cxnSp>
      <p:sp>
        <p:nvSpPr>
          <p:cNvPr id="35" name="Flowchart: Process 34"/>
          <p:cNvSpPr/>
          <p:nvPr/>
        </p:nvSpPr>
        <p:spPr>
          <a:xfrm>
            <a:off x="928688" y="2438400"/>
            <a:ext cx="1143000" cy="533400"/>
          </a:xfrm>
          <a:prstGeom prst="flowChartProcess">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One-hop</a:t>
            </a:r>
          </a:p>
        </p:txBody>
      </p:sp>
      <p:cxnSp>
        <p:nvCxnSpPr>
          <p:cNvPr id="37" name="Elbow Connector 36"/>
          <p:cNvCxnSpPr>
            <a:endCxn id="35" idx="0"/>
          </p:cNvCxnSpPr>
          <p:nvPr/>
        </p:nvCxnSpPr>
        <p:spPr>
          <a:xfrm rot="10800000" flipV="1">
            <a:off x="1500188" y="2214563"/>
            <a:ext cx="2928937" cy="223837"/>
          </a:xfrm>
          <a:prstGeom prst="bentConnector2">
            <a:avLst/>
          </a:prstGeom>
          <a:ln>
            <a:solidFill>
              <a:schemeClr val="accent1">
                <a:lumMod val="75000"/>
              </a:schemeClr>
            </a:solidFill>
            <a:tailEnd type="arrow"/>
          </a:ln>
        </p:spPr>
        <p:style>
          <a:lnRef idx="1">
            <a:schemeClr val="dk1"/>
          </a:lnRef>
          <a:fillRef idx="0">
            <a:schemeClr val="dk1"/>
          </a:fillRef>
          <a:effectRef idx="0">
            <a:schemeClr val="dk1"/>
          </a:effectRef>
          <a:fontRef idx="minor">
            <a:schemeClr val="tx1"/>
          </a:fontRef>
        </p:style>
      </p:cxnSp>
      <p:sp>
        <p:nvSpPr>
          <p:cNvPr id="10253" name="TextBox 37"/>
          <p:cNvSpPr txBox="1">
            <a:spLocks noChangeArrowheads="1"/>
          </p:cNvSpPr>
          <p:nvPr/>
        </p:nvSpPr>
        <p:spPr bwMode="auto">
          <a:xfrm>
            <a:off x="928688" y="2971800"/>
            <a:ext cx="1219200" cy="83026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Direct delivery</a:t>
            </a:r>
          </a:p>
          <a:p>
            <a:r>
              <a:rPr lang="en-US" sz="1200">
                <a:latin typeface="Calibri" charset="0"/>
              </a:rPr>
              <a:t>between a sender and a receiver</a:t>
            </a:r>
          </a:p>
        </p:txBody>
      </p:sp>
      <p:sp>
        <p:nvSpPr>
          <p:cNvPr id="39" name="Flowchart: Process 38"/>
          <p:cNvSpPr/>
          <p:nvPr/>
        </p:nvSpPr>
        <p:spPr>
          <a:xfrm>
            <a:off x="2376488" y="3429000"/>
            <a:ext cx="914400" cy="533400"/>
          </a:xfrm>
          <a:prstGeom prst="flowChartProcess">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Single link</a:t>
            </a:r>
          </a:p>
        </p:txBody>
      </p:sp>
      <p:sp>
        <p:nvSpPr>
          <p:cNvPr id="40" name="Flowchart: Process 39"/>
          <p:cNvSpPr/>
          <p:nvPr/>
        </p:nvSpPr>
        <p:spPr>
          <a:xfrm>
            <a:off x="3595688" y="3429000"/>
            <a:ext cx="990600" cy="533400"/>
          </a:xfrm>
          <a:prstGeom prst="flowChartProcess">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Multiple links</a:t>
            </a:r>
          </a:p>
        </p:txBody>
      </p:sp>
      <p:cxnSp>
        <p:nvCxnSpPr>
          <p:cNvPr id="42" name="Elbow Connector 41"/>
          <p:cNvCxnSpPr>
            <a:stCxn id="5" idx="2"/>
            <a:endCxn id="39" idx="0"/>
          </p:cNvCxnSpPr>
          <p:nvPr/>
        </p:nvCxnSpPr>
        <p:spPr>
          <a:xfrm rot="5400000">
            <a:off x="2947988" y="2857500"/>
            <a:ext cx="457200" cy="685800"/>
          </a:xfrm>
          <a:prstGeom prst="bentConnector3">
            <a:avLst>
              <a:gd name="adj1" fmla="val 50000"/>
            </a:avLst>
          </a:prstGeom>
          <a:ln>
            <a:solidFill>
              <a:schemeClr val="accent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44" name="Elbow Connector 43"/>
          <p:cNvCxnSpPr>
            <a:stCxn id="5" idx="2"/>
            <a:endCxn id="40" idx="0"/>
          </p:cNvCxnSpPr>
          <p:nvPr/>
        </p:nvCxnSpPr>
        <p:spPr>
          <a:xfrm rot="16200000" flipH="1">
            <a:off x="3576638" y="2914650"/>
            <a:ext cx="457200" cy="571500"/>
          </a:xfrm>
          <a:prstGeom prst="bentConnector3">
            <a:avLst>
              <a:gd name="adj1" fmla="val 50000"/>
            </a:avLst>
          </a:prstGeom>
          <a:ln>
            <a:solidFill>
              <a:schemeClr val="accent1">
                <a:lumMod val="75000"/>
              </a:schemeClr>
            </a:solidFill>
            <a:tailEnd type="arrow"/>
          </a:ln>
        </p:spPr>
        <p:style>
          <a:lnRef idx="1">
            <a:schemeClr val="dk1"/>
          </a:lnRef>
          <a:fillRef idx="0">
            <a:schemeClr val="dk1"/>
          </a:fillRef>
          <a:effectRef idx="0">
            <a:schemeClr val="dk1"/>
          </a:effectRef>
          <a:fontRef idx="minor">
            <a:schemeClr val="tx1"/>
          </a:fontRef>
        </p:style>
      </p:cxnSp>
      <p:sp>
        <p:nvSpPr>
          <p:cNvPr id="104" name="Flowchart: Process 103"/>
          <p:cNvSpPr/>
          <p:nvPr/>
        </p:nvSpPr>
        <p:spPr>
          <a:xfrm>
            <a:off x="7329488" y="3429000"/>
            <a:ext cx="914400" cy="533400"/>
          </a:xfrm>
          <a:prstGeom prst="flowChartProcess">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Flooding</a:t>
            </a:r>
          </a:p>
        </p:txBody>
      </p:sp>
      <p:sp>
        <p:nvSpPr>
          <p:cNvPr id="10259" name="TextBox 37"/>
          <p:cNvSpPr txBox="1">
            <a:spLocks noChangeArrowheads="1"/>
          </p:cNvSpPr>
          <p:nvPr/>
        </p:nvSpPr>
        <p:spPr bwMode="auto">
          <a:xfrm>
            <a:off x="7329488" y="3962400"/>
            <a:ext cx="914400" cy="64611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Epidemic routing,</a:t>
            </a:r>
          </a:p>
          <a:p>
            <a:pPr>
              <a:buFont typeface="Arial" charset="0"/>
              <a:buChar char="•"/>
            </a:pPr>
            <a:r>
              <a:rPr lang="en-US" sz="1200">
                <a:latin typeface="Calibri" charset="0"/>
              </a:rPr>
              <a:t>MaxProp</a:t>
            </a:r>
          </a:p>
        </p:txBody>
      </p:sp>
      <p:cxnSp>
        <p:nvCxnSpPr>
          <p:cNvPr id="107" name="Elbow Connector 106"/>
          <p:cNvCxnSpPr>
            <a:stCxn id="6" idx="2"/>
            <a:endCxn id="104" idx="0"/>
          </p:cNvCxnSpPr>
          <p:nvPr/>
        </p:nvCxnSpPr>
        <p:spPr>
          <a:xfrm rot="16200000" flipH="1">
            <a:off x="6967538" y="2609850"/>
            <a:ext cx="457200" cy="1181100"/>
          </a:xfrm>
          <a:prstGeom prst="bentConnector3">
            <a:avLst>
              <a:gd name="adj1" fmla="val 50000"/>
            </a:avLst>
          </a:prstGeom>
          <a:ln>
            <a:solidFill>
              <a:schemeClr val="accent1">
                <a:lumMod val="75000"/>
              </a:schemeClr>
            </a:solidFill>
            <a:tailEnd type="arrow"/>
          </a:ln>
        </p:spPr>
        <p:style>
          <a:lnRef idx="1">
            <a:schemeClr val="dk1"/>
          </a:lnRef>
          <a:fillRef idx="0">
            <a:schemeClr val="dk1"/>
          </a:fillRef>
          <a:effectRef idx="0">
            <a:schemeClr val="dk1"/>
          </a:effectRef>
          <a:fontRef idx="minor">
            <a:schemeClr val="tx1"/>
          </a:fontRef>
        </p:style>
      </p:cxnSp>
      <p:sp>
        <p:nvSpPr>
          <p:cNvPr id="10261" name="TextBox 37"/>
          <p:cNvSpPr txBox="1">
            <a:spLocks noChangeArrowheads="1"/>
          </p:cNvSpPr>
          <p:nvPr/>
        </p:nvSpPr>
        <p:spPr bwMode="auto">
          <a:xfrm>
            <a:off x="2376488" y="3962400"/>
            <a:ext cx="1066800" cy="83026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Shortest path</a:t>
            </a:r>
          </a:p>
          <a:p>
            <a:pPr>
              <a:buFont typeface="Arial" charset="0"/>
              <a:buChar char="•"/>
            </a:pPr>
            <a:r>
              <a:rPr lang="en-US" sz="1200">
                <a:latin typeface="Calibri" charset="0"/>
              </a:rPr>
              <a:t>Oracle-based</a:t>
            </a:r>
          </a:p>
        </p:txBody>
      </p:sp>
      <p:sp>
        <p:nvSpPr>
          <p:cNvPr id="10262" name="TextBox 37"/>
          <p:cNvSpPr txBox="1">
            <a:spLocks noChangeArrowheads="1"/>
          </p:cNvSpPr>
          <p:nvPr/>
        </p:nvSpPr>
        <p:spPr bwMode="auto">
          <a:xfrm>
            <a:off x="3595688" y="3962400"/>
            <a:ext cx="1066800" cy="1016000"/>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Several possible paths</a:t>
            </a:r>
          </a:p>
          <a:p>
            <a:pPr>
              <a:buFont typeface="Arial" charset="0"/>
              <a:buChar char="•"/>
            </a:pPr>
            <a:r>
              <a:rPr lang="en-US" sz="1200">
                <a:latin typeface="Calibri" charset="0"/>
              </a:rPr>
              <a:t>Oracle-based</a:t>
            </a:r>
          </a:p>
        </p:txBody>
      </p:sp>
      <p:sp>
        <p:nvSpPr>
          <p:cNvPr id="10263" name="TextBox 37"/>
          <p:cNvSpPr txBox="1">
            <a:spLocks noChangeArrowheads="1"/>
          </p:cNvSpPr>
          <p:nvPr/>
        </p:nvSpPr>
        <p:spPr bwMode="auto">
          <a:xfrm>
            <a:off x="4814888" y="3962400"/>
            <a:ext cx="1219200" cy="83026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GeOpps</a:t>
            </a:r>
          </a:p>
          <a:p>
            <a:pPr>
              <a:buFont typeface="Arial" charset="0"/>
              <a:buChar char="•"/>
            </a:pPr>
            <a:r>
              <a:rPr lang="en-US" sz="1200">
                <a:latin typeface="Calibri" charset="0"/>
              </a:rPr>
              <a:t>GeoDTN+Nav</a:t>
            </a:r>
          </a:p>
          <a:p>
            <a:pPr>
              <a:buFont typeface="Arial" charset="0"/>
              <a:buChar char="•"/>
            </a:pPr>
            <a:r>
              <a:rPr lang="en-US" sz="1200">
                <a:latin typeface="Calibri" charset="0"/>
              </a:rPr>
              <a:t>Prophet</a:t>
            </a:r>
          </a:p>
          <a:p>
            <a:pPr>
              <a:buFont typeface="Arial" charset="0"/>
              <a:buChar char="•"/>
            </a:pPr>
            <a:r>
              <a:rPr lang="en-US" sz="1200">
                <a:latin typeface="Calibri" charset="0"/>
              </a:rPr>
              <a:t>SimBet</a:t>
            </a:r>
          </a:p>
        </p:txBody>
      </p:sp>
      <p:sp>
        <p:nvSpPr>
          <p:cNvPr id="10264" name="TextBox 37"/>
          <p:cNvSpPr txBox="1">
            <a:spLocks noChangeArrowheads="1"/>
          </p:cNvSpPr>
          <p:nvPr/>
        </p:nvSpPr>
        <p:spPr bwMode="auto">
          <a:xfrm>
            <a:off x="6110288" y="3962400"/>
            <a:ext cx="1219200" cy="83026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Spray and wait</a:t>
            </a:r>
          </a:p>
          <a:p>
            <a:pPr>
              <a:buFont typeface="Arial" charset="0"/>
              <a:buChar char="•"/>
            </a:pPr>
            <a:r>
              <a:rPr lang="en-US" sz="1200">
                <a:latin typeface="Calibri" charset="0"/>
              </a:rPr>
              <a:t>EBR</a:t>
            </a:r>
          </a:p>
          <a:p>
            <a:pPr>
              <a:buFont typeface="Arial" charset="0"/>
              <a:buChar char="•"/>
            </a:pPr>
            <a:r>
              <a:rPr lang="en-US" sz="1200">
                <a:latin typeface="Calibri" charset="0"/>
              </a:rPr>
              <a:t>BUBBLE</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a:t>Knowledge for message delivery</a:t>
            </a:r>
          </a:p>
        </p:txBody>
      </p:sp>
      <p:sp>
        <p:nvSpPr>
          <p:cNvPr id="5" name="Flowchart: Process 4"/>
          <p:cNvSpPr/>
          <p:nvPr/>
        </p:nvSpPr>
        <p:spPr>
          <a:xfrm>
            <a:off x="838200" y="2286000"/>
            <a:ext cx="1219200" cy="5334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Zero knowledge</a:t>
            </a:r>
          </a:p>
        </p:txBody>
      </p:sp>
      <p:sp>
        <p:nvSpPr>
          <p:cNvPr id="6" name="Flowchart: Process 5"/>
          <p:cNvSpPr/>
          <p:nvPr/>
        </p:nvSpPr>
        <p:spPr>
          <a:xfrm>
            <a:off x="2895600" y="2286000"/>
            <a:ext cx="1676400" cy="5334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Deterministic information</a:t>
            </a:r>
          </a:p>
        </p:txBody>
      </p:sp>
      <p:sp>
        <p:nvSpPr>
          <p:cNvPr id="7" name="Flowchart: Process 6"/>
          <p:cNvSpPr/>
          <p:nvPr/>
        </p:nvSpPr>
        <p:spPr>
          <a:xfrm>
            <a:off x="2209800" y="3124200"/>
            <a:ext cx="1066800" cy="4572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Temporal information</a:t>
            </a:r>
          </a:p>
        </p:txBody>
      </p:sp>
      <p:sp>
        <p:nvSpPr>
          <p:cNvPr id="8" name="Flowchart: Process 7"/>
          <p:cNvSpPr/>
          <p:nvPr/>
        </p:nvSpPr>
        <p:spPr>
          <a:xfrm>
            <a:off x="3886200" y="3124200"/>
            <a:ext cx="1066800" cy="4572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Spatial information</a:t>
            </a:r>
          </a:p>
        </p:txBody>
      </p:sp>
      <p:sp>
        <p:nvSpPr>
          <p:cNvPr id="9" name="Flowchart: Process 8"/>
          <p:cNvSpPr/>
          <p:nvPr/>
        </p:nvSpPr>
        <p:spPr>
          <a:xfrm>
            <a:off x="4752974" y="4876800"/>
            <a:ext cx="1038225" cy="6858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Route/</a:t>
            </a:r>
            <a:r>
              <a:rPr lang="en-US" sz="1200" dirty="0" smtClean="0">
                <a:solidFill>
                  <a:srgbClr val="3F4A69"/>
                </a:solidFill>
              </a:rPr>
              <a:t>destination constant</a:t>
            </a:r>
            <a:endParaRPr lang="en-US" sz="1200" dirty="0">
              <a:solidFill>
                <a:srgbClr val="3F4A69"/>
              </a:solidFill>
            </a:endParaRPr>
          </a:p>
        </p:txBody>
      </p:sp>
      <p:sp>
        <p:nvSpPr>
          <p:cNvPr id="10" name="Flowchart: Process 9"/>
          <p:cNvSpPr/>
          <p:nvPr/>
        </p:nvSpPr>
        <p:spPr>
          <a:xfrm>
            <a:off x="5410200" y="3124200"/>
            <a:ext cx="990600" cy="5334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Mobility pattern</a:t>
            </a:r>
          </a:p>
        </p:txBody>
      </p:sp>
      <p:cxnSp>
        <p:nvCxnSpPr>
          <p:cNvPr id="14" name="Shape 13"/>
          <p:cNvCxnSpPr>
            <a:endCxn id="5" idx="0"/>
          </p:cNvCxnSpPr>
          <p:nvPr/>
        </p:nvCxnSpPr>
        <p:spPr>
          <a:xfrm rot="10800000" flipV="1">
            <a:off x="1447800" y="2143125"/>
            <a:ext cx="2819400" cy="142875"/>
          </a:xfrm>
          <a:prstGeom prst="bentConnector2">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16" name="Shape 15"/>
          <p:cNvCxnSpPr>
            <a:endCxn id="6" idx="0"/>
          </p:cNvCxnSpPr>
          <p:nvPr/>
        </p:nvCxnSpPr>
        <p:spPr>
          <a:xfrm rot="10800000" flipV="1">
            <a:off x="3733800" y="2143125"/>
            <a:ext cx="533400" cy="142875"/>
          </a:xfrm>
          <a:prstGeom prst="bentConnector2">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18" name="Elbow Connector 17"/>
          <p:cNvCxnSpPr>
            <a:stCxn id="6" idx="2"/>
            <a:endCxn id="7" idx="0"/>
          </p:cNvCxnSpPr>
          <p:nvPr/>
        </p:nvCxnSpPr>
        <p:spPr>
          <a:xfrm rot="5400000">
            <a:off x="3086100" y="2476500"/>
            <a:ext cx="304800" cy="9906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2" name="Elbow Connector 21"/>
          <p:cNvCxnSpPr>
            <a:stCxn id="8" idx="2"/>
            <a:endCxn id="9" idx="0"/>
          </p:cNvCxnSpPr>
          <p:nvPr/>
        </p:nvCxnSpPr>
        <p:spPr>
          <a:xfrm rot="16200000" flipH="1">
            <a:off x="4198143" y="3802856"/>
            <a:ext cx="1295400" cy="852487"/>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35" name="Elbow Connector 34"/>
          <p:cNvCxnSpPr>
            <a:stCxn id="6" idx="2"/>
            <a:endCxn id="8" idx="0"/>
          </p:cNvCxnSpPr>
          <p:nvPr/>
        </p:nvCxnSpPr>
        <p:spPr>
          <a:xfrm rot="16200000" flipH="1">
            <a:off x="3924300" y="2628900"/>
            <a:ext cx="304800" cy="6858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39" name="Elbow Connector 38"/>
          <p:cNvCxnSpPr>
            <a:stCxn id="8" idx="2"/>
            <a:endCxn id="51" idx="0"/>
          </p:cNvCxnSpPr>
          <p:nvPr/>
        </p:nvCxnSpPr>
        <p:spPr>
          <a:xfrm rot="5400000">
            <a:off x="3790950" y="4019550"/>
            <a:ext cx="1066800" cy="1905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sp>
        <p:nvSpPr>
          <p:cNvPr id="11279" name="TextBox 37"/>
          <p:cNvSpPr txBox="1">
            <a:spLocks noChangeArrowheads="1"/>
          </p:cNvSpPr>
          <p:nvPr/>
        </p:nvSpPr>
        <p:spPr bwMode="auto">
          <a:xfrm>
            <a:off x="714375" y="2819400"/>
            <a:ext cx="1219200" cy="1384300"/>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randomized routing</a:t>
            </a:r>
          </a:p>
          <a:p>
            <a:pPr>
              <a:buFont typeface="Arial" charset="0"/>
              <a:buChar char="•"/>
            </a:pPr>
            <a:r>
              <a:rPr lang="en-US" sz="1200">
                <a:latin typeface="Calibri" charset="0"/>
              </a:rPr>
              <a:t>Epidemic routing</a:t>
            </a:r>
          </a:p>
          <a:p>
            <a:pPr>
              <a:buFont typeface="Arial" charset="0"/>
              <a:buChar char="•"/>
            </a:pPr>
            <a:r>
              <a:rPr lang="en-US" sz="1200">
                <a:latin typeface="Calibri" charset="0"/>
              </a:rPr>
              <a:t>Spray and wait</a:t>
            </a:r>
          </a:p>
          <a:p>
            <a:pPr>
              <a:buFont typeface="Arial" charset="0"/>
              <a:buChar char="•"/>
            </a:pPr>
            <a:r>
              <a:rPr lang="en-US" sz="1200">
                <a:latin typeface="Calibri" charset="0"/>
              </a:rPr>
              <a:t>7DS message delivery</a:t>
            </a:r>
          </a:p>
        </p:txBody>
      </p:sp>
      <p:sp>
        <p:nvSpPr>
          <p:cNvPr id="11280" name="TextBox 37"/>
          <p:cNvSpPr txBox="1">
            <a:spLocks noChangeArrowheads="1"/>
          </p:cNvSpPr>
          <p:nvPr/>
        </p:nvSpPr>
        <p:spPr bwMode="auto">
          <a:xfrm>
            <a:off x="1171575" y="4876800"/>
            <a:ext cx="990600" cy="64611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Bus, train</a:t>
            </a:r>
          </a:p>
          <a:p>
            <a:pPr>
              <a:buFont typeface="Arial" charset="0"/>
              <a:buChar char="•"/>
            </a:pPr>
            <a:r>
              <a:rPr lang="en-US" sz="1200">
                <a:latin typeface="Calibri" charset="0"/>
              </a:rPr>
              <a:t>Oracle-based</a:t>
            </a:r>
          </a:p>
        </p:txBody>
      </p:sp>
      <p:sp>
        <p:nvSpPr>
          <p:cNvPr id="66" name="Flowchart: Process 65"/>
          <p:cNvSpPr/>
          <p:nvPr/>
        </p:nvSpPr>
        <p:spPr>
          <a:xfrm>
            <a:off x="6324600" y="2286000"/>
            <a:ext cx="1371600" cy="5334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Probabilistic information</a:t>
            </a:r>
          </a:p>
        </p:txBody>
      </p:sp>
      <p:cxnSp>
        <p:nvCxnSpPr>
          <p:cNvPr id="68" name="Elbow Connector 67"/>
          <p:cNvCxnSpPr>
            <a:endCxn id="66" idx="0"/>
          </p:cNvCxnSpPr>
          <p:nvPr/>
        </p:nvCxnSpPr>
        <p:spPr>
          <a:xfrm>
            <a:off x="4267200" y="2143125"/>
            <a:ext cx="2743200" cy="142875"/>
          </a:xfrm>
          <a:prstGeom prst="bentConnector2">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sp>
        <p:nvSpPr>
          <p:cNvPr id="32" name="Flowchart: Process 31"/>
          <p:cNvSpPr/>
          <p:nvPr/>
        </p:nvSpPr>
        <p:spPr>
          <a:xfrm>
            <a:off x="6477000" y="3124200"/>
            <a:ext cx="990600" cy="5334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Popularity/centrality</a:t>
            </a:r>
          </a:p>
        </p:txBody>
      </p:sp>
      <p:sp>
        <p:nvSpPr>
          <p:cNvPr id="33" name="Flowchart: Process 32"/>
          <p:cNvSpPr/>
          <p:nvPr/>
        </p:nvSpPr>
        <p:spPr>
          <a:xfrm>
            <a:off x="1219200" y="4191000"/>
            <a:ext cx="1447800" cy="6858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Time-varying, dynamics are known</a:t>
            </a:r>
          </a:p>
        </p:txBody>
      </p:sp>
      <p:sp>
        <p:nvSpPr>
          <p:cNvPr id="34" name="Flowchart: Process 33"/>
          <p:cNvSpPr/>
          <p:nvPr/>
        </p:nvSpPr>
        <p:spPr>
          <a:xfrm>
            <a:off x="2743200" y="3962400"/>
            <a:ext cx="914400" cy="5334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Time-invariant</a:t>
            </a:r>
          </a:p>
        </p:txBody>
      </p:sp>
      <p:sp>
        <p:nvSpPr>
          <p:cNvPr id="51" name="Flowchart: Process 50"/>
          <p:cNvSpPr/>
          <p:nvPr/>
        </p:nvSpPr>
        <p:spPr>
          <a:xfrm>
            <a:off x="3657600" y="4648200"/>
            <a:ext cx="1143000" cy="11430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smtClean="0">
                <a:solidFill>
                  <a:srgbClr val="3F4A69"/>
                </a:solidFill>
              </a:rPr>
              <a:t>Route varies,</a:t>
            </a:r>
          </a:p>
          <a:p>
            <a:pPr algn="ctr" fontAlgn="auto">
              <a:spcBef>
                <a:spcPts val="0"/>
              </a:spcBef>
              <a:spcAft>
                <a:spcPts val="0"/>
              </a:spcAft>
              <a:defRPr/>
            </a:pPr>
            <a:r>
              <a:rPr lang="en-US" sz="1200" dirty="0" smtClean="0">
                <a:solidFill>
                  <a:srgbClr val="3F4A69"/>
                </a:solidFill>
              </a:rPr>
              <a:t>destination constant</a:t>
            </a:r>
            <a:endParaRPr lang="en-US" sz="1200" dirty="0">
              <a:solidFill>
                <a:srgbClr val="3F4A69"/>
              </a:solidFill>
            </a:endParaRPr>
          </a:p>
        </p:txBody>
      </p:sp>
      <p:cxnSp>
        <p:nvCxnSpPr>
          <p:cNvPr id="55" name="Elbow Connector 54"/>
          <p:cNvCxnSpPr>
            <a:stCxn id="7" idx="2"/>
            <a:endCxn id="33" idx="0"/>
          </p:cNvCxnSpPr>
          <p:nvPr/>
        </p:nvCxnSpPr>
        <p:spPr>
          <a:xfrm rot="5400000">
            <a:off x="2038350" y="3486150"/>
            <a:ext cx="609600" cy="8001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57" name="Elbow Connector 56"/>
          <p:cNvCxnSpPr>
            <a:stCxn id="7" idx="2"/>
            <a:endCxn id="34" idx="0"/>
          </p:cNvCxnSpPr>
          <p:nvPr/>
        </p:nvCxnSpPr>
        <p:spPr>
          <a:xfrm rot="16200000" flipH="1">
            <a:off x="2781300" y="3543300"/>
            <a:ext cx="381000" cy="4572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sp>
        <p:nvSpPr>
          <p:cNvPr id="11289" name="TextBox 37"/>
          <p:cNvSpPr txBox="1">
            <a:spLocks noChangeArrowheads="1"/>
          </p:cNvSpPr>
          <p:nvPr/>
        </p:nvSpPr>
        <p:spPr bwMode="auto">
          <a:xfrm>
            <a:off x="2619375" y="4495800"/>
            <a:ext cx="990600" cy="64611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Satellite</a:t>
            </a:r>
          </a:p>
          <a:p>
            <a:pPr>
              <a:buFont typeface="Arial" charset="0"/>
              <a:buChar char="•"/>
            </a:pPr>
            <a:r>
              <a:rPr lang="en-US" sz="1200">
                <a:latin typeface="Calibri" charset="0"/>
              </a:rPr>
              <a:t>Oracle-based</a:t>
            </a:r>
          </a:p>
        </p:txBody>
      </p:sp>
      <p:sp>
        <p:nvSpPr>
          <p:cNvPr id="11290" name="TextBox 37"/>
          <p:cNvSpPr txBox="1">
            <a:spLocks noChangeArrowheads="1"/>
          </p:cNvSpPr>
          <p:nvPr/>
        </p:nvSpPr>
        <p:spPr bwMode="auto">
          <a:xfrm>
            <a:off x="4752975" y="5570538"/>
            <a:ext cx="1219200" cy="830262"/>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Satellite</a:t>
            </a:r>
          </a:p>
          <a:p>
            <a:pPr>
              <a:buFont typeface="Arial" charset="0"/>
              <a:buChar char="•"/>
            </a:pPr>
            <a:r>
              <a:rPr lang="en-US" sz="1200">
                <a:latin typeface="Calibri" charset="0"/>
              </a:rPr>
              <a:t>GeOpps</a:t>
            </a:r>
          </a:p>
          <a:p>
            <a:pPr>
              <a:buFont typeface="Arial" charset="0"/>
              <a:buChar char="•"/>
            </a:pPr>
            <a:r>
              <a:rPr lang="en-US" sz="1200">
                <a:latin typeface="Calibri" charset="0"/>
              </a:rPr>
              <a:t>GeoDTN+Nav</a:t>
            </a:r>
          </a:p>
          <a:p>
            <a:pPr>
              <a:buFont typeface="Arial" charset="0"/>
              <a:buChar char="•"/>
            </a:pPr>
            <a:r>
              <a:rPr lang="en-US" sz="1200">
                <a:latin typeface="Calibri" charset="0"/>
              </a:rPr>
              <a:t>Oracle-based</a:t>
            </a:r>
          </a:p>
        </p:txBody>
      </p:sp>
      <p:cxnSp>
        <p:nvCxnSpPr>
          <p:cNvPr id="64" name="Elbow Connector 63"/>
          <p:cNvCxnSpPr>
            <a:stCxn id="66" idx="2"/>
            <a:endCxn id="10" idx="0"/>
          </p:cNvCxnSpPr>
          <p:nvPr/>
        </p:nvCxnSpPr>
        <p:spPr>
          <a:xfrm rot="5400000">
            <a:off x="6305550" y="2419350"/>
            <a:ext cx="304800" cy="11049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67" name="Elbow Connector 66"/>
          <p:cNvCxnSpPr>
            <a:stCxn id="66" idx="2"/>
            <a:endCxn id="32" idx="0"/>
          </p:cNvCxnSpPr>
          <p:nvPr/>
        </p:nvCxnSpPr>
        <p:spPr>
          <a:xfrm rot="5400000">
            <a:off x="6838950" y="2952750"/>
            <a:ext cx="304800" cy="381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sp>
        <p:nvSpPr>
          <p:cNvPr id="36" name="Flowchart: Process 35"/>
          <p:cNvSpPr/>
          <p:nvPr/>
        </p:nvSpPr>
        <p:spPr>
          <a:xfrm>
            <a:off x="7543800" y="3124200"/>
            <a:ext cx="1143000" cy="533400"/>
          </a:xfrm>
          <a:prstGeom prst="flowChartProcess">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200" dirty="0">
                <a:solidFill>
                  <a:srgbClr val="3F4A69"/>
                </a:solidFill>
              </a:rPr>
              <a:t>Personal relationship</a:t>
            </a:r>
          </a:p>
        </p:txBody>
      </p:sp>
      <p:sp>
        <p:nvSpPr>
          <p:cNvPr id="11294" name="TextBox 57"/>
          <p:cNvSpPr txBox="1">
            <a:spLocks noChangeArrowheads="1"/>
          </p:cNvSpPr>
          <p:nvPr/>
        </p:nvSpPr>
        <p:spPr bwMode="auto">
          <a:xfrm>
            <a:off x="5286375" y="3657600"/>
            <a:ext cx="1143000" cy="1016000"/>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Route/destination location varying</a:t>
            </a:r>
          </a:p>
          <a:p>
            <a:pPr>
              <a:buFont typeface="Arial" charset="0"/>
              <a:buChar char="•"/>
            </a:pPr>
            <a:r>
              <a:rPr lang="en-US" sz="1200">
                <a:latin typeface="Calibri" charset="0"/>
              </a:rPr>
              <a:t>Prophet</a:t>
            </a:r>
          </a:p>
          <a:p>
            <a:pPr>
              <a:buFont typeface="Arial" charset="0"/>
              <a:buChar char="•"/>
            </a:pPr>
            <a:r>
              <a:rPr lang="en-US" sz="1200">
                <a:latin typeface="Calibri" charset="0"/>
              </a:rPr>
              <a:t>MobySpace</a:t>
            </a:r>
          </a:p>
        </p:txBody>
      </p:sp>
      <p:sp>
        <p:nvSpPr>
          <p:cNvPr id="11295" name="TextBox 57"/>
          <p:cNvSpPr txBox="1">
            <a:spLocks noChangeArrowheads="1"/>
          </p:cNvSpPr>
          <p:nvPr/>
        </p:nvSpPr>
        <p:spPr bwMode="auto">
          <a:xfrm>
            <a:off x="6353175" y="3657600"/>
            <a:ext cx="844550" cy="646113"/>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sz="1200">
                <a:latin typeface="Calibri" charset="0"/>
              </a:rPr>
              <a:t>EBR</a:t>
            </a:r>
          </a:p>
          <a:p>
            <a:pPr>
              <a:buFont typeface="Arial" charset="0"/>
              <a:buChar char="•"/>
            </a:pPr>
            <a:r>
              <a:rPr lang="en-US" sz="1200">
                <a:latin typeface="Calibri" charset="0"/>
              </a:rPr>
              <a:t>BUBBLE</a:t>
            </a:r>
          </a:p>
          <a:p>
            <a:pPr>
              <a:buFont typeface="Arial" charset="0"/>
              <a:buChar char="•"/>
            </a:pPr>
            <a:r>
              <a:rPr lang="en-US" sz="1200">
                <a:latin typeface="Calibri" charset="0"/>
              </a:rPr>
              <a:t>SimBet</a:t>
            </a:r>
          </a:p>
        </p:txBody>
      </p:sp>
      <p:sp>
        <p:nvSpPr>
          <p:cNvPr id="11296" name="Rectangle 39"/>
          <p:cNvSpPr>
            <a:spLocks noChangeArrowheads="1"/>
          </p:cNvSpPr>
          <p:nvPr/>
        </p:nvSpPr>
        <p:spPr bwMode="auto">
          <a:xfrm>
            <a:off x="3609975" y="5791200"/>
            <a:ext cx="1143000" cy="64611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200">
                <a:latin typeface="Calibri" charset="0"/>
              </a:rPr>
              <a:t>Navigation system</a:t>
            </a:r>
          </a:p>
          <a:p>
            <a:pPr>
              <a:buFont typeface="Arial" charset="0"/>
              <a:buChar char="•"/>
            </a:pPr>
            <a:r>
              <a:rPr lang="en-US" sz="1200">
                <a:latin typeface="Calibri" charset="0"/>
              </a:rPr>
              <a:t>GeoDTN+Nav</a:t>
            </a:r>
          </a:p>
        </p:txBody>
      </p:sp>
      <p:cxnSp>
        <p:nvCxnSpPr>
          <p:cNvPr id="46" name="Elbow Connector 45"/>
          <p:cNvCxnSpPr>
            <a:stCxn id="66" idx="2"/>
            <a:endCxn id="36" idx="0"/>
          </p:cNvCxnSpPr>
          <p:nvPr/>
        </p:nvCxnSpPr>
        <p:spPr>
          <a:xfrm rot="16200000" flipH="1">
            <a:off x="7410450" y="2419350"/>
            <a:ext cx="304800" cy="1104900"/>
          </a:xfrm>
          <a:prstGeom prst="bentConnector3">
            <a:avLst>
              <a:gd name="adj1" fmla="val 50000"/>
            </a:avLst>
          </a:prstGeom>
          <a:ln>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sp>
        <p:nvSpPr>
          <p:cNvPr id="11298" name="TextBox 57"/>
          <p:cNvSpPr txBox="1">
            <a:spLocks noChangeArrowheads="1"/>
          </p:cNvSpPr>
          <p:nvPr/>
        </p:nvSpPr>
        <p:spPr bwMode="auto">
          <a:xfrm>
            <a:off x="7419975" y="3657600"/>
            <a:ext cx="852488" cy="461963"/>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sz="1200">
                <a:latin typeface="Calibri" charset="0"/>
              </a:rPr>
              <a:t>MaxProp</a:t>
            </a:r>
          </a:p>
          <a:p>
            <a:pPr>
              <a:buFont typeface="Arial" charset="0"/>
              <a:buChar char="•"/>
            </a:pPr>
            <a:r>
              <a:rPr lang="en-US" sz="1200">
                <a:latin typeface="Calibri" charset="0"/>
              </a:rPr>
              <a:t>Prophet</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1.3|3.7|7.9|7.8|5.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Twilight.thmx</Template>
  <TotalTime>5987</TotalTime>
  <Words>7132</Words>
  <Application>Microsoft Macintosh PowerPoint</Application>
  <PresentationFormat>On-screen Show (4:3)</PresentationFormat>
  <Paragraphs>1421</Paragraphs>
  <Slides>129</Slides>
  <Notes>42</Notes>
  <HiddenSlides>11</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129</vt:i4>
      </vt:variant>
    </vt:vector>
  </HeadingPairs>
  <TitlesOfParts>
    <vt:vector size="131" baseType="lpstr">
      <vt:lpstr>Twilight</vt:lpstr>
      <vt:lpstr>Bitmap Image</vt:lpstr>
      <vt:lpstr>Internet 2.0 – Challenges for the Future Internet</vt:lpstr>
      <vt:lpstr>Overview</vt:lpstr>
      <vt:lpstr>IP as a core civil(izational) infrastructure interface</vt:lpstr>
      <vt:lpstr>The great infrastructures</vt:lpstr>
      <vt:lpstr>The Internet as core civil infrastructure</vt:lpstr>
      <vt:lpstr>Interfaces: Energy</vt:lpstr>
      <vt:lpstr>Interfaces: Paper-based information</vt:lpstr>
      <vt:lpstr>Interfaces: transportation</vt:lpstr>
      <vt:lpstr>What makes interfaces permanent?</vt:lpstr>
      <vt:lpstr>Extrapolating from history</vt:lpstr>
      <vt:lpstr>Technology evolution</vt:lpstr>
      <vt:lpstr>What defines the Internet?</vt:lpstr>
      <vt:lpstr>Basic IP service model</vt:lpstr>
      <vt:lpstr>More than just Internet Classic </vt:lpstr>
      <vt:lpstr>Addressing assumptions</vt:lpstr>
      <vt:lpstr>Myth #1: Addresses are global &amp; constant</vt:lpstr>
      <vt:lpstr>Myth #2: Connectivity commutes, associates</vt:lpstr>
      <vt:lpstr>Challenges</vt:lpstr>
      <vt:lpstr>Internet-connected display devices</vt:lpstr>
      <vt:lpstr>User challenges vs. research challenges</vt:lpstr>
      <vt:lpstr>Cause of death for the next big thing</vt:lpstr>
      <vt:lpstr>Challenges</vt:lpstr>
      <vt:lpstr>Why is the Internet ossifying?</vt:lpstr>
      <vt:lpstr>Which Internet are you connected to?</vt:lpstr>
      <vt:lpstr>The two-port Internet</vt:lpstr>
      <vt:lpstr>Network challenges</vt:lpstr>
      <vt:lpstr>Challenges</vt:lpstr>
      <vt:lpstr>Where do IP addresses come from?</vt:lpstr>
      <vt:lpstr>Regional Internet Registries</vt:lpstr>
      <vt:lpstr>IPv4 consumption – Projection </vt:lpstr>
      <vt:lpstr>The transition to IPv6</vt:lpstr>
      <vt:lpstr>The IPv6 choke points</vt:lpstr>
      <vt:lpstr>Challenges</vt:lpstr>
      <vt:lpstr>Network of the (near) future</vt:lpstr>
      <vt:lpstr>Multihoming (&amp; mobility) </vt:lpstr>
      <vt:lpstr>Example: BGP growth</vt:lpstr>
      <vt:lpstr>Challenges</vt:lpstr>
      <vt:lpstr>Network security issues</vt:lpstr>
      <vt:lpstr>What about security?</vt:lpstr>
      <vt:lpstr>What about security?</vt:lpstr>
      <vt:lpstr>Challenges</vt:lpstr>
      <vt:lpstr>Usability: Email configuration</vt:lpstr>
      <vt:lpstr>Usability: SIP configuration</vt:lpstr>
      <vt:lpstr>Usability: Interconnected devices</vt:lpstr>
      <vt:lpstr>An architecture for the future Internet</vt:lpstr>
      <vt:lpstr>Really architecture?</vt:lpstr>
      <vt:lpstr>Towards a future Internet</vt:lpstr>
      <vt:lpstr>Minimal Internet Architecture (MIA)</vt:lpstr>
      <vt:lpstr>MIA node overview</vt:lpstr>
      <vt:lpstr>NetServ: Deploying Customized Network Services on Demand</vt:lpstr>
      <vt:lpstr>NetServ overview</vt:lpstr>
      <vt:lpstr>Network node example</vt:lpstr>
      <vt:lpstr>Different from Active Networks?</vt:lpstr>
      <vt:lpstr>Building Blocks</vt:lpstr>
      <vt:lpstr>Service Modules</vt:lpstr>
      <vt:lpstr>Deployment Scenarios</vt:lpstr>
      <vt:lpstr>Where does code run?</vt:lpstr>
      <vt:lpstr>How does code get into nodes?</vt:lpstr>
      <vt:lpstr>How does code get into nodes? </vt:lpstr>
      <vt:lpstr>NSIS</vt:lpstr>
      <vt:lpstr>First prototype implementation</vt:lpstr>
      <vt:lpstr>Technology: Click router</vt:lpstr>
      <vt:lpstr>Technology: OSGi</vt:lpstr>
      <vt:lpstr>1st prototype implementation</vt:lpstr>
      <vt:lpstr>Demo: NetServ prototype</vt:lpstr>
      <vt:lpstr>Performance Evaluation</vt:lpstr>
      <vt:lpstr>MLFFR Comparison</vt:lpstr>
      <vt:lpstr>Current Work: CDN on NetServ</vt:lpstr>
      <vt:lpstr>API examples</vt:lpstr>
      <vt:lpstr>Current Work: NetServ Platform</vt:lpstr>
      <vt:lpstr>Related Work</vt:lpstr>
      <vt:lpstr>NetServ Summary</vt:lpstr>
      <vt:lpstr>Increasing reliability and usability through end system diagnostics</vt:lpstr>
      <vt:lpstr>Circle of blame</vt:lpstr>
      <vt:lpstr>Traditional network management model</vt:lpstr>
      <vt:lpstr>Old assumptions, now wrong</vt:lpstr>
      <vt:lpstr>Managing the protocol stack</vt:lpstr>
      <vt:lpstr>Types of failures</vt:lpstr>
      <vt:lpstr>Examples of additional problems</vt:lpstr>
      <vt:lpstr>Fault localization</vt:lpstr>
      <vt:lpstr>Do You See What I See?</vt:lpstr>
      <vt:lpstr>Project: “Do You See What I See?”</vt:lpstr>
      <vt:lpstr>DYSWIS architecture</vt:lpstr>
      <vt:lpstr>7DS and opportunistic networks: exploring networks beyond the Internet</vt:lpstr>
      <vt:lpstr>Introduction</vt:lpstr>
      <vt:lpstr>Applications</vt:lpstr>
      <vt:lpstr>Slide 87</vt:lpstr>
      <vt:lpstr>Web Delivery Model</vt:lpstr>
      <vt:lpstr>Generic service model?</vt:lpstr>
      <vt:lpstr>BonAHA framework</vt:lpstr>
      <vt:lpstr>Search Engine</vt:lpstr>
      <vt:lpstr>Email exchange</vt:lpstr>
      <vt:lpstr>Bulletin Board System</vt:lpstr>
      <vt:lpstr>Local Microblogging</vt:lpstr>
      <vt:lpstr>Interplanetary network (IPN)</vt:lpstr>
      <vt:lpstr>Connecting a remote village</vt:lpstr>
      <vt:lpstr>Destination/delivery mode</vt:lpstr>
      <vt:lpstr>Depth and breadth</vt:lpstr>
      <vt:lpstr>Knowledge for message delivery</vt:lpstr>
      <vt:lpstr>Challenges</vt:lpstr>
      <vt:lpstr>Challenges</vt:lpstr>
      <vt:lpstr>Neighbor and service discovery</vt:lpstr>
      <vt:lpstr>Introduction</vt:lpstr>
      <vt:lpstr>What do we need?</vt:lpstr>
      <vt:lpstr>What happens when a device joins in a local ad-hoc network?</vt:lpstr>
      <vt:lpstr>What happens when a device joins in a local ad-hoc network?</vt:lpstr>
      <vt:lpstr>Accelerating Service discovery</vt:lpstr>
      <vt:lpstr>Performance</vt:lpstr>
      <vt:lpstr>Message delivery</vt:lpstr>
      <vt:lpstr>Introduction</vt:lpstr>
      <vt:lpstr>Bus stop model</vt:lpstr>
      <vt:lpstr>Motivation</vt:lpstr>
      <vt:lpstr>Network contention</vt:lpstr>
      <vt:lpstr>Measurement #1</vt:lpstr>
      <vt:lpstr>Measurement #2</vt:lpstr>
      <vt:lpstr>TCP goodput via IEEE 802.11g</vt:lpstr>
      <vt:lpstr>Measurement #3</vt:lpstr>
      <vt:lpstr>Raw data rate and signal strength</vt:lpstr>
      <vt:lpstr>Observations from measurements</vt:lpstr>
      <vt:lpstr>Solution space</vt:lpstr>
      <vt:lpstr>Reduce network contention</vt:lpstr>
      <vt:lpstr>Transmission scheduling</vt:lpstr>
      <vt:lpstr>Message scheduling</vt:lpstr>
      <vt:lpstr>Long-term future work</vt:lpstr>
      <vt:lpstr>Conclusion</vt:lpstr>
      <vt:lpstr>Reference</vt:lpstr>
      <vt:lpstr>Reference</vt:lpstr>
      <vt:lpstr>Reference</vt:lpstr>
      <vt:lpstr>Conclusion</vt:lpstr>
    </vt:vector>
  </TitlesOfParts>
  <Company>Columbia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Distributed Self Fault-Diagnosis for SIP Multimedia Applications</dc:title>
  <dc:creator>Henning Schulzrinne</dc:creator>
  <cp:lastModifiedBy>Henning Schulzrinne</cp:lastModifiedBy>
  <cp:revision>56</cp:revision>
  <dcterms:created xsi:type="dcterms:W3CDTF">2010-02-15T21:42:06Z</dcterms:created>
  <dcterms:modified xsi:type="dcterms:W3CDTF">2010-02-15T22:38:23Z</dcterms:modified>
</cp:coreProperties>
</file>