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62" r:id="rId2"/>
    <p:sldId id="361" r:id="rId3"/>
    <p:sldId id="425" r:id="rId4"/>
    <p:sldId id="437" r:id="rId5"/>
    <p:sldId id="435" r:id="rId6"/>
    <p:sldId id="436" r:id="rId7"/>
    <p:sldId id="433" r:id="rId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k Berman" initials="M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7434"/>
    <a:srgbClr val="3BCCFF"/>
    <a:srgbClr val="81DEFF"/>
    <a:srgbClr val="00B0F0"/>
    <a:srgbClr val="ECCE62"/>
    <a:srgbClr val="F4DBAA"/>
    <a:srgbClr val="F4ECCA"/>
    <a:srgbClr val="D0D0CE"/>
    <a:srgbClr val="333333"/>
    <a:srgbClr val="1C1C1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093" autoAdjust="0"/>
    <p:restoredTop sz="94677" autoAdjust="0"/>
  </p:normalViewPr>
  <p:slideViewPr>
    <p:cSldViewPr>
      <p:cViewPr>
        <p:scale>
          <a:sx n="150" d="100"/>
          <a:sy n="150" d="100"/>
        </p:scale>
        <p:origin x="-40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20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E97AD9-7FB6-4164-B9DA-727BE30B8453}" type="datetimeFigureOut">
              <a:rPr lang="en-US"/>
              <a:pPr>
                <a:defRPr/>
              </a:pPr>
              <a:t>10/29/10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A8DCBE-5FA1-49FB-BD70-C2CE35A12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2488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>
            <a:lvl1pPr defTabSz="908027">
              <a:defRPr sz="11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b" anchorCtr="0" compatLnSpc="1">
            <a:prstTxWarp prst="textNoShape">
              <a:avLst/>
            </a:prstTxWarp>
          </a:bodyPr>
          <a:lstStyle>
            <a:lvl1pPr defTabSz="908027">
              <a:defRPr sz="11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ea typeface="+mn-ea"/>
              </a:defRPr>
            </a:lvl1pPr>
          </a:lstStyle>
          <a:p>
            <a:pPr>
              <a:defRPr/>
            </a:pPr>
            <a:fld id="{415B31AC-D059-4B45-935B-F641A8405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25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35E1A544-4204-4E75-B964-4DDD2F18E199}" type="slidenum">
              <a:rPr lang="en-US" smtClean="0">
                <a:ea typeface="Kozuka Gothic Pro L" pitchFamily="34" charset="-128"/>
              </a:rPr>
              <a:pPr defTabSz="906463"/>
              <a:t>1</a:t>
            </a:fld>
            <a:endParaRPr lang="en-US" dirty="0" smtClean="0">
              <a:ea typeface="Kozuka Gothic Pro L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C1430B59-B30F-4BF1-9127-02833B28E79F}" type="slidenum">
              <a:rPr lang="en-US" smtClean="0">
                <a:ea typeface="Kozuka Gothic Pro L" pitchFamily="34" charset="-128"/>
              </a:rPr>
              <a:pPr defTabSz="906463"/>
              <a:t>2</a:t>
            </a:fld>
            <a:endParaRPr lang="en-US" smtClean="0">
              <a:ea typeface="Kozuka Gothic Pro L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C1430B59-B30F-4BF1-9127-02833B28E79F}" type="slidenum">
              <a:rPr lang="en-US" smtClean="0">
                <a:ea typeface="Kozuka Gothic Pro L" pitchFamily="34" charset="-128"/>
              </a:rPr>
              <a:pPr defTabSz="906463"/>
              <a:t>7</a:t>
            </a:fld>
            <a:endParaRPr lang="en-US" smtClean="0">
              <a:ea typeface="Kozuka Gothic Pro L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ENI-logo-fin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  <a:ea typeface="+mn-ea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50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P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GENI-logo-fin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  <a:ea typeface="+mn-ea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72C33BC5-28E8-4FAB-AC84-F965CD19D199}" type="slidenum">
              <a:rPr lang="en-US" sz="1000">
                <a:solidFill>
                  <a:schemeClr val="bg2"/>
                </a:solidFill>
                <a:ea typeface="+mn-ea"/>
              </a:rPr>
              <a:pPr algn="r">
                <a:defRPr/>
              </a:pPr>
              <a:t>‹#›</a:t>
            </a:fld>
            <a:endParaRPr lang="en-US" sz="1000">
              <a:solidFill>
                <a:schemeClr val="bg2"/>
              </a:solidFill>
              <a:ea typeface="+mn-ea"/>
            </a:endParaRPr>
          </a:p>
        </p:txBody>
      </p:sp>
      <p:sp>
        <p:nvSpPr>
          <p:cNvPr id="615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style- line 1</a:t>
            </a:r>
            <a:br>
              <a:rPr lang="en-US" smtClean="0"/>
            </a:br>
            <a:r>
              <a:rPr lang="en-US" smtClean="0"/>
              <a:t>Click to edit Master title style- line 2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" name="Rectangle 20"/>
          <p:cNvSpPr>
            <a:spLocks noChangeArrowheads="1"/>
          </p:cNvSpPr>
          <p:nvPr userDrawn="1"/>
        </p:nvSpPr>
        <p:spPr bwMode="auto">
          <a:xfrm>
            <a:off x="3771900" y="6600825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2"/>
                </a:solidFill>
              </a:rPr>
              <a:t>November 3, </a:t>
            </a:r>
            <a:r>
              <a:rPr lang="en-US" sz="1000" dirty="0">
                <a:solidFill>
                  <a:schemeClr val="bg2"/>
                </a:solidFill>
              </a:rPr>
              <a:t>2010</a:t>
            </a:r>
          </a:p>
        </p:txBody>
      </p:sp>
      <p:pic>
        <p:nvPicPr>
          <p:cNvPr id="6153" name="Picture 22" descr="nsf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6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219200"/>
            <a:ext cx="7315200" cy="1470025"/>
          </a:xfrm>
        </p:spPr>
        <p:txBody>
          <a:bodyPr/>
          <a:lstStyle/>
          <a:p>
            <a:pPr algn="ctr" eaLnBrk="1" hangingPunct="1"/>
            <a:r>
              <a:rPr lang="en-US" sz="3000" b="1" dirty="0" smtClean="0">
                <a:solidFill>
                  <a:srgbClr val="000090"/>
                </a:solidFill>
              </a:rPr>
              <a:t>NetServ: Enabling In-Network Services On The Next Generation Internet</a:t>
            </a:r>
          </a:p>
        </p:txBody>
      </p:sp>
      <p:pic>
        <p:nvPicPr>
          <p:cNvPr id="10244" name="Picture 3" descr="vise4-smaller-rot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5010150"/>
            <a:ext cx="1103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2968625"/>
            <a:ext cx="12065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987425"/>
            <a:ext cx="1133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956050"/>
            <a:ext cx="11699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150" y="2030413"/>
            <a:ext cx="11160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u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100" y="6096000"/>
            <a:ext cx="4279900" cy="698500"/>
          </a:xfrm>
          <a:prstGeom prst="rect">
            <a:avLst/>
          </a:prstGeom>
        </p:spPr>
      </p:pic>
      <p:pic>
        <p:nvPicPr>
          <p:cNvPr id="13" name="Picture 12" descr="i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825" y="0"/>
            <a:ext cx="1146175" cy="939800"/>
          </a:xfrm>
          <a:prstGeom prst="rect">
            <a:avLst/>
          </a:prstGeom>
        </p:spPr>
      </p:pic>
      <p:sp>
        <p:nvSpPr>
          <p:cNvPr id="15" name="Subtitle 14"/>
          <p:cNvSpPr>
            <a:spLocks noGrp="1"/>
          </p:cNvSpPr>
          <p:nvPr>
            <p:ph type="subTitle" sz="quarter" idx="1"/>
          </p:nvPr>
        </p:nvSpPr>
        <p:spPr>
          <a:xfrm>
            <a:off x="1600200" y="2743200"/>
            <a:ext cx="7315200" cy="3048000"/>
          </a:xfrm>
        </p:spPr>
        <p:txBody>
          <a:bodyPr/>
          <a:lstStyle/>
          <a:p>
            <a:pPr algn="ctr" defTabSz="3762375">
              <a:spcBef>
                <a:spcPct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Jae Woo Lee, Jan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Janak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Roberto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Francescangeli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Suman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Srinivasan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Eric Liu, Michael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Kester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Salman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Baset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Wonsang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Song</a:t>
            </a:r>
          </a:p>
          <a:p>
            <a:pPr algn="ctr" defTabSz="3762375">
              <a:spcBef>
                <a:spcPct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Henning Schulzrinne</a:t>
            </a:r>
          </a:p>
          <a:p>
            <a:pPr algn="ctr" defTabSz="3762375">
              <a:spcBef>
                <a:spcPct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Internet Real-Time Lab, Columbia University</a:t>
            </a:r>
          </a:p>
          <a:p>
            <a:pPr algn="ctr" defTabSz="3762375">
              <a:spcBef>
                <a:spcPct val="0"/>
              </a:spcBef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algn="ctr" defTabSz="3762375">
              <a:spcBef>
                <a:spcPct val="0"/>
              </a:spcBef>
            </a:pP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In collaboration with</a:t>
            </a:r>
          </a:p>
          <a:p>
            <a:pPr algn="ctr" defTabSz="3762375">
              <a:spcBef>
                <a:spcPct val="0"/>
              </a:spcBef>
            </a:pP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Wolfgang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Kellerer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Zoran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Despotovic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at DOCOMO Euro-Labs</a:t>
            </a:r>
          </a:p>
          <a:p>
            <a:pPr algn="ctr" defTabSz="3762375">
              <a:spcBef>
                <a:spcPct val="0"/>
              </a:spcBef>
            </a:pP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Volker Hilt at Bell Labs/Alcatel-Lucent</a:t>
            </a:r>
          </a:p>
          <a:p>
            <a:pPr algn="ctr" defTabSz="3762375">
              <a:spcBef>
                <a:spcPct val="0"/>
              </a:spcBef>
            </a:pP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Srini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Seetharaman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at Deutsche Telekom</a:t>
            </a:r>
          </a:p>
          <a:p>
            <a:pPr algn="ctr" defTabSz="3762375">
              <a:spcBef>
                <a:spcPct val="0"/>
              </a:spcBef>
            </a:pPr>
            <a:endParaRPr lang="en-US" sz="1800" b="1" dirty="0" smtClean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3762375">
              <a:spcBef>
                <a:spcPct val="0"/>
              </a:spcBef>
            </a:pPr>
            <a:r>
              <a:rPr lang="en-US" sz="1800" b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Presented by Jae Woo Lee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54000"/>
            <a:ext cx="477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GENI Alpha Demonstration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NetServ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3276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NSF FIND project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Led by Internet Real-Time Lab (IRT) at Columbia University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Framework for deploying in-network services in the next generation Internet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Common API for routers and end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What is NetServ?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66800" y="1828800"/>
            <a:ext cx="7315200" cy="19812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In-network service container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Java-programmable, signal-driven router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Active networking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NetServ Node Architecture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5" name="Picture 14" descr="a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802235" cy="456552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2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an\Desktop\gec9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538" b="24935"/>
          <a:stretch/>
        </p:blipFill>
        <p:spPr bwMode="auto">
          <a:xfrm>
            <a:off x="491112" y="948046"/>
            <a:ext cx="8271888" cy="514795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ular Callout 32"/>
          <p:cNvSpPr/>
          <p:nvPr/>
        </p:nvSpPr>
        <p:spPr>
          <a:xfrm>
            <a:off x="4721521" y="3124200"/>
            <a:ext cx="993479" cy="402336"/>
          </a:xfrm>
          <a:prstGeom prst="wedgeRectCallout">
            <a:avLst>
              <a:gd name="adj1" fmla="val 1218"/>
              <a:gd name="adj2" fmla="val 284700"/>
            </a:avLst>
          </a:prstGeom>
          <a:solidFill>
            <a:srgbClr val="3B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</a:rPr>
              <a:t>ActiveCDN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227863" y="2960403"/>
            <a:ext cx="990599" cy="404290"/>
          </a:xfrm>
          <a:prstGeom prst="wedgeRectCallout">
            <a:avLst>
              <a:gd name="adj1" fmla="val -45833"/>
              <a:gd name="adj2" fmla="val 166163"/>
            </a:avLst>
          </a:prstGeom>
          <a:solidFill>
            <a:srgbClr val="3B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</a:rPr>
              <a:t>ActiveCDN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Demo 1: </a:t>
            </a:r>
            <a:r>
              <a:rPr lang="en-US" sz="3200" b="1" dirty="0" err="1" smtClean="0">
                <a:solidFill>
                  <a:srgbClr val="000090"/>
                </a:solidFill>
              </a:rPr>
              <a:t>ActiveCDN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6927" y="4479772"/>
            <a:ext cx="884073" cy="317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Kansas</a:t>
            </a:r>
            <a:endParaRPr lang="en-US" sz="1200" i="1" dirty="0"/>
          </a:p>
        </p:txBody>
      </p:sp>
      <p:pic>
        <p:nvPicPr>
          <p:cNvPr id="8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47977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56388" y="4250689"/>
            <a:ext cx="86677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Utah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1061" y="4943475"/>
            <a:ext cx="89561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Clemson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49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112" y="2823882"/>
            <a:ext cx="709039" cy="73769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89780" y="5410200"/>
            <a:ext cx="456322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Benefits of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ActiveCDN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Dynamic deployment based on load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Localized services such as weather, ads and news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20520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29059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1" y="4267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man\Desktop\Clem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86192" y="4276593"/>
            <a:ext cx="676408" cy="676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man\Desktop\UUta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43827" y="3781479"/>
            <a:ext cx="691896" cy="44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467469" y="4703113"/>
            <a:ext cx="1161931" cy="1736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467469" y="4943475"/>
            <a:ext cx="1238132" cy="161925"/>
          </a:xfrm>
          <a:prstGeom prst="straightConnector1">
            <a:avLst/>
          </a:prstGeom>
          <a:ln w="762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1143000" y="3352800"/>
            <a:ext cx="838200" cy="533400"/>
          </a:xfrm>
          <a:prstGeom prst="straightConnector1">
            <a:avLst/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914400" y="3505200"/>
            <a:ext cx="990600" cy="60960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2" descr="C:\Users\Suman\Desktop\Interne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67113" y="3912863"/>
            <a:ext cx="763702" cy="56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038601" y="3962400"/>
            <a:ext cx="2514600" cy="49165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048126" y="4114800"/>
            <a:ext cx="2514600" cy="491657"/>
          </a:xfrm>
          <a:prstGeom prst="straightConnector1">
            <a:avLst/>
          </a:prstGeom>
          <a:ln w="762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66801" y="3119457"/>
            <a:ext cx="2325852" cy="842943"/>
          </a:xfrm>
          <a:prstGeom prst="straightConnector1">
            <a:avLst/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1076327" y="3308236"/>
            <a:ext cx="2316326" cy="806564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61175" y="3733800"/>
            <a:ext cx="884073" cy="317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GPO</a:t>
            </a:r>
            <a:endParaRPr lang="en-US" sz="1200" i="1" dirty="0"/>
          </a:p>
        </p:txBody>
      </p:sp>
      <p:pic>
        <p:nvPicPr>
          <p:cNvPr id="3" name="Picture 2" descr="C:\Users\Suman\Desktop\GE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6535" y="3230079"/>
            <a:ext cx="633355" cy="503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uman\AppData\Local\Microsoft\Windows\Temporary Internet Files\Content.IE5\1NJS01NZ\MC9004326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10301" y="5410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Demo 2: VoIP Overload </a:t>
            </a:r>
            <a:r>
              <a:rPr lang="en-US" sz="3200" b="1" dirty="0">
                <a:solidFill>
                  <a:srgbClr val="000090"/>
                </a:solidFill>
              </a:rPr>
              <a:t>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571" y="4623137"/>
            <a:ext cx="4267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Controlled by SIP server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Throttles incoming traffic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Randomized traffic rejection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3400" y="1600200"/>
            <a:ext cx="1219200" cy="1219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04813" y="1808355"/>
            <a:ext cx="1771654" cy="11751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19176" y="1219200"/>
            <a:ext cx="1184384" cy="158970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1752600" y="2286000"/>
            <a:ext cx="1952213" cy="0"/>
          </a:xfrm>
          <a:prstGeom prst="straightConnector1">
            <a:avLst/>
          </a:prstGeom>
          <a:ln w="2317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29025" y="2971800"/>
            <a:ext cx="196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NetServ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Node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600" y="2667000"/>
            <a:ext cx="17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Traffic Overload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Straight Arrow Connector 31"/>
          <p:cNvCxnSpPr>
            <a:stCxn id="27" idx="3"/>
          </p:cNvCxnSpPr>
          <p:nvPr/>
        </p:nvCxnSpPr>
        <p:spPr>
          <a:xfrm>
            <a:off x="5476467" y="2395954"/>
            <a:ext cx="1842709" cy="0"/>
          </a:xfrm>
          <a:prstGeom prst="straightConnector1">
            <a:avLst/>
          </a:prstGeom>
          <a:ln w="98425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10999" y="2548354"/>
            <a:ext cx="181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Manageable Traffic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7545" y="2971800"/>
            <a:ext cx="146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SIP Server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476467" y="2014954"/>
            <a:ext cx="1807230" cy="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91735" y="1600200"/>
            <a:ext cx="1679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Real-time Control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4038600"/>
            <a:ext cx="2620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NetServ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Module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69405" y="4561820"/>
            <a:ext cx="42881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Installs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NetServ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module on demand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Controls all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NetServ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eal-time feedback to modules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2962" y="4038600"/>
            <a:ext cx="168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SIP Server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90"/>
                </a:solidFill>
              </a:rPr>
              <a:t>NetServ on GENI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Topology setup for this demo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Setup using the Common API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4 sites across the US continent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ProtoGENI</a:t>
            </a: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kern="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PlanetLab</a:t>
            </a: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kern="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OpenFlow</a:t>
            </a: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Internet2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What GENI does for NetServ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Provides at-scale </a:t>
            </a:r>
            <a:r>
              <a:rPr lang="en-US" sz="2000" kern="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testbed</a:t>
            </a:r>
            <a:endParaRPr lang="en-US" sz="2000" kern="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Capable of supporting router experiments</a:t>
            </a:r>
          </a:p>
          <a:p>
            <a:pPr marL="342900" lvl="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What NetServ can do for GENI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Alternate way to use GENI: deploy modules, not </a:t>
            </a:r>
            <a:r>
              <a:rPr lang="en-US" sz="2000" kern="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VMs</a:t>
            </a:r>
            <a:endParaRPr lang="en-US" sz="2000" kern="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“GENI </a:t>
            </a:r>
            <a:r>
              <a:rPr lang="en-US" sz="2000" kern="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en-US" sz="2000" kern="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Kozuka Gothic Pro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5012</TotalTime>
  <Words>282</Words>
  <Application>Microsoft Macintosh PowerPoint</Application>
  <PresentationFormat>On-screen Show (4:3)</PresentationFormat>
  <Paragraphs>60</Paragraphs>
  <Slides>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1_Default Design</vt:lpstr>
      <vt:lpstr>NetServ: Enabling In-Network Services On The Next Generation Internet</vt:lpstr>
      <vt:lpstr>NetServ</vt:lpstr>
      <vt:lpstr>What is NetServ?</vt:lpstr>
      <vt:lpstr>NetServ Node Architecture</vt:lpstr>
      <vt:lpstr>Demo 1: ActiveCDN</vt:lpstr>
      <vt:lpstr>Demo 2: VoIP Overload Control</vt:lpstr>
      <vt:lpstr>NetServ on GENI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Jae Lee</cp:lastModifiedBy>
  <cp:revision>574</cp:revision>
  <cp:lastPrinted>2010-10-29T19:37:39Z</cp:lastPrinted>
  <dcterms:created xsi:type="dcterms:W3CDTF">2010-10-29T22:25:47Z</dcterms:created>
  <dcterms:modified xsi:type="dcterms:W3CDTF">2010-10-29T22:28:02Z</dcterms:modified>
</cp:coreProperties>
</file>