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df" ContentType="application/pdf"/>
  <Override PartName="/ppt/slides/slide14.xml" ContentType="application/vnd.openxmlformats-officedocument.presentationml.slide+xml"/>
  <Override PartName="/ppt/diagrams/drawing1.xml" ContentType="application/vnd.ms-office.drawingml.diagramDrawing+xml"/>
  <Default Extension="rels" ContentType="application/vnd.openxmlformats-package.relationships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embeddings/oleObject4.bin" ContentType="application/vnd.openxmlformats-officedocument.oleObject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diagrams/quickStyle1.xml" ContentType="application/vnd.openxmlformats-officedocument.drawingml.diagramStyl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5" r:id="rId3"/>
    <p:sldId id="258" r:id="rId4"/>
    <p:sldId id="259" r:id="rId5"/>
    <p:sldId id="288" r:id="rId6"/>
    <p:sldId id="261" r:id="rId7"/>
    <p:sldId id="294" r:id="rId8"/>
    <p:sldId id="276" r:id="rId9"/>
    <p:sldId id="266" r:id="rId10"/>
    <p:sldId id="267" r:id="rId11"/>
    <p:sldId id="268" r:id="rId12"/>
    <p:sldId id="269" r:id="rId13"/>
    <p:sldId id="270" r:id="rId14"/>
    <p:sldId id="273" r:id="rId15"/>
    <p:sldId id="271" r:id="rId16"/>
    <p:sldId id="272" r:id="rId17"/>
    <p:sldId id="274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97" r:id="rId27"/>
    <p:sldId id="296" r:id="rId28"/>
    <p:sldId id="295" r:id="rId29"/>
    <p:sldId id="290" r:id="rId30"/>
    <p:sldId id="291" r:id="rId31"/>
    <p:sldId id="293" r:id="rId32"/>
    <p:sldId id="264" r:id="rId33"/>
    <p:sldId id="260" r:id="rId34"/>
    <p:sldId id="265" r:id="rId35"/>
    <p:sldId id="263" r:id="rId36"/>
    <p:sldId id="289" r:id="rId37"/>
    <p:sldId id="292" r:id="rId38"/>
    <p:sldId id="257" r:id="rId39"/>
    <p:sldId id="262" r:id="rId40"/>
    <p:sldId id="298" r:id="rId41"/>
    <p:sldId id="299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43" d="100"/>
          <a:sy n="143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istrator\My%20Documents\papers\Presentation\InterestPopFinalResul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Slope of data distribution for different algorithms</a:t>
            </a:r>
          </a:p>
        </c:rich>
      </c:tx>
      <c:layout>
        <c:manualLayout>
          <c:xMode val="edge"/>
          <c:yMode val="edge"/>
          <c:x val="0.197411315185255"/>
          <c:y val="0.0307329314719348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728156490437418"/>
          <c:y val="0.170213158921485"/>
          <c:w val="0.872169662990595"/>
          <c:h val="0.72340592541631"/>
        </c:manualLayout>
      </c:layout>
      <c:barChart>
        <c:barDir val="col"/>
        <c:grouping val="clustered"/>
        <c:ser>
          <c:idx val="0"/>
          <c:order val="0"/>
          <c:tx>
            <c:v>Slope of data distribution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333333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3366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Sheet1!$D$4:$D$8</c:f>
              <c:strCache>
                <c:ptCount val="5"/>
                <c:pt idx="0">
                  <c:v>Epidemic</c:v>
                </c:pt>
                <c:pt idx="1">
                  <c:v>Inter Based</c:v>
                </c:pt>
                <c:pt idx="2">
                  <c:v>Glob Pop</c:v>
                </c:pt>
                <c:pt idx="3">
                  <c:v>Inter Only</c:v>
                </c:pt>
                <c:pt idx="4">
                  <c:v>Inter Pop Est</c:v>
                </c:pt>
              </c:strCache>
            </c:strRef>
          </c:cat>
          <c:val>
            <c:numRef>
              <c:f>Sheet1!$E$4:$E$8</c:f>
              <c:numCache>
                <c:formatCode>General</c:formatCode>
                <c:ptCount val="5"/>
                <c:pt idx="0">
                  <c:v>0.660000000000001</c:v>
                </c:pt>
                <c:pt idx="1">
                  <c:v>0.92</c:v>
                </c:pt>
                <c:pt idx="2">
                  <c:v>1.0</c:v>
                </c:pt>
                <c:pt idx="3">
                  <c:v>0.56</c:v>
                </c:pt>
                <c:pt idx="4">
                  <c:v>0.98</c:v>
                </c:pt>
              </c:numCache>
            </c:numRef>
          </c:val>
        </c:ser>
        <c:axId val="749340520"/>
        <c:axId val="749101432"/>
      </c:barChart>
      <c:catAx>
        <c:axId val="74934052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9101432"/>
        <c:crosses val="autoZero"/>
        <c:auto val="1"/>
        <c:lblAlgn val="ctr"/>
        <c:lblOffset val="100"/>
        <c:tickLblSkip val="1"/>
        <c:tickMarkSkip val="1"/>
      </c:catAx>
      <c:valAx>
        <c:axId val="74910143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934052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D34E1-2940-6644-AAF2-2C4A3E0208F3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4CC61B-5CF4-2F43-918F-8EFBD216389D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13D84061-C792-C34F-81AB-0A57E788C08B}" type="parTrans" cxnId="{D6DEEAC7-4F55-234B-BB3A-7498C309B753}">
      <dgm:prSet/>
      <dgm:spPr/>
      <dgm:t>
        <a:bodyPr/>
        <a:lstStyle/>
        <a:p>
          <a:endParaRPr lang="en-US"/>
        </a:p>
      </dgm:t>
    </dgm:pt>
    <dgm:pt modelId="{6EACDE96-D1EA-5F4D-BF0B-69E6A1AEB64C}" type="sibTrans" cxnId="{D6DEEAC7-4F55-234B-BB3A-7498C309B753}">
      <dgm:prSet/>
      <dgm:spPr/>
      <dgm:t>
        <a:bodyPr/>
        <a:lstStyle/>
        <a:p>
          <a:endParaRPr lang="en-US"/>
        </a:p>
      </dgm:t>
    </dgm:pt>
    <dgm:pt modelId="{BEB35105-688B-4A46-B0CE-621CDD1FAD44}">
      <dgm:prSet phldrT="[Text]"/>
      <dgm:spPr/>
      <dgm:t>
        <a:bodyPr/>
        <a:lstStyle/>
        <a:p>
          <a:r>
            <a:rPr lang="en-US" dirty="0" smtClean="0"/>
            <a:t>Contacts</a:t>
          </a:r>
          <a:endParaRPr lang="en-US" dirty="0"/>
        </a:p>
      </dgm:t>
    </dgm:pt>
    <dgm:pt modelId="{887AABAB-5B79-CE4E-808E-380734A4E1FF}" type="parTrans" cxnId="{64282DFD-41E5-B744-AA5D-4532095B435C}">
      <dgm:prSet/>
      <dgm:spPr/>
      <dgm:t>
        <a:bodyPr/>
        <a:lstStyle/>
        <a:p>
          <a:endParaRPr lang="en-US"/>
        </a:p>
      </dgm:t>
    </dgm:pt>
    <dgm:pt modelId="{C6940BC0-9B24-874A-91C3-6AB37EC20967}" type="sibTrans" cxnId="{64282DFD-41E5-B744-AA5D-4532095B435C}">
      <dgm:prSet/>
      <dgm:spPr/>
      <dgm:t>
        <a:bodyPr/>
        <a:lstStyle/>
        <a:p>
          <a:endParaRPr lang="en-US"/>
        </a:p>
      </dgm:t>
    </dgm:pt>
    <dgm:pt modelId="{5DB25A7F-C41C-6148-9960-315CED141CE7}">
      <dgm:prSet phldrT="[Text]"/>
      <dgm:spPr/>
      <dgm:t>
        <a:bodyPr/>
        <a:lstStyle/>
        <a:p>
          <a:r>
            <a:rPr lang="en-US" dirty="0" smtClean="0"/>
            <a:t>Control</a:t>
          </a:r>
          <a:endParaRPr lang="en-US" dirty="0"/>
        </a:p>
      </dgm:t>
    </dgm:pt>
    <dgm:pt modelId="{DF1861FE-87D3-C243-836A-C4CAE7FBA143}" type="parTrans" cxnId="{4BFA4585-768D-0847-BD5E-4049E0313A6D}">
      <dgm:prSet/>
      <dgm:spPr/>
      <dgm:t>
        <a:bodyPr/>
        <a:lstStyle/>
        <a:p>
          <a:endParaRPr lang="en-US"/>
        </a:p>
      </dgm:t>
    </dgm:pt>
    <dgm:pt modelId="{4C6F1A33-4840-2446-88B2-A971453BAE22}" type="sibTrans" cxnId="{4BFA4585-768D-0847-BD5E-4049E0313A6D}">
      <dgm:prSet/>
      <dgm:spPr/>
      <dgm:t>
        <a:bodyPr/>
        <a:lstStyle/>
        <a:p>
          <a:endParaRPr lang="en-US"/>
        </a:p>
      </dgm:t>
    </dgm:pt>
    <dgm:pt modelId="{21BEA78D-83E1-414F-A792-8AFF10B31FFF}">
      <dgm:prSet phldrT="[Text]"/>
      <dgm:spPr/>
      <dgm:t>
        <a:bodyPr/>
        <a:lstStyle/>
        <a:p>
          <a:r>
            <a:rPr lang="en-US" dirty="0" smtClean="0"/>
            <a:t>Context</a:t>
          </a:r>
          <a:endParaRPr lang="en-US" dirty="0"/>
        </a:p>
      </dgm:t>
    </dgm:pt>
    <dgm:pt modelId="{9346FA73-19E6-4A44-939D-C3EC4CFE5637}" type="parTrans" cxnId="{1175F7EB-7A44-AE4B-805E-A29E32A4A5A3}">
      <dgm:prSet/>
      <dgm:spPr/>
      <dgm:t>
        <a:bodyPr/>
        <a:lstStyle/>
        <a:p>
          <a:endParaRPr lang="en-US"/>
        </a:p>
      </dgm:t>
    </dgm:pt>
    <dgm:pt modelId="{2A42AA86-FC68-4D4C-AC2F-272435B87F53}" type="sibTrans" cxnId="{1175F7EB-7A44-AE4B-805E-A29E32A4A5A3}">
      <dgm:prSet/>
      <dgm:spPr/>
      <dgm:t>
        <a:bodyPr/>
        <a:lstStyle/>
        <a:p>
          <a:endParaRPr lang="en-US"/>
        </a:p>
      </dgm:t>
    </dgm:pt>
    <dgm:pt modelId="{2ECB9EAA-04EB-FE4D-A355-3BAE8280B8D3}">
      <dgm:prSet/>
      <dgm:spPr/>
      <dgm:t>
        <a:bodyPr/>
        <a:lstStyle/>
        <a:p>
          <a:r>
            <a:rPr lang="en-US" dirty="0" smtClean="0"/>
            <a:t>MP3 player picks up files from home server</a:t>
          </a:r>
          <a:endParaRPr lang="en-US" dirty="0"/>
        </a:p>
      </dgm:t>
    </dgm:pt>
    <dgm:pt modelId="{50A37CFF-8C5E-F043-9A3C-52D3E7474C20}" type="parTrans" cxnId="{92E15E14-3A16-D14F-952A-29432C751A4B}">
      <dgm:prSet/>
      <dgm:spPr/>
      <dgm:t>
        <a:bodyPr/>
        <a:lstStyle/>
        <a:p>
          <a:endParaRPr lang="en-US"/>
        </a:p>
      </dgm:t>
    </dgm:pt>
    <dgm:pt modelId="{F0E8D447-47C5-C846-A897-A9AAD3CF4F0E}" type="sibTrans" cxnId="{92E15E14-3A16-D14F-952A-29432C751A4B}">
      <dgm:prSet/>
      <dgm:spPr/>
      <dgm:t>
        <a:bodyPr/>
        <a:lstStyle/>
        <a:p>
          <a:endParaRPr lang="en-US"/>
        </a:p>
      </dgm:t>
    </dgm:pt>
    <dgm:pt modelId="{E111F646-2775-9043-801E-E7AFF85CFADA}">
      <dgm:prSet/>
      <dgm:spPr/>
      <dgm:t>
        <a:bodyPr/>
        <a:lstStyle/>
        <a:p>
          <a:r>
            <a:rPr lang="en-US" dirty="0" smtClean="0"/>
            <a:t>Laptop connects to projector</a:t>
          </a:r>
          <a:endParaRPr lang="en-US" dirty="0"/>
        </a:p>
      </dgm:t>
    </dgm:pt>
    <dgm:pt modelId="{41CE8331-B2D8-8040-B9E6-93AB6A3AC725}" type="parTrans" cxnId="{7885B4EF-1F10-B042-8726-37E9F4905F90}">
      <dgm:prSet/>
      <dgm:spPr/>
      <dgm:t>
        <a:bodyPr/>
        <a:lstStyle/>
        <a:p>
          <a:endParaRPr lang="en-US"/>
        </a:p>
      </dgm:t>
    </dgm:pt>
    <dgm:pt modelId="{747F5A16-1A3C-7A4B-B7BB-34F755FB6D30}" type="sibTrans" cxnId="{7885B4EF-1F10-B042-8726-37E9F4905F90}">
      <dgm:prSet/>
      <dgm:spPr/>
      <dgm:t>
        <a:bodyPr/>
        <a:lstStyle/>
        <a:p>
          <a:endParaRPr lang="en-US"/>
        </a:p>
      </dgm:t>
    </dgm:pt>
    <dgm:pt modelId="{27AC813E-78E9-BF47-8B2C-2544B3C114FC}">
      <dgm:prSet phldrT="[Text]"/>
      <dgm:spPr/>
      <dgm:t>
        <a:bodyPr/>
        <a:lstStyle/>
        <a:p>
          <a:r>
            <a:rPr lang="en-US" dirty="0" smtClean="0"/>
            <a:t>updated </a:t>
          </a:r>
          <a:r>
            <a:rPr lang="en-US" dirty="0" err="1" smtClean="0"/>
            <a:t>vCards</a:t>
          </a:r>
          <a:r>
            <a:rPr lang="en-US" dirty="0" smtClean="0"/>
            <a:t> from contacts and businesses passed</a:t>
          </a:r>
          <a:endParaRPr lang="en-US" dirty="0"/>
        </a:p>
      </dgm:t>
    </dgm:pt>
    <dgm:pt modelId="{514DD0F7-83BB-6E44-8D7E-E8E9B9CBC7E8}" type="parTrans" cxnId="{A05BE030-5E15-F949-9D29-E6AC34BAC15E}">
      <dgm:prSet/>
      <dgm:spPr/>
      <dgm:t>
        <a:bodyPr/>
        <a:lstStyle/>
        <a:p>
          <a:endParaRPr lang="en-US"/>
        </a:p>
      </dgm:t>
    </dgm:pt>
    <dgm:pt modelId="{31578311-7A63-2B4D-8A8A-99F700C4AA39}" type="sibTrans" cxnId="{A05BE030-5E15-F949-9D29-E6AC34BAC15E}">
      <dgm:prSet/>
      <dgm:spPr/>
      <dgm:t>
        <a:bodyPr/>
        <a:lstStyle/>
        <a:p>
          <a:endParaRPr lang="en-US"/>
        </a:p>
      </dgm:t>
    </dgm:pt>
    <dgm:pt modelId="{B6FDE285-033D-BF4B-97EF-954D26D52CBD}">
      <dgm:prSet phldrT="[Text]"/>
      <dgm:spPr/>
      <dgm:t>
        <a:bodyPr/>
        <a:lstStyle/>
        <a:p>
          <a:r>
            <a:rPr lang="en-US" dirty="0" smtClean="0"/>
            <a:t>car key opens home &amp; office</a:t>
          </a:r>
          <a:endParaRPr lang="en-US" dirty="0"/>
        </a:p>
      </dgm:t>
    </dgm:pt>
    <dgm:pt modelId="{DA772CAF-3E60-4642-ADDA-1F8B3443ADBE}" type="parTrans" cxnId="{0190C018-93F0-3945-BA4E-24DD81D9DE5B}">
      <dgm:prSet/>
      <dgm:spPr/>
      <dgm:t>
        <a:bodyPr/>
        <a:lstStyle/>
        <a:p>
          <a:endParaRPr lang="en-US"/>
        </a:p>
      </dgm:t>
    </dgm:pt>
    <dgm:pt modelId="{A12BA478-8C03-8E45-9048-CF62A291EE38}" type="sibTrans" cxnId="{0190C018-93F0-3945-BA4E-24DD81D9DE5B}">
      <dgm:prSet/>
      <dgm:spPr/>
      <dgm:t>
        <a:bodyPr/>
        <a:lstStyle/>
        <a:p>
          <a:endParaRPr lang="en-US"/>
        </a:p>
      </dgm:t>
    </dgm:pt>
    <dgm:pt modelId="{47386703-994B-8644-ABFF-730205820F86}">
      <dgm:prSet phldrT="[Text]"/>
      <dgm:spPr/>
      <dgm:t>
        <a:bodyPr/>
        <a:lstStyle/>
        <a:p>
          <a:r>
            <a:rPr lang="en-US" dirty="0" smtClean="0"/>
            <a:t>cell phone switches to vibrate during lecture</a:t>
          </a:r>
          <a:endParaRPr lang="en-US" dirty="0"/>
        </a:p>
      </dgm:t>
    </dgm:pt>
    <dgm:pt modelId="{C739D5BE-1797-DF48-803C-70C2367FD13A}" type="parTrans" cxnId="{F9913CE7-DEBD-BC40-AC53-24163FAE950B}">
      <dgm:prSet/>
      <dgm:spPr/>
      <dgm:t>
        <a:bodyPr/>
        <a:lstStyle/>
        <a:p>
          <a:endParaRPr lang="en-US"/>
        </a:p>
      </dgm:t>
    </dgm:pt>
    <dgm:pt modelId="{91798EA4-D337-E540-9923-C9E3A748CACA}" type="sibTrans" cxnId="{F9913CE7-DEBD-BC40-AC53-24163FAE950B}">
      <dgm:prSet/>
      <dgm:spPr/>
      <dgm:t>
        <a:bodyPr/>
        <a:lstStyle/>
        <a:p>
          <a:endParaRPr lang="en-US"/>
        </a:p>
      </dgm:t>
    </dgm:pt>
    <dgm:pt modelId="{E03854AD-AD22-1C4C-9E21-077203DFB3C1}" type="pres">
      <dgm:prSet presAssocID="{70ED34E1-2940-6644-AAF2-2C4A3E0208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FBAD02-3B98-B54B-8824-3F3FCE2ECCBC}" type="pres">
      <dgm:prSet presAssocID="{684CC61B-5CF4-2F43-918F-8EFBD216389D}" presName="composite" presStyleCnt="0"/>
      <dgm:spPr/>
    </dgm:pt>
    <dgm:pt modelId="{F8222056-510D-4347-B79B-0A0E7337632D}" type="pres">
      <dgm:prSet presAssocID="{684CC61B-5CF4-2F43-918F-8EFBD216389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0746ED-3CB6-6A4E-B975-4CCDC1BFAABE}" type="pres">
      <dgm:prSet presAssocID="{684CC61B-5CF4-2F43-918F-8EFBD216389D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031F9-44B2-A144-9A15-CE57A5204D43}" type="pres">
      <dgm:prSet presAssocID="{6EACDE96-D1EA-5F4D-BF0B-69E6A1AEB64C}" presName="space" presStyleCnt="0"/>
      <dgm:spPr/>
    </dgm:pt>
    <dgm:pt modelId="{C5AE9EF5-89FC-D046-99B8-87A9504CA956}" type="pres">
      <dgm:prSet presAssocID="{BEB35105-688B-4A46-B0CE-621CDD1FAD44}" presName="composite" presStyleCnt="0"/>
      <dgm:spPr/>
    </dgm:pt>
    <dgm:pt modelId="{5146828A-7F8F-5F4C-97BC-FA65A9C69982}" type="pres">
      <dgm:prSet presAssocID="{BEB35105-688B-4A46-B0CE-621CDD1FAD4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1AF54-A441-0648-B23A-E01496EF4B71}" type="pres">
      <dgm:prSet presAssocID="{BEB35105-688B-4A46-B0CE-621CDD1FAD44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50C0C-9481-E54D-A872-60543B76BC7C}" type="pres">
      <dgm:prSet presAssocID="{C6940BC0-9B24-874A-91C3-6AB37EC20967}" presName="space" presStyleCnt="0"/>
      <dgm:spPr/>
    </dgm:pt>
    <dgm:pt modelId="{0E62296F-0676-ED4B-AFFD-C518F25EA05B}" type="pres">
      <dgm:prSet presAssocID="{5DB25A7F-C41C-6148-9960-315CED141CE7}" presName="composite" presStyleCnt="0"/>
      <dgm:spPr/>
    </dgm:pt>
    <dgm:pt modelId="{DEFBD99C-6731-944D-8527-8091BE2BD354}" type="pres">
      <dgm:prSet presAssocID="{5DB25A7F-C41C-6148-9960-315CED141CE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B3379-1DED-BD4B-A36E-9B6EF9073EFB}" type="pres">
      <dgm:prSet presAssocID="{5DB25A7F-C41C-6148-9960-315CED141CE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F34C3-5A39-6948-9FCF-8F2845313637}" type="pres">
      <dgm:prSet presAssocID="{4C6F1A33-4840-2446-88B2-A971453BAE22}" presName="space" presStyleCnt="0"/>
      <dgm:spPr/>
    </dgm:pt>
    <dgm:pt modelId="{06AF9A2D-9BA2-584A-8CE4-DE295B83276C}" type="pres">
      <dgm:prSet presAssocID="{21BEA78D-83E1-414F-A792-8AFF10B31FFF}" presName="composite" presStyleCnt="0"/>
      <dgm:spPr/>
    </dgm:pt>
    <dgm:pt modelId="{962E904A-C74A-6741-A75B-A3B8225D3529}" type="pres">
      <dgm:prSet presAssocID="{21BEA78D-83E1-414F-A792-8AFF10B31FF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F46F8-44A5-3B47-89B4-68F71FBD890B}" type="pres">
      <dgm:prSet presAssocID="{21BEA78D-83E1-414F-A792-8AFF10B31FFF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90C018-93F0-3945-BA4E-24DD81D9DE5B}" srcId="{5DB25A7F-C41C-6148-9960-315CED141CE7}" destId="{B6FDE285-033D-BF4B-97EF-954D26D52CBD}" srcOrd="0" destOrd="0" parTransId="{DA772CAF-3E60-4642-ADDA-1F8B3443ADBE}" sibTransId="{A12BA478-8C03-8E45-9048-CF62A291EE38}"/>
    <dgm:cxn modelId="{4BFA4585-768D-0847-BD5E-4049E0313A6D}" srcId="{70ED34E1-2940-6644-AAF2-2C4A3E0208F3}" destId="{5DB25A7F-C41C-6148-9960-315CED141CE7}" srcOrd="2" destOrd="0" parTransId="{DF1861FE-87D3-C243-836A-C4CAE7FBA143}" sibTransId="{4C6F1A33-4840-2446-88B2-A971453BAE22}"/>
    <dgm:cxn modelId="{0B76D153-E2DD-D741-9BA2-7988228A2D6B}" type="presOf" srcId="{47386703-994B-8644-ABFF-730205820F86}" destId="{550F46F8-44A5-3B47-89B4-68F71FBD890B}" srcOrd="0" destOrd="0" presId="urn:microsoft.com/office/officeart/2005/8/layout/hList1"/>
    <dgm:cxn modelId="{F9913CE7-DEBD-BC40-AC53-24163FAE950B}" srcId="{21BEA78D-83E1-414F-A792-8AFF10B31FFF}" destId="{47386703-994B-8644-ABFF-730205820F86}" srcOrd="0" destOrd="0" parTransId="{C739D5BE-1797-DF48-803C-70C2367FD13A}" sibTransId="{91798EA4-D337-E540-9923-C9E3A748CACA}"/>
    <dgm:cxn modelId="{92E15E14-3A16-D14F-952A-29432C751A4B}" srcId="{684CC61B-5CF4-2F43-918F-8EFBD216389D}" destId="{2ECB9EAA-04EB-FE4D-A355-3BAE8280B8D3}" srcOrd="0" destOrd="0" parTransId="{50A37CFF-8C5E-F043-9A3C-52D3E7474C20}" sibTransId="{F0E8D447-47C5-C846-A897-A9AAD3CF4F0E}"/>
    <dgm:cxn modelId="{A05BE030-5E15-F949-9D29-E6AC34BAC15E}" srcId="{BEB35105-688B-4A46-B0CE-621CDD1FAD44}" destId="{27AC813E-78E9-BF47-8B2C-2544B3C114FC}" srcOrd="0" destOrd="0" parTransId="{514DD0F7-83BB-6E44-8D7E-E8E9B9CBC7E8}" sibTransId="{31578311-7A63-2B4D-8A8A-99F700C4AA39}"/>
    <dgm:cxn modelId="{BCC5E60C-4F58-CD44-AFAD-0F681123C553}" type="presOf" srcId="{E111F646-2775-9043-801E-E7AFF85CFADA}" destId="{330746ED-3CB6-6A4E-B975-4CCDC1BFAABE}" srcOrd="0" destOrd="1" presId="urn:microsoft.com/office/officeart/2005/8/layout/hList1"/>
    <dgm:cxn modelId="{C8939BA5-6D22-0D4C-B4F9-AF2640E13B25}" type="presOf" srcId="{27AC813E-78E9-BF47-8B2C-2544B3C114FC}" destId="{A0B1AF54-A441-0648-B23A-E01496EF4B71}" srcOrd="0" destOrd="0" presId="urn:microsoft.com/office/officeart/2005/8/layout/hList1"/>
    <dgm:cxn modelId="{D66E8D34-FF54-B847-80E3-4BE901386D3D}" type="presOf" srcId="{B6FDE285-033D-BF4B-97EF-954D26D52CBD}" destId="{4C6B3379-1DED-BD4B-A36E-9B6EF9073EFB}" srcOrd="0" destOrd="0" presId="urn:microsoft.com/office/officeart/2005/8/layout/hList1"/>
    <dgm:cxn modelId="{DC49D56E-EF4D-0B47-8A30-C7A8C4FA08B5}" type="presOf" srcId="{5DB25A7F-C41C-6148-9960-315CED141CE7}" destId="{DEFBD99C-6731-944D-8527-8091BE2BD354}" srcOrd="0" destOrd="0" presId="urn:microsoft.com/office/officeart/2005/8/layout/hList1"/>
    <dgm:cxn modelId="{BF26A40F-12B5-4847-A889-2B3FCB545410}" type="presOf" srcId="{21BEA78D-83E1-414F-A792-8AFF10B31FFF}" destId="{962E904A-C74A-6741-A75B-A3B8225D3529}" srcOrd="0" destOrd="0" presId="urn:microsoft.com/office/officeart/2005/8/layout/hList1"/>
    <dgm:cxn modelId="{086A2644-F726-E34D-98CE-D7B1B793B189}" type="presOf" srcId="{684CC61B-5CF4-2F43-918F-8EFBD216389D}" destId="{F8222056-510D-4347-B79B-0A0E7337632D}" srcOrd="0" destOrd="0" presId="urn:microsoft.com/office/officeart/2005/8/layout/hList1"/>
    <dgm:cxn modelId="{64282DFD-41E5-B744-AA5D-4532095B435C}" srcId="{70ED34E1-2940-6644-AAF2-2C4A3E0208F3}" destId="{BEB35105-688B-4A46-B0CE-621CDD1FAD44}" srcOrd="1" destOrd="0" parTransId="{887AABAB-5B79-CE4E-808E-380734A4E1FF}" sibTransId="{C6940BC0-9B24-874A-91C3-6AB37EC20967}"/>
    <dgm:cxn modelId="{A2F53AF2-B8CF-8F4D-AE42-E1D5759CB07C}" type="presOf" srcId="{70ED34E1-2940-6644-AAF2-2C4A3E0208F3}" destId="{E03854AD-AD22-1C4C-9E21-077203DFB3C1}" srcOrd="0" destOrd="0" presId="urn:microsoft.com/office/officeart/2005/8/layout/hList1"/>
    <dgm:cxn modelId="{AEE40119-C83E-0546-A076-0E6024B94168}" type="presOf" srcId="{BEB35105-688B-4A46-B0CE-621CDD1FAD44}" destId="{5146828A-7F8F-5F4C-97BC-FA65A9C69982}" srcOrd="0" destOrd="0" presId="urn:microsoft.com/office/officeart/2005/8/layout/hList1"/>
    <dgm:cxn modelId="{F80D1D36-5506-E74A-B637-B7D0BB46D511}" type="presOf" srcId="{2ECB9EAA-04EB-FE4D-A355-3BAE8280B8D3}" destId="{330746ED-3CB6-6A4E-B975-4CCDC1BFAABE}" srcOrd="0" destOrd="0" presId="urn:microsoft.com/office/officeart/2005/8/layout/hList1"/>
    <dgm:cxn modelId="{D6DEEAC7-4F55-234B-BB3A-7498C309B753}" srcId="{70ED34E1-2940-6644-AAF2-2C4A3E0208F3}" destId="{684CC61B-5CF4-2F43-918F-8EFBD216389D}" srcOrd="0" destOrd="0" parTransId="{13D84061-C792-C34F-81AB-0A57E788C08B}" sibTransId="{6EACDE96-D1EA-5F4D-BF0B-69E6A1AEB64C}"/>
    <dgm:cxn modelId="{7885B4EF-1F10-B042-8726-37E9F4905F90}" srcId="{684CC61B-5CF4-2F43-918F-8EFBD216389D}" destId="{E111F646-2775-9043-801E-E7AFF85CFADA}" srcOrd="1" destOrd="0" parTransId="{41CE8331-B2D8-8040-B9E6-93AB6A3AC725}" sibTransId="{747F5A16-1A3C-7A4B-B7BB-34F755FB6D30}"/>
    <dgm:cxn modelId="{1175F7EB-7A44-AE4B-805E-A29E32A4A5A3}" srcId="{70ED34E1-2940-6644-AAF2-2C4A3E0208F3}" destId="{21BEA78D-83E1-414F-A792-8AFF10B31FFF}" srcOrd="3" destOrd="0" parTransId="{9346FA73-19E6-4A44-939D-C3EC4CFE5637}" sibTransId="{2A42AA86-FC68-4D4C-AC2F-272435B87F53}"/>
    <dgm:cxn modelId="{B583AE4D-9683-A84D-820A-DB64E00BA898}" type="presParOf" srcId="{E03854AD-AD22-1C4C-9E21-077203DFB3C1}" destId="{2CFBAD02-3B98-B54B-8824-3F3FCE2ECCBC}" srcOrd="0" destOrd="0" presId="urn:microsoft.com/office/officeart/2005/8/layout/hList1"/>
    <dgm:cxn modelId="{23F4D7DD-77AA-164B-BC29-8109B73CC52D}" type="presParOf" srcId="{2CFBAD02-3B98-B54B-8824-3F3FCE2ECCBC}" destId="{F8222056-510D-4347-B79B-0A0E7337632D}" srcOrd="0" destOrd="0" presId="urn:microsoft.com/office/officeart/2005/8/layout/hList1"/>
    <dgm:cxn modelId="{019903A0-2D16-C746-9DCF-36594D8EC50E}" type="presParOf" srcId="{2CFBAD02-3B98-B54B-8824-3F3FCE2ECCBC}" destId="{330746ED-3CB6-6A4E-B975-4CCDC1BFAABE}" srcOrd="1" destOrd="0" presId="urn:microsoft.com/office/officeart/2005/8/layout/hList1"/>
    <dgm:cxn modelId="{F5DC7E04-216A-1743-B532-B02E96D2D1E0}" type="presParOf" srcId="{E03854AD-AD22-1C4C-9E21-077203DFB3C1}" destId="{496031F9-44B2-A144-9A15-CE57A5204D43}" srcOrd="1" destOrd="0" presId="urn:microsoft.com/office/officeart/2005/8/layout/hList1"/>
    <dgm:cxn modelId="{B60B1187-6850-1C4E-B3F4-1F55CD721BF2}" type="presParOf" srcId="{E03854AD-AD22-1C4C-9E21-077203DFB3C1}" destId="{C5AE9EF5-89FC-D046-99B8-87A9504CA956}" srcOrd="2" destOrd="0" presId="urn:microsoft.com/office/officeart/2005/8/layout/hList1"/>
    <dgm:cxn modelId="{787147CE-75FB-B041-A195-F0B5E674E8D0}" type="presParOf" srcId="{C5AE9EF5-89FC-D046-99B8-87A9504CA956}" destId="{5146828A-7F8F-5F4C-97BC-FA65A9C69982}" srcOrd="0" destOrd="0" presId="urn:microsoft.com/office/officeart/2005/8/layout/hList1"/>
    <dgm:cxn modelId="{D2CD15C8-3519-214E-A53F-C90D255DEF81}" type="presParOf" srcId="{C5AE9EF5-89FC-D046-99B8-87A9504CA956}" destId="{A0B1AF54-A441-0648-B23A-E01496EF4B71}" srcOrd="1" destOrd="0" presId="urn:microsoft.com/office/officeart/2005/8/layout/hList1"/>
    <dgm:cxn modelId="{44B10ECF-527E-EC48-8403-C25CF01A8F10}" type="presParOf" srcId="{E03854AD-AD22-1C4C-9E21-077203DFB3C1}" destId="{94B50C0C-9481-E54D-A872-60543B76BC7C}" srcOrd="3" destOrd="0" presId="urn:microsoft.com/office/officeart/2005/8/layout/hList1"/>
    <dgm:cxn modelId="{43F63948-794B-8940-AF27-83242830E3F9}" type="presParOf" srcId="{E03854AD-AD22-1C4C-9E21-077203DFB3C1}" destId="{0E62296F-0676-ED4B-AFFD-C518F25EA05B}" srcOrd="4" destOrd="0" presId="urn:microsoft.com/office/officeart/2005/8/layout/hList1"/>
    <dgm:cxn modelId="{21FFDF1D-7CAA-A440-9FAF-5B1419C3EC29}" type="presParOf" srcId="{0E62296F-0676-ED4B-AFFD-C518F25EA05B}" destId="{DEFBD99C-6731-944D-8527-8091BE2BD354}" srcOrd="0" destOrd="0" presId="urn:microsoft.com/office/officeart/2005/8/layout/hList1"/>
    <dgm:cxn modelId="{8243F3B3-F5D4-AA45-A13E-EEDCA2360DA3}" type="presParOf" srcId="{0E62296F-0676-ED4B-AFFD-C518F25EA05B}" destId="{4C6B3379-1DED-BD4B-A36E-9B6EF9073EFB}" srcOrd="1" destOrd="0" presId="urn:microsoft.com/office/officeart/2005/8/layout/hList1"/>
    <dgm:cxn modelId="{746F09C0-D266-E842-B7C9-CC97683770DA}" type="presParOf" srcId="{E03854AD-AD22-1C4C-9E21-077203DFB3C1}" destId="{9F8F34C3-5A39-6948-9FCF-8F2845313637}" srcOrd="5" destOrd="0" presId="urn:microsoft.com/office/officeart/2005/8/layout/hList1"/>
    <dgm:cxn modelId="{1FF82D2F-9F1F-D94D-BC50-CB101D08F336}" type="presParOf" srcId="{E03854AD-AD22-1C4C-9E21-077203DFB3C1}" destId="{06AF9A2D-9BA2-584A-8CE4-DE295B83276C}" srcOrd="6" destOrd="0" presId="urn:microsoft.com/office/officeart/2005/8/layout/hList1"/>
    <dgm:cxn modelId="{0F74CC57-1CEF-954F-81B4-936DAD5713FF}" type="presParOf" srcId="{06AF9A2D-9BA2-584A-8CE4-DE295B83276C}" destId="{962E904A-C74A-6741-A75B-A3B8225D3529}" srcOrd="0" destOrd="0" presId="urn:microsoft.com/office/officeart/2005/8/layout/hList1"/>
    <dgm:cxn modelId="{7C5A0115-F552-AB4D-B888-876E93D6C318}" type="presParOf" srcId="{06AF9A2D-9BA2-584A-8CE4-DE295B83276C}" destId="{550F46F8-44A5-3B47-89B4-68F71FBD89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C40CB-5474-284A-87EA-41DC0FF6A0C7}" type="datetimeFigureOut">
              <a:rPr lang="en-US" smtClean="0"/>
              <a:pPr/>
              <a:t>12/11/09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FF3D7-D88D-B043-B405-A46BE0EFE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1FEC2-2E72-D14E-BC04-5B353C5BB869}" type="datetimeFigureOut">
              <a:rPr lang="en-US" smtClean="0"/>
              <a:pPr/>
              <a:t>12/11/09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B1DC6-30C9-194F-BBFE-E210568D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C73C6-A6D0-5346-8586-A494B0D456DE}" type="slidenum">
              <a:rPr lang="en-US"/>
              <a:pPr/>
              <a:t>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these networks have unique characteristics and introduce new challenges from the networking basics to the applications</a:t>
            </a:r>
          </a:p>
          <a:p>
            <a:r>
              <a:rPr lang="en-US"/>
              <a:t>THERE IS NO END-TO-END PATH.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72057B-B215-450E-BFA9-D465D4B0A8F9}" type="slidenum">
              <a:rPr lang="en-US"/>
              <a:pPr/>
              <a:t>17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Proposed models for</a:t>
            </a:r>
          </a:p>
          <a:p>
            <a:r>
              <a:rPr lang="en-US" dirty="0"/>
              <a:t>multicasting in mobile DTNs try to extend the classical multicast</a:t>
            </a:r>
          </a:p>
          <a:p>
            <a:r>
              <a:rPr lang="en-US" dirty="0"/>
              <a:t>model to disruption-tolerant networks. They define</a:t>
            </a:r>
          </a:p>
          <a:p>
            <a:r>
              <a:rPr lang="en-US" dirty="0"/>
              <a:t>new multicast semantics to overcome the intrinsic network</a:t>
            </a:r>
          </a:p>
          <a:p>
            <a:r>
              <a:rPr lang="en-US" dirty="0"/>
              <a:t>partitioning in mobile DTNs. However, these proposed</a:t>
            </a:r>
          </a:p>
          <a:p>
            <a:r>
              <a:rPr lang="en-US" dirty="0"/>
              <a:t>architectures require a global knowledge of the multicast</a:t>
            </a:r>
          </a:p>
          <a:p>
            <a:r>
              <a:rPr lang="en-US" dirty="0"/>
              <a:t>group memberships of nodes and the network topology.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Improvements in battery capacity simply haven't kept pace with ever-more-powerful processors.</a:t>
            </a:r>
          </a:p>
          <a:p>
            <a:r>
              <a:rPr lang="en-US" dirty="0" smtClean="0"/>
              <a:t>Battery capacity improvement has stalled!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FF374-9E34-42D5-8565-9E34812BD4C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sng" dirty="0" err="1" smtClean="0"/>
              <a:t>www.fcc.gov/sptf</a:t>
            </a: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DEE27-1B9A-5049-9ED4-76F2BFDD28DA}" type="slidenum">
              <a:rPr lang="en-US"/>
              <a:pPr/>
              <a:t>32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C633F-7278-604B-8D7F-BC161BCA6FED}" type="slidenum">
              <a:rPr lang="en-US"/>
              <a:pPr/>
              <a:t>33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673"/>
            <a:ext cx="5486400" cy="41145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www.hostventures.com/colocationprices.html</a:t>
            </a:r>
            <a:endParaRPr lang="en-US" dirty="0" smtClean="0"/>
          </a:p>
          <a:p>
            <a:r>
              <a:rPr lang="en-US" dirty="0" smtClean="0"/>
              <a:t>http://aws.amazon.com/ec2/#pricing</a:t>
            </a:r>
          </a:p>
          <a:p>
            <a:r>
              <a:rPr lang="en-US" dirty="0" smtClean="0"/>
              <a:t>http://gigaom.com/2008/09/03/where-to-get-the-cheapest-mobile-data-plans/</a:t>
            </a:r>
          </a:p>
          <a:p>
            <a:r>
              <a:rPr lang="en-US" dirty="0" smtClean="0"/>
              <a:t>http://searchdatacenter.techtarget.com/news/article/0,289142,sid80_gci1204203,00.html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B1DC6-30C9-194F-BBFE-E210568D817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31452DA6-35C5-444F-9FE4-E80C5EB8A8A8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52B9-0C08-A541-A14E-014DCA8C5B97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4ABE-E662-984F-9D1D-FFA61A81114A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8EF0-AE7C-1D48-A500-3D404D44DD4F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6356-66C8-484A-86F7-EAB2163E5A90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5F53-04D4-F94E-8F88-6BDA8B7F53B4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October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Motorola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4DAB020-8B06-0040-914D-4783D6328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7740-4696-E34C-B680-C4C619E2DCD5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A32B-A17F-9B45-B808-30CA7A0D4D5C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DF16-AE6F-D24D-AC5F-CA714876F10A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56FE6-F3CC-AB40-B3B1-49599D2E9CB0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447F-5448-8349-900C-0B821E6F5245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EAC9-8545-2641-A176-8BDDE23E8FD6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7ED946D-58A1-6D4E-AC9D-425876F36844}" type="datetime1">
              <a:rPr lang="en-US" smtClean="0"/>
              <a:pPr/>
              <a:t>12/11/09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6953B2F-A1D7-ED46-AA1C-1306BFFD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oleObject5.bin"/><Relationship Id="rId5" Type="http://schemas.openxmlformats.org/officeDocument/2006/relationships/image" Target="../media/image35.png"/><Relationship Id="rId6" Type="http://schemas.openxmlformats.org/officeDocument/2006/relationships/oleObject" Target="../embeddings/oleObject6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hyperlink" Target="http://www.sharedspectrum.com/measurements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gif"/><Relationship Id="rId5" Type="http://schemas.openxmlformats.org/officeDocument/2006/relationships/image" Target="../media/image56.pdf"/><Relationship Id="rId6" Type="http://schemas.openxmlformats.org/officeDocument/2006/relationships/image" Target="../media/image57.png"/><Relationship Id="rId7" Type="http://schemas.openxmlformats.org/officeDocument/2006/relationships/image" Target="../media/image58.pdf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Relationship Id="rId11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gi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9.wmf"/><Relationship Id="rId5" Type="http://schemas.openxmlformats.org/officeDocument/2006/relationships/image" Target="../media/image20.wmf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oleObject" Target="../embeddings/oleObject1.bin"/><Relationship Id="rId10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 smtClean="0"/>
              <a:t>The Future of Wireless: Reaching the Unreachable and Adaptive Wireless Networks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7" y="3505200"/>
            <a:ext cx="6992067" cy="134470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Henning Schulzrinne</a:t>
            </a:r>
          </a:p>
          <a:p>
            <a:r>
              <a:rPr lang="en-US" sz="2545" dirty="0" smtClean="0"/>
              <a:t>(with </a:t>
            </a:r>
            <a:r>
              <a:rPr lang="en-US" sz="2545" dirty="0" err="1" smtClean="0"/>
              <a:t>Arezu</a:t>
            </a:r>
            <a:r>
              <a:rPr lang="en-US" sz="2545" dirty="0" smtClean="0"/>
              <a:t> </a:t>
            </a:r>
            <a:r>
              <a:rPr lang="en-US" sz="2545" dirty="0" err="1" smtClean="0"/>
              <a:t>Moghadam</a:t>
            </a:r>
            <a:r>
              <a:rPr lang="en-US" sz="2545" dirty="0" smtClean="0"/>
              <a:t>, </a:t>
            </a:r>
            <a:r>
              <a:rPr lang="en-US" sz="2545" dirty="0" err="1" smtClean="0"/>
              <a:t>Suman</a:t>
            </a:r>
            <a:r>
              <a:rPr lang="en-US" sz="2545" dirty="0" smtClean="0"/>
              <a:t> </a:t>
            </a:r>
            <a:r>
              <a:rPr lang="en-US" sz="2545" dirty="0" err="1" smtClean="0"/>
              <a:t>Srinivasan</a:t>
            </a:r>
            <a:r>
              <a:rPr lang="en-US" sz="2545" dirty="0" smtClean="0"/>
              <a:t>, Jae Woo Lee and others)</a:t>
            </a:r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val 2"/>
          <p:cNvSpPr>
            <a:spLocks noChangeArrowheads="1"/>
          </p:cNvSpPr>
          <p:nvPr/>
        </p:nvSpPr>
        <p:spPr bwMode="auto">
          <a:xfrm>
            <a:off x="4648200" y="2819400"/>
            <a:ext cx="4191000" cy="3962400"/>
          </a:xfrm>
          <a:prstGeom prst="ellipse">
            <a:avLst/>
          </a:prstGeom>
          <a:solidFill>
            <a:srgbClr val="FFCC99">
              <a:alpha val="10001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1187" name="Picture 3" descr="nokiaCellPhon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4876800"/>
            <a:ext cx="938213" cy="1219200"/>
          </a:xfrm>
          <a:ln/>
        </p:spPr>
      </p:pic>
      <p:pic>
        <p:nvPicPr>
          <p:cNvPr id="221188" name="Picture 4" descr="B000269R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10540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505200"/>
            <a:ext cx="1447800" cy="1447800"/>
          </a:xfrm>
          <a:prstGeom prst="rect">
            <a:avLst/>
          </a:prstGeom>
          <a:noFill/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Delivery Model</a:t>
            </a:r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7DS core functionality: Emulation of web content access and e-mail delivery</a:t>
            </a:r>
          </a:p>
        </p:txBody>
      </p:sp>
      <p:pic>
        <p:nvPicPr>
          <p:cNvPr id="221193" name="Picture 9" descr="cloud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143000" y="2895600"/>
            <a:ext cx="2438400" cy="1828800"/>
          </a:xfrm>
          <a:ln/>
        </p:spPr>
      </p:pic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3048000" y="4191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2971800" y="38100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6" name="Rectangle 12"/>
          <p:cNvSpPr>
            <a:spLocks noChangeArrowheads="1"/>
          </p:cNvSpPr>
          <p:nvPr/>
        </p:nvSpPr>
        <p:spPr bwMode="auto">
          <a:xfrm>
            <a:off x="3505200" y="46482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7" name="Rectangle 13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0555 L 0.0625 0.138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9958E-7 L 0.24045 -0.19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14979E-6 L 0.21667 -0.18863 " pathEditMode="relative" ptsTypes="AA">
                                      <p:cBhvr>
                                        <p:cTn id="21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 L 0.0875 0.24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1914E-6 L 0.20416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190" grpId="1" animBg="1"/>
      <p:bldP spid="221194" grpId="0" animBg="1"/>
      <p:bldP spid="221194" grpId="1" animBg="1"/>
      <p:bldP spid="221195" grpId="0" animBg="1"/>
      <p:bldP spid="221195" grpId="1" animBg="1"/>
      <p:bldP spid="221196" grpId="0" animBg="1"/>
      <p:bldP spid="221196" grpId="1" animBg="1"/>
      <p:bldP spid="221197" grpId="0" animBg="1"/>
      <p:bldP spid="22119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dirty="0"/>
              <a:t>Provides ability to query</a:t>
            </a:r>
            <a:r>
              <a:rPr lang="en-US" sz="2000" dirty="0" smtClean="0"/>
              <a:t> locally </a:t>
            </a:r>
            <a:r>
              <a:rPr lang="en-US" sz="2000" dirty="0"/>
              <a:t>for results</a:t>
            </a:r>
          </a:p>
          <a:p>
            <a:pPr lvl="1"/>
            <a:r>
              <a:rPr lang="en-US" sz="1800" dirty="0"/>
              <a:t>Searches the cache index using </a:t>
            </a:r>
            <a:r>
              <a:rPr lang="en-US" sz="1800" dirty="0">
                <a:solidFill>
                  <a:srgbClr val="0033CC"/>
                </a:solidFill>
              </a:rPr>
              <a:t>Swish-</a:t>
            </a:r>
            <a:r>
              <a:rPr lang="en-US" sz="1800" dirty="0" err="1">
                <a:solidFill>
                  <a:srgbClr val="0033CC"/>
                </a:solidFill>
              </a:rPr>
              <a:t>e</a:t>
            </a:r>
            <a:r>
              <a:rPr lang="en-US" sz="1800" dirty="0"/>
              <a:t> library</a:t>
            </a:r>
            <a:endParaRPr lang="en-US" sz="1800" dirty="0" smtClean="0"/>
          </a:p>
          <a:p>
            <a:r>
              <a:rPr lang="en-US" sz="2000" dirty="0" smtClean="0"/>
              <a:t>Stores query for future contacts</a:t>
            </a:r>
          </a:p>
        </p:txBody>
      </p:sp>
      <p:pic>
        <p:nvPicPr>
          <p:cNvPr id="224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24425" y="1600200"/>
            <a:ext cx="3484563" cy="4525963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468563"/>
          <a:ext cx="3581400" cy="2560637"/>
        </p:xfrm>
        <a:graphic>
          <a:graphicData uri="http://schemas.openxmlformats.org/presentationml/2006/ole">
            <p:oleObj spid="_x0000_s60418" name="Bitmap Image" r:id="rId3" imgW="5687219" imgH="4067743" progId="">
              <p:embed/>
            </p:oleObj>
          </a:graphicData>
        </a:graphic>
      </p:graphicFrame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exchange</a:t>
            </a:r>
          </a:p>
        </p:txBody>
      </p:sp>
      <p:pic>
        <p:nvPicPr>
          <p:cNvPr id="52232" name="Picture 8" descr="SM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2603500"/>
            <a:ext cx="4724400" cy="2425700"/>
          </a:xfrm>
          <a:noFill/>
          <a:ln/>
        </p:spPr>
      </p:pic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51150" y="3309938"/>
            <a:ext cx="9144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r>
              <a:rPr lang="en-US"/>
              <a:t>BonAHA framework</a:t>
            </a: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7550150" y="5514975"/>
            <a:ext cx="1101725" cy="54768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00"/>
                </a:solidFill>
              </a:rPr>
              <a:t>Node 2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600200" y="3000375"/>
            <a:ext cx="1101725" cy="547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Node 1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6940550" y="3802063"/>
            <a:ext cx="1447800" cy="1754326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607090"/>
                </a:solidFill>
              </a:rPr>
              <a:t>key21 = value21</a:t>
            </a:r>
            <a:br>
              <a:rPr lang="en-US" sz="1200">
                <a:solidFill>
                  <a:srgbClr val="607090"/>
                </a:solidFill>
              </a:rPr>
            </a:br>
            <a:r>
              <a:rPr lang="en-US" sz="1200">
                <a:solidFill>
                  <a:srgbClr val="607090"/>
                </a:solidFill>
              </a:rPr>
              <a:t>key22 = value22</a:t>
            </a:r>
            <a:br>
              <a:rPr lang="en-US" sz="1200">
                <a:solidFill>
                  <a:srgbClr val="607090"/>
                </a:solidFill>
              </a:rPr>
            </a:br>
            <a:r>
              <a:rPr lang="en-US" sz="1200">
                <a:solidFill>
                  <a:srgbClr val="607090"/>
                </a:solidFill>
              </a:rPr>
              <a:t>key23 = value23</a:t>
            </a:r>
            <a:br>
              <a:rPr lang="en-US" sz="1200">
                <a:solidFill>
                  <a:srgbClr val="607090"/>
                </a:solidFill>
              </a:rPr>
            </a:br>
            <a:r>
              <a:rPr lang="en-US" sz="1200">
                <a:solidFill>
                  <a:srgbClr val="607090"/>
                </a:solidFill>
              </a:rPr>
              <a:t>key24 = value24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2978150" y="1516063"/>
            <a:ext cx="1447800" cy="1754326"/>
          </a:xfrm>
          <a:prstGeom prst="rect">
            <a:avLst/>
          </a:prstGeom>
          <a:solidFill>
            <a:srgbClr val="CCFFFF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607090"/>
                </a:solidFill>
              </a:rPr>
              <a:t>key11 = value11</a:t>
            </a:r>
            <a:br>
              <a:rPr lang="en-US" sz="1200">
                <a:solidFill>
                  <a:srgbClr val="607090"/>
                </a:solidFill>
              </a:rPr>
            </a:br>
            <a:r>
              <a:rPr lang="en-US" sz="1200">
                <a:solidFill>
                  <a:srgbClr val="607090"/>
                </a:solidFill>
              </a:rPr>
              <a:t>key12 = value12</a:t>
            </a:r>
            <a:br>
              <a:rPr lang="en-US" sz="1200">
                <a:solidFill>
                  <a:srgbClr val="607090"/>
                </a:solidFill>
              </a:rPr>
            </a:br>
            <a:r>
              <a:rPr lang="en-US" sz="1200">
                <a:solidFill>
                  <a:srgbClr val="607090"/>
                </a:solidFill>
              </a:rPr>
              <a:t>key13 = value13</a:t>
            </a:r>
            <a:br>
              <a:rPr lang="en-US" sz="1200">
                <a:solidFill>
                  <a:srgbClr val="607090"/>
                </a:solidFill>
              </a:rPr>
            </a:br>
            <a:r>
              <a:rPr lang="en-US" sz="1200">
                <a:solidFill>
                  <a:srgbClr val="607090"/>
                </a:solidFill>
              </a:rPr>
              <a:t>key14 = value14</a:t>
            </a:r>
          </a:p>
        </p:txBody>
      </p:sp>
      <p:pic>
        <p:nvPicPr>
          <p:cNvPr id="26215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4663" y="1295400"/>
            <a:ext cx="21478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52" name="Line 8"/>
          <p:cNvSpPr>
            <a:spLocks noChangeShapeType="1"/>
          </p:cNvSpPr>
          <p:nvPr/>
        </p:nvSpPr>
        <p:spPr bwMode="auto">
          <a:xfrm flipH="1" flipV="1">
            <a:off x="4044950" y="2605088"/>
            <a:ext cx="2514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5111750" y="3214688"/>
            <a:ext cx="22177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[2] node1.get(key13)</a:t>
            </a:r>
          </a:p>
        </p:txBody>
      </p:sp>
      <p:sp>
        <p:nvSpPr>
          <p:cNvPr id="262154" name="Line 10"/>
          <p:cNvSpPr>
            <a:spLocks noChangeShapeType="1"/>
          </p:cNvSpPr>
          <p:nvPr/>
        </p:nvSpPr>
        <p:spPr bwMode="auto">
          <a:xfrm flipV="1">
            <a:off x="4551363" y="1309688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5" name="Line 11"/>
          <p:cNvSpPr>
            <a:spLocks noChangeShapeType="1"/>
          </p:cNvSpPr>
          <p:nvPr/>
        </p:nvSpPr>
        <p:spPr bwMode="auto">
          <a:xfrm flipV="1">
            <a:off x="4551363" y="1690688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4551363" y="207168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5999163" y="1498600"/>
            <a:ext cx="2084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[1] node1.register()</a:t>
            </a: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3244850" y="4173538"/>
            <a:ext cx="18621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[3] data =</a:t>
            </a:r>
          </a:p>
          <a:p>
            <a:r>
              <a:rPr lang="en-US" sz="1300" b="1">
                <a:latin typeface="Verdana" pitchFamily="-65" charset="0"/>
              </a:rPr>
              <a:t>      node1.fileGet(</a:t>
            </a:r>
          </a:p>
          <a:p>
            <a:r>
              <a:rPr lang="en-US" sz="1300" b="1">
                <a:latin typeface="Verdana" pitchFamily="-65" charset="0"/>
              </a:rPr>
              <a:t>        value13);</a:t>
            </a:r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3054350" y="3214688"/>
            <a:ext cx="35052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4551363" y="2224088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4502150" y="2376488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2162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4263" y="4586288"/>
            <a:ext cx="2147887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63" name="Text Box 19"/>
          <p:cNvSpPr txBox="1">
            <a:spLocks noChangeArrowheads="1"/>
          </p:cNvSpPr>
          <p:nvPr/>
        </p:nvSpPr>
        <p:spPr bwMode="auto">
          <a:xfrm>
            <a:off x="1447800" y="5257800"/>
            <a:ext cx="1543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BonAHA</a:t>
            </a:r>
            <a:endParaRPr lang="en-US" sz="2400" dirty="0"/>
          </a:p>
          <a:p>
            <a:r>
              <a:rPr lang="en-US" dirty="0">
                <a:solidFill>
                  <a:srgbClr val="990000"/>
                </a:solidFill>
              </a:rPr>
              <a:t>[CCNC 2009]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service model?</a:t>
            </a:r>
          </a:p>
        </p:txBody>
      </p:sp>
      <p:graphicFrame>
        <p:nvGraphicFramePr>
          <p:cNvPr id="295966" name="Object 30"/>
          <p:cNvGraphicFramePr>
            <a:graphicFrameLocks noChangeAspect="1"/>
          </p:cNvGraphicFramePr>
          <p:nvPr>
            <p:ph sz="half" idx="4294967295"/>
          </p:nvPr>
        </p:nvGraphicFramePr>
        <p:xfrm>
          <a:off x="1828800" y="5257800"/>
          <a:ext cx="542925" cy="590550"/>
        </p:xfrm>
        <a:graphic>
          <a:graphicData uri="http://schemas.openxmlformats.org/presentationml/2006/ole">
            <p:oleObj spid="_x0000_s64514" name="Bitmap Image" r:id="rId3" imgW="542857" imgH="590476" progId="">
              <p:embed/>
            </p:oleObj>
          </a:graphicData>
        </a:graphic>
      </p:graphicFrame>
      <p:graphicFrame>
        <p:nvGraphicFramePr>
          <p:cNvPr id="295968" name="Object 3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352800" y="5257800"/>
          <a:ext cx="371475" cy="561975"/>
        </p:xfrm>
        <a:graphic>
          <a:graphicData uri="http://schemas.openxmlformats.org/presentationml/2006/ole">
            <p:oleObj spid="_x0000_s64515" name="Bitmap Image" r:id="rId4" imgW="371527" imgH="561905" progId="">
              <p:embed/>
            </p:oleObj>
          </a:graphicData>
        </a:graphic>
      </p:graphicFrame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1524000" y="2819400"/>
            <a:ext cx="7162800" cy="838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Opportunistic Network Framework – get(), set(), put(), rm()</a:t>
            </a: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15240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607090"/>
                </a:solidFill>
              </a:rPr>
              <a:t>ZigBee</a:t>
            </a: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9718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607090"/>
                </a:solidFill>
              </a:rPr>
              <a:t>BlueTooth</a:t>
            </a:r>
          </a:p>
        </p:txBody>
      </p:sp>
      <p:sp>
        <p:nvSpPr>
          <p:cNvPr id="295953" name="Rectangle 17"/>
          <p:cNvSpPr>
            <a:spLocks noChangeArrowheads="1"/>
          </p:cNvSpPr>
          <p:nvPr/>
        </p:nvSpPr>
        <p:spPr bwMode="auto">
          <a:xfrm>
            <a:off x="44958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607090"/>
                </a:solidFill>
              </a:rPr>
              <a:t>mDNS/</a:t>
            </a:r>
          </a:p>
          <a:p>
            <a:pPr algn="ctr"/>
            <a:r>
              <a:rPr lang="en-US">
                <a:solidFill>
                  <a:srgbClr val="607090"/>
                </a:solidFill>
              </a:rPr>
              <a:t>DNS-SD</a:t>
            </a:r>
          </a:p>
        </p:txBody>
      </p:sp>
      <p:sp>
        <p:nvSpPr>
          <p:cNvPr id="295954" name="Rectangle 18"/>
          <p:cNvSpPr>
            <a:spLocks noChangeArrowheads="1"/>
          </p:cNvSpPr>
          <p:nvPr/>
        </p:nvSpPr>
        <p:spPr bwMode="auto">
          <a:xfrm>
            <a:off x="6019800" y="4191000"/>
            <a:ext cx="11430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607090"/>
                </a:solidFill>
              </a:rPr>
              <a:t>DHTs?</a:t>
            </a:r>
          </a:p>
        </p:txBody>
      </p:sp>
      <p:sp>
        <p:nvSpPr>
          <p:cNvPr id="295955" name="Rectangle 19"/>
          <p:cNvSpPr>
            <a:spLocks noChangeArrowheads="1"/>
          </p:cNvSpPr>
          <p:nvPr/>
        </p:nvSpPr>
        <p:spPr bwMode="auto">
          <a:xfrm>
            <a:off x="7543800" y="4191000"/>
            <a:ext cx="11430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607090"/>
                </a:solidFill>
              </a:rPr>
              <a:t>Gnutella?</a:t>
            </a:r>
          </a:p>
        </p:txBody>
      </p:sp>
      <p:pic>
        <p:nvPicPr>
          <p:cNvPr id="295970" name="Picture 3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24400" y="5181600"/>
            <a:ext cx="762000" cy="762000"/>
          </a:xfrm>
          <a:noFill/>
          <a:ln/>
        </p:spPr>
      </p:pic>
      <p:sp>
        <p:nvSpPr>
          <p:cNvPr id="295972" name="Line 36"/>
          <p:cNvSpPr>
            <a:spLocks noChangeShapeType="1"/>
          </p:cNvSpPr>
          <p:nvPr/>
        </p:nvSpPr>
        <p:spPr bwMode="auto">
          <a:xfrm>
            <a:off x="5867400" y="3886200"/>
            <a:ext cx="0" cy="228600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95986" name="Object 50"/>
          <p:cNvGraphicFramePr>
            <a:graphicFrameLocks noChangeAspect="1"/>
          </p:cNvGraphicFramePr>
          <p:nvPr>
            <p:ph idx="1"/>
          </p:nvPr>
        </p:nvGraphicFramePr>
        <p:xfrm>
          <a:off x="6781800" y="5105400"/>
          <a:ext cx="1228725" cy="962025"/>
        </p:xfrm>
        <a:graphic>
          <a:graphicData uri="http://schemas.openxmlformats.org/presentationml/2006/ole">
            <p:oleObj spid="_x0000_s64516" name="Bitmap Image" r:id="rId6" imgW="1228571" imgH="961905" progId="">
              <p:embed/>
            </p:oleObj>
          </a:graphicData>
        </a:graphic>
      </p:graphicFrame>
      <p:sp>
        <p:nvSpPr>
          <p:cNvPr id="295989" name="Line 53"/>
          <p:cNvSpPr>
            <a:spLocks noChangeShapeType="1"/>
          </p:cNvSpPr>
          <p:nvPr/>
        </p:nvSpPr>
        <p:spPr bwMode="auto">
          <a:xfrm>
            <a:off x="21336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0" name="Line 54"/>
          <p:cNvSpPr>
            <a:spLocks noChangeShapeType="1"/>
          </p:cNvSpPr>
          <p:nvPr/>
        </p:nvSpPr>
        <p:spPr bwMode="auto">
          <a:xfrm>
            <a:off x="35814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1" name="Line 55"/>
          <p:cNvSpPr>
            <a:spLocks noChangeShapeType="1"/>
          </p:cNvSpPr>
          <p:nvPr/>
        </p:nvSpPr>
        <p:spPr bwMode="auto">
          <a:xfrm>
            <a:off x="50292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2" name="Line 56"/>
          <p:cNvSpPr>
            <a:spLocks noChangeShapeType="1"/>
          </p:cNvSpPr>
          <p:nvPr/>
        </p:nvSpPr>
        <p:spPr bwMode="auto">
          <a:xfrm>
            <a:off x="6629400" y="3657600"/>
            <a:ext cx="0" cy="533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3" name="Line 57"/>
          <p:cNvSpPr>
            <a:spLocks noChangeShapeType="1"/>
          </p:cNvSpPr>
          <p:nvPr/>
        </p:nvSpPr>
        <p:spPr bwMode="auto">
          <a:xfrm>
            <a:off x="8153400" y="3657600"/>
            <a:ext cx="0" cy="533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4" name="Rectangle 58"/>
          <p:cNvSpPr>
            <a:spLocks noChangeArrowheads="1"/>
          </p:cNvSpPr>
          <p:nvPr/>
        </p:nvSpPr>
        <p:spPr bwMode="auto">
          <a:xfrm>
            <a:off x="3810000" y="1524000"/>
            <a:ext cx="2133600" cy="838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Application</a:t>
            </a:r>
          </a:p>
        </p:txBody>
      </p:sp>
      <p:sp>
        <p:nvSpPr>
          <p:cNvPr id="295995" name="Line 59"/>
          <p:cNvSpPr>
            <a:spLocks noChangeShapeType="1"/>
          </p:cNvSpPr>
          <p:nvPr/>
        </p:nvSpPr>
        <p:spPr bwMode="auto">
          <a:xfrm>
            <a:off x="4876800" y="2362200"/>
            <a:ext cx="0" cy="457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6" name="Line 60"/>
          <p:cNvSpPr>
            <a:spLocks noChangeShapeType="1"/>
          </p:cNvSpPr>
          <p:nvPr/>
        </p:nvSpPr>
        <p:spPr bwMode="auto">
          <a:xfrm>
            <a:off x="4343400" y="3886200"/>
            <a:ext cx="0" cy="228600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 animBg="1"/>
      <p:bldP spid="295942" grpId="0" animBg="1"/>
      <p:bldP spid="295951" grpId="0" animBg="1"/>
      <p:bldP spid="295953" grpId="0" animBg="1"/>
      <p:bldP spid="295954" grpId="0" animBg="1"/>
      <p:bldP spid="295955" grpId="0" animBg="1"/>
      <p:bldP spid="295972" grpId="0" animBg="1"/>
      <p:bldP spid="295989" grpId="0" animBg="1"/>
      <p:bldP spid="295990" grpId="0" animBg="1"/>
      <p:bldP spid="295991" grpId="0" animBg="1"/>
      <p:bldP spid="295992" grpId="0" animBg="1"/>
      <p:bldP spid="295993" grpId="0" animBg="1"/>
      <p:bldP spid="295994" grpId="0" animBg="1"/>
      <p:bldP spid="295995" grpId="0" animBg="1"/>
      <p:bldP spid="2959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Bulletin </a:t>
            </a:r>
            <a:r>
              <a:rPr lang="en-US" dirty="0"/>
              <a:t>Board System</a:t>
            </a:r>
          </a:p>
        </p:txBody>
      </p:sp>
      <p:pic>
        <p:nvPicPr>
          <p:cNvPr id="259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19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pic>
        <p:nvPicPr>
          <p:cNvPr id="259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038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2914650" y="6132513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Written in Objective-C, for iPod Touch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Microblogging</a:t>
            </a:r>
          </a:p>
        </p:txBody>
      </p:sp>
      <p:pic>
        <p:nvPicPr>
          <p:cNvPr id="279556" name="Picture 1" descr="F:\study\fall_08\7ds\weekly_report\2008-9-21\heming_2008-9-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55738" y="1524000"/>
            <a:ext cx="7070725" cy="4419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763000" cy="838200"/>
          </a:xfrm>
        </p:spPr>
        <p:txBody>
          <a:bodyPr>
            <a:noAutofit/>
          </a:bodyPr>
          <a:lstStyle/>
          <a:p>
            <a:r>
              <a:rPr lang="en-US" sz="2800" dirty="0"/>
              <a:t>Problem – </a:t>
            </a:r>
            <a:r>
              <a:rPr lang="en-US" sz="2800" dirty="0" smtClean="0"/>
              <a:t>lack of group </a:t>
            </a:r>
            <a:r>
              <a:rPr lang="en-US" sz="2800" dirty="0"/>
              <a:t>communication </a:t>
            </a:r>
            <a:r>
              <a:rPr lang="en-US" sz="2800" dirty="0" smtClean="0"/>
              <a:t>model for mobile </a:t>
            </a:r>
            <a:r>
              <a:rPr lang="en-US" sz="2800" dirty="0" err="1" smtClean="0"/>
              <a:t>DiTNs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0475"/>
            <a:ext cx="8229600" cy="506412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Any cast communication model</a:t>
            </a:r>
          </a:p>
          <a:p>
            <a:pPr marL="669925" lvl="1" indent="-325438"/>
            <a:r>
              <a:rPr lang="en-US" sz="2600" dirty="0"/>
              <a:t>Emergencies </a:t>
            </a:r>
          </a:p>
          <a:p>
            <a:pPr marL="669925" lvl="1" indent="-325438"/>
            <a:r>
              <a:rPr lang="en-US" sz="2600" dirty="0"/>
              <a:t>Traffic congestion notifications </a:t>
            </a:r>
          </a:p>
          <a:p>
            <a:pPr marL="669925" lvl="1" indent="-325438"/>
            <a:r>
              <a:rPr lang="en-US" sz="2600" dirty="0"/>
              <a:t>Severe weather alerts </a:t>
            </a:r>
          </a:p>
          <a:p>
            <a:r>
              <a:rPr lang="en-US" sz="2800" dirty="0" smtClean="0"/>
              <a:t>Traditional multicast as a group communication model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Fails!</a:t>
            </a:r>
          </a:p>
          <a:p>
            <a:pPr lvl="1"/>
            <a:r>
              <a:rPr lang="en-US" sz="2300" dirty="0" smtClean="0">
                <a:solidFill>
                  <a:schemeClr val="tx1"/>
                </a:solidFill>
                <a:sym typeface="Wingdings" pitchFamily="2" charset="2"/>
              </a:rPr>
              <a:t>No knowledge of the topology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No infrastructure to track group memberships</a:t>
            </a:r>
            <a:endParaRPr lang="en-US" sz="2300" dirty="0" smtClean="0">
              <a:solidFill>
                <a:schemeClr val="tx1"/>
              </a:solidFill>
            </a:endParaRPr>
          </a:p>
          <a:p>
            <a:r>
              <a:rPr lang="en-US" sz="2800" dirty="0" smtClean="0"/>
              <a:t>Communication </a:t>
            </a:r>
            <a:r>
              <a:rPr lang="en-US" sz="2800" dirty="0"/>
              <a:t>with communities of </a:t>
            </a:r>
            <a:r>
              <a:rPr lang="en-US" sz="2800" dirty="0" smtClean="0"/>
              <a:t>interest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Even a harder problem!</a:t>
            </a:r>
            <a:endParaRPr lang="en-US" sz="2800" dirty="0">
              <a:solidFill>
                <a:srgbClr val="FF0000"/>
              </a:solidFill>
            </a:endParaRPr>
          </a:p>
          <a:p>
            <a:pPr marL="669925" lvl="1" indent="-325438"/>
            <a:r>
              <a:rPr lang="en-US" sz="2600" dirty="0"/>
              <a:t>Market news, sport events</a:t>
            </a:r>
          </a:p>
          <a:p>
            <a:pPr marL="669925" lvl="1" indent="-325438"/>
            <a:r>
              <a:rPr lang="en-US" sz="2600" dirty="0"/>
              <a:t>Scientific articles</a:t>
            </a:r>
          </a:p>
          <a:p>
            <a:pPr marL="669925" lvl="1" indent="-325438"/>
            <a:r>
              <a:rPr lang="en-US" sz="2600" dirty="0"/>
              <a:t>Advertisement about particular </a:t>
            </a:r>
            <a:r>
              <a:rPr lang="en-US" sz="2600" dirty="0" smtClean="0"/>
              <a:t>products</a:t>
            </a:r>
            <a:endParaRPr lang="en-US" sz="2600" dirty="0"/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 rot="-1287773">
            <a:off x="1992313" y="1752600"/>
            <a:ext cx="3144837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Epidemic routing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Interest-aware Communication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657600"/>
            <a:ext cx="70944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3352800"/>
            <a:ext cx="70944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676400"/>
            <a:ext cx="722066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495800"/>
            <a:ext cx="722066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828800"/>
            <a:ext cx="722066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3" name="Group 13"/>
          <p:cNvGrpSpPr/>
          <p:nvPr/>
        </p:nvGrpSpPr>
        <p:grpSpPr>
          <a:xfrm>
            <a:off x="3429000" y="1295400"/>
            <a:ext cx="878537" cy="685800"/>
            <a:chOff x="1399310" y="2057400"/>
            <a:chExt cx="1259537" cy="1104900"/>
          </a:xfrm>
        </p:grpSpPr>
        <p:grpSp>
          <p:nvGrpSpPr>
            <p:cNvPr id="4" name="Group 25"/>
            <p:cNvGrpSpPr/>
            <p:nvPr/>
          </p:nvGrpSpPr>
          <p:grpSpPr>
            <a:xfrm>
              <a:off x="1399310" y="2057400"/>
              <a:ext cx="1080721" cy="1104900"/>
              <a:chOff x="1399310" y="2057400"/>
              <a:chExt cx="1080721" cy="1104900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99310" y="2590800"/>
                <a:ext cx="1080721" cy="571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 bwMode="auto">
              <a:xfrm>
                <a:off x="1627910" y="2057400"/>
                <a:ext cx="495300" cy="4953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2057400" y="2133600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5"/>
                  </a:solidFill>
                </a:rPr>
                <a:t>Jazz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6629400" y="1371600"/>
            <a:ext cx="878537" cy="685800"/>
            <a:chOff x="1399310" y="2057400"/>
            <a:chExt cx="1259537" cy="1104900"/>
          </a:xfrm>
        </p:grpSpPr>
        <p:grpSp>
          <p:nvGrpSpPr>
            <p:cNvPr id="9" name="Group 25"/>
            <p:cNvGrpSpPr/>
            <p:nvPr/>
          </p:nvGrpSpPr>
          <p:grpSpPr>
            <a:xfrm>
              <a:off x="1399310" y="2057400"/>
              <a:ext cx="1080721" cy="1104900"/>
              <a:chOff x="1399310" y="2057400"/>
              <a:chExt cx="1080721" cy="1104900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99310" y="2590800"/>
                <a:ext cx="1080721" cy="571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2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 bwMode="auto">
              <a:xfrm>
                <a:off x="1627910" y="2057400"/>
                <a:ext cx="495300" cy="4953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2057400" y="2133600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5"/>
                  </a:solidFill>
                </a:rPr>
                <a:t>Jazz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0" name="Group 23"/>
          <p:cNvGrpSpPr/>
          <p:nvPr/>
        </p:nvGrpSpPr>
        <p:grpSpPr>
          <a:xfrm>
            <a:off x="6096000" y="4267200"/>
            <a:ext cx="878537" cy="762000"/>
            <a:chOff x="1399310" y="2057400"/>
            <a:chExt cx="1259537" cy="1104900"/>
          </a:xfrm>
        </p:grpSpPr>
        <p:grpSp>
          <p:nvGrpSpPr>
            <p:cNvPr id="11" name="Group 25"/>
            <p:cNvGrpSpPr/>
            <p:nvPr/>
          </p:nvGrpSpPr>
          <p:grpSpPr>
            <a:xfrm>
              <a:off x="1399310" y="2057400"/>
              <a:ext cx="1080721" cy="1104900"/>
              <a:chOff x="1399310" y="2057400"/>
              <a:chExt cx="1080721" cy="1104900"/>
            </a:xfrm>
          </p:grpSpPr>
          <p:pic>
            <p:nvPicPr>
              <p:cNvPr id="27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99310" y="2590800"/>
                <a:ext cx="1080721" cy="571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7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 bwMode="auto">
              <a:xfrm>
                <a:off x="1627910" y="2057400"/>
                <a:ext cx="495300" cy="4953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2057400" y="2133600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5"/>
                  </a:solidFill>
                </a:rPr>
                <a:t>Jazz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" name="Group 28"/>
          <p:cNvGrpSpPr/>
          <p:nvPr/>
        </p:nvGrpSpPr>
        <p:grpSpPr>
          <a:xfrm>
            <a:off x="2667000" y="3276600"/>
            <a:ext cx="838200" cy="533400"/>
            <a:chOff x="1295400" y="4724400"/>
            <a:chExt cx="1455138" cy="110490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1600200" y="4724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95400" y="5257800"/>
              <a:ext cx="1080721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2057400" y="4800600"/>
              <a:ext cx="6931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Rock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7924800" y="3048000"/>
            <a:ext cx="838200" cy="533400"/>
            <a:chOff x="1295400" y="4724400"/>
            <a:chExt cx="1455138" cy="11049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1600200" y="4724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95400" y="5257800"/>
              <a:ext cx="1080721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2057400" y="4800600"/>
              <a:ext cx="6931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Rock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38" name="Straight Connector 37"/>
          <p:cNvCxnSpPr>
            <a:stCxn id="1027" idx="3"/>
            <a:endCxn id="8" idx="1"/>
          </p:cNvCxnSpPr>
          <p:nvPr/>
        </p:nvCxnSpPr>
        <p:spPr>
          <a:xfrm>
            <a:off x="4684466" y="2243138"/>
            <a:ext cx="1411534" cy="152400"/>
          </a:xfrm>
          <a:prstGeom prst="line">
            <a:avLst/>
          </a:prstGeom>
          <a:ln w="3810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027" idx="2"/>
          </p:cNvCxnSpPr>
          <p:nvPr/>
        </p:nvCxnSpPr>
        <p:spPr>
          <a:xfrm rot="16200000" flipH="1">
            <a:off x="4023854" y="3109453"/>
            <a:ext cx="1914525" cy="1315367"/>
          </a:xfrm>
          <a:prstGeom prst="line">
            <a:avLst/>
          </a:prstGeom>
          <a:ln w="3810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5562600" y="3581400"/>
            <a:ext cx="1447800" cy="381000"/>
          </a:xfrm>
          <a:prstGeom prst="line">
            <a:avLst/>
          </a:prstGeom>
          <a:ln w="3810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886200" y="3733800"/>
            <a:ext cx="3581400" cy="381000"/>
          </a:xfrm>
          <a:prstGeom prst="line">
            <a:avLst/>
          </a:prstGeom>
          <a:ln w="38100">
            <a:solidFill>
              <a:srgbClr val="0070C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304800" y="5109627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Communication with communities of interest</a:t>
            </a:r>
          </a:p>
          <a:p>
            <a:pPr marL="669925" lvl="1" indent="-325438">
              <a:buFont typeface="Arial" pitchFamily="34" charset="0"/>
              <a:buChar char="•"/>
            </a:pPr>
            <a:r>
              <a:rPr lang="en-US" sz="2000" dirty="0" smtClean="0"/>
              <a:t>Interest-aware </a:t>
            </a:r>
            <a:r>
              <a:rPr lang="en-US" sz="2000" dirty="0"/>
              <a:t>m</a:t>
            </a:r>
            <a:r>
              <a:rPr lang="en-US" sz="2000" dirty="0" smtClean="0"/>
              <a:t>usic </a:t>
            </a:r>
            <a:r>
              <a:rPr lang="en-US" sz="2000" dirty="0"/>
              <a:t>s</a:t>
            </a:r>
            <a:r>
              <a:rPr lang="en-US" sz="2000" dirty="0" smtClean="0"/>
              <a:t>haring </a:t>
            </a:r>
            <a:r>
              <a:rPr lang="en-US" sz="2000" dirty="0"/>
              <a:t>a</a:t>
            </a:r>
            <a:r>
              <a:rPr lang="en-US" sz="2000" dirty="0" smtClean="0"/>
              <a:t>pplication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UI of Interest-Aware Music and News Sharing Application for 7DS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8248408" cy="43053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52725" y="2643187"/>
            <a:ext cx="1214438" cy="642938"/>
          </a:xfrm>
          <a:prstGeom prst="ellipse">
            <a:avLst/>
          </a:prstGeom>
          <a:solidFill>
            <a:schemeClr val="lt1">
              <a:alpha val="3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years 20...39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Changing usage: H2H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M2M</a:t>
            </a:r>
          </a:p>
          <a:p>
            <a:r>
              <a:rPr lang="en-US" dirty="0" smtClean="0">
                <a:sym typeface="Wingdings"/>
              </a:rPr>
              <a:t>More than just first-mile access</a:t>
            </a:r>
          </a:p>
          <a:p>
            <a:r>
              <a:rPr lang="en-US" dirty="0" smtClean="0"/>
              <a:t>User-focused design</a:t>
            </a:r>
          </a:p>
          <a:p>
            <a:r>
              <a:rPr lang="en-US" dirty="0" smtClean="0"/>
              <a:t>Interconnecting mobile service</a:t>
            </a:r>
          </a:p>
          <a:p>
            <a:r>
              <a:rPr lang="en-US" dirty="0" smtClean="0"/>
              <a:t>Covering the white spots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1 </a:t>
            </a:r>
            <a:r>
              <a:rPr lang="en-US" smtClean="0"/>
              <a:t>of interest-aware: Greedy</a:t>
            </a:r>
            <a:r>
              <a:rPr lang="en-US" dirty="0" smtClean="0"/>
              <a:t>! </a:t>
            </a:r>
            <a:endParaRPr lang="en-US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524000" y="3392488"/>
            <a:ext cx="549275" cy="52546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048000" y="2347913"/>
            <a:ext cx="457200" cy="438150"/>
          </a:xfrm>
          <a:prstGeom prst="ellipse">
            <a:avLst/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5556250" y="5232400"/>
            <a:ext cx="550862" cy="525463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73687" y="3303588"/>
            <a:ext cx="549275" cy="52705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2954338"/>
            <a:ext cx="366712" cy="43815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D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981200" y="2652713"/>
            <a:ext cx="1376362" cy="2316162"/>
            <a:chOff x="2928" y="1479"/>
            <a:chExt cx="867" cy="1459"/>
          </a:xfrm>
        </p:grpSpPr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2928" y="1479"/>
              <a:ext cx="720" cy="52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976" y="2103"/>
              <a:ext cx="819" cy="6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929" y="2221"/>
              <a:ext cx="750" cy="717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097" y="155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232" y="240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275" y="209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3724275" y="2516188"/>
            <a:ext cx="2108200" cy="2857500"/>
            <a:chOff x="4026" y="1393"/>
            <a:chExt cx="1328" cy="1800"/>
          </a:xfrm>
        </p:grpSpPr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4083" y="1393"/>
              <a:ext cx="1155" cy="66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4080" y="2138"/>
              <a:ext cx="985" cy="1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4026" y="2165"/>
              <a:ext cx="1328" cy="44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4026" y="2276"/>
              <a:ext cx="1140" cy="917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4598" y="145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4887" y="227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4423" y="2717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719" y="2089"/>
              <a:ext cx="1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3</a:t>
              </a:r>
            </a:p>
          </p:txBody>
        </p:sp>
      </p:grp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1603375" y="5967413"/>
            <a:ext cx="8255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603375" y="6164263"/>
            <a:ext cx="8255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406650" y="5792788"/>
            <a:ext cx="126523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wireless contact</a:t>
            </a:r>
          </a:p>
          <a:p>
            <a:r>
              <a:rPr lang="en-US" sz="1200" dirty="0"/>
              <a:t>data transfer</a:t>
            </a: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3265487" y="3392488"/>
            <a:ext cx="549275" cy="525462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9718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116262" y="31289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173412" y="4494213"/>
            <a:ext cx="298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373687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5327650" y="3030538"/>
            <a:ext cx="31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5832475" y="396557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5556250" y="4895850"/>
            <a:ext cx="312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</a:p>
        </p:txBody>
      </p: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2073275" y="2997200"/>
            <a:ext cx="1754187" cy="657225"/>
            <a:chOff x="2986" y="1696"/>
            <a:chExt cx="1105" cy="414"/>
          </a:xfrm>
        </p:grpSpPr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2986" y="2062"/>
              <a:ext cx="751" cy="48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3391" y="183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CCFF"/>
                  </a:solidFill>
                </a:rPr>
                <a:t>2</a:t>
              </a: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3860" y="1696"/>
              <a:ext cx="231" cy="27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dirty="0"/>
                <a:t>D</a:t>
              </a:r>
            </a:p>
          </p:txBody>
        </p:sp>
      </p:grpSp>
      <p:grpSp>
        <p:nvGrpSpPr>
          <p:cNvPr id="36" name="Group 40"/>
          <p:cNvGrpSpPr>
            <a:grpSpLocks/>
          </p:cNvGrpSpPr>
          <p:nvPr/>
        </p:nvGrpSpPr>
        <p:grpSpPr bwMode="auto">
          <a:xfrm>
            <a:off x="3724275" y="2986088"/>
            <a:ext cx="2600325" cy="2409825"/>
            <a:chOff x="4026" y="1689"/>
            <a:chExt cx="1638" cy="1518"/>
          </a:xfrm>
        </p:grpSpPr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V="1">
              <a:off x="4083" y="2083"/>
              <a:ext cx="982" cy="27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>
              <a:off x="4026" y="2200"/>
              <a:ext cx="1212" cy="959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Text Box 43"/>
            <p:cNvSpPr txBox="1">
              <a:spLocks noChangeArrowheads="1"/>
            </p:cNvSpPr>
            <p:nvPr/>
          </p:nvSpPr>
          <p:spPr bwMode="auto">
            <a:xfrm>
              <a:off x="4545" y="184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CCFF"/>
                  </a:solidFill>
                </a:rPr>
                <a:t>4</a:t>
              </a:r>
            </a:p>
          </p:txBody>
        </p:sp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4714" y="257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CCFF"/>
                  </a:solidFill>
                </a:rPr>
                <a:t>4</a:t>
              </a: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5238" y="1689"/>
              <a:ext cx="231" cy="27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5433" y="2931"/>
              <a:ext cx="231" cy="27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dirty="0"/>
                <a:t>D</a:t>
              </a:r>
            </a:p>
          </p:txBody>
        </p:sp>
      </p:grp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5556250" y="2165350"/>
            <a:ext cx="458787" cy="438150"/>
          </a:xfrm>
          <a:prstGeom prst="ellipse">
            <a:avLst/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3127375" y="4805363"/>
            <a:ext cx="458787" cy="438150"/>
          </a:xfrm>
          <a:prstGeom prst="ellipse">
            <a:avLst/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5854700" y="4268788"/>
            <a:ext cx="458787" cy="438150"/>
          </a:xfrm>
          <a:prstGeom prst="ellipse">
            <a:avLst/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0" name="Oval 6"/>
          <p:cNvSpPr>
            <a:spLocks noChangeArrowheads="1"/>
          </p:cNvSpPr>
          <p:nvPr/>
        </p:nvSpPr>
        <p:spPr bwMode="auto">
          <a:xfrm>
            <a:off x="6992938" y="1600200"/>
            <a:ext cx="550862" cy="525463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6916738" y="137160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grpSp>
        <p:nvGrpSpPr>
          <p:cNvPr id="40" name="Group 54"/>
          <p:cNvGrpSpPr/>
          <p:nvPr/>
        </p:nvGrpSpPr>
        <p:grpSpPr>
          <a:xfrm>
            <a:off x="6088777" y="1828800"/>
            <a:ext cx="919163" cy="526129"/>
            <a:chOff x="5860177" y="1828800"/>
            <a:chExt cx="919163" cy="526129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5860177" y="1951704"/>
              <a:ext cx="919163" cy="403225"/>
            </a:xfrm>
            <a:prstGeom prst="line">
              <a:avLst/>
            </a:prstGeom>
            <a:ln w="2540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096000" y="182880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2"/>
                  </a:solidFill>
                </a:rPr>
                <a:t>5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52" name="Group 63"/>
          <p:cNvGrpSpPr/>
          <p:nvPr/>
        </p:nvGrpSpPr>
        <p:grpSpPr>
          <a:xfrm>
            <a:off x="5791200" y="1524000"/>
            <a:ext cx="548148" cy="762000"/>
            <a:chOff x="7529052" y="2971800"/>
            <a:chExt cx="548148" cy="762000"/>
          </a:xfrm>
        </p:grpSpPr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7620000" y="3124200"/>
              <a:ext cx="366712" cy="438150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16200000" flipH="1">
              <a:off x="7436874" y="3093474"/>
              <a:ext cx="732504" cy="5481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7422126" y="3093474"/>
              <a:ext cx="762000" cy="51865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Energy issues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Interest-aware algorithms transmit until end of contact </a:t>
            </a:r>
          </a:p>
          <a:p>
            <a:r>
              <a:rPr lang="en-US" dirty="0" smtClean="0"/>
              <a:t>Battery life remains a problem for mobile devices!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7"/>
          <p:cNvGrpSpPr/>
          <p:nvPr/>
        </p:nvGrpSpPr>
        <p:grpSpPr>
          <a:xfrm>
            <a:off x="1447800" y="2618601"/>
            <a:ext cx="5638800" cy="3553599"/>
            <a:chOff x="1676400" y="1752600"/>
            <a:chExt cx="5638800" cy="3553599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1752600"/>
              <a:ext cx="5638800" cy="333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133600" y="5029200"/>
              <a:ext cx="2768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Source: TIAX, portable power conference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– PEEP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Still interest-aware</a:t>
            </a:r>
          </a:p>
          <a:p>
            <a:pPr lvl="1"/>
            <a:r>
              <a:rPr lang="en-US" i="1" dirty="0" smtClean="0"/>
              <a:t>Interest vectors; binary</a:t>
            </a:r>
          </a:p>
          <a:p>
            <a:pPr lvl="1"/>
            <a:r>
              <a:rPr lang="en-US" dirty="0" smtClean="0"/>
              <a:t>Learning interests: feedback from user, # data items of each category, play times for music files, or LSA</a:t>
            </a:r>
          </a:p>
          <a:p>
            <a:r>
              <a:rPr lang="en-US" dirty="0" smtClean="0"/>
              <a:t>Transmit-budget</a:t>
            </a:r>
          </a:p>
          <a:p>
            <a:pPr lvl="1"/>
            <a:r>
              <a:rPr lang="en-US" dirty="0" smtClean="0"/>
              <a:t>Amount of data items allowed for transmission at each connection</a:t>
            </a:r>
          </a:p>
          <a:p>
            <a:pPr lvl="1"/>
            <a:r>
              <a:rPr lang="en-US" dirty="0" smtClean="0"/>
              <a:t>How to divide the transmit budget?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Popularity</a:t>
            </a:r>
          </a:p>
          <a:p>
            <a:pPr lvl="1"/>
            <a:r>
              <a:rPr lang="en-US" dirty="0" smtClean="0"/>
              <a:t>Should be estimated </a:t>
            </a:r>
          </a:p>
          <a:p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2743200" y="46482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5791200" y="46482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</a:t>
            </a:r>
            <a:endParaRPr lang="en-US" sz="1200" dirty="0"/>
          </a:p>
        </p:txBody>
      </p:sp>
      <p:grpSp>
        <p:nvGrpSpPr>
          <p:cNvPr id="4" name="Group 14"/>
          <p:cNvGrpSpPr/>
          <p:nvPr/>
        </p:nvGrpSpPr>
        <p:grpSpPr>
          <a:xfrm>
            <a:off x="3124200" y="4630992"/>
            <a:ext cx="2667000" cy="532606"/>
            <a:chOff x="2667000" y="5088192"/>
            <a:chExt cx="2667000" cy="53260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667000" y="5334000"/>
              <a:ext cx="2667000" cy="158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4229894" y="5354098"/>
              <a:ext cx="532606" cy="79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"/>
          <p:cNvGrpSpPr/>
          <p:nvPr/>
        </p:nvGrpSpPr>
        <p:grpSpPr>
          <a:xfrm>
            <a:off x="3074512" y="4343400"/>
            <a:ext cx="1831784" cy="521732"/>
            <a:chOff x="2617312" y="4800600"/>
            <a:chExt cx="1831784" cy="521732"/>
          </a:xfrm>
        </p:grpSpPr>
        <p:sp>
          <p:nvSpPr>
            <p:cNvPr id="11" name="Left Brace 10"/>
            <p:cNvSpPr/>
            <p:nvPr/>
          </p:nvSpPr>
          <p:spPr>
            <a:xfrm rot="5400000">
              <a:off x="3344196" y="4076700"/>
              <a:ext cx="381000" cy="18288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17312" y="4953000"/>
              <a:ext cx="1802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Items of interest?</a:t>
              </a:r>
              <a:endParaRPr lang="en-US" dirty="0"/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4953000" y="4343400"/>
            <a:ext cx="943896" cy="521732"/>
            <a:chOff x="4495800" y="4800600"/>
            <a:chExt cx="943896" cy="521732"/>
          </a:xfrm>
        </p:grpSpPr>
        <p:sp>
          <p:nvSpPr>
            <p:cNvPr id="12" name="Left Brace 11"/>
            <p:cNvSpPr/>
            <p:nvPr/>
          </p:nvSpPr>
          <p:spPr>
            <a:xfrm rot="5400000">
              <a:off x="4791996" y="4533900"/>
              <a:ext cx="381000" cy="914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95800" y="4953000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Others?</a:t>
              </a:r>
              <a:endParaRPr lang="en-US" dirty="0"/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416429" y="1391920"/>
          <a:ext cx="41147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828"/>
                <a:gridCol w="587828"/>
                <a:gridCol w="587828"/>
                <a:gridCol w="587828"/>
                <a:gridCol w="587828"/>
                <a:gridCol w="587828"/>
                <a:gridCol w="5878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to assign budget?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3945" y="1774269"/>
            <a:ext cx="4650442" cy="40814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Only interest-aware</a:t>
            </a:r>
          </a:p>
          <a:p>
            <a:pPr lvl="1"/>
            <a:r>
              <a:rPr lang="en-US" dirty="0" smtClean="0"/>
              <a:t>Might waste budget</a:t>
            </a:r>
          </a:p>
          <a:p>
            <a:endParaRPr lang="en-US" dirty="0" smtClean="0"/>
          </a:p>
          <a:p>
            <a:r>
              <a:rPr lang="en-US" dirty="0" smtClean="0"/>
              <a:t>Interest-aware + randomly selected</a:t>
            </a:r>
          </a:p>
          <a:p>
            <a:endParaRPr lang="en-US" dirty="0" smtClean="0"/>
          </a:p>
          <a:p>
            <a:r>
              <a:rPr lang="en-US" dirty="0" smtClean="0"/>
              <a:t>Interest-aware + popularity estimation</a:t>
            </a:r>
          </a:p>
          <a:p>
            <a:pPr lvl="1"/>
            <a:r>
              <a:rPr lang="en-US" dirty="0" smtClean="0"/>
              <a:t>Ideal case:  we know the global popularity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Budget designation (e.g., 50%)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5638800" y="1846008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5" name="Oval 4"/>
          <p:cNvSpPr/>
          <p:nvPr/>
        </p:nvSpPr>
        <p:spPr>
          <a:xfrm>
            <a:off x="8686800" y="1846008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19800" y="2074608"/>
            <a:ext cx="2667000" cy="158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5974663" y="1541208"/>
            <a:ext cx="2788339" cy="521732"/>
            <a:chOff x="2620296" y="4800600"/>
            <a:chExt cx="1828800" cy="521732"/>
          </a:xfrm>
        </p:grpSpPr>
        <p:sp>
          <p:nvSpPr>
            <p:cNvPr id="10" name="Left Brace 9"/>
            <p:cNvSpPr/>
            <p:nvPr/>
          </p:nvSpPr>
          <p:spPr>
            <a:xfrm rot="5400000">
              <a:off x="3344196" y="4076700"/>
              <a:ext cx="381000" cy="18288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37000" y="4953000"/>
              <a:ext cx="1202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Items of interest</a:t>
              </a:r>
              <a:endParaRPr lang="en-US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5638800" y="31242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2" name="Oval 21"/>
          <p:cNvSpPr/>
          <p:nvPr/>
        </p:nvSpPr>
        <p:spPr>
          <a:xfrm>
            <a:off x="8686800" y="31242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</a:t>
            </a:r>
            <a:endParaRPr lang="en-US" sz="1200" dirty="0"/>
          </a:p>
        </p:txBody>
      </p:sp>
      <p:grpSp>
        <p:nvGrpSpPr>
          <p:cNvPr id="8" name="Group 22"/>
          <p:cNvGrpSpPr/>
          <p:nvPr/>
        </p:nvGrpSpPr>
        <p:grpSpPr>
          <a:xfrm>
            <a:off x="6019800" y="3106992"/>
            <a:ext cx="2667000" cy="532606"/>
            <a:chOff x="2667000" y="5088192"/>
            <a:chExt cx="2667000" cy="532606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667000" y="5334000"/>
              <a:ext cx="2667000" cy="158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4229894" y="5354098"/>
              <a:ext cx="532606" cy="79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5"/>
          <p:cNvGrpSpPr/>
          <p:nvPr/>
        </p:nvGrpSpPr>
        <p:grpSpPr>
          <a:xfrm>
            <a:off x="5970112" y="2819400"/>
            <a:ext cx="1831784" cy="521732"/>
            <a:chOff x="2617312" y="4800600"/>
            <a:chExt cx="1831784" cy="521732"/>
          </a:xfrm>
        </p:grpSpPr>
        <p:sp>
          <p:nvSpPr>
            <p:cNvPr id="27" name="Left Brace 26"/>
            <p:cNvSpPr/>
            <p:nvPr/>
          </p:nvSpPr>
          <p:spPr>
            <a:xfrm rot="5400000">
              <a:off x="3344196" y="4076700"/>
              <a:ext cx="381000" cy="18288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17312" y="4953000"/>
              <a:ext cx="1725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Items of interest</a:t>
              </a:r>
              <a:endParaRPr lang="en-US" dirty="0"/>
            </a:p>
          </p:txBody>
        </p:sp>
      </p:grpSp>
      <p:grpSp>
        <p:nvGrpSpPr>
          <p:cNvPr id="12" name="Group 28"/>
          <p:cNvGrpSpPr/>
          <p:nvPr/>
        </p:nvGrpSpPr>
        <p:grpSpPr>
          <a:xfrm>
            <a:off x="7848600" y="2819400"/>
            <a:ext cx="943896" cy="521732"/>
            <a:chOff x="4495800" y="4800600"/>
            <a:chExt cx="943896" cy="521732"/>
          </a:xfrm>
        </p:grpSpPr>
        <p:sp>
          <p:nvSpPr>
            <p:cNvPr id="30" name="Left Brace 29"/>
            <p:cNvSpPr/>
            <p:nvPr/>
          </p:nvSpPr>
          <p:spPr>
            <a:xfrm rot="5400000">
              <a:off x="4791996" y="4533900"/>
              <a:ext cx="381000" cy="914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95800" y="4953000"/>
              <a:ext cx="91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random</a:t>
              </a:r>
              <a:endParaRPr lang="en-US" dirty="0"/>
            </a:p>
          </p:txBody>
        </p:sp>
      </p:grpSp>
      <p:sp>
        <p:nvSpPr>
          <p:cNvPr id="32" name="Oval 31"/>
          <p:cNvSpPr/>
          <p:nvPr/>
        </p:nvSpPr>
        <p:spPr>
          <a:xfrm>
            <a:off x="5638800" y="4495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33" name="Oval 32"/>
          <p:cNvSpPr/>
          <p:nvPr/>
        </p:nvSpPr>
        <p:spPr>
          <a:xfrm>
            <a:off x="8686800" y="4495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</a:t>
            </a:r>
            <a:endParaRPr lang="en-US" sz="1200" dirty="0"/>
          </a:p>
        </p:txBody>
      </p:sp>
      <p:grpSp>
        <p:nvGrpSpPr>
          <p:cNvPr id="13" name="Group 33"/>
          <p:cNvGrpSpPr/>
          <p:nvPr/>
        </p:nvGrpSpPr>
        <p:grpSpPr>
          <a:xfrm>
            <a:off x="6019800" y="4478592"/>
            <a:ext cx="2667000" cy="532606"/>
            <a:chOff x="2667000" y="5088192"/>
            <a:chExt cx="2667000" cy="53260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667000" y="5334000"/>
              <a:ext cx="2667000" cy="158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4229894" y="5354098"/>
              <a:ext cx="532606" cy="79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36"/>
          <p:cNvGrpSpPr/>
          <p:nvPr/>
        </p:nvGrpSpPr>
        <p:grpSpPr>
          <a:xfrm>
            <a:off x="5970112" y="4191000"/>
            <a:ext cx="1831784" cy="521732"/>
            <a:chOff x="2617312" y="4800600"/>
            <a:chExt cx="1831784" cy="521732"/>
          </a:xfrm>
        </p:grpSpPr>
        <p:sp>
          <p:nvSpPr>
            <p:cNvPr id="38" name="Left Brace 37"/>
            <p:cNvSpPr/>
            <p:nvPr/>
          </p:nvSpPr>
          <p:spPr>
            <a:xfrm rot="5400000">
              <a:off x="3344196" y="4076700"/>
              <a:ext cx="381000" cy="18288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17312" y="4953000"/>
              <a:ext cx="1725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Items of interest</a:t>
              </a:r>
              <a:endParaRPr lang="en-US" dirty="0"/>
            </a:p>
          </p:txBody>
        </p:sp>
      </p:grpSp>
      <p:grpSp>
        <p:nvGrpSpPr>
          <p:cNvPr id="15" name="Group 39"/>
          <p:cNvGrpSpPr/>
          <p:nvPr/>
        </p:nvGrpSpPr>
        <p:grpSpPr>
          <a:xfrm>
            <a:off x="7848600" y="4191000"/>
            <a:ext cx="943896" cy="521732"/>
            <a:chOff x="4495800" y="4800600"/>
            <a:chExt cx="943896" cy="521732"/>
          </a:xfrm>
        </p:grpSpPr>
        <p:sp>
          <p:nvSpPr>
            <p:cNvPr id="41" name="Left Brace 40"/>
            <p:cNvSpPr/>
            <p:nvPr/>
          </p:nvSpPr>
          <p:spPr>
            <a:xfrm rot="5400000">
              <a:off x="4791996" y="4533900"/>
              <a:ext cx="381000" cy="914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95800" y="4953000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popular</a:t>
              </a:r>
              <a:endParaRPr lang="en-US" dirty="0"/>
            </a:p>
          </p:txBody>
        </p:sp>
      </p:grpSp>
      <p:sp>
        <p:nvSpPr>
          <p:cNvPr id="43" name="Oval 42"/>
          <p:cNvSpPr/>
          <p:nvPr/>
        </p:nvSpPr>
        <p:spPr>
          <a:xfrm>
            <a:off x="5638800" y="5638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44" name="Oval 43"/>
          <p:cNvSpPr/>
          <p:nvPr/>
        </p:nvSpPr>
        <p:spPr>
          <a:xfrm>
            <a:off x="8686800" y="5638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</a:t>
            </a:r>
            <a:endParaRPr lang="en-US" sz="1200" dirty="0"/>
          </a:p>
        </p:txBody>
      </p:sp>
      <p:grpSp>
        <p:nvGrpSpPr>
          <p:cNvPr id="16" name="Group 53"/>
          <p:cNvGrpSpPr/>
          <p:nvPr/>
        </p:nvGrpSpPr>
        <p:grpSpPr>
          <a:xfrm>
            <a:off x="6019800" y="5562600"/>
            <a:ext cx="2667000" cy="532606"/>
            <a:chOff x="6019800" y="5562600"/>
            <a:chExt cx="2667000" cy="532606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6019800" y="5867400"/>
              <a:ext cx="2667000" cy="158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201694" y="5828506"/>
              <a:ext cx="532606" cy="79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47"/>
          <p:cNvGrpSpPr/>
          <p:nvPr/>
        </p:nvGrpSpPr>
        <p:grpSpPr>
          <a:xfrm>
            <a:off x="5970112" y="5334000"/>
            <a:ext cx="1421288" cy="521732"/>
            <a:chOff x="2617312" y="4800600"/>
            <a:chExt cx="1831784" cy="521732"/>
          </a:xfrm>
        </p:grpSpPr>
        <p:sp>
          <p:nvSpPr>
            <p:cNvPr id="49" name="Left Brace 48"/>
            <p:cNvSpPr/>
            <p:nvPr/>
          </p:nvSpPr>
          <p:spPr>
            <a:xfrm rot="5400000">
              <a:off x="3344196" y="4076700"/>
              <a:ext cx="381000" cy="18288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617312" y="4953000"/>
              <a:ext cx="1275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interests</a:t>
              </a:r>
              <a:endParaRPr lang="en-US" dirty="0"/>
            </a:p>
          </p:txBody>
        </p:sp>
      </p:grpSp>
      <p:grpSp>
        <p:nvGrpSpPr>
          <p:cNvPr id="18" name="Group 50"/>
          <p:cNvGrpSpPr/>
          <p:nvPr/>
        </p:nvGrpSpPr>
        <p:grpSpPr>
          <a:xfrm>
            <a:off x="7467600" y="5334000"/>
            <a:ext cx="1324896" cy="521732"/>
            <a:chOff x="4495800" y="4800600"/>
            <a:chExt cx="943896" cy="521732"/>
          </a:xfrm>
        </p:grpSpPr>
        <p:sp>
          <p:nvSpPr>
            <p:cNvPr id="52" name="Left Brace 51"/>
            <p:cNvSpPr/>
            <p:nvPr/>
          </p:nvSpPr>
          <p:spPr>
            <a:xfrm rot="5400000">
              <a:off x="4791996" y="4533900"/>
              <a:ext cx="381000" cy="914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95800" y="4953000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popular</a:t>
              </a:r>
              <a:endParaRPr lang="en-US" dirty="0"/>
            </a:p>
          </p:txBody>
        </p:sp>
      </p:grpSp>
      <p:grpSp>
        <p:nvGrpSpPr>
          <p:cNvPr id="19" name="Group 56"/>
          <p:cNvGrpSpPr/>
          <p:nvPr/>
        </p:nvGrpSpPr>
        <p:grpSpPr>
          <a:xfrm>
            <a:off x="2362200" y="2460522"/>
            <a:ext cx="3276600" cy="1022556"/>
            <a:chOff x="2821860" y="3106992"/>
            <a:chExt cx="3276600" cy="1022556"/>
          </a:xfrm>
        </p:grpSpPr>
        <p:sp>
          <p:nvSpPr>
            <p:cNvPr id="55" name="Oval 54"/>
            <p:cNvSpPr/>
            <p:nvPr/>
          </p:nvSpPr>
          <p:spPr>
            <a:xfrm>
              <a:off x="2821860" y="3519948"/>
              <a:ext cx="3276600" cy="6096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7200" y="3106992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Popularity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88358" y="2044700"/>
            <a:ext cx="4574242" cy="4081463"/>
          </a:xfrm>
        </p:spPr>
        <p:txBody>
          <a:bodyPr/>
          <a:lstStyle/>
          <a:p>
            <a:r>
              <a:rPr lang="en-US" dirty="0" smtClean="0"/>
              <a:t>Contact window </a:t>
            </a:r>
            <a:r>
              <a:rPr lang="en-US" i="1" dirty="0" smtClean="0"/>
              <a:t>N</a:t>
            </a:r>
            <a:endParaRPr lang="en-US" dirty="0" smtClean="0"/>
          </a:p>
          <a:p>
            <a:pPr lvl="1"/>
            <a:r>
              <a:rPr lang="en-US" dirty="0" smtClean="0"/>
              <a:t>History of the users’ interests</a:t>
            </a:r>
          </a:p>
          <a:p>
            <a:pPr lvl="1"/>
            <a:r>
              <a:rPr lang="en-US" dirty="0" smtClean="0"/>
              <a:t>Average or weighted average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Example: C=6, N=8</a:t>
            </a:r>
          </a:p>
          <a:p>
            <a:pPr lvl="1"/>
            <a:r>
              <a:rPr lang="en-US" dirty="0" smtClean="0"/>
              <a:t>Replace the oldest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12875" y="3756025"/>
          <a:ext cx="1765300" cy="836613"/>
        </p:xfrm>
        <a:graphic>
          <a:graphicData uri="http://schemas.openxmlformats.org/presentationml/2006/ole">
            <p:oleObj spid="_x0000_s78850" name="Equation" r:id="rId3" imgW="749300" imgH="355600" progId="Equation.3">
              <p:embed/>
            </p:oleObj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62600" y="160020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562600" y="1976612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62600" y="236220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562600" y="274320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562600" y="313436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62600" y="350520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562600" y="3881612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562600" y="426720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562600" y="496316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.62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.37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.37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.25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.12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.25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3495368" y="3313471"/>
            <a:ext cx="1887793" cy="1096297"/>
          </a:xfrm>
          <a:custGeom>
            <a:avLst/>
            <a:gdLst>
              <a:gd name="connsiteX0" fmla="*/ 0 w 1887793"/>
              <a:gd name="connsiteY0" fmla="*/ 1096297 h 1096297"/>
              <a:gd name="connsiteX1" fmla="*/ 973393 w 1887793"/>
              <a:gd name="connsiteY1" fmla="*/ 181897 h 1096297"/>
              <a:gd name="connsiteX2" fmla="*/ 1887793 w 1887793"/>
              <a:gd name="connsiteY2" fmla="*/ 4916 h 109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7793" h="1096297">
                <a:moveTo>
                  <a:pt x="0" y="1096297"/>
                </a:moveTo>
                <a:cubicBezTo>
                  <a:pt x="329380" y="730045"/>
                  <a:pt x="658761" y="363794"/>
                  <a:pt x="973393" y="181897"/>
                </a:cubicBezTo>
                <a:cubicBezTo>
                  <a:pt x="1288025" y="0"/>
                  <a:pt x="1587909" y="2458"/>
                  <a:pt x="1887793" y="4916"/>
                </a:cubicBezTo>
              </a:path>
            </a:pathLst>
          </a:cu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of PEEP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990600" y="1447800"/>
          <a:ext cx="7010400" cy="468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7200" dirty="0" smtClean="0"/>
              <a:t>Adaptive networks</a:t>
            </a:r>
            <a:endParaRPr lang="en-US" sz="7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70275" y="1371600"/>
            <a:ext cx="4885418" cy="4472671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i="1" dirty="0"/>
              <a:t>What happens at field level makes the spectrum even tighter. "Stop and consider," said </a:t>
            </a:r>
            <a:r>
              <a:rPr lang="en-US" i="1" dirty="0" err="1"/>
              <a:t>Mendelsohn</a:t>
            </a:r>
            <a:r>
              <a:rPr lang="en-US" i="1" dirty="0"/>
              <a:t>, "that each coach on the field has a </a:t>
            </a:r>
            <a:r>
              <a:rPr lang="en-US" i="1" dirty="0" err="1"/>
              <a:t>beltpack</a:t>
            </a:r>
            <a:r>
              <a:rPr lang="en-US" i="1" dirty="0"/>
              <a:t> with four frequencies per pack, with about 10 coaches per team. Then the quarterbacks have two per pack. That's </a:t>
            </a:r>
            <a:r>
              <a:rPr lang="en-US" b="1" i="1" dirty="0">
                <a:solidFill>
                  <a:srgbClr val="FEF0B8"/>
                </a:solidFill>
              </a:rPr>
              <a:t>42</a:t>
            </a:r>
            <a:r>
              <a:rPr lang="en-US" i="1" dirty="0"/>
              <a:t> frequencies for each team right there; so with two teams, that's about </a:t>
            </a:r>
            <a:r>
              <a:rPr lang="en-US" b="1" i="1" dirty="0">
                <a:solidFill>
                  <a:srgbClr val="FEF0B8"/>
                </a:solidFill>
              </a:rPr>
              <a:t>84</a:t>
            </a:r>
            <a:r>
              <a:rPr lang="en-US" i="1" dirty="0"/>
              <a:t> frequencies." But that's hardly all. "Then add another 15 frequencies for the referees, the chain gang and security frequencies. That's </a:t>
            </a:r>
            <a:r>
              <a:rPr lang="en-US" b="1" i="1" dirty="0">
                <a:solidFill>
                  <a:srgbClr val="FEF0B8"/>
                </a:solidFill>
              </a:rPr>
              <a:t>99</a:t>
            </a:r>
            <a:r>
              <a:rPr lang="en-US" i="1" dirty="0"/>
              <a:t> — before counting the TV broadcasters, which require </a:t>
            </a:r>
            <a:r>
              <a:rPr lang="en-US" b="1" i="1" dirty="0">
                <a:solidFill>
                  <a:srgbClr val="FEF0B8"/>
                </a:solidFill>
              </a:rPr>
              <a:t>40</a:t>
            </a:r>
            <a:r>
              <a:rPr lang="en-US" i="1" dirty="0"/>
              <a:t> frequencies each, minimum," he said. "Then there are another </a:t>
            </a:r>
            <a:r>
              <a:rPr lang="en-US" b="1" i="1" dirty="0">
                <a:solidFill>
                  <a:srgbClr val="FEF0B8"/>
                </a:solidFill>
              </a:rPr>
              <a:t>15</a:t>
            </a:r>
            <a:r>
              <a:rPr lang="en-US" i="1" dirty="0"/>
              <a:t> for home and away radio, and </a:t>
            </a:r>
            <a:r>
              <a:rPr lang="en-US" b="1" i="1" dirty="0">
                <a:solidFill>
                  <a:srgbClr val="FEF0B8"/>
                </a:solidFill>
              </a:rPr>
              <a:t>20</a:t>
            </a:r>
            <a:r>
              <a:rPr lang="en-US" i="1" dirty="0"/>
              <a:t> more for various broadcasters doing stand-ups before and after the game. "And what most people forget about is," </a:t>
            </a:r>
            <a:r>
              <a:rPr lang="en-US" i="1" dirty="0" err="1"/>
              <a:t>Mendelsohn</a:t>
            </a:r>
            <a:r>
              <a:rPr lang="en-US" i="1" dirty="0"/>
              <a:t> said, "that all of this RF is basically contained within and around just 100 yards."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371600"/>
            <a:ext cx="2857500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96390"/>
            <a:ext cx="3223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http://www.tvtechnology.com/article/90772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2775" y="4675522"/>
            <a:ext cx="2610352" cy="92333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Steve </a:t>
            </a:r>
            <a:r>
              <a:rPr lang="en-US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Mendelsohn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game day frequency coordinator for the NFL.	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719996" cy="207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122" y="1628572"/>
            <a:ext cx="2713767" cy="1813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3288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http://</a:t>
            </a:r>
            <a:r>
              <a:rPr lang="en-US" sz="1200" dirty="0" err="1" smtClean="0">
                <a:solidFill>
                  <a:srgbClr val="7F7F7F"/>
                </a:solidFill>
              </a:rPr>
              <a:t>www.ntia.doc.gov/osmhome/allochrt.pdf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often lightly used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72FE-C013-1148-967D-E71429F57D7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32098" name="Picture 2" descr="List B plot960-1240# 1 day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4025" y="1601788"/>
            <a:ext cx="5819775" cy="43637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6096000"/>
            <a:ext cx="403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hlinkClick r:id="rId4"/>
              </a:rPr>
              <a:t>http://www.sharedspectrum.com/measurements/</a:t>
            </a:r>
            <a:endParaRPr lang="en-US" sz="1400" dirty="0" smtClean="0">
              <a:solidFill>
                <a:srgbClr val="7F7F7F"/>
              </a:solidFill>
            </a:endParaRPr>
          </a:p>
          <a:p>
            <a:r>
              <a:rPr lang="en-US" sz="1400" dirty="0" smtClean="0">
                <a:solidFill>
                  <a:srgbClr val="7F7F7F"/>
                </a:solidFill>
              </a:rPr>
              <a:t>NYC, August 2004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networks now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pic>
        <p:nvPicPr>
          <p:cNvPr id="4" name="Picture 3" descr="bluetooth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992531"/>
            <a:ext cx="1917144" cy="1328022"/>
          </a:xfrm>
          <a:prstGeom prst="rect">
            <a:avLst/>
          </a:prstGeom>
        </p:spPr>
      </p:pic>
      <p:pic>
        <p:nvPicPr>
          <p:cNvPr id="5" name="Picture 4" descr="wifi_z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369" y="1996753"/>
            <a:ext cx="1832249" cy="132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069" y="1992531"/>
            <a:ext cx="1560156" cy="1419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68" y="3685426"/>
            <a:ext cx="1312450" cy="1312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229" y="3685426"/>
            <a:ext cx="1176943" cy="1288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051" y="3685426"/>
            <a:ext cx="1804526" cy="15918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radio is insufficient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Solution: Cognitive radio!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?</a:t>
            </a:r>
            <a:endParaRPr lang="en-US" dirty="0" smtClean="0"/>
          </a:p>
          <a:p>
            <a:r>
              <a:rPr lang="en-US" dirty="0" smtClean="0"/>
              <a:t>Doesn’t help with dense applications</a:t>
            </a:r>
          </a:p>
          <a:p>
            <a:pPr lvl="1"/>
            <a:r>
              <a:rPr lang="en-US" dirty="0" smtClean="0"/>
              <a:t>long time scales (hours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days)</a:t>
            </a:r>
          </a:p>
          <a:p>
            <a:pPr lvl="2"/>
            <a:r>
              <a:rPr lang="en-US" dirty="0" smtClean="0">
                <a:sym typeface="Wingdings"/>
              </a:rPr>
              <a:t>(geographic database solution seems most likely)</a:t>
            </a:r>
          </a:p>
          <a:p>
            <a:pPr lvl="1"/>
            <a:r>
              <a:rPr lang="en-US" dirty="0" smtClean="0">
                <a:sym typeface="Wingdings"/>
              </a:rPr>
              <a:t>each frequency still inefficiently used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automated sharing on shorter time scales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7200" dirty="0" smtClean="0"/>
              <a:t>Mobile applications</a:t>
            </a:r>
            <a:endParaRPr lang="en-US" sz="7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why’s 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/>
              <a:t>Why </a:t>
            </a:r>
            <a:r>
              <a:rPr lang="en-US" sz="2000" dirty="0"/>
              <a:t>does each mobile device need its own power supply?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Why do I have to adjust the clock on my camera each time I travel?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Why do I have to know what my IMAP server is and whether it uses TLS or SSL?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/>
              <a:t>Why </a:t>
            </a:r>
            <a:r>
              <a:rPr lang="en-US" sz="2000" dirty="0"/>
              <a:t>do I have to “synchronize” my</a:t>
            </a:r>
            <a:r>
              <a:rPr lang="en-US" sz="2000" dirty="0" smtClean="0"/>
              <a:t> </a:t>
            </a:r>
            <a:r>
              <a:rPr lang="en-US" sz="2000" dirty="0" err="1" smtClean="0"/>
              <a:t>iPhone</a:t>
            </a:r>
            <a:r>
              <a:rPr lang="en-US" sz="2000" dirty="0" smtClean="0"/>
              <a:t>?</a:t>
            </a:r>
            <a:endParaRPr lang="en-US" sz="2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Why do I have to manually update software?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/>
              <a:t>Why </a:t>
            </a:r>
            <a:r>
              <a:rPr lang="en-US" sz="2000" dirty="0"/>
              <a:t>do we use USB memory sticks when all laptops have 802.11b?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Oct. 2007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B425-462B-B442-B69E-9C4025DF002F}" type="slidenum">
              <a:rPr lang="en-US"/>
              <a:pPr/>
              <a:t>33</a:t>
            </a:fld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409575"/>
            <a:ext cx="8229600" cy="569913"/>
          </a:xfrm>
        </p:spPr>
        <p:txBody>
          <a:bodyPr>
            <a:normAutofit fontScale="90000"/>
          </a:bodyPr>
          <a:lstStyle/>
          <a:p>
            <a:r>
              <a:rPr lang="en-US" sz="3200"/>
              <a:t>Context-aware communication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371600"/>
            <a:ext cx="6248400" cy="17247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context = “the interrelated conditions in which something exists or occurs”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anything known about the participants in the (potential) communication </a:t>
            </a:r>
            <a:r>
              <a:rPr lang="en-US" sz="1800" dirty="0" smtClean="0"/>
              <a:t>relationship</a:t>
            </a:r>
            <a:endParaRPr lang="en-US" sz="1800" dirty="0"/>
          </a:p>
        </p:txBody>
      </p:sp>
      <p:pic>
        <p:nvPicPr>
          <p:cNvPr id="276484" name="Picture 4" descr="p2ry4m2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2919148"/>
            <a:ext cx="1295400" cy="833438"/>
          </a:xfrm>
          <a:prstGeom prst="rect">
            <a:avLst/>
          </a:prstGeom>
          <a:noFill/>
        </p:spPr>
      </p:pic>
      <p:pic>
        <p:nvPicPr>
          <p:cNvPr id="276485" name="Picture 5" descr="g4xipxbm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781425"/>
            <a:ext cx="839788" cy="866775"/>
          </a:xfrm>
          <a:prstGeom prst="rect">
            <a:avLst/>
          </a:prstGeom>
          <a:noFill/>
        </p:spPr>
      </p:pic>
      <p:graphicFrame>
        <p:nvGraphicFramePr>
          <p:cNvPr id="276486" name="Group 6"/>
          <p:cNvGraphicFramePr>
            <a:graphicFrameLocks noGrp="1"/>
          </p:cNvGraphicFramePr>
          <p:nvPr/>
        </p:nvGraphicFramePr>
        <p:xfrm>
          <a:off x="616858" y="3096381"/>
          <a:ext cx="6923768" cy="2915794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3032283"/>
                <a:gridCol w="389148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time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at current location of destination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capabilities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audio, video, text, …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location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location-based call routing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location events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activity/availability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rich presence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automotive safety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sensor data (mood,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physiometric)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medical monitoring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276506" name="Picture 26" descr="2rvextzh[1]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7716837" y="4838624"/>
            <a:ext cx="969963" cy="338138"/>
          </a:xfrm>
          <a:prstGeom prst="rect">
            <a:avLst/>
          </a:prstGeom>
          <a:noFill/>
        </p:spPr>
      </p:pic>
      <p:pic>
        <p:nvPicPr>
          <p:cNvPr id="276507" name="Picture 27" descr="1hjehxbw[1]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7716837" y="5370419"/>
            <a:ext cx="523875" cy="90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Examples of “invisible” behavior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463625" y="1397000"/>
          <a:ext cx="8446043" cy="4922994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2" name="Picture 32" descr="iphone_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438400"/>
            <a:ext cx="974725" cy="1609725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188259"/>
            <a:ext cx="7918450" cy="7888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Usability: Interconnected devices</a:t>
            </a:r>
            <a:endParaRPr lang="en-US" sz="3600" dirty="0"/>
          </a:p>
        </p:txBody>
      </p:sp>
      <p:pic>
        <p:nvPicPr>
          <p:cNvPr id="184324" name="Picture 4" descr="key_f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1955800" cy="1069975"/>
          </a:xfrm>
          <a:prstGeom prst="rect">
            <a:avLst/>
          </a:prstGeom>
          <a:noFill/>
        </p:spPr>
      </p:pic>
      <p:pic>
        <p:nvPicPr>
          <p:cNvPr id="184326" name="Picture 6" descr="metal2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048000"/>
            <a:ext cx="963613" cy="1300163"/>
          </a:xfrm>
          <a:prstGeom prst="rect">
            <a:avLst/>
          </a:prstGeom>
          <a:noFill/>
        </p:spPr>
      </p:pic>
      <p:pic>
        <p:nvPicPr>
          <p:cNvPr id="184327" name="Picture 7" descr="OSIWeatherStation8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724400"/>
            <a:ext cx="1295400" cy="1212850"/>
          </a:xfrm>
          <a:prstGeom prst="rect">
            <a:avLst/>
          </a:prstGeom>
          <a:noFill/>
        </p:spPr>
      </p:pic>
      <p:pic>
        <p:nvPicPr>
          <p:cNvPr id="184328" name="Picture 8" descr="Wireless_Door_B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105400"/>
            <a:ext cx="1614488" cy="1420813"/>
          </a:xfrm>
          <a:prstGeom prst="rect">
            <a:avLst/>
          </a:prstGeom>
          <a:noFill/>
        </p:spPr>
      </p:pic>
      <p:pic>
        <p:nvPicPr>
          <p:cNvPr id="184329" name="Picture 9" descr="garmin-nuvi-670-gps-unvei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1250" y="850900"/>
            <a:ext cx="1587500" cy="1587500"/>
          </a:xfrm>
          <a:prstGeom prst="rect">
            <a:avLst/>
          </a:prstGeom>
          <a:noFill/>
        </p:spPr>
      </p:pic>
      <p:pic>
        <p:nvPicPr>
          <p:cNvPr id="184331" name="Picture 11" descr="r9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2895600"/>
            <a:ext cx="1471613" cy="1236663"/>
          </a:xfrm>
          <a:prstGeom prst="rect">
            <a:avLst/>
          </a:prstGeom>
          <a:noFill/>
        </p:spPr>
      </p:pic>
      <p:pic>
        <p:nvPicPr>
          <p:cNvPr id="184332" name="Picture 12" descr="510-bose rad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876800"/>
            <a:ext cx="1395413" cy="1162050"/>
          </a:xfrm>
          <a:prstGeom prst="rect">
            <a:avLst/>
          </a:prstGeom>
          <a:noFill/>
        </p:spPr>
      </p:pic>
      <p:pic>
        <p:nvPicPr>
          <p:cNvPr id="184334" name="Picture 14" descr="wirelesswa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962400"/>
            <a:ext cx="1425575" cy="1163638"/>
          </a:xfrm>
          <a:prstGeom prst="rect">
            <a:avLst/>
          </a:prstGeom>
          <a:noFill/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762000" y="5715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any weather service</a:t>
            </a:r>
          </a:p>
          <a:p>
            <a:r>
              <a:rPr lang="en-US" sz="1200"/>
              <a:t>school closings</a:t>
            </a:r>
          </a:p>
        </p:txBody>
      </p:sp>
      <p:pic>
        <p:nvPicPr>
          <p:cNvPr id="184340" name="Picture 20" descr="laptop_comple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3352800"/>
            <a:ext cx="1441450" cy="1349375"/>
          </a:xfrm>
          <a:prstGeom prst="rect">
            <a:avLst/>
          </a:prstGeom>
          <a:noFill/>
        </p:spPr>
      </p:pic>
      <p:cxnSp>
        <p:nvCxnSpPr>
          <p:cNvPr id="184341" name="AutoShape 21"/>
          <p:cNvCxnSpPr>
            <a:cxnSpLocks noChangeShapeType="1"/>
            <a:stCxn id="184329" idx="1"/>
          </p:cNvCxnSpPr>
          <p:nvPr/>
        </p:nvCxnSpPr>
        <p:spPr bwMode="auto">
          <a:xfrm rot="10800000" flipH="1" flipV="1">
            <a:off x="4921250" y="1644650"/>
            <a:ext cx="234950" cy="1250950"/>
          </a:xfrm>
          <a:prstGeom prst="curvedConnector4">
            <a:avLst>
              <a:gd name="adj1" fmla="val -97297"/>
              <a:gd name="adj2" fmla="val 81726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2" name="Text Box 22"/>
          <p:cNvSpPr txBox="1">
            <a:spLocks noChangeArrowheads="1"/>
          </p:cNvSpPr>
          <p:nvPr/>
        </p:nvSpPr>
        <p:spPr bwMode="auto">
          <a:xfrm>
            <a:off x="186256" y="1143000"/>
            <a:ext cx="33094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hlink"/>
                </a:solidFill>
              </a:rPr>
              <a:t>opens</a:t>
            </a:r>
            <a:r>
              <a:rPr lang="en-US" sz="1600" dirty="0" smtClean="0">
                <a:solidFill>
                  <a:schemeClr val="hlink"/>
                </a:solidFill>
              </a:rPr>
              <a:t> (home, car, office) doors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>
            <a:off x="304800" y="2730500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4955FF"/>
                </a:solidFill>
              </a:rPr>
              <a:t>incoming call</a:t>
            </a:r>
            <a:endParaRPr lang="en-US" dirty="0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3022600" y="2101850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4955FF"/>
                </a:solidFill>
              </a:rPr>
              <a:t>generates TAN</a:t>
            </a:r>
            <a:endParaRPr lang="en-US" dirty="0"/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3048000" y="5715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acoustic alerts</a:t>
            </a:r>
            <a:endParaRPr lang="en-US"/>
          </a:p>
        </p:txBody>
      </p:sp>
      <p:cxnSp>
        <p:nvCxnSpPr>
          <p:cNvPr id="184346" name="AutoShape 2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565525" y="3243263"/>
            <a:ext cx="854075" cy="2714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5156200" y="24384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hlink"/>
                </a:solidFill>
              </a:rPr>
              <a:t>updates location</a:t>
            </a:r>
            <a:endParaRPr lang="en-US" dirty="0"/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3495675" y="3514725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hlink"/>
                </a:solidFill>
              </a:rPr>
              <a:t>time, location</a:t>
            </a:r>
            <a:endParaRPr lang="en-US" sz="1400" dirty="0"/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>
            <a:off x="7543800" y="5257800"/>
            <a:ext cx="1290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alert, events</a:t>
            </a:r>
            <a:endParaRPr lang="en-US">
              <a:solidFill>
                <a:schemeClr val="hlink"/>
              </a:solidFill>
            </a:endParaRPr>
          </a:p>
        </p:txBody>
      </p:sp>
      <p:cxnSp>
        <p:nvCxnSpPr>
          <p:cNvPr id="184350" name="AutoShape 30"/>
          <p:cNvCxnSpPr>
            <a:cxnSpLocks noChangeShapeType="1"/>
            <a:stCxn id="0" idx="0"/>
            <a:endCxn id="0" idx="0"/>
          </p:cNvCxnSpPr>
          <p:nvPr/>
        </p:nvCxnSpPr>
        <p:spPr bwMode="auto">
          <a:xfrm rot="5400000" flipH="1">
            <a:off x="6850857" y="2937668"/>
            <a:ext cx="609600" cy="1439863"/>
          </a:xfrm>
          <a:prstGeom prst="curvedConnector3">
            <a:avLst>
              <a:gd name="adj1" fmla="val 1375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1" name="AutoShape 31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937919" y="2188369"/>
            <a:ext cx="1077913" cy="4797425"/>
          </a:xfrm>
          <a:prstGeom prst="curvedConnector3">
            <a:avLst>
              <a:gd name="adj1" fmla="val -21208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3" name="AutoShape 33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429919" y="2696369"/>
            <a:ext cx="654050" cy="3357562"/>
          </a:xfrm>
          <a:prstGeom prst="curvedConnector3">
            <a:avLst>
              <a:gd name="adj1" fmla="val -34954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54" name="Text Box 34"/>
          <p:cNvSpPr txBox="1">
            <a:spLocks noChangeArrowheads="1"/>
          </p:cNvSpPr>
          <p:nvPr/>
        </p:nvSpPr>
        <p:spPr bwMode="auto">
          <a:xfrm>
            <a:off x="4191000" y="4572000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address book</a:t>
            </a:r>
            <a:endParaRPr lang="en-US"/>
          </a:p>
        </p:txBody>
      </p:sp>
      <p:cxnSp>
        <p:nvCxnSpPr>
          <p:cNvPr id="184355" name="AutoShape 35"/>
          <p:cNvCxnSpPr>
            <a:cxnSpLocks noChangeShapeType="1"/>
            <a:stCxn id="0" idx="2"/>
            <a:endCxn id="0" idx="2"/>
          </p:cNvCxnSpPr>
          <p:nvPr/>
        </p:nvCxnSpPr>
        <p:spPr bwMode="auto">
          <a:xfrm rot="5400000">
            <a:off x="2239963" y="3509962"/>
            <a:ext cx="300038" cy="1376363"/>
          </a:xfrm>
          <a:prstGeom prst="curvedConnector3">
            <a:avLst>
              <a:gd name="adj1" fmla="val 17619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shifting: speed to diversity, functionality, autonomic behavior</a:t>
            </a:r>
          </a:p>
          <a:p>
            <a:r>
              <a:rPr lang="en-US" dirty="0" smtClean="0"/>
              <a:t>Applications beyond voice and web</a:t>
            </a:r>
          </a:p>
          <a:p>
            <a:pPr lvl="1"/>
            <a:r>
              <a:rPr lang="en-US" dirty="0" smtClean="0"/>
              <a:t>more than “Internet of things” &amp; sensor networks</a:t>
            </a:r>
          </a:p>
          <a:p>
            <a:r>
              <a:rPr lang="en-US" dirty="0" smtClean="0"/>
              <a:t>Seamless user experience across cellular, WLAN &amp; disruption-tolerant networks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Backup slides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Deploying services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7204" y="6275294"/>
            <a:ext cx="5643282" cy="365125"/>
          </a:xfrm>
        </p:spPr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00025" y="2260173"/>
            <a:ext cx="7631200" cy="1588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720012" y="2240171"/>
            <a:ext cx="36002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497689" y="2240171"/>
            <a:ext cx="36002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164379" y="2240171"/>
            <a:ext cx="36002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497759" y="2259379"/>
            <a:ext cx="36002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831000" y="2260967"/>
            <a:ext cx="36002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6229" y="1568509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NetServ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63078" y="1445398"/>
            <a:ext cx="897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Shared</a:t>
            </a:r>
          </a:p>
          <a:p>
            <a:pPr algn="ctr"/>
            <a:r>
              <a:rPr lang="en-US" sz="1600" dirty="0" smtClean="0"/>
              <a:t>hosting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037204" y="1445398"/>
            <a:ext cx="12827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Cloud</a:t>
            </a:r>
          </a:p>
          <a:p>
            <a:pPr algn="ctr"/>
            <a:r>
              <a:rPr lang="en-US" sz="1600" dirty="0"/>
              <a:t>c</a:t>
            </a:r>
            <a:r>
              <a:rPr lang="en-US" sz="1600" dirty="0" smtClean="0"/>
              <a:t>omputing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709250" y="1445398"/>
            <a:ext cx="12686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Dedicated</a:t>
            </a:r>
          </a:p>
          <a:p>
            <a:pPr algn="ctr"/>
            <a:r>
              <a:rPr lang="en-US" sz="1600" dirty="0" smtClean="0"/>
              <a:t>hosting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024776" y="1568509"/>
            <a:ext cx="1304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Colocation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391549" y="1476176"/>
            <a:ext cx="1237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Own</a:t>
            </a:r>
          </a:p>
          <a:p>
            <a:pPr algn="ctr"/>
            <a:r>
              <a:rPr lang="en-US" sz="1400" dirty="0" smtClean="0"/>
              <a:t>data center</a:t>
            </a:r>
            <a:endParaRPr 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3831069" y="2260967"/>
            <a:ext cx="36002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-2" y="2441774"/>
          <a:ext cx="8800246" cy="3261359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669841"/>
                <a:gridCol w="1381543"/>
                <a:gridCol w="1507138"/>
                <a:gridCol w="1158263"/>
                <a:gridCol w="1409453"/>
                <a:gridCol w="1353633"/>
                <a:gridCol w="13203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Java task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/html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100s of racks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Provided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computation</a:t>
                      </a:r>
                    </a:p>
                    <a:p>
                      <a:r>
                        <a:rPr lang="en-US" sz="1400" dirty="0" smtClean="0"/>
                        <a:t>storage</a:t>
                      </a:r>
                    </a:p>
                    <a:p>
                      <a:r>
                        <a:rPr lang="en-US" sz="1400" dirty="0" smtClean="0"/>
                        <a:t>network</a:t>
                      </a:r>
                    </a:p>
                    <a:p>
                      <a:r>
                        <a:rPr lang="en-US" sz="1400" dirty="0" smtClean="0"/>
                        <a:t>power</a:t>
                      </a:r>
                    </a:p>
                    <a:p>
                      <a:r>
                        <a:rPr lang="en-US" sz="1400" dirty="0" smtClean="0"/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computation</a:t>
                      </a:r>
                    </a:p>
                    <a:p>
                      <a:r>
                        <a:rPr lang="en-US" sz="1400" dirty="0" smtClean="0"/>
                        <a:t>network</a:t>
                      </a:r>
                    </a:p>
                    <a:p>
                      <a:r>
                        <a:rPr lang="en-US" sz="1400" dirty="0" smtClean="0"/>
                        <a:t>power</a:t>
                      </a:r>
                    </a:p>
                    <a:p>
                      <a:r>
                        <a:rPr lang="en-US" sz="1400" dirty="0" smtClean="0"/>
                        <a:t>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web</a:t>
                      </a:r>
                      <a:r>
                        <a:rPr lang="en-US" sz="1400" baseline="0" dirty="0" smtClean="0"/>
                        <a:t> server</a:t>
                      </a:r>
                    </a:p>
                    <a:p>
                      <a:r>
                        <a:rPr lang="en-US" sz="1400" baseline="0" dirty="0" smtClean="0"/>
                        <a:t>network</a:t>
                      </a:r>
                    </a:p>
                    <a:p>
                      <a:r>
                        <a:rPr lang="en-US" sz="1400" baseline="0" dirty="0" smtClean="0"/>
                        <a:t>power</a:t>
                      </a:r>
                    </a:p>
                    <a:p>
                      <a:r>
                        <a:rPr lang="en-US" sz="1400" baseline="0" dirty="0" smtClean="0"/>
                        <a:t>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computation</a:t>
                      </a:r>
                    </a:p>
                    <a:p>
                      <a:r>
                        <a:rPr lang="en-US" sz="1400" dirty="0" smtClean="0"/>
                        <a:t>storage</a:t>
                      </a:r>
                    </a:p>
                    <a:p>
                      <a:r>
                        <a:rPr lang="en-US" sz="1400" dirty="0" smtClean="0"/>
                        <a:t>network</a:t>
                      </a:r>
                    </a:p>
                    <a:p>
                      <a:r>
                        <a:rPr lang="en-US" sz="1400" dirty="0" smtClean="0"/>
                        <a:t>power</a:t>
                      </a:r>
                    </a:p>
                    <a:p>
                      <a:r>
                        <a:rPr lang="en-US" sz="1400" dirty="0" smtClean="0"/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network</a:t>
                      </a:r>
                    </a:p>
                    <a:p>
                      <a:r>
                        <a:rPr lang="en-US" sz="1400" dirty="0" smtClean="0"/>
                        <a:t>power</a:t>
                      </a:r>
                    </a:p>
                    <a:p>
                      <a:r>
                        <a:rPr lang="en-US" sz="1400" dirty="0" smtClean="0"/>
                        <a:t>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setup 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$1/hour</a:t>
                      </a:r>
                    </a:p>
                    <a:p>
                      <a:r>
                        <a:rPr lang="en-US" sz="1400" dirty="0" smtClean="0"/>
                        <a:t>$0.10/GB</a:t>
                      </a:r>
                    </a:p>
                    <a:p>
                      <a:r>
                        <a:rPr lang="en-US" sz="1400" dirty="0" smtClean="0"/>
                        <a:t>$0.10/GB-month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$20/month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$100/month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$550+/rack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$10M/year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Networks beyond the Internet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420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Network model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route stability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motion of data</a:t>
                      </a:r>
                      <a:r>
                        <a:rPr lang="en-US" sz="2800" baseline="0" dirty="0" smtClean="0"/>
                        <a:t> routers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Internet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minutes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unlikely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mobile ad-hoc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 </a:t>
                      </a:r>
                      <a:r>
                        <a:rPr lang="en-US" sz="2800" dirty="0" err="1" smtClean="0"/>
                        <a:t>τ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disruptive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store-carry-forward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&lt; 3 </a:t>
                      </a:r>
                      <a:r>
                        <a:rPr lang="en-US" sz="2800" dirty="0" err="1" smtClean="0"/>
                        <a:t>τ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helpful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Emerging wireless applications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392339"/>
            <a:ext cx="2796464" cy="1781775"/>
          </a:xfrm>
          <a:prstGeom prst="rect">
            <a:avLst/>
          </a:prstGeom>
        </p:spPr>
      </p:pic>
      <p:pic>
        <p:nvPicPr>
          <p:cNvPr id="5" name="Picture 4" descr="the_raw_feed_on_kindle-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88" y="1371600"/>
            <a:ext cx="1727394" cy="1694447"/>
          </a:xfrm>
          <a:prstGeom prst="rect">
            <a:avLst/>
          </a:prstGeom>
        </p:spPr>
      </p:pic>
      <p:pic>
        <p:nvPicPr>
          <p:cNvPr id="6" name="Picture 5" descr="newSmartme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15" y="3925041"/>
            <a:ext cx="1630990" cy="1630990"/>
          </a:xfrm>
          <a:prstGeom prst="rect">
            <a:avLst/>
          </a:prstGeom>
        </p:spPr>
      </p:pic>
      <p:pic>
        <p:nvPicPr>
          <p:cNvPr id="7" name="Picture 6" descr="h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805" y="3314534"/>
            <a:ext cx="4113795" cy="2631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32" y="5051780"/>
            <a:ext cx="2227735" cy="100850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Destination/delivery mode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3429000" y="1600200"/>
            <a:ext cx="2706688" cy="3810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Destination/delivery mode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4611688" y="2438400"/>
            <a:ext cx="1447800" cy="3810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Multicast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7050088" y="2438400"/>
            <a:ext cx="1371600" cy="3810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607090"/>
                </a:solidFill>
              </a:rPr>
              <a:t>Anycast</a:t>
            </a:r>
            <a:endParaRPr lang="en-US" sz="1400" dirty="0">
              <a:solidFill>
                <a:srgbClr val="607090"/>
              </a:solidFill>
            </a:endParaRPr>
          </a:p>
        </p:txBody>
      </p:sp>
      <p:cxnSp>
        <p:nvCxnSpPr>
          <p:cNvPr id="14" name="Shape 13"/>
          <p:cNvCxnSpPr>
            <a:stCxn id="4" idx="2"/>
            <a:endCxn id="5" idx="0"/>
          </p:cNvCxnSpPr>
          <p:nvPr/>
        </p:nvCxnSpPr>
        <p:spPr>
          <a:xfrm rot="16200000" flipH="1">
            <a:off x="4830763" y="1933575"/>
            <a:ext cx="457200" cy="55245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hape 15"/>
          <p:cNvCxnSpPr>
            <a:stCxn id="4" idx="2"/>
            <a:endCxn id="6" idx="0"/>
          </p:cNvCxnSpPr>
          <p:nvPr/>
        </p:nvCxnSpPr>
        <p:spPr>
          <a:xfrm rot="16200000" flipH="1">
            <a:off x="6030913" y="733425"/>
            <a:ext cx="457200" cy="295275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Flowchart: Process 34"/>
          <p:cNvSpPr/>
          <p:nvPr/>
        </p:nvSpPr>
        <p:spPr>
          <a:xfrm>
            <a:off x="1868488" y="2438400"/>
            <a:ext cx="1447800" cy="3810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607090"/>
                </a:solidFill>
              </a:rPr>
              <a:t>Unicast</a:t>
            </a:r>
            <a:endParaRPr lang="en-US" sz="1400" dirty="0">
              <a:solidFill>
                <a:srgbClr val="607090"/>
              </a:solidFill>
            </a:endParaRPr>
          </a:p>
        </p:txBody>
      </p:sp>
      <p:cxnSp>
        <p:nvCxnSpPr>
          <p:cNvPr id="37" name="Elbow Connector 36"/>
          <p:cNvCxnSpPr>
            <a:stCxn id="4" idx="2"/>
            <a:endCxn id="35" idx="0"/>
          </p:cNvCxnSpPr>
          <p:nvPr/>
        </p:nvCxnSpPr>
        <p:spPr>
          <a:xfrm rot="5400000">
            <a:off x="3459163" y="1114425"/>
            <a:ext cx="457200" cy="219075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4306888" y="3352800"/>
            <a:ext cx="9144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Interest-driven</a:t>
            </a:r>
          </a:p>
        </p:txBody>
      </p:sp>
      <p:sp>
        <p:nvSpPr>
          <p:cNvPr id="40" name="Flowchart: Process 39"/>
          <p:cNvSpPr/>
          <p:nvPr/>
        </p:nvSpPr>
        <p:spPr>
          <a:xfrm>
            <a:off x="5526088" y="3352800"/>
            <a:ext cx="9906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Location-driven</a:t>
            </a:r>
          </a:p>
        </p:txBody>
      </p:sp>
      <p:cxnSp>
        <p:nvCxnSpPr>
          <p:cNvPr id="42" name="Elbow Connector 41"/>
          <p:cNvCxnSpPr>
            <a:stCxn id="5" idx="2"/>
            <a:endCxn id="39" idx="0"/>
          </p:cNvCxnSpPr>
          <p:nvPr/>
        </p:nvCxnSpPr>
        <p:spPr>
          <a:xfrm rot="5400000">
            <a:off x="4783138" y="2800350"/>
            <a:ext cx="533400" cy="5715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5" idx="2"/>
            <a:endCxn id="40" idx="0"/>
          </p:cNvCxnSpPr>
          <p:nvPr/>
        </p:nvCxnSpPr>
        <p:spPr>
          <a:xfrm rot="16200000" flipH="1">
            <a:off x="5411788" y="2743200"/>
            <a:ext cx="533400" cy="6858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Flowchart: Process 48"/>
          <p:cNvSpPr/>
          <p:nvPr/>
        </p:nvSpPr>
        <p:spPr>
          <a:xfrm>
            <a:off x="1335088" y="3352800"/>
            <a:ext cx="11430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Person</a:t>
            </a:r>
          </a:p>
        </p:txBody>
      </p:sp>
      <p:sp>
        <p:nvSpPr>
          <p:cNvPr id="50" name="Flowchart: Process 49"/>
          <p:cNvSpPr/>
          <p:nvPr/>
        </p:nvSpPr>
        <p:spPr>
          <a:xfrm>
            <a:off x="2782888" y="3352800"/>
            <a:ext cx="9906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Location-driven</a:t>
            </a:r>
          </a:p>
        </p:txBody>
      </p:sp>
      <p:sp>
        <p:nvSpPr>
          <p:cNvPr id="13328" name="TextBox 51"/>
          <p:cNvSpPr txBox="1">
            <a:spLocks noChangeArrowheads="1"/>
          </p:cNvSpPr>
          <p:nvPr/>
        </p:nvSpPr>
        <p:spPr bwMode="auto">
          <a:xfrm>
            <a:off x="7050088" y="2819400"/>
            <a:ext cx="1592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Any node that meets </a:t>
            </a:r>
          </a:p>
          <a:p>
            <a:r>
              <a:rPr lang="en-US" sz="1200">
                <a:latin typeface="Calibri" charset="0"/>
              </a:rPr>
              <a:t>conditions</a:t>
            </a:r>
          </a:p>
          <a:p>
            <a:r>
              <a:rPr lang="en-US" sz="1200">
                <a:latin typeface="Calibri" charset="0"/>
              </a:rPr>
              <a:t>e.g., any AP or </a:t>
            </a:r>
          </a:p>
          <a:p>
            <a:r>
              <a:rPr lang="en-US" sz="1200">
                <a:latin typeface="Calibri" charset="0"/>
              </a:rPr>
              <a:t>infostation to upload </a:t>
            </a:r>
          </a:p>
          <a:p>
            <a:r>
              <a:rPr lang="en-US" sz="1200">
                <a:latin typeface="Calibri" charset="0"/>
              </a:rPr>
              <a:t>Messages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7DS message delivery</a:t>
            </a:r>
          </a:p>
        </p:txBody>
      </p:sp>
      <p:cxnSp>
        <p:nvCxnSpPr>
          <p:cNvPr id="54" name="Elbow Connector 53"/>
          <p:cNvCxnSpPr>
            <a:stCxn id="35" idx="2"/>
            <a:endCxn id="49" idx="0"/>
          </p:cNvCxnSpPr>
          <p:nvPr/>
        </p:nvCxnSpPr>
        <p:spPr>
          <a:xfrm rot="5400000">
            <a:off x="1982788" y="2743200"/>
            <a:ext cx="533400" cy="6858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35" idx="2"/>
            <a:endCxn id="50" idx="0"/>
          </p:cNvCxnSpPr>
          <p:nvPr/>
        </p:nvCxnSpPr>
        <p:spPr>
          <a:xfrm rot="16200000" flipH="1">
            <a:off x="2668588" y="2743200"/>
            <a:ext cx="533400" cy="6858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31" name="TextBox 57"/>
          <p:cNvSpPr txBox="1">
            <a:spLocks noChangeArrowheads="1"/>
          </p:cNvSpPr>
          <p:nvPr/>
        </p:nvSpPr>
        <p:spPr bwMode="auto">
          <a:xfrm>
            <a:off x="5449888" y="3886200"/>
            <a:ext cx="1543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Geographic routing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GeOpps</a:t>
            </a:r>
          </a:p>
        </p:txBody>
      </p:sp>
      <p:sp>
        <p:nvSpPr>
          <p:cNvPr id="13332" name="TextBox 58"/>
          <p:cNvSpPr txBox="1">
            <a:spLocks noChangeArrowheads="1"/>
          </p:cNvSpPr>
          <p:nvPr/>
        </p:nvSpPr>
        <p:spPr bwMode="auto">
          <a:xfrm>
            <a:off x="4260850" y="3886200"/>
            <a:ext cx="1185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Community-</a:t>
            </a:r>
          </a:p>
          <a:p>
            <a:r>
              <a:rPr lang="en-US" sz="1200">
                <a:latin typeface="Calibri" charset="0"/>
              </a:rPr>
              <a:t>based routing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Interest-aware </a:t>
            </a:r>
          </a:p>
          <a:p>
            <a:r>
              <a:rPr lang="en-US" sz="1200">
                <a:latin typeface="Calibri" charset="0"/>
              </a:rPr>
              <a:t>communication</a:t>
            </a:r>
          </a:p>
        </p:txBody>
      </p:sp>
      <p:sp>
        <p:nvSpPr>
          <p:cNvPr id="13333" name="TextBox 57"/>
          <p:cNvSpPr txBox="1">
            <a:spLocks noChangeArrowheads="1"/>
          </p:cNvSpPr>
          <p:nvPr/>
        </p:nvSpPr>
        <p:spPr bwMode="auto">
          <a:xfrm>
            <a:off x="2782888" y="3886200"/>
            <a:ext cx="12080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Geographic </a:t>
            </a:r>
          </a:p>
          <a:p>
            <a:r>
              <a:rPr lang="en-US" sz="1200">
                <a:latin typeface="Calibri" charset="0"/>
              </a:rPr>
              <a:t>routing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GeOpps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GeoDTN+Nav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Oracle-based</a:t>
            </a:r>
          </a:p>
        </p:txBody>
      </p:sp>
      <p:sp>
        <p:nvSpPr>
          <p:cNvPr id="13334" name="TextBox 57"/>
          <p:cNvSpPr txBox="1">
            <a:spLocks noChangeArrowheads="1"/>
          </p:cNvSpPr>
          <p:nvPr/>
        </p:nvSpPr>
        <p:spPr bwMode="auto">
          <a:xfrm>
            <a:off x="1335088" y="3886200"/>
            <a:ext cx="1254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EBR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MaxProp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Prophet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Spray and wait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BUBBLE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SimBet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Depth and breadth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3657600" y="1600200"/>
            <a:ext cx="2438400" cy="3810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Depth and breadth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3276600" y="2438400"/>
            <a:ext cx="13716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607090"/>
                </a:solidFill>
              </a:rPr>
              <a:t>Two-hops / Source routing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5943600" y="2438400"/>
            <a:ext cx="22098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More than two hops 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Per-hop routing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5334000" y="3429000"/>
            <a:ext cx="10668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Single copy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6553200" y="3429000"/>
            <a:ext cx="10668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Multiple copies</a:t>
            </a:r>
          </a:p>
        </p:txBody>
      </p:sp>
      <p:cxnSp>
        <p:nvCxnSpPr>
          <p:cNvPr id="14" name="Shape 13"/>
          <p:cNvCxnSpPr>
            <a:stCxn id="4" idx="2"/>
            <a:endCxn id="5" idx="0"/>
          </p:cNvCxnSpPr>
          <p:nvPr/>
        </p:nvCxnSpPr>
        <p:spPr>
          <a:xfrm rot="5400000">
            <a:off x="4191000" y="1752600"/>
            <a:ext cx="457200" cy="9144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hape 15"/>
          <p:cNvCxnSpPr>
            <a:stCxn id="4" idx="2"/>
            <a:endCxn id="6" idx="0"/>
          </p:cNvCxnSpPr>
          <p:nvPr/>
        </p:nvCxnSpPr>
        <p:spPr>
          <a:xfrm rot="16200000" flipH="1">
            <a:off x="5734050" y="1123950"/>
            <a:ext cx="457200" cy="21717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2"/>
            <a:endCxn id="9" idx="0"/>
          </p:cNvCxnSpPr>
          <p:nvPr/>
        </p:nvCxnSpPr>
        <p:spPr>
          <a:xfrm rot="5400000">
            <a:off x="6229350" y="2609850"/>
            <a:ext cx="457200" cy="11811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" idx="2"/>
            <a:endCxn id="10" idx="0"/>
          </p:cNvCxnSpPr>
          <p:nvPr/>
        </p:nvCxnSpPr>
        <p:spPr>
          <a:xfrm rot="16200000" flipH="1">
            <a:off x="6838950" y="3181350"/>
            <a:ext cx="457200" cy="381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Flowchart: Process 34"/>
          <p:cNvSpPr/>
          <p:nvPr/>
        </p:nvSpPr>
        <p:spPr>
          <a:xfrm>
            <a:off x="1371600" y="2438400"/>
            <a:ext cx="11430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One-hop</a:t>
            </a:r>
          </a:p>
        </p:txBody>
      </p:sp>
      <p:cxnSp>
        <p:nvCxnSpPr>
          <p:cNvPr id="37" name="Elbow Connector 36"/>
          <p:cNvCxnSpPr>
            <a:stCxn id="4" idx="2"/>
            <a:endCxn id="35" idx="0"/>
          </p:cNvCxnSpPr>
          <p:nvPr/>
        </p:nvCxnSpPr>
        <p:spPr>
          <a:xfrm rot="5400000">
            <a:off x="3181350" y="742950"/>
            <a:ext cx="457200" cy="29337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50" name="TextBox 37"/>
          <p:cNvSpPr txBox="1">
            <a:spLocks noChangeArrowheads="1"/>
          </p:cNvSpPr>
          <p:nvPr/>
        </p:nvSpPr>
        <p:spPr bwMode="auto">
          <a:xfrm>
            <a:off x="1371600" y="2971800"/>
            <a:ext cx="121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 dirty="0">
                <a:latin typeface="Calibri" charset="0"/>
              </a:rPr>
              <a:t>Direct delivery</a:t>
            </a:r>
          </a:p>
          <a:p>
            <a:r>
              <a:rPr lang="en-US" sz="1200" dirty="0">
                <a:latin typeface="Calibri" charset="0"/>
              </a:rPr>
              <a:t>between a sender and a receiver</a:t>
            </a:r>
          </a:p>
        </p:txBody>
      </p:sp>
      <p:sp>
        <p:nvSpPr>
          <p:cNvPr id="39" name="Flowchart: Process 38"/>
          <p:cNvSpPr/>
          <p:nvPr/>
        </p:nvSpPr>
        <p:spPr>
          <a:xfrm>
            <a:off x="2819400" y="3429000"/>
            <a:ext cx="9144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Single link</a:t>
            </a:r>
          </a:p>
        </p:txBody>
      </p:sp>
      <p:sp>
        <p:nvSpPr>
          <p:cNvPr id="40" name="Flowchart: Process 39"/>
          <p:cNvSpPr/>
          <p:nvPr/>
        </p:nvSpPr>
        <p:spPr>
          <a:xfrm>
            <a:off x="4038600" y="3429000"/>
            <a:ext cx="9906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Multiple links</a:t>
            </a:r>
          </a:p>
        </p:txBody>
      </p:sp>
      <p:cxnSp>
        <p:nvCxnSpPr>
          <p:cNvPr id="42" name="Elbow Connector 41"/>
          <p:cNvCxnSpPr>
            <a:stCxn id="5" idx="2"/>
            <a:endCxn id="39" idx="0"/>
          </p:cNvCxnSpPr>
          <p:nvPr/>
        </p:nvCxnSpPr>
        <p:spPr>
          <a:xfrm rot="5400000">
            <a:off x="3390900" y="2857500"/>
            <a:ext cx="457200" cy="6858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5" idx="2"/>
            <a:endCxn id="40" idx="0"/>
          </p:cNvCxnSpPr>
          <p:nvPr/>
        </p:nvCxnSpPr>
        <p:spPr>
          <a:xfrm rot="16200000" flipH="1">
            <a:off x="4019550" y="2914650"/>
            <a:ext cx="457200" cy="5715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Flowchart: Process 103"/>
          <p:cNvSpPr/>
          <p:nvPr/>
        </p:nvSpPr>
        <p:spPr>
          <a:xfrm>
            <a:off x="7772400" y="3429000"/>
            <a:ext cx="9144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Flooding</a:t>
            </a:r>
          </a:p>
        </p:txBody>
      </p:sp>
      <p:sp>
        <p:nvSpPr>
          <p:cNvPr id="14356" name="TextBox 37"/>
          <p:cNvSpPr txBox="1">
            <a:spLocks noChangeArrowheads="1"/>
          </p:cNvSpPr>
          <p:nvPr/>
        </p:nvSpPr>
        <p:spPr bwMode="auto">
          <a:xfrm>
            <a:off x="7772400" y="39624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Epidemic routing,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MaxProp</a:t>
            </a:r>
          </a:p>
        </p:txBody>
      </p:sp>
      <p:cxnSp>
        <p:nvCxnSpPr>
          <p:cNvPr id="107" name="Elbow Connector 106"/>
          <p:cNvCxnSpPr>
            <a:stCxn id="6" idx="2"/>
            <a:endCxn id="104" idx="0"/>
          </p:cNvCxnSpPr>
          <p:nvPr/>
        </p:nvCxnSpPr>
        <p:spPr>
          <a:xfrm rot="16200000" flipH="1">
            <a:off x="7410450" y="2609850"/>
            <a:ext cx="457200" cy="11811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58" name="TextBox 37"/>
          <p:cNvSpPr txBox="1">
            <a:spLocks noChangeArrowheads="1"/>
          </p:cNvSpPr>
          <p:nvPr/>
        </p:nvSpPr>
        <p:spPr bwMode="auto">
          <a:xfrm>
            <a:off x="2819400" y="3962400"/>
            <a:ext cx="106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Shortest path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Oracle-based</a:t>
            </a:r>
          </a:p>
        </p:txBody>
      </p:sp>
      <p:sp>
        <p:nvSpPr>
          <p:cNvPr id="14359" name="TextBox 37"/>
          <p:cNvSpPr txBox="1">
            <a:spLocks noChangeArrowheads="1"/>
          </p:cNvSpPr>
          <p:nvPr/>
        </p:nvSpPr>
        <p:spPr bwMode="auto">
          <a:xfrm>
            <a:off x="4038600" y="3962400"/>
            <a:ext cx="106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Several possible paths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Oracle-based</a:t>
            </a:r>
          </a:p>
        </p:txBody>
      </p:sp>
      <p:sp>
        <p:nvSpPr>
          <p:cNvPr id="14360" name="TextBox 37"/>
          <p:cNvSpPr txBox="1">
            <a:spLocks noChangeArrowheads="1"/>
          </p:cNvSpPr>
          <p:nvPr/>
        </p:nvSpPr>
        <p:spPr bwMode="auto">
          <a:xfrm>
            <a:off x="5257800" y="3962400"/>
            <a:ext cx="121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GeOpps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GeoDTN+Nav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Prophet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SimBet</a:t>
            </a:r>
          </a:p>
        </p:txBody>
      </p:sp>
      <p:sp>
        <p:nvSpPr>
          <p:cNvPr id="14361" name="TextBox 37"/>
          <p:cNvSpPr txBox="1">
            <a:spLocks noChangeArrowheads="1"/>
          </p:cNvSpPr>
          <p:nvPr/>
        </p:nvSpPr>
        <p:spPr bwMode="auto">
          <a:xfrm>
            <a:off x="6553200" y="3962400"/>
            <a:ext cx="121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Spray and wait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EBR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BUBBLE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Knowledge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3962400" y="1600200"/>
            <a:ext cx="1219200" cy="3810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Knowledge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1143000" y="2286000"/>
            <a:ext cx="12192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Zero knowledge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3200400" y="2286000"/>
            <a:ext cx="16764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Deterministic information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2362200" y="3124200"/>
            <a:ext cx="1219200" cy="4572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Temporal information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4038600" y="3124200"/>
            <a:ext cx="1219200" cy="4572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Spatial information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5181600" y="4876800"/>
            <a:ext cx="1219200" cy="6858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Route/destination-invariant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5562600" y="3124200"/>
            <a:ext cx="9906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Mobility pattern</a:t>
            </a:r>
          </a:p>
        </p:txBody>
      </p:sp>
      <p:cxnSp>
        <p:nvCxnSpPr>
          <p:cNvPr id="14" name="Shape 13"/>
          <p:cNvCxnSpPr>
            <a:stCxn id="4" idx="2"/>
            <a:endCxn id="5" idx="0"/>
          </p:cNvCxnSpPr>
          <p:nvPr/>
        </p:nvCxnSpPr>
        <p:spPr>
          <a:xfrm rot="5400000">
            <a:off x="3009900" y="723900"/>
            <a:ext cx="304800" cy="28194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hape 15"/>
          <p:cNvCxnSpPr>
            <a:stCxn id="4" idx="2"/>
            <a:endCxn id="6" idx="0"/>
          </p:cNvCxnSpPr>
          <p:nvPr/>
        </p:nvCxnSpPr>
        <p:spPr>
          <a:xfrm rot="5400000">
            <a:off x="4152900" y="1866900"/>
            <a:ext cx="304800" cy="5334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cxnSpLocks noChangeShapeType="1"/>
            <a:stCxn id="6" idx="2"/>
            <a:endCxn id="7" idx="0"/>
          </p:cNvCxnSpPr>
          <p:nvPr/>
        </p:nvCxnSpPr>
        <p:spPr bwMode="auto">
          <a:xfrm rot="5400000">
            <a:off x="3365500" y="2438400"/>
            <a:ext cx="279400" cy="10668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cxnSp>
        <p:nvCxnSpPr>
          <p:cNvPr id="22" name="Elbow Connector 21"/>
          <p:cNvCxnSpPr>
            <a:cxnSpLocks noChangeShapeType="1"/>
            <a:stCxn id="8" idx="2"/>
            <a:endCxn id="9" idx="0"/>
          </p:cNvCxnSpPr>
          <p:nvPr/>
        </p:nvCxnSpPr>
        <p:spPr bwMode="auto">
          <a:xfrm rot="16200000" flipH="1">
            <a:off x="4584700" y="3657600"/>
            <a:ext cx="1270000" cy="11430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cxnSp>
        <p:nvCxnSpPr>
          <p:cNvPr id="35" name="Elbow Connector 34"/>
          <p:cNvCxnSpPr>
            <a:cxnSpLocks noChangeShapeType="1"/>
            <a:stCxn id="6" idx="2"/>
            <a:endCxn id="8" idx="0"/>
          </p:cNvCxnSpPr>
          <p:nvPr/>
        </p:nvCxnSpPr>
        <p:spPr bwMode="auto">
          <a:xfrm rot="16200000" flipH="1">
            <a:off x="4203700" y="2667000"/>
            <a:ext cx="279400" cy="6096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cxnSp>
        <p:nvCxnSpPr>
          <p:cNvPr id="39" name="Elbow Connector 38"/>
          <p:cNvCxnSpPr>
            <a:cxnSpLocks noChangeShapeType="1"/>
            <a:stCxn id="8" idx="2"/>
            <a:endCxn id="51" idx="0"/>
          </p:cNvCxnSpPr>
          <p:nvPr/>
        </p:nvCxnSpPr>
        <p:spPr bwMode="auto">
          <a:xfrm rot="5400000">
            <a:off x="4070350" y="4057650"/>
            <a:ext cx="1041400" cy="1143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sp>
        <p:nvSpPr>
          <p:cNvPr id="15376" name="TextBox 37"/>
          <p:cNvSpPr txBox="1">
            <a:spLocks noChangeArrowheads="1"/>
          </p:cNvSpPr>
          <p:nvPr/>
        </p:nvSpPr>
        <p:spPr bwMode="auto">
          <a:xfrm>
            <a:off x="1143000" y="2819400"/>
            <a:ext cx="1219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randomized routing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Epidemic routing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Spray and wait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7DS message delivery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1600200" y="48768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Bus, train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Oracle-based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6629400" y="2286000"/>
            <a:ext cx="13716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Probabilistic information</a:t>
            </a:r>
          </a:p>
        </p:txBody>
      </p:sp>
      <p:cxnSp>
        <p:nvCxnSpPr>
          <p:cNvPr id="68" name="Elbow Connector 67"/>
          <p:cNvCxnSpPr>
            <a:stCxn id="4" idx="2"/>
            <a:endCxn id="66" idx="0"/>
          </p:cNvCxnSpPr>
          <p:nvPr/>
        </p:nvCxnSpPr>
        <p:spPr>
          <a:xfrm rot="16200000" flipH="1">
            <a:off x="5791200" y="762000"/>
            <a:ext cx="304800" cy="27432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Flowchart: Process 31"/>
          <p:cNvSpPr/>
          <p:nvPr/>
        </p:nvSpPr>
        <p:spPr>
          <a:xfrm>
            <a:off x="6629400" y="3124200"/>
            <a:ext cx="11430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Popularity/centrality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524000" y="4191000"/>
            <a:ext cx="1447800" cy="6858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Time-varying, dynamics are known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3048000" y="3962400"/>
            <a:ext cx="9144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607090"/>
                </a:solidFill>
              </a:rPr>
              <a:t>Time-invariant</a:t>
            </a:r>
          </a:p>
        </p:txBody>
      </p:sp>
      <p:sp>
        <p:nvSpPr>
          <p:cNvPr id="51" name="Flowchart: Process 50"/>
          <p:cNvSpPr/>
          <p:nvPr/>
        </p:nvSpPr>
        <p:spPr>
          <a:xfrm>
            <a:off x="3962400" y="4648200"/>
            <a:ext cx="1143000" cy="11430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Route-varying,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07090"/>
                </a:solidFill>
              </a:rPr>
              <a:t>Destination- invariant</a:t>
            </a:r>
          </a:p>
        </p:txBody>
      </p:sp>
      <p:cxnSp>
        <p:nvCxnSpPr>
          <p:cNvPr id="55" name="Elbow Connector 54"/>
          <p:cNvCxnSpPr>
            <a:cxnSpLocks noChangeShapeType="1"/>
            <a:stCxn id="7" idx="2"/>
            <a:endCxn id="33" idx="0"/>
          </p:cNvCxnSpPr>
          <p:nvPr/>
        </p:nvCxnSpPr>
        <p:spPr bwMode="auto">
          <a:xfrm rot="5400000">
            <a:off x="2317750" y="3524250"/>
            <a:ext cx="584200" cy="7239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cxnSp>
        <p:nvCxnSpPr>
          <p:cNvPr id="57" name="Elbow Connector 56"/>
          <p:cNvCxnSpPr>
            <a:cxnSpLocks noChangeShapeType="1"/>
            <a:stCxn id="7" idx="2"/>
            <a:endCxn id="34" idx="0"/>
          </p:cNvCxnSpPr>
          <p:nvPr/>
        </p:nvCxnSpPr>
        <p:spPr bwMode="auto">
          <a:xfrm rot="16200000" flipH="1">
            <a:off x="3060700" y="3505200"/>
            <a:ext cx="355600" cy="5334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sp>
        <p:nvSpPr>
          <p:cNvPr id="15386" name="TextBox 37"/>
          <p:cNvSpPr txBox="1">
            <a:spLocks noChangeArrowheads="1"/>
          </p:cNvSpPr>
          <p:nvPr/>
        </p:nvSpPr>
        <p:spPr bwMode="auto">
          <a:xfrm>
            <a:off x="3048000" y="44958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Satellite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Oracle-based</a:t>
            </a:r>
          </a:p>
        </p:txBody>
      </p:sp>
      <p:sp>
        <p:nvSpPr>
          <p:cNvPr id="15387" name="TextBox 37"/>
          <p:cNvSpPr txBox="1">
            <a:spLocks noChangeArrowheads="1"/>
          </p:cNvSpPr>
          <p:nvPr/>
        </p:nvSpPr>
        <p:spPr bwMode="auto">
          <a:xfrm>
            <a:off x="5181600" y="5570538"/>
            <a:ext cx="1219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Satellite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GeOpps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GeoDTN+Nav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Oracle-based</a:t>
            </a:r>
          </a:p>
        </p:txBody>
      </p:sp>
      <p:cxnSp>
        <p:nvCxnSpPr>
          <p:cNvPr id="64" name="Elbow Connector 63"/>
          <p:cNvCxnSpPr>
            <a:cxnSpLocks noChangeShapeType="1"/>
            <a:stCxn id="66" idx="2"/>
            <a:endCxn id="10" idx="0"/>
          </p:cNvCxnSpPr>
          <p:nvPr/>
        </p:nvCxnSpPr>
        <p:spPr bwMode="auto">
          <a:xfrm rot="5400000">
            <a:off x="6546850" y="2343150"/>
            <a:ext cx="279400" cy="12573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cxnSp>
        <p:nvCxnSpPr>
          <p:cNvPr id="67" name="Elbow Connector 66"/>
          <p:cNvCxnSpPr>
            <a:cxnSpLocks noChangeShapeType="1"/>
            <a:stCxn id="66" idx="2"/>
            <a:endCxn id="32" idx="0"/>
          </p:cNvCxnSpPr>
          <p:nvPr/>
        </p:nvCxnSpPr>
        <p:spPr bwMode="auto">
          <a:xfrm rot="5400000">
            <a:off x="7118350" y="2914650"/>
            <a:ext cx="279400" cy="1143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 type="triangle" w="med" len="sm"/>
          </a:ln>
        </p:spPr>
      </p:cxnSp>
      <p:sp>
        <p:nvSpPr>
          <p:cNvPr id="36" name="Flowchart: Process 35"/>
          <p:cNvSpPr/>
          <p:nvPr/>
        </p:nvSpPr>
        <p:spPr>
          <a:xfrm>
            <a:off x="7848600" y="3124200"/>
            <a:ext cx="1143000" cy="533400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607090"/>
                </a:solidFill>
              </a:rPr>
              <a:t>Personal relationship</a:t>
            </a:r>
          </a:p>
        </p:txBody>
      </p:sp>
      <p:sp>
        <p:nvSpPr>
          <p:cNvPr id="15391" name="TextBox 57"/>
          <p:cNvSpPr txBox="1">
            <a:spLocks noChangeArrowheads="1"/>
          </p:cNvSpPr>
          <p:nvPr/>
        </p:nvSpPr>
        <p:spPr bwMode="auto">
          <a:xfrm>
            <a:off x="5715000" y="3657600"/>
            <a:ext cx="114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Route/destination location varying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Prophet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MobySpace</a:t>
            </a:r>
          </a:p>
        </p:txBody>
      </p:sp>
      <p:sp>
        <p:nvSpPr>
          <p:cNvPr id="15392" name="TextBox 57"/>
          <p:cNvSpPr txBox="1">
            <a:spLocks noChangeArrowheads="1"/>
          </p:cNvSpPr>
          <p:nvPr/>
        </p:nvSpPr>
        <p:spPr bwMode="auto">
          <a:xfrm>
            <a:off x="6781800" y="3657600"/>
            <a:ext cx="844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EBR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BUBBLE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SimBet</a:t>
            </a:r>
          </a:p>
        </p:txBody>
      </p:sp>
      <p:sp>
        <p:nvSpPr>
          <p:cNvPr id="15393" name="Rectangle 39"/>
          <p:cNvSpPr>
            <a:spLocks noChangeArrowheads="1"/>
          </p:cNvSpPr>
          <p:nvPr/>
        </p:nvSpPr>
        <p:spPr bwMode="auto">
          <a:xfrm>
            <a:off x="4038600" y="5791200"/>
            <a:ext cx="114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Navigation system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GeoDTN+Nav</a:t>
            </a:r>
          </a:p>
        </p:txBody>
      </p:sp>
      <p:cxnSp>
        <p:nvCxnSpPr>
          <p:cNvPr id="46" name="Elbow Connector 45"/>
          <p:cNvCxnSpPr>
            <a:stCxn id="66" idx="2"/>
            <a:endCxn id="36" idx="0"/>
          </p:cNvCxnSpPr>
          <p:nvPr/>
        </p:nvCxnSpPr>
        <p:spPr>
          <a:xfrm rot="16200000" flipH="1">
            <a:off x="7715250" y="2419350"/>
            <a:ext cx="304800" cy="11049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tailEnd type="triangl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95" name="TextBox 57"/>
          <p:cNvSpPr txBox="1">
            <a:spLocks noChangeArrowheads="1"/>
          </p:cNvSpPr>
          <p:nvPr/>
        </p:nvSpPr>
        <p:spPr bwMode="auto">
          <a:xfrm>
            <a:off x="7848600" y="3657600"/>
            <a:ext cx="852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MaxProp</a:t>
            </a:r>
          </a:p>
          <a:p>
            <a:pPr>
              <a:buFont typeface="Arial" charset="0"/>
              <a:buChar char="•"/>
            </a:pPr>
            <a:r>
              <a:rPr lang="en-US" sz="1200">
                <a:latin typeface="Calibri" charset="0"/>
              </a:rPr>
              <a:t>Prophet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usage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1226933" y="1842293"/>
            <a:ext cx="1647793" cy="446616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2874726" y="1842292"/>
            <a:ext cx="4437683" cy="446617"/>
          </a:xfrm>
          <a:prstGeom prst="bentConnector3">
            <a:avLst>
              <a:gd name="adj1" fmla="val 3333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1226933" y="2887937"/>
            <a:ext cx="1730418" cy="6989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2957351" y="2887936"/>
            <a:ext cx="1882818" cy="6989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>
            <a:off x="5429591" y="2498259"/>
            <a:ext cx="1882818" cy="108862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4590567" y="2747861"/>
            <a:ext cx="1088627" cy="58942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205318" y="4103286"/>
            <a:ext cx="194938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357718" y="4255686"/>
            <a:ext cx="194938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510118" y="4408086"/>
            <a:ext cx="194938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H="1">
            <a:off x="4059793" y="4127827"/>
            <a:ext cx="45719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3139870" y="4127827"/>
            <a:ext cx="45719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H="1">
            <a:off x="4212193" y="4280227"/>
            <a:ext cx="45719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4364593" y="4432627"/>
            <a:ext cx="45719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flipH="1">
            <a:off x="4516993" y="4585027"/>
            <a:ext cx="45719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flipH="1">
            <a:off x="4669393" y="4737427"/>
            <a:ext cx="45719" cy="865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12409" y="1842293"/>
            <a:ext cx="80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voice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312409" y="2887937"/>
            <a:ext cx="68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433245" y="4585027"/>
            <a:ext cx="73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M2M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Internet Classic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3713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 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“classic”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IP </a:t>
                      </a:r>
                      <a:r>
                        <a:rPr lang="en-US" dirty="0" err="1" smtClean="0"/>
                        <a:t>datagrams</a:t>
                      </a:r>
                      <a:endParaRPr lang="en-US" dirty="0"/>
                    </a:p>
                  </a:txBody>
                  <a:tcPr anchor="ctr"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mesh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hours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mobile ad-hoc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nodes, 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≈</a:t>
                      </a:r>
                      <a:r>
                        <a:rPr lang="en-US" baseline="0" dirty="0" smtClean="0"/>
                        <a:t> minute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delay-tolerant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bundles</a:t>
                      </a:r>
                      <a:endParaRPr lang="en-US" dirty="0"/>
                    </a:p>
                  </a:txBody>
                  <a:tcPr/>
                </a:tc>
              </a:tr>
              <a:tr h="1079500">
                <a:tc>
                  <a:txBody>
                    <a:bodyPr/>
                    <a:lstStyle/>
                    <a:p>
                      <a:r>
                        <a:rPr lang="en-US" dirty="0" smtClean="0"/>
                        <a:t>store-carry-forward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data units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 smtClean="0"/>
              <a:t>Reaching the unreachable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spaces (real world)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WINLAB 20th - December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12" y="1371600"/>
            <a:ext cx="5715000" cy="518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18" y="1642829"/>
            <a:ext cx="2181807" cy="166418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49418" y="1642829"/>
            <a:ext cx="2181807" cy="1664189"/>
          </a:xfrm>
          <a:prstGeom prst="line">
            <a:avLst/>
          </a:prstGeom>
          <a:ln w="10795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349418" y="1642829"/>
            <a:ext cx="2181807" cy="1664189"/>
          </a:xfrm>
          <a:prstGeom prst="line">
            <a:avLst/>
          </a:prstGeom>
          <a:ln w="10795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065368" y="1861508"/>
            <a:ext cx="1284050" cy="259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1991512" y="1861506"/>
            <a:ext cx="4357906" cy="3607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49418" y="5099752"/>
            <a:ext cx="268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$60 for 5 GB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$12/GB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75" y="4312636"/>
            <a:ext cx="1049486" cy="7871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5" name="Cloud"/>
          <p:cNvSpPr>
            <a:spLocks noChangeAspect="1" noEditPoints="1" noChangeArrowheads="1"/>
          </p:cNvSpPr>
          <p:nvPr/>
        </p:nvSpPr>
        <p:spPr bwMode="auto">
          <a:xfrm>
            <a:off x="0" y="3429000"/>
            <a:ext cx="3352800" cy="2743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" name="Cloud"/>
          <p:cNvSpPr>
            <a:spLocks noChangeAspect="1" noEditPoints="1" noChangeArrowheads="1"/>
          </p:cNvSpPr>
          <p:nvPr/>
        </p:nvSpPr>
        <p:spPr bwMode="auto">
          <a:xfrm>
            <a:off x="5978525" y="3184525"/>
            <a:ext cx="3124200" cy="26146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j02236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3810000"/>
            <a:ext cx="206375" cy="541338"/>
          </a:xfrm>
          <a:prstGeom prst="rect">
            <a:avLst/>
          </a:prstGeom>
          <a:noFill/>
          <a:effectLst/>
        </p:spPr>
      </p:pic>
      <p:pic>
        <p:nvPicPr>
          <p:cNvPr id="12293" name="Picture 5" descr="j0223598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7325" y="4419600"/>
            <a:ext cx="727075" cy="67310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2294" name="Picture 6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1600000">
            <a:off x="6629400" y="3581400"/>
            <a:ext cx="796925" cy="796925"/>
          </a:xfrm>
          <a:prstGeom prst="rect">
            <a:avLst/>
          </a:prstGeom>
          <a:noFill/>
        </p:spPr>
      </p:pic>
      <p:pic>
        <p:nvPicPr>
          <p:cNvPr id="12295" name="Picture 7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953000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4724400"/>
            <a:ext cx="396875" cy="517525"/>
          </a:xfrm>
          <a:prstGeom prst="rect">
            <a:avLst/>
          </a:prstGeom>
          <a:noFill/>
        </p:spPr>
      </p:pic>
      <p:sp>
        <p:nvSpPr>
          <p:cNvPr id="12386" name="Cloud"/>
          <p:cNvSpPr>
            <a:spLocks noChangeAspect="1" noEditPoints="1" noChangeArrowheads="1"/>
          </p:cNvSpPr>
          <p:nvPr/>
        </p:nvSpPr>
        <p:spPr bwMode="auto">
          <a:xfrm>
            <a:off x="2590800" y="304800"/>
            <a:ext cx="3810000" cy="2473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1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3241675" y="987425"/>
            <a:ext cx="2693988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 algn="l">
              <a:spcBef>
                <a:spcPct val="10000"/>
              </a:spcBef>
              <a:tabLst>
                <a:tab pos="500063" algn="l"/>
              </a:tabLst>
            </a:pPr>
            <a:r>
              <a:rPr lang="en-US" sz="4000" b="1">
                <a:solidFill>
                  <a:srgbClr val="0099CC"/>
                </a:solidFill>
                <a:latin typeface="Palatino" pitchFamily="-65" charset="0"/>
              </a:rPr>
              <a:t>Internet</a:t>
            </a:r>
            <a:endParaRPr lang="en-US" sz="4000">
              <a:solidFill>
                <a:srgbClr val="0099CC"/>
              </a:solidFill>
              <a:latin typeface="Palatino" pitchFamily="-65" charset="0"/>
            </a:endParaRPr>
          </a:p>
        </p:txBody>
      </p:sp>
      <p:pic>
        <p:nvPicPr>
          <p:cNvPr id="12384" name="Picture 96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9225" y="3505200"/>
            <a:ext cx="4191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88" name="Picture 100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5181600"/>
            <a:ext cx="838200" cy="838200"/>
          </a:xfrm>
          <a:prstGeom prst="rect">
            <a:avLst/>
          </a:prstGeom>
          <a:noFill/>
        </p:spPr>
      </p:pic>
      <p:pic>
        <p:nvPicPr>
          <p:cNvPr id="12389" name="Picture 101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738" y="4648200"/>
            <a:ext cx="409575" cy="533400"/>
          </a:xfrm>
          <a:prstGeom prst="rect">
            <a:avLst/>
          </a:prstGeom>
          <a:noFill/>
        </p:spPr>
      </p:pic>
      <p:pic>
        <p:nvPicPr>
          <p:cNvPr id="12390" name="Picture 102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3625" y="3886200"/>
            <a:ext cx="409575" cy="533400"/>
          </a:xfrm>
          <a:prstGeom prst="rect">
            <a:avLst/>
          </a:prstGeom>
          <a:noFill/>
        </p:spPr>
      </p:pic>
      <p:sp>
        <p:nvSpPr>
          <p:cNvPr id="12381" name="AutoShape 93"/>
          <p:cNvSpPr>
            <a:spLocks noChangeArrowheads="1"/>
          </p:cNvSpPr>
          <p:nvPr/>
        </p:nvSpPr>
        <p:spPr bwMode="auto">
          <a:xfrm rot="13346772">
            <a:off x="5694363" y="2794000"/>
            <a:ext cx="949325" cy="288925"/>
          </a:xfrm>
          <a:prstGeom prst="rightArrow">
            <a:avLst>
              <a:gd name="adj1" fmla="val 50000"/>
              <a:gd name="adj2" fmla="val 82143"/>
            </a:avLst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6" name="AutoShape 108"/>
          <p:cNvSpPr>
            <a:spLocks noChangeArrowheads="1"/>
          </p:cNvSpPr>
          <p:nvPr/>
        </p:nvSpPr>
        <p:spPr bwMode="auto">
          <a:xfrm rot="-68131370">
            <a:off x="2294732" y="2628106"/>
            <a:ext cx="838200" cy="442913"/>
          </a:xfrm>
          <a:prstGeom prst="rightArrow">
            <a:avLst>
              <a:gd name="adj1" fmla="val 50000"/>
              <a:gd name="adj2" fmla="val 47312"/>
            </a:avLst>
          </a:prstGeom>
          <a:solidFill>
            <a:srgbClr val="CCFF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7" name="AutoShape 109"/>
          <p:cNvSpPr>
            <a:spLocks noChangeArrowheads="1"/>
          </p:cNvSpPr>
          <p:nvPr/>
        </p:nvSpPr>
        <p:spPr bwMode="auto">
          <a:xfrm rot="-653730">
            <a:off x="2057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6969125" y="4175125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sp>
        <p:nvSpPr>
          <p:cNvPr id="12399" name="Text Box 111"/>
          <p:cNvSpPr txBox="1">
            <a:spLocks noChangeArrowheads="1"/>
          </p:cNvSpPr>
          <p:nvPr/>
        </p:nvSpPr>
        <p:spPr bwMode="auto">
          <a:xfrm>
            <a:off x="1219200" y="4038600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graphicFrame>
        <p:nvGraphicFramePr>
          <p:cNvPr id="12403" name="Object 115"/>
          <p:cNvGraphicFramePr>
            <a:graphicFrameLocks noChangeAspect="1"/>
          </p:cNvGraphicFramePr>
          <p:nvPr/>
        </p:nvGraphicFramePr>
        <p:xfrm>
          <a:off x="3581400" y="1828800"/>
          <a:ext cx="990600" cy="895350"/>
        </p:xfrm>
        <a:graphic>
          <a:graphicData uri="http://schemas.openxmlformats.org/presentationml/2006/ole">
            <p:oleObj spid="_x0000_s55298" name="Bitmap Image" r:id="rId9" imgW="1380952" imgH="1247619" progId="">
              <p:embed/>
            </p:oleObj>
          </a:graphicData>
        </a:graphic>
      </p:graphicFrame>
      <p:graphicFrame>
        <p:nvGraphicFramePr>
          <p:cNvPr id="12404" name="Object 116"/>
          <p:cNvGraphicFramePr>
            <a:graphicFrameLocks noChangeAspect="1"/>
          </p:cNvGraphicFramePr>
          <p:nvPr/>
        </p:nvGraphicFramePr>
        <p:xfrm>
          <a:off x="5410200" y="5029200"/>
          <a:ext cx="1138238" cy="1409700"/>
        </p:xfrm>
        <a:graphic>
          <a:graphicData uri="http://schemas.openxmlformats.org/presentationml/2006/ole">
            <p:oleObj spid="_x0000_s55299" name="Bitmap Image" r:id="rId10" imgW="1200318" imgH="1486107" progId="">
              <p:embed/>
            </p:oleObj>
          </a:graphicData>
        </a:graphic>
      </p:graphicFrame>
      <p:sp>
        <p:nvSpPr>
          <p:cNvPr id="12412" name="Rectangle 124"/>
          <p:cNvSpPr>
            <a:spLocks noChangeArrowheads="1"/>
          </p:cNvSpPr>
          <p:nvPr/>
        </p:nvSpPr>
        <p:spPr bwMode="auto">
          <a:xfrm>
            <a:off x="8229600" y="4038600"/>
            <a:ext cx="304800" cy="45720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/>
              <a:t>D</a:t>
            </a:r>
          </a:p>
        </p:txBody>
      </p:sp>
      <p:sp>
        <p:nvSpPr>
          <p:cNvPr id="12413" name="AutoShape 125"/>
          <p:cNvSpPr>
            <a:spLocks noChangeArrowheads="1"/>
          </p:cNvSpPr>
          <p:nvPr/>
        </p:nvSpPr>
        <p:spPr bwMode="auto">
          <a:xfrm rot="-653730">
            <a:off x="6248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14" name="Text Box 126"/>
          <p:cNvSpPr txBox="1">
            <a:spLocks noChangeArrowheads="1"/>
          </p:cNvSpPr>
          <p:nvPr/>
        </p:nvSpPr>
        <p:spPr bwMode="auto">
          <a:xfrm>
            <a:off x="304800" y="1117600"/>
            <a:ext cx="18517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Contacts </a:t>
            </a:r>
            <a:r>
              <a:rPr lang="en-US" sz="2000" dirty="0" smtClean="0"/>
              <a:t>are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opportunistic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intermittent 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743200" y="4343400"/>
            <a:ext cx="2285038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802.11 ad-hoc mode</a:t>
            </a:r>
          </a:p>
          <a:p>
            <a:r>
              <a:rPr lang="en-US" sz="1800" dirty="0" err="1" smtClean="0"/>
              <a:t>BlueTooth</a:t>
            </a:r>
            <a:endParaRPr lang="en-US" sz="1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5486400"/>
            <a:ext cx="1371600" cy="10299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5638800"/>
            <a:ext cx="1524000" cy="100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2274 0.04143 -0.04548 0.0831 -0.08264 0.10718 C -0.11979 0.13125 -0.17135 0.13796 -0.22274 0.14491 " pathEditMode="relative" ptsTypes="aaA">
                                      <p:cBhvr>
                                        <p:cTn id="1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4444 -0.0044 -0.08854 -0.00856 -0.11563 -0.07384 C -0.14288 -0.13912 -0.15278 -0.26551 -0.16215 -0.39167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1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1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0.19986 C -0.27344 0.18621 -0.28785 0.1728 -0.31285 0.11011 C -0.33785 0.04719 -0.37327 -0.06546 -0.40834 -0.17789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 -0.18912 C -0.4 -0.18889 -0.41111 -0.2669 -0.42223 -0.34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2" grpId="0" animBg="1"/>
      <p:bldP spid="12412" grpId="1" animBg="1"/>
      <p:bldP spid="12412" grpId="2" animBg="1"/>
      <p:bldP spid="12412" grpId="3" animBg="1"/>
      <p:bldP spid="124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858</TotalTime>
  <Words>1872</Words>
  <Application>Microsoft Macintosh PowerPoint</Application>
  <PresentationFormat>On-screen Show (4:3)</PresentationFormat>
  <Paragraphs>547</Paragraphs>
  <Slides>42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Twilight</vt:lpstr>
      <vt:lpstr>Bitmap Image</vt:lpstr>
      <vt:lpstr>Equation</vt:lpstr>
      <vt:lpstr>The Future of Wireless: Reaching the Unreachable and Adaptive Wireless Networks</vt:lpstr>
      <vt:lpstr>Challenges for years 20...39</vt:lpstr>
      <vt:lpstr>Wireless networks now</vt:lpstr>
      <vt:lpstr>Emerging wireless applications</vt:lpstr>
      <vt:lpstr>Changing usage</vt:lpstr>
      <vt:lpstr>More than just Internet Classic </vt:lpstr>
      <vt:lpstr>Reaching the unreachable</vt:lpstr>
      <vt:lpstr>White spaces (real world)</vt:lpstr>
      <vt:lpstr>Slide 9</vt:lpstr>
      <vt:lpstr>Web Delivery Model</vt:lpstr>
      <vt:lpstr>Search Engine</vt:lpstr>
      <vt:lpstr>Email exchange</vt:lpstr>
      <vt:lpstr>BonAHA framework</vt:lpstr>
      <vt:lpstr>Generic service model?</vt:lpstr>
      <vt:lpstr>Bulletin Board System</vt:lpstr>
      <vt:lpstr>Local Microblogging</vt:lpstr>
      <vt:lpstr>Problem – lack of group communication model for mobile DiTNs?</vt:lpstr>
      <vt:lpstr>Interest-aware Communication</vt:lpstr>
      <vt:lpstr>UI of Interest-Aware Music and News Sharing Application for 7DS</vt:lpstr>
      <vt:lpstr>Problem 1 of interest-aware: Greedy! </vt:lpstr>
      <vt:lpstr>Energy issues</vt:lpstr>
      <vt:lpstr>Solution – PEEP </vt:lpstr>
      <vt:lpstr>Criteria to assign budget?</vt:lpstr>
      <vt:lpstr>Popularity estimation</vt:lpstr>
      <vt:lpstr>Evaluation of PEEP</vt:lpstr>
      <vt:lpstr>Adaptive networks</vt:lpstr>
      <vt:lpstr>Spectrum management</vt:lpstr>
      <vt:lpstr>Spectrum</vt:lpstr>
      <vt:lpstr>But often lightly used</vt:lpstr>
      <vt:lpstr>Cognitive radio is insufficient</vt:lpstr>
      <vt:lpstr>Mobile applications</vt:lpstr>
      <vt:lpstr>Mobile why’s </vt:lpstr>
      <vt:lpstr>Context-aware communication</vt:lpstr>
      <vt:lpstr>Examples of “invisible” behavior</vt:lpstr>
      <vt:lpstr>Usability: Interconnected devices</vt:lpstr>
      <vt:lpstr>Conclusion</vt:lpstr>
      <vt:lpstr>Backup slides</vt:lpstr>
      <vt:lpstr>Deploying services</vt:lpstr>
      <vt:lpstr>Networks beyond the Internet</vt:lpstr>
      <vt:lpstr>Destination/delivery mode</vt:lpstr>
      <vt:lpstr>Depth and breadth</vt:lpstr>
      <vt:lpstr>Knowledge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Wireless: Reaching the Unreachable and Adaptive Wireless Networks</dc:title>
  <dc:creator>Henning Schulzrinne</dc:creator>
  <cp:lastModifiedBy>Henning Schulzrinne</cp:lastModifiedBy>
  <cp:revision>10</cp:revision>
  <dcterms:created xsi:type="dcterms:W3CDTF">2009-12-11T15:25:30Z</dcterms:created>
  <dcterms:modified xsi:type="dcterms:W3CDTF">2009-12-11T15:29:37Z</dcterms:modified>
</cp:coreProperties>
</file>