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Layouts/slideLayout24.xml" ContentType="application/vnd.openxmlformats-officedocument.presentationml.slideLayout+xml"/>
  <Override PartName="/ppt/embeddings/oleObject1.bin" ContentType="application/vnd.openxmlformats-officedocument.oleObject"/>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Layouts/slideLayout25.xml" ContentType="application/vnd.openxmlformats-officedocument.presentationml.slideLayout+xml"/>
  <Default Extension="emf" ContentType="image/x-emf"/>
  <Override PartName="/ppt/embeddings/oleObject2.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26.xml" ContentType="application/vnd.openxmlformats-officedocument.presentationml.slideLayout+xml"/>
  <Override PartName="/ppt/embeddings/oleObject3.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slideLayouts/slideLayout21.xml" ContentType="application/vnd.openxmlformats-officedocument.presentationml.slideLayout+xml"/>
  <Override PartName="/ppt/slides/slide72.xml" ContentType="application/vnd.openxmlformats-officedocument.presentationml.slide+xml"/>
  <Override PartName="/ppt/slides/slide59.xml" ContentType="application/vnd.openxmlformats-officedocument.presentationml.slide+xml"/>
  <Override PartName="/ppt/slideLayouts/slideLayout18.xml" ContentType="application/vnd.openxmlformats-officedocument.presentationml.slideLayout+xml"/>
  <Override PartName="/ppt/slides/slide69.xml" ContentType="application/vnd.openxmlformats-officedocument.presentationml.slide+xml"/>
  <Override PartName="/ppt/theme/theme4.xml" ContentType="application/vnd.openxmlformats-officedocument.theme+xml"/>
  <Override PartName="/ppt/notesSlides/notesSlide5.xml" ContentType="application/vnd.openxmlformats-officedocument.presentationml.notesSlide+xml"/>
  <Override PartName="/ppt/slides/slide78.xml" ContentType="application/vnd.openxmlformats-officedocument.presentationml.slide+xml"/>
  <Override PartName="/ppt/slideLayouts/slideLayout27.xml" ContentType="application/vnd.openxmlformats-officedocument.presentationml.slideLayout+xml"/>
  <Override PartName="/ppt/slides/slide10.xml" ContentType="application/vnd.openxmlformats-officedocument.presentationml.slide+xml"/>
  <Override PartName="/ppt/commentAuthors.xml" ContentType="application/vnd.openxmlformats-officedocument.presentationml.commentAuthors+xml"/>
  <Override PartName="/ppt/embeddings/oleObject4.bin" ContentType="application/vnd.openxmlformats-officedocument.oleObject"/>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slideLayouts/slideLayout22.xml" ContentType="application/vnd.openxmlformats-officedocument.presentationml.slideLayout+xml"/>
  <Override PartName="/ppt/slides/slide73.xml" ContentType="application/vnd.openxmlformats-officedocument.presentationml.slide+xml"/>
  <Override PartName="/ppt/presentation.xml" ContentType="application/vnd.openxmlformats-officedocument.presentationml.presentation.main+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slides/slide79.xml" ContentType="application/vnd.openxmlformats-officedocument.presentationml.slide+xml"/>
  <Override PartName="/ppt/slideLayouts/slideLayout28.xml" ContentType="application/vnd.openxmlformats-officedocument.presentationml.slideLayout+xml"/>
  <Override PartName="/ppt/slides/slide11.xml" ContentType="application/vnd.openxmlformats-officedocument.presentationml.slide+xml"/>
  <Override PartName="/ppt/notesSlides/notesSlide10.xml" ContentType="application/vnd.openxmlformats-officedocument.presentationml.notes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Layouts/slideLayout23.xml" ContentType="application/vnd.openxmlformats-officedocument.presentationml.slide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1" r:id="rId1"/>
    <p:sldMasterId id="2147483701" r:id="rId2"/>
  </p:sldMasterIdLst>
  <p:notesMasterIdLst>
    <p:notesMasterId r:id="rId82"/>
  </p:notesMasterIdLst>
  <p:handoutMasterIdLst>
    <p:handoutMasterId r:id="rId83"/>
  </p:handoutMasterIdLst>
  <p:sldIdLst>
    <p:sldId id="256" r:id="rId3"/>
    <p:sldId id="478" r:id="rId4"/>
    <p:sldId id="390" r:id="rId5"/>
    <p:sldId id="397" r:id="rId6"/>
    <p:sldId id="409" r:id="rId7"/>
    <p:sldId id="527" r:id="rId8"/>
    <p:sldId id="411" r:id="rId9"/>
    <p:sldId id="410" r:id="rId10"/>
    <p:sldId id="414" r:id="rId11"/>
    <p:sldId id="415" r:id="rId12"/>
    <p:sldId id="406" r:id="rId13"/>
    <p:sldId id="622" r:id="rId14"/>
    <p:sldId id="484" r:id="rId15"/>
    <p:sldId id="504" r:id="rId16"/>
    <p:sldId id="530" r:id="rId17"/>
    <p:sldId id="531" r:id="rId18"/>
    <p:sldId id="673" r:id="rId19"/>
    <p:sldId id="532" r:id="rId20"/>
    <p:sldId id="422" r:id="rId21"/>
    <p:sldId id="423" r:id="rId22"/>
    <p:sldId id="518" r:id="rId23"/>
    <p:sldId id="519" r:id="rId24"/>
    <p:sldId id="520" r:id="rId25"/>
    <p:sldId id="521" r:id="rId26"/>
    <p:sldId id="440" r:id="rId27"/>
    <p:sldId id="426" r:id="rId28"/>
    <p:sldId id="427" r:id="rId29"/>
    <p:sldId id="428" r:id="rId30"/>
    <p:sldId id="429" r:id="rId31"/>
    <p:sldId id="432" r:id="rId32"/>
    <p:sldId id="433" r:id="rId33"/>
    <p:sldId id="434" r:id="rId34"/>
    <p:sldId id="435" r:id="rId35"/>
    <p:sldId id="437" r:id="rId36"/>
    <p:sldId id="623" r:id="rId37"/>
    <p:sldId id="674" r:id="rId38"/>
    <p:sldId id="630" r:id="rId39"/>
    <p:sldId id="632" r:id="rId40"/>
    <p:sldId id="634" r:id="rId41"/>
    <p:sldId id="633" r:id="rId42"/>
    <p:sldId id="638" r:id="rId43"/>
    <p:sldId id="639" r:id="rId44"/>
    <p:sldId id="641" r:id="rId45"/>
    <p:sldId id="640" r:id="rId46"/>
    <p:sldId id="645" r:id="rId47"/>
    <p:sldId id="644" r:id="rId48"/>
    <p:sldId id="647" r:id="rId49"/>
    <p:sldId id="648" r:id="rId50"/>
    <p:sldId id="649" r:id="rId51"/>
    <p:sldId id="650" r:id="rId52"/>
    <p:sldId id="653" r:id="rId53"/>
    <p:sldId id="651" r:id="rId54"/>
    <p:sldId id="670" r:id="rId55"/>
    <p:sldId id="660" r:id="rId56"/>
    <p:sldId id="661" r:id="rId57"/>
    <p:sldId id="662" r:id="rId58"/>
    <p:sldId id="663" r:id="rId59"/>
    <p:sldId id="664" r:id="rId60"/>
    <p:sldId id="534" r:id="rId61"/>
    <p:sldId id="675" r:id="rId62"/>
    <p:sldId id="665" r:id="rId63"/>
    <p:sldId id="672" r:id="rId64"/>
    <p:sldId id="626" r:id="rId65"/>
    <p:sldId id="627" r:id="rId66"/>
    <p:sldId id="628" r:id="rId67"/>
    <p:sldId id="666" r:id="rId68"/>
    <p:sldId id="441" r:id="rId69"/>
    <p:sldId id="430" r:id="rId70"/>
    <p:sldId id="667" r:id="rId71"/>
    <p:sldId id="668" r:id="rId72"/>
    <p:sldId id="669" r:id="rId73"/>
    <p:sldId id="646" r:id="rId74"/>
    <p:sldId id="652" r:id="rId75"/>
    <p:sldId id="654" r:id="rId76"/>
    <p:sldId id="656" r:id="rId77"/>
    <p:sldId id="657" r:id="rId78"/>
    <p:sldId id="658" r:id="rId79"/>
    <p:sldId id="659" r:id="rId80"/>
    <p:sldId id="67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harles" initials="c" lastIdx="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FF33"/>
    <a:srgbClr val="80FF00"/>
    <a:srgbClr val="FF9900"/>
    <a:srgbClr val="FF6600"/>
    <a:srgbClr val="0083E6"/>
    <a:srgbClr val="FF33CC"/>
    <a:srgbClr val="99FFCC"/>
    <a:srgbClr val="CCFFCC"/>
    <a:srgbClr val="C8FF00"/>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021" autoAdjust="0"/>
    <p:restoredTop sz="84255" autoAdjust="0"/>
  </p:normalViewPr>
  <p:slideViewPr>
    <p:cSldViewPr>
      <p:cViewPr>
        <p:scale>
          <a:sx n="82" d="100"/>
          <a:sy n="82" d="100"/>
        </p:scale>
        <p:origin x="-80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43"/>
    </p:cViewPr>
  </p:sorterViewPr>
  <p:notesViewPr>
    <p:cSldViewPr>
      <p:cViewPr varScale="1">
        <p:scale>
          <a:sx n="110" d="100"/>
          <a:sy n="110" d="100"/>
        </p:scale>
        <p:origin x="-2554"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commentAuthors" Target="commentAuthors.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ABEF98-A370-C64B-A187-81420DFCF46C}" type="datetimeFigureOut">
              <a:rPr lang="en-US" smtClean="0"/>
              <a:t>10/28/09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9C66D1-05B4-AA49-A55B-5C786F02DE3D}" type="slidenum">
              <a:rPr lang="en-US" smtClean="0"/>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4754C-B0B0-407D-84EB-F21094F6423D}" type="datetimeFigureOut">
              <a:rPr lang="en-US" smtClean="0"/>
              <a:pPr/>
              <a:t>10/28/09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4D841-CD40-42D9-BE60-A6614A17149F}"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kumimoji="0" lang="en-US" altLang="zh-CN" sz="1200" b="0" i="0" u="none" strike="noStrike" cap="none" normalizeH="0" baseline="0" dirty="0" smtClean="0">
                <a:ln>
                  <a:noFill/>
                </a:ln>
                <a:solidFill>
                  <a:schemeClr val="tx1"/>
                </a:solidFill>
                <a:effectLst/>
                <a:latin typeface="Trebuchet MS" pitchFamily="34" charset="0"/>
                <a:ea typeface="Arial Unicode MS" pitchFamily="34" charset="-122"/>
                <a:cs typeface="Arial Unicode MS" pitchFamily="34" charset="-122"/>
              </a:rPr>
              <a:t>TCP: (dominant for HTTP, increasing for SIP) </a:t>
            </a:r>
          </a:p>
          <a:p>
            <a:endParaRPr kumimoji="0" lang="en-US" sz="1200" b="0" i="0" u="none" strike="noStrike" cap="none" normalizeH="0" baseline="0" dirty="0" smtClean="0">
              <a:ln>
                <a:noFill/>
              </a:ln>
              <a:solidFill>
                <a:schemeClr val="tx1"/>
              </a:solidFill>
              <a:effectLst/>
              <a:latin typeface="Trebuchet MS" pitchFamily="34" charset="0"/>
              <a:ea typeface="Arial Unicode MS" pitchFamily="34" charset="-122"/>
              <a:cs typeface="Arial Unicode MS" pitchFamily="34" charset="-122"/>
            </a:endParaRPr>
          </a:p>
          <a:p>
            <a:r>
              <a:rPr lang="en-US" b="0" baseline="0" dirty="0" smtClean="0">
                <a:solidFill>
                  <a:schemeClr val="tx1"/>
                </a:solidFill>
              </a:rPr>
              <a:t>Single Hop: (</a:t>
            </a:r>
            <a:r>
              <a:rPr lang="en-US" b="0" dirty="0" smtClean="0">
                <a:solidFill>
                  <a:schemeClr val="tx1"/>
                </a:solidFill>
              </a:rPr>
              <a:t>client</a:t>
            </a:r>
            <a:r>
              <a:rPr lang="en-US" b="0" baseline="0" dirty="0" smtClean="0">
                <a:solidFill>
                  <a:schemeClr val="tx1"/>
                </a:solidFill>
              </a:rPr>
              <a:t> to server for HTTP, UA to registrar/proxy for SIP)</a:t>
            </a:r>
            <a:endParaRPr kumimoji="0" lang="en-US" sz="1200" b="0" i="0" u="none" strike="noStrike" cap="none" normalizeH="0" baseline="0" dirty="0" smtClean="0">
              <a:ln>
                <a:noFill/>
              </a:ln>
              <a:solidFill>
                <a:schemeClr val="tx1"/>
              </a:solidFill>
              <a:effectLst/>
              <a:latin typeface="Trebuchet MS" pitchFamily="34" charset="0"/>
              <a:ea typeface="Arial Unicode MS" pitchFamily="34" charset="-122"/>
              <a:cs typeface="Arial Unicode MS" pitchFamily="34" charset="-122"/>
            </a:endParaRPr>
          </a:p>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200" b="0" i="0" u="none" strike="noStrike" kern="1200" dirty="0" smtClean="0">
                <a:solidFill>
                  <a:schemeClr val="tx1"/>
                </a:solidFill>
                <a:latin typeface="+mn-lt"/>
                <a:ea typeface="+mn-ea"/>
                <a:cs typeface="+mn-cs"/>
              </a:rPr>
              <a:t>TCP flow control aims at avoiding</a:t>
            </a:r>
            <a:r>
              <a:rPr lang="en-US" sz="1200" b="0" i="0" u="none" strike="noStrike" kern="1200" baseline="0" dirty="0" smtClean="0">
                <a:solidFill>
                  <a:schemeClr val="tx1"/>
                </a:solidFill>
                <a:latin typeface="+mn-lt"/>
                <a:ea typeface="+mn-ea"/>
                <a:cs typeface="+mn-cs"/>
              </a:rPr>
              <a:t> buffer overflow </a:t>
            </a:r>
            <a:r>
              <a:rPr lang="en-US" sz="1200" b="0" i="0" u="none" strike="noStrike" kern="1200" dirty="0" smtClean="0">
                <a:solidFill>
                  <a:schemeClr val="tx1"/>
                </a:solidFill>
                <a:latin typeface="+mn-lt"/>
                <a:ea typeface="+mn-ea"/>
                <a:cs typeface="+mn-cs"/>
              </a:rPr>
              <a:t>for a specific sender to receiver connection</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TCP congestion</a:t>
            </a:r>
            <a:r>
              <a:rPr lang="en-US" sz="1200" b="0" i="0" u="none" strike="noStrike" kern="1200" baseline="0" dirty="0" smtClean="0">
                <a:solidFill>
                  <a:schemeClr val="tx1"/>
                </a:solidFill>
                <a:latin typeface="+mn-lt"/>
                <a:ea typeface="+mn-ea"/>
                <a:cs typeface="+mn-cs"/>
              </a:rPr>
              <a:t> control aims at a</a:t>
            </a:r>
            <a:r>
              <a:rPr lang="en-US" sz="1200" b="0" i="0" u="none" strike="noStrike" kern="1200" dirty="0" smtClean="0">
                <a:solidFill>
                  <a:schemeClr val="tx1"/>
                </a:solidFill>
                <a:latin typeface="+mn-lt"/>
                <a:ea typeface="+mn-ea"/>
                <a:cs typeface="+mn-cs"/>
              </a:rPr>
              <a:t>voiding</a:t>
            </a:r>
            <a:r>
              <a:rPr lang="en-US" sz="1200" b="0" i="0" u="none" strike="noStrike" kern="1200" baseline="0" dirty="0" smtClean="0">
                <a:solidFill>
                  <a:schemeClr val="tx1"/>
                </a:solidFill>
                <a:latin typeface="+mn-lt"/>
                <a:ea typeface="+mn-ea"/>
                <a:cs typeface="+mn-cs"/>
              </a:rPr>
              <a:t> IP layer congestion-induced packet loss globally</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SIP</a:t>
            </a:r>
            <a:r>
              <a:rPr lang="en-US" sz="1200" b="0" i="0" u="none" strike="noStrike" kern="1200" baseline="0" dirty="0" smtClean="0">
                <a:solidFill>
                  <a:schemeClr val="tx1"/>
                </a:solidFill>
                <a:latin typeface="+mn-lt"/>
                <a:ea typeface="+mn-ea"/>
                <a:cs typeface="+mn-cs"/>
              </a:rPr>
              <a:t> overload concerns about many senders to many receivers through series of intermediate proxies</a:t>
            </a:r>
            <a:endParaRPr lang="en-US" sz="1200" b="0" i="0" u="none" strike="noStrike" kern="1200" dirty="0" smtClean="0">
              <a:solidFill>
                <a:schemeClr val="tx1"/>
              </a:solidFill>
              <a:latin typeface="+mn-lt"/>
              <a:ea typeface="+mn-ea"/>
              <a:cs typeface="+mn-cs"/>
            </a:endParaRPr>
          </a:p>
          <a:p>
            <a:pPr rtl="0" eaLnBrk="1" fontAlgn="base" latinLnBrk="0" hangingPunct="1"/>
            <a:r>
              <a:rPr lang="en-US" sz="1200" b="0" i="0" u="none" strike="noStrike" kern="1200" dirty="0" smtClean="0">
                <a:solidFill>
                  <a:schemeClr val="tx1"/>
                </a:solidFill>
                <a:latin typeface="+mn-lt"/>
                <a:ea typeface="+mn-ea"/>
                <a:cs typeface="+mn-cs"/>
              </a:rPr>
              <a:t>Helpful</a:t>
            </a:r>
            <a:r>
              <a:rPr lang="en-US" sz="1200" b="0" i="0" u="none" strike="noStrike" kern="1200" baseline="0" dirty="0" smtClean="0">
                <a:solidFill>
                  <a:schemeClr val="tx1"/>
                </a:solidFill>
                <a:latin typeface="+mn-lt"/>
                <a:ea typeface="+mn-ea"/>
                <a:cs typeface="+mn-cs"/>
              </a:rPr>
              <a:t> but not sure whether sufficient</a:t>
            </a:r>
            <a:r>
              <a:rPr lang="en-US" sz="1200" b="1" i="0" u="none" strike="noStrike" kern="1200" baseline="0" dirty="0" smtClean="0">
                <a:solidFill>
                  <a:schemeClr val="tx1"/>
                </a:solidFill>
                <a:latin typeface="+mn-lt"/>
                <a:ea typeface="+mn-ea"/>
                <a:cs typeface="+mn-cs"/>
              </a:rPr>
              <a:t> </a:t>
            </a:r>
          </a:p>
          <a:p>
            <a:pPr rtl="0" eaLnBrk="1" fontAlgn="base" latinLnBrk="0" hangingPunct="1"/>
            <a:endParaRPr lang="en-US" sz="1200" b="0" i="0" u="none" strike="noStrike" kern="1200" baseline="0" dirty="0" smtClean="0">
              <a:solidFill>
                <a:schemeClr val="tx1"/>
              </a:solidFill>
              <a:latin typeface="+mn-lt"/>
              <a:ea typeface="+mn-ea"/>
              <a:cs typeface="+mn-cs"/>
            </a:endParaRPr>
          </a:p>
          <a:p>
            <a:pPr rtl="0" eaLnBrk="1" fontAlgn="t" latinLnBrk="0" hangingPunct="1"/>
            <a:r>
              <a:rPr lang="en-US" sz="1200" b="0" i="0" u="none" strike="noStrike" kern="1200" baseline="0" dirty="0" smtClean="0">
                <a:solidFill>
                  <a:schemeClr val="tx1"/>
                </a:solidFill>
                <a:latin typeface="+mn-lt"/>
                <a:ea typeface="+mn-ea"/>
                <a:cs typeface="+mn-cs"/>
              </a:rPr>
              <a:t>May be helpful for UA to registrar/proxy scenario</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baseline="0" dirty="0" smtClean="0">
                <a:solidFill>
                  <a:schemeClr val="tx1"/>
                </a:solidFill>
                <a:latin typeface="+mn-lt"/>
                <a:ea typeface="+mn-ea"/>
                <a:cs typeface="+mn-cs"/>
              </a:rPr>
              <a:t>Not preferable for proxy to proxy connection that contains multi-user request aggregate</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auto" latinLnBrk="0" hangingPunct="1"/>
            <a:r>
              <a:rPr lang="en-US" sz="1200" b="0" i="0" u="none" strike="noStrike" kern="1200" baseline="0" dirty="0" smtClean="0">
                <a:solidFill>
                  <a:schemeClr val="tx1"/>
                </a:solidFill>
                <a:latin typeface="+mn-lt"/>
                <a:ea typeface="+mn-ea"/>
                <a:cs typeface="+mn-cs"/>
              </a:rPr>
              <a:t>SIP pr</a:t>
            </a:r>
            <a:r>
              <a:rPr lang="en-US" sz="1200" b="0" i="0" u="none" strike="noStrike" kern="1200" dirty="0" smtClean="0">
                <a:solidFill>
                  <a:schemeClr val="tx1"/>
                </a:solidFill>
                <a:latin typeface="+mn-lt"/>
                <a:ea typeface="+mn-ea"/>
                <a:cs typeface="+mn-cs"/>
              </a:rPr>
              <a:t>otocol retransmission may cause adverse effect</a:t>
            </a:r>
          </a:p>
          <a:p>
            <a:pPr rtl="0" eaLnBrk="1" fontAlgn="auto"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Different</a:t>
            </a:r>
            <a:r>
              <a:rPr lang="en-US" sz="1200" b="0" i="0" u="none" strike="noStrike" kern="1200" baseline="0" dirty="0" smtClean="0">
                <a:solidFill>
                  <a:schemeClr val="tx1"/>
                </a:solidFill>
                <a:latin typeface="+mn-lt"/>
                <a:ea typeface="+mn-ea"/>
                <a:cs typeface="+mn-cs"/>
              </a:rPr>
              <a:t> transport layer overload control options need to be investigated for SIP overload</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baseline="0" dirty="0" smtClean="0">
                <a:solidFill>
                  <a:schemeClr val="tx1"/>
                </a:solidFill>
                <a:latin typeface="+mn-lt"/>
                <a:ea typeface="+mn-ea"/>
                <a:cs typeface="+mn-cs"/>
              </a:rPr>
              <a:t>May need to look at a</a:t>
            </a:r>
            <a:r>
              <a:rPr lang="en-US" sz="1200" b="0" i="0" u="none" strike="noStrike" kern="1200" dirty="0" smtClean="0">
                <a:solidFill>
                  <a:schemeClr val="tx1"/>
                </a:solidFill>
                <a:latin typeface="+mn-lt"/>
                <a:ea typeface="+mn-ea"/>
                <a:cs typeface="+mn-cs"/>
              </a:rPr>
              <a:t>pplication layer SIP</a:t>
            </a:r>
            <a:r>
              <a:rPr lang="en-US" sz="1200" b="0" i="0" u="none" strike="noStrike" kern="1200" baseline="0" dirty="0" smtClean="0">
                <a:solidFill>
                  <a:schemeClr val="tx1"/>
                </a:solidFill>
                <a:latin typeface="+mn-lt"/>
                <a:ea typeface="+mn-ea"/>
                <a:cs typeface="+mn-cs"/>
              </a:rPr>
              <a:t> overload control</a:t>
            </a:r>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dirty="0" smtClean="0">
                <a:solidFill>
                  <a:srgbClr val="000000"/>
                </a:solidFill>
                <a:latin typeface="Trebuchet MS" pitchFamily="34" charset="0"/>
                <a:ea typeface="宋体" pitchFamily="2" charset="-122"/>
              </a:rPr>
              <a:t>T1 = 500 ms, increases exponentially</a:t>
            </a:r>
          </a:p>
          <a:p>
            <a:endParaRPr lang="en-US" sz="1200" dirty="0" smtClean="0">
              <a:solidFill>
                <a:srgbClr val="000000"/>
              </a:solidFill>
              <a:latin typeface="Trebuchet MS" pitchFamily="34" charset="0"/>
              <a:ea typeface="宋体" pitchFamily="2" charset="-122"/>
            </a:endParaRPr>
          </a:p>
          <a:p>
            <a:r>
              <a:rPr lang="en-US" sz="1200" dirty="0" smtClean="0">
                <a:solidFill>
                  <a:srgbClr val="000000"/>
                </a:solidFill>
                <a:latin typeface="Trebuchet MS" pitchFamily="34" charset="0"/>
                <a:ea typeface="宋体" pitchFamily="2" charset="-122"/>
              </a:rPr>
              <a:t>Until total timeout</a:t>
            </a:r>
            <a:r>
              <a:rPr lang="en-US" sz="1200" baseline="0" dirty="0" smtClean="0">
                <a:solidFill>
                  <a:srgbClr val="000000"/>
                </a:solidFill>
                <a:latin typeface="Trebuchet MS" pitchFamily="34" charset="0"/>
                <a:ea typeface="宋体" pitchFamily="2" charset="-122"/>
              </a:rPr>
              <a:t> exceeds 32 seconds</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06538" marR="0" lvl="3" indent="-168275" algn="l" defTabSz="914400" rtl="0" eaLnBrk="1" fontAlgn="base" latinLnBrk="0" hangingPunct="1">
              <a:lnSpc>
                <a:spcPct val="100000"/>
              </a:lnSpc>
              <a:spcBef>
                <a:spcPct val="30000"/>
              </a:spcBef>
              <a:spcAft>
                <a:spcPct val="0"/>
              </a:spcAft>
              <a:buClr>
                <a:srgbClr val="000000"/>
              </a:buClr>
              <a:buSzTx/>
              <a:buFontTx/>
              <a:buNone/>
              <a:tabLst>
                <a:tab pos="3946525" algn="l"/>
              </a:tabLst>
              <a:defRPr/>
            </a:pPr>
            <a:endParaRPr kumimoji="0" lang="en-US" altLang="zh-CN" sz="1400" b="0" i="0" u="none" strike="noStrike" kern="0" cap="none" spc="0" normalizeH="0" baseline="0" noProof="0" dirty="0" smtClean="0">
              <a:ln>
                <a:noFill/>
              </a:ln>
              <a:solidFill>
                <a:srgbClr val="000000"/>
              </a:solidFill>
              <a:effectLst/>
              <a:uLnTx/>
              <a:uFillTx/>
              <a:latin typeface="Verdana" charset="0"/>
              <a:ea typeface="宋体" pitchFamily="2" charset="-122"/>
              <a:cs typeface="Arial"/>
            </a:endParaRPr>
          </a:p>
          <a:p>
            <a:pPr marL="592138" marR="0" lvl="1" indent="-168275" algn="l" defTabSz="914400" rtl="0" eaLnBrk="1" fontAlgn="base" latinLnBrk="0" hangingPunct="1">
              <a:lnSpc>
                <a:spcPct val="100000"/>
              </a:lnSpc>
              <a:spcBef>
                <a:spcPct val="30000"/>
              </a:spcBef>
              <a:spcAft>
                <a:spcPct val="0"/>
              </a:spcAft>
              <a:buClr>
                <a:srgbClr val="000000"/>
              </a:buClr>
              <a:buSzTx/>
              <a:buFont typeface="Arial" pitchFamily="34" charset="0"/>
              <a:buNone/>
              <a:tabLst>
                <a:tab pos="3946525" algn="l"/>
              </a:tabLst>
              <a:defRPr/>
            </a:pPr>
            <a:r>
              <a:rPr kumimoji="0" lang="en-US" altLang="zh-CN" sz="1400" b="0" i="0" u="none" strike="noStrike" kern="0" cap="none" spc="0" normalizeH="0" baseline="0" noProof="0" dirty="0" smtClean="0">
                <a:ln>
                  <a:noFill/>
                </a:ln>
                <a:solidFill>
                  <a:srgbClr val="000000"/>
                </a:solidFill>
                <a:effectLst/>
                <a:uLnTx/>
                <a:uFillTx/>
                <a:latin typeface="Verdana" charset="0"/>
                <a:ea typeface="宋体" pitchFamily="2" charset="-122"/>
                <a:cs typeface="Arial"/>
              </a:rPr>
              <a:t>overall sending rate is not reduced.</a:t>
            </a:r>
          </a:p>
          <a:p>
            <a:pPr marL="592138" marR="0" lvl="1" indent="-168275" algn="l" defTabSz="914400" rtl="0" eaLnBrk="1" fontAlgn="base" latinLnBrk="0" hangingPunct="1">
              <a:lnSpc>
                <a:spcPct val="100000"/>
              </a:lnSpc>
              <a:spcBef>
                <a:spcPct val="30000"/>
              </a:spcBef>
              <a:spcAft>
                <a:spcPct val="0"/>
              </a:spcAft>
              <a:buClr>
                <a:srgbClr val="000000"/>
              </a:buClr>
              <a:buSzTx/>
              <a:buFontTx/>
              <a:buNone/>
              <a:tabLst>
                <a:tab pos="3946525" algn="l"/>
              </a:tabLst>
              <a:defRPr/>
            </a:pPr>
            <a:r>
              <a:rPr kumimoji="0" lang="en-US" altLang="zh-CN" sz="1400" b="0" i="0" u="none" strike="noStrike" kern="0" cap="none" spc="0" normalizeH="0" baseline="0" noProof="0" dirty="0" smtClean="0">
                <a:ln>
                  <a:noFill/>
                </a:ln>
                <a:solidFill>
                  <a:srgbClr val="000000"/>
                </a:solidFill>
                <a:effectLst/>
                <a:uLnTx/>
                <a:uFillTx/>
                <a:latin typeface="Verdana" charset="0"/>
                <a:ea typeface="宋体" pitchFamily="2" charset="-122"/>
                <a:cs typeface="Arial"/>
              </a:rPr>
              <a:t>rejecting costs comparable CPU cycles with accepting requests!</a:t>
            </a:r>
          </a:p>
          <a:p>
            <a:endParaRPr lang="en-US" dirty="0" smtClean="0"/>
          </a:p>
          <a:p>
            <a:endParaRPr lang="en-US" dirty="0" smtClean="0"/>
          </a:p>
          <a:p>
            <a:endParaRPr lang="en-US" dirty="0" smtClean="0"/>
          </a:p>
          <a:p>
            <a:pPr marL="134938" marR="0" lvl="0" indent="-168275" algn="l" defTabSz="914400" rtl="0" eaLnBrk="1" fontAlgn="base" latinLnBrk="0" hangingPunct="1">
              <a:lnSpc>
                <a:spcPct val="100000"/>
              </a:lnSpc>
              <a:spcBef>
                <a:spcPct val="30000"/>
              </a:spcBef>
              <a:spcAft>
                <a:spcPct val="0"/>
              </a:spcAft>
              <a:buClr>
                <a:srgbClr val="000000"/>
              </a:buClr>
              <a:buSzTx/>
              <a:buFontTx/>
              <a:buChar char="–"/>
              <a:tabLst>
                <a:tab pos="3946525" algn="l"/>
              </a:tabLst>
              <a:defRPr/>
            </a:pPr>
            <a:r>
              <a:rPr kumimoji="0" lang="en-US" altLang="zh-CN" sz="1400" b="0" i="0" u="none" strike="noStrike" kern="0" cap="none" spc="0" normalizeH="0" baseline="0" noProof="0" dirty="0" smtClean="0">
                <a:ln>
                  <a:noFill/>
                </a:ln>
                <a:solidFill>
                  <a:srgbClr val="000000"/>
                </a:solidFill>
                <a:effectLst/>
                <a:uLnTx/>
                <a:uFillTx/>
                <a:latin typeface="Verdana" charset="0"/>
                <a:ea typeface="宋体" pitchFamily="2" charset="-122"/>
                <a:cs typeface="Arial"/>
              </a:rPr>
              <a:t>Client completely shut off during the period specified</a:t>
            </a:r>
          </a:p>
          <a:p>
            <a:pPr marL="134938" marR="0" lvl="0" indent="-168275" algn="l" defTabSz="914400" rtl="0" eaLnBrk="1" fontAlgn="base" latinLnBrk="0" hangingPunct="1">
              <a:lnSpc>
                <a:spcPct val="100000"/>
              </a:lnSpc>
              <a:spcBef>
                <a:spcPct val="30000"/>
              </a:spcBef>
              <a:spcAft>
                <a:spcPct val="0"/>
              </a:spcAft>
              <a:buClr>
                <a:srgbClr val="000000"/>
              </a:buClr>
              <a:buSzTx/>
              <a:buFontTx/>
              <a:buChar char="–"/>
              <a:tabLst>
                <a:tab pos="3946525" algn="l"/>
              </a:tabLst>
              <a:defRPr/>
            </a:pPr>
            <a:r>
              <a:rPr kumimoji="0" lang="en-US" altLang="zh-CN" sz="1400" b="0" i="0" u="none" strike="noStrike" kern="0" cap="none" spc="0" normalizeH="0" baseline="0" noProof="0" dirty="0" smtClean="0">
                <a:ln>
                  <a:noFill/>
                </a:ln>
                <a:solidFill>
                  <a:srgbClr val="000000"/>
                </a:solidFill>
                <a:effectLst/>
                <a:uLnTx/>
                <a:uFillTx/>
                <a:latin typeface="Verdana" charset="0"/>
                <a:ea typeface="宋体" pitchFamily="2" charset="-122"/>
                <a:cs typeface="Arial"/>
              </a:rPr>
              <a:t>Reducing rate with an on/off pattern, may cause oscillation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US" altLang="zh-CN" sz="1600" b="0" i="0" u="none" strike="noStrike" kern="0" cap="none" spc="0" normalizeH="0" baseline="0" noProof="0" dirty="0" smtClean="0">
                <a:ln>
                  <a:noFill/>
                </a:ln>
                <a:solidFill>
                  <a:srgbClr val="000000"/>
                </a:solidFill>
                <a:effectLst/>
                <a:uLnTx/>
                <a:uFillTx/>
                <a:latin typeface="Trebuchet MS"/>
                <a:ea typeface="宋体" pitchFamily="2" charset="-122"/>
                <a:cs typeface="Arial"/>
              </a:rPr>
              <a:t>high threshold: new INVITE rejected but other messages processed. </a:t>
            </a: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endParaRPr kumimoji="0" lang="en-US" altLang="zh-CN" sz="1600" b="0" i="0" u="none" strike="noStrike" kern="0" cap="none" spc="0" normalizeH="0" baseline="0" noProof="0" dirty="0" smtClean="0">
              <a:ln>
                <a:noFill/>
              </a:ln>
              <a:solidFill>
                <a:srgbClr val="000000"/>
              </a:solidFill>
              <a:effectLst/>
              <a:uLnTx/>
              <a:uFillTx/>
              <a:latin typeface="Trebuchet MS"/>
              <a:ea typeface="宋体" pitchFamily="2" charset="-122"/>
              <a:cs typeface="Arial"/>
            </a:endParaRP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US" altLang="zh-CN" sz="1600" b="0" i="0" u="none" strike="noStrike" kern="0" cap="none" spc="0" normalizeH="0" baseline="0" noProof="0" dirty="0" smtClean="0">
                <a:ln>
                  <a:noFill/>
                </a:ln>
                <a:solidFill>
                  <a:srgbClr val="000000"/>
                </a:solidFill>
                <a:effectLst/>
                <a:uLnTx/>
                <a:uFillTx/>
                <a:latin typeface="Trebuchet MS"/>
                <a:ea typeface="宋体" pitchFamily="2" charset="-122"/>
                <a:cs typeface="Arial"/>
              </a:rPr>
              <a:t>Low threshold: new INVITE processing restored </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75865-2406-4ED6-886C-5CC53A3273DA}" type="slidenum">
              <a:rPr lang="en-US"/>
              <a:pPr/>
              <a:t>3</a:t>
            </a:fld>
            <a:endParaRPr lang="en-US" dirty="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ea typeface="宋体" pitchFamily="2" charset="-122"/>
              </a:rPr>
              <a:t>Realistic proxy to proxy overload likely short periods of bulk loads w/ source arrivals/departures. </a:t>
            </a:r>
          </a:p>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32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35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36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dirty="0" smtClean="0">
                <a:solidFill>
                  <a:srgbClr val="000000"/>
                </a:solidFill>
                <a:latin typeface="Trebuchet MS" pitchFamily="34" charset="0"/>
                <a:ea typeface="宋体" pitchFamily="2" charset="-122"/>
              </a:rPr>
              <a:t>T1 = 500 ms, increases exponentially</a:t>
            </a:r>
          </a:p>
          <a:p>
            <a:endParaRPr lang="en-US" sz="1200" dirty="0" smtClean="0">
              <a:solidFill>
                <a:srgbClr val="000000"/>
              </a:solidFill>
              <a:latin typeface="Trebuchet MS" pitchFamily="34" charset="0"/>
              <a:ea typeface="宋体" pitchFamily="2" charset="-122"/>
            </a:endParaRPr>
          </a:p>
          <a:p>
            <a:r>
              <a:rPr lang="en-US" sz="1200" dirty="0" smtClean="0">
                <a:solidFill>
                  <a:srgbClr val="000000"/>
                </a:solidFill>
                <a:latin typeface="Trebuchet MS" pitchFamily="34" charset="0"/>
                <a:ea typeface="宋体" pitchFamily="2" charset="-122"/>
              </a:rPr>
              <a:t>Until total timeout</a:t>
            </a:r>
            <a:r>
              <a:rPr lang="en-US" sz="1200" baseline="0" dirty="0" smtClean="0">
                <a:solidFill>
                  <a:srgbClr val="000000"/>
                </a:solidFill>
                <a:latin typeface="Trebuchet MS" pitchFamily="34" charset="0"/>
                <a:ea typeface="宋体" pitchFamily="2" charset="-122"/>
              </a:rPr>
              <a:t> exceeds 32 seconds</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37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Send buffer 2K</a:t>
            </a:r>
          </a:p>
          <a:p>
            <a:r>
              <a:rPr lang="en-US" dirty="0" smtClean="0"/>
              <a:t>Receive buffer 680x2</a:t>
            </a:r>
            <a:r>
              <a:rPr lang="en-US" baseline="0" dirty="0" smtClean="0"/>
              <a:t>    effective 680x1.5</a:t>
            </a:r>
          </a:p>
          <a:p>
            <a:r>
              <a:rPr lang="en-US" baseline="0" dirty="0" smtClean="0"/>
              <a:t>Application buffer 1020</a:t>
            </a:r>
            <a:endParaRPr lang="en-US" dirty="0" smtClean="0"/>
          </a:p>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44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59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60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US" altLang="zh-CN" sz="1800" b="0" i="0" u="none" strike="noStrike" kern="0" cap="none" spc="0" normalizeH="0" baseline="0" noProof="0" dirty="0" smtClean="0">
                <a:ln>
                  <a:noFill/>
                </a:ln>
                <a:solidFill>
                  <a:srgbClr val="000000"/>
                </a:solidFill>
                <a:effectLst/>
                <a:uLnTx/>
                <a:uFillTx/>
                <a:latin typeface="Trebuchet MS"/>
                <a:ea typeface="宋体" pitchFamily="2" charset="-122"/>
                <a:cs typeface="Arial"/>
              </a:rPr>
              <a:t>Example results for win-disc </a:t>
            </a:r>
            <a:endParaRPr kumimoji="0" lang="en-US" altLang="zh-CN" sz="1800" b="0" i="0" u="none" strike="noStrike" kern="0" cap="none" spc="0" normalizeH="0" baseline="30000" noProof="0" dirty="0" smtClean="0">
              <a:ln>
                <a:noFill/>
              </a:ln>
              <a:solidFill>
                <a:srgbClr val="000000"/>
              </a:solidFill>
              <a:effectLst/>
              <a:uLnTx/>
              <a:uFillTx/>
              <a:latin typeface="Trebuchet MS"/>
              <a:ea typeface="宋体" pitchFamily="2" charset="-122"/>
              <a:cs typeface="Arial"/>
            </a:endParaRPr>
          </a:p>
          <a:p>
            <a:pPr marL="808038" marR="0" lvl="2" indent="-165100" algn="l" defTabSz="914400" rtl="0" eaLnBrk="1" fontAlgn="base" latinLnBrk="0" hangingPunct="1">
              <a:lnSpc>
                <a:spcPct val="100000"/>
              </a:lnSpc>
              <a:spcBef>
                <a:spcPct val="30000"/>
              </a:spcBef>
              <a:spcAft>
                <a:spcPct val="0"/>
              </a:spcAft>
              <a:buClr>
                <a:srgbClr val="969696"/>
              </a:buClr>
              <a:buSzTx/>
              <a:buFont typeface="Arial" pitchFamily="34" charset="0"/>
              <a:buChar char="•"/>
              <a:tabLst>
                <a:tab pos="3946525" algn="l"/>
              </a:tabLst>
              <a:defRPr/>
            </a:pPr>
            <a:r>
              <a:rPr kumimoji="0" lang="en-US" altLang="zh-CN" sz="1600" b="0" i="0" u="none" strike="noStrike" kern="0" cap="none" spc="0" normalizeH="0" baseline="0" noProof="0" dirty="0" smtClean="0">
                <a:ln>
                  <a:noFill/>
                </a:ln>
                <a:solidFill>
                  <a:srgbClr val="000000"/>
                </a:solidFill>
                <a:effectLst/>
                <a:uLnTx/>
                <a:uFillTx/>
                <a:latin typeface="Trebuchet MS"/>
                <a:ea typeface="宋体" pitchFamily="2" charset="-122"/>
                <a:cs typeface="Arial"/>
              </a:rPr>
              <a:t>Unit goodput w/ Delay Budget (D</a:t>
            </a:r>
            <a:r>
              <a:rPr kumimoji="0" lang="en-US" altLang="zh-CN" sz="1600" b="0" i="0" u="none" strike="noStrike" kern="0" cap="none" spc="0" normalizeH="0" baseline="-25000" noProof="0" dirty="0" smtClean="0">
                <a:ln>
                  <a:noFill/>
                </a:ln>
                <a:solidFill>
                  <a:srgbClr val="000000"/>
                </a:solidFill>
                <a:effectLst/>
                <a:uLnTx/>
                <a:uFillTx/>
                <a:latin typeface="Trebuchet MS"/>
                <a:ea typeface="Arial Unicode MS" pitchFamily="34" charset="-122"/>
                <a:cs typeface="Arial Unicode MS" pitchFamily="34" charset="-122"/>
              </a:rPr>
              <a:t>B</a:t>
            </a:r>
            <a:r>
              <a:rPr kumimoji="0" lang="en-US" altLang="zh-CN" sz="1600" b="0" i="0" u="none" strike="noStrike" kern="0" cap="none" spc="0" normalizeH="0" baseline="0" noProof="0" dirty="0" smtClean="0">
                <a:ln>
                  <a:noFill/>
                </a:ln>
                <a:solidFill>
                  <a:srgbClr val="000000"/>
                </a:solidFill>
                <a:effectLst/>
                <a:uLnTx/>
                <a:uFillTx/>
                <a:latin typeface="Trebuchet MS"/>
                <a:ea typeface="宋体" pitchFamily="2" charset="-122"/>
                <a:cs typeface="Arial"/>
              </a:rPr>
              <a:t>) &lt;= 200 ms, Control Interval (CI) = 200 ms </a:t>
            </a:r>
          </a:p>
          <a:p>
            <a:pPr marL="808038" marR="0" lvl="2" indent="-165100" algn="l" defTabSz="914400" rtl="0" eaLnBrk="1" fontAlgn="base" latinLnBrk="0" hangingPunct="1">
              <a:lnSpc>
                <a:spcPct val="100000"/>
              </a:lnSpc>
              <a:spcBef>
                <a:spcPct val="30000"/>
              </a:spcBef>
              <a:spcAft>
                <a:spcPct val="0"/>
              </a:spcAft>
              <a:buClr>
                <a:srgbClr val="969696"/>
              </a:buClr>
              <a:buSzTx/>
              <a:buFont typeface="Arial" pitchFamily="34" charset="0"/>
              <a:buChar char="•"/>
              <a:tabLst>
                <a:tab pos="3946525" algn="l"/>
              </a:tabLst>
              <a:defRPr/>
            </a:pPr>
            <a:r>
              <a:rPr kumimoji="0" lang="en-US" altLang="zh-CN" sz="1600" b="0" i="0" u="none" strike="noStrike" kern="0" cap="none" spc="0" normalizeH="0" baseline="0" noProof="0" dirty="0" smtClean="0">
                <a:ln>
                  <a:noFill/>
                </a:ln>
                <a:solidFill>
                  <a:srgbClr val="000000"/>
                </a:solidFill>
                <a:effectLst/>
                <a:uLnTx/>
                <a:uFillTx/>
                <a:latin typeface="Trebuchet MS"/>
                <a:ea typeface="宋体" pitchFamily="2" charset="-122"/>
                <a:cs typeface="Arial"/>
              </a:rPr>
              <a:t>Goodput degraded by 25% D</a:t>
            </a:r>
            <a:r>
              <a:rPr kumimoji="0" lang="en-US" altLang="zh-CN" sz="1600" b="0" i="0" u="none" strike="noStrike" kern="0" cap="none" spc="0" normalizeH="0" baseline="-25000" noProof="0" dirty="0" smtClean="0">
                <a:ln>
                  <a:noFill/>
                </a:ln>
                <a:solidFill>
                  <a:srgbClr val="000000"/>
                </a:solidFill>
                <a:effectLst/>
                <a:uLnTx/>
                <a:uFillTx/>
                <a:latin typeface="Trebuchet MS"/>
                <a:ea typeface="Arial Unicode MS" pitchFamily="34" charset="-122"/>
                <a:cs typeface="Arial Unicode MS" pitchFamily="34" charset="-122"/>
              </a:rPr>
              <a:t>B</a:t>
            </a:r>
            <a:r>
              <a:rPr kumimoji="0" lang="en-US" altLang="zh-CN" sz="1600" b="0" i="0" u="none" strike="noStrike" kern="0" cap="none" spc="0" normalizeH="0" baseline="0" noProof="0" dirty="0" smtClean="0">
                <a:ln>
                  <a:noFill/>
                </a:ln>
                <a:solidFill>
                  <a:srgbClr val="000000"/>
                </a:solidFill>
                <a:effectLst/>
                <a:uLnTx/>
                <a:uFillTx/>
                <a:latin typeface="Trebuchet MS"/>
                <a:ea typeface="宋体" pitchFamily="2" charset="-122"/>
                <a:cs typeface="Arial"/>
              </a:rPr>
              <a:t> = 500 ms</a:t>
            </a:r>
          </a:p>
          <a:p>
            <a:pPr marL="808038" marR="0" lvl="2" indent="-165100" algn="l" defTabSz="914400" rtl="0" eaLnBrk="1" fontAlgn="base" latinLnBrk="0" hangingPunct="1">
              <a:lnSpc>
                <a:spcPct val="100000"/>
              </a:lnSpc>
              <a:spcBef>
                <a:spcPct val="30000"/>
              </a:spcBef>
              <a:spcAft>
                <a:spcPct val="0"/>
              </a:spcAft>
              <a:buClr>
                <a:srgbClr val="969696"/>
              </a:buClr>
              <a:buSzTx/>
              <a:buFont typeface="Arial" pitchFamily="34" charset="0"/>
              <a:buChar char="•"/>
              <a:tabLst>
                <a:tab pos="3946525" algn="l"/>
              </a:tabLst>
              <a:defRPr/>
            </a:pPr>
            <a:endParaRPr kumimoji="0" lang="en-US" altLang="zh-CN" sz="1600" b="0" i="0" u="none" strike="noStrike" kern="0" cap="none" spc="0" normalizeH="0" baseline="0" noProof="0" dirty="0" smtClean="0">
              <a:ln>
                <a:noFill/>
              </a:ln>
              <a:solidFill>
                <a:srgbClr val="000000"/>
              </a:solidFill>
              <a:effectLst/>
              <a:uLnTx/>
              <a:uFillTx/>
              <a:latin typeface="Trebuchet MS"/>
              <a:ea typeface="宋体" pitchFamily="2" charset="-122"/>
              <a:cs typeface="Arial"/>
            </a:endParaRPr>
          </a:p>
          <a:p>
            <a:pPr lvl="1"/>
            <a:r>
              <a:rPr lang="en-US" altLang="zh-CN" dirty="0" smtClean="0">
                <a:ea typeface="宋体" pitchFamily="2" charset="-122"/>
              </a:rPr>
              <a:t>Sensitivity of control interval</a:t>
            </a:r>
          </a:p>
          <a:p>
            <a:pPr lvl="2"/>
            <a:r>
              <a:rPr lang="en-US" altLang="zh-CN" dirty="0" smtClean="0">
                <a:ea typeface="宋体" pitchFamily="2" charset="-122"/>
              </a:rPr>
              <a:t>the smaller CI, the better.</a:t>
            </a:r>
          </a:p>
          <a:p>
            <a:pPr lvl="1"/>
            <a:r>
              <a:rPr lang="en-US" altLang="zh-CN" dirty="0" smtClean="0">
                <a:ea typeface="宋体" pitchFamily="2" charset="-122"/>
              </a:rPr>
              <a:t>Example results for win-disc, </a:t>
            </a:r>
          </a:p>
          <a:p>
            <a:pPr lvl="2"/>
            <a:r>
              <a:rPr lang="en-US" altLang="zh-CN" dirty="0" smtClean="0">
                <a:ea typeface="宋体" pitchFamily="2" charset="-122"/>
              </a:rPr>
              <a:t>at D</a:t>
            </a:r>
            <a:r>
              <a:rPr lang="en-US" altLang="zh-CN" baseline="-25000" dirty="0" smtClean="0">
                <a:ea typeface="Arial Unicode MS" pitchFamily="34" charset="-122"/>
                <a:cs typeface="Arial Unicode MS" pitchFamily="34" charset="-122"/>
              </a:rPr>
              <a:t>B</a:t>
            </a:r>
            <a:r>
              <a:rPr lang="en-US" altLang="zh-CN" dirty="0" smtClean="0">
                <a:ea typeface="宋体" pitchFamily="2" charset="-122"/>
              </a:rPr>
              <a:t> =200 ms CI &lt;= 200 ms sufficient to archive unit goodput in our scenario</a:t>
            </a:r>
          </a:p>
          <a:p>
            <a:pPr marL="808038" marR="0" lvl="2" indent="-165100" algn="l" defTabSz="914400" rtl="0" eaLnBrk="1" fontAlgn="base" latinLnBrk="0" hangingPunct="1">
              <a:lnSpc>
                <a:spcPct val="100000"/>
              </a:lnSpc>
              <a:spcBef>
                <a:spcPct val="30000"/>
              </a:spcBef>
              <a:spcAft>
                <a:spcPct val="0"/>
              </a:spcAft>
              <a:buClr>
                <a:srgbClr val="969696"/>
              </a:buClr>
              <a:buSzTx/>
              <a:buFont typeface="Arial" pitchFamily="34" charset="0"/>
              <a:buChar char="•"/>
              <a:tabLst>
                <a:tab pos="3946525" algn="l"/>
              </a:tabLst>
              <a:defRPr/>
            </a:pPr>
            <a:endParaRPr kumimoji="0" lang="en-US" altLang="zh-CN" sz="1600" b="0" i="0" u="none" strike="noStrike" kern="0" cap="none" spc="0" normalizeH="0" baseline="0" noProof="0" dirty="0">
              <a:ln>
                <a:noFill/>
              </a:ln>
              <a:solidFill>
                <a:srgbClr val="000000"/>
              </a:solidFill>
              <a:effectLst/>
              <a:uLnTx/>
              <a:uFillTx/>
              <a:latin typeface="Trebuchet MS"/>
              <a:ea typeface="宋体" pitchFamily="2" charset="-122"/>
              <a:cs typeface="Arial"/>
            </a:endParaRPr>
          </a:p>
        </p:txBody>
      </p:sp>
      <p:sp>
        <p:nvSpPr>
          <p:cNvPr id="4" name="Slide Number Placeholder 3"/>
          <p:cNvSpPr>
            <a:spLocks noGrp="1"/>
          </p:cNvSpPr>
          <p:nvPr>
            <p:ph type="sldNum" sz="quarter" idx="10"/>
          </p:nvPr>
        </p:nvSpPr>
        <p:spPr/>
        <p:txBody>
          <a:bodyPr/>
          <a:lstStyle/>
          <a:p>
            <a:fld id="{3114D841-CD40-42D9-BE60-A6614A17149F}" type="slidenum">
              <a:rPr lang="en-US" smtClean="0"/>
              <a:pPr/>
              <a:t>68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shown: number of 180</a:t>
            </a:r>
            <a:r>
              <a:rPr lang="en-US" baseline="0" dirty="0" smtClean="0"/>
              <a:t> and number of 200; actually, n</a:t>
            </a:r>
            <a:r>
              <a:rPr lang="en-US" dirty="0" smtClean="0"/>
              <a:t>um</a:t>
            </a:r>
            <a:r>
              <a:rPr lang="en-US" baseline="0" dirty="0" smtClean="0"/>
              <a:t> of 180 follows num of INVs, num of 200 OK to BYEs follows num of BYEs both because UAS is not overloaded. </a:t>
            </a:r>
            <a:endParaRPr lang="en-US" dirty="0" smtClean="0"/>
          </a:p>
          <a:p>
            <a:endParaRPr lang="en-US" dirty="0" smtClean="0"/>
          </a:p>
          <a:p>
            <a:endParaRPr lang="en-US" dirty="0" smtClean="0"/>
          </a:p>
          <a:p>
            <a:r>
              <a:rPr lang="en-US" dirty="0" smtClean="0"/>
              <a:t>Maximum</a:t>
            </a:r>
            <a:r>
              <a:rPr lang="en-US" baseline="0" dirty="0" smtClean="0"/>
              <a:t> n</a:t>
            </a:r>
            <a:r>
              <a:rPr lang="en-US" dirty="0" smtClean="0"/>
              <a:t>umber of allowed outstanding calls:</a:t>
            </a:r>
          </a:p>
          <a:p>
            <a:endParaRPr lang="en-US" baseline="0" dirty="0" smtClean="0"/>
          </a:p>
          <a:p>
            <a:r>
              <a:rPr lang="en-US" baseline="0" dirty="0" smtClean="0"/>
              <a:t>Capacity  </a:t>
            </a:r>
            <a:r>
              <a:rPr lang="en-US" dirty="0" smtClean="0"/>
              <a:t>65cps</a:t>
            </a:r>
            <a:r>
              <a:rPr lang="en-US" baseline="0" dirty="0" smtClean="0"/>
              <a:t> -&gt; each call 15.4 ms </a:t>
            </a:r>
          </a:p>
          <a:p>
            <a:r>
              <a:rPr lang="en-US" baseline="0" dirty="0" smtClean="0"/>
              <a:t>To avoid 200 retransmission timer, one way delay &lt; 250 ms -&gt; 16 calls maximum</a:t>
            </a:r>
          </a:p>
          <a:p>
            <a:r>
              <a:rPr lang="en-US" baseline="0" dirty="0" smtClean="0"/>
              <a:t>But many of the calls are partially in the system at a time, consider half of the messages are in the system</a:t>
            </a:r>
          </a:p>
          <a:p>
            <a:r>
              <a:rPr lang="en-US" baseline="0" dirty="0" smtClean="0"/>
              <a:t>Then the effective maximum number doubled at 32 calls. </a:t>
            </a:r>
          </a:p>
          <a:p>
            <a:endParaRPr lang="en-US" baseline="0" dirty="0" smtClean="0"/>
          </a:p>
          <a:p>
            <a:r>
              <a:rPr lang="en-US" baseline="0" dirty="0" smtClean="0"/>
              <a:t>Default buffer is 85K receiving buffer +64K socket buffer, consider an INVITE as 1K , about 150 INVITEs</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70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Number of 180 and initial 200 (not 200 retransmissions)</a:t>
            </a:r>
            <a:r>
              <a:rPr lang="en-US" baseline="0" dirty="0" smtClean="0"/>
              <a:t> are the same because both generated by UAS immediately upon receiving INV</a:t>
            </a:r>
          </a:p>
          <a:p>
            <a:endParaRPr lang="en-US" baseline="0" dirty="0" smtClean="0"/>
          </a:p>
          <a:p>
            <a:r>
              <a:rPr lang="en-US" baseline="0" dirty="0" smtClean="0"/>
              <a:t>Number of ACK,BYE and 200 to BYEs are the same because ACK and BYE are generated at the same time at the UAC and 200 OK to BYE is immediately generated upon receiving BYE at the UAS</a:t>
            </a:r>
          </a:p>
        </p:txBody>
      </p:sp>
      <p:sp>
        <p:nvSpPr>
          <p:cNvPr id="4" name="Slide Number Placeholder 3"/>
          <p:cNvSpPr>
            <a:spLocks noGrp="1"/>
          </p:cNvSpPr>
          <p:nvPr>
            <p:ph type="sldNum" sz="quarter" idx="10"/>
          </p:nvPr>
        </p:nvSpPr>
        <p:spPr/>
        <p:txBody>
          <a:bodyPr/>
          <a:lstStyle/>
          <a:p>
            <a:fld id="{3114D841-CD40-42D9-BE60-A6614A17149F}" type="slidenum">
              <a:rPr lang="en-US" smtClean="0"/>
              <a:pPr/>
              <a:t>71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75865-2406-4ED6-886C-5CC53A3273DA}" type="slidenum">
              <a:rPr lang="en-US"/>
              <a:pPr/>
              <a:t>4</a:t>
            </a:fld>
            <a:endParaRPr lang="en-US" dirty="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Send buffer 2K</a:t>
            </a:r>
          </a:p>
          <a:p>
            <a:r>
              <a:rPr lang="en-US" dirty="0" smtClean="0"/>
              <a:t>Receive</a:t>
            </a:r>
            <a:r>
              <a:rPr lang="en-US" baseline="0" dirty="0" smtClean="0"/>
              <a:t> Buffer 1K</a:t>
            </a:r>
          </a:p>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74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Send</a:t>
            </a:r>
            <a:r>
              <a:rPr lang="en-US" baseline="0" dirty="0" smtClean="0"/>
              <a:t> buffer always 2K</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75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0" dirty="0" smtClean="0"/>
              <a:t>- core signaling in Internet Multimedia Subsystem (IMS) for Next Generation Networks</a:t>
            </a:r>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 American Idol </a:t>
            </a:r>
          </a:p>
          <a:p>
            <a:endParaRPr lang="en-US" sz="12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 Thanksgiving, New Year’s Day, and Mother's Day</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such as those affected by earthquakes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a:noFill/>
          <a:ln/>
        </p:spPr>
        <p:txBody>
          <a:bodyPr/>
          <a:lstStyle/>
          <a:p>
            <a:pPr>
              <a:lnSpc>
                <a:spcPct val="90000"/>
              </a:lnSpc>
            </a:pPr>
            <a:r>
              <a:rPr lang="en-US" dirty="0" smtClean="0"/>
              <a:t>Real-life</a:t>
            </a:r>
            <a:r>
              <a:rPr lang="en-US" baseline="0" dirty="0" smtClean="0"/>
              <a:t> example of avalanche restart: </a:t>
            </a:r>
            <a:r>
              <a:rPr lang="en-US" dirty="0" smtClean="0"/>
              <a:t>we had a fairly large power outage not to long ago</a:t>
            </a:r>
            <a:br>
              <a:rPr lang="en-US" dirty="0" smtClean="0"/>
            </a:br>
            <a:r>
              <a:rPr lang="en-US" dirty="0" smtClean="0"/>
              <a:t>affecting a fairly wide area of the east of the UK.  When the power</a:t>
            </a:r>
            <a:br>
              <a:rPr lang="en-US" dirty="0" smtClean="0"/>
            </a:br>
            <a:r>
              <a:rPr lang="en-US" dirty="0" smtClean="0"/>
              <a:t>was restored, we saw a huge number of REGISTERs hit our platform all</a:t>
            </a:r>
            <a:br>
              <a:rPr lang="en-US" dirty="0" smtClean="0"/>
            </a:br>
            <a:r>
              <a:rPr lang="en-US" dirty="0" smtClean="0"/>
              <a:t>within a second or two - presumably because the same vendor/model</a:t>
            </a:r>
            <a:br>
              <a:rPr lang="en-US" dirty="0" smtClean="0"/>
            </a:br>
            <a:r>
              <a:rPr lang="en-US" dirty="0" smtClean="0"/>
              <a:t>takes the same time to boot up wherever it is - which caused a mini</a:t>
            </a:r>
            <a:br>
              <a:rPr lang="en-US" dirty="0" smtClean="0"/>
            </a:br>
            <a:r>
              <a:rPr lang="en-US" dirty="0" smtClean="0"/>
              <a:t>DoS against our registration servers thanks to the avalanche effect.</a:t>
            </a:r>
            <a:br>
              <a:rPr lang="en-US" dirty="0" smtClean="0"/>
            </a:br>
            <a:r>
              <a:rPr lang="en-US" dirty="0" smtClean="0"/>
              <a:t>Most annoyingly, these devices all retransmitted at exactly the same</a:t>
            </a:r>
            <a:br>
              <a:rPr lang="en-US" dirty="0" smtClean="0"/>
            </a:br>
            <a:r>
              <a:rPr lang="en-US" dirty="0" smtClean="0"/>
              <a:t>time X seconds later, causing a spike followed by plenty of spare</a:t>
            </a:r>
            <a:br>
              <a:rPr lang="en-US" dirty="0" smtClean="0"/>
            </a:br>
            <a:r>
              <a:rPr lang="en-US" dirty="0" smtClean="0"/>
              <a:t>capacity until they all next tried, etc.</a:t>
            </a:r>
            <a:br>
              <a:rPr lang="en-US" dirty="0" smtClean="0"/>
            </a:b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Cause of overload, it is always that sources sending too much traffic. </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causes of overload:</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 reasonable number of sources all sending the traffic to the server (for registration or for a same number) at the same time </a:t>
            </a:r>
          </a:p>
          <a:p>
            <a:pPr>
              <a:lnSpc>
                <a:spcPct val="90000"/>
              </a:lnSpc>
            </a:pP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More than usual number of users tries to access the system resource </a:t>
            </a:r>
          </a:p>
          <a:p>
            <a:pPr>
              <a:lnSpc>
                <a:spcPct val="90000"/>
              </a:lnSpc>
            </a:pPr>
            <a:r>
              <a:rPr lang="en-US" altLang="zh-CN" dirty="0" smtClean="0">
                <a:cs typeface="Arial" pitchFamily="34" charset="0"/>
              </a:rPr>
              <a:t>*a) a server to registrar  - power failure and recovery</a:t>
            </a:r>
          </a:p>
          <a:p>
            <a:pPr>
              <a:lnSpc>
                <a:spcPct val="90000"/>
              </a:lnSpc>
            </a:pPr>
            <a:r>
              <a:rPr lang="en-US" altLang="zh-CN" dirty="0" smtClean="0">
                <a:cs typeface="Arial" pitchFamily="34" charset="0"/>
              </a:rPr>
              <a:t>*b) server to a set of designated number  - TV commercial</a:t>
            </a:r>
          </a:p>
          <a:p>
            <a:pPr>
              <a:lnSpc>
                <a:spcPct val="90000"/>
              </a:lnSpc>
            </a:pPr>
            <a:r>
              <a:rPr lang="en-US" altLang="zh-CN" dirty="0" smtClean="0">
                <a:cs typeface="Arial" pitchFamily="34" charset="0"/>
              </a:rPr>
              <a:t>*c) server to a set random numbers - disaster aftermath at the same time because of unexpected event (, ) or  </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Who are those added (surge) users?</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We define the affected population and the associated servers as an Affected Region. The scope of affected region can be local, e.g., in a) the area that a registrar server covers; the affected region can be global, e.g. in b) or c). In essence, the difference of the local surge vs. global surge is a known population size vs. unknown population size.</a:t>
            </a:r>
          </a:p>
          <a:p>
            <a:pPr>
              <a:lnSpc>
                <a:spcPct val="90000"/>
              </a:lnSpc>
            </a:pPr>
            <a:endParaRPr lang="en-US" altLang="zh-CN" dirty="0"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a:noFill/>
          <a:ln/>
        </p:spPr>
        <p:txBody>
          <a:bodyPr/>
          <a:lstStyle/>
          <a:p>
            <a:pPr>
              <a:lnSpc>
                <a:spcPct val="90000"/>
              </a:lnSpc>
            </a:pPr>
            <a:r>
              <a:rPr lang="en-US" dirty="0" smtClean="0"/>
              <a:t>Real-life</a:t>
            </a:r>
            <a:r>
              <a:rPr lang="en-US" baseline="0" dirty="0" smtClean="0"/>
              <a:t> example of avalanche restart: </a:t>
            </a:r>
            <a:r>
              <a:rPr lang="en-US" dirty="0" smtClean="0"/>
              <a:t>we had a fairly large power outage not to long ago</a:t>
            </a:r>
            <a:br>
              <a:rPr lang="en-US" dirty="0" smtClean="0"/>
            </a:br>
            <a:r>
              <a:rPr lang="en-US" dirty="0" smtClean="0"/>
              <a:t>affecting a fairly wide area of the east of the UK.  When the power</a:t>
            </a:r>
            <a:br>
              <a:rPr lang="en-US" dirty="0" smtClean="0"/>
            </a:br>
            <a:r>
              <a:rPr lang="en-US" dirty="0" smtClean="0"/>
              <a:t>was restored, we saw a huge number of REGISTERs hit our platform all</a:t>
            </a:r>
            <a:br>
              <a:rPr lang="en-US" dirty="0" smtClean="0"/>
            </a:br>
            <a:r>
              <a:rPr lang="en-US" dirty="0" smtClean="0"/>
              <a:t>within a second or two - presumably because the same vendor/model</a:t>
            </a:r>
            <a:br>
              <a:rPr lang="en-US" dirty="0" smtClean="0"/>
            </a:br>
            <a:r>
              <a:rPr lang="en-US" dirty="0" smtClean="0"/>
              <a:t>takes the same time to boot up wherever it is - which caused a mini</a:t>
            </a:r>
            <a:br>
              <a:rPr lang="en-US" dirty="0" smtClean="0"/>
            </a:br>
            <a:r>
              <a:rPr lang="en-US" dirty="0" smtClean="0"/>
              <a:t>DoS against our registration servers thanks to the avalanche effect.</a:t>
            </a:r>
            <a:br>
              <a:rPr lang="en-US" dirty="0" smtClean="0"/>
            </a:br>
            <a:r>
              <a:rPr lang="en-US" dirty="0" smtClean="0"/>
              <a:t>Most annoyingly, these devices all retransmitted at exactly the same</a:t>
            </a:r>
            <a:br>
              <a:rPr lang="en-US" dirty="0" smtClean="0"/>
            </a:br>
            <a:r>
              <a:rPr lang="en-US" dirty="0" smtClean="0"/>
              <a:t>time X seconds later, causing a spike followed by plenty of spare</a:t>
            </a:r>
            <a:br>
              <a:rPr lang="en-US" dirty="0" smtClean="0"/>
            </a:br>
            <a:r>
              <a:rPr lang="en-US" dirty="0" smtClean="0"/>
              <a:t>capacity until they all next tried, etc.</a:t>
            </a:r>
            <a:br>
              <a:rPr lang="en-US" dirty="0" smtClean="0"/>
            </a:b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Cause of overload, it is always that sources sending too much traffic. </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causes of overload:</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 reasonable number of sources all sending the traffic to the server (for registration or for a same number) at the same time </a:t>
            </a:r>
          </a:p>
          <a:p>
            <a:pPr>
              <a:lnSpc>
                <a:spcPct val="90000"/>
              </a:lnSpc>
            </a:pP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More than usual number of users tries to access the system resource </a:t>
            </a:r>
          </a:p>
          <a:p>
            <a:pPr>
              <a:lnSpc>
                <a:spcPct val="90000"/>
              </a:lnSpc>
            </a:pPr>
            <a:r>
              <a:rPr lang="en-US" altLang="zh-CN" dirty="0" smtClean="0">
                <a:cs typeface="Arial" pitchFamily="34" charset="0"/>
              </a:rPr>
              <a:t>*a) a server to registrar  - power failure and recovery</a:t>
            </a:r>
          </a:p>
          <a:p>
            <a:pPr>
              <a:lnSpc>
                <a:spcPct val="90000"/>
              </a:lnSpc>
            </a:pPr>
            <a:r>
              <a:rPr lang="en-US" altLang="zh-CN" dirty="0" smtClean="0">
                <a:cs typeface="Arial" pitchFamily="34" charset="0"/>
              </a:rPr>
              <a:t>*b) server to a set of designated number  - TV commercial</a:t>
            </a:r>
          </a:p>
          <a:p>
            <a:pPr>
              <a:lnSpc>
                <a:spcPct val="90000"/>
              </a:lnSpc>
            </a:pPr>
            <a:r>
              <a:rPr lang="en-US" altLang="zh-CN" dirty="0" smtClean="0">
                <a:cs typeface="Arial" pitchFamily="34" charset="0"/>
              </a:rPr>
              <a:t>*c) server to a set random numbers - disaster aftermath at the same time because of unexpected event (, ) or  </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Who are those added (surge) users?</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We define the affected population and the associated servers as an Affected Region. The scope of affected region can be local, e.g., in a) the area that a registrar server covers; the affected region can be global, e.g. in b) or c). In essence, the difference of the local surge vs. global surge is a known population size vs. unknown population size.</a:t>
            </a:r>
          </a:p>
          <a:p>
            <a:pPr>
              <a:lnSpc>
                <a:spcPct val="90000"/>
              </a:lnSpc>
            </a:pPr>
            <a:endParaRPr lang="en-US" altLang="zh-CN" dirty="0"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14D841-CD40-42D9-BE60-A6614A17149F}"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cscu"/>
          <p:cNvPicPr>
            <a:picLocks noChangeAspect="1" noChangeArrowheads="1"/>
          </p:cNvPicPr>
          <p:nvPr/>
        </p:nvPicPr>
        <p:blipFill>
          <a:blip r:embed="rId2" cstate="print"/>
          <a:srcRect/>
          <a:stretch>
            <a:fillRect/>
          </a:stretch>
        </p:blipFill>
        <p:spPr bwMode="auto">
          <a:xfrm>
            <a:off x="7467600" y="533400"/>
            <a:ext cx="1066800" cy="914400"/>
          </a:xfrm>
          <a:prstGeom prst="rect">
            <a:avLst/>
          </a:prstGeom>
          <a:noFill/>
          <a:ln w="9525">
            <a:noFill/>
            <a:miter lim="800000"/>
            <a:headEnd/>
            <a:tailEnd/>
          </a:ln>
        </p:spPr>
      </p:pic>
      <p:pic>
        <p:nvPicPr>
          <p:cNvPr id="5" name="Picture 9" descr="IRT_logo"/>
          <p:cNvPicPr>
            <a:picLocks noChangeAspect="1" noChangeArrowheads="1"/>
          </p:cNvPicPr>
          <p:nvPr/>
        </p:nvPicPr>
        <p:blipFill>
          <a:blip r:embed="rId3" cstate="print"/>
          <a:srcRect/>
          <a:stretch>
            <a:fillRect/>
          </a:stretch>
        </p:blipFill>
        <p:spPr bwMode="auto">
          <a:xfrm>
            <a:off x="6324600" y="533400"/>
            <a:ext cx="990600" cy="871538"/>
          </a:xfrm>
          <a:prstGeom prst="rect">
            <a:avLst/>
          </a:prstGeom>
          <a:noFill/>
          <a:ln w="9525">
            <a:noFill/>
            <a:miter lim="800000"/>
            <a:headEnd/>
            <a:tailEnd/>
          </a:ln>
        </p:spPr>
      </p:pic>
      <p:sp>
        <p:nvSpPr>
          <p:cNvPr id="6" name="Rectangle 5"/>
          <p:cNvSpPr>
            <a:spLocks noChangeArrowheads="1"/>
          </p:cNvSpPr>
          <p:nvPr/>
        </p:nvSpPr>
        <p:spPr bwMode="auto">
          <a:xfrm>
            <a:off x="0" y="1828800"/>
            <a:ext cx="9144000" cy="2371725"/>
          </a:xfrm>
          <a:prstGeom prst="rect">
            <a:avLst/>
          </a:prstGeom>
          <a:solidFill>
            <a:srgbClr val="EAEAEA"/>
          </a:solidFill>
          <a:ln w="9525">
            <a:noFill/>
            <a:miter lim="800000"/>
            <a:headEnd/>
            <a:tailEnd/>
          </a:ln>
          <a:effectLst/>
        </p:spPr>
        <p:txBody>
          <a:bodyPr lIns="92075" tIns="46038" rIns="92075" bIns="46038" anchor="ctr">
            <a:spAutoFit/>
          </a:bodyPr>
          <a:lstStyle/>
          <a:p>
            <a:endParaRPr lang="en-US" dirty="0"/>
          </a:p>
        </p:txBody>
      </p:sp>
      <p:sp>
        <p:nvSpPr>
          <p:cNvPr id="2254850" name="Rectangle 2"/>
          <p:cNvSpPr>
            <a:spLocks noGrp="1" noChangeArrowheads="1"/>
          </p:cNvSpPr>
          <p:nvPr>
            <p:ph type="subTitle" idx="1"/>
          </p:nvPr>
        </p:nvSpPr>
        <p:spPr>
          <a:xfrm>
            <a:off x="685800" y="4419600"/>
            <a:ext cx="6400800" cy="1219200"/>
          </a:xfrm>
        </p:spPr>
        <p:txBody>
          <a:bodyPr/>
          <a:lstStyle>
            <a:lvl1pPr marL="0" indent="0">
              <a:defRPr sz="1400"/>
            </a:lvl1pPr>
          </a:lstStyle>
          <a:p>
            <a:r>
              <a:rPr lang="en-US" altLang="zh-CN" smtClean="0"/>
              <a:t>Click to edit Master subtitle style</a:t>
            </a:r>
            <a:endParaRPr lang="en-US" altLang="zh-CN"/>
          </a:p>
        </p:txBody>
      </p:sp>
      <p:sp>
        <p:nvSpPr>
          <p:cNvPr id="2254854" name="Rectangle 6"/>
          <p:cNvSpPr>
            <a:spLocks noGrp="1" noChangeArrowheads="1"/>
          </p:cNvSpPr>
          <p:nvPr>
            <p:ph type="ctrTitle"/>
          </p:nvPr>
        </p:nvSpPr>
        <p:spPr>
          <a:xfrm>
            <a:off x="609600" y="2286000"/>
            <a:ext cx="7772400" cy="1447800"/>
          </a:xfrm>
        </p:spPr>
        <p:txBody>
          <a:bodyPr lIns="91440" tIns="45720" rIns="91440" bIns="45720" anchor="t"/>
          <a:lstStyle>
            <a:lvl1pPr>
              <a:defRPr sz="3200"/>
            </a:lvl1pPr>
          </a:lstStyle>
          <a:p>
            <a:r>
              <a:rPr lang="en-US" altLang="zh-CN" smtClean="0"/>
              <a:t>Click to edit Master title style</a:t>
            </a:r>
            <a:endParaRPr lang="en-US" altLang="zh-CN"/>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B6D9F1A1-0D78-CF46-9901-E1CE3512D188}"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23998366-9818-4D3C-875B-C29D53344854}"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DAA441DE-AAED-5E45-B94F-C21FF9ECCC89}"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C8BA4D5B-4B32-4998-AB37-67F52146EE37}"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8229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33788"/>
            <a:ext cx="8229600" cy="249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22CAE7C-2BEF-6D4F-A505-85EECC643FF1}" type="datetime1">
              <a:rPr lang="en-US" altLang="zh-CN" smtClean="0"/>
              <a:t>10/28/09</a:t>
            </a:fld>
            <a:endParaRPr lang="en-US" altLang="zh-CN" dirty="0"/>
          </a:p>
        </p:txBody>
      </p:sp>
      <p:sp>
        <p:nvSpPr>
          <p:cNvPr id="6" name="Rectangle 5"/>
          <p:cNvSpPr>
            <a:spLocks noGrp="1" noChangeArrowheads="1"/>
          </p:cNvSpPr>
          <p:nvPr>
            <p:ph type="ftr" sz="quarter" idx="11"/>
          </p:nvPr>
        </p:nvSpPr>
        <p:spPr>
          <a:ln/>
        </p:spPr>
        <p:txBody>
          <a:bodyPr/>
          <a:lstStyle>
            <a:lvl1pPr>
              <a:defRPr/>
            </a:lvl1pPr>
          </a:lstStyle>
          <a:p>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r>
              <a:rPr lang="en-US" altLang="zh-CN" dirty="0" smtClean="0"/>
              <a:t>Slide </a:t>
            </a:r>
            <a:fld id="{915E025C-19B3-417E-B245-F83CD428D5A9}" type="slidenum">
              <a:rPr lang="en-US" altLang="zh-CN" smtClean="0"/>
              <a:pPr/>
              <a:t>‹#›</a:t>
            </a:fld>
            <a:endParaRPr lang="en-US" altLang="zh-CN"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cscu"/>
          <p:cNvPicPr>
            <a:picLocks noChangeAspect="1" noChangeArrowheads="1"/>
          </p:cNvPicPr>
          <p:nvPr/>
        </p:nvPicPr>
        <p:blipFill>
          <a:blip r:embed="rId2" cstate="print"/>
          <a:srcRect/>
          <a:stretch>
            <a:fillRect/>
          </a:stretch>
        </p:blipFill>
        <p:spPr bwMode="auto">
          <a:xfrm>
            <a:off x="7467600" y="533400"/>
            <a:ext cx="1066800" cy="914400"/>
          </a:xfrm>
          <a:prstGeom prst="rect">
            <a:avLst/>
          </a:prstGeom>
          <a:noFill/>
          <a:ln w="9525">
            <a:noFill/>
            <a:miter lim="800000"/>
            <a:headEnd/>
            <a:tailEnd/>
          </a:ln>
        </p:spPr>
      </p:pic>
      <p:pic>
        <p:nvPicPr>
          <p:cNvPr id="5" name="Picture 9" descr="IRT_logo"/>
          <p:cNvPicPr>
            <a:picLocks noChangeAspect="1" noChangeArrowheads="1"/>
          </p:cNvPicPr>
          <p:nvPr/>
        </p:nvPicPr>
        <p:blipFill>
          <a:blip r:embed="rId3" cstate="print"/>
          <a:srcRect/>
          <a:stretch>
            <a:fillRect/>
          </a:stretch>
        </p:blipFill>
        <p:spPr bwMode="auto">
          <a:xfrm>
            <a:off x="6324600" y="533400"/>
            <a:ext cx="990600" cy="871538"/>
          </a:xfrm>
          <a:prstGeom prst="rect">
            <a:avLst/>
          </a:prstGeom>
          <a:noFill/>
          <a:ln w="9525">
            <a:noFill/>
            <a:miter lim="800000"/>
            <a:headEnd/>
            <a:tailEnd/>
          </a:ln>
        </p:spPr>
      </p:pic>
      <p:sp>
        <p:nvSpPr>
          <p:cNvPr id="6" name="Rectangle 5"/>
          <p:cNvSpPr>
            <a:spLocks noChangeArrowheads="1"/>
          </p:cNvSpPr>
          <p:nvPr/>
        </p:nvSpPr>
        <p:spPr bwMode="auto">
          <a:xfrm>
            <a:off x="0" y="1828800"/>
            <a:ext cx="9144000" cy="2371725"/>
          </a:xfrm>
          <a:prstGeom prst="rect">
            <a:avLst/>
          </a:prstGeom>
          <a:solidFill>
            <a:srgbClr val="EAEAEA"/>
          </a:solidFill>
          <a:ln w="9525">
            <a:noFill/>
            <a:miter lim="800000"/>
            <a:headEnd/>
            <a:tailEnd/>
          </a:ln>
          <a:effectLst/>
        </p:spPr>
        <p:txBody>
          <a:bodyPr lIns="92075" tIns="46038" rIns="92075" bIns="46038" anchor="ctr">
            <a:spAutoFit/>
          </a:bodyPr>
          <a:lstStyle/>
          <a:p>
            <a:endParaRPr lang="en-US" dirty="0"/>
          </a:p>
        </p:txBody>
      </p:sp>
      <p:sp>
        <p:nvSpPr>
          <p:cNvPr id="2254850" name="Rectangle 2"/>
          <p:cNvSpPr>
            <a:spLocks noGrp="1" noChangeArrowheads="1"/>
          </p:cNvSpPr>
          <p:nvPr>
            <p:ph type="subTitle" idx="1"/>
          </p:nvPr>
        </p:nvSpPr>
        <p:spPr>
          <a:xfrm>
            <a:off x="685800" y="4419600"/>
            <a:ext cx="6400800" cy="1219200"/>
          </a:xfrm>
        </p:spPr>
        <p:txBody>
          <a:bodyPr/>
          <a:lstStyle>
            <a:lvl1pPr marL="0" indent="0">
              <a:defRPr sz="1400"/>
            </a:lvl1pPr>
          </a:lstStyle>
          <a:p>
            <a:r>
              <a:rPr lang="en-US" altLang="zh-CN" smtClean="0"/>
              <a:t>Click to edit Master subtitle style</a:t>
            </a:r>
            <a:endParaRPr lang="en-US" altLang="zh-CN"/>
          </a:p>
        </p:txBody>
      </p:sp>
      <p:sp>
        <p:nvSpPr>
          <p:cNvPr id="2254854" name="Rectangle 6"/>
          <p:cNvSpPr>
            <a:spLocks noGrp="1" noChangeArrowheads="1"/>
          </p:cNvSpPr>
          <p:nvPr>
            <p:ph type="ctrTitle"/>
          </p:nvPr>
        </p:nvSpPr>
        <p:spPr>
          <a:xfrm>
            <a:off x="609600" y="2286000"/>
            <a:ext cx="7772400" cy="1447800"/>
          </a:xfrm>
        </p:spPr>
        <p:txBody>
          <a:bodyPr lIns="91440" tIns="45720" rIns="91440" bIns="45720" anchor="t"/>
          <a:lstStyle>
            <a:lvl1pPr>
              <a:defRPr sz="3200"/>
            </a:lvl1pPr>
          </a:lstStyle>
          <a:p>
            <a:r>
              <a:rPr lang="en-US" altLang="zh-CN" smtClean="0"/>
              <a:t>Click to edit Master title style</a:t>
            </a:r>
            <a:endParaRPr lang="en-US" altLang="zh-CN"/>
          </a:p>
        </p:txBody>
      </p:sp>
    </p:spTree>
  </p:cSld>
  <p:clrMapOvr>
    <a:masterClrMapping/>
  </p:clrMapOvr>
  <p:transition>
    <p:wipe dir="u"/>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343FD340-90E6-9346-B18B-97A9DB74EA97}"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1789CCA8-C225-4F72-A271-18A1A75A5694}"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838200" y="6477000"/>
            <a:ext cx="1219200" cy="381000"/>
          </a:xfrm>
          <a:prstGeom prst="rect">
            <a:avLst/>
          </a:prstGeom>
          <a:ln/>
        </p:spPr>
        <p:txBody>
          <a:bodyPr/>
          <a:lstStyle>
            <a:lvl1pPr>
              <a:defRPr/>
            </a:lvl1pPr>
          </a:lstStyle>
          <a:p>
            <a:fld id="{C3CF6978-E907-A440-B199-F9FB120C8874}" type="datetime1">
              <a:rPr lang="en-US" smtClean="0"/>
              <a:t>10/28/09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8229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33788"/>
            <a:ext cx="8229600" cy="249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838200" y="6477000"/>
            <a:ext cx="1219200" cy="381000"/>
          </a:xfrm>
          <a:prstGeom prst="rect">
            <a:avLst/>
          </a:prstGeom>
          <a:ln/>
        </p:spPr>
        <p:txBody>
          <a:bodyPr/>
          <a:lstStyle>
            <a:lvl1pPr>
              <a:defRPr/>
            </a:lvl1pPr>
          </a:lstStyle>
          <a:p>
            <a:fld id="{57785647-4A66-374C-BAAF-F8BDA8F690F1}" type="datetime1">
              <a:rPr lang="en-US" smtClean="0"/>
              <a:t>10/28/09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77000"/>
            <a:ext cx="1219200" cy="381000"/>
          </a:xfrm>
          <a:prstGeom prst="rect">
            <a:avLst/>
          </a:prstGeom>
        </p:spPr>
        <p:txBody>
          <a:bodyPr/>
          <a:lstStyle>
            <a:lvl1pPr>
              <a:defRPr/>
            </a:lvl1pPr>
          </a:lstStyle>
          <a:p>
            <a:fld id="{F1E77D38-ED8C-DF48-9998-828A6979BE11}" type="datetime1">
              <a:rPr lang="en-US" altLang="zh-CN" smtClean="0"/>
              <a:t>10/28/09</a:t>
            </a:fld>
            <a:endParaRPr lang="en-US" altLang="zh-CN" dirty="0"/>
          </a:p>
        </p:txBody>
      </p:sp>
      <p:sp>
        <p:nvSpPr>
          <p:cNvPr id="6" name="Footer Placeholder 5"/>
          <p:cNvSpPr>
            <a:spLocks noGrp="1"/>
          </p:cNvSpPr>
          <p:nvPr>
            <p:ph type="ftr" sz="quarter" idx="11"/>
          </p:nvPr>
        </p:nvSpPr>
        <p:spPr>
          <a:xfrm>
            <a:off x="3657600" y="6477000"/>
            <a:ext cx="1143000" cy="381000"/>
          </a:xfrm>
        </p:spPr>
        <p:txBody>
          <a:bodyPr/>
          <a:lstStyle>
            <a:lvl1pPr>
              <a:defRPr/>
            </a:lvl1pPr>
          </a:lstStyle>
          <a:p>
            <a:endParaRPr lang="en-US" altLang="zh-CN" dirty="0"/>
          </a:p>
        </p:txBody>
      </p:sp>
      <p:sp>
        <p:nvSpPr>
          <p:cNvPr id="7" name="Slide Number Placeholder 6"/>
          <p:cNvSpPr>
            <a:spLocks noGrp="1"/>
          </p:cNvSpPr>
          <p:nvPr>
            <p:ph type="sldNum" sz="quarter" idx="12"/>
          </p:nvPr>
        </p:nvSpPr>
        <p:spPr>
          <a:xfrm>
            <a:off x="762000" y="6477000"/>
            <a:ext cx="990600" cy="381000"/>
          </a:xfrm>
        </p:spPr>
        <p:txBody>
          <a:bodyPr/>
          <a:lstStyle>
            <a:lvl1pPr>
              <a:defRPr/>
            </a:lvl1pPr>
          </a:lstStyle>
          <a:p>
            <a:r>
              <a:rPr lang="en-US" altLang="zh-CN" dirty="0"/>
              <a:t>Slide </a:t>
            </a:r>
            <a:fld id="{3126CB39-E116-4B13-903C-58B6EF3DEF2A}" type="slidenum">
              <a:rPr lang="en-US" altLang="zh-CN"/>
              <a:pPr/>
              <a:t>‹#›</a:t>
            </a:fld>
            <a:endParaRPr lang="en-US" altLang="zh-CN" dirty="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90600"/>
            <a:ext cx="8229600" cy="5135563"/>
          </a:xfrm>
        </p:spPr>
        <p:txBody>
          <a:bodyPr/>
          <a:lstStyle/>
          <a:p>
            <a:endParaRPr lang="en-US" dirty="0"/>
          </a:p>
        </p:txBody>
      </p:sp>
      <p:sp>
        <p:nvSpPr>
          <p:cNvPr id="4" name="Date Placeholder 3"/>
          <p:cNvSpPr>
            <a:spLocks noGrp="1"/>
          </p:cNvSpPr>
          <p:nvPr>
            <p:ph type="dt" sz="half" idx="10"/>
          </p:nvPr>
        </p:nvSpPr>
        <p:spPr>
          <a:xfrm>
            <a:off x="6477000" y="6477000"/>
            <a:ext cx="1219200" cy="381000"/>
          </a:xfrm>
          <a:prstGeom prst="rect">
            <a:avLst/>
          </a:prstGeom>
        </p:spPr>
        <p:txBody>
          <a:bodyPr/>
          <a:lstStyle>
            <a:lvl1pPr>
              <a:defRPr/>
            </a:lvl1pPr>
          </a:lstStyle>
          <a:p>
            <a:fld id="{C11CD89A-1C99-3744-BB1B-96465FCAF8C7}" type="datetime1">
              <a:rPr lang="en-US" altLang="zh-CN" smtClean="0"/>
              <a:t>10/28/09</a:t>
            </a:fld>
            <a:endParaRPr lang="en-US" altLang="zh-CN" dirty="0"/>
          </a:p>
        </p:txBody>
      </p:sp>
      <p:sp>
        <p:nvSpPr>
          <p:cNvPr id="5" name="Footer Placeholder 4"/>
          <p:cNvSpPr>
            <a:spLocks noGrp="1"/>
          </p:cNvSpPr>
          <p:nvPr>
            <p:ph type="ftr" sz="quarter" idx="11"/>
          </p:nvPr>
        </p:nvSpPr>
        <p:spPr>
          <a:xfrm>
            <a:off x="3657600" y="6477000"/>
            <a:ext cx="1143000" cy="381000"/>
          </a:xfrm>
        </p:spPr>
        <p:txBody>
          <a:bodyPr/>
          <a:lstStyle>
            <a:lvl1pPr>
              <a:defRPr/>
            </a:lvl1pPr>
          </a:lstStyle>
          <a:p>
            <a:endParaRPr lang="en-US" altLang="zh-CN" dirty="0"/>
          </a:p>
        </p:txBody>
      </p:sp>
      <p:sp>
        <p:nvSpPr>
          <p:cNvPr id="6" name="Slide Number Placeholder 5"/>
          <p:cNvSpPr>
            <a:spLocks noGrp="1"/>
          </p:cNvSpPr>
          <p:nvPr>
            <p:ph type="sldNum" sz="quarter" idx="12"/>
          </p:nvPr>
        </p:nvSpPr>
        <p:spPr>
          <a:xfrm>
            <a:off x="762000" y="6477000"/>
            <a:ext cx="990600" cy="381000"/>
          </a:xfrm>
        </p:spPr>
        <p:txBody>
          <a:bodyPr/>
          <a:lstStyle>
            <a:lvl1pPr>
              <a:defRPr/>
            </a:lvl1pPr>
          </a:lstStyle>
          <a:p>
            <a:r>
              <a:rPr lang="en-US" altLang="zh-CN" dirty="0"/>
              <a:t>Slide </a:t>
            </a:r>
            <a:fld id="{015EB86E-422F-47FB-BA42-A09C492E3DD8}" type="slidenum">
              <a:rPr lang="en-US" altLang="zh-CN"/>
              <a:pPr/>
              <a:t>‹#›</a:t>
            </a:fld>
            <a:endParaRPr lang="en-US" altLang="zh-CN" dirty="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990600"/>
            <a:ext cx="4038600" cy="5135563"/>
          </a:xfrm>
        </p:spPr>
        <p:txBody>
          <a:bodyPr/>
          <a:lstStyle/>
          <a:p>
            <a:endParaRPr lang="en-US" dirty="0"/>
          </a:p>
        </p:txBody>
      </p:sp>
      <p:sp>
        <p:nvSpPr>
          <p:cNvPr id="7" name="Slide Number Placeholder 6"/>
          <p:cNvSpPr>
            <a:spLocks noGrp="1"/>
          </p:cNvSpPr>
          <p:nvPr>
            <p:ph type="sldNum" sz="quarter" idx="12"/>
          </p:nvPr>
        </p:nvSpPr>
        <p:spPr>
          <a:xfrm>
            <a:off x="7696200" y="6477000"/>
            <a:ext cx="990600" cy="381000"/>
          </a:xfrm>
        </p:spPr>
        <p:txBody>
          <a:bodyPr/>
          <a:lstStyle>
            <a:lvl1pPr>
              <a:defRPr/>
            </a:lvl1pPr>
          </a:lstStyle>
          <a:p>
            <a:r>
              <a:rPr lang="en-US" altLang="zh-CN" dirty="0"/>
              <a:t>Slide </a:t>
            </a:r>
            <a:fld id="{429BA436-CFB5-4C6F-8287-5B001D7D3770}" type="slidenum">
              <a:rPr lang="en-US" altLang="zh-CN"/>
              <a:pPr/>
              <a:t>‹#›</a:t>
            </a:fld>
            <a:endParaRPr lang="en-US" altLang="zh-CN" dirty="0"/>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33788"/>
            <a:ext cx="4038600" cy="249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a:xfrm>
            <a:off x="8153400" y="6477000"/>
            <a:ext cx="990600" cy="381000"/>
          </a:xfrm>
        </p:spPr>
        <p:txBody>
          <a:bodyPr/>
          <a:lstStyle>
            <a:lvl1pPr>
              <a:defRPr/>
            </a:lvl1pPr>
          </a:lstStyle>
          <a:p>
            <a:r>
              <a:rPr lang="en-US" altLang="zh-CN" dirty="0"/>
              <a:t>Slide </a:t>
            </a:r>
            <a:fld id="{57F0993A-FD48-4FEF-92A9-28FB5B35EDC9}" type="slidenum">
              <a:rPr lang="en-US" altLang="zh-CN"/>
              <a:pPr/>
              <a:t>‹#›</a:t>
            </a:fld>
            <a:endParaRPr lang="en-US" altLang="zh-CN"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A2BC7D2A-5438-7845-A197-FAC8E996AED9}"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F6113DB3-B926-47AB-9649-CD1A2B19FB92}"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14CABEB1-C3E8-F64C-BE8D-D9FCB74B0688}"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DB4EEE9F-04A0-4A0F-94F8-3F06E70667A5}"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49537C32-F54D-A842-8233-75ADB9E218CD}"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8E00A15D-54B9-4A95-B701-FFA76A7EA57C}"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465BA8F4-7D1A-6344-A0FA-2A9174863743}"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A5865B1E-8CAC-45C7-BE1E-907337C341A2}"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366E4459-A467-ED44-B851-C012CFA01FE1}"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9DA8B8D4-75D2-4DA3-8199-DBEB0B8E8C92}"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1B926892-01A7-E740-BF74-BC7383FF5474}"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D8EF5FA9-1216-4AD6-A893-0998A3FCE1E9}"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22DD0DAC-13E0-FB45-843B-12B1BEE3B66F}" type="datetime1">
              <a:rPr lang="en-US" sz="1400" kern="1200" smtClean="0">
                <a:solidFill>
                  <a:srgbClr val="000000"/>
                </a:solidFill>
                <a:latin typeface="Tahoma" pitchFamily="34" charset="0"/>
                <a:ea typeface="+mn-ea"/>
                <a:cs typeface="+mn-cs"/>
              </a:rPr>
              <a:t>10/28/09</a:t>
            </a:fld>
            <a:endParaRPr lang="en-US" sz="1400" kern="1200" dirty="0">
              <a:solidFill>
                <a:srgbClr val="000000"/>
              </a:solidFill>
              <a:latin typeface="Tahoma"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C8B11BF9-F8F3-4707-803F-A46F1F615093}"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theme" Target="../theme/theme2.xml"/><Relationship Id="rId18"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253828" name="Rectangle 4"/>
          <p:cNvSpPr>
            <a:spLocks noGrp="1" noChangeArrowheads="1"/>
          </p:cNvSpPr>
          <p:nvPr>
            <p:ph type="dt" sz="half" idx="2"/>
          </p:nvPr>
        </p:nvSpPr>
        <p:spPr bwMode="auto">
          <a:xfrm>
            <a:off x="8382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tx1"/>
                </a:solidFill>
                <a:latin typeface="Trebuchet MS" pitchFamily="34" charset="0"/>
                <a:ea typeface="SimSun" pitchFamily="2" charset="-122"/>
              </a:defRPr>
            </a:lvl1pPr>
          </a:lstStyle>
          <a:p>
            <a:fld id="{093A25A3-9367-C04C-965F-22D78D3A6255}" type="datetime1">
              <a:rPr lang="en-US" smtClean="0"/>
              <a:t>10/28/09</a:t>
            </a:fld>
            <a:endParaRPr lang="en-US" dirty="0"/>
          </a:p>
        </p:txBody>
      </p:sp>
      <p:sp>
        <p:nvSpPr>
          <p:cNvPr id="2253829" name="Rectangle 5"/>
          <p:cNvSpPr>
            <a:spLocks noGrp="1" noChangeArrowheads="1"/>
          </p:cNvSpPr>
          <p:nvPr>
            <p:ph type="ftr" sz="quarter" idx="3"/>
          </p:nvPr>
        </p:nvSpPr>
        <p:spPr bwMode="auto">
          <a:xfrm>
            <a:off x="3657600" y="6477000"/>
            <a:ext cx="114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chemeClr val="tx1"/>
                </a:solidFill>
                <a:latin typeface="Trebuchet MS" pitchFamily="34" charset="0"/>
                <a:ea typeface="SimSun" pitchFamily="2" charset="-122"/>
              </a:defRPr>
            </a:lvl1pPr>
          </a:lstStyle>
          <a:p>
            <a:endParaRPr lang="en-US" dirty="0"/>
          </a:p>
        </p:txBody>
      </p:sp>
      <p:sp>
        <p:nvSpPr>
          <p:cNvPr id="2253830" name="Rectangle 6"/>
          <p:cNvSpPr>
            <a:spLocks noGrp="1" noChangeArrowheads="1"/>
          </p:cNvSpPr>
          <p:nvPr>
            <p:ph type="sldNum" sz="quarter" idx="4"/>
          </p:nvPr>
        </p:nvSpPr>
        <p:spPr bwMode="auto">
          <a:xfrm>
            <a:off x="67056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tx1"/>
                </a:solidFill>
                <a:latin typeface="Trebuchet MS" pitchFamily="34" charset="0"/>
                <a:ea typeface="SimSun" pitchFamily="2" charset="-122"/>
              </a:defRPr>
            </a:lvl1pPr>
          </a:lstStyle>
          <a:p>
            <a:fld id="{B6F15528-21DE-4FAA-801E-634DDDAF4B2B}" type="slidenum">
              <a:rPr lang="en-US" smtClean="0"/>
              <a:pPr/>
              <a:t>‹#›</a:t>
            </a:fld>
            <a:endParaRPr lang="en-US" dirty="0"/>
          </a:p>
        </p:txBody>
      </p:sp>
      <p:sp>
        <p:nvSpPr>
          <p:cNvPr id="10" name="Line 8"/>
          <p:cNvSpPr>
            <a:spLocks noChangeShapeType="1"/>
          </p:cNvSpPr>
          <p:nvPr/>
        </p:nvSpPr>
        <p:spPr bwMode="auto">
          <a:xfrm>
            <a:off x="457200" y="838200"/>
            <a:ext cx="8229600" cy="0"/>
          </a:xfrm>
          <a:prstGeom prst="line">
            <a:avLst/>
          </a:prstGeom>
          <a:noFill/>
          <a:ln w="53975" cmpd="thickThin">
            <a:solidFill>
              <a:srgbClr val="EE003B"/>
            </a:solidFill>
            <a:round/>
            <a:headEnd/>
            <a:tailEnd/>
          </a:ln>
        </p:spPr>
        <p:txBody>
          <a:bodyPr wrap="none" anchor="ctr"/>
          <a:lstStyle/>
          <a:p>
            <a:pPr>
              <a:defRPr/>
            </a:pPr>
            <a:endParaRPr lang="en-US" dirty="0">
              <a:latin typeface="Arial" charset="0"/>
              <a:cs typeface="Arial" charset="0"/>
            </a:endParaRPr>
          </a:p>
        </p:txBody>
      </p:sp>
      <p:pic>
        <p:nvPicPr>
          <p:cNvPr id="1032" name="Picture 7" descr="cscu"/>
          <p:cNvPicPr>
            <a:picLocks noChangeAspect="1" noChangeArrowheads="1"/>
          </p:cNvPicPr>
          <p:nvPr/>
        </p:nvPicPr>
        <p:blipFill>
          <a:blip r:embed="rId14" cstate="print"/>
          <a:srcRect/>
          <a:stretch>
            <a:fillRect/>
          </a:stretch>
        </p:blipFill>
        <p:spPr bwMode="auto">
          <a:xfrm>
            <a:off x="7772400" y="6477000"/>
            <a:ext cx="838200" cy="249238"/>
          </a:xfrm>
          <a:prstGeom prst="rect">
            <a:avLst/>
          </a:prstGeom>
          <a:noFill/>
          <a:ln w="9525">
            <a:noFill/>
            <a:miter lim="800000"/>
            <a:headEnd/>
            <a:tailEnd/>
          </a:ln>
        </p:spPr>
      </p:pic>
      <p:pic>
        <p:nvPicPr>
          <p:cNvPr id="1033" name="Picture 9" descr="IRT_logo"/>
          <p:cNvPicPr>
            <a:picLocks noChangeAspect="1" noChangeArrowheads="1"/>
          </p:cNvPicPr>
          <p:nvPr/>
        </p:nvPicPr>
        <p:blipFill>
          <a:blip r:embed="rId15" cstate="print"/>
          <a:srcRect/>
          <a:stretch>
            <a:fillRect/>
          </a:stretch>
        </p:blipFill>
        <p:spPr bwMode="auto">
          <a:xfrm>
            <a:off x="533400" y="6477000"/>
            <a:ext cx="457200" cy="304800"/>
          </a:xfrm>
          <a:prstGeom prst="rect">
            <a:avLst/>
          </a:prstGeom>
          <a:noFill/>
          <a:ln w="9525">
            <a:noFill/>
            <a:miter lim="800000"/>
            <a:headEnd/>
            <a:tailEnd/>
          </a:ln>
        </p:spPr>
      </p:pic>
      <p:sp>
        <p:nvSpPr>
          <p:cNvPr id="2253834" name="Rectangle 10"/>
          <p:cNvSpPr>
            <a:spLocks noChangeArrowheads="1"/>
          </p:cNvSpPr>
          <p:nvPr/>
        </p:nvSpPr>
        <p:spPr bwMode="auto">
          <a:xfrm>
            <a:off x="425450" y="6359525"/>
            <a:ext cx="8715375" cy="19050"/>
          </a:xfrm>
          <a:prstGeom prst="rect">
            <a:avLst/>
          </a:prstGeom>
          <a:gradFill rotWithShape="1">
            <a:gsLst>
              <a:gs pos="0">
                <a:srgbClr val="808080"/>
              </a:gs>
              <a:gs pos="100000">
                <a:srgbClr val="808080">
                  <a:gamma/>
                  <a:tint val="15686"/>
                  <a:invGamma/>
                </a:srgbClr>
              </a:gs>
            </a:gsLst>
            <a:lin ang="0" scaled="1"/>
          </a:gradFill>
          <a:ln w="9525">
            <a:noFill/>
            <a:miter lim="800000"/>
            <a:headEnd/>
            <a:tailEnd/>
          </a:ln>
          <a:effectLst/>
        </p:spPr>
        <p:txBody>
          <a:bodyPr lIns="92075" tIns="46038" rIns="92075" bIns="46038" anchor="ctr">
            <a:spAutoFit/>
          </a:bodyPr>
          <a:lstStyle/>
          <a:p>
            <a:endParaRPr lang="en-US" dirty="0"/>
          </a:p>
        </p:txBody>
      </p:sp>
      <p:sp>
        <p:nvSpPr>
          <p:cNvPr id="2253840" name="Rectangle 16"/>
          <p:cNvSpPr>
            <a:spLocks noChangeArrowheads="1"/>
          </p:cNvSpPr>
          <p:nvPr/>
        </p:nvSpPr>
        <p:spPr bwMode="auto">
          <a:xfrm>
            <a:off x="425450" y="6359525"/>
            <a:ext cx="8715375" cy="19050"/>
          </a:xfrm>
          <a:prstGeom prst="rect">
            <a:avLst/>
          </a:prstGeom>
          <a:gradFill rotWithShape="1">
            <a:gsLst>
              <a:gs pos="0">
                <a:srgbClr val="808080"/>
              </a:gs>
              <a:gs pos="100000">
                <a:srgbClr val="808080">
                  <a:gamma/>
                  <a:tint val="15686"/>
                  <a:invGamma/>
                </a:srgbClr>
              </a:gs>
            </a:gsLst>
            <a:lin ang="0" scaled="1"/>
          </a:gradFill>
          <a:ln w="9525">
            <a:noFill/>
            <a:miter lim="800000"/>
            <a:headEnd/>
            <a:tailEnd/>
          </a:ln>
          <a:effectLst/>
        </p:spPr>
        <p:txBody>
          <a:bodyPr lIns="92075" tIns="46038" rIns="92075" bIns="46038" anchor="ctr">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Trebuchet MS" charset="0"/>
          <a:ea typeface="Arial" charset="0"/>
          <a:cs typeface="Arial" charset="0"/>
        </a:defRPr>
      </a:lvl2pPr>
      <a:lvl3pPr algn="l" rtl="0" eaLnBrk="1" fontAlgn="base" hangingPunct="1">
        <a:spcBef>
          <a:spcPct val="0"/>
        </a:spcBef>
        <a:spcAft>
          <a:spcPct val="0"/>
        </a:spcAft>
        <a:defRPr sz="2000" b="1">
          <a:solidFill>
            <a:schemeClr val="tx2"/>
          </a:solidFill>
          <a:latin typeface="Trebuchet MS" charset="0"/>
          <a:ea typeface="Arial" charset="0"/>
          <a:cs typeface="Arial" charset="0"/>
        </a:defRPr>
      </a:lvl3pPr>
      <a:lvl4pPr algn="l" rtl="0" eaLnBrk="1" fontAlgn="base" hangingPunct="1">
        <a:spcBef>
          <a:spcPct val="0"/>
        </a:spcBef>
        <a:spcAft>
          <a:spcPct val="0"/>
        </a:spcAft>
        <a:defRPr sz="2000" b="1">
          <a:solidFill>
            <a:schemeClr val="tx2"/>
          </a:solidFill>
          <a:latin typeface="Trebuchet MS" charset="0"/>
          <a:ea typeface="Arial" charset="0"/>
          <a:cs typeface="Arial" charset="0"/>
        </a:defRPr>
      </a:lvl4pPr>
      <a:lvl5pPr algn="l" rtl="0" eaLnBrk="1" fontAlgn="base" hangingPunct="1">
        <a:spcBef>
          <a:spcPct val="0"/>
        </a:spcBef>
        <a:spcAft>
          <a:spcPct val="0"/>
        </a:spcAft>
        <a:defRPr sz="2000" b="1">
          <a:solidFill>
            <a:schemeClr val="tx2"/>
          </a:solidFill>
          <a:latin typeface="Trebuchet MS" charset="0"/>
          <a:ea typeface="Arial" charset="0"/>
          <a:cs typeface="Arial" charset="0"/>
        </a:defRPr>
      </a:lvl5pPr>
      <a:lvl6pPr marL="457200" algn="l" rtl="0" eaLnBrk="1" fontAlgn="base" hangingPunct="1">
        <a:spcBef>
          <a:spcPct val="0"/>
        </a:spcBef>
        <a:spcAft>
          <a:spcPct val="0"/>
        </a:spcAft>
        <a:defRPr sz="2000" b="1">
          <a:solidFill>
            <a:schemeClr val="tx2"/>
          </a:solidFill>
          <a:latin typeface="Trebuchet MS" charset="0"/>
          <a:ea typeface="Arial" charset="0"/>
          <a:cs typeface="Arial" charset="0"/>
        </a:defRPr>
      </a:lvl6pPr>
      <a:lvl7pPr marL="914400" algn="l" rtl="0" eaLnBrk="1" fontAlgn="base" hangingPunct="1">
        <a:spcBef>
          <a:spcPct val="0"/>
        </a:spcBef>
        <a:spcAft>
          <a:spcPct val="0"/>
        </a:spcAft>
        <a:defRPr sz="2000" b="1">
          <a:solidFill>
            <a:schemeClr val="tx2"/>
          </a:solidFill>
          <a:latin typeface="Trebuchet MS" charset="0"/>
          <a:ea typeface="Arial" charset="0"/>
          <a:cs typeface="Arial" charset="0"/>
        </a:defRPr>
      </a:lvl7pPr>
      <a:lvl8pPr marL="1371600" algn="l" rtl="0" eaLnBrk="1" fontAlgn="base" hangingPunct="1">
        <a:spcBef>
          <a:spcPct val="0"/>
        </a:spcBef>
        <a:spcAft>
          <a:spcPct val="0"/>
        </a:spcAft>
        <a:defRPr sz="2000" b="1">
          <a:solidFill>
            <a:schemeClr val="tx2"/>
          </a:solidFill>
          <a:latin typeface="Trebuchet MS" charset="0"/>
          <a:ea typeface="Arial" charset="0"/>
          <a:cs typeface="Arial" charset="0"/>
        </a:defRPr>
      </a:lvl8pPr>
      <a:lvl9pPr marL="1828800" algn="l" rtl="0" eaLnBrk="1" fontAlgn="base" hangingPunct="1">
        <a:spcBef>
          <a:spcPct val="0"/>
        </a:spcBef>
        <a:spcAft>
          <a:spcPct val="0"/>
        </a:spcAft>
        <a:defRPr sz="2000" b="1">
          <a:solidFill>
            <a:schemeClr val="tx2"/>
          </a:solidFill>
          <a:latin typeface="Trebuchet MS" charset="0"/>
          <a:ea typeface="Arial" charset="0"/>
          <a:cs typeface="Arial"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528638" indent="-238125" algn="l" rtl="0" eaLnBrk="1" fontAlgn="base" hangingPunct="1">
        <a:spcBef>
          <a:spcPct val="30000"/>
        </a:spcBef>
        <a:spcAft>
          <a:spcPct val="0"/>
        </a:spcAft>
        <a:buClr>
          <a:srgbClr val="969696"/>
        </a:buClr>
        <a:buFont typeface="Wingdings" pitchFamily="2" charset="2"/>
        <a:buChar char="§"/>
        <a:tabLst>
          <a:tab pos="3946525" algn="l"/>
        </a:tabLst>
        <a:defRPr>
          <a:solidFill>
            <a:srgbClr val="000000"/>
          </a:solidFill>
          <a:latin typeface="+mn-lt"/>
          <a:ea typeface="+mn-ea"/>
          <a:cs typeface="+mn-cs"/>
        </a:defRPr>
      </a:lvl2pPr>
      <a:lvl3pPr marL="808038" indent="-165100" algn="l" rtl="0" eaLnBrk="1" fontAlgn="base" hangingPunct="1">
        <a:spcBef>
          <a:spcPct val="30000"/>
        </a:spcBef>
        <a:spcAft>
          <a:spcPct val="0"/>
        </a:spcAft>
        <a:buClr>
          <a:srgbClr val="969696"/>
        </a:buClr>
        <a:buFont typeface="Wingdings" pitchFamily="2" charset="2"/>
        <a:buChar char=""/>
        <a:tabLst>
          <a:tab pos="3946525" algn="l"/>
        </a:tabLst>
        <a:defRPr sz="1600">
          <a:solidFill>
            <a:srgbClr val="000000"/>
          </a:solidFill>
          <a:latin typeface="+mn-lt"/>
          <a:ea typeface="+mn-ea"/>
          <a:cs typeface="+mn-cs"/>
        </a:defRPr>
      </a:lvl3pPr>
      <a:lvl4pPr marL="1506538" indent="-168275" algn="l" rtl="0" eaLnBrk="1" fontAlgn="base" hangingPunct="1">
        <a:spcBef>
          <a:spcPct val="30000"/>
        </a:spcBef>
        <a:spcAft>
          <a:spcPct val="0"/>
        </a:spcAft>
        <a:buClr>
          <a:schemeClr val="tx1"/>
        </a:buClr>
        <a:buChar char="–"/>
        <a:tabLst>
          <a:tab pos="3946525" algn="l"/>
        </a:tabLst>
        <a:defRPr sz="1400">
          <a:solidFill>
            <a:srgbClr val="000000"/>
          </a:solidFill>
          <a:latin typeface="Verdana" charset="0"/>
          <a:ea typeface="+mn-ea"/>
          <a:cs typeface="+mn-cs"/>
        </a:defRPr>
      </a:lvl4pPr>
      <a:lvl5pPr marL="18542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5pPr>
      <a:lvl6pPr marL="23114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6pPr>
      <a:lvl7pPr marL="27686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7pPr>
      <a:lvl8pPr marL="32258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8pPr>
      <a:lvl9pPr marL="36830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253829" name="Rectangle 5"/>
          <p:cNvSpPr>
            <a:spLocks noGrp="1" noChangeArrowheads="1"/>
          </p:cNvSpPr>
          <p:nvPr>
            <p:ph type="ftr" sz="quarter" idx="3"/>
          </p:nvPr>
        </p:nvSpPr>
        <p:spPr bwMode="auto">
          <a:xfrm>
            <a:off x="3657600" y="6477000"/>
            <a:ext cx="114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chemeClr val="tx1"/>
                </a:solidFill>
                <a:latin typeface="Trebuchet MS" pitchFamily="34" charset="0"/>
                <a:ea typeface="SimSun" pitchFamily="2" charset="-122"/>
              </a:defRPr>
            </a:lvl1pPr>
          </a:lstStyle>
          <a:p>
            <a:endParaRPr lang="en-US" dirty="0"/>
          </a:p>
        </p:txBody>
      </p:sp>
      <p:sp>
        <p:nvSpPr>
          <p:cNvPr id="2253830" name="Rectangle 6"/>
          <p:cNvSpPr>
            <a:spLocks noGrp="1" noChangeArrowheads="1"/>
          </p:cNvSpPr>
          <p:nvPr>
            <p:ph type="sldNum" sz="quarter" idx="4"/>
          </p:nvPr>
        </p:nvSpPr>
        <p:spPr bwMode="auto">
          <a:xfrm>
            <a:off x="67056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tx1"/>
                </a:solidFill>
                <a:latin typeface="Trebuchet MS" pitchFamily="34" charset="0"/>
                <a:ea typeface="SimSun" pitchFamily="2" charset="-122"/>
              </a:defRPr>
            </a:lvl1pPr>
          </a:lstStyle>
          <a:p>
            <a:fld id="{B6F15528-21DE-4FAA-801E-634DDDAF4B2B}" type="slidenum">
              <a:rPr lang="en-US" smtClean="0"/>
              <a:pPr/>
              <a:t>‹#›</a:t>
            </a:fld>
            <a:endParaRPr lang="en-US" dirty="0"/>
          </a:p>
        </p:txBody>
      </p:sp>
      <p:sp>
        <p:nvSpPr>
          <p:cNvPr id="10" name="Line 8"/>
          <p:cNvSpPr>
            <a:spLocks noChangeShapeType="1"/>
          </p:cNvSpPr>
          <p:nvPr/>
        </p:nvSpPr>
        <p:spPr bwMode="auto">
          <a:xfrm>
            <a:off x="457200" y="838200"/>
            <a:ext cx="8229600" cy="0"/>
          </a:xfrm>
          <a:prstGeom prst="line">
            <a:avLst/>
          </a:prstGeom>
          <a:noFill/>
          <a:ln w="53975" cmpd="thickThin">
            <a:solidFill>
              <a:srgbClr val="EE003B"/>
            </a:solidFill>
            <a:round/>
            <a:headEnd/>
            <a:tailEnd/>
          </a:ln>
        </p:spPr>
        <p:txBody>
          <a:bodyPr wrap="none" anchor="ctr"/>
          <a:lstStyle/>
          <a:p>
            <a:pPr>
              <a:defRPr/>
            </a:pPr>
            <a:endParaRPr lang="en-US" dirty="0">
              <a:latin typeface="Arial" charset="0"/>
              <a:cs typeface="Arial" charset="0"/>
            </a:endParaRPr>
          </a:p>
        </p:txBody>
      </p:sp>
      <p:pic>
        <p:nvPicPr>
          <p:cNvPr id="1033" name="Picture 9" descr="IRT_logo"/>
          <p:cNvPicPr>
            <a:picLocks noChangeAspect="1" noChangeArrowheads="1"/>
          </p:cNvPicPr>
          <p:nvPr/>
        </p:nvPicPr>
        <p:blipFill>
          <a:blip r:embed="rId18" cstate="print"/>
          <a:srcRect/>
          <a:stretch>
            <a:fillRect/>
          </a:stretch>
        </p:blipFill>
        <p:spPr bwMode="auto">
          <a:xfrm>
            <a:off x="533400" y="6477000"/>
            <a:ext cx="457200" cy="304800"/>
          </a:xfrm>
          <a:prstGeom prst="rect">
            <a:avLst/>
          </a:prstGeom>
          <a:noFill/>
          <a:ln w="9525">
            <a:noFill/>
            <a:miter lim="800000"/>
            <a:headEnd/>
            <a:tailEnd/>
          </a:ln>
        </p:spPr>
      </p:pic>
      <p:sp>
        <p:nvSpPr>
          <p:cNvPr id="2253834" name="Rectangle 10"/>
          <p:cNvSpPr>
            <a:spLocks noChangeArrowheads="1"/>
          </p:cNvSpPr>
          <p:nvPr/>
        </p:nvSpPr>
        <p:spPr bwMode="auto">
          <a:xfrm>
            <a:off x="425450" y="6359525"/>
            <a:ext cx="8715375" cy="19050"/>
          </a:xfrm>
          <a:prstGeom prst="rect">
            <a:avLst/>
          </a:prstGeom>
          <a:gradFill rotWithShape="1">
            <a:gsLst>
              <a:gs pos="0">
                <a:srgbClr val="808080"/>
              </a:gs>
              <a:gs pos="100000">
                <a:srgbClr val="808080">
                  <a:gamma/>
                  <a:tint val="15686"/>
                  <a:invGamma/>
                </a:srgbClr>
              </a:gs>
            </a:gsLst>
            <a:lin ang="0" scaled="1"/>
          </a:gradFill>
          <a:ln w="9525">
            <a:noFill/>
            <a:miter lim="800000"/>
            <a:headEnd/>
            <a:tailEnd/>
          </a:ln>
          <a:effectLst/>
        </p:spPr>
        <p:txBody>
          <a:bodyPr lIns="92075" tIns="46038" rIns="92075" bIns="46038" anchor="ctr">
            <a:spAutoFit/>
          </a:bodyPr>
          <a:lstStyle/>
          <a:p>
            <a:endParaRPr lang="en-US" dirty="0"/>
          </a:p>
        </p:txBody>
      </p:sp>
      <p:sp>
        <p:nvSpPr>
          <p:cNvPr id="2253840" name="Rectangle 16"/>
          <p:cNvSpPr>
            <a:spLocks noChangeArrowheads="1"/>
          </p:cNvSpPr>
          <p:nvPr/>
        </p:nvSpPr>
        <p:spPr bwMode="auto">
          <a:xfrm>
            <a:off x="425450" y="6359525"/>
            <a:ext cx="8715375" cy="19050"/>
          </a:xfrm>
          <a:prstGeom prst="rect">
            <a:avLst/>
          </a:prstGeom>
          <a:gradFill rotWithShape="1">
            <a:gsLst>
              <a:gs pos="0">
                <a:srgbClr val="808080"/>
              </a:gs>
              <a:gs pos="100000">
                <a:srgbClr val="808080">
                  <a:gamma/>
                  <a:tint val="15686"/>
                  <a:invGamma/>
                </a:srgbClr>
              </a:gs>
            </a:gsLst>
            <a:lin ang="0" scaled="1"/>
          </a:gradFill>
          <a:ln w="9525">
            <a:noFill/>
            <a:miter lim="800000"/>
            <a:headEnd/>
            <a:tailEnd/>
          </a:ln>
          <a:effectLst/>
        </p:spPr>
        <p:txBody>
          <a:bodyPr lIns="92075" tIns="46038" rIns="92075" bIns="46038" anchor="ctr">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5" r:id="rId13"/>
    <p:sldLayoutId id="2147483716" r:id="rId14"/>
    <p:sldLayoutId id="2147483717" r:id="rId15"/>
    <p:sldLayoutId id="2147483718" r:id="rId16"/>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Trebuchet MS" charset="0"/>
          <a:ea typeface="Arial" charset="0"/>
          <a:cs typeface="Arial" charset="0"/>
        </a:defRPr>
      </a:lvl2pPr>
      <a:lvl3pPr algn="l" rtl="0" eaLnBrk="1" fontAlgn="base" hangingPunct="1">
        <a:spcBef>
          <a:spcPct val="0"/>
        </a:spcBef>
        <a:spcAft>
          <a:spcPct val="0"/>
        </a:spcAft>
        <a:defRPr sz="2000" b="1">
          <a:solidFill>
            <a:schemeClr val="tx2"/>
          </a:solidFill>
          <a:latin typeface="Trebuchet MS" charset="0"/>
          <a:ea typeface="Arial" charset="0"/>
          <a:cs typeface="Arial" charset="0"/>
        </a:defRPr>
      </a:lvl3pPr>
      <a:lvl4pPr algn="l" rtl="0" eaLnBrk="1" fontAlgn="base" hangingPunct="1">
        <a:spcBef>
          <a:spcPct val="0"/>
        </a:spcBef>
        <a:spcAft>
          <a:spcPct val="0"/>
        </a:spcAft>
        <a:defRPr sz="2000" b="1">
          <a:solidFill>
            <a:schemeClr val="tx2"/>
          </a:solidFill>
          <a:latin typeface="Trebuchet MS" charset="0"/>
          <a:ea typeface="Arial" charset="0"/>
          <a:cs typeface="Arial" charset="0"/>
        </a:defRPr>
      </a:lvl4pPr>
      <a:lvl5pPr algn="l" rtl="0" eaLnBrk="1" fontAlgn="base" hangingPunct="1">
        <a:spcBef>
          <a:spcPct val="0"/>
        </a:spcBef>
        <a:spcAft>
          <a:spcPct val="0"/>
        </a:spcAft>
        <a:defRPr sz="2000" b="1">
          <a:solidFill>
            <a:schemeClr val="tx2"/>
          </a:solidFill>
          <a:latin typeface="Trebuchet MS" charset="0"/>
          <a:ea typeface="Arial" charset="0"/>
          <a:cs typeface="Arial" charset="0"/>
        </a:defRPr>
      </a:lvl5pPr>
      <a:lvl6pPr marL="457200" algn="l" rtl="0" eaLnBrk="1" fontAlgn="base" hangingPunct="1">
        <a:spcBef>
          <a:spcPct val="0"/>
        </a:spcBef>
        <a:spcAft>
          <a:spcPct val="0"/>
        </a:spcAft>
        <a:defRPr sz="2000" b="1">
          <a:solidFill>
            <a:schemeClr val="tx2"/>
          </a:solidFill>
          <a:latin typeface="Trebuchet MS" charset="0"/>
          <a:ea typeface="Arial" charset="0"/>
          <a:cs typeface="Arial" charset="0"/>
        </a:defRPr>
      </a:lvl6pPr>
      <a:lvl7pPr marL="914400" algn="l" rtl="0" eaLnBrk="1" fontAlgn="base" hangingPunct="1">
        <a:spcBef>
          <a:spcPct val="0"/>
        </a:spcBef>
        <a:spcAft>
          <a:spcPct val="0"/>
        </a:spcAft>
        <a:defRPr sz="2000" b="1">
          <a:solidFill>
            <a:schemeClr val="tx2"/>
          </a:solidFill>
          <a:latin typeface="Trebuchet MS" charset="0"/>
          <a:ea typeface="Arial" charset="0"/>
          <a:cs typeface="Arial" charset="0"/>
        </a:defRPr>
      </a:lvl7pPr>
      <a:lvl8pPr marL="1371600" algn="l" rtl="0" eaLnBrk="1" fontAlgn="base" hangingPunct="1">
        <a:spcBef>
          <a:spcPct val="0"/>
        </a:spcBef>
        <a:spcAft>
          <a:spcPct val="0"/>
        </a:spcAft>
        <a:defRPr sz="2000" b="1">
          <a:solidFill>
            <a:schemeClr val="tx2"/>
          </a:solidFill>
          <a:latin typeface="Trebuchet MS" charset="0"/>
          <a:ea typeface="Arial" charset="0"/>
          <a:cs typeface="Arial" charset="0"/>
        </a:defRPr>
      </a:lvl8pPr>
      <a:lvl9pPr marL="1828800" algn="l" rtl="0" eaLnBrk="1" fontAlgn="base" hangingPunct="1">
        <a:spcBef>
          <a:spcPct val="0"/>
        </a:spcBef>
        <a:spcAft>
          <a:spcPct val="0"/>
        </a:spcAft>
        <a:defRPr sz="2000" b="1">
          <a:solidFill>
            <a:schemeClr val="tx2"/>
          </a:solidFill>
          <a:latin typeface="Trebuchet MS" charset="0"/>
          <a:ea typeface="Arial" charset="0"/>
          <a:cs typeface="Arial"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528638" indent="-238125" algn="l" rtl="0" eaLnBrk="1" fontAlgn="base" hangingPunct="1">
        <a:spcBef>
          <a:spcPct val="30000"/>
        </a:spcBef>
        <a:spcAft>
          <a:spcPct val="0"/>
        </a:spcAft>
        <a:buClr>
          <a:srgbClr val="969696"/>
        </a:buClr>
        <a:buFont typeface="Wingdings" pitchFamily="2" charset="2"/>
        <a:buChar char="§"/>
        <a:tabLst>
          <a:tab pos="3946525" algn="l"/>
        </a:tabLst>
        <a:defRPr>
          <a:solidFill>
            <a:srgbClr val="000000"/>
          </a:solidFill>
          <a:latin typeface="+mn-lt"/>
          <a:ea typeface="+mn-ea"/>
          <a:cs typeface="+mn-cs"/>
        </a:defRPr>
      </a:lvl2pPr>
      <a:lvl3pPr marL="808038" indent="-165100" algn="l" rtl="0" eaLnBrk="1" fontAlgn="base" hangingPunct="1">
        <a:spcBef>
          <a:spcPct val="30000"/>
        </a:spcBef>
        <a:spcAft>
          <a:spcPct val="0"/>
        </a:spcAft>
        <a:buClr>
          <a:srgbClr val="969696"/>
        </a:buClr>
        <a:buFont typeface="Wingdings" pitchFamily="2" charset="2"/>
        <a:buChar char=""/>
        <a:tabLst>
          <a:tab pos="3946525" algn="l"/>
        </a:tabLst>
        <a:defRPr sz="1600">
          <a:solidFill>
            <a:srgbClr val="000000"/>
          </a:solidFill>
          <a:latin typeface="+mn-lt"/>
          <a:ea typeface="+mn-ea"/>
          <a:cs typeface="+mn-cs"/>
        </a:defRPr>
      </a:lvl3pPr>
      <a:lvl4pPr marL="1506538" indent="-168275" algn="l" rtl="0" eaLnBrk="1" fontAlgn="base" hangingPunct="1">
        <a:spcBef>
          <a:spcPct val="30000"/>
        </a:spcBef>
        <a:spcAft>
          <a:spcPct val="0"/>
        </a:spcAft>
        <a:buClr>
          <a:schemeClr val="tx1"/>
        </a:buClr>
        <a:buChar char="–"/>
        <a:tabLst>
          <a:tab pos="3946525" algn="l"/>
        </a:tabLst>
        <a:defRPr sz="1400">
          <a:solidFill>
            <a:srgbClr val="000000"/>
          </a:solidFill>
          <a:latin typeface="Verdana" charset="0"/>
          <a:ea typeface="+mn-ea"/>
          <a:cs typeface="+mn-cs"/>
        </a:defRPr>
      </a:lvl4pPr>
      <a:lvl5pPr marL="18542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5pPr>
      <a:lvl6pPr marL="23114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6pPr>
      <a:lvl7pPr marL="27686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7pPr>
      <a:lvl8pPr marL="32258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8pPr>
      <a:lvl9pPr marL="36830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infocellar.com/networks/graphics/images/router-blue-small.jpg" TargetMode="External"/><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image" Target="../media/image2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5.emf"/><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0.png"/><Relationship Id="rId3"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1.png"/><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5.png"/><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8.png"/><Relationship Id="rId3"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5.xml"/><Relationship Id="rId2"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5.png"/><Relationship Id="rId3"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7.png"/><Relationship Id="rId3"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wmf"/><Relationship Id="rId1" Type="http://schemas.openxmlformats.org/officeDocument/2006/relationships/vmlDrawing" Target="../drawings/vmlDrawing2.vml"/><Relationship Id="rId2" Type="http://schemas.openxmlformats.org/officeDocument/2006/relationships/slideLayout" Target="../slideLayouts/slideLayout14.xml"/><Relationship Id="rId3" Type="http://schemas.openxmlformats.org/officeDocument/2006/relationships/image" Target="../media/image17.jpeg"/><Relationship Id="rId4" Type="http://schemas.openxmlformats.org/officeDocument/2006/relationships/hyperlink" Target="http://www.infocellar.com/networks/graphics/images/router-blue-small.jpg" TargetMode="External"/><Relationship Id="rId5" Type="http://schemas.openxmlformats.org/officeDocument/2006/relationships/image" Target="../media/image18.jpeg"/><Relationship Id="rId6" Type="http://schemas.openxmlformats.org/officeDocument/2006/relationships/image" Target="../media/image4.png"/><Relationship Id="rId7" Type="http://schemas.openxmlformats.org/officeDocument/2006/relationships/oleObject" Target="../embeddings/oleObject2.bin"/><Relationship Id="rId8" Type="http://schemas.openxmlformats.org/officeDocument/2006/relationships/image" Target="../media/image19.png"/><Relationship Id="rId9" Type="http://schemas.openxmlformats.org/officeDocument/2006/relationships/image" Target="../media/image6.png"/><Relationship Id="rId10" Type="http://schemas.openxmlformats.org/officeDocument/2006/relationships/image" Target="../media/image51.png"/></Relationships>
</file>

<file path=ppt/slides/_rels/slide64.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4.png"/><Relationship Id="rId13" Type="http://schemas.openxmlformats.org/officeDocument/2006/relationships/image" Target="../media/image55.emf"/><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58.emf"/><Relationship Id="rId17" Type="http://schemas.openxmlformats.org/officeDocument/2006/relationships/image" Target="../media/image59.emf"/><Relationship Id="rId18" Type="http://schemas.openxmlformats.org/officeDocument/2006/relationships/image" Target="../media/image60.png"/><Relationship Id="rId19" Type="http://schemas.openxmlformats.org/officeDocument/2006/relationships/image" Target="../media/image61.png"/><Relationship Id="rId1" Type="http://schemas.openxmlformats.org/officeDocument/2006/relationships/vmlDrawing" Target="../drawings/vmlDrawing3.vml"/><Relationship Id="rId2" Type="http://schemas.openxmlformats.org/officeDocument/2006/relationships/slideLayout" Target="../slideLayouts/slideLayout14.xml"/><Relationship Id="rId3" Type="http://schemas.openxmlformats.org/officeDocument/2006/relationships/image" Target="../media/image17.jpeg"/><Relationship Id="rId4" Type="http://schemas.openxmlformats.org/officeDocument/2006/relationships/hyperlink" Target="http://www.infocellar.com/networks/graphics/images/router-blue-small.jpg" TargetMode="External"/><Relationship Id="rId5" Type="http://schemas.openxmlformats.org/officeDocument/2006/relationships/image" Target="../media/image18.jpeg"/><Relationship Id="rId6" Type="http://schemas.openxmlformats.org/officeDocument/2006/relationships/image" Target="../media/image4.png"/><Relationship Id="rId7" Type="http://schemas.openxmlformats.org/officeDocument/2006/relationships/oleObject" Target="../embeddings/oleObject3.bin"/><Relationship Id="rId8" Type="http://schemas.openxmlformats.org/officeDocument/2006/relationships/image" Target="../media/image19.png"/><Relationship Id="rId9" Type="http://schemas.openxmlformats.org/officeDocument/2006/relationships/image" Target="../media/image6.png"/><Relationship Id="rId10" Type="http://schemas.openxmlformats.org/officeDocument/2006/relationships/image" Target="../media/image51.png"/></Relationships>
</file>

<file path=ppt/slides/_rels/slide65.xml.rels><?xml version="1.0" encoding="UTF-8" standalone="yes"?>
<Relationships xmlns="http://schemas.openxmlformats.org/package/2006/relationships"><Relationship Id="rId9" Type="http://schemas.openxmlformats.org/officeDocument/2006/relationships/image" Target="../media/image6.png"/><Relationship Id="rId20" Type="http://schemas.openxmlformats.org/officeDocument/2006/relationships/image" Target="../media/image3.jpeg"/><Relationship Id="rId10" Type="http://schemas.openxmlformats.org/officeDocument/2006/relationships/image" Target="../media/image51.png"/><Relationship Id="rId11" Type="http://schemas.openxmlformats.org/officeDocument/2006/relationships/image" Target="../media/image52.png"/><Relationship Id="rId12" Type="http://schemas.openxmlformats.org/officeDocument/2006/relationships/image" Target="../media/image54.png"/><Relationship Id="rId13" Type="http://schemas.openxmlformats.org/officeDocument/2006/relationships/image" Target="../media/image62.emf"/><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63.emf"/><Relationship Id="rId17" Type="http://schemas.openxmlformats.org/officeDocument/2006/relationships/image" Target="../media/image60.png"/><Relationship Id="rId18" Type="http://schemas.openxmlformats.org/officeDocument/2006/relationships/image" Target="../media/image61.png"/><Relationship Id="rId19" Type="http://schemas.openxmlformats.org/officeDocument/2006/relationships/image" Target="../media/image64.emf"/><Relationship Id="rId1" Type="http://schemas.openxmlformats.org/officeDocument/2006/relationships/vmlDrawing" Target="../drawings/vmlDrawing4.vml"/><Relationship Id="rId2" Type="http://schemas.openxmlformats.org/officeDocument/2006/relationships/slideLayout" Target="../slideLayouts/slideLayout14.xml"/><Relationship Id="rId3" Type="http://schemas.openxmlformats.org/officeDocument/2006/relationships/image" Target="../media/image17.jpeg"/><Relationship Id="rId4" Type="http://schemas.openxmlformats.org/officeDocument/2006/relationships/hyperlink" Target="http://www.infocellar.com/networks/graphics/images/router-blue-small.jpg" TargetMode="External"/><Relationship Id="rId5" Type="http://schemas.openxmlformats.org/officeDocument/2006/relationships/image" Target="../media/image18.jpeg"/><Relationship Id="rId6" Type="http://schemas.openxmlformats.org/officeDocument/2006/relationships/image" Target="../media/image4.png"/><Relationship Id="rId7" Type="http://schemas.openxmlformats.org/officeDocument/2006/relationships/oleObject" Target="../embeddings/oleObject4.bin"/><Relationship Id="rId8"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6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0.png"/><Relationship Id="rId3" Type="http://schemas.openxmlformats.org/officeDocument/2006/relationships/image" Target="../media/image7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2.png"/><Relationship Id="rId3" Type="http://schemas.openxmlformats.org/officeDocument/2006/relationships/image" Target="../media/image73.png"/></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77.png"/><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9.png"/><Relationship Id="rId3" Type="http://schemas.openxmlformats.org/officeDocument/2006/relationships/image" Target="../media/image8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1.png"/><Relationship Id="rId3" Type="http://schemas.openxmlformats.org/officeDocument/2006/relationships/image" Target="../media/image8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4.png"/><Relationship Id="rId3" Type="http://schemas.openxmlformats.org/officeDocument/2006/relationships/image" Target="../media/image8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400" dirty="0" smtClean="0"/>
              <a:t>Henning </a:t>
            </a:r>
            <a:r>
              <a:rPr lang="en-US" sz="2400" dirty="0" smtClean="0"/>
              <a:t>Schulzrinne &amp; Charles </a:t>
            </a:r>
            <a:r>
              <a:rPr lang="en-US" sz="2400" dirty="0" err="1" smtClean="0"/>
              <a:t>Shen</a:t>
            </a:r>
            <a:endParaRPr lang="en-US" sz="2400" dirty="0" smtClean="0"/>
          </a:p>
          <a:p>
            <a:endParaRPr lang="en-US" sz="2400" dirty="0" smtClean="0"/>
          </a:p>
          <a:p>
            <a:r>
              <a:rPr lang="en-US" sz="2000" dirty="0" smtClean="0"/>
              <a:t>Columbia University</a:t>
            </a:r>
            <a:endParaRPr lang="en-US" sz="2000" dirty="0"/>
          </a:p>
        </p:txBody>
      </p:sp>
      <p:sp>
        <p:nvSpPr>
          <p:cNvPr id="2" name="Title 1"/>
          <p:cNvSpPr>
            <a:spLocks noGrp="1"/>
          </p:cNvSpPr>
          <p:nvPr>
            <p:ph type="ctrTitle"/>
          </p:nvPr>
        </p:nvSpPr>
        <p:spPr/>
        <p:txBody>
          <a:bodyPr>
            <a:normAutofit/>
          </a:bodyPr>
          <a:lstStyle/>
          <a:p>
            <a:r>
              <a:rPr lang="en-US" dirty="0" smtClean="0"/>
              <a:t>SIP Server Overload Control</a:t>
            </a:r>
            <a:br>
              <a:rPr lang="en-US" dirty="0" smtClean="0"/>
            </a:br>
            <a:endParaRPr lang="en-US" dirty="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zh-CN" dirty="0"/>
              <a:t>Slide </a:t>
            </a:r>
            <a:fld id="{0B8CDDED-F4FF-4201-9325-F0C05CB52BA8}" type="slidenum">
              <a:rPr lang="en-US" altLang="zh-CN"/>
              <a:pPr/>
              <a:t>10</a:t>
            </a:fld>
            <a:endParaRPr lang="en-US" altLang="zh-CN" dirty="0"/>
          </a:p>
        </p:txBody>
      </p:sp>
      <p:sp>
        <p:nvSpPr>
          <p:cNvPr id="619522" name="Rectangle 2"/>
          <p:cNvSpPr>
            <a:spLocks noGrp="1" noChangeArrowheads="1"/>
          </p:cNvSpPr>
          <p:nvPr>
            <p:ph type="title"/>
          </p:nvPr>
        </p:nvSpPr>
        <p:spPr>
          <a:xfrm>
            <a:off x="381000" y="0"/>
            <a:ext cx="8458200" cy="685800"/>
          </a:xfrm>
        </p:spPr>
        <p:txBody>
          <a:bodyPr/>
          <a:lstStyle/>
          <a:p>
            <a:r>
              <a:rPr lang="en-US" altLang="zh-CN" dirty="0" smtClean="0">
                <a:ea typeface="SimSun" pitchFamily="2" charset="-122"/>
              </a:rPr>
              <a:t>SIP Server Overload Categorized – UA to Registrar Overload</a:t>
            </a:r>
            <a:endParaRPr lang="en-US" altLang="zh-CN" dirty="0">
              <a:ea typeface="SimSun" pitchFamily="2" charset="-122"/>
            </a:endParaRPr>
          </a:p>
        </p:txBody>
      </p:sp>
      <p:sp>
        <p:nvSpPr>
          <p:cNvPr id="8" name="Rectangle 3"/>
          <p:cNvSpPr txBox="1">
            <a:spLocks noChangeArrowheads="1"/>
          </p:cNvSpPr>
          <p:nvPr/>
        </p:nvSpPr>
        <p:spPr bwMode="auto">
          <a:xfrm>
            <a:off x="685800" y="2743200"/>
            <a:ext cx="76962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528638" lvl="1" indent="-238125" fontAlgn="base">
              <a:lnSpc>
                <a:spcPct val="90000"/>
              </a:lnSpc>
              <a:spcBef>
                <a:spcPct val="30000"/>
              </a:spcBef>
              <a:spcAft>
                <a:spcPct val="0"/>
              </a:spcAft>
              <a:buClr>
                <a:srgbClr val="969696"/>
              </a:buClr>
              <a:buFont typeface="Wingdings" pitchFamily="2" charset="2"/>
              <a:buChar char="§"/>
              <a:tabLst>
                <a:tab pos="3946525" algn="l"/>
              </a:tabLst>
            </a:pPr>
            <a:r>
              <a:rPr lang="en-US" altLang="zh-CN" sz="2000" kern="0" dirty="0" smtClean="0">
                <a:solidFill>
                  <a:srgbClr val="000000"/>
                </a:solidFill>
                <a:ea typeface="SimSun" pitchFamily="2" charset="-122"/>
              </a:rPr>
              <a:t>Avalanche restart after sudden power failure and recovery</a:t>
            </a:r>
            <a:endParaRPr kumimoji="0" lang="en-US" altLang="zh-CN" sz="20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528638" marR="0" lvl="1" indent="-238125" algn="l" defTabSz="914400" rtl="0" eaLnBrk="1" fontAlgn="base" latinLnBrk="0" hangingPunct="1">
              <a:lnSpc>
                <a:spcPct val="90000"/>
              </a:lnSpc>
              <a:spcBef>
                <a:spcPct val="30000"/>
              </a:spcBef>
              <a:spcAft>
                <a:spcPct val="0"/>
              </a:spcAft>
              <a:buClr>
                <a:srgbClr val="969696"/>
              </a:buClr>
              <a:buSzTx/>
              <a:buFont typeface="Wingdings" pitchFamily="2" charset="2"/>
              <a:buChar char="§"/>
              <a:tabLst>
                <a:tab pos="3946525" algn="l"/>
              </a:tabLst>
              <a:defRPr/>
            </a:pPr>
            <a:endPar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808038" lvl="2" indent="-165100" fontAlgn="base">
              <a:lnSpc>
                <a:spcPct val="90000"/>
              </a:lnSpc>
              <a:spcBef>
                <a:spcPct val="30000"/>
              </a:spcBef>
              <a:spcAft>
                <a:spcPct val="0"/>
              </a:spcAft>
              <a:buClr>
                <a:srgbClr val="969696"/>
              </a:buClr>
              <a:buFont typeface="Arial" pitchFamily="34" charset="0"/>
              <a:buChar char="•"/>
              <a:tabLst>
                <a:tab pos="3946525" algn="l"/>
              </a:tabLst>
            </a:pPr>
            <a:r>
              <a:rPr lang="en-US" altLang="zh-CN" kern="0" dirty="0" smtClean="0">
                <a:solidFill>
                  <a:srgbClr val="000000"/>
                </a:solidFill>
                <a:ea typeface="SimSun" pitchFamily="2" charset="-122"/>
              </a:rPr>
              <a:t>registration server capacity limits </a:t>
            </a:r>
            <a:endParaRPr kumimoji="0" lang="en-US" altLang="zh-CN" b="0" i="0" u="none" strike="noStrike" kern="0" cap="none" spc="0" normalizeH="0" noProof="0" dirty="0" smtClean="0">
              <a:ln>
                <a:noFill/>
              </a:ln>
              <a:solidFill>
                <a:srgbClr val="000000"/>
              </a:solidFill>
              <a:effectLst/>
              <a:uLnTx/>
              <a:uFillTx/>
              <a:latin typeface="+mn-lt"/>
              <a:ea typeface="SimSun" pitchFamily="2" charset="-122"/>
              <a:cs typeface="+mn-cs"/>
            </a:endParaRP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r>
              <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rPr>
              <a:t>usually affecting local/regional registerant scope</a:t>
            </a: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r>
              <a:rPr lang="en-US" altLang="zh-CN" kern="0" dirty="0" smtClean="0">
                <a:solidFill>
                  <a:srgbClr val="000000"/>
                </a:solidFill>
                <a:ea typeface="SimSun" pitchFamily="2" charset="-122"/>
              </a:rPr>
              <a:t>r</a:t>
            </a:r>
            <a:r>
              <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rPr>
              <a:t>eal-life</a:t>
            </a:r>
            <a:r>
              <a:rPr kumimoji="0" lang="en-US" altLang="zh-CN" b="0" i="0" u="none" strike="noStrike" kern="0" cap="none" spc="0" normalizeH="0" noProof="0" dirty="0" smtClean="0">
                <a:ln>
                  <a:noFill/>
                </a:ln>
                <a:solidFill>
                  <a:srgbClr val="000000"/>
                </a:solidFill>
                <a:effectLst/>
                <a:uLnTx/>
                <a:uFillTx/>
                <a:latin typeface="+mn-lt"/>
                <a:ea typeface="SimSun" pitchFamily="2" charset="-122"/>
                <a:cs typeface="+mn-cs"/>
              </a:rPr>
              <a:t> example recently in a fairly wide area the east of UK</a:t>
            </a:r>
            <a:endPar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350838" lvl="1" indent="-165100" fontAlgn="base">
              <a:lnSpc>
                <a:spcPct val="90000"/>
              </a:lnSpc>
              <a:spcBef>
                <a:spcPct val="30000"/>
              </a:spcBef>
              <a:spcAft>
                <a:spcPct val="0"/>
              </a:spcAft>
              <a:buClr>
                <a:srgbClr val="969696"/>
              </a:buClr>
              <a:buFont typeface="Wingdings" pitchFamily="2" charset="2"/>
              <a:buChar char="§"/>
              <a:tabLst>
                <a:tab pos="3946525" algn="l"/>
              </a:tabLst>
            </a:pPr>
            <a:endParaRPr lang="en-US" altLang="zh-CN" kern="0" dirty="0" smtClean="0">
              <a:solidFill>
                <a:srgbClr val="000000"/>
              </a:solidFill>
              <a:ea typeface="SimSun" pitchFamily="2" charset="-122"/>
            </a:endParaRPr>
          </a:p>
          <a:p>
            <a:pPr marL="350838" lvl="1" indent="-165100" fontAlgn="base">
              <a:lnSpc>
                <a:spcPct val="90000"/>
              </a:lnSpc>
              <a:spcBef>
                <a:spcPct val="30000"/>
              </a:spcBef>
              <a:spcAft>
                <a:spcPct val="0"/>
              </a:spcAft>
              <a:buClr>
                <a:srgbClr val="969696"/>
              </a:buClr>
              <a:buFont typeface="Wingdings" pitchFamily="2" charset="2"/>
              <a:buChar char="§"/>
              <a:tabLst>
                <a:tab pos="3946525" algn="l"/>
              </a:tabLst>
            </a:pPr>
            <a:r>
              <a:rPr lang="en-US" altLang="zh-CN" sz="2000" kern="0" dirty="0" smtClean="0">
                <a:solidFill>
                  <a:srgbClr val="000000"/>
                </a:solidFill>
                <a:ea typeface="SimSun" pitchFamily="2" charset="-122"/>
              </a:rPr>
              <a:t> </a:t>
            </a:r>
            <a:r>
              <a:rPr lang="en-US" altLang="zh-CN" sz="2000" dirty="0" smtClean="0">
                <a:ea typeface="SimSun" pitchFamily="2" charset="-122"/>
              </a:rPr>
              <a:t>Different scenarios call for different approaches</a:t>
            </a:r>
            <a:endParaRPr kumimoji="0" lang="en-US" altLang="zh-CN" sz="20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endParaRPr kumimoji="0" lang="en-US" altLang="zh-CN" sz="1600" b="0" i="0" u="none" strike="noStrike" kern="0" cap="none" spc="0" normalizeH="0" baseline="0" noProof="0" dirty="0">
              <a:ln>
                <a:noFill/>
              </a:ln>
              <a:solidFill>
                <a:srgbClr val="000000"/>
              </a:solidFill>
              <a:effectLst/>
              <a:uLnTx/>
              <a:uFillTx/>
              <a:latin typeface="+mn-lt"/>
              <a:ea typeface="SimSun" pitchFamily="2" charset="-122"/>
              <a:cs typeface="+mn-cs"/>
            </a:endParaRPr>
          </a:p>
        </p:txBody>
      </p:sp>
      <p:grpSp>
        <p:nvGrpSpPr>
          <p:cNvPr id="18" name="Group 17"/>
          <p:cNvGrpSpPr/>
          <p:nvPr/>
        </p:nvGrpSpPr>
        <p:grpSpPr>
          <a:xfrm>
            <a:off x="3581400" y="1295400"/>
            <a:ext cx="2183440" cy="1298377"/>
            <a:chOff x="6172200" y="2743200"/>
            <a:chExt cx="2183440" cy="1298377"/>
          </a:xfrm>
        </p:grpSpPr>
        <p:sp>
          <p:nvSpPr>
            <p:cNvPr id="7" name="Oval 6"/>
            <p:cNvSpPr/>
            <p:nvPr/>
          </p:nvSpPr>
          <p:spPr bwMode="auto">
            <a:xfrm>
              <a:off x="7162800" y="2743200"/>
              <a:ext cx="990600" cy="9906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nvGrpSpPr>
            <p:cNvPr id="9" name="Group 8"/>
            <p:cNvGrpSpPr/>
            <p:nvPr/>
          </p:nvGrpSpPr>
          <p:grpSpPr>
            <a:xfrm>
              <a:off x="6172200" y="2743200"/>
              <a:ext cx="914400" cy="1139186"/>
              <a:chOff x="381000" y="3962400"/>
              <a:chExt cx="914400" cy="1139186"/>
            </a:xfrm>
          </p:grpSpPr>
          <p:pic>
            <p:nvPicPr>
              <p:cNvPr id="10" name="Picture 4"/>
              <p:cNvPicPr>
                <a:picLocks noChangeAspect="1" noChangeArrowheads="1"/>
              </p:cNvPicPr>
              <p:nvPr/>
            </p:nvPicPr>
            <p:blipFill>
              <a:blip r:embed="rId3"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11" name="Picture 4"/>
              <p:cNvPicPr>
                <a:picLocks noChangeAspect="1" noChangeArrowheads="1"/>
              </p:cNvPicPr>
              <p:nvPr/>
            </p:nvPicPr>
            <p:blipFill>
              <a:blip r:embed="rId3"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12" name="Straight Connector 11"/>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13"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4"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15" name="Straight Connector 14"/>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pic>
          <p:nvPicPr>
            <p:cNvPr id="16" name="Picture 2"/>
            <p:cNvPicPr>
              <a:picLocks noChangeAspect="1" noChangeArrowheads="1"/>
            </p:cNvPicPr>
            <p:nvPr/>
          </p:nvPicPr>
          <p:blipFill>
            <a:blip r:embed="rId4" cstate="print"/>
            <a:srcRect/>
            <a:stretch>
              <a:fillRect/>
            </a:stretch>
          </p:blipFill>
          <p:spPr bwMode="auto">
            <a:xfrm>
              <a:off x="7315200" y="2971800"/>
              <a:ext cx="704850" cy="600075"/>
            </a:xfrm>
            <a:prstGeom prst="rect">
              <a:avLst/>
            </a:prstGeom>
            <a:noFill/>
            <a:ln w="9525">
              <a:noFill/>
              <a:miter lim="800000"/>
              <a:headEnd/>
              <a:tailEnd/>
            </a:ln>
            <a:effectLst/>
          </p:spPr>
        </p:pic>
        <p:sp>
          <p:nvSpPr>
            <p:cNvPr id="17" name="TextBox 16"/>
            <p:cNvSpPr txBox="1"/>
            <p:nvPr/>
          </p:nvSpPr>
          <p:spPr>
            <a:xfrm>
              <a:off x="7010400" y="3733800"/>
              <a:ext cx="1345240" cy="307777"/>
            </a:xfrm>
            <a:prstGeom prst="rect">
              <a:avLst/>
            </a:prstGeom>
            <a:noFill/>
          </p:spPr>
          <p:txBody>
            <a:bodyPr wrap="none" rtlCol="0">
              <a:spAutoFit/>
            </a:bodyPr>
            <a:lstStyle/>
            <a:p>
              <a:r>
                <a:rPr lang="en-US" sz="1400" dirty="0" smtClean="0">
                  <a:latin typeface="Comic Sans MS" pitchFamily="66" charset="0"/>
                </a:rPr>
                <a:t>SIP Registrar</a:t>
              </a:r>
              <a:endParaRPr lang="en-US" sz="1400" dirty="0">
                <a:latin typeface="Comic Sans MS" pitchFamily="66"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zh-CN" dirty="0"/>
              <a:t>Slide </a:t>
            </a:r>
            <a:fld id="{2FFEC15F-8AAC-4ED4-9F18-221404AAC3D8}" type="slidenum">
              <a:rPr lang="en-US" altLang="zh-CN"/>
              <a:pPr/>
              <a:t>11</a:t>
            </a:fld>
            <a:endParaRPr lang="en-US" altLang="zh-CN" dirty="0"/>
          </a:p>
        </p:txBody>
      </p:sp>
      <p:sp>
        <p:nvSpPr>
          <p:cNvPr id="632834" name="Rectangle 2"/>
          <p:cNvSpPr>
            <a:spLocks noGrp="1" noChangeArrowheads="1"/>
          </p:cNvSpPr>
          <p:nvPr>
            <p:ph type="title"/>
          </p:nvPr>
        </p:nvSpPr>
        <p:spPr/>
        <p:txBody>
          <a:bodyPr/>
          <a:lstStyle/>
          <a:p>
            <a:r>
              <a:rPr lang="en-US" altLang="zh-CN" dirty="0" smtClean="0">
                <a:ea typeface="SimSun" pitchFamily="2" charset="-122"/>
              </a:rPr>
              <a:t>SIP Server Overload: </a:t>
            </a:r>
            <a:r>
              <a:rPr lang="en-US" altLang="zh-CN" dirty="0" smtClean="0">
                <a:ea typeface="SimSun" pitchFamily="2" charset="-122"/>
              </a:rPr>
              <a:t>Existing </a:t>
            </a:r>
            <a:r>
              <a:rPr lang="en-US" altLang="zh-CN" dirty="0" smtClean="0">
                <a:ea typeface="SimSun" pitchFamily="2" charset="-122"/>
              </a:rPr>
              <a:t>Overload Control Layering </a:t>
            </a:r>
            <a:endParaRPr lang="en-US" altLang="zh-CN" dirty="0">
              <a:ea typeface="SimSun" pitchFamily="2" charset="-122"/>
            </a:endParaRPr>
          </a:p>
        </p:txBody>
      </p:sp>
      <p:sp>
        <p:nvSpPr>
          <p:cNvPr id="632835" name="Rectangle 3"/>
          <p:cNvSpPr>
            <a:spLocks noGrp="1" noChangeArrowheads="1"/>
          </p:cNvSpPr>
          <p:nvPr>
            <p:ph type="body" idx="1"/>
          </p:nvPr>
        </p:nvSpPr>
        <p:spPr/>
        <p:txBody>
          <a:bodyPr/>
          <a:lstStyle/>
          <a:p>
            <a:pPr>
              <a:lnSpc>
                <a:spcPct val="90000"/>
              </a:lnSpc>
            </a:pPr>
            <a:r>
              <a:rPr lang="en-US" altLang="zh-CN" dirty="0" smtClean="0">
                <a:ea typeface="SimSun" pitchFamily="2" charset="-122"/>
              </a:rPr>
              <a:t>Application layer protocol overload control is NOT new!  E.g</a:t>
            </a:r>
            <a:r>
              <a:rPr lang="en-US" altLang="zh-CN" dirty="0" smtClean="0">
                <a:ea typeface="SimSun" pitchFamily="2" charset="-122"/>
              </a:rPr>
              <a:t>., </a:t>
            </a:r>
            <a:r>
              <a:rPr lang="en-US" altLang="zh-CN" dirty="0" smtClean="0">
                <a:ea typeface="SimSun" pitchFamily="2" charset="-122"/>
              </a:rPr>
              <a:t>HTTP</a:t>
            </a:r>
          </a:p>
          <a:p>
            <a:pPr>
              <a:lnSpc>
                <a:spcPct val="90000"/>
              </a:lnSpc>
            </a:pPr>
            <a:endParaRPr lang="en-US" altLang="zh-CN" dirty="0" smtClean="0">
              <a:ea typeface="SimSun" pitchFamily="2" charset="-122"/>
            </a:endParaRPr>
          </a:p>
          <a:p>
            <a:pPr>
              <a:lnSpc>
                <a:spcPct val="90000"/>
              </a:lnSpc>
            </a:pPr>
            <a:r>
              <a:rPr lang="en-US" altLang="zh-CN" dirty="0" smtClean="0">
                <a:ea typeface="SimSun" pitchFamily="2" charset="-122"/>
              </a:rPr>
              <a:t>User level</a:t>
            </a:r>
          </a:p>
          <a:p>
            <a:pPr lvl="1">
              <a:lnSpc>
                <a:spcPct val="90000"/>
              </a:lnSpc>
            </a:pPr>
            <a:r>
              <a:rPr lang="en-US" altLang="zh-CN" dirty="0" smtClean="0">
                <a:ea typeface="SimSun" pitchFamily="2" charset="-122"/>
              </a:rPr>
              <a:t>user is given a busy </a:t>
            </a:r>
            <a:r>
              <a:rPr lang="en-US" altLang="zh-CN" dirty="0" smtClean="0">
                <a:ea typeface="SimSun" pitchFamily="2" charset="-122"/>
              </a:rPr>
              <a:t>signal</a:t>
            </a:r>
          </a:p>
          <a:p>
            <a:pPr lvl="1">
              <a:lnSpc>
                <a:spcPct val="90000"/>
              </a:lnSpc>
            </a:pPr>
            <a:r>
              <a:rPr lang="en-US" altLang="zh-CN" dirty="0" smtClean="0">
                <a:ea typeface="SimSun" pitchFamily="2" charset="-122"/>
              </a:rPr>
              <a:t>delayed response reduces usage</a:t>
            </a:r>
          </a:p>
          <a:p>
            <a:pPr lvl="1">
              <a:lnSpc>
                <a:spcPct val="90000"/>
              </a:lnSpc>
            </a:pPr>
            <a:r>
              <a:rPr lang="en-US" altLang="zh-CN" dirty="0" smtClean="0">
                <a:ea typeface="SimSun" pitchFamily="2" charset="-122"/>
              </a:rPr>
              <a:t>reduced functionality (e.g., no images)</a:t>
            </a:r>
          </a:p>
          <a:p>
            <a:pPr lvl="1">
              <a:lnSpc>
                <a:spcPct val="90000"/>
              </a:lnSpc>
            </a:pPr>
            <a:r>
              <a:rPr lang="en-US" altLang="zh-CN" i="1" dirty="0" smtClean="0">
                <a:ea typeface="SimSun" pitchFamily="2" charset="-122"/>
              </a:rPr>
              <a:t>user behavior beyond protocol </a:t>
            </a:r>
            <a:r>
              <a:rPr lang="en-US" altLang="zh-CN" i="1" dirty="0" smtClean="0">
                <a:ea typeface="SimSun" pitchFamily="2" charset="-122"/>
              </a:rPr>
              <a:t>control</a:t>
            </a:r>
            <a:endParaRPr lang="en-US" altLang="zh-CN" dirty="0" smtClean="0">
              <a:ea typeface="SimSun" pitchFamily="2" charset="-122"/>
            </a:endParaRPr>
          </a:p>
          <a:p>
            <a:pPr>
              <a:lnSpc>
                <a:spcPct val="90000"/>
              </a:lnSpc>
            </a:pPr>
            <a:r>
              <a:rPr lang="en-US" altLang="zh-CN" dirty="0" smtClean="0">
                <a:ea typeface="SimSun" pitchFamily="2" charset="-122"/>
              </a:rPr>
              <a:t>Application protocol </a:t>
            </a:r>
            <a:r>
              <a:rPr lang="en-US" altLang="zh-CN" dirty="0" smtClean="0">
                <a:ea typeface="SimSun" pitchFamily="2" charset="-122"/>
              </a:rPr>
              <a:t>level</a:t>
            </a:r>
          </a:p>
          <a:p>
            <a:pPr lvl="1">
              <a:lnSpc>
                <a:spcPct val="90000"/>
              </a:lnSpc>
            </a:pPr>
            <a:r>
              <a:rPr lang="en-US" altLang="zh-CN" dirty="0" smtClean="0">
                <a:ea typeface="SimSun" pitchFamily="2" charset="-122"/>
              </a:rPr>
              <a:t>HTTP/SIP server </a:t>
            </a:r>
            <a:r>
              <a:rPr lang="en-US" altLang="zh-CN" dirty="0" smtClean="0">
                <a:ea typeface="SimSun" pitchFamily="2" charset="-122"/>
              </a:rPr>
              <a:t>busy indications</a:t>
            </a:r>
          </a:p>
          <a:p>
            <a:pPr lvl="1">
              <a:lnSpc>
                <a:spcPct val="90000"/>
              </a:lnSpc>
            </a:pPr>
            <a:r>
              <a:rPr lang="en-US" altLang="zh-CN" dirty="0" smtClean="0">
                <a:ea typeface="SimSun" pitchFamily="2" charset="-122"/>
              </a:rPr>
              <a:t>protocol </a:t>
            </a:r>
            <a:r>
              <a:rPr lang="en-US" altLang="zh-CN" dirty="0" smtClean="0">
                <a:ea typeface="SimSun" pitchFamily="2" charset="-122"/>
              </a:rPr>
              <a:t>specific</a:t>
            </a:r>
          </a:p>
          <a:p>
            <a:pPr>
              <a:lnSpc>
                <a:spcPct val="90000"/>
              </a:lnSpc>
            </a:pPr>
            <a:r>
              <a:rPr lang="en-US" altLang="zh-CN" dirty="0" smtClean="0">
                <a:ea typeface="SimSun" pitchFamily="2" charset="-122"/>
              </a:rPr>
              <a:t>Transport or lower layers</a:t>
            </a:r>
          </a:p>
          <a:p>
            <a:pPr lvl="1">
              <a:lnSpc>
                <a:spcPct val="90000"/>
              </a:lnSpc>
            </a:pPr>
            <a:r>
              <a:rPr lang="en-US" altLang="zh-CN" dirty="0" smtClean="0">
                <a:ea typeface="SimSun" pitchFamily="2" charset="-122"/>
              </a:rPr>
              <a:t>TCP flow control </a:t>
            </a:r>
          </a:p>
          <a:p>
            <a:pPr lvl="1">
              <a:lnSpc>
                <a:spcPct val="90000"/>
              </a:lnSpc>
            </a:pPr>
            <a:r>
              <a:rPr lang="en-US" altLang="zh-CN" dirty="0" smtClean="0">
                <a:solidFill>
                  <a:schemeClr val="tx1"/>
                </a:solidFill>
                <a:ea typeface="SimSun" pitchFamily="2" charset="-122"/>
              </a:rPr>
              <a:t>TCP congestion control</a:t>
            </a:r>
          </a:p>
          <a:p>
            <a:pPr lvl="1">
              <a:lnSpc>
                <a:spcPct val="90000"/>
              </a:lnSpc>
            </a:pPr>
            <a:r>
              <a:rPr lang="en-US" altLang="zh-CN" dirty="0" smtClean="0">
                <a:ea typeface="SimSun" pitchFamily="2" charset="-122"/>
              </a:rPr>
              <a:t>refuse TCP connections or UDP packets</a:t>
            </a:r>
          </a:p>
          <a:p>
            <a:pPr lvl="1">
              <a:lnSpc>
                <a:spcPct val="90000"/>
              </a:lnSpc>
            </a:pPr>
            <a:r>
              <a:rPr lang="en-US" altLang="zh-CN" dirty="0" smtClean="0">
                <a:ea typeface="SimSun" pitchFamily="2" charset="-122"/>
              </a:rPr>
              <a:t>cross-layer, specific to the lower layer protocols</a:t>
            </a:r>
          </a:p>
          <a:p>
            <a:pPr>
              <a:lnSpc>
                <a:spcPct val="90000"/>
              </a:lnSpc>
            </a:pPr>
            <a:endParaRPr lang="en-US" altLang="zh-CN" dirty="0" smtClean="0">
              <a:ea typeface="SimSun"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28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283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283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283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283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283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283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283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Overload: Borrow from HTTP Overload </a:t>
            </a:r>
            <a:r>
              <a:rPr lang="en-US" dirty="0" smtClean="0"/>
              <a:t>Control?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23588" name="AutoShape 4"/>
          <p:cNvSpPr>
            <a:spLocks noChangeAspect="1" noChangeArrowheads="1" noTextEdit="1"/>
          </p:cNvSpPr>
          <p:nvPr/>
        </p:nvSpPr>
        <p:spPr bwMode="auto">
          <a:xfrm>
            <a:off x="304800" y="1295400"/>
            <a:ext cx="8448675"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596" name="Rectangle 12"/>
          <p:cNvSpPr>
            <a:spLocks noChangeArrowheads="1"/>
          </p:cNvSpPr>
          <p:nvPr/>
        </p:nvSpPr>
        <p:spPr bwMode="auto">
          <a:xfrm>
            <a:off x="1862138" y="1400175"/>
            <a:ext cx="9525" cy="44386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599" name="Rectangle 15"/>
          <p:cNvSpPr>
            <a:spLocks noChangeArrowheads="1"/>
          </p:cNvSpPr>
          <p:nvPr/>
        </p:nvSpPr>
        <p:spPr bwMode="auto">
          <a:xfrm>
            <a:off x="414338" y="1400175"/>
            <a:ext cx="9525" cy="44386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600" name="Rectangle 16"/>
          <p:cNvSpPr>
            <a:spLocks noChangeArrowheads="1"/>
          </p:cNvSpPr>
          <p:nvPr/>
        </p:nvSpPr>
        <p:spPr bwMode="auto">
          <a:xfrm>
            <a:off x="8643938" y="1400175"/>
            <a:ext cx="9525" cy="44386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0" name="Group 49"/>
          <p:cNvGrpSpPr/>
          <p:nvPr/>
        </p:nvGrpSpPr>
        <p:grpSpPr>
          <a:xfrm>
            <a:off x="404813" y="1404938"/>
            <a:ext cx="8253412" cy="1133475"/>
            <a:chOff x="404813" y="1404938"/>
            <a:chExt cx="8253412" cy="1133475"/>
          </a:xfrm>
        </p:grpSpPr>
        <p:sp>
          <p:nvSpPr>
            <p:cNvPr id="323590" name="Rectangle 6"/>
            <p:cNvSpPr>
              <a:spLocks noChangeArrowheads="1"/>
            </p:cNvSpPr>
            <p:nvPr/>
          </p:nvSpPr>
          <p:spPr bwMode="auto">
            <a:xfrm>
              <a:off x="414338" y="1404938"/>
              <a:ext cx="1447800" cy="1114425"/>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591" name="Rectangle 7"/>
            <p:cNvSpPr>
              <a:spLocks noChangeArrowheads="1"/>
            </p:cNvSpPr>
            <p:nvPr/>
          </p:nvSpPr>
          <p:spPr bwMode="auto">
            <a:xfrm>
              <a:off x="1862138" y="1404938"/>
              <a:ext cx="6781800" cy="1114425"/>
            </a:xfrm>
            <a:prstGeom prst="rect">
              <a:avLst/>
            </a:prstGeom>
            <a:solidFill>
              <a:srgbClr val="E6E6E6"/>
            </a:solidFill>
            <a:ln w="9525">
              <a:noFill/>
              <a:miter lim="800000"/>
              <a:headEnd/>
              <a:tailEnd/>
            </a:ln>
          </p:spPr>
          <p:txBody>
            <a:bodyPr vert="horz" wrap="square" lIns="91440" tIns="45720" rIns="91440" bIns="45720" numCol="1" anchor="ctr" anchorCtr="0" compatLnSpc="1">
              <a:prstTxWarp prst="textNoShape">
                <a:avLst/>
              </a:prstTxWarp>
            </a:bodyPr>
            <a:lstStyle/>
            <a:p>
              <a:pPr indent="231775">
                <a:buFont typeface="Arial"/>
                <a:buChar char="•"/>
              </a:pPr>
              <a:r>
                <a:rPr lang="en-US" dirty="0" smtClean="0"/>
                <a:t>both run over TCP and SCTP (rarely)</a:t>
              </a:r>
            </a:p>
            <a:p>
              <a:pPr indent="231775">
                <a:buFont typeface="Arial"/>
                <a:buChar char="•"/>
              </a:pPr>
              <a:r>
                <a:rPr lang="en-US" dirty="0" smtClean="0"/>
                <a:t>both often have a single server hop</a:t>
              </a:r>
              <a:endParaRPr lang="en-US" dirty="0"/>
            </a:p>
          </p:txBody>
        </p:sp>
        <p:sp>
          <p:nvSpPr>
            <p:cNvPr id="323597" name="Rectangle 13"/>
            <p:cNvSpPr>
              <a:spLocks noChangeArrowheads="1"/>
            </p:cNvSpPr>
            <p:nvPr/>
          </p:nvSpPr>
          <p:spPr bwMode="auto">
            <a:xfrm>
              <a:off x="404813" y="2500313"/>
              <a:ext cx="8248650" cy="381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601" name="Rectangle 17"/>
            <p:cNvSpPr>
              <a:spLocks noChangeArrowheads="1"/>
            </p:cNvSpPr>
            <p:nvPr/>
          </p:nvSpPr>
          <p:spPr bwMode="auto">
            <a:xfrm>
              <a:off x="409575" y="1404938"/>
              <a:ext cx="8248650"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603" name="Rectangle 19"/>
            <p:cNvSpPr>
              <a:spLocks noChangeArrowheads="1"/>
            </p:cNvSpPr>
            <p:nvPr/>
          </p:nvSpPr>
          <p:spPr bwMode="auto">
            <a:xfrm>
              <a:off x="511175" y="1722438"/>
              <a:ext cx="1076325"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Similarity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1" name="Group 50"/>
          <p:cNvGrpSpPr/>
          <p:nvPr/>
        </p:nvGrpSpPr>
        <p:grpSpPr>
          <a:xfrm>
            <a:off x="409575" y="2519363"/>
            <a:ext cx="8248650" cy="2038350"/>
            <a:chOff x="409575" y="2519363"/>
            <a:chExt cx="8248650" cy="2038350"/>
          </a:xfrm>
        </p:grpSpPr>
        <p:sp>
          <p:nvSpPr>
            <p:cNvPr id="323592" name="Rectangle 8"/>
            <p:cNvSpPr>
              <a:spLocks noChangeArrowheads="1"/>
            </p:cNvSpPr>
            <p:nvPr/>
          </p:nvSpPr>
          <p:spPr bwMode="auto">
            <a:xfrm>
              <a:off x="414338" y="2519363"/>
              <a:ext cx="1447800" cy="2028825"/>
            </a:xfrm>
            <a:prstGeom prst="rect">
              <a:avLst/>
            </a:prstGeom>
            <a:solidFill>
              <a:srgbClr val="DAEDEF"/>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Differences</a:t>
              </a:r>
              <a:endParaRPr lang="en-US" dirty="0"/>
            </a:p>
          </p:txBody>
        </p:sp>
        <p:sp>
          <p:nvSpPr>
            <p:cNvPr id="323593" name="Rectangle 9"/>
            <p:cNvSpPr>
              <a:spLocks noChangeArrowheads="1"/>
            </p:cNvSpPr>
            <p:nvPr/>
          </p:nvSpPr>
          <p:spPr bwMode="auto">
            <a:xfrm>
              <a:off x="1862138" y="2519363"/>
              <a:ext cx="6781800" cy="2028825"/>
            </a:xfrm>
            <a:prstGeom prst="rect">
              <a:avLst/>
            </a:prstGeom>
            <a:solidFill>
              <a:srgbClr val="DAEDEF"/>
            </a:solidFill>
            <a:ln w="9525">
              <a:noFill/>
              <a:miter lim="800000"/>
              <a:headEnd/>
              <a:tailEnd/>
            </a:ln>
          </p:spPr>
          <p:txBody>
            <a:bodyPr vert="horz" wrap="square" lIns="91440" tIns="45720" rIns="91440" bIns="45720" numCol="1" anchor="ctr" anchorCtr="0" compatLnSpc="1">
              <a:prstTxWarp prst="textNoShape">
                <a:avLst/>
              </a:prstTxWarp>
            </a:bodyPr>
            <a:lstStyle/>
            <a:p>
              <a:pPr indent="231775">
                <a:buFont typeface="Arial"/>
                <a:buChar char="•"/>
              </a:pPr>
              <a:r>
                <a:rPr lang="en-US" dirty="0" smtClean="0"/>
                <a:t>SIP also runs over UDP</a:t>
              </a:r>
            </a:p>
            <a:p>
              <a:pPr indent="231775">
                <a:buFont typeface="Arial"/>
                <a:buChar char="•"/>
              </a:pPr>
              <a:r>
                <a:rPr lang="en-US" dirty="0" smtClean="0"/>
                <a:t>SIP has multiple hops (proxies)</a:t>
              </a:r>
            </a:p>
            <a:p>
              <a:pPr indent="231775">
                <a:buFont typeface="Arial"/>
                <a:buChar char="•"/>
              </a:pPr>
              <a:r>
                <a:rPr lang="en-US" dirty="0" smtClean="0"/>
                <a:t>SIP has protocol-specific retransmission</a:t>
              </a:r>
            </a:p>
            <a:p>
              <a:pPr indent="231775">
                <a:buFont typeface="Arial"/>
                <a:buChar char="•"/>
              </a:pPr>
              <a:r>
                <a:rPr lang="en-US" dirty="0" smtClean="0"/>
                <a:t>SIP requests more time sensitive (ms vs. seconds)</a:t>
              </a:r>
              <a:endParaRPr lang="en-US" dirty="0"/>
            </a:p>
          </p:txBody>
        </p:sp>
        <p:sp>
          <p:nvSpPr>
            <p:cNvPr id="323598" name="Rectangle 14"/>
            <p:cNvSpPr>
              <a:spLocks noChangeArrowheads="1"/>
            </p:cNvSpPr>
            <p:nvPr/>
          </p:nvSpPr>
          <p:spPr bwMode="auto">
            <a:xfrm>
              <a:off x="409575" y="4548188"/>
              <a:ext cx="8248650"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p:cNvGrpSpPr/>
          <p:nvPr/>
        </p:nvGrpSpPr>
        <p:grpSpPr>
          <a:xfrm>
            <a:off x="409575" y="4548188"/>
            <a:ext cx="8248650" cy="1285875"/>
            <a:chOff x="409575" y="4548188"/>
            <a:chExt cx="8248650" cy="1285875"/>
          </a:xfrm>
        </p:grpSpPr>
        <p:sp>
          <p:nvSpPr>
            <p:cNvPr id="323594" name="Rectangle 10"/>
            <p:cNvSpPr>
              <a:spLocks noChangeArrowheads="1"/>
            </p:cNvSpPr>
            <p:nvPr/>
          </p:nvSpPr>
          <p:spPr bwMode="auto">
            <a:xfrm>
              <a:off x="414338" y="4548188"/>
              <a:ext cx="1447800" cy="1276350"/>
            </a:xfrm>
            <a:prstGeom prst="rect">
              <a:avLst/>
            </a:prstGeom>
            <a:solidFill>
              <a:srgbClr val="9ED3D7"/>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Conclusion</a:t>
              </a:r>
              <a:endParaRPr lang="en-US" dirty="0"/>
            </a:p>
          </p:txBody>
        </p:sp>
        <p:sp>
          <p:nvSpPr>
            <p:cNvPr id="323595" name="Rectangle 11"/>
            <p:cNvSpPr>
              <a:spLocks noChangeArrowheads="1"/>
            </p:cNvSpPr>
            <p:nvPr/>
          </p:nvSpPr>
          <p:spPr bwMode="auto">
            <a:xfrm>
              <a:off x="1862138" y="4548188"/>
              <a:ext cx="6781800" cy="1276350"/>
            </a:xfrm>
            <a:prstGeom prst="rect">
              <a:avLst/>
            </a:prstGeom>
            <a:solidFill>
              <a:srgbClr val="9ED3D7"/>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sufficiently different to require different solutions</a:t>
              </a:r>
              <a:endParaRPr lang="en-US" dirty="0"/>
            </a:p>
          </p:txBody>
        </p:sp>
        <p:sp>
          <p:nvSpPr>
            <p:cNvPr id="323602" name="Rectangle 18"/>
            <p:cNvSpPr>
              <a:spLocks noChangeArrowheads="1"/>
            </p:cNvSpPr>
            <p:nvPr/>
          </p:nvSpPr>
          <p:spPr bwMode="auto">
            <a:xfrm>
              <a:off x="409575" y="5824538"/>
              <a:ext cx="8248650"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Transport Layer Overload Control for SIP?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284675" name="AutoShape 3"/>
          <p:cNvSpPr>
            <a:spLocks noChangeAspect="1" noChangeArrowheads="1" noTextEdit="1"/>
          </p:cNvSpPr>
          <p:nvPr/>
        </p:nvSpPr>
        <p:spPr bwMode="auto">
          <a:xfrm>
            <a:off x="687388" y="1219200"/>
            <a:ext cx="7769225" cy="461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695" name="Rectangle 23"/>
          <p:cNvSpPr>
            <a:spLocks noChangeArrowheads="1"/>
          </p:cNvSpPr>
          <p:nvPr/>
        </p:nvSpPr>
        <p:spPr bwMode="auto">
          <a:xfrm>
            <a:off x="2973388" y="1319213"/>
            <a:ext cx="7938" cy="44196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700" name="Rectangle 28"/>
          <p:cNvSpPr>
            <a:spLocks noChangeArrowheads="1"/>
          </p:cNvSpPr>
          <p:nvPr/>
        </p:nvSpPr>
        <p:spPr bwMode="auto">
          <a:xfrm>
            <a:off x="792163" y="1319213"/>
            <a:ext cx="9525" cy="44196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701" name="Rectangle 29"/>
          <p:cNvSpPr>
            <a:spLocks noChangeArrowheads="1"/>
          </p:cNvSpPr>
          <p:nvPr/>
        </p:nvSpPr>
        <p:spPr bwMode="auto">
          <a:xfrm>
            <a:off x="8351838" y="1319213"/>
            <a:ext cx="9525" cy="44196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2" name="Group 71"/>
          <p:cNvGrpSpPr/>
          <p:nvPr/>
        </p:nvGrpSpPr>
        <p:grpSpPr>
          <a:xfrm>
            <a:off x="782638" y="1319213"/>
            <a:ext cx="7583488" cy="677863"/>
            <a:chOff x="782638" y="1319213"/>
            <a:chExt cx="7583488" cy="677863"/>
          </a:xfrm>
        </p:grpSpPr>
        <p:sp>
          <p:nvSpPr>
            <p:cNvPr id="284677" name="Rectangle 5"/>
            <p:cNvSpPr>
              <a:spLocks noChangeArrowheads="1"/>
            </p:cNvSpPr>
            <p:nvPr/>
          </p:nvSpPr>
          <p:spPr bwMode="auto">
            <a:xfrm>
              <a:off x="787401" y="1319213"/>
              <a:ext cx="2181225" cy="6540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84678" name="Picture 6"/>
            <p:cNvPicPr>
              <a:picLocks noChangeAspect="1" noChangeArrowheads="1"/>
            </p:cNvPicPr>
            <p:nvPr/>
          </p:nvPicPr>
          <p:blipFill>
            <a:blip r:embed="rId3" cstate="print"/>
            <a:srcRect/>
            <a:stretch>
              <a:fillRect/>
            </a:stretch>
          </p:blipFill>
          <p:spPr bwMode="auto">
            <a:xfrm>
              <a:off x="792163" y="1323975"/>
              <a:ext cx="2181225" cy="654050"/>
            </a:xfrm>
            <a:prstGeom prst="rect">
              <a:avLst/>
            </a:prstGeom>
            <a:noFill/>
            <a:ln w="9525">
              <a:noFill/>
              <a:miter lim="800000"/>
              <a:headEnd/>
              <a:tailEnd/>
            </a:ln>
          </p:spPr>
        </p:pic>
        <p:sp>
          <p:nvSpPr>
            <p:cNvPr id="284679" name="Rectangle 7"/>
            <p:cNvSpPr>
              <a:spLocks noChangeArrowheads="1"/>
            </p:cNvSpPr>
            <p:nvPr/>
          </p:nvSpPr>
          <p:spPr bwMode="auto">
            <a:xfrm>
              <a:off x="787401" y="1319213"/>
              <a:ext cx="2181225" cy="654050"/>
            </a:xfrm>
            <a:prstGeom prst="rect">
              <a:avLst/>
            </a:prstGeom>
            <a:solidFill>
              <a:srgbClr val="CCCCCC"/>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TCP flow control</a:t>
              </a:r>
              <a:endParaRPr lang="en-US" dirty="0"/>
            </a:p>
          </p:txBody>
        </p:sp>
        <p:sp>
          <p:nvSpPr>
            <p:cNvPr id="284680" name="Rectangle 8"/>
            <p:cNvSpPr>
              <a:spLocks noChangeArrowheads="1"/>
            </p:cNvSpPr>
            <p:nvPr/>
          </p:nvSpPr>
          <p:spPr bwMode="auto">
            <a:xfrm>
              <a:off x="2968626" y="1319213"/>
              <a:ext cx="5378450" cy="6540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84681" name="Picture 9"/>
            <p:cNvPicPr>
              <a:picLocks noChangeAspect="1" noChangeArrowheads="1"/>
            </p:cNvPicPr>
            <p:nvPr/>
          </p:nvPicPr>
          <p:blipFill>
            <a:blip r:embed="rId4" cstate="print"/>
            <a:srcRect/>
            <a:stretch>
              <a:fillRect/>
            </a:stretch>
          </p:blipFill>
          <p:spPr bwMode="auto">
            <a:xfrm>
              <a:off x="2973388" y="1323975"/>
              <a:ext cx="5378450" cy="654050"/>
            </a:xfrm>
            <a:prstGeom prst="rect">
              <a:avLst/>
            </a:prstGeom>
            <a:noFill/>
            <a:ln w="9525">
              <a:noFill/>
              <a:miter lim="800000"/>
              <a:headEnd/>
              <a:tailEnd/>
            </a:ln>
          </p:spPr>
        </p:pic>
        <p:sp>
          <p:nvSpPr>
            <p:cNvPr id="284682" name="Rectangle 10"/>
            <p:cNvSpPr>
              <a:spLocks noChangeArrowheads="1"/>
            </p:cNvSpPr>
            <p:nvPr/>
          </p:nvSpPr>
          <p:spPr bwMode="auto">
            <a:xfrm>
              <a:off x="2968626" y="1319213"/>
              <a:ext cx="5378450" cy="654050"/>
            </a:xfrm>
            <a:prstGeom prst="rect">
              <a:avLst/>
            </a:prstGeom>
            <a:solidFill>
              <a:srgbClr val="CCCCCC"/>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avoid receiver buffer </a:t>
              </a:r>
              <a:r>
                <a:rPr lang="en-US" dirty="0" smtClean="0"/>
                <a:t>overflow</a:t>
              </a:r>
              <a:endParaRPr lang="en-US" dirty="0"/>
            </a:p>
          </p:txBody>
        </p:sp>
        <p:sp>
          <p:nvSpPr>
            <p:cNvPr id="284696" name="Rectangle 24"/>
            <p:cNvSpPr>
              <a:spLocks noChangeArrowheads="1"/>
            </p:cNvSpPr>
            <p:nvPr/>
          </p:nvSpPr>
          <p:spPr bwMode="auto">
            <a:xfrm>
              <a:off x="782638" y="1960563"/>
              <a:ext cx="7578725" cy="36513"/>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702" name="Rectangle 30"/>
            <p:cNvSpPr>
              <a:spLocks noChangeArrowheads="1"/>
            </p:cNvSpPr>
            <p:nvPr/>
          </p:nvSpPr>
          <p:spPr bwMode="auto">
            <a:xfrm>
              <a:off x="787401" y="1323975"/>
              <a:ext cx="7578725"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72"/>
          <p:cNvGrpSpPr/>
          <p:nvPr/>
        </p:nvGrpSpPr>
        <p:grpSpPr>
          <a:xfrm>
            <a:off x="787401" y="1973263"/>
            <a:ext cx="7578725" cy="1150937"/>
            <a:chOff x="787401" y="1973263"/>
            <a:chExt cx="7578725" cy="1150937"/>
          </a:xfrm>
        </p:grpSpPr>
        <p:sp>
          <p:nvSpPr>
            <p:cNvPr id="284683" name="Rectangle 11"/>
            <p:cNvSpPr>
              <a:spLocks noChangeArrowheads="1"/>
            </p:cNvSpPr>
            <p:nvPr/>
          </p:nvSpPr>
          <p:spPr bwMode="auto">
            <a:xfrm>
              <a:off x="787401" y="1973263"/>
              <a:ext cx="2181225" cy="11366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84684" name="Picture 12"/>
            <p:cNvPicPr>
              <a:picLocks noChangeAspect="1" noChangeArrowheads="1"/>
            </p:cNvPicPr>
            <p:nvPr/>
          </p:nvPicPr>
          <p:blipFill>
            <a:blip r:embed="rId5" cstate="print"/>
            <a:srcRect/>
            <a:stretch>
              <a:fillRect/>
            </a:stretch>
          </p:blipFill>
          <p:spPr bwMode="auto">
            <a:xfrm>
              <a:off x="792163" y="1978025"/>
              <a:ext cx="2181225" cy="1136650"/>
            </a:xfrm>
            <a:prstGeom prst="rect">
              <a:avLst/>
            </a:prstGeom>
            <a:noFill/>
            <a:ln w="9525">
              <a:noFill/>
              <a:miter lim="800000"/>
              <a:headEnd/>
              <a:tailEnd/>
            </a:ln>
          </p:spPr>
        </p:pic>
        <p:sp>
          <p:nvSpPr>
            <p:cNvPr id="284685" name="Rectangle 13"/>
            <p:cNvSpPr>
              <a:spLocks noChangeArrowheads="1"/>
            </p:cNvSpPr>
            <p:nvPr/>
          </p:nvSpPr>
          <p:spPr bwMode="auto">
            <a:xfrm>
              <a:off x="787401" y="1973263"/>
              <a:ext cx="2181225" cy="1136650"/>
            </a:xfrm>
            <a:prstGeom prst="rect">
              <a:avLst/>
            </a:prstGeom>
            <a:solidFill>
              <a:srgbClr val="CCCCCC"/>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TCP congestion control</a:t>
              </a:r>
              <a:endParaRPr lang="en-US" dirty="0"/>
            </a:p>
          </p:txBody>
        </p:sp>
        <p:sp>
          <p:nvSpPr>
            <p:cNvPr id="284686" name="Rectangle 14"/>
            <p:cNvSpPr>
              <a:spLocks noChangeArrowheads="1"/>
            </p:cNvSpPr>
            <p:nvPr/>
          </p:nvSpPr>
          <p:spPr bwMode="auto">
            <a:xfrm>
              <a:off x="2968626" y="1973263"/>
              <a:ext cx="5378450" cy="11366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84687" name="Picture 15"/>
            <p:cNvPicPr>
              <a:picLocks noChangeAspect="1" noChangeArrowheads="1"/>
            </p:cNvPicPr>
            <p:nvPr/>
          </p:nvPicPr>
          <p:blipFill>
            <a:blip r:embed="rId6" cstate="print"/>
            <a:srcRect/>
            <a:stretch>
              <a:fillRect/>
            </a:stretch>
          </p:blipFill>
          <p:spPr bwMode="auto">
            <a:xfrm>
              <a:off x="2973388" y="1978025"/>
              <a:ext cx="5378450" cy="1136650"/>
            </a:xfrm>
            <a:prstGeom prst="rect">
              <a:avLst/>
            </a:prstGeom>
            <a:noFill/>
            <a:ln w="9525">
              <a:noFill/>
              <a:miter lim="800000"/>
              <a:headEnd/>
              <a:tailEnd/>
            </a:ln>
          </p:spPr>
        </p:pic>
        <p:sp>
          <p:nvSpPr>
            <p:cNvPr id="284688" name="Rectangle 16"/>
            <p:cNvSpPr>
              <a:spLocks noChangeArrowheads="1"/>
            </p:cNvSpPr>
            <p:nvPr/>
          </p:nvSpPr>
          <p:spPr bwMode="auto">
            <a:xfrm>
              <a:off x="2968626" y="1973263"/>
              <a:ext cx="5378450" cy="1136650"/>
            </a:xfrm>
            <a:prstGeom prst="rect">
              <a:avLst/>
            </a:prstGeom>
            <a:solidFill>
              <a:srgbClr val="CCCCCC"/>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avoid link congestion</a:t>
              </a:r>
              <a:endParaRPr lang="en-US" dirty="0"/>
            </a:p>
          </p:txBody>
        </p:sp>
        <p:sp>
          <p:nvSpPr>
            <p:cNvPr id="284697" name="Rectangle 25"/>
            <p:cNvSpPr>
              <a:spLocks noChangeArrowheads="1"/>
            </p:cNvSpPr>
            <p:nvPr/>
          </p:nvSpPr>
          <p:spPr bwMode="auto">
            <a:xfrm>
              <a:off x="787401" y="3114675"/>
              <a:ext cx="7578725"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73"/>
          <p:cNvGrpSpPr/>
          <p:nvPr/>
        </p:nvGrpSpPr>
        <p:grpSpPr>
          <a:xfrm>
            <a:off x="787401" y="3114675"/>
            <a:ext cx="7578725" cy="955675"/>
            <a:chOff x="787401" y="3114675"/>
            <a:chExt cx="7578725" cy="955675"/>
          </a:xfrm>
        </p:grpSpPr>
        <p:sp>
          <p:nvSpPr>
            <p:cNvPr id="284689" name="Rectangle 17"/>
            <p:cNvSpPr>
              <a:spLocks noChangeArrowheads="1"/>
            </p:cNvSpPr>
            <p:nvPr/>
          </p:nvSpPr>
          <p:spPr bwMode="auto">
            <a:xfrm>
              <a:off x="792163" y="3114675"/>
              <a:ext cx="2181225" cy="946150"/>
            </a:xfrm>
            <a:prstGeom prst="rect">
              <a:avLst/>
            </a:prstGeom>
            <a:solidFill>
              <a:srgbClr val="F3F9FA"/>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Refuse TCP connections</a:t>
              </a:r>
              <a:endParaRPr lang="en-US" dirty="0"/>
            </a:p>
          </p:txBody>
        </p:sp>
        <p:sp>
          <p:nvSpPr>
            <p:cNvPr id="284690" name="Rectangle 18"/>
            <p:cNvSpPr>
              <a:spLocks noChangeArrowheads="1"/>
            </p:cNvSpPr>
            <p:nvPr/>
          </p:nvSpPr>
          <p:spPr bwMode="auto">
            <a:xfrm>
              <a:off x="2973388" y="3114675"/>
              <a:ext cx="5378450" cy="946150"/>
            </a:xfrm>
            <a:prstGeom prst="rect">
              <a:avLst/>
            </a:prstGeom>
            <a:solidFill>
              <a:srgbClr val="F3F9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698" name="Rectangle 26"/>
            <p:cNvSpPr>
              <a:spLocks noChangeArrowheads="1"/>
            </p:cNvSpPr>
            <p:nvPr/>
          </p:nvSpPr>
          <p:spPr bwMode="auto">
            <a:xfrm>
              <a:off x="787401" y="4060825"/>
              <a:ext cx="7578725"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717" name="Rectangle 45"/>
            <p:cNvSpPr>
              <a:spLocks noChangeArrowheads="1"/>
            </p:cNvSpPr>
            <p:nvPr/>
          </p:nvSpPr>
          <p:spPr bwMode="auto">
            <a:xfrm>
              <a:off x="3063876" y="3198813"/>
              <a:ext cx="273050" cy="307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18" name="Rectangle 46"/>
            <p:cNvSpPr>
              <a:spLocks noChangeArrowheads="1"/>
            </p:cNvSpPr>
            <p:nvPr/>
          </p:nvSpPr>
          <p:spPr bwMode="auto">
            <a:xfrm>
              <a:off x="3246438" y="3152775"/>
              <a:ext cx="563563"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May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19" name="Rectangle 47"/>
            <p:cNvSpPr>
              <a:spLocks noChangeArrowheads="1"/>
            </p:cNvSpPr>
            <p:nvPr/>
          </p:nvSpPr>
          <p:spPr bwMode="auto">
            <a:xfrm>
              <a:off x="3690938" y="3152775"/>
              <a:ext cx="973138"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be good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20" name="Rectangle 48"/>
            <p:cNvSpPr>
              <a:spLocks noChangeArrowheads="1"/>
            </p:cNvSpPr>
            <p:nvPr/>
          </p:nvSpPr>
          <p:spPr bwMode="auto">
            <a:xfrm>
              <a:off x="4527551" y="3152775"/>
              <a:ext cx="3562350"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for UA to registrar/proxy scenario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21" name="Rectangle 49"/>
            <p:cNvSpPr>
              <a:spLocks noChangeArrowheads="1"/>
            </p:cNvSpPr>
            <p:nvPr/>
          </p:nvSpPr>
          <p:spPr bwMode="auto">
            <a:xfrm>
              <a:off x="3063876" y="3462338"/>
              <a:ext cx="273050" cy="307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22" name="Rectangle 50"/>
            <p:cNvSpPr>
              <a:spLocks noChangeArrowheads="1"/>
            </p:cNvSpPr>
            <p:nvPr/>
          </p:nvSpPr>
          <p:spPr bwMode="auto">
            <a:xfrm>
              <a:off x="3246438" y="3416300"/>
              <a:ext cx="3581400"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Not preferable for proxy to proxy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23" name="Rectangle 51"/>
            <p:cNvSpPr>
              <a:spLocks noChangeArrowheads="1"/>
            </p:cNvSpPr>
            <p:nvPr/>
          </p:nvSpPr>
          <p:spPr bwMode="auto">
            <a:xfrm>
              <a:off x="6572251" y="3416300"/>
              <a:ext cx="1217613"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connection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5" name="Group 74"/>
          <p:cNvGrpSpPr/>
          <p:nvPr/>
        </p:nvGrpSpPr>
        <p:grpSpPr>
          <a:xfrm>
            <a:off x="787401" y="4060825"/>
            <a:ext cx="7578725" cy="509588"/>
            <a:chOff x="787401" y="4060825"/>
            <a:chExt cx="7578725" cy="509588"/>
          </a:xfrm>
        </p:grpSpPr>
        <p:sp>
          <p:nvSpPr>
            <p:cNvPr id="284691" name="Rectangle 19"/>
            <p:cNvSpPr>
              <a:spLocks noChangeArrowheads="1"/>
            </p:cNvSpPr>
            <p:nvPr/>
          </p:nvSpPr>
          <p:spPr bwMode="auto">
            <a:xfrm>
              <a:off x="792163" y="4060825"/>
              <a:ext cx="2181225" cy="500063"/>
            </a:xfrm>
            <a:prstGeom prst="rect">
              <a:avLst/>
            </a:prstGeom>
            <a:solidFill>
              <a:srgbClr val="E7F3F4"/>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Drop UDP packets</a:t>
              </a:r>
              <a:endParaRPr lang="en-US" dirty="0"/>
            </a:p>
          </p:txBody>
        </p:sp>
        <p:sp>
          <p:nvSpPr>
            <p:cNvPr id="284692" name="Rectangle 20"/>
            <p:cNvSpPr>
              <a:spLocks noChangeArrowheads="1"/>
            </p:cNvSpPr>
            <p:nvPr/>
          </p:nvSpPr>
          <p:spPr bwMode="auto">
            <a:xfrm>
              <a:off x="2973388" y="4060825"/>
              <a:ext cx="5378450" cy="500063"/>
            </a:xfrm>
            <a:prstGeom prst="rect">
              <a:avLst/>
            </a:prstGeom>
            <a:solidFill>
              <a:srgbClr val="E7F3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699" name="Rectangle 27"/>
            <p:cNvSpPr>
              <a:spLocks noChangeArrowheads="1"/>
            </p:cNvSpPr>
            <p:nvPr/>
          </p:nvSpPr>
          <p:spPr bwMode="auto">
            <a:xfrm>
              <a:off x="787401" y="4560888"/>
              <a:ext cx="7578725"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726" name="Rectangle 54"/>
            <p:cNvSpPr>
              <a:spLocks noChangeArrowheads="1"/>
            </p:cNvSpPr>
            <p:nvPr/>
          </p:nvSpPr>
          <p:spPr bwMode="auto">
            <a:xfrm>
              <a:off x="3063876" y="4141788"/>
              <a:ext cx="273050" cy="3095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27" name="Rectangle 55"/>
            <p:cNvSpPr>
              <a:spLocks noChangeArrowheads="1"/>
            </p:cNvSpPr>
            <p:nvPr/>
          </p:nvSpPr>
          <p:spPr bwMode="auto">
            <a:xfrm>
              <a:off x="3246438" y="4095750"/>
              <a:ext cx="473075" cy="3460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SIP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28" name="Rectangle 56"/>
            <p:cNvSpPr>
              <a:spLocks noChangeArrowheads="1"/>
            </p:cNvSpPr>
            <p:nvPr/>
          </p:nvSpPr>
          <p:spPr bwMode="auto">
            <a:xfrm>
              <a:off x="3590926" y="4095750"/>
              <a:ext cx="1644650" cy="3460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retransmission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29" name="Rectangle 57"/>
            <p:cNvSpPr>
              <a:spLocks noChangeArrowheads="1"/>
            </p:cNvSpPr>
            <p:nvPr/>
          </p:nvSpPr>
          <p:spPr bwMode="auto">
            <a:xfrm>
              <a:off x="5072063" y="4095750"/>
              <a:ext cx="2698750" cy="3460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may cause adverse effect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6" name="Group 75"/>
          <p:cNvGrpSpPr/>
          <p:nvPr/>
        </p:nvGrpSpPr>
        <p:grpSpPr>
          <a:xfrm>
            <a:off x="787401" y="4560888"/>
            <a:ext cx="7578725" cy="1173162"/>
            <a:chOff x="787401" y="4560888"/>
            <a:chExt cx="7578725" cy="1173162"/>
          </a:xfrm>
        </p:grpSpPr>
        <p:sp>
          <p:nvSpPr>
            <p:cNvPr id="284693" name="Rectangle 21"/>
            <p:cNvSpPr>
              <a:spLocks noChangeArrowheads="1"/>
            </p:cNvSpPr>
            <p:nvPr/>
          </p:nvSpPr>
          <p:spPr bwMode="auto">
            <a:xfrm>
              <a:off x="792163" y="4560888"/>
              <a:ext cx="2181225" cy="1163638"/>
            </a:xfrm>
            <a:prstGeom prst="rect">
              <a:avLst/>
            </a:prstGeom>
            <a:solidFill>
              <a:srgbClr val="BBE0E3"/>
            </a:solid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Conclusion</a:t>
              </a:r>
              <a:endParaRPr lang="en-US" dirty="0"/>
            </a:p>
          </p:txBody>
        </p:sp>
        <p:sp>
          <p:nvSpPr>
            <p:cNvPr id="284694" name="Rectangle 22"/>
            <p:cNvSpPr>
              <a:spLocks noChangeArrowheads="1"/>
            </p:cNvSpPr>
            <p:nvPr/>
          </p:nvSpPr>
          <p:spPr bwMode="auto">
            <a:xfrm>
              <a:off x="2973388" y="4560888"/>
              <a:ext cx="5378450" cy="1163638"/>
            </a:xfrm>
            <a:prstGeom prst="rect">
              <a:avLst/>
            </a:prstGeom>
            <a:solidFill>
              <a:srgbClr val="BBE0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703" name="Rectangle 31"/>
            <p:cNvSpPr>
              <a:spLocks noChangeArrowheads="1"/>
            </p:cNvSpPr>
            <p:nvPr/>
          </p:nvSpPr>
          <p:spPr bwMode="auto">
            <a:xfrm>
              <a:off x="787401" y="5724525"/>
              <a:ext cx="7578725"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731" name="Rectangle 59"/>
            <p:cNvSpPr>
              <a:spLocks noChangeArrowheads="1"/>
            </p:cNvSpPr>
            <p:nvPr/>
          </p:nvSpPr>
          <p:spPr bwMode="auto">
            <a:xfrm>
              <a:off x="3063876" y="4646613"/>
              <a:ext cx="273050" cy="307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32" name="Rectangle 60"/>
            <p:cNvSpPr>
              <a:spLocks noChangeArrowheads="1"/>
            </p:cNvSpPr>
            <p:nvPr/>
          </p:nvSpPr>
          <p:spPr bwMode="auto">
            <a:xfrm>
              <a:off x="3246438" y="4600575"/>
              <a:ext cx="1027113"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Different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33" name="Rectangle 61"/>
            <p:cNvSpPr>
              <a:spLocks noChangeArrowheads="1"/>
            </p:cNvSpPr>
            <p:nvPr/>
          </p:nvSpPr>
          <p:spPr bwMode="auto">
            <a:xfrm>
              <a:off x="4200526" y="4600575"/>
              <a:ext cx="3435350"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transport layer overload control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34" name="Rectangle 62"/>
            <p:cNvSpPr>
              <a:spLocks noChangeArrowheads="1"/>
            </p:cNvSpPr>
            <p:nvPr/>
          </p:nvSpPr>
          <p:spPr bwMode="auto">
            <a:xfrm>
              <a:off x="7389813" y="4600575"/>
              <a:ext cx="846138"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options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35" name="Rectangle 63"/>
            <p:cNvSpPr>
              <a:spLocks noChangeArrowheads="1"/>
            </p:cNvSpPr>
            <p:nvPr/>
          </p:nvSpPr>
          <p:spPr bwMode="auto">
            <a:xfrm>
              <a:off x="3063876" y="5173663"/>
              <a:ext cx="273050" cy="3095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36" name="Rectangle 64"/>
            <p:cNvSpPr>
              <a:spLocks noChangeArrowheads="1"/>
            </p:cNvSpPr>
            <p:nvPr/>
          </p:nvSpPr>
          <p:spPr bwMode="auto">
            <a:xfrm>
              <a:off x="3236913" y="5129213"/>
              <a:ext cx="236538"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37" name="Rectangle 65"/>
            <p:cNvSpPr>
              <a:spLocks noChangeArrowheads="1"/>
            </p:cNvSpPr>
            <p:nvPr/>
          </p:nvSpPr>
          <p:spPr bwMode="auto">
            <a:xfrm>
              <a:off x="3363913" y="5129213"/>
              <a:ext cx="1041952" cy="261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pplication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38" name="Rectangle 66"/>
            <p:cNvSpPr>
              <a:spLocks noChangeArrowheads="1"/>
            </p:cNvSpPr>
            <p:nvPr/>
          </p:nvSpPr>
          <p:spPr bwMode="auto">
            <a:xfrm>
              <a:off x="4410076" y="5129213"/>
              <a:ext cx="982663"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layer SIP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4739" name="Rectangle 67"/>
            <p:cNvSpPr>
              <a:spLocks noChangeArrowheads="1"/>
            </p:cNvSpPr>
            <p:nvPr/>
          </p:nvSpPr>
          <p:spPr bwMode="auto">
            <a:xfrm>
              <a:off x="5308601" y="5129213"/>
              <a:ext cx="1773238" cy="3444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Trebuchet MS" pitchFamily="34" charset="0"/>
                  <a:cs typeface="Arial" pitchFamily="34" charset="0"/>
                </a:rPr>
                <a:t>overload control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a:t>
            </a:r>
            <a:r>
              <a:rPr kumimoji="0" lang="en-US" b="0" i="0" u="none" strike="noStrike" cap="none" normalizeH="0" baseline="0" dirty="0" smtClean="0">
                <a:ln>
                  <a:noFill/>
                </a:ln>
                <a:solidFill>
                  <a:schemeClr val="accent2"/>
                </a:solidFill>
                <a:effectLst/>
                <a:latin typeface="Arial" charset="0"/>
                <a:ea typeface="Arial" charset="0"/>
                <a:cs typeface="Arial" charset="0"/>
              </a:rPr>
              <a:t> server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a:t>
            </a:r>
            <a:r>
              <a:rPr lang="en-US" dirty="0" smtClean="0">
                <a:solidFill>
                  <a:schemeClr val="accent2"/>
                </a:solidFill>
                <a:latin typeface="Arial" charset="0"/>
                <a:ea typeface="Arial" charset="0"/>
                <a:cs typeface="Arial" charset="0"/>
              </a:rPr>
              <a:t>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20574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a:t>
            </a:r>
            <a:r>
              <a:rPr lang="en-US" dirty="0" smtClean="0">
                <a:solidFill>
                  <a:schemeClr val="accent2"/>
                </a:solidFill>
                <a:latin typeface="Arial" charset="0"/>
                <a:ea typeface="Arial" charset="0"/>
                <a:cs typeface="Arial" charset="0"/>
              </a:rPr>
              <a:t>egistrar</a:t>
            </a:r>
            <a:r>
              <a:rPr kumimoji="0" lang="en-US" b="0" i="0" u="none" strike="noStrike" cap="none" normalizeH="0" baseline="0" dirty="0" smtClean="0">
                <a:ln>
                  <a:noFill/>
                </a:ln>
                <a:solidFill>
                  <a:schemeClr val="accent2"/>
                </a:solidFill>
                <a:effectLst/>
                <a:latin typeface="Arial" charset="0"/>
                <a:ea typeface="Arial" charset="0"/>
                <a:cs typeface="Arial" charset="0"/>
              </a:rPr>
              <a:t> </a:t>
            </a:r>
            <a:r>
              <a:rPr lang="en-US" dirty="0" smtClean="0">
                <a:solidFill>
                  <a:schemeClr val="accent2"/>
                </a:solidFill>
                <a:latin typeface="Arial" charset="0"/>
                <a:ea typeface="Arial" charset="0"/>
                <a:cs typeface="Arial" charset="0"/>
              </a:rPr>
              <a:t>s</a:t>
            </a:r>
            <a:r>
              <a:rPr kumimoji="0" lang="en-US" b="0" i="0" u="none" strike="noStrike" cap="none" normalizeH="0" baseline="0" dirty="0" smtClean="0">
                <a:ln>
                  <a:noFill/>
                </a:ln>
                <a:solidFill>
                  <a:schemeClr val="accent2"/>
                </a:solidFill>
                <a:effectLst/>
                <a:latin typeface="Arial" charset="0"/>
                <a:ea typeface="Arial" charset="0"/>
                <a:cs typeface="Arial" charset="0"/>
              </a:rPr>
              <a:t>erver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a:t>
            </a:r>
            <a:r>
              <a:rPr lang="en-US" dirty="0" smtClean="0">
                <a:solidFill>
                  <a:schemeClr val="accent2"/>
                </a:solidFill>
                <a:latin typeface="Arial" charset="0"/>
                <a:ea typeface="Arial" charset="0"/>
                <a:cs typeface="Arial" charset="0"/>
              </a:rPr>
              <a:t>nown overload </a:t>
            </a:r>
            <a:r>
              <a:rPr lang="en-US" dirty="0" smtClean="0">
                <a:solidFill>
                  <a:schemeClr val="accent2"/>
                </a:solidFill>
                <a:latin typeface="Arial" charset="0"/>
                <a:ea typeface="Arial" charset="0"/>
                <a:cs typeface="Arial" charset="0"/>
              </a:rPr>
              <a:t>s</a:t>
            </a:r>
            <a:r>
              <a:rPr lang="en-US" dirty="0" smtClean="0">
                <a:solidFill>
                  <a:schemeClr val="accent2"/>
                </a:solidFill>
                <a:latin typeface="Arial" charset="0"/>
                <a:ea typeface="Arial" charset="0"/>
                <a:cs typeface="Arial" charset="0"/>
              </a:rPr>
              <a:t>ource/</a:t>
            </a:r>
            <a:r>
              <a:rPr lang="en-US" dirty="0" smtClean="0">
                <a:solidFill>
                  <a:schemeClr val="accent2"/>
                </a:solidFill>
                <a:latin typeface="Arial" charset="0"/>
                <a:ea typeface="Arial" charset="0"/>
                <a:cs typeface="Arial" charset="0"/>
              </a:rPr>
              <a:t>d</a:t>
            </a:r>
            <a:r>
              <a:rPr lang="en-US" dirty="0" smtClean="0">
                <a:solidFill>
                  <a:schemeClr val="accent2"/>
                </a:solidFill>
                <a:latin typeface="Arial" charset="0"/>
                <a:ea typeface="Arial" charset="0"/>
                <a:cs typeface="Arial" charset="0"/>
              </a:rPr>
              <a:t>estination</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diffuse overload </a:t>
            </a:r>
            <a:r>
              <a:rPr lang="en-US" dirty="0" smtClean="0">
                <a:solidFill>
                  <a:schemeClr val="accent2"/>
                </a:solidFill>
                <a:latin typeface="Arial" charset="0"/>
                <a:ea typeface="Arial" charset="0"/>
                <a:cs typeface="Arial" charset="0"/>
              </a:rPr>
              <a:t>s</a:t>
            </a:r>
            <a:r>
              <a:rPr lang="en-US" dirty="0" smtClean="0">
                <a:solidFill>
                  <a:schemeClr val="accent2"/>
                </a:solidFill>
                <a:latin typeface="Arial" charset="0"/>
                <a:ea typeface="Arial" charset="0"/>
                <a:cs typeface="Arial" charset="0"/>
              </a:rPr>
              <a:t>ource/destination</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7" name="Rounded Rectangle 16"/>
          <p:cNvSpPr/>
          <p:nvPr/>
        </p:nvSpPr>
        <p:spPr bwMode="auto">
          <a:xfrm>
            <a:off x="5486400" y="4724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a:endCxn id="17" idx="0"/>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endCxn id="11" idx="0"/>
          </p:cNvCxnSpPr>
          <p:nvPr/>
        </p:nvCxnSpPr>
        <p:spPr bwMode="auto">
          <a:xfrm>
            <a:off x="5029200" y="1524000"/>
            <a:ext cx="1981200" cy="5334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a:t>
            </a:r>
            <a:r>
              <a:rPr lang="en-US" dirty="0" smtClean="0">
                <a:solidFill>
                  <a:schemeClr val="accent2"/>
                </a:solidFill>
                <a:latin typeface="Arial" charset="0"/>
                <a:ea typeface="Arial" charset="0"/>
                <a:cs typeface="Arial" charset="0"/>
              </a:rPr>
              <a:t>roxy</a:t>
            </a:r>
            <a:r>
              <a:rPr kumimoji="0" lang="en-US" b="0" i="0" u="none" strike="noStrike" cap="none" normalizeH="0" baseline="0" dirty="0" smtClean="0">
                <a:ln>
                  <a:noFill/>
                </a:ln>
                <a:solidFill>
                  <a:schemeClr val="accent2"/>
                </a:solidFill>
                <a:effectLst/>
                <a:latin typeface="Arial" charset="0"/>
                <a:ea typeface="Arial" charset="0"/>
                <a:cs typeface="Arial" charset="0"/>
              </a:rPr>
              <a:t> </a:t>
            </a:r>
            <a:r>
              <a:rPr kumimoji="0" lang="en-US" b="0" i="0" u="none" strike="noStrike" cap="none" normalizeH="0" baseline="0" dirty="0" smtClean="0">
                <a:ln>
                  <a:noFill/>
                </a:ln>
                <a:solidFill>
                  <a:schemeClr val="accent2"/>
                </a:solidFill>
                <a:effectLst/>
                <a:latin typeface="Arial" charset="0"/>
                <a:ea typeface="Arial" charset="0"/>
                <a:cs typeface="Arial" charset="0"/>
              </a:rPr>
              <a:t>to</a:t>
            </a:r>
            <a:r>
              <a:rPr kumimoji="0" lang="en-US" b="0" i="0" u="none" strike="noStrike" cap="none" normalizeH="0" baseline="0" dirty="0" smtClean="0">
                <a:ln>
                  <a:noFill/>
                </a:ln>
                <a:solidFill>
                  <a:schemeClr val="accent2"/>
                </a:solidFill>
                <a:effectLst/>
                <a:latin typeface="Arial" charset="0"/>
                <a:ea typeface="Arial" charset="0"/>
                <a:cs typeface="Arial" charset="0"/>
              </a:rPr>
              <a:t> proxy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9" name="Rounded Rectangle 18"/>
          <p:cNvSpPr/>
          <p:nvPr/>
        </p:nvSpPr>
        <p:spPr bwMode="auto">
          <a:xfrm>
            <a:off x="38862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a:t>
            </a:r>
            <a:r>
              <a:rPr lang="en-US" dirty="0" smtClean="0">
                <a:solidFill>
                  <a:schemeClr val="accent2"/>
                </a:solidFill>
                <a:latin typeface="Arial" charset="0"/>
                <a:ea typeface="Arial" charset="0"/>
                <a:cs typeface="Arial" charset="0"/>
              </a:rPr>
              <a:t> proxy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a:t>
            </a:r>
            <a:r>
              <a:rPr lang="en-US" dirty="0" smtClean="0">
                <a:solidFill>
                  <a:schemeClr val="accent2"/>
                </a:solidFill>
                <a:latin typeface="Arial" charset="0"/>
                <a:ea typeface="Arial" charset="0"/>
                <a:cs typeface="Arial" charset="0"/>
              </a:rPr>
              <a:t>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1" name="Straight Arrow Connector 20"/>
          <p:cNvCxnSpPr>
            <a:stCxn id="10" idx="2"/>
            <a:endCxn id="19" idx="0"/>
          </p:cNvCxnSpPr>
          <p:nvPr/>
        </p:nvCxnSpPr>
        <p:spPr bwMode="auto">
          <a:xfrm rot="16200000" flipH="1">
            <a:off x="4038600" y="1981200"/>
            <a:ext cx="304800" cy="1371600"/>
          </a:xfrm>
          <a:prstGeom prst="straightConnector1">
            <a:avLst/>
          </a:prstGeom>
          <a:noFill/>
          <a:ln w="25400" cap="flat" cmpd="sng" algn="ctr">
            <a:solidFill>
              <a:schemeClr val="accent6"/>
            </a:solidFill>
            <a:prstDash val="solid"/>
            <a:round/>
            <a:headEnd type="none" w="med" len="med"/>
            <a:tailEnd type="arrow"/>
          </a:ln>
          <a:effectLst/>
        </p:spPr>
      </p:cxn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62800" y="2514600"/>
            <a:ext cx="152400" cy="457200"/>
          </a:xfrm>
          <a:prstGeom prst="straightConnector1">
            <a:avLst/>
          </a:prstGeom>
          <a:noFill/>
          <a:ln w="25400" cap="flat" cmpd="sng" algn="ctr">
            <a:solidFill>
              <a:schemeClr val="accent6"/>
            </a:solidFill>
            <a:prstDash val="solid"/>
            <a:round/>
            <a:headEnd type="none" w="med" len="med"/>
            <a:tailEnd type="arrow"/>
          </a:ln>
          <a:effectLst/>
        </p:spPr>
      </p:cxnSp>
      <p:cxnSp>
        <p:nvCxnSpPr>
          <p:cNvPr id="40" name="Straight Connector 39"/>
          <p:cNvCxnSpPr>
            <a:stCxn id="19" idx="3"/>
            <a:endCxn id="20" idx="1"/>
          </p:cNvCxnSpPr>
          <p:nvPr/>
        </p:nvCxnSpPr>
        <p:spPr bwMode="auto">
          <a:xfrm>
            <a:off x="5867400" y="3124200"/>
            <a:ext cx="609600" cy="1588"/>
          </a:xfrm>
          <a:prstGeom prst="line">
            <a:avLst/>
          </a:prstGeom>
          <a:noFill/>
          <a:ln w="25400" cap="flat" cmpd="sng" algn="ctr">
            <a:solidFill>
              <a:schemeClr val="accent6"/>
            </a:solidFill>
            <a:prstDash val="dash"/>
            <a:round/>
            <a:headEnd type="none" w="med" len="med"/>
            <a:tailEnd type="none" w="med" len="med"/>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5"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a:t>
            </a:r>
            <a:r>
              <a:rPr kumimoji="0" lang="en-US" b="0" i="0" u="none" strike="noStrike" cap="none" normalizeH="0" baseline="0" dirty="0" smtClean="0">
                <a:ln>
                  <a:noFill/>
                </a:ln>
                <a:solidFill>
                  <a:schemeClr val="accent2"/>
                </a:solidFill>
                <a:effectLst/>
                <a:latin typeface="Arial" charset="0"/>
                <a:ea typeface="Arial" charset="0"/>
                <a:cs typeface="Arial" charset="0"/>
              </a:rPr>
              <a:t> server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a:t>
            </a:r>
            <a:r>
              <a:rPr lang="en-US" dirty="0" smtClean="0">
                <a:solidFill>
                  <a:schemeClr val="accent2"/>
                </a:solidFill>
                <a:latin typeface="Arial" charset="0"/>
                <a:ea typeface="Arial" charset="0"/>
                <a:cs typeface="Arial" charset="0"/>
              </a:rPr>
              <a:t>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20574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a:t>
            </a:r>
            <a:r>
              <a:rPr lang="en-US" dirty="0" smtClean="0">
                <a:solidFill>
                  <a:schemeClr val="accent2"/>
                </a:solidFill>
                <a:latin typeface="Arial" charset="0"/>
                <a:ea typeface="Arial" charset="0"/>
                <a:cs typeface="Arial" charset="0"/>
              </a:rPr>
              <a:t>egistrar</a:t>
            </a:r>
            <a:r>
              <a:rPr kumimoji="0" lang="en-US" b="0" i="0" u="none" strike="noStrike" cap="none" normalizeH="0" baseline="0" dirty="0" smtClean="0">
                <a:ln>
                  <a:noFill/>
                </a:ln>
                <a:solidFill>
                  <a:schemeClr val="accent2"/>
                </a:solidFill>
                <a:effectLst/>
                <a:latin typeface="Arial" charset="0"/>
                <a:ea typeface="Arial" charset="0"/>
                <a:cs typeface="Arial" charset="0"/>
              </a:rPr>
              <a:t> </a:t>
            </a:r>
            <a:r>
              <a:rPr lang="en-US" dirty="0" smtClean="0">
                <a:solidFill>
                  <a:schemeClr val="accent2"/>
                </a:solidFill>
                <a:latin typeface="Arial" charset="0"/>
                <a:ea typeface="Arial" charset="0"/>
                <a:cs typeface="Arial" charset="0"/>
              </a:rPr>
              <a:t>s</a:t>
            </a:r>
            <a:r>
              <a:rPr kumimoji="0" lang="en-US" b="0" i="0" u="none" strike="noStrike" cap="none" normalizeH="0" baseline="0" dirty="0" smtClean="0">
                <a:ln>
                  <a:noFill/>
                </a:ln>
                <a:solidFill>
                  <a:schemeClr val="accent2"/>
                </a:solidFill>
                <a:effectLst/>
                <a:latin typeface="Arial" charset="0"/>
                <a:ea typeface="Arial" charset="0"/>
                <a:cs typeface="Arial" charset="0"/>
              </a:rPr>
              <a:t>erver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a:t>
            </a:r>
            <a:r>
              <a:rPr lang="en-US" dirty="0" smtClean="0">
                <a:solidFill>
                  <a:schemeClr val="accent2"/>
                </a:solidFill>
                <a:latin typeface="Arial" charset="0"/>
                <a:ea typeface="Arial" charset="0"/>
                <a:cs typeface="Arial" charset="0"/>
              </a:rPr>
              <a:t>nown overload </a:t>
            </a:r>
            <a:r>
              <a:rPr lang="en-US" dirty="0" smtClean="0">
                <a:solidFill>
                  <a:schemeClr val="accent2"/>
                </a:solidFill>
                <a:latin typeface="Arial" charset="0"/>
                <a:ea typeface="Arial" charset="0"/>
                <a:cs typeface="Arial" charset="0"/>
              </a:rPr>
              <a:t>s</a:t>
            </a:r>
            <a:r>
              <a:rPr lang="en-US" dirty="0" smtClean="0">
                <a:solidFill>
                  <a:schemeClr val="accent2"/>
                </a:solidFill>
                <a:latin typeface="Arial" charset="0"/>
                <a:ea typeface="Arial" charset="0"/>
                <a:cs typeface="Arial" charset="0"/>
              </a:rPr>
              <a:t>ource/</a:t>
            </a:r>
            <a:r>
              <a:rPr lang="en-US" dirty="0" smtClean="0">
                <a:solidFill>
                  <a:schemeClr val="accent2"/>
                </a:solidFill>
                <a:latin typeface="Arial" charset="0"/>
                <a:ea typeface="Arial" charset="0"/>
                <a:cs typeface="Arial" charset="0"/>
              </a:rPr>
              <a:t>d</a:t>
            </a:r>
            <a:r>
              <a:rPr lang="en-US" dirty="0" smtClean="0">
                <a:solidFill>
                  <a:schemeClr val="accent2"/>
                </a:solidFill>
                <a:latin typeface="Arial" charset="0"/>
                <a:ea typeface="Arial" charset="0"/>
                <a:cs typeface="Arial" charset="0"/>
              </a:rPr>
              <a:t>estination</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diffuse </a:t>
            </a:r>
            <a:r>
              <a:rPr lang="en-US" dirty="0" smtClean="0">
                <a:solidFill>
                  <a:schemeClr val="accent2"/>
                </a:solidFill>
                <a:latin typeface="Arial" charset="0"/>
                <a:ea typeface="Arial" charset="0"/>
                <a:cs typeface="Arial" charset="0"/>
              </a:rPr>
              <a:t>o</a:t>
            </a:r>
            <a:r>
              <a:rPr lang="en-US" dirty="0" smtClean="0">
                <a:solidFill>
                  <a:schemeClr val="accent2"/>
                </a:solidFill>
                <a:latin typeface="Arial" charset="0"/>
                <a:ea typeface="Arial" charset="0"/>
                <a:cs typeface="Arial" charset="0"/>
              </a:rPr>
              <a:t>verload </a:t>
            </a:r>
            <a:r>
              <a:rPr lang="en-US" dirty="0" smtClean="0">
                <a:solidFill>
                  <a:schemeClr val="accent2"/>
                </a:solidFill>
                <a:latin typeface="Arial" charset="0"/>
                <a:ea typeface="Arial" charset="0"/>
                <a:cs typeface="Arial" charset="0"/>
              </a:rPr>
              <a:t>s</a:t>
            </a:r>
            <a:r>
              <a:rPr lang="en-US" dirty="0" smtClean="0">
                <a:solidFill>
                  <a:schemeClr val="accent2"/>
                </a:solidFill>
                <a:latin typeface="Arial" charset="0"/>
                <a:ea typeface="Arial" charset="0"/>
                <a:cs typeface="Arial" charset="0"/>
              </a:rPr>
              <a:t>ource/destination</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7" name="Rounded Rectangle 16"/>
          <p:cNvSpPr/>
          <p:nvPr/>
        </p:nvSpPr>
        <p:spPr bwMode="auto">
          <a:xfrm>
            <a:off x="5486400" y="4724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a:endCxn id="17" idx="0"/>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endCxn id="11" idx="0"/>
          </p:cNvCxnSpPr>
          <p:nvPr/>
        </p:nvCxnSpPr>
        <p:spPr bwMode="auto">
          <a:xfrm>
            <a:off x="5029200" y="1524000"/>
            <a:ext cx="1981200" cy="5334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a:t>
            </a:r>
            <a:r>
              <a:rPr lang="en-US" dirty="0" smtClean="0">
                <a:solidFill>
                  <a:schemeClr val="accent2"/>
                </a:solidFill>
                <a:latin typeface="Arial" charset="0"/>
                <a:ea typeface="Arial" charset="0"/>
                <a:cs typeface="Arial" charset="0"/>
              </a:rPr>
              <a:t>roxy</a:t>
            </a:r>
            <a:r>
              <a:rPr kumimoji="0" lang="en-US" b="0" i="0" u="none" strike="noStrike" cap="none" normalizeH="0" baseline="0" dirty="0" smtClean="0">
                <a:ln>
                  <a:noFill/>
                </a:ln>
                <a:solidFill>
                  <a:schemeClr val="accent2"/>
                </a:solidFill>
                <a:effectLst/>
                <a:latin typeface="Arial" charset="0"/>
                <a:ea typeface="Arial" charset="0"/>
                <a:cs typeface="Arial" charset="0"/>
              </a:rPr>
              <a:t> </a:t>
            </a:r>
            <a:r>
              <a:rPr kumimoji="0" lang="en-US" b="0" i="0" u="none" strike="noStrike" cap="none" normalizeH="0" baseline="0" dirty="0" smtClean="0">
                <a:ln>
                  <a:noFill/>
                </a:ln>
                <a:solidFill>
                  <a:schemeClr val="accent2"/>
                </a:solidFill>
                <a:effectLst/>
                <a:latin typeface="Arial" charset="0"/>
                <a:ea typeface="Arial" charset="0"/>
                <a:cs typeface="Arial" charset="0"/>
              </a:rPr>
              <a:t>to</a:t>
            </a:r>
            <a:r>
              <a:rPr kumimoji="0" lang="en-US" b="0" i="0" u="none" strike="noStrike" cap="none" normalizeH="0" baseline="0" dirty="0" smtClean="0">
                <a:ln>
                  <a:noFill/>
                </a:ln>
                <a:solidFill>
                  <a:schemeClr val="accent2"/>
                </a:solidFill>
                <a:effectLst/>
                <a:latin typeface="Arial" charset="0"/>
                <a:ea typeface="Arial" charset="0"/>
                <a:cs typeface="Arial" charset="0"/>
              </a:rPr>
              <a:t> proxy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9" name="Rounded Rectangle 18"/>
          <p:cNvSpPr/>
          <p:nvPr/>
        </p:nvSpPr>
        <p:spPr bwMode="auto">
          <a:xfrm>
            <a:off x="38862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a:t>
            </a:r>
            <a:r>
              <a:rPr lang="en-US" dirty="0" smtClean="0">
                <a:solidFill>
                  <a:schemeClr val="accent2"/>
                </a:solidFill>
                <a:latin typeface="Arial" charset="0"/>
                <a:ea typeface="Arial" charset="0"/>
                <a:cs typeface="Arial" charset="0"/>
              </a:rPr>
              <a:t> </a:t>
            </a:r>
            <a:r>
              <a:rPr lang="en-US" dirty="0" smtClean="0">
                <a:solidFill>
                  <a:schemeClr val="accent2"/>
                </a:solidFill>
                <a:latin typeface="Arial" charset="0"/>
                <a:ea typeface="Arial" charset="0"/>
                <a:cs typeface="Arial" charset="0"/>
              </a:rPr>
              <a:t>p</a:t>
            </a:r>
            <a:r>
              <a:rPr lang="en-US" dirty="0" smtClean="0">
                <a:solidFill>
                  <a:schemeClr val="accent2"/>
                </a:solidFill>
                <a:latin typeface="Arial" charset="0"/>
                <a:ea typeface="Arial" charset="0"/>
                <a:cs typeface="Arial" charset="0"/>
              </a:rPr>
              <a:t>roxy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a:t>
            </a:r>
            <a:r>
              <a:rPr lang="en-US" dirty="0" smtClean="0">
                <a:solidFill>
                  <a:schemeClr val="accent2"/>
                </a:solidFill>
                <a:latin typeface="Arial" charset="0"/>
                <a:ea typeface="Arial" charset="0"/>
                <a:cs typeface="Arial" charset="0"/>
              </a:rPr>
              <a:t> registrar </a:t>
            </a:r>
            <a:r>
              <a:rPr lang="en-US" dirty="0" smtClean="0">
                <a:solidFill>
                  <a:schemeClr val="accent2"/>
                </a:solidFill>
                <a:latin typeface="Arial" charset="0"/>
                <a:ea typeface="Arial" charset="0"/>
                <a:cs typeface="Arial" charset="0"/>
              </a:rPr>
              <a:t>o</a:t>
            </a:r>
            <a:r>
              <a:rPr kumimoji="0" lang="en-US" b="0" i="0" u="none" strike="noStrike" cap="none" normalizeH="0" baseline="0" dirty="0" smtClean="0">
                <a:ln>
                  <a:noFill/>
                </a:ln>
                <a:solidFill>
                  <a:schemeClr val="accent2"/>
                </a:solidFill>
                <a:effectLst/>
                <a:latin typeface="Arial" charset="0"/>
                <a:ea typeface="Arial" charset="0"/>
                <a:cs typeface="Arial" charset="0"/>
              </a:rPr>
              <a:t>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1" name="Straight Arrow Connector 20"/>
          <p:cNvCxnSpPr>
            <a:stCxn id="10" idx="2"/>
            <a:endCxn id="19" idx="0"/>
          </p:cNvCxnSpPr>
          <p:nvPr/>
        </p:nvCxnSpPr>
        <p:spPr bwMode="auto">
          <a:xfrm rot="16200000" flipH="1">
            <a:off x="4038600" y="1981200"/>
            <a:ext cx="304800" cy="1371600"/>
          </a:xfrm>
          <a:prstGeom prst="straightConnector1">
            <a:avLst/>
          </a:prstGeom>
          <a:noFill/>
          <a:ln w="25400" cap="flat" cmpd="sng" algn="ctr">
            <a:solidFill>
              <a:schemeClr val="accent6"/>
            </a:solidFill>
            <a:prstDash val="solid"/>
            <a:round/>
            <a:headEnd type="none" w="med" len="med"/>
            <a:tailEnd type="arrow"/>
          </a:ln>
          <a:effectLst/>
        </p:spPr>
      </p:cxn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62800" y="2514600"/>
            <a:ext cx="152400" cy="457200"/>
          </a:xfrm>
          <a:prstGeom prst="straightConnector1">
            <a:avLst/>
          </a:prstGeom>
          <a:noFill/>
          <a:ln w="25400" cap="flat" cmpd="sng" algn="ctr">
            <a:solidFill>
              <a:schemeClr val="accent6"/>
            </a:solidFill>
            <a:prstDash val="solid"/>
            <a:round/>
            <a:headEnd type="none" w="med" len="med"/>
            <a:tailEnd type="arrow"/>
          </a:ln>
          <a:effectLst/>
        </p:spPr>
      </p:cxnSp>
      <p:cxnSp>
        <p:nvCxnSpPr>
          <p:cNvPr id="40" name="Straight Connector 39"/>
          <p:cNvCxnSpPr>
            <a:stCxn id="19" idx="3"/>
            <a:endCxn id="20" idx="1"/>
          </p:cNvCxnSpPr>
          <p:nvPr/>
        </p:nvCxnSpPr>
        <p:spPr bwMode="auto">
          <a:xfrm>
            <a:off x="5867400" y="3124200"/>
            <a:ext cx="609600" cy="1588"/>
          </a:xfrm>
          <a:prstGeom prst="line">
            <a:avLst/>
          </a:prstGeom>
          <a:noFill/>
          <a:ln w="25400" cap="flat" cmpd="sng" algn="ctr">
            <a:solidFill>
              <a:schemeClr val="accent6"/>
            </a:solidFill>
            <a:prstDash val="dash"/>
            <a:round/>
            <a:headEnd type="none" w="med" len="med"/>
            <a:tailEnd type="none" w="med" len="med"/>
          </a:ln>
          <a:effectLst/>
        </p:spPr>
      </p:cxnSp>
      <p:cxnSp>
        <p:nvCxnSpPr>
          <p:cNvPr id="26" name="Straight Arrow Connector 25"/>
          <p:cNvCxnSpPr>
            <a:stCxn id="12" idx="2"/>
          </p:cNvCxnSpPr>
          <p:nvPr/>
        </p:nvCxnSpPr>
        <p:spPr bwMode="auto">
          <a:xfrm rot="5400000">
            <a:off x="1333500" y="4381500"/>
            <a:ext cx="457200" cy="3810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381000" y="4800600"/>
            <a:ext cx="2209800" cy="1143000"/>
          </a:xfrm>
          <a:prstGeom prst="ellipse">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457200" y="4953000"/>
            <a:ext cx="2057399" cy="830997"/>
          </a:xfrm>
          <a:prstGeom prst="rect">
            <a:avLst/>
          </a:prstGeom>
          <a:noFill/>
        </p:spPr>
        <p:txBody>
          <a:bodyPr wrap="square" rtlCol="0">
            <a:spAutoFit/>
          </a:bodyPr>
          <a:lstStyle/>
          <a:p>
            <a:pPr algn="ctr"/>
            <a:r>
              <a:rPr lang="en-US" sz="1600" dirty="0" smtClean="0">
                <a:solidFill>
                  <a:schemeClr val="accent6"/>
                </a:solidFill>
              </a:rPr>
              <a:t>a</a:t>
            </a:r>
            <a:r>
              <a:rPr lang="en-US" sz="1600" dirty="0" smtClean="0">
                <a:solidFill>
                  <a:schemeClr val="accent6"/>
                </a:solidFill>
              </a:rPr>
              <a:t>pplication </a:t>
            </a:r>
            <a:r>
              <a:rPr lang="en-US" sz="1600" dirty="0" smtClean="0">
                <a:solidFill>
                  <a:schemeClr val="accent6"/>
                </a:solidFill>
              </a:rPr>
              <a:t>l</a:t>
            </a:r>
            <a:r>
              <a:rPr lang="en-US" sz="1600" dirty="0" smtClean="0">
                <a:solidFill>
                  <a:schemeClr val="accent6"/>
                </a:solidFill>
              </a:rPr>
              <a:t>ayer </a:t>
            </a:r>
            <a:r>
              <a:rPr lang="en-US" sz="1600" dirty="0" smtClean="0">
                <a:solidFill>
                  <a:schemeClr val="accent6"/>
                </a:solidFill>
              </a:rPr>
              <a:t>f</a:t>
            </a:r>
            <a:r>
              <a:rPr lang="en-US" sz="1600" dirty="0" smtClean="0">
                <a:solidFill>
                  <a:schemeClr val="accent6"/>
                </a:solidFill>
              </a:rPr>
              <a:t>ilter</a:t>
            </a:r>
            <a:r>
              <a:rPr lang="en-US" sz="1600" dirty="0" smtClean="0">
                <a:solidFill>
                  <a:schemeClr val="accent6"/>
                </a:solidFill>
              </a:rPr>
              <a:t>-based SIP</a:t>
            </a:r>
            <a:r>
              <a:rPr lang="en-US" sz="1600" dirty="0" smtClean="0">
                <a:solidFill>
                  <a:schemeClr val="accent6"/>
                </a:solidFill>
              </a:rPr>
              <a:t> overload </a:t>
            </a:r>
            <a:r>
              <a:rPr lang="en-US" sz="1600" dirty="0" smtClean="0">
                <a:solidFill>
                  <a:schemeClr val="accent6"/>
                </a:solidFill>
              </a:rPr>
              <a:t>c</a:t>
            </a:r>
            <a:r>
              <a:rPr lang="en-US" sz="1600" dirty="0" smtClean="0">
                <a:solidFill>
                  <a:schemeClr val="accent6"/>
                </a:solidFill>
              </a:rPr>
              <a:t>ontrol</a:t>
            </a:r>
            <a:endParaRPr lang="en-US" sz="1600" dirty="0">
              <a:solidFill>
                <a:schemeClr val="accent6"/>
              </a:solidFill>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Overload: Filter-based Control – Push Control to the Edge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7" name="Picture 40" descr="http://www.infocellar.com/networks/graphics/images/cloud-basic%20(small).jpg"/>
          <p:cNvPicPr>
            <a:picLocks noChangeAspect="1" noChangeArrowheads="1"/>
          </p:cNvPicPr>
          <p:nvPr/>
        </p:nvPicPr>
        <p:blipFill>
          <a:blip r:embed="rId3" cstate="print"/>
          <a:srcRect/>
          <a:stretch>
            <a:fillRect/>
          </a:stretch>
        </p:blipFill>
        <p:spPr bwMode="auto">
          <a:xfrm>
            <a:off x="146304" y="2994194"/>
            <a:ext cx="2633825" cy="1488191"/>
          </a:xfrm>
          <a:prstGeom prst="rect">
            <a:avLst/>
          </a:prstGeom>
          <a:noFill/>
        </p:spPr>
      </p:pic>
      <p:pic>
        <p:nvPicPr>
          <p:cNvPr id="8" name="Picture 25" descr="http://www.infocellar.com/networks/graphics/images/cloud-basic%20(small).jpg"/>
          <p:cNvPicPr>
            <a:picLocks noChangeAspect="1" noChangeArrowheads="1"/>
          </p:cNvPicPr>
          <p:nvPr/>
        </p:nvPicPr>
        <p:blipFill>
          <a:blip r:embed="rId3" cstate="print"/>
          <a:srcRect/>
          <a:stretch>
            <a:fillRect/>
          </a:stretch>
        </p:blipFill>
        <p:spPr bwMode="auto">
          <a:xfrm>
            <a:off x="5155012" y="3856592"/>
            <a:ext cx="2722304" cy="1196664"/>
          </a:xfrm>
          <a:prstGeom prst="rect">
            <a:avLst/>
          </a:prstGeom>
          <a:noFill/>
        </p:spPr>
      </p:pic>
      <p:pic>
        <p:nvPicPr>
          <p:cNvPr id="9" name="Picture 41" descr="http://www.infocellar.com/networks/graphics/images/cloud-basic%20(small).jpg"/>
          <p:cNvPicPr>
            <a:picLocks noChangeAspect="1" noChangeArrowheads="1"/>
          </p:cNvPicPr>
          <p:nvPr/>
        </p:nvPicPr>
        <p:blipFill>
          <a:blip r:embed="rId3" cstate="print"/>
          <a:srcRect/>
          <a:stretch>
            <a:fillRect/>
          </a:stretch>
        </p:blipFill>
        <p:spPr bwMode="auto">
          <a:xfrm>
            <a:off x="2779776" y="4575257"/>
            <a:ext cx="2421716" cy="1368343"/>
          </a:xfrm>
          <a:prstGeom prst="rect">
            <a:avLst/>
          </a:prstGeom>
          <a:noFill/>
        </p:spPr>
      </p:pic>
      <p:pic>
        <p:nvPicPr>
          <p:cNvPr id="10" name="Picture 31" descr="router-blue-small.jpg">
            <a:hlinkClick r:id="rId4"/>
          </p:cNvPr>
          <p:cNvPicPr>
            <a:picLocks noChangeAspect="1" noChangeArrowheads="1"/>
          </p:cNvPicPr>
          <p:nvPr/>
        </p:nvPicPr>
        <p:blipFill>
          <a:blip r:embed="rId5" cstate="print"/>
          <a:srcRect/>
          <a:stretch>
            <a:fillRect/>
          </a:stretch>
        </p:blipFill>
        <p:spPr bwMode="auto">
          <a:xfrm>
            <a:off x="5967663" y="3805731"/>
            <a:ext cx="346509" cy="204825"/>
          </a:xfrm>
          <a:prstGeom prst="rect">
            <a:avLst/>
          </a:prstGeom>
          <a:noFill/>
        </p:spPr>
      </p:pic>
      <p:pic>
        <p:nvPicPr>
          <p:cNvPr id="12" name="Picture 39" descr="router-blue-small.jpg">
            <a:hlinkClick r:id="rId4"/>
          </p:cNvPr>
          <p:cNvPicPr>
            <a:picLocks noChangeAspect="1" noChangeArrowheads="1"/>
          </p:cNvPicPr>
          <p:nvPr/>
        </p:nvPicPr>
        <p:blipFill>
          <a:blip r:embed="rId5" cstate="print"/>
          <a:srcRect/>
          <a:stretch>
            <a:fillRect/>
          </a:stretch>
        </p:blipFill>
        <p:spPr bwMode="auto">
          <a:xfrm>
            <a:off x="4997436" y="4313274"/>
            <a:ext cx="415812" cy="246994"/>
          </a:xfrm>
          <a:prstGeom prst="rect">
            <a:avLst/>
          </a:prstGeom>
          <a:noFill/>
        </p:spPr>
      </p:pic>
      <p:pic>
        <p:nvPicPr>
          <p:cNvPr id="13" name="Picture 42" descr="http://www.infocellar.com/networks/graphics/images/cloud-basic%20(small).jpg"/>
          <p:cNvPicPr>
            <a:picLocks noChangeAspect="1" noChangeArrowheads="1"/>
          </p:cNvPicPr>
          <p:nvPr/>
        </p:nvPicPr>
        <p:blipFill>
          <a:blip r:embed="rId3" cstate="print"/>
          <a:srcRect/>
          <a:stretch>
            <a:fillRect/>
          </a:stretch>
        </p:blipFill>
        <p:spPr bwMode="auto">
          <a:xfrm>
            <a:off x="3364992" y="2491129"/>
            <a:ext cx="2121408" cy="1198660"/>
          </a:xfrm>
          <a:prstGeom prst="rect">
            <a:avLst/>
          </a:prstGeom>
          <a:noFill/>
        </p:spPr>
      </p:pic>
      <p:pic>
        <p:nvPicPr>
          <p:cNvPr id="14" name="Picture 43" descr="router-blue-small.jpg">
            <a:hlinkClick r:id="rId4"/>
          </p:cNvPr>
          <p:cNvPicPr>
            <a:picLocks noChangeAspect="1" noChangeArrowheads="1"/>
          </p:cNvPicPr>
          <p:nvPr/>
        </p:nvPicPr>
        <p:blipFill>
          <a:blip r:embed="rId5" cstate="print"/>
          <a:srcRect/>
          <a:stretch>
            <a:fillRect/>
          </a:stretch>
        </p:blipFill>
        <p:spPr bwMode="auto">
          <a:xfrm>
            <a:off x="1097280" y="3497260"/>
            <a:ext cx="554415" cy="329828"/>
          </a:xfrm>
          <a:prstGeom prst="rect">
            <a:avLst/>
          </a:prstGeom>
          <a:noFill/>
        </p:spPr>
      </p:pic>
      <p:pic>
        <p:nvPicPr>
          <p:cNvPr id="15" name="Picture 44" descr="router-blue-small.jpg">
            <a:hlinkClick r:id="rId4"/>
          </p:cNvPr>
          <p:cNvPicPr>
            <a:picLocks noChangeAspect="1" noChangeArrowheads="1"/>
          </p:cNvPicPr>
          <p:nvPr/>
        </p:nvPicPr>
        <p:blipFill>
          <a:blip r:embed="rId5" cstate="print"/>
          <a:srcRect/>
          <a:stretch>
            <a:fillRect/>
          </a:stretch>
        </p:blipFill>
        <p:spPr bwMode="auto">
          <a:xfrm>
            <a:off x="2009754" y="3138697"/>
            <a:ext cx="346509" cy="206330"/>
          </a:xfrm>
          <a:prstGeom prst="rect">
            <a:avLst/>
          </a:prstGeom>
          <a:noFill/>
        </p:spPr>
      </p:pic>
      <p:pic>
        <p:nvPicPr>
          <p:cNvPr id="16" name="Picture 45" descr="router-blue-small.jpg">
            <a:hlinkClick r:id="rId4"/>
          </p:cNvPr>
          <p:cNvPicPr>
            <a:picLocks noChangeAspect="1" noChangeArrowheads="1"/>
          </p:cNvPicPr>
          <p:nvPr/>
        </p:nvPicPr>
        <p:blipFill>
          <a:blip r:embed="rId5" cstate="print"/>
          <a:srcRect/>
          <a:stretch>
            <a:fillRect/>
          </a:stretch>
        </p:blipFill>
        <p:spPr bwMode="auto">
          <a:xfrm>
            <a:off x="3730752" y="5654859"/>
            <a:ext cx="346509" cy="206330"/>
          </a:xfrm>
          <a:prstGeom prst="rect">
            <a:avLst/>
          </a:prstGeom>
          <a:noFill/>
        </p:spPr>
      </p:pic>
      <p:pic>
        <p:nvPicPr>
          <p:cNvPr id="17" name="Picture 46" descr="router-blue-small.jpg">
            <a:hlinkClick r:id="rId4"/>
          </p:cNvPr>
          <p:cNvPicPr>
            <a:picLocks noChangeAspect="1" noChangeArrowheads="1"/>
          </p:cNvPicPr>
          <p:nvPr/>
        </p:nvPicPr>
        <p:blipFill>
          <a:blip r:embed="rId5" cstate="print"/>
          <a:srcRect/>
          <a:stretch>
            <a:fillRect/>
          </a:stretch>
        </p:blipFill>
        <p:spPr bwMode="auto">
          <a:xfrm>
            <a:off x="3938657" y="4900321"/>
            <a:ext cx="277208" cy="165667"/>
          </a:xfrm>
          <a:prstGeom prst="rect">
            <a:avLst/>
          </a:prstGeom>
          <a:noFill/>
        </p:spPr>
      </p:pic>
      <p:pic>
        <p:nvPicPr>
          <p:cNvPr id="18" name="Picture 47" descr="router-blue-small.jpg">
            <a:hlinkClick r:id="rId4"/>
          </p:cNvPr>
          <p:cNvPicPr>
            <a:picLocks noChangeAspect="1" noChangeArrowheads="1"/>
          </p:cNvPicPr>
          <p:nvPr/>
        </p:nvPicPr>
        <p:blipFill>
          <a:blip r:embed="rId5" cstate="print"/>
          <a:srcRect/>
          <a:stretch>
            <a:fillRect/>
          </a:stretch>
        </p:blipFill>
        <p:spPr bwMode="auto">
          <a:xfrm>
            <a:off x="4562375" y="5055446"/>
            <a:ext cx="277208" cy="165667"/>
          </a:xfrm>
          <a:prstGeom prst="rect">
            <a:avLst/>
          </a:prstGeom>
          <a:noFill/>
        </p:spPr>
      </p:pic>
      <p:pic>
        <p:nvPicPr>
          <p:cNvPr id="19" name="Picture 48" descr="router-blue-small.jpg">
            <a:hlinkClick r:id="rId4"/>
          </p:cNvPr>
          <p:cNvPicPr>
            <a:picLocks noChangeAspect="1" noChangeArrowheads="1"/>
          </p:cNvPicPr>
          <p:nvPr/>
        </p:nvPicPr>
        <p:blipFill>
          <a:blip r:embed="rId5" cstate="print"/>
          <a:srcRect/>
          <a:stretch>
            <a:fillRect/>
          </a:stretch>
        </p:blipFill>
        <p:spPr bwMode="auto">
          <a:xfrm>
            <a:off x="3950208" y="2706728"/>
            <a:ext cx="277208" cy="165667"/>
          </a:xfrm>
          <a:prstGeom prst="rect">
            <a:avLst/>
          </a:prstGeom>
          <a:noFill/>
        </p:spPr>
      </p:pic>
      <p:pic>
        <p:nvPicPr>
          <p:cNvPr id="20" name="Picture 49" descr="router-blue-small.jpg">
            <a:hlinkClick r:id="rId4"/>
          </p:cNvPr>
          <p:cNvPicPr>
            <a:picLocks noChangeAspect="1" noChangeArrowheads="1"/>
          </p:cNvPicPr>
          <p:nvPr/>
        </p:nvPicPr>
        <p:blipFill>
          <a:blip r:embed="rId5" cstate="print"/>
          <a:srcRect/>
          <a:stretch>
            <a:fillRect/>
          </a:stretch>
        </p:blipFill>
        <p:spPr bwMode="auto">
          <a:xfrm>
            <a:off x="4431471" y="2991142"/>
            <a:ext cx="277208" cy="165667"/>
          </a:xfrm>
          <a:prstGeom prst="rect">
            <a:avLst/>
          </a:prstGeom>
          <a:noFill/>
        </p:spPr>
      </p:pic>
      <p:pic>
        <p:nvPicPr>
          <p:cNvPr id="21" name="Picture 50" descr="router-blue-small.jpg">
            <a:hlinkClick r:id="rId4"/>
          </p:cNvPr>
          <p:cNvPicPr>
            <a:picLocks noChangeAspect="1" noChangeArrowheads="1"/>
          </p:cNvPicPr>
          <p:nvPr/>
        </p:nvPicPr>
        <p:blipFill>
          <a:blip r:embed="rId5" cstate="print"/>
          <a:srcRect/>
          <a:stretch>
            <a:fillRect/>
          </a:stretch>
        </p:blipFill>
        <p:spPr bwMode="auto">
          <a:xfrm>
            <a:off x="4570075" y="2723063"/>
            <a:ext cx="277208" cy="165667"/>
          </a:xfrm>
          <a:prstGeom prst="rect">
            <a:avLst/>
          </a:prstGeom>
          <a:noFill/>
        </p:spPr>
      </p:pic>
      <p:pic>
        <p:nvPicPr>
          <p:cNvPr id="22" name="Picture 51" descr="router-blue-small.jpg">
            <a:hlinkClick r:id="rId4"/>
          </p:cNvPr>
          <p:cNvPicPr>
            <a:picLocks noChangeAspect="1" noChangeArrowheads="1"/>
          </p:cNvPicPr>
          <p:nvPr/>
        </p:nvPicPr>
        <p:blipFill>
          <a:blip r:embed="rId5" cstate="print"/>
          <a:srcRect/>
          <a:stretch>
            <a:fillRect/>
          </a:stretch>
        </p:blipFill>
        <p:spPr bwMode="auto">
          <a:xfrm>
            <a:off x="4985887" y="2629687"/>
            <a:ext cx="277208" cy="165667"/>
          </a:xfrm>
          <a:prstGeom prst="rect">
            <a:avLst/>
          </a:prstGeom>
          <a:noFill/>
        </p:spPr>
      </p:pic>
      <p:pic>
        <p:nvPicPr>
          <p:cNvPr id="23" name="Picture 52" descr="router-blue-small.jpg">
            <a:hlinkClick r:id="rId4"/>
          </p:cNvPr>
          <p:cNvPicPr>
            <a:picLocks noChangeAspect="1" noChangeArrowheads="1"/>
          </p:cNvPicPr>
          <p:nvPr/>
        </p:nvPicPr>
        <p:blipFill>
          <a:blip r:embed="rId5" cstate="print"/>
          <a:srcRect/>
          <a:stretch>
            <a:fillRect/>
          </a:stretch>
        </p:blipFill>
        <p:spPr bwMode="auto">
          <a:xfrm>
            <a:off x="3592148" y="5200028"/>
            <a:ext cx="277208" cy="165667"/>
          </a:xfrm>
          <a:prstGeom prst="rect">
            <a:avLst/>
          </a:prstGeom>
          <a:noFill/>
        </p:spPr>
      </p:pic>
      <p:sp>
        <p:nvSpPr>
          <p:cNvPr id="24" name="Line 53"/>
          <p:cNvSpPr>
            <a:spLocks noChangeShapeType="1"/>
          </p:cNvSpPr>
          <p:nvPr/>
        </p:nvSpPr>
        <p:spPr bwMode="auto">
          <a:xfrm>
            <a:off x="3730752" y="5365695"/>
            <a:ext cx="138604" cy="289164"/>
          </a:xfrm>
          <a:prstGeom prst="line">
            <a:avLst/>
          </a:prstGeom>
          <a:noFill/>
          <a:ln w="9525">
            <a:solidFill>
              <a:schemeClr val="tx1"/>
            </a:solidFill>
            <a:miter lim="800000"/>
            <a:headEnd/>
            <a:tailEnd/>
          </a:ln>
          <a:effectLst/>
        </p:spPr>
        <p:txBody>
          <a:bodyPr wrap="none"/>
          <a:lstStyle/>
          <a:p>
            <a:endParaRPr lang="en-US" dirty="0"/>
          </a:p>
        </p:txBody>
      </p:sp>
      <p:sp>
        <p:nvSpPr>
          <p:cNvPr id="25" name="Line 54"/>
          <p:cNvSpPr>
            <a:spLocks noChangeShapeType="1"/>
          </p:cNvSpPr>
          <p:nvPr/>
        </p:nvSpPr>
        <p:spPr bwMode="auto">
          <a:xfrm flipH="1">
            <a:off x="3730752" y="5004240"/>
            <a:ext cx="277208" cy="216874"/>
          </a:xfrm>
          <a:prstGeom prst="line">
            <a:avLst/>
          </a:prstGeom>
          <a:noFill/>
          <a:ln w="9525">
            <a:solidFill>
              <a:schemeClr val="tx1"/>
            </a:solidFill>
            <a:miter lim="800000"/>
            <a:headEnd/>
            <a:tailEnd/>
          </a:ln>
          <a:effectLst/>
        </p:spPr>
        <p:txBody>
          <a:bodyPr wrap="none"/>
          <a:lstStyle/>
          <a:p>
            <a:endParaRPr lang="en-US" dirty="0"/>
          </a:p>
        </p:txBody>
      </p:sp>
      <p:sp>
        <p:nvSpPr>
          <p:cNvPr id="26" name="Line 55"/>
          <p:cNvSpPr>
            <a:spLocks noChangeShapeType="1"/>
          </p:cNvSpPr>
          <p:nvPr/>
        </p:nvSpPr>
        <p:spPr bwMode="auto">
          <a:xfrm flipH="1">
            <a:off x="4007960" y="5148822"/>
            <a:ext cx="623717" cy="506037"/>
          </a:xfrm>
          <a:prstGeom prst="line">
            <a:avLst/>
          </a:prstGeom>
          <a:noFill/>
          <a:ln w="9525">
            <a:solidFill>
              <a:schemeClr val="tx1"/>
            </a:solidFill>
            <a:miter lim="800000"/>
            <a:headEnd/>
            <a:tailEnd/>
          </a:ln>
          <a:effectLst/>
        </p:spPr>
        <p:txBody>
          <a:bodyPr wrap="none"/>
          <a:lstStyle/>
          <a:p>
            <a:endParaRPr lang="en-US" dirty="0"/>
          </a:p>
        </p:txBody>
      </p:sp>
      <p:sp>
        <p:nvSpPr>
          <p:cNvPr id="27" name="Line 56"/>
          <p:cNvSpPr>
            <a:spLocks noChangeShapeType="1"/>
          </p:cNvSpPr>
          <p:nvPr/>
        </p:nvSpPr>
        <p:spPr bwMode="auto">
          <a:xfrm>
            <a:off x="4215865" y="5004240"/>
            <a:ext cx="346509" cy="72291"/>
          </a:xfrm>
          <a:prstGeom prst="line">
            <a:avLst/>
          </a:prstGeom>
          <a:noFill/>
          <a:ln w="9525">
            <a:solidFill>
              <a:schemeClr val="tx1"/>
            </a:solidFill>
            <a:miter lim="800000"/>
            <a:headEnd/>
            <a:tailEnd/>
          </a:ln>
          <a:effectLst/>
        </p:spPr>
        <p:txBody>
          <a:bodyPr wrap="none"/>
          <a:lstStyle/>
          <a:p>
            <a:endParaRPr lang="en-US" dirty="0"/>
          </a:p>
        </p:txBody>
      </p:sp>
      <p:sp>
        <p:nvSpPr>
          <p:cNvPr id="28" name="Line 57"/>
          <p:cNvSpPr>
            <a:spLocks noChangeShapeType="1"/>
          </p:cNvSpPr>
          <p:nvPr/>
        </p:nvSpPr>
        <p:spPr bwMode="auto">
          <a:xfrm flipV="1">
            <a:off x="3800053" y="5148822"/>
            <a:ext cx="762321" cy="144582"/>
          </a:xfrm>
          <a:prstGeom prst="line">
            <a:avLst/>
          </a:prstGeom>
          <a:noFill/>
          <a:ln w="9525">
            <a:solidFill>
              <a:schemeClr val="tx1"/>
            </a:solidFill>
            <a:miter lim="800000"/>
            <a:headEnd/>
            <a:tailEnd/>
          </a:ln>
          <a:effectLst/>
        </p:spPr>
        <p:txBody>
          <a:bodyPr wrap="none"/>
          <a:lstStyle/>
          <a:p>
            <a:endParaRPr lang="en-US" dirty="0"/>
          </a:p>
        </p:txBody>
      </p:sp>
      <p:sp>
        <p:nvSpPr>
          <p:cNvPr id="29" name="Line 58"/>
          <p:cNvSpPr>
            <a:spLocks noChangeShapeType="1"/>
          </p:cNvSpPr>
          <p:nvPr/>
        </p:nvSpPr>
        <p:spPr bwMode="auto">
          <a:xfrm>
            <a:off x="4770280" y="5148822"/>
            <a:ext cx="415812" cy="0"/>
          </a:xfrm>
          <a:prstGeom prst="line">
            <a:avLst/>
          </a:prstGeom>
          <a:noFill/>
          <a:ln w="9525">
            <a:solidFill>
              <a:schemeClr val="tx1"/>
            </a:solidFill>
            <a:miter lim="800000"/>
            <a:headEnd/>
            <a:tailEnd/>
          </a:ln>
          <a:effectLst/>
        </p:spPr>
        <p:txBody>
          <a:bodyPr wrap="none"/>
          <a:lstStyle/>
          <a:p>
            <a:endParaRPr lang="en-US" dirty="0"/>
          </a:p>
        </p:txBody>
      </p:sp>
      <p:sp>
        <p:nvSpPr>
          <p:cNvPr id="30" name="Line 59"/>
          <p:cNvSpPr>
            <a:spLocks noChangeShapeType="1"/>
          </p:cNvSpPr>
          <p:nvPr/>
        </p:nvSpPr>
        <p:spPr bwMode="auto">
          <a:xfrm>
            <a:off x="4223565" y="2795354"/>
            <a:ext cx="415812" cy="0"/>
          </a:xfrm>
          <a:prstGeom prst="line">
            <a:avLst/>
          </a:prstGeom>
          <a:noFill/>
          <a:ln w="9525">
            <a:solidFill>
              <a:schemeClr val="tx1"/>
            </a:solidFill>
            <a:miter lim="800000"/>
            <a:headEnd/>
            <a:tailEnd/>
          </a:ln>
          <a:effectLst/>
        </p:spPr>
        <p:txBody>
          <a:bodyPr wrap="none"/>
          <a:lstStyle/>
          <a:p>
            <a:endParaRPr lang="en-US" dirty="0"/>
          </a:p>
        </p:txBody>
      </p:sp>
      <p:sp>
        <p:nvSpPr>
          <p:cNvPr id="31" name="Line 60"/>
          <p:cNvSpPr>
            <a:spLocks noChangeShapeType="1"/>
          </p:cNvSpPr>
          <p:nvPr/>
        </p:nvSpPr>
        <p:spPr bwMode="auto">
          <a:xfrm flipV="1">
            <a:off x="4777980" y="2723063"/>
            <a:ext cx="346509" cy="72291"/>
          </a:xfrm>
          <a:prstGeom prst="line">
            <a:avLst/>
          </a:prstGeom>
          <a:noFill/>
          <a:ln w="9525">
            <a:solidFill>
              <a:schemeClr val="tx1"/>
            </a:solidFill>
            <a:miter lim="800000"/>
            <a:headEnd/>
            <a:tailEnd/>
          </a:ln>
          <a:effectLst/>
        </p:spPr>
        <p:txBody>
          <a:bodyPr wrap="none"/>
          <a:lstStyle/>
          <a:p>
            <a:endParaRPr lang="en-US" dirty="0"/>
          </a:p>
        </p:txBody>
      </p:sp>
      <p:sp>
        <p:nvSpPr>
          <p:cNvPr id="32" name="Line 61"/>
          <p:cNvSpPr>
            <a:spLocks noChangeShapeType="1"/>
          </p:cNvSpPr>
          <p:nvPr/>
        </p:nvSpPr>
        <p:spPr bwMode="auto">
          <a:xfrm>
            <a:off x="4154264" y="2795354"/>
            <a:ext cx="415812" cy="289164"/>
          </a:xfrm>
          <a:prstGeom prst="line">
            <a:avLst/>
          </a:prstGeom>
          <a:noFill/>
          <a:ln w="9525">
            <a:solidFill>
              <a:schemeClr val="tx1"/>
            </a:solidFill>
            <a:miter lim="800000"/>
            <a:headEnd/>
            <a:tailEnd/>
          </a:ln>
          <a:effectLst/>
        </p:spPr>
        <p:txBody>
          <a:bodyPr wrap="none"/>
          <a:lstStyle/>
          <a:p>
            <a:endParaRPr lang="en-US" dirty="0"/>
          </a:p>
        </p:txBody>
      </p:sp>
      <p:sp>
        <p:nvSpPr>
          <p:cNvPr id="33" name="Line 62"/>
          <p:cNvSpPr>
            <a:spLocks noChangeShapeType="1"/>
          </p:cNvSpPr>
          <p:nvPr/>
        </p:nvSpPr>
        <p:spPr bwMode="auto">
          <a:xfrm flipH="1">
            <a:off x="4639377" y="2867645"/>
            <a:ext cx="69301" cy="144582"/>
          </a:xfrm>
          <a:prstGeom prst="line">
            <a:avLst/>
          </a:prstGeom>
          <a:noFill/>
          <a:ln w="9525">
            <a:solidFill>
              <a:schemeClr val="tx1"/>
            </a:solidFill>
            <a:miter lim="800000"/>
            <a:headEnd/>
            <a:tailEnd/>
          </a:ln>
          <a:effectLst/>
        </p:spPr>
        <p:txBody>
          <a:bodyPr wrap="none"/>
          <a:lstStyle/>
          <a:p>
            <a:endParaRPr lang="en-US" dirty="0"/>
          </a:p>
        </p:txBody>
      </p:sp>
      <p:sp>
        <p:nvSpPr>
          <p:cNvPr id="34" name="Line 63"/>
          <p:cNvSpPr>
            <a:spLocks noChangeShapeType="1"/>
          </p:cNvSpPr>
          <p:nvPr/>
        </p:nvSpPr>
        <p:spPr bwMode="auto">
          <a:xfrm>
            <a:off x="4608577" y="3137928"/>
            <a:ext cx="1428390" cy="740095"/>
          </a:xfrm>
          <a:prstGeom prst="line">
            <a:avLst/>
          </a:prstGeom>
          <a:noFill/>
          <a:ln w="9525">
            <a:solidFill>
              <a:schemeClr val="tx1"/>
            </a:solidFill>
            <a:miter lim="800000"/>
            <a:headEnd/>
            <a:tailEnd/>
          </a:ln>
          <a:effectLst/>
        </p:spPr>
        <p:txBody>
          <a:bodyPr wrap="none"/>
          <a:lstStyle/>
          <a:p>
            <a:endParaRPr lang="en-US" dirty="0"/>
          </a:p>
        </p:txBody>
      </p:sp>
      <p:sp>
        <p:nvSpPr>
          <p:cNvPr id="36" name="Line 65"/>
          <p:cNvSpPr>
            <a:spLocks noChangeShapeType="1"/>
          </p:cNvSpPr>
          <p:nvPr/>
        </p:nvSpPr>
        <p:spPr bwMode="auto">
          <a:xfrm flipH="1">
            <a:off x="2267710" y="3137927"/>
            <a:ext cx="1024129" cy="73141"/>
          </a:xfrm>
          <a:prstGeom prst="line">
            <a:avLst/>
          </a:prstGeom>
          <a:noFill/>
          <a:ln w="9525">
            <a:solidFill>
              <a:schemeClr val="tx1"/>
            </a:solidFill>
            <a:miter lim="800000"/>
            <a:headEnd/>
            <a:tailEnd/>
          </a:ln>
          <a:effectLst/>
        </p:spPr>
        <p:txBody>
          <a:bodyPr wrap="none"/>
          <a:lstStyle/>
          <a:p>
            <a:endParaRPr lang="en-US" dirty="0"/>
          </a:p>
        </p:txBody>
      </p:sp>
      <p:sp>
        <p:nvSpPr>
          <p:cNvPr id="37" name="Line 68"/>
          <p:cNvSpPr>
            <a:spLocks noChangeShapeType="1"/>
          </p:cNvSpPr>
          <p:nvPr/>
        </p:nvSpPr>
        <p:spPr bwMode="auto">
          <a:xfrm flipH="1" flipV="1">
            <a:off x="3661451" y="4859657"/>
            <a:ext cx="277208" cy="72291"/>
          </a:xfrm>
          <a:prstGeom prst="line">
            <a:avLst/>
          </a:prstGeom>
          <a:noFill/>
          <a:ln w="9525">
            <a:solidFill>
              <a:schemeClr val="tx1"/>
            </a:solidFill>
            <a:miter lim="800000"/>
            <a:headEnd/>
            <a:tailEnd/>
          </a:ln>
          <a:effectLst/>
        </p:spPr>
        <p:txBody>
          <a:bodyPr wrap="none"/>
          <a:lstStyle/>
          <a:p>
            <a:endParaRPr lang="en-US" dirty="0"/>
          </a:p>
        </p:txBody>
      </p:sp>
      <p:sp>
        <p:nvSpPr>
          <p:cNvPr id="38" name="Line 69"/>
          <p:cNvSpPr>
            <a:spLocks noChangeShapeType="1"/>
          </p:cNvSpPr>
          <p:nvPr/>
        </p:nvSpPr>
        <p:spPr bwMode="auto">
          <a:xfrm flipV="1">
            <a:off x="5193792" y="2419262"/>
            <a:ext cx="207905" cy="216874"/>
          </a:xfrm>
          <a:prstGeom prst="line">
            <a:avLst/>
          </a:prstGeom>
          <a:noFill/>
          <a:ln w="9525">
            <a:solidFill>
              <a:schemeClr val="tx1"/>
            </a:solidFill>
            <a:miter lim="800000"/>
            <a:headEnd/>
            <a:tailEnd/>
          </a:ln>
          <a:effectLst/>
        </p:spPr>
        <p:txBody>
          <a:bodyPr wrap="none"/>
          <a:lstStyle/>
          <a:p>
            <a:endParaRPr lang="en-US" dirty="0"/>
          </a:p>
        </p:txBody>
      </p:sp>
      <p:sp>
        <p:nvSpPr>
          <p:cNvPr id="39" name="Line 70"/>
          <p:cNvSpPr>
            <a:spLocks noChangeShapeType="1"/>
          </p:cNvSpPr>
          <p:nvPr/>
        </p:nvSpPr>
        <p:spPr bwMode="auto">
          <a:xfrm flipV="1">
            <a:off x="4700978" y="4431524"/>
            <a:ext cx="419661" cy="645006"/>
          </a:xfrm>
          <a:prstGeom prst="line">
            <a:avLst/>
          </a:prstGeom>
          <a:noFill/>
          <a:ln w="9525">
            <a:solidFill>
              <a:schemeClr val="tx1"/>
            </a:solidFill>
            <a:miter lim="800000"/>
            <a:headEnd/>
            <a:tailEnd/>
          </a:ln>
          <a:effectLst/>
        </p:spPr>
        <p:txBody>
          <a:bodyPr wrap="none"/>
          <a:lstStyle/>
          <a:p>
            <a:endParaRPr lang="en-US" dirty="0"/>
          </a:p>
        </p:txBody>
      </p:sp>
      <p:sp>
        <p:nvSpPr>
          <p:cNvPr id="40" name="Line 71"/>
          <p:cNvSpPr>
            <a:spLocks noChangeShapeType="1"/>
          </p:cNvSpPr>
          <p:nvPr/>
        </p:nvSpPr>
        <p:spPr bwMode="auto">
          <a:xfrm flipV="1">
            <a:off x="2079055" y="2922327"/>
            <a:ext cx="43890" cy="309745"/>
          </a:xfrm>
          <a:prstGeom prst="line">
            <a:avLst/>
          </a:prstGeom>
          <a:noFill/>
          <a:ln w="9525">
            <a:solidFill>
              <a:schemeClr val="tx1"/>
            </a:solidFill>
            <a:miter lim="800000"/>
            <a:headEnd/>
            <a:tailEnd/>
          </a:ln>
          <a:effectLst/>
        </p:spPr>
        <p:txBody>
          <a:bodyPr wrap="none"/>
          <a:lstStyle/>
          <a:p>
            <a:endParaRPr lang="en-US" dirty="0"/>
          </a:p>
        </p:txBody>
      </p:sp>
      <p:sp>
        <p:nvSpPr>
          <p:cNvPr id="41" name="Line 72"/>
          <p:cNvSpPr>
            <a:spLocks noChangeShapeType="1"/>
          </p:cNvSpPr>
          <p:nvPr/>
        </p:nvSpPr>
        <p:spPr bwMode="auto">
          <a:xfrm flipH="1">
            <a:off x="5413248" y="3950313"/>
            <a:ext cx="623717" cy="361455"/>
          </a:xfrm>
          <a:prstGeom prst="line">
            <a:avLst/>
          </a:prstGeom>
          <a:noFill/>
          <a:ln w="9525">
            <a:solidFill>
              <a:schemeClr val="tx1"/>
            </a:solidFill>
            <a:miter lim="800000"/>
            <a:headEnd/>
            <a:tailEnd/>
          </a:ln>
          <a:effectLst/>
        </p:spPr>
        <p:txBody>
          <a:bodyPr wrap="none"/>
          <a:lstStyle/>
          <a:p>
            <a:endParaRPr lang="en-US" dirty="0"/>
          </a:p>
        </p:txBody>
      </p:sp>
      <p:sp>
        <p:nvSpPr>
          <p:cNvPr id="42" name="Line 73"/>
          <p:cNvSpPr>
            <a:spLocks noChangeShapeType="1"/>
          </p:cNvSpPr>
          <p:nvPr/>
        </p:nvSpPr>
        <p:spPr bwMode="auto">
          <a:xfrm>
            <a:off x="6175569" y="3878022"/>
            <a:ext cx="847023" cy="337903"/>
          </a:xfrm>
          <a:prstGeom prst="line">
            <a:avLst/>
          </a:prstGeom>
          <a:noFill/>
          <a:ln w="9525">
            <a:solidFill>
              <a:schemeClr val="tx1"/>
            </a:solidFill>
            <a:miter lim="800000"/>
            <a:headEnd/>
            <a:tailEnd/>
          </a:ln>
          <a:effectLst/>
        </p:spPr>
        <p:txBody>
          <a:bodyPr wrap="none"/>
          <a:lstStyle/>
          <a:p>
            <a:endParaRPr lang="en-US" dirty="0"/>
          </a:p>
        </p:txBody>
      </p:sp>
      <p:grpSp>
        <p:nvGrpSpPr>
          <p:cNvPr id="3" name="Group 82"/>
          <p:cNvGrpSpPr>
            <a:grpSpLocks/>
          </p:cNvGrpSpPr>
          <p:nvPr/>
        </p:nvGrpSpPr>
        <p:grpSpPr bwMode="auto">
          <a:xfrm>
            <a:off x="6660683" y="4239477"/>
            <a:ext cx="1247435" cy="433746"/>
            <a:chOff x="1056" y="1728"/>
            <a:chExt cx="864" cy="288"/>
          </a:xfrm>
        </p:grpSpPr>
        <p:sp>
          <p:nvSpPr>
            <p:cNvPr id="45" name="Line 76"/>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46" name="Line 77"/>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47" name="Line 78"/>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48" name="Line 79"/>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49" name="Line 80"/>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50" name="Line 81"/>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4" name="Group 83"/>
          <p:cNvGrpSpPr>
            <a:grpSpLocks/>
          </p:cNvGrpSpPr>
          <p:nvPr/>
        </p:nvGrpSpPr>
        <p:grpSpPr bwMode="auto">
          <a:xfrm>
            <a:off x="5413248" y="4219521"/>
            <a:ext cx="693019" cy="433746"/>
            <a:chOff x="1056" y="1728"/>
            <a:chExt cx="864" cy="288"/>
          </a:xfrm>
        </p:grpSpPr>
        <p:sp>
          <p:nvSpPr>
            <p:cNvPr id="52" name="Line 84"/>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53" name="Line 85"/>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4" name="Line 86"/>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5" name="Line 87"/>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6" name="Line 88"/>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57" name="Line 89"/>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11" name="Group 96"/>
          <p:cNvGrpSpPr>
            <a:grpSpLocks/>
          </p:cNvGrpSpPr>
          <p:nvPr/>
        </p:nvGrpSpPr>
        <p:grpSpPr bwMode="auto">
          <a:xfrm>
            <a:off x="415811" y="3738110"/>
            <a:ext cx="1247435" cy="433746"/>
            <a:chOff x="1056" y="1728"/>
            <a:chExt cx="864" cy="288"/>
          </a:xfrm>
        </p:grpSpPr>
        <p:sp>
          <p:nvSpPr>
            <p:cNvPr id="59" name="Line 97"/>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0" name="Line 98"/>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1" name="Line 99"/>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2" name="Line 100"/>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3" name="Line 101"/>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4" name="Line 102"/>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sp>
        <p:nvSpPr>
          <p:cNvPr id="65" name="Line 164"/>
          <p:cNvSpPr>
            <a:spLocks noChangeShapeType="1"/>
          </p:cNvSpPr>
          <p:nvPr/>
        </p:nvSpPr>
        <p:spPr bwMode="auto">
          <a:xfrm flipV="1">
            <a:off x="6244871" y="3588857"/>
            <a:ext cx="346509" cy="289164"/>
          </a:xfrm>
          <a:prstGeom prst="line">
            <a:avLst/>
          </a:prstGeom>
          <a:noFill/>
          <a:ln w="9525">
            <a:solidFill>
              <a:schemeClr val="tx1"/>
            </a:solidFill>
            <a:miter lim="800000"/>
            <a:headEnd/>
            <a:tailEnd/>
          </a:ln>
          <a:effectLst/>
        </p:spPr>
        <p:txBody>
          <a:bodyPr wrap="none"/>
          <a:lstStyle/>
          <a:p>
            <a:endParaRPr lang="en-US" dirty="0"/>
          </a:p>
        </p:txBody>
      </p:sp>
      <p:pic>
        <p:nvPicPr>
          <p:cNvPr id="67" name="Picture 8"/>
          <p:cNvPicPr>
            <a:picLocks noChangeAspect="1" noChangeArrowheads="1"/>
          </p:cNvPicPr>
          <p:nvPr/>
        </p:nvPicPr>
        <p:blipFill>
          <a:blip r:embed="rId6" cstate="print"/>
          <a:srcRect/>
          <a:stretch>
            <a:fillRect/>
          </a:stretch>
        </p:blipFill>
        <p:spPr bwMode="auto">
          <a:xfrm>
            <a:off x="1901952" y="2562995"/>
            <a:ext cx="466344" cy="404249"/>
          </a:xfrm>
          <a:prstGeom prst="rect">
            <a:avLst/>
          </a:prstGeom>
          <a:noFill/>
          <a:ln w="9525">
            <a:noFill/>
            <a:miter lim="800000"/>
            <a:headEnd/>
            <a:tailEnd/>
          </a:ln>
          <a:effectLst/>
        </p:spPr>
      </p:pic>
      <p:pic>
        <p:nvPicPr>
          <p:cNvPr id="68" name="Picture 8"/>
          <p:cNvPicPr>
            <a:picLocks noChangeAspect="1" noChangeArrowheads="1"/>
          </p:cNvPicPr>
          <p:nvPr/>
        </p:nvPicPr>
        <p:blipFill>
          <a:blip r:embed="rId6" cstate="print"/>
          <a:srcRect/>
          <a:stretch>
            <a:fillRect/>
          </a:stretch>
        </p:blipFill>
        <p:spPr bwMode="auto">
          <a:xfrm>
            <a:off x="3291840" y="4718990"/>
            <a:ext cx="466344" cy="404249"/>
          </a:xfrm>
          <a:prstGeom prst="rect">
            <a:avLst/>
          </a:prstGeom>
          <a:noFill/>
          <a:ln w="9525">
            <a:noFill/>
            <a:miter lim="800000"/>
            <a:headEnd/>
            <a:tailEnd/>
          </a:ln>
          <a:effectLst/>
        </p:spPr>
      </p:pic>
      <p:pic>
        <p:nvPicPr>
          <p:cNvPr id="69" name="Picture 9"/>
          <p:cNvPicPr>
            <a:picLocks noChangeAspect="1" noChangeArrowheads="1"/>
          </p:cNvPicPr>
          <p:nvPr/>
        </p:nvPicPr>
        <p:blipFill>
          <a:blip r:embed="rId6" cstate="print"/>
          <a:srcRect/>
          <a:stretch>
            <a:fillRect/>
          </a:stretch>
        </p:blipFill>
        <p:spPr bwMode="auto">
          <a:xfrm>
            <a:off x="5266944" y="2131797"/>
            <a:ext cx="466344" cy="404249"/>
          </a:xfrm>
          <a:prstGeom prst="rect">
            <a:avLst/>
          </a:prstGeom>
          <a:noFill/>
          <a:ln w="9525">
            <a:noFill/>
            <a:miter lim="800000"/>
            <a:headEnd/>
            <a:tailEnd/>
          </a:ln>
          <a:effectLst/>
        </p:spPr>
      </p:pic>
      <p:pic>
        <p:nvPicPr>
          <p:cNvPr id="70" name="Picture 10"/>
          <p:cNvPicPr>
            <a:picLocks noChangeAspect="1" noChangeArrowheads="1"/>
          </p:cNvPicPr>
          <p:nvPr/>
        </p:nvPicPr>
        <p:blipFill>
          <a:blip r:embed="rId6" cstate="print"/>
          <a:srcRect/>
          <a:stretch>
            <a:fillRect/>
          </a:stretch>
        </p:blipFill>
        <p:spPr bwMode="auto">
          <a:xfrm>
            <a:off x="6510528" y="3213391"/>
            <a:ext cx="466344" cy="404249"/>
          </a:xfrm>
          <a:prstGeom prst="rect">
            <a:avLst/>
          </a:prstGeom>
          <a:noFill/>
          <a:ln w="9525">
            <a:noFill/>
            <a:miter lim="800000"/>
            <a:headEnd/>
            <a:tailEnd/>
          </a:ln>
          <a:effectLst/>
        </p:spPr>
      </p:pic>
      <p:pic>
        <p:nvPicPr>
          <p:cNvPr id="71" name="Picture 11"/>
          <p:cNvPicPr>
            <a:picLocks noChangeAspect="1" noChangeArrowheads="1"/>
          </p:cNvPicPr>
          <p:nvPr/>
        </p:nvPicPr>
        <p:blipFill>
          <a:blip r:embed="rId7" cstate="print"/>
          <a:srcRect/>
          <a:stretch>
            <a:fillRect/>
          </a:stretch>
        </p:blipFill>
        <p:spPr bwMode="auto">
          <a:xfrm>
            <a:off x="7900416" y="3856592"/>
            <a:ext cx="740664" cy="746796"/>
          </a:xfrm>
          <a:prstGeom prst="rect">
            <a:avLst/>
          </a:prstGeom>
          <a:noFill/>
          <a:ln w="9525">
            <a:noFill/>
            <a:miter lim="800000"/>
            <a:headEnd/>
            <a:tailEnd/>
          </a:ln>
          <a:effectLst/>
        </p:spPr>
      </p:pic>
      <p:sp>
        <p:nvSpPr>
          <p:cNvPr id="82" name="Line 66"/>
          <p:cNvSpPr>
            <a:spLocks noChangeShapeType="1"/>
          </p:cNvSpPr>
          <p:nvPr/>
        </p:nvSpPr>
        <p:spPr bwMode="auto">
          <a:xfrm flipH="1">
            <a:off x="1536191" y="3232073"/>
            <a:ext cx="542864" cy="408919"/>
          </a:xfrm>
          <a:prstGeom prst="line">
            <a:avLst/>
          </a:prstGeom>
          <a:noFill/>
          <a:ln w="9525">
            <a:solidFill>
              <a:schemeClr val="tx1"/>
            </a:solidFill>
            <a:miter lim="800000"/>
            <a:headEnd/>
            <a:tailEnd/>
          </a:ln>
          <a:effectLst/>
        </p:spPr>
        <p:txBody>
          <a:bodyPr wrap="none"/>
          <a:lstStyle/>
          <a:p>
            <a:endParaRPr lang="en-US" dirty="0"/>
          </a:p>
        </p:txBody>
      </p:sp>
      <p:sp>
        <p:nvSpPr>
          <p:cNvPr id="108" name="TextBox 107"/>
          <p:cNvSpPr txBox="1"/>
          <p:nvPr/>
        </p:nvSpPr>
        <p:spPr>
          <a:xfrm>
            <a:off x="4901184" y="5581387"/>
            <a:ext cx="1722318" cy="290274"/>
          </a:xfrm>
          <a:prstGeom prst="rect">
            <a:avLst/>
          </a:prstGeom>
          <a:noFill/>
        </p:spPr>
        <p:txBody>
          <a:bodyPr wrap="none" rtlCol="0">
            <a:spAutoFit/>
          </a:bodyPr>
          <a:lstStyle/>
          <a:p>
            <a:r>
              <a:rPr lang="en-US" sz="1400" dirty="0" smtClean="0">
                <a:latin typeface="Comic Sans MS" pitchFamily="66" charset="0"/>
              </a:rPr>
              <a:t>Service Provider B </a:t>
            </a:r>
            <a:endParaRPr lang="en-US" sz="1400" dirty="0">
              <a:latin typeface="Comic Sans MS" pitchFamily="66" charset="0"/>
            </a:endParaRPr>
          </a:p>
        </p:txBody>
      </p:sp>
      <p:pic>
        <p:nvPicPr>
          <p:cNvPr id="115" name="Picture 39" descr="router-blue-small.jpg">
            <a:hlinkClick r:id="rId4"/>
          </p:cNvPr>
          <p:cNvPicPr>
            <a:picLocks noChangeAspect="1" noChangeArrowheads="1"/>
          </p:cNvPicPr>
          <p:nvPr/>
        </p:nvPicPr>
        <p:blipFill>
          <a:blip r:embed="rId5" cstate="print"/>
          <a:srcRect/>
          <a:stretch>
            <a:fillRect/>
          </a:stretch>
        </p:blipFill>
        <p:spPr bwMode="auto">
          <a:xfrm>
            <a:off x="3218688" y="2994194"/>
            <a:ext cx="415812" cy="246994"/>
          </a:xfrm>
          <a:prstGeom prst="rect">
            <a:avLst/>
          </a:prstGeom>
          <a:noFill/>
        </p:spPr>
      </p:pic>
      <p:sp>
        <p:nvSpPr>
          <p:cNvPr id="116" name="Line 65"/>
          <p:cNvSpPr>
            <a:spLocks noChangeShapeType="1"/>
          </p:cNvSpPr>
          <p:nvPr/>
        </p:nvSpPr>
        <p:spPr bwMode="auto">
          <a:xfrm flipH="1">
            <a:off x="3511295" y="2808617"/>
            <a:ext cx="512063" cy="329311"/>
          </a:xfrm>
          <a:prstGeom prst="line">
            <a:avLst/>
          </a:prstGeom>
          <a:noFill/>
          <a:ln w="9525">
            <a:solidFill>
              <a:schemeClr val="tx1"/>
            </a:solidFill>
            <a:miter lim="800000"/>
            <a:headEnd/>
            <a:tailEnd/>
          </a:ln>
          <a:effectLst/>
        </p:spPr>
        <p:txBody>
          <a:bodyPr wrap="none"/>
          <a:lstStyle/>
          <a:p>
            <a:endParaRPr lang="en-US" dirty="0"/>
          </a:p>
        </p:txBody>
      </p:sp>
      <p:sp>
        <p:nvSpPr>
          <p:cNvPr id="117" name="TextBox 116"/>
          <p:cNvSpPr txBox="1"/>
          <p:nvPr/>
        </p:nvSpPr>
        <p:spPr>
          <a:xfrm>
            <a:off x="7465265" y="2922328"/>
            <a:ext cx="1312975" cy="899847"/>
          </a:xfrm>
          <a:prstGeom prst="rect">
            <a:avLst/>
          </a:prstGeom>
          <a:noFill/>
        </p:spPr>
        <p:txBody>
          <a:bodyPr wrap="none" rtlCol="0">
            <a:spAutoFit/>
          </a:bodyPr>
          <a:lstStyle/>
          <a:p>
            <a:pPr algn="ctr"/>
            <a:r>
              <a:rPr lang="en-US" sz="1400" dirty="0" smtClean="0">
                <a:latin typeface="Comic Sans MS" pitchFamily="66" charset="0"/>
              </a:rPr>
              <a:t>Hotline Callee</a:t>
            </a:r>
          </a:p>
          <a:p>
            <a:pPr algn="ctr"/>
            <a:r>
              <a:rPr lang="en-US" sz="1400" dirty="0" smtClean="0">
                <a:latin typeface="Comic Sans MS" pitchFamily="66" charset="0"/>
              </a:rPr>
              <a:t>212-555-1234</a:t>
            </a:r>
          </a:p>
          <a:p>
            <a:pPr algn="ctr"/>
            <a:r>
              <a:rPr lang="en-US" sz="1400" dirty="0" smtClean="0">
                <a:latin typeface="Comic Sans MS" pitchFamily="66" charset="0"/>
              </a:rPr>
              <a:t>9am-10am, </a:t>
            </a:r>
          </a:p>
          <a:p>
            <a:pPr algn="ctr"/>
            <a:r>
              <a:rPr lang="en-US" sz="1400" dirty="0" smtClean="0">
                <a:latin typeface="Comic Sans MS" pitchFamily="66" charset="0"/>
              </a:rPr>
              <a:t>2009-1-1</a:t>
            </a:r>
            <a:endParaRPr lang="en-US" sz="1400" dirty="0">
              <a:latin typeface="Comic Sans MS" pitchFamily="66" charset="0"/>
            </a:endParaRPr>
          </a:p>
        </p:txBody>
      </p:sp>
      <p:sp>
        <p:nvSpPr>
          <p:cNvPr id="121" name="TextBox 120"/>
          <p:cNvSpPr txBox="1"/>
          <p:nvPr/>
        </p:nvSpPr>
        <p:spPr>
          <a:xfrm>
            <a:off x="3364992" y="3640993"/>
            <a:ext cx="1739245" cy="290274"/>
          </a:xfrm>
          <a:prstGeom prst="rect">
            <a:avLst/>
          </a:prstGeom>
          <a:noFill/>
        </p:spPr>
        <p:txBody>
          <a:bodyPr wrap="none" rtlCol="0">
            <a:spAutoFit/>
          </a:bodyPr>
          <a:lstStyle/>
          <a:p>
            <a:r>
              <a:rPr lang="en-US" sz="1400" dirty="0" smtClean="0">
                <a:latin typeface="Comic Sans MS" pitchFamily="66" charset="0"/>
              </a:rPr>
              <a:t>Service Provider A </a:t>
            </a:r>
            <a:endParaRPr lang="en-US" sz="1400" dirty="0">
              <a:latin typeface="Comic Sans MS" pitchFamily="66" charset="0"/>
            </a:endParaRPr>
          </a:p>
        </p:txBody>
      </p:sp>
      <p:sp>
        <p:nvSpPr>
          <p:cNvPr id="122" name="TextBox 121"/>
          <p:cNvSpPr txBox="1"/>
          <p:nvPr/>
        </p:nvSpPr>
        <p:spPr>
          <a:xfrm>
            <a:off x="5779008" y="5006456"/>
            <a:ext cx="1943916" cy="290274"/>
          </a:xfrm>
          <a:prstGeom prst="rect">
            <a:avLst/>
          </a:prstGeom>
          <a:noFill/>
        </p:spPr>
        <p:txBody>
          <a:bodyPr wrap="none" rtlCol="0">
            <a:spAutoFit/>
          </a:bodyPr>
          <a:lstStyle/>
          <a:p>
            <a:r>
              <a:rPr lang="en-US" sz="1400" dirty="0" smtClean="0">
                <a:latin typeface="Comic Sans MS" pitchFamily="66" charset="0"/>
              </a:rPr>
              <a:t>Enterprise Network B</a:t>
            </a:r>
            <a:endParaRPr lang="en-US" sz="1400" dirty="0">
              <a:latin typeface="Comic Sans MS" pitchFamily="66" charset="0"/>
            </a:endParaRPr>
          </a:p>
        </p:txBody>
      </p:sp>
      <p:sp>
        <p:nvSpPr>
          <p:cNvPr id="123" name="TextBox 122"/>
          <p:cNvSpPr txBox="1"/>
          <p:nvPr/>
        </p:nvSpPr>
        <p:spPr>
          <a:xfrm>
            <a:off x="0" y="2778595"/>
            <a:ext cx="2011627" cy="290274"/>
          </a:xfrm>
          <a:prstGeom prst="rect">
            <a:avLst/>
          </a:prstGeom>
          <a:noFill/>
        </p:spPr>
        <p:txBody>
          <a:bodyPr wrap="none" rtlCol="0">
            <a:spAutoFit/>
          </a:bodyPr>
          <a:lstStyle/>
          <a:p>
            <a:r>
              <a:rPr lang="en-US" sz="1400" dirty="0" smtClean="0">
                <a:latin typeface="Comic Sans MS" pitchFamily="66" charset="0"/>
              </a:rPr>
              <a:t>Enterprise Network A </a:t>
            </a:r>
            <a:endParaRPr lang="en-US" sz="1400" dirty="0">
              <a:latin typeface="Comic Sans MS" pitchFamily="66" charset="0"/>
            </a:endParaRPr>
          </a:p>
        </p:txBody>
      </p:sp>
      <p:grpSp>
        <p:nvGrpSpPr>
          <p:cNvPr id="93" name="Group 92"/>
          <p:cNvGrpSpPr/>
          <p:nvPr/>
        </p:nvGrpSpPr>
        <p:grpSpPr>
          <a:xfrm>
            <a:off x="6656832" y="1484998"/>
            <a:ext cx="2182368" cy="1149864"/>
            <a:chOff x="6656832" y="1484998"/>
            <a:chExt cx="2182368" cy="1149864"/>
          </a:xfrm>
        </p:grpSpPr>
        <p:sp>
          <p:nvSpPr>
            <p:cNvPr id="119" name="Oval Callout 118"/>
            <p:cNvSpPr/>
            <p:nvPr/>
          </p:nvSpPr>
          <p:spPr bwMode="auto">
            <a:xfrm>
              <a:off x="6656832" y="1484998"/>
              <a:ext cx="2182368" cy="1149864"/>
            </a:xfrm>
            <a:prstGeom prst="wedgeEllipseCallout">
              <a:avLst>
                <a:gd name="adj1" fmla="val -44350"/>
                <a:gd name="adj2" fmla="val 95586"/>
              </a:avLst>
            </a:prstGeom>
            <a:noFill/>
            <a:ln w="12700"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24" name="TextBox 123"/>
            <p:cNvSpPr txBox="1"/>
            <p:nvPr/>
          </p:nvSpPr>
          <p:spPr>
            <a:xfrm>
              <a:off x="6729984" y="1700598"/>
              <a:ext cx="2033016" cy="830997"/>
            </a:xfrm>
            <a:prstGeom prst="rect">
              <a:avLst/>
            </a:prstGeom>
            <a:noFill/>
          </p:spPr>
          <p:txBody>
            <a:bodyPr wrap="square" rtlCol="0">
              <a:spAutoFit/>
            </a:bodyPr>
            <a:lstStyle/>
            <a:p>
              <a:r>
                <a:rPr lang="en-US" sz="1200" dirty="0" smtClean="0">
                  <a:latin typeface="Comic Sans MS" pitchFamily="66" charset="0"/>
                </a:rPr>
                <a:t>Filter Spec</a:t>
              </a:r>
            </a:p>
            <a:p>
              <a:r>
                <a:rPr lang="en-US" sz="1200" dirty="0" smtClean="0">
                  <a:latin typeface="Comic Sans MS" pitchFamily="66" charset="0"/>
                </a:rPr>
                <a:t>ID: To: +1-212-555-1234</a:t>
              </a:r>
            </a:p>
            <a:p>
              <a:r>
                <a:rPr lang="en-US" sz="1200" dirty="0" smtClean="0">
                  <a:latin typeface="Comic Sans MS" pitchFamily="66" charset="0"/>
                </a:rPr>
                <a:t>Time: 9am-10am 2009-1-1</a:t>
              </a:r>
            </a:p>
            <a:p>
              <a:r>
                <a:rPr lang="en-US" sz="1200" dirty="0" smtClean="0">
                  <a:latin typeface="Comic Sans MS" pitchFamily="66" charset="0"/>
                </a:rPr>
                <a:t>Act: accept rate= N</a:t>
              </a:r>
              <a:r>
                <a:rPr lang="en-US" sz="1200" b="1" baseline="-25000" dirty="0" smtClean="0">
                  <a:latin typeface="Comic Sans MS" pitchFamily="66" charset="0"/>
                </a:rPr>
                <a:t>max</a:t>
              </a:r>
              <a:endParaRPr lang="en-US" sz="1200" b="1" baseline="-25000" dirty="0">
                <a:latin typeface="Comic Sans MS" pitchFamily="66" charset="0"/>
              </a:endParaRPr>
            </a:p>
          </p:txBody>
        </p:sp>
      </p:grpSp>
      <p:grpSp>
        <p:nvGrpSpPr>
          <p:cNvPr id="92" name="Group 91"/>
          <p:cNvGrpSpPr/>
          <p:nvPr/>
        </p:nvGrpSpPr>
        <p:grpSpPr>
          <a:xfrm>
            <a:off x="4724400" y="838200"/>
            <a:ext cx="2225040" cy="1149864"/>
            <a:chOff x="4724400" y="838200"/>
            <a:chExt cx="2225040" cy="1149864"/>
          </a:xfrm>
        </p:grpSpPr>
        <p:sp>
          <p:nvSpPr>
            <p:cNvPr id="125" name="Oval Callout 124"/>
            <p:cNvSpPr/>
            <p:nvPr/>
          </p:nvSpPr>
          <p:spPr bwMode="auto">
            <a:xfrm>
              <a:off x="4724400" y="838200"/>
              <a:ext cx="2151888" cy="1149864"/>
            </a:xfrm>
            <a:prstGeom prst="wedgeEllipseCallout">
              <a:avLst>
                <a:gd name="adj1" fmla="val 9232"/>
                <a:gd name="adj2" fmla="val 110306"/>
              </a:avLst>
            </a:prstGeom>
            <a:noFill/>
            <a:ln w="12700"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26" name="TextBox 125"/>
            <p:cNvSpPr txBox="1"/>
            <p:nvPr/>
          </p:nvSpPr>
          <p:spPr>
            <a:xfrm>
              <a:off x="4876800" y="1053799"/>
              <a:ext cx="2072640" cy="830997"/>
            </a:xfrm>
            <a:prstGeom prst="rect">
              <a:avLst/>
            </a:prstGeom>
            <a:noFill/>
          </p:spPr>
          <p:txBody>
            <a:bodyPr wrap="square" rtlCol="0">
              <a:spAutoFit/>
            </a:bodyPr>
            <a:lstStyle/>
            <a:p>
              <a:r>
                <a:rPr lang="en-US" sz="1200" dirty="0" smtClean="0">
                  <a:latin typeface="Comic Sans MS" pitchFamily="66" charset="0"/>
                </a:rPr>
                <a:t>Filter Spec</a:t>
              </a:r>
            </a:p>
            <a:p>
              <a:r>
                <a:rPr lang="en-US" sz="1200" dirty="0" smtClean="0">
                  <a:latin typeface="Comic Sans MS" pitchFamily="66" charset="0"/>
                </a:rPr>
                <a:t>ID: To: +1-212-555-1234</a:t>
              </a:r>
            </a:p>
            <a:p>
              <a:r>
                <a:rPr lang="en-US" sz="1200" dirty="0" smtClean="0">
                  <a:latin typeface="Comic Sans MS" pitchFamily="66" charset="0"/>
                </a:rPr>
                <a:t>Time: 9am-10am 2009-1-1</a:t>
              </a:r>
            </a:p>
            <a:p>
              <a:r>
                <a:rPr lang="en-US" sz="1200" dirty="0" smtClean="0">
                  <a:latin typeface="Comic Sans MS" pitchFamily="66" charset="0"/>
                </a:rPr>
                <a:t>Act: accept rate=N</a:t>
              </a:r>
              <a:r>
                <a:rPr lang="en-US" sz="1200" b="1" baseline="-25000" dirty="0" smtClean="0">
                  <a:latin typeface="Comic Sans MS" pitchFamily="66" charset="0"/>
                </a:rPr>
                <a:t>SPA</a:t>
              </a:r>
              <a:endParaRPr lang="en-US" sz="1200" b="1" baseline="-25000" dirty="0">
                <a:latin typeface="Comic Sans MS" pitchFamily="66" charset="0"/>
              </a:endParaRPr>
            </a:p>
          </p:txBody>
        </p:sp>
      </p:grpSp>
      <p:grpSp>
        <p:nvGrpSpPr>
          <p:cNvPr id="91" name="Group 90"/>
          <p:cNvGrpSpPr/>
          <p:nvPr/>
        </p:nvGrpSpPr>
        <p:grpSpPr>
          <a:xfrm>
            <a:off x="1524000" y="910066"/>
            <a:ext cx="2279904" cy="1149864"/>
            <a:chOff x="1524000" y="910066"/>
            <a:chExt cx="2279904" cy="1149864"/>
          </a:xfrm>
        </p:grpSpPr>
        <p:sp>
          <p:nvSpPr>
            <p:cNvPr id="127" name="Oval Callout 126"/>
            <p:cNvSpPr/>
            <p:nvPr/>
          </p:nvSpPr>
          <p:spPr bwMode="auto">
            <a:xfrm>
              <a:off x="1524000" y="910066"/>
              <a:ext cx="2206752" cy="1149864"/>
            </a:xfrm>
            <a:prstGeom prst="wedgeEllipseCallout">
              <a:avLst>
                <a:gd name="adj1" fmla="val 35400"/>
                <a:gd name="adj2" fmla="val 84371"/>
              </a:avLst>
            </a:prstGeom>
            <a:noFill/>
            <a:ln w="12700"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28" name="TextBox 127"/>
            <p:cNvSpPr txBox="1"/>
            <p:nvPr/>
          </p:nvSpPr>
          <p:spPr>
            <a:xfrm>
              <a:off x="1676400" y="1125666"/>
              <a:ext cx="2127504" cy="830997"/>
            </a:xfrm>
            <a:prstGeom prst="rect">
              <a:avLst/>
            </a:prstGeom>
            <a:noFill/>
          </p:spPr>
          <p:txBody>
            <a:bodyPr wrap="square" rtlCol="0">
              <a:spAutoFit/>
            </a:bodyPr>
            <a:lstStyle/>
            <a:p>
              <a:r>
                <a:rPr lang="en-US" sz="1200" dirty="0" smtClean="0">
                  <a:latin typeface="Comic Sans MS" pitchFamily="66" charset="0"/>
                </a:rPr>
                <a:t>Filter Spec</a:t>
              </a:r>
            </a:p>
            <a:p>
              <a:r>
                <a:rPr lang="en-US" sz="1200" dirty="0" smtClean="0">
                  <a:latin typeface="Comic Sans MS" pitchFamily="66" charset="0"/>
                </a:rPr>
                <a:t>ID: To: +1-212-555-1234</a:t>
              </a:r>
            </a:p>
            <a:p>
              <a:r>
                <a:rPr lang="en-US" sz="1200" dirty="0" smtClean="0">
                  <a:latin typeface="Comic Sans MS" pitchFamily="66" charset="0"/>
                </a:rPr>
                <a:t>Time: 9am-10am 2009-1-1</a:t>
              </a:r>
            </a:p>
            <a:p>
              <a:r>
                <a:rPr lang="en-US" sz="1200" dirty="0" smtClean="0">
                  <a:latin typeface="Comic Sans MS" pitchFamily="66" charset="0"/>
                </a:rPr>
                <a:t>Act: accept rate=N</a:t>
              </a:r>
              <a:r>
                <a:rPr lang="en-US" sz="1200" b="1" baseline="-25000" dirty="0" smtClean="0">
                  <a:latin typeface="Comic Sans MS" pitchFamily="66" charset="0"/>
                </a:rPr>
                <a:t>EPA</a:t>
              </a:r>
              <a:endParaRPr lang="en-US" sz="1200" b="1" dirty="0">
                <a:latin typeface="Comic Sans MS" pitchFamily="66" charset="0"/>
              </a:endParaRPr>
            </a:p>
          </p:txBody>
        </p:sp>
      </p:grpSp>
      <p:grpSp>
        <p:nvGrpSpPr>
          <p:cNvPr id="94" name="Group 93"/>
          <p:cNvGrpSpPr/>
          <p:nvPr/>
        </p:nvGrpSpPr>
        <p:grpSpPr>
          <a:xfrm>
            <a:off x="609600" y="4503390"/>
            <a:ext cx="2170176" cy="1149864"/>
            <a:chOff x="609600" y="4503390"/>
            <a:chExt cx="2170176" cy="1149864"/>
          </a:xfrm>
        </p:grpSpPr>
        <p:sp>
          <p:nvSpPr>
            <p:cNvPr id="129" name="Oval Callout 128"/>
            <p:cNvSpPr/>
            <p:nvPr/>
          </p:nvSpPr>
          <p:spPr bwMode="auto">
            <a:xfrm>
              <a:off x="609600" y="4503390"/>
              <a:ext cx="2097024" cy="1149864"/>
            </a:xfrm>
            <a:prstGeom prst="wedgeEllipseCallout">
              <a:avLst>
                <a:gd name="adj1" fmla="val 169149"/>
                <a:gd name="adj2" fmla="val -92965"/>
              </a:avLst>
            </a:prstGeom>
            <a:noFill/>
            <a:ln w="12700"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30" name="TextBox 129"/>
            <p:cNvSpPr txBox="1"/>
            <p:nvPr/>
          </p:nvSpPr>
          <p:spPr>
            <a:xfrm>
              <a:off x="685800" y="4718990"/>
              <a:ext cx="2093976" cy="830997"/>
            </a:xfrm>
            <a:prstGeom prst="rect">
              <a:avLst/>
            </a:prstGeom>
            <a:noFill/>
          </p:spPr>
          <p:txBody>
            <a:bodyPr wrap="square" rtlCol="0">
              <a:spAutoFit/>
            </a:bodyPr>
            <a:lstStyle/>
            <a:p>
              <a:r>
                <a:rPr lang="en-US" sz="1200" dirty="0" smtClean="0">
                  <a:latin typeface="Comic Sans MS" pitchFamily="66" charset="0"/>
                </a:rPr>
                <a:t>Filter Spec</a:t>
              </a:r>
            </a:p>
            <a:p>
              <a:r>
                <a:rPr lang="en-US" sz="1200" dirty="0" smtClean="0">
                  <a:latin typeface="Comic Sans MS" pitchFamily="66" charset="0"/>
                </a:rPr>
                <a:t>ID: To: +1-212-555-1234</a:t>
              </a:r>
            </a:p>
            <a:p>
              <a:r>
                <a:rPr lang="en-US" sz="1200" dirty="0" smtClean="0">
                  <a:latin typeface="Comic Sans MS" pitchFamily="66" charset="0"/>
                </a:rPr>
                <a:t>Time: 9am-10am 2009-1-1</a:t>
              </a:r>
            </a:p>
            <a:p>
              <a:r>
                <a:rPr lang="en-US" sz="1200" dirty="0" smtClean="0">
                  <a:latin typeface="Comic Sans MS" pitchFamily="66" charset="0"/>
                </a:rPr>
                <a:t>Act: accept rate=N</a:t>
              </a:r>
              <a:r>
                <a:rPr lang="en-US" sz="1200" b="1" baseline="-25000" dirty="0" smtClean="0">
                  <a:latin typeface="Comic Sans MS" pitchFamily="66" charset="0"/>
                </a:rPr>
                <a:t>SPB</a:t>
              </a:r>
              <a:endParaRPr lang="en-US" sz="1200" b="1" dirty="0">
                <a:latin typeface="Comic Sans MS" pitchFamily="66" charset="0"/>
              </a:endParaRPr>
            </a:p>
          </p:txBody>
        </p:sp>
      </p:grpSp>
      <p:cxnSp>
        <p:nvCxnSpPr>
          <p:cNvPr id="132" name="Curved Connector 131"/>
          <p:cNvCxnSpPr/>
          <p:nvPr/>
        </p:nvCxnSpPr>
        <p:spPr bwMode="auto">
          <a:xfrm rot="10800000">
            <a:off x="5779008" y="2634862"/>
            <a:ext cx="658368" cy="574932"/>
          </a:xfrm>
          <a:prstGeom prst="curvedConnector3">
            <a:avLst>
              <a:gd name="adj1" fmla="val 50000"/>
            </a:avLst>
          </a:prstGeom>
          <a:noFill/>
          <a:ln w="38100" cap="flat" cmpd="sng" algn="ctr">
            <a:solidFill>
              <a:srgbClr val="FF6600"/>
            </a:solidFill>
            <a:prstDash val="solid"/>
            <a:round/>
            <a:headEnd type="none" w="med" len="med"/>
            <a:tailEnd type="arrow"/>
          </a:ln>
          <a:effectLst/>
        </p:spPr>
      </p:cxnSp>
      <p:cxnSp>
        <p:nvCxnSpPr>
          <p:cNvPr id="142" name="Curved Connector 141"/>
          <p:cNvCxnSpPr/>
          <p:nvPr/>
        </p:nvCxnSpPr>
        <p:spPr bwMode="auto">
          <a:xfrm rot="10800000" flipV="1">
            <a:off x="3803904" y="3425393"/>
            <a:ext cx="2633472" cy="1221730"/>
          </a:xfrm>
          <a:prstGeom prst="curvedConnector3">
            <a:avLst>
              <a:gd name="adj1" fmla="val 50000"/>
            </a:avLst>
          </a:prstGeom>
          <a:noFill/>
          <a:ln w="38100" cap="flat" cmpd="sng" algn="ctr">
            <a:solidFill>
              <a:srgbClr val="FF6600"/>
            </a:solidFill>
            <a:prstDash val="solid"/>
            <a:round/>
            <a:headEnd type="none" w="med" len="med"/>
            <a:tailEnd type="arrow"/>
          </a:ln>
          <a:effectLst/>
        </p:spPr>
      </p:cxnSp>
      <p:cxnSp>
        <p:nvCxnSpPr>
          <p:cNvPr id="144" name="Curved Connector 143"/>
          <p:cNvCxnSpPr/>
          <p:nvPr/>
        </p:nvCxnSpPr>
        <p:spPr bwMode="auto">
          <a:xfrm rot="10800000" flipV="1">
            <a:off x="2487168" y="2275529"/>
            <a:ext cx="2706624" cy="431199"/>
          </a:xfrm>
          <a:prstGeom prst="curvedConnector3">
            <a:avLst>
              <a:gd name="adj1" fmla="val 56668"/>
            </a:avLst>
          </a:prstGeom>
          <a:noFill/>
          <a:ln w="38100" cap="flat" cmpd="sng" algn="ctr">
            <a:solidFill>
              <a:srgbClr val="FF6600"/>
            </a:solidFill>
            <a:prstDash val="solid"/>
            <a:round/>
            <a:headEnd type="none" w="med" len="med"/>
            <a:tailEnd type="arrow"/>
          </a:ln>
          <a:effectLst/>
        </p:spPr>
      </p:cxnSp>
      <p:sp>
        <p:nvSpPr>
          <p:cNvPr id="146" name="Line 58"/>
          <p:cNvSpPr>
            <a:spLocks noChangeShapeType="1"/>
          </p:cNvSpPr>
          <p:nvPr/>
        </p:nvSpPr>
        <p:spPr bwMode="auto">
          <a:xfrm>
            <a:off x="3730752" y="2634862"/>
            <a:ext cx="365761" cy="143733"/>
          </a:xfrm>
          <a:prstGeom prst="line">
            <a:avLst/>
          </a:prstGeom>
          <a:noFill/>
          <a:ln w="9525">
            <a:solidFill>
              <a:schemeClr val="tx1"/>
            </a:solidFill>
            <a:miter lim="800000"/>
            <a:headEnd/>
            <a:tailEnd/>
          </a:ln>
          <a:effectLst/>
        </p:spPr>
        <p:txBody>
          <a:bodyPr wrap="none"/>
          <a:lstStyle/>
          <a:p>
            <a:endParaRPr lang="en-US" dirty="0"/>
          </a:p>
        </p:txBody>
      </p:sp>
      <p:pic>
        <p:nvPicPr>
          <p:cNvPr id="147" name="Picture 39" descr="router-blue-small.jpg">
            <a:hlinkClick r:id="rId4"/>
          </p:cNvPr>
          <p:cNvPicPr>
            <a:picLocks noChangeAspect="1" noChangeArrowheads="1"/>
          </p:cNvPicPr>
          <p:nvPr/>
        </p:nvPicPr>
        <p:blipFill>
          <a:blip r:embed="rId5" cstate="print"/>
          <a:srcRect/>
          <a:stretch>
            <a:fillRect/>
          </a:stretch>
        </p:blipFill>
        <p:spPr bwMode="auto">
          <a:xfrm>
            <a:off x="6803136" y="4144058"/>
            <a:ext cx="415812" cy="246994"/>
          </a:xfrm>
          <a:prstGeom prst="rect">
            <a:avLst/>
          </a:prstGeom>
          <a:noFill/>
        </p:spPr>
      </p:pic>
      <p:cxnSp>
        <p:nvCxnSpPr>
          <p:cNvPr id="149" name="Curved Connector 148"/>
          <p:cNvCxnSpPr/>
          <p:nvPr/>
        </p:nvCxnSpPr>
        <p:spPr bwMode="auto">
          <a:xfrm rot="10800000">
            <a:off x="7095744" y="3497260"/>
            <a:ext cx="877824" cy="503065"/>
          </a:xfrm>
          <a:prstGeom prst="curvedConnector3">
            <a:avLst>
              <a:gd name="adj1" fmla="val 50000"/>
            </a:avLst>
          </a:prstGeom>
          <a:noFill/>
          <a:ln w="38100" cap="flat" cmpd="sng" algn="ctr">
            <a:solidFill>
              <a:srgbClr val="FF33CC"/>
            </a:solidFill>
            <a:prstDash val="solid"/>
            <a:round/>
            <a:headEnd type="none" w="med" len="med"/>
            <a:tailEnd type="arrow"/>
          </a:ln>
          <a:effectLst/>
        </p:spPr>
      </p:cxnSp>
      <p:cxnSp>
        <p:nvCxnSpPr>
          <p:cNvPr id="114" name="Straight Arrow Connector 113"/>
          <p:cNvCxnSpPr/>
          <p:nvPr/>
        </p:nvCxnSpPr>
        <p:spPr bwMode="auto">
          <a:xfrm>
            <a:off x="8266176" y="3209794"/>
            <a:ext cx="877824" cy="862398"/>
          </a:xfrm>
          <a:prstGeom prst="straightConnector1">
            <a:avLst/>
          </a:prstGeom>
          <a:noFill/>
          <a:ln w="9525" cap="flat" cmpd="sng" algn="ctr">
            <a:noFill/>
            <a:prstDash val="solid"/>
            <a:round/>
            <a:headEnd type="none" w="med" len="med"/>
            <a:tailEnd type="arrow"/>
          </a:ln>
          <a:effectLst/>
        </p:spPr>
      </p:cxnSp>
      <p:sp>
        <p:nvSpPr>
          <p:cNvPr id="90" name="Rounded Rectangle 89"/>
          <p:cNvSpPr/>
          <p:nvPr/>
        </p:nvSpPr>
        <p:spPr bwMode="auto">
          <a:xfrm>
            <a:off x="457200" y="6019800"/>
            <a:ext cx="8153400" cy="3810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Henning Schulzrinne, Arata Koike, A Session Initiation Protocol (SIP) Load Control Event Package, draft-shen-sipping-load-control-event-package-01.txt, IETF SIPPING Working Group, Work in Progress. Nov 3, 2008</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20574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chemeClr val="bg1">
              <a:alpha val="3200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7" name="Rounded Rectangle 16"/>
          <p:cNvSpPr/>
          <p:nvPr/>
        </p:nvSpPr>
        <p:spPr bwMode="auto">
          <a:xfrm>
            <a:off x="5486400" y="4724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a:endCxn id="17" idx="0"/>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endCxn id="11" idx="0"/>
          </p:cNvCxnSpPr>
          <p:nvPr/>
        </p:nvCxnSpPr>
        <p:spPr bwMode="auto">
          <a:xfrm>
            <a:off x="5029200" y="1524000"/>
            <a:ext cx="1981200" cy="5334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9" name="Rounded Rectangle 18"/>
          <p:cNvSpPr/>
          <p:nvPr/>
        </p:nvSpPr>
        <p:spPr bwMode="auto">
          <a:xfrm>
            <a:off x="38862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Proxy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1" name="Straight Arrow Connector 20"/>
          <p:cNvCxnSpPr>
            <a:stCxn id="10" idx="2"/>
            <a:endCxn id="19" idx="0"/>
          </p:cNvCxnSpPr>
          <p:nvPr/>
        </p:nvCxnSpPr>
        <p:spPr bwMode="auto">
          <a:xfrm rot="16200000" flipH="1">
            <a:off x="4038600" y="1981200"/>
            <a:ext cx="304800" cy="1371600"/>
          </a:xfrm>
          <a:prstGeom prst="straightConnector1">
            <a:avLst/>
          </a:prstGeom>
          <a:noFill/>
          <a:ln w="25400" cap="flat" cmpd="sng" algn="ctr">
            <a:solidFill>
              <a:schemeClr val="accent6"/>
            </a:solidFill>
            <a:prstDash val="solid"/>
            <a:round/>
            <a:headEnd type="none" w="med" len="med"/>
            <a:tailEnd type="arrow"/>
          </a:ln>
          <a:effectLst/>
        </p:spPr>
      </p:cxn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62800" y="2514600"/>
            <a:ext cx="152400" cy="457200"/>
          </a:xfrm>
          <a:prstGeom prst="straightConnector1">
            <a:avLst/>
          </a:prstGeom>
          <a:noFill/>
          <a:ln w="25400" cap="flat" cmpd="sng" algn="ctr">
            <a:solidFill>
              <a:schemeClr val="accent6"/>
            </a:solidFill>
            <a:prstDash val="solid"/>
            <a:round/>
            <a:headEnd type="none" w="med" len="med"/>
            <a:tailEnd type="arrow"/>
          </a:ln>
          <a:effectLst/>
        </p:spPr>
      </p:cxnSp>
      <p:cxnSp>
        <p:nvCxnSpPr>
          <p:cNvPr id="40" name="Straight Connector 39"/>
          <p:cNvCxnSpPr>
            <a:stCxn id="19" idx="3"/>
            <a:endCxn id="20" idx="1"/>
          </p:cNvCxnSpPr>
          <p:nvPr/>
        </p:nvCxnSpPr>
        <p:spPr bwMode="auto">
          <a:xfrm>
            <a:off x="5867400" y="3124200"/>
            <a:ext cx="609600" cy="1588"/>
          </a:xfrm>
          <a:prstGeom prst="line">
            <a:avLst/>
          </a:prstGeom>
          <a:noFill/>
          <a:ln w="25400" cap="flat" cmpd="sng" algn="ctr">
            <a:solidFill>
              <a:schemeClr val="accent6"/>
            </a:solidFill>
            <a:prstDash val="dash"/>
            <a:round/>
            <a:headEnd type="none" w="med" len="med"/>
            <a:tailEnd type="none" w="med" len="med"/>
          </a:ln>
          <a:effectLst/>
        </p:spPr>
      </p:cxnSp>
      <p:cxnSp>
        <p:nvCxnSpPr>
          <p:cNvPr id="26" name="Straight Arrow Connector 25"/>
          <p:cNvCxnSpPr>
            <a:stCxn id="12" idx="2"/>
            <a:endCxn id="27" idx="0"/>
          </p:cNvCxnSpPr>
          <p:nvPr/>
        </p:nvCxnSpPr>
        <p:spPr bwMode="auto">
          <a:xfrm rot="5400000">
            <a:off x="1352550" y="4400550"/>
            <a:ext cx="457200" cy="3429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3622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20574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7" name="Rounded Rectangle 16"/>
          <p:cNvSpPr/>
          <p:nvPr/>
        </p:nvSpPr>
        <p:spPr bwMode="auto">
          <a:xfrm>
            <a:off x="5486400" y="4724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a:endCxn id="17" idx="0"/>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endCxn id="11" idx="0"/>
          </p:cNvCxnSpPr>
          <p:nvPr/>
        </p:nvCxnSpPr>
        <p:spPr bwMode="auto">
          <a:xfrm>
            <a:off x="5029200" y="1524000"/>
            <a:ext cx="1981200" cy="5334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9" name="Rounded Rectangle 18"/>
          <p:cNvSpPr/>
          <p:nvPr/>
        </p:nvSpPr>
        <p:spPr bwMode="auto">
          <a:xfrm>
            <a:off x="38862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Proxy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1" name="Straight Arrow Connector 20"/>
          <p:cNvCxnSpPr>
            <a:stCxn id="10" idx="2"/>
            <a:endCxn id="19" idx="0"/>
          </p:cNvCxnSpPr>
          <p:nvPr/>
        </p:nvCxnSpPr>
        <p:spPr bwMode="auto">
          <a:xfrm rot="16200000" flipH="1">
            <a:off x="4038600" y="1981200"/>
            <a:ext cx="304800" cy="1371600"/>
          </a:xfrm>
          <a:prstGeom prst="straightConnector1">
            <a:avLst/>
          </a:prstGeom>
          <a:noFill/>
          <a:ln w="25400" cap="flat" cmpd="sng" algn="ctr">
            <a:solidFill>
              <a:schemeClr val="accent6"/>
            </a:solidFill>
            <a:prstDash val="solid"/>
            <a:round/>
            <a:headEnd type="none" w="med" len="med"/>
            <a:tailEnd type="arrow"/>
          </a:ln>
          <a:effectLst/>
        </p:spPr>
      </p:cxn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62800" y="2514600"/>
            <a:ext cx="152400" cy="457200"/>
          </a:xfrm>
          <a:prstGeom prst="straightConnector1">
            <a:avLst/>
          </a:prstGeom>
          <a:noFill/>
          <a:ln w="25400" cap="flat" cmpd="sng" algn="ctr">
            <a:solidFill>
              <a:schemeClr val="accent6"/>
            </a:solidFill>
            <a:prstDash val="solid"/>
            <a:round/>
            <a:headEnd type="none" w="med" len="med"/>
            <a:tailEnd type="arrow"/>
          </a:ln>
          <a:effectLst/>
        </p:spPr>
      </p:cxnSp>
      <p:cxnSp>
        <p:nvCxnSpPr>
          <p:cNvPr id="40" name="Straight Connector 39"/>
          <p:cNvCxnSpPr>
            <a:stCxn id="19" idx="3"/>
            <a:endCxn id="20" idx="1"/>
          </p:cNvCxnSpPr>
          <p:nvPr/>
        </p:nvCxnSpPr>
        <p:spPr bwMode="auto">
          <a:xfrm>
            <a:off x="5867400" y="3124200"/>
            <a:ext cx="609600" cy="1588"/>
          </a:xfrm>
          <a:prstGeom prst="line">
            <a:avLst/>
          </a:prstGeom>
          <a:noFill/>
          <a:ln w="25400" cap="flat" cmpd="sng" algn="ctr">
            <a:solidFill>
              <a:schemeClr val="accent6"/>
            </a:solidFill>
            <a:prstDash val="dash"/>
            <a:round/>
            <a:headEnd type="none" w="med" len="med"/>
            <a:tailEnd type="none" w="med" len="med"/>
          </a:ln>
          <a:effectLst/>
        </p:spPr>
      </p:cxnSp>
      <p:cxnSp>
        <p:nvCxnSpPr>
          <p:cNvPr id="26" name="Straight Arrow Connector 25"/>
          <p:cNvCxnSpPr>
            <a:stCxn id="12" idx="2"/>
            <a:endCxn id="27" idx="0"/>
          </p:cNvCxnSpPr>
          <p:nvPr/>
        </p:nvCxnSpPr>
        <p:spPr bwMode="auto">
          <a:xfrm rot="5400000">
            <a:off x="1352550" y="4400550"/>
            <a:ext cx="457200" cy="3429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3622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
        <p:nvSpPr>
          <p:cNvPr id="31" name="Oval 30"/>
          <p:cNvSpPr/>
          <p:nvPr/>
        </p:nvSpPr>
        <p:spPr bwMode="auto">
          <a:xfrm>
            <a:off x="2438400" y="5562600"/>
            <a:ext cx="2819400" cy="838200"/>
          </a:xfrm>
          <a:prstGeom prst="ellipse">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32" name="TextBox 31"/>
          <p:cNvSpPr txBox="1"/>
          <p:nvPr/>
        </p:nvSpPr>
        <p:spPr>
          <a:xfrm>
            <a:off x="2819400" y="5562600"/>
            <a:ext cx="2438400" cy="923330"/>
          </a:xfrm>
          <a:prstGeom prst="rect">
            <a:avLst/>
          </a:prstGeom>
          <a:noFill/>
        </p:spPr>
        <p:txBody>
          <a:bodyPr wrap="square" rtlCol="0">
            <a:spAutoFit/>
          </a:bodyPr>
          <a:lstStyle/>
          <a:p>
            <a:r>
              <a:rPr lang="en-US" dirty="0" smtClean="0">
                <a:solidFill>
                  <a:schemeClr val="accent6"/>
                </a:solidFill>
              </a:rPr>
              <a:t>Application Layer Feedback-based SIP Overload Control</a:t>
            </a:r>
            <a:endParaRPr lang="en-US" dirty="0">
              <a:solidFill>
                <a:schemeClr val="accent6"/>
              </a:solidFill>
            </a:endParaRPr>
          </a:p>
        </p:txBody>
      </p:sp>
      <p:cxnSp>
        <p:nvCxnSpPr>
          <p:cNvPr id="34" name="Straight Arrow Connector 33"/>
          <p:cNvCxnSpPr>
            <a:stCxn id="15" idx="2"/>
            <a:endCxn id="32" idx="0"/>
          </p:cNvCxnSpPr>
          <p:nvPr/>
        </p:nvCxnSpPr>
        <p:spPr bwMode="auto">
          <a:xfrm rot="5400000">
            <a:off x="4000500" y="5372100"/>
            <a:ext cx="228600" cy="152400"/>
          </a:xfrm>
          <a:prstGeom prst="straightConnector1">
            <a:avLst/>
          </a:prstGeom>
          <a:noFill/>
          <a:ln w="25400" cap="flat" cmpd="sng" algn="ctr">
            <a:solidFill>
              <a:schemeClr val="accent2"/>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ltLang="zh-CN" dirty="0"/>
              <a:t>Slide </a:t>
            </a:r>
            <a:fld id="{0E884421-E629-4613-A8E5-01BFAEB22E05}" type="slidenum">
              <a:rPr lang="en-US" altLang="zh-CN"/>
              <a:pPr/>
              <a:t>19</a:t>
            </a:fld>
            <a:endParaRPr lang="en-US" altLang="zh-CN" dirty="0"/>
          </a:p>
        </p:txBody>
      </p:sp>
      <p:sp>
        <p:nvSpPr>
          <p:cNvPr id="2464770" name="Rectangle 2"/>
          <p:cNvSpPr>
            <a:spLocks noGrp="1" noChangeArrowheads="1"/>
          </p:cNvSpPr>
          <p:nvPr>
            <p:ph type="title"/>
          </p:nvPr>
        </p:nvSpPr>
        <p:spPr/>
        <p:txBody>
          <a:bodyPr/>
          <a:lstStyle/>
          <a:p>
            <a:r>
              <a:rPr lang="en-US" altLang="zh-CN" dirty="0" smtClean="0">
                <a:ea typeface="宋体" pitchFamily="2" charset="-122"/>
              </a:rPr>
              <a:t>SIP over UDP: Simple Dropping upon overload?</a:t>
            </a:r>
            <a:endParaRPr lang="en-US" altLang="zh-CN" dirty="0">
              <a:ea typeface="宋体" pitchFamily="2" charset="-122"/>
            </a:endParaRPr>
          </a:p>
        </p:txBody>
      </p:sp>
      <p:sp>
        <p:nvSpPr>
          <p:cNvPr id="2464774" name="Rectangle 6"/>
          <p:cNvSpPr>
            <a:spLocks noChangeArrowheads="1"/>
          </p:cNvSpPr>
          <p:nvPr/>
        </p:nvSpPr>
        <p:spPr bwMode="auto">
          <a:xfrm>
            <a:off x="228600" y="1371600"/>
            <a:ext cx="5867400" cy="3429000"/>
          </a:xfrm>
          <a:prstGeom prst="rect">
            <a:avLst/>
          </a:prstGeom>
          <a:noFill/>
          <a:ln w="9525">
            <a:noFill/>
            <a:miter lim="800000"/>
            <a:headEnd/>
            <a:tailEnd/>
          </a:ln>
          <a:effectLst/>
        </p:spPr>
        <p:txBody>
          <a:bodyPr/>
          <a:lstStyle/>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zh-CN" altLang="en-US" sz="1400" dirty="0">
              <a:solidFill>
                <a:srgbClr val="000000"/>
              </a:solidFill>
              <a:latin typeface="Trebuchet MS" pitchFamily="34" charset="0"/>
              <a:ea typeface="宋体" pitchFamily="2" charset="-122"/>
            </a:endParaRPr>
          </a:p>
          <a:p>
            <a:pPr marL="528638" lvl="1" indent="-238125" algn="l"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SIP over UDP is dominant in current practice</a:t>
            </a:r>
          </a:p>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528638" lvl="1" indent="-238125" algn="l"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Simply </a:t>
            </a:r>
            <a:r>
              <a:rPr lang="en-US" altLang="zh-CN" sz="2000" dirty="0">
                <a:solidFill>
                  <a:srgbClr val="000000"/>
                </a:solidFill>
                <a:latin typeface="Trebuchet MS" pitchFamily="34" charset="0"/>
                <a:ea typeface="宋体" pitchFamily="2" charset="-122"/>
              </a:rPr>
              <a:t>dropping requests on overload? </a:t>
            </a: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more </a:t>
            </a:r>
            <a:r>
              <a:rPr lang="en-US" altLang="zh-CN" sz="2000" dirty="0">
                <a:solidFill>
                  <a:srgbClr val="000000"/>
                </a:solidFill>
                <a:latin typeface="Trebuchet MS" pitchFamily="34" charset="0"/>
                <a:ea typeface="宋体" pitchFamily="2" charset="-122"/>
              </a:rPr>
              <a:t>messages due to </a:t>
            </a:r>
            <a:r>
              <a:rPr lang="en-US" altLang="zh-CN" sz="2000" dirty="0" smtClean="0">
                <a:solidFill>
                  <a:srgbClr val="000000"/>
                </a:solidFill>
                <a:latin typeface="Trebuchet MS" pitchFamily="34" charset="0"/>
                <a:ea typeface="宋体" pitchFamily="2" charset="-122"/>
              </a:rPr>
              <a:t>retransmission</a:t>
            </a:r>
          </a:p>
          <a:p>
            <a:pPr marL="985838" lvl="2" indent="-238125"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e.g</a:t>
            </a:r>
            <a:r>
              <a:rPr lang="en-US" altLang="zh-CN" sz="2000" dirty="0">
                <a:solidFill>
                  <a:srgbClr val="000000"/>
                </a:solidFill>
                <a:latin typeface="Trebuchet MS" pitchFamily="34" charset="0"/>
                <a:ea typeface="宋体" pitchFamily="2" charset="-122"/>
              </a:rPr>
              <a:t>., Timer A for INVITE </a:t>
            </a:r>
            <a:r>
              <a:rPr lang="en-US" altLang="zh-CN" sz="2000" dirty="0" smtClean="0">
                <a:solidFill>
                  <a:srgbClr val="000000"/>
                </a:solidFill>
                <a:latin typeface="Trebuchet MS" pitchFamily="34" charset="0"/>
                <a:ea typeface="宋体" pitchFamily="2" charset="-122"/>
              </a:rPr>
              <a:t>retransmission</a:t>
            </a:r>
            <a:endParaRPr lang="en-US" altLang="zh-CN" sz="2000" dirty="0">
              <a:solidFill>
                <a:srgbClr val="000000"/>
              </a:solidFill>
              <a:latin typeface="Trebuchet MS" pitchFamily="34" charset="0"/>
              <a:ea typeface="宋体" pitchFamily="2" charset="-122"/>
            </a:endParaRPr>
          </a:p>
        </p:txBody>
      </p:sp>
      <p:grpSp>
        <p:nvGrpSpPr>
          <p:cNvPr id="39" name="Group 38"/>
          <p:cNvGrpSpPr/>
          <p:nvPr/>
        </p:nvGrpSpPr>
        <p:grpSpPr>
          <a:xfrm>
            <a:off x="6019800" y="1524000"/>
            <a:ext cx="2895600" cy="4114800"/>
            <a:chOff x="5943600" y="1524000"/>
            <a:chExt cx="2971800" cy="4572000"/>
          </a:xfrm>
        </p:grpSpPr>
        <p:sp>
          <p:nvSpPr>
            <p:cNvPr id="9" name="Oval 8"/>
            <p:cNvSpPr/>
            <p:nvPr/>
          </p:nvSpPr>
          <p:spPr bwMode="auto">
            <a:xfrm>
              <a:off x="7848600" y="1752600"/>
              <a:ext cx="838200" cy="7620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8" descr="sipd"/>
            <p:cNvPicPr>
              <a:picLocks noChangeAspect="1" noChangeArrowheads="1"/>
            </p:cNvPicPr>
            <p:nvPr/>
          </p:nvPicPr>
          <p:blipFill>
            <a:blip r:embed="rId3" cstate="print"/>
            <a:srcRect/>
            <a:stretch>
              <a:fillRect/>
            </a:stretch>
          </p:blipFill>
          <p:spPr bwMode="auto">
            <a:xfrm>
              <a:off x="6248400" y="1905000"/>
              <a:ext cx="563880" cy="487680"/>
            </a:xfrm>
            <a:prstGeom prst="rect">
              <a:avLst/>
            </a:prstGeom>
            <a:noFill/>
            <a:ln w="9525">
              <a:noFill/>
              <a:miter lim="800000"/>
              <a:headEnd/>
              <a:tailEnd/>
            </a:ln>
          </p:spPr>
        </p:pic>
        <p:pic>
          <p:nvPicPr>
            <p:cNvPr id="11" name="Picture 8" descr="sipd"/>
            <p:cNvPicPr>
              <a:picLocks noChangeAspect="1" noChangeArrowheads="1"/>
            </p:cNvPicPr>
            <p:nvPr/>
          </p:nvPicPr>
          <p:blipFill>
            <a:blip r:embed="rId3" cstate="print"/>
            <a:srcRect/>
            <a:stretch>
              <a:fillRect/>
            </a:stretch>
          </p:blipFill>
          <p:spPr bwMode="auto">
            <a:xfrm>
              <a:off x="8001000" y="1905000"/>
              <a:ext cx="563880" cy="487680"/>
            </a:xfrm>
            <a:prstGeom prst="rect">
              <a:avLst/>
            </a:prstGeom>
            <a:noFill/>
            <a:ln w="9525">
              <a:noFill/>
              <a:miter lim="800000"/>
              <a:headEnd/>
              <a:tailEnd/>
            </a:ln>
          </p:spPr>
        </p:pic>
        <p:cxnSp>
          <p:nvCxnSpPr>
            <p:cNvPr id="12" name="Straight Connector 11"/>
            <p:cNvCxnSpPr/>
            <p:nvPr/>
          </p:nvCxnSpPr>
          <p:spPr bwMode="auto">
            <a:xfrm rot="5400000">
              <a:off x="4763294" y="4229100"/>
              <a:ext cx="3580606" cy="794"/>
            </a:xfrm>
            <a:prstGeom prst="line">
              <a:avLst/>
            </a:prstGeom>
            <a:noFill/>
            <a:ln w="38100" cap="flat" cmpd="sng" algn="ctr">
              <a:solidFill>
                <a:srgbClr val="00B0F0"/>
              </a:solidFill>
              <a:prstDash val="solid"/>
              <a:round/>
              <a:headEnd type="none" w="med" len="med"/>
              <a:tailEnd type="none" w="med" len="med"/>
            </a:ln>
            <a:effectLst/>
          </p:spPr>
        </p:cxnSp>
        <p:cxnSp>
          <p:nvCxnSpPr>
            <p:cNvPr id="13" name="Straight Connector 12"/>
            <p:cNvCxnSpPr/>
            <p:nvPr/>
          </p:nvCxnSpPr>
          <p:spPr bwMode="auto">
            <a:xfrm rot="5400000">
              <a:off x="6477794" y="4267200"/>
              <a:ext cx="3656806" cy="794"/>
            </a:xfrm>
            <a:prstGeom prst="line">
              <a:avLst/>
            </a:prstGeom>
            <a:noFill/>
            <a:ln w="38100" cap="flat" cmpd="sng" algn="ctr">
              <a:solidFill>
                <a:srgbClr val="00B0F0"/>
              </a:solidFill>
              <a:prstDash val="solid"/>
              <a:round/>
              <a:headEnd type="none" w="med" len="med"/>
              <a:tailEnd type="none" w="med" len="med"/>
            </a:ln>
            <a:effectLst/>
          </p:spPr>
        </p:cxnSp>
        <p:cxnSp>
          <p:nvCxnSpPr>
            <p:cNvPr id="14" name="Straight Arrow Connector 13"/>
            <p:cNvCxnSpPr/>
            <p:nvPr/>
          </p:nvCxnSpPr>
          <p:spPr bwMode="auto">
            <a:xfrm>
              <a:off x="6629400" y="2971799"/>
              <a:ext cx="1219200" cy="1"/>
            </a:xfrm>
            <a:prstGeom prst="straightConnector1">
              <a:avLst/>
            </a:prstGeom>
            <a:noFill/>
            <a:ln w="19050" cap="flat" cmpd="sng" algn="ctr">
              <a:solidFill>
                <a:schemeClr val="accent4"/>
              </a:solidFill>
              <a:prstDash val="solid"/>
              <a:round/>
              <a:headEnd type="none" w="med" len="med"/>
              <a:tailEnd type="arrow"/>
            </a:ln>
            <a:effectLst/>
          </p:spPr>
        </p:cxnSp>
        <p:sp>
          <p:nvSpPr>
            <p:cNvPr id="15" name="TextBox 14"/>
            <p:cNvSpPr txBox="1"/>
            <p:nvPr/>
          </p:nvSpPr>
          <p:spPr>
            <a:xfrm>
              <a:off x="6858000" y="2667000"/>
              <a:ext cx="838200" cy="307777"/>
            </a:xfrm>
            <a:prstGeom prst="rect">
              <a:avLst/>
            </a:prstGeom>
            <a:noFill/>
          </p:spPr>
          <p:txBody>
            <a:bodyPr wrap="square" rtlCol="0">
              <a:spAutoFit/>
            </a:bodyPr>
            <a:lstStyle/>
            <a:p>
              <a:r>
                <a:rPr lang="en-US" sz="1400" dirty="0" smtClean="0"/>
                <a:t>INVITE</a:t>
              </a:r>
              <a:endParaRPr lang="en-US" sz="1400" dirty="0"/>
            </a:p>
          </p:txBody>
        </p:sp>
        <p:sp>
          <p:nvSpPr>
            <p:cNvPr id="16" name="TextBox 15"/>
            <p:cNvSpPr txBox="1"/>
            <p:nvPr/>
          </p:nvSpPr>
          <p:spPr>
            <a:xfrm>
              <a:off x="5943600" y="1524000"/>
              <a:ext cx="1219200" cy="307777"/>
            </a:xfrm>
            <a:prstGeom prst="rect">
              <a:avLst/>
            </a:prstGeom>
            <a:noFill/>
          </p:spPr>
          <p:txBody>
            <a:bodyPr wrap="square" rtlCol="0">
              <a:spAutoFit/>
            </a:bodyPr>
            <a:lstStyle/>
            <a:p>
              <a:r>
                <a:rPr lang="en-US" sz="1400" dirty="0" smtClean="0">
                  <a:latin typeface="Comic Sans MS" pitchFamily="66" charset="0"/>
                </a:rPr>
                <a:t>SIP Proxy A</a:t>
              </a:r>
              <a:endParaRPr lang="en-US" sz="1400" dirty="0">
                <a:latin typeface="Comic Sans MS" pitchFamily="66" charset="0"/>
              </a:endParaRPr>
            </a:p>
          </p:txBody>
        </p:sp>
        <p:sp>
          <p:nvSpPr>
            <p:cNvPr id="17" name="TextBox 16"/>
            <p:cNvSpPr txBox="1"/>
            <p:nvPr/>
          </p:nvSpPr>
          <p:spPr>
            <a:xfrm>
              <a:off x="7696200" y="1524000"/>
              <a:ext cx="1219200" cy="307777"/>
            </a:xfrm>
            <a:prstGeom prst="rect">
              <a:avLst/>
            </a:prstGeom>
            <a:noFill/>
          </p:spPr>
          <p:txBody>
            <a:bodyPr wrap="square" rtlCol="0">
              <a:spAutoFit/>
            </a:bodyPr>
            <a:lstStyle/>
            <a:p>
              <a:r>
                <a:rPr lang="en-US" sz="1400" dirty="0" smtClean="0">
                  <a:latin typeface="Comic Sans MS" pitchFamily="66" charset="0"/>
                </a:rPr>
                <a:t>SIP Proxy B</a:t>
              </a:r>
              <a:endParaRPr lang="en-US" sz="1400" dirty="0">
                <a:latin typeface="Comic Sans MS" pitchFamily="66" charset="0"/>
              </a:endParaRPr>
            </a:p>
          </p:txBody>
        </p:sp>
        <p:cxnSp>
          <p:nvCxnSpPr>
            <p:cNvPr id="18" name="Straight Arrow Connector 17"/>
            <p:cNvCxnSpPr/>
            <p:nvPr/>
          </p:nvCxnSpPr>
          <p:spPr bwMode="auto">
            <a:xfrm>
              <a:off x="6629400" y="3276599"/>
              <a:ext cx="1219200" cy="1"/>
            </a:xfrm>
            <a:prstGeom prst="straightConnector1">
              <a:avLst/>
            </a:prstGeom>
            <a:noFill/>
            <a:ln w="19050" cap="flat" cmpd="sng" algn="ctr">
              <a:solidFill>
                <a:schemeClr val="accent4"/>
              </a:solidFill>
              <a:prstDash val="solid"/>
              <a:round/>
              <a:headEnd type="none" w="med" len="med"/>
              <a:tailEnd type="arrow"/>
            </a:ln>
            <a:effectLst/>
          </p:spPr>
        </p:cxnSp>
        <p:sp>
          <p:nvSpPr>
            <p:cNvPr id="19" name="TextBox 18"/>
            <p:cNvSpPr txBox="1"/>
            <p:nvPr/>
          </p:nvSpPr>
          <p:spPr>
            <a:xfrm>
              <a:off x="6858000" y="2971800"/>
              <a:ext cx="762000" cy="307777"/>
            </a:xfrm>
            <a:prstGeom prst="rect">
              <a:avLst/>
            </a:prstGeom>
            <a:noFill/>
          </p:spPr>
          <p:txBody>
            <a:bodyPr wrap="square" rtlCol="0">
              <a:spAutoFit/>
            </a:bodyPr>
            <a:lstStyle/>
            <a:p>
              <a:r>
                <a:rPr lang="en-US" sz="1400" dirty="0" smtClean="0"/>
                <a:t>INVITE</a:t>
              </a:r>
              <a:endParaRPr lang="en-US" sz="1400" dirty="0"/>
            </a:p>
          </p:txBody>
        </p:sp>
        <p:cxnSp>
          <p:nvCxnSpPr>
            <p:cNvPr id="20" name="Straight Arrow Connector 19"/>
            <p:cNvCxnSpPr/>
            <p:nvPr/>
          </p:nvCxnSpPr>
          <p:spPr bwMode="auto">
            <a:xfrm>
              <a:off x="6629400" y="3962399"/>
              <a:ext cx="1219200" cy="1"/>
            </a:xfrm>
            <a:prstGeom prst="straightConnector1">
              <a:avLst/>
            </a:prstGeom>
            <a:noFill/>
            <a:ln w="19050" cap="flat" cmpd="sng" algn="ctr">
              <a:solidFill>
                <a:schemeClr val="accent4"/>
              </a:solidFill>
              <a:prstDash val="solid"/>
              <a:round/>
              <a:headEnd type="none" w="med" len="med"/>
              <a:tailEnd type="arrow"/>
            </a:ln>
            <a:effectLst/>
          </p:spPr>
        </p:cxnSp>
        <p:sp>
          <p:nvSpPr>
            <p:cNvPr id="21" name="TextBox 20"/>
            <p:cNvSpPr txBox="1"/>
            <p:nvPr/>
          </p:nvSpPr>
          <p:spPr>
            <a:xfrm>
              <a:off x="6858000" y="3657600"/>
              <a:ext cx="838200" cy="307777"/>
            </a:xfrm>
            <a:prstGeom prst="rect">
              <a:avLst/>
            </a:prstGeom>
            <a:noFill/>
          </p:spPr>
          <p:txBody>
            <a:bodyPr wrap="square" rtlCol="0">
              <a:spAutoFit/>
            </a:bodyPr>
            <a:lstStyle/>
            <a:p>
              <a:r>
                <a:rPr lang="en-US" sz="1400" dirty="0" smtClean="0"/>
                <a:t>INVITE</a:t>
              </a:r>
              <a:endParaRPr lang="en-US" sz="1400" dirty="0"/>
            </a:p>
          </p:txBody>
        </p:sp>
        <p:cxnSp>
          <p:nvCxnSpPr>
            <p:cNvPr id="22" name="Straight Arrow Connector 21"/>
            <p:cNvCxnSpPr/>
            <p:nvPr/>
          </p:nvCxnSpPr>
          <p:spPr bwMode="auto">
            <a:xfrm>
              <a:off x="6629400" y="5333999"/>
              <a:ext cx="1219200" cy="1"/>
            </a:xfrm>
            <a:prstGeom prst="straightConnector1">
              <a:avLst/>
            </a:prstGeom>
            <a:noFill/>
            <a:ln w="19050" cap="flat" cmpd="sng" algn="ctr">
              <a:solidFill>
                <a:schemeClr val="accent4"/>
              </a:solidFill>
              <a:prstDash val="solid"/>
              <a:round/>
              <a:headEnd type="none" w="med" len="med"/>
              <a:tailEnd type="arrow"/>
            </a:ln>
            <a:effectLst/>
          </p:spPr>
        </p:cxnSp>
        <p:sp>
          <p:nvSpPr>
            <p:cNvPr id="23" name="TextBox 22"/>
            <p:cNvSpPr txBox="1"/>
            <p:nvPr/>
          </p:nvSpPr>
          <p:spPr>
            <a:xfrm>
              <a:off x="6858000" y="5029200"/>
              <a:ext cx="762000" cy="307777"/>
            </a:xfrm>
            <a:prstGeom prst="rect">
              <a:avLst/>
            </a:prstGeom>
            <a:noFill/>
          </p:spPr>
          <p:txBody>
            <a:bodyPr wrap="square" rtlCol="0">
              <a:spAutoFit/>
            </a:bodyPr>
            <a:lstStyle/>
            <a:p>
              <a:r>
                <a:rPr lang="en-US" sz="1400" dirty="0" smtClean="0"/>
                <a:t>INVITE</a:t>
              </a:r>
              <a:endParaRPr lang="en-US" sz="1400" dirty="0"/>
            </a:p>
          </p:txBody>
        </p:sp>
        <p:cxnSp>
          <p:nvCxnSpPr>
            <p:cNvPr id="24" name="Straight Connector 23"/>
            <p:cNvCxnSpPr/>
            <p:nvPr/>
          </p:nvCxnSpPr>
          <p:spPr bwMode="auto">
            <a:xfrm>
              <a:off x="6248400" y="2971800"/>
              <a:ext cx="304800" cy="1588"/>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6248400" y="3276600"/>
              <a:ext cx="304800" cy="1588"/>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248400" y="3962400"/>
              <a:ext cx="304800" cy="1588"/>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6248400" y="5334000"/>
              <a:ext cx="304800" cy="1588"/>
            </a:xfrm>
            <a:prstGeom prst="line">
              <a:avLst/>
            </a:prstGeom>
            <a:noFill/>
            <a:ln w="12700" cap="flat" cmpd="sng" algn="ctr">
              <a:solidFill>
                <a:schemeClr val="tx1"/>
              </a:solidFill>
              <a:prstDash val="solid"/>
              <a:round/>
              <a:headEnd type="none" w="med" len="med"/>
              <a:tailEnd type="none" w="med" len="med"/>
            </a:ln>
            <a:effectLst/>
          </p:spPr>
        </p:cxnSp>
        <p:cxnSp>
          <p:nvCxnSpPr>
            <p:cNvPr id="28" name="Straight Arrow Connector 27"/>
            <p:cNvCxnSpPr/>
            <p:nvPr/>
          </p:nvCxnSpPr>
          <p:spPr bwMode="auto">
            <a:xfrm rot="5400000">
              <a:off x="6249194" y="3123406"/>
              <a:ext cx="304800" cy="1588"/>
            </a:xfrm>
            <a:prstGeom prst="straightConnector1">
              <a:avLst/>
            </a:prstGeom>
            <a:noFill/>
            <a:ln w="12700" cap="flat" cmpd="sng" algn="ctr">
              <a:solidFill>
                <a:schemeClr val="tx1"/>
              </a:solidFill>
              <a:prstDash val="solid"/>
              <a:round/>
              <a:headEnd type="arrow"/>
              <a:tailEnd type="arrow"/>
            </a:ln>
            <a:effectLst/>
          </p:spPr>
        </p:cxnSp>
        <p:cxnSp>
          <p:nvCxnSpPr>
            <p:cNvPr id="29" name="Straight Arrow Connector 28"/>
            <p:cNvCxnSpPr/>
            <p:nvPr/>
          </p:nvCxnSpPr>
          <p:spPr bwMode="auto">
            <a:xfrm rot="5400000">
              <a:off x="6058694" y="3618706"/>
              <a:ext cx="685800" cy="1588"/>
            </a:xfrm>
            <a:prstGeom prst="straightConnector1">
              <a:avLst/>
            </a:prstGeom>
            <a:noFill/>
            <a:ln w="12700" cap="flat" cmpd="sng" algn="ctr">
              <a:solidFill>
                <a:schemeClr val="tx1"/>
              </a:solidFill>
              <a:prstDash val="solid"/>
              <a:round/>
              <a:headEnd type="arrow"/>
              <a:tailEnd type="arrow"/>
            </a:ln>
            <a:effectLst/>
          </p:spPr>
        </p:cxnSp>
        <p:cxnSp>
          <p:nvCxnSpPr>
            <p:cNvPr id="30" name="Straight Arrow Connector 29"/>
            <p:cNvCxnSpPr/>
            <p:nvPr/>
          </p:nvCxnSpPr>
          <p:spPr bwMode="auto">
            <a:xfrm rot="5400000">
              <a:off x="5715794" y="4647406"/>
              <a:ext cx="1371600" cy="1588"/>
            </a:xfrm>
            <a:prstGeom prst="straightConnector1">
              <a:avLst/>
            </a:prstGeom>
            <a:noFill/>
            <a:ln w="12700" cap="flat" cmpd="sng" algn="ctr">
              <a:solidFill>
                <a:schemeClr val="tx1"/>
              </a:solidFill>
              <a:prstDash val="solid"/>
              <a:round/>
              <a:headEnd type="arrow"/>
              <a:tailEnd type="arrow"/>
            </a:ln>
            <a:effectLst/>
          </p:spPr>
        </p:cxnSp>
        <p:sp>
          <p:nvSpPr>
            <p:cNvPr id="31" name="TextBox 30"/>
            <p:cNvSpPr txBox="1"/>
            <p:nvPr/>
          </p:nvSpPr>
          <p:spPr>
            <a:xfrm>
              <a:off x="6096000" y="2971800"/>
              <a:ext cx="381000" cy="307777"/>
            </a:xfrm>
            <a:prstGeom prst="rect">
              <a:avLst/>
            </a:prstGeom>
            <a:noFill/>
          </p:spPr>
          <p:txBody>
            <a:bodyPr wrap="square" rtlCol="0">
              <a:spAutoFit/>
            </a:bodyPr>
            <a:lstStyle/>
            <a:p>
              <a:r>
                <a:rPr lang="en-US" sz="1400" dirty="0" smtClean="0"/>
                <a:t>T</a:t>
              </a:r>
              <a:r>
                <a:rPr lang="en-US" sz="1400" baseline="-25000" dirty="0" smtClean="0"/>
                <a:t>1</a:t>
              </a:r>
              <a:endParaRPr lang="en-US" sz="1400" baseline="-25000" dirty="0"/>
            </a:p>
          </p:txBody>
        </p:sp>
        <p:sp>
          <p:nvSpPr>
            <p:cNvPr id="32" name="TextBox 31"/>
            <p:cNvSpPr txBox="1"/>
            <p:nvPr/>
          </p:nvSpPr>
          <p:spPr>
            <a:xfrm>
              <a:off x="6019800" y="3429000"/>
              <a:ext cx="457200" cy="307777"/>
            </a:xfrm>
            <a:prstGeom prst="rect">
              <a:avLst/>
            </a:prstGeom>
            <a:noFill/>
          </p:spPr>
          <p:txBody>
            <a:bodyPr wrap="square" rtlCol="0">
              <a:spAutoFit/>
            </a:bodyPr>
            <a:lstStyle/>
            <a:p>
              <a:r>
                <a:rPr lang="en-US" sz="1400" dirty="0" smtClean="0"/>
                <a:t>2T</a:t>
              </a:r>
              <a:r>
                <a:rPr lang="en-US" sz="1400" baseline="-25000" dirty="0" smtClean="0"/>
                <a:t>1</a:t>
              </a:r>
              <a:endParaRPr lang="en-US" sz="1400" baseline="-25000" dirty="0"/>
            </a:p>
          </p:txBody>
        </p:sp>
        <p:sp>
          <p:nvSpPr>
            <p:cNvPr id="33" name="TextBox 32"/>
            <p:cNvSpPr txBox="1"/>
            <p:nvPr/>
          </p:nvSpPr>
          <p:spPr>
            <a:xfrm>
              <a:off x="6019800" y="4419600"/>
              <a:ext cx="457200" cy="307777"/>
            </a:xfrm>
            <a:prstGeom prst="rect">
              <a:avLst/>
            </a:prstGeom>
            <a:noFill/>
          </p:spPr>
          <p:txBody>
            <a:bodyPr wrap="square" rtlCol="0">
              <a:spAutoFit/>
            </a:bodyPr>
            <a:lstStyle/>
            <a:p>
              <a:r>
                <a:rPr lang="en-US" sz="1400" dirty="0" smtClean="0"/>
                <a:t>4T</a:t>
              </a:r>
              <a:r>
                <a:rPr lang="en-US" sz="1400" baseline="-25000" dirty="0" smtClean="0"/>
                <a:t>1</a:t>
              </a:r>
              <a:endParaRPr lang="en-US" sz="1400" baseline="-25000" dirty="0"/>
            </a:p>
          </p:txBody>
        </p:sp>
        <p:cxnSp>
          <p:nvCxnSpPr>
            <p:cNvPr id="34" name="Straight Connector 33"/>
            <p:cNvCxnSpPr/>
            <p:nvPr/>
          </p:nvCxnSpPr>
          <p:spPr bwMode="auto">
            <a:xfrm rot="5400000">
              <a:off x="6667897" y="5752703"/>
              <a:ext cx="228600" cy="794"/>
            </a:xfrm>
            <a:prstGeom prst="line">
              <a:avLst/>
            </a:prstGeom>
            <a:noFill/>
            <a:ln w="38100" cap="flat" cmpd="sng" algn="ctr">
              <a:solidFill>
                <a:schemeClr val="tx1"/>
              </a:solidFill>
              <a:prstDash val="sysDot"/>
              <a:round/>
              <a:headEnd type="none" w="med" len="med"/>
              <a:tailEnd type="none" w="med" len="med"/>
            </a:ln>
            <a:effectLst/>
          </p:spPr>
        </p:cxnSp>
        <p:sp>
          <p:nvSpPr>
            <p:cNvPr id="35" name="Multiply 34"/>
            <p:cNvSpPr/>
            <p:nvPr/>
          </p:nvSpPr>
          <p:spPr bwMode="auto">
            <a:xfrm>
              <a:off x="7696200" y="2743200"/>
              <a:ext cx="457200" cy="457200"/>
            </a:xfrm>
            <a:prstGeom prst="mathMultiply">
              <a:avLst>
                <a:gd name="adj1" fmla="val 482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6" name="Multiply 35"/>
            <p:cNvSpPr/>
            <p:nvPr/>
          </p:nvSpPr>
          <p:spPr bwMode="auto">
            <a:xfrm>
              <a:off x="7696200" y="3048000"/>
              <a:ext cx="457200" cy="457200"/>
            </a:xfrm>
            <a:prstGeom prst="mathMultiply">
              <a:avLst>
                <a:gd name="adj1" fmla="val 482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7" name="Multiply 36"/>
            <p:cNvSpPr/>
            <p:nvPr/>
          </p:nvSpPr>
          <p:spPr bwMode="auto">
            <a:xfrm>
              <a:off x="7696200" y="3733800"/>
              <a:ext cx="457200" cy="457200"/>
            </a:xfrm>
            <a:prstGeom prst="mathMultiply">
              <a:avLst>
                <a:gd name="adj1" fmla="val 482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8" name="Multiply 37"/>
            <p:cNvSpPr/>
            <p:nvPr/>
          </p:nvSpPr>
          <p:spPr bwMode="auto">
            <a:xfrm>
              <a:off x="7696200" y="5105400"/>
              <a:ext cx="457200" cy="457200"/>
            </a:xfrm>
            <a:prstGeom prst="mathMultiply">
              <a:avLst>
                <a:gd name="adj1" fmla="val 482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47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47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477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477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t>Introduction to SIP</a:t>
            </a:r>
          </a:p>
          <a:p>
            <a:pPr lvl="1"/>
            <a:r>
              <a:rPr lang="en-US" sz="2400" dirty="0" smtClean="0"/>
              <a:t>SIP Overload Control Motivation and Overview</a:t>
            </a:r>
          </a:p>
          <a:p>
            <a:pPr lvl="1"/>
            <a:r>
              <a:rPr lang="en-US" sz="2400" dirty="0" smtClean="0"/>
              <a:t>Filter-based SIP Overload Control</a:t>
            </a:r>
          </a:p>
          <a:p>
            <a:pPr lvl="1"/>
            <a:r>
              <a:rPr lang="en-US" sz="2400" dirty="0" smtClean="0"/>
              <a:t>Overload Control for SIP over UDP</a:t>
            </a:r>
          </a:p>
          <a:p>
            <a:pPr lvl="1"/>
            <a:r>
              <a:rPr lang="en-US" sz="2400" dirty="0" smtClean="0"/>
              <a:t>Overload Control for SIP over TCP</a:t>
            </a:r>
          </a:p>
          <a:p>
            <a:pPr lvl="1"/>
            <a:r>
              <a:rPr lang="en-US" sz="2400" dirty="0" smtClean="0"/>
              <a:t>Summary</a:t>
            </a:r>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ltLang="zh-CN" dirty="0"/>
              <a:t>Slide </a:t>
            </a:r>
            <a:fld id="{0A970C82-6173-45B5-8B67-308BA50B22A3}" type="slidenum">
              <a:rPr lang="en-US" altLang="zh-CN"/>
              <a:pPr/>
              <a:t>20</a:t>
            </a:fld>
            <a:endParaRPr lang="en-US" altLang="zh-CN" dirty="0"/>
          </a:p>
        </p:txBody>
      </p:sp>
      <p:sp>
        <p:nvSpPr>
          <p:cNvPr id="2461698" name="Rectangle 2"/>
          <p:cNvSpPr>
            <a:spLocks noGrp="1" noChangeArrowheads="1"/>
          </p:cNvSpPr>
          <p:nvPr>
            <p:ph type="title"/>
          </p:nvPr>
        </p:nvSpPr>
        <p:spPr/>
        <p:txBody>
          <a:bodyPr/>
          <a:lstStyle/>
          <a:p>
            <a:r>
              <a:rPr lang="en-US" altLang="zh-CN" sz="1800" dirty="0" smtClean="0">
                <a:ea typeface="宋体" pitchFamily="2" charset="-122"/>
              </a:rPr>
              <a:t>SIP over UDP: Message Rejection upon Overload?</a:t>
            </a:r>
            <a:endParaRPr lang="en-US" altLang="zh-CN" sz="1800" dirty="0">
              <a:ea typeface="宋体" pitchFamily="2" charset="-122"/>
            </a:endParaRPr>
          </a:p>
        </p:txBody>
      </p:sp>
      <p:sp>
        <p:nvSpPr>
          <p:cNvPr id="2461699" name="Rectangle 3"/>
          <p:cNvSpPr>
            <a:spLocks noGrp="1" noChangeArrowheads="1"/>
          </p:cNvSpPr>
          <p:nvPr>
            <p:ph type="body" idx="1"/>
          </p:nvPr>
        </p:nvSpPr>
        <p:spPr>
          <a:xfrm>
            <a:off x="609600" y="1066800"/>
            <a:ext cx="8229600" cy="6248400"/>
          </a:xfrm>
        </p:spPr>
        <p:txBody>
          <a:bodyPr/>
          <a:lstStyle/>
          <a:p>
            <a:pPr lvl="1"/>
            <a:r>
              <a:rPr lang="en-US" altLang="zh-CN" dirty="0">
                <a:ea typeface="宋体" pitchFamily="2" charset="-122"/>
              </a:rPr>
              <a:t>Rejecting excessive requests upon overload? </a:t>
            </a:r>
            <a:endParaRPr lang="en-US" altLang="zh-CN" dirty="0" smtClean="0">
              <a:ea typeface="宋体" pitchFamily="2" charset="-122"/>
            </a:endParaRPr>
          </a:p>
          <a:p>
            <a:pPr lvl="2"/>
            <a:r>
              <a:rPr lang="en-US" altLang="zh-CN" dirty="0" smtClean="0">
                <a:ea typeface="宋体" pitchFamily="2" charset="-122"/>
              </a:rPr>
              <a:t>SIP </a:t>
            </a:r>
            <a:r>
              <a:rPr lang="en-US" altLang="zh-CN" dirty="0">
                <a:ea typeface="宋体" pitchFamily="2" charset="-122"/>
              </a:rPr>
              <a:t>503 (Service Unavailable) response </a:t>
            </a:r>
            <a:r>
              <a:rPr lang="en-US" altLang="zh-CN" dirty="0" smtClean="0">
                <a:ea typeface="宋体" pitchFamily="2" charset="-122"/>
              </a:rPr>
              <a:t>code </a:t>
            </a:r>
            <a:r>
              <a:rPr lang="en-US" altLang="zh-CN" dirty="0">
                <a:ea typeface="宋体" pitchFamily="2" charset="-122"/>
              </a:rPr>
              <a:t>to reject individual request</a:t>
            </a:r>
          </a:p>
          <a:p>
            <a:pPr lvl="1"/>
            <a:endParaRPr lang="en-US" altLang="zh-CN" dirty="0">
              <a:ea typeface="宋体" pitchFamily="2" charset="-122"/>
            </a:endParaRPr>
          </a:p>
          <a:p>
            <a:pPr lvl="1"/>
            <a:r>
              <a:rPr lang="en-US" altLang="zh-CN" dirty="0">
                <a:ea typeface="宋体" pitchFamily="2" charset="-122"/>
              </a:rPr>
              <a:t>Trying an alternative server</a:t>
            </a:r>
            <a:r>
              <a:rPr lang="en-US" altLang="zh-CN" dirty="0" smtClean="0">
                <a:ea typeface="宋体" pitchFamily="2" charset="-122"/>
              </a:rPr>
              <a:t>?</a:t>
            </a:r>
          </a:p>
          <a:p>
            <a:pPr lvl="2"/>
            <a:r>
              <a:rPr lang="en-US" altLang="zh-CN" dirty="0" smtClean="0">
                <a:ea typeface="宋体" pitchFamily="2" charset="-122"/>
              </a:rPr>
              <a:t>may </a:t>
            </a:r>
            <a:r>
              <a:rPr lang="en-US" altLang="zh-CN" dirty="0">
                <a:ea typeface="宋体" pitchFamily="2" charset="-122"/>
              </a:rPr>
              <a:t>soon be overloaded too-&gt; cascading failure</a:t>
            </a:r>
            <a:r>
              <a:rPr lang="en-US" altLang="zh-CN" dirty="0" smtClean="0">
                <a:ea typeface="宋体" pitchFamily="2" charset="-122"/>
              </a:rPr>
              <a:t>!</a:t>
            </a:r>
            <a:endParaRPr lang="en-US" altLang="zh-CN" dirty="0">
              <a:ea typeface="宋体" pitchFamily="2" charset="-122"/>
            </a:endParaRPr>
          </a:p>
        </p:txBody>
      </p:sp>
      <p:grpSp>
        <p:nvGrpSpPr>
          <p:cNvPr id="30" name="Group 29"/>
          <p:cNvGrpSpPr/>
          <p:nvPr/>
        </p:nvGrpSpPr>
        <p:grpSpPr>
          <a:xfrm>
            <a:off x="803148" y="3947984"/>
            <a:ext cx="7696200" cy="1830862"/>
            <a:chOff x="803148" y="3947984"/>
            <a:chExt cx="7696200" cy="1830862"/>
          </a:xfrm>
        </p:grpSpPr>
        <p:sp>
          <p:nvSpPr>
            <p:cNvPr id="27" name="Oval 26"/>
            <p:cNvSpPr/>
            <p:nvPr/>
          </p:nvSpPr>
          <p:spPr bwMode="auto">
            <a:xfrm>
              <a:off x="5343906" y="4186881"/>
              <a:ext cx="923544" cy="656968"/>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29" name="Picture 3"/>
            <p:cNvPicPr>
              <a:picLocks noChangeAspect="1" noChangeArrowheads="1"/>
            </p:cNvPicPr>
            <p:nvPr/>
          </p:nvPicPr>
          <p:blipFill>
            <a:blip r:embed="rId3" cstate="print"/>
            <a:srcRect/>
            <a:stretch>
              <a:fillRect/>
            </a:stretch>
          </p:blipFill>
          <p:spPr bwMode="auto">
            <a:xfrm>
              <a:off x="3265932" y="4306330"/>
              <a:ext cx="644557" cy="441346"/>
            </a:xfrm>
            <a:prstGeom prst="rect">
              <a:avLst/>
            </a:prstGeom>
            <a:noFill/>
            <a:ln w="9525">
              <a:noFill/>
              <a:miter lim="800000"/>
              <a:headEnd/>
              <a:tailEnd/>
            </a:ln>
            <a:effectLst/>
          </p:spPr>
        </p:pic>
        <p:cxnSp>
          <p:nvCxnSpPr>
            <p:cNvPr id="33" name="Straight Arrow Connector 32"/>
            <p:cNvCxnSpPr/>
            <p:nvPr/>
          </p:nvCxnSpPr>
          <p:spPr bwMode="auto">
            <a:xfrm>
              <a:off x="3650742" y="4963298"/>
              <a:ext cx="2077974" cy="1245"/>
            </a:xfrm>
            <a:prstGeom prst="straightConnector1">
              <a:avLst/>
            </a:prstGeom>
            <a:noFill/>
            <a:ln w="19050" cap="flat" cmpd="sng" algn="ctr">
              <a:solidFill>
                <a:schemeClr val="accent4"/>
              </a:solidFill>
              <a:prstDash val="solid"/>
              <a:round/>
              <a:headEnd type="none" w="med" len="med"/>
              <a:tailEnd type="arrow"/>
            </a:ln>
            <a:effectLst/>
          </p:spPr>
        </p:cxnSp>
        <p:sp>
          <p:nvSpPr>
            <p:cNvPr id="35" name="TextBox 34"/>
            <p:cNvSpPr txBox="1"/>
            <p:nvPr/>
          </p:nvSpPr>
          <p:spPr>
            <a:xfrm>
              <a:off x="4343400" y="4724400"/>
              <a:ext cx="846582" cy="241231"/>
            </a:xfrm>
            <a:prstGeom prst="rect">
              <a:avLst/>
            </a:prstGeom>
            <a:noFill/>
          </p:spPr>
          <p:txBody>
            <a:bodyPr wrap="square" rtlCol="0">
              <a:spAutoFit/>
            </a:bodyPr>
            <a:lstStyle/>
            <a:p>
              <a:r>
                <a:rPr lang="en-US" sz="1400" dirty="0" smtClean="0"/>
                <a:t>INVITE</a:t>
              </a:r>
              <a:endParaRPr lang="en-US" sz="1400" dirty="0"/>
            </a:p>
          </p:txBody>
        </p:sp>
        <p:pic>
          <p:nvPicPr>
            <p:cNvPr id="36" name="Picture 3"/>
            <p:cNvPicPr>
              <a:picLocks noChangeAspect="1" noChangeArrowheads="1"/>
            </p:cNvPicPr>
            <p:nvPr/>
          </p:nvPicPr>
          <p:blipFill>
            <a:blip r:embed="rId3" cstate="print"/>
            <a:srcRect/>
            <a:stretch>
              <a:fillRect/>
            </a:stretch>
          </p:blipFill>
          <p:spPr bwMode="auto">
            <a:xfrm>
              <a:off x="5497830" y="4306330"/>
              <a:ext cx="644557" cy="441346"/>
            </a:xfrm>
            <a:prstGeom prst="rect">
              <a:avLst/>
            </a:prstGeom>
            <a:noFill/>
            <a:ln w="9525">
              <a:noFill/>
              <a:miter lim="800000"/>
              <a:headEnd/>
              <a:tailEnd/>
            </a:ln>
            <a:effectLst/>
          </p:spPr>
        </p:pic>
        <p:cxnSp>
          <p:nvCxnSpPr>
            <p:cNvPr id="39" name="Straight Arrow Connector 38"/>
            <p:cNvCxnSpPr/>
            <p:nvPr/>
          </p:nvCxnSpPr>
          <p:spPr bwMode="auto">
            <a:xfrm>
              <a:off x="3650742" y="5202195"/>
              <a:ext cx="2077974" cy="1245"/>
            </a:xfrm>
            <a:prstGeom prst="straightConnector1">
              <a:avLst/>
            </a:prstGeom>
            <a:noFill/>
            <a:ln w="19050" cap="flat" cmpd="sng" algn="ctr">
              <a:solidFill>
                <a:schemeClr val="accent4"/>
              </a:solidFill>
              <a:prstDash val="solid"/>
              <a:round/>
              <a:headEnd type="arrow" w="med" len="med"/>
              <a:tailEnd type="none"/>
            </a:ln>
            <a:effectLst/>
          </p:spPr>
        </p:cxnSp>
        <p:sp>
          <p:nvSpPr>
            <p:cNvPr id="40" name="TextBox 39"/>
            <p:cNvSpPr txBox="1"/>
            <p:nvPr/>
          </p:nvSpPr>
          <p:spPr>
            <a:xfrm>
              <a:off x="3650742" y="4963298"/>
              <a:ext cx="2231898" cy="241231"/>
            </a:xfrm>
            <a:prstGeom prst="rect">
              <a:avLst/>
            </a:prstGeom>
            <a:noFill/>
          </p:spPr>
          <p:txBody>
            <a:bodyPr wrap="square" rtlCol="0">
              <a:spAutoFit/>
            </a:bodyPr>
            <a:lstStyle/>
            <a:p>
              <a:r>
                <a:rPr lang="en-US" sz="1400" dirty="0" smtClean="0"/>
                <a:t>503 Service Unavailable</a:t>
              </a:r>
              <a:endParaRPr lang="en-US" sz="1400" dirty="0"/>
            </a:p>
          </p:txBody>
        </p:sp>
        <p:cxnSp>
          <p:nvCxnSpPr>
            <p:cNvPr id="41" name="Straight Arrow Connector 40"/>
            <p:cNvCxnSpPr/>
            <p:nvPr/>
          </p:nvCxnSpPr>
          <p:spPr bwMode="auto">
            <a:xfrm>
              <a:off x="3650742" y="5441092"/>
              <a:ext cx="2077974" cy="1245"/>
            </a:xfrm>
            <a:prstGeom prst="straightConnector1">
              <a:avLst/>
            </a:prstGeom>
            <a:noFill/>
            <a:ln w="19050" cap="flat" cmpd="sng" algn="ctr">
              <a:solidFill>
                <a:schemeClr val="accent4"/>
              </a:solidFill>
              <a:prstDash val="solid"/>
              <a:round/>
              <a:headEnd type="none" w="med" len="med"/>
              <a:tailEnd type="arrow"/>
            </a:ln>
            <a:effectLst/>
          </p:spPr>
        </p:cxnSp>
        <p:sp>
          <p:nvSpPr>
            <p:cNvPr id="42" name="TextBox 41"/>
            <p:cNvSpPr txBox="1"/>
            <p:nvPr/>
          </p:nvSpPr>
          <p:spPr>
            <a:xfrm>
              <a:off x="4497324" y="5202195"/>
              <a:ext cx="846582" cy="241231"/>
            </a:xfrm>
            <a:prstGeom prst="rect">
              <a:avLst/>
            </a:prstGeom>
            <a:noFill/>
          </p:spPr>
          <p:txBody>
            <a:bodyPr wrap="square" rtlCol="0">
              <a:spAutoFit/>
            </a:bodyPr>
            <a:lstStyle/>
            <a:p>
              <a:r>
                <a:rPr lang="en-US" sz="1400" dirty="0" smtClean="0"/>
                <a:t>ACK</a:t>
              </a:r>
              <a:endParaRPr lang="en-US" sz="1400" dirty="0"/>
            </a:p>
          </p:txBody>
        </p:sp>
        <p:pic>
          <p:nvPicPr>
            <p:cNvPr id="43" name="Picture 3"/>
            <p:cNvPicPr>
              <a:picLocks noChangeAspect="1" noChangeArrowheads="1"/>
            </p:cNvPicPr>
            <p:nvPr/>
          </p:nvPicPr>
          <p:blipFill>
            <a:blip r:embed="rId3" cstate="print"/>
            <a:srcRect/>
            <a:stretch>
              <a:fillRect/>
            </a:stretch>
          </p:blipFill>
          <p:spPr bwMode="auto">
            <a:xfrm>
              <a:off x="7575804" y="4306330"/>
              <a:ext cx="644557" cy="441346"/>
            </a:xfrm>
            <a:prstGeom prst="rect">
              <a:avLst/>
            </a:prstGeom>
            <a:noFill/>
            <a:ln w="9525">
              <a:noFill/>
              <a:miter lim="800000"/>
              <a:headEnd/>
              <a:tailEnd/>
            </a:ln>
            <a:effectLst/>
          </p:spPr>
        </p:pic>
        <p:cxnSp>
          <p:nvCxnSpPr>
            <p:cNvPr id="44" name="Straight Connector 43"/>
            <p:cNvCxnSpPr/>
            <p:nvPr/>
          </p:nvCxnSpPr>
          <p:spPr bwMode="auto">
            <a:xfrm rot="16200000" flipH="1">
              <a:off x="7390770" y="5277808"/>
              <a:ext cx="992662" cy="5294"/>
            </a:xfrm>
            <a:prstGeom prst="line">
              <a:avLst/>
            </a:prstGeom>
            <a:noFill/>
            <a:ln w="38100" cap="flat" cmpd="sng" algn="ctr">
              <a:solidFill>
                <a:srgbClr val="00B0F0"/>
              </a:solidFill>
              <a:prstDash val="solid"/>
              <a:round/>
              <a:headEnd type="none" w="med" len="med"/>
              <a:tailEnd type="none" w="med" len="med"/>
            </a:ln>
            <a:effectLst/>
          </p:spPr>
        </p:cxnSp>
        <p:cxnSp>
          <p:nvCxnSpPr>
            <p:cNvPr id="45" name="Straight Arrow Connector 44"/>
            <p:cNvCxnSpPr/>
            <p:nvPr/>
          </p:nvCxnSpPr>
          <p:spPr bwMode="auto">
            <a:xfrm>
              <a:off x="3650742" y="5679989"/>
              <a:ext cx="4232910" cy="1245"/>
            </a:xfrm>
            <a:prstGeom prst="straightConnector1">
              <a:avLst/>
            </a:prstGeom>
            <a:noFill/>
            <a:ln w="19050" cap="flat" cmpd="sng" algn="ctr">
              <a:solidFill>
                <a:schemeClr val="accent4"/>
              </a:solidFill>
              <a:prstDash val="solid"/>
              <a:round/>
              <a:headEnd type="none" w="med" len="med"/>
              <a:tailEnd type="arrow"/>
            </a:ln>
            <a:effectLst/>
          </p:spPr>
        </p:cxnSp>
        <p:sp>
          <p:nvSpPr>
            <p:cNvPr id="46" name="TextBox 45"/>
            <p:cNvSpPr txBox="1"/>
            <p:nvPr/>
          </p:nvSpPr>
          <p:spPr>
            <a:xfrm>
              <a:off x="4266438" y="5441092"/>
              <a:ext cx="1000506" cy="241231"/>
            </a:xfrm>
            <a:prstGeom prst="rect">
              <a:avLst/>
            </a:prstGeom>
            <a:noFill/>
          </p:spPr>
          <p:txBody>
            <a:bodyPr wrap="square" rtlCol="0">
              <a:spAutoFit/>
            </a:bodyPr>
            <a:lstStyle/>
            <a:p>
              <a:r>
                <a:rPr lang="en-US" sz="1400" dirty="0" smtClean="0"/>
                <a:t>b) INVITE</a:t>
              </a:r>
              <a:endParaRPr lang="en-US" sz="1400" dirty="0"/>
            </a:p>
          </p:txBody>
        </p:sp>
        <p:pic>
          <p:nvPicPr>
            <p:cNvPr id="47" name="Picture 4"/>
            <p:cNvPicPr>
              <a:picLocks noChangeAspect="1" noChangeArrowheads="1"/>
            </p:cNvPicPr>
            <p:nvPr/>
          </p:nvPicPr>
          <p:blipFill>
            <a:blip r:embed="rId4" cstate="print"/>
            <a:srcRect/>
            <a:stretch>
              <a:fillRect/>
            </a:stretch>
          </p:blipFill>
          <p:spPr bwMode="auto">
            <a:xfrm>
              <a:off x="880110" y="4306330"/>
              <a:ext cx="577215" cy="388208"/>
            </a:xfrm>
            <a:prstGeom prst="rect">
              <a:avLst/>
            </a:prstGeom>
            <a:noFill/>
            <a:ln w="9525">
              <a:noFill/>
              <a:miter lim="800000"/>
              <a:headEnd/>
              <a:tailEnd/>
            </a:ln>
            <a:effectLst/>
          </p:spPr>
        </p:pic>
        <p:cxnSp>
          <p:nvCxnSpPr>
            <p:cNvPr id="48" name="Straight Arrow Connector 47"/>
            <p:cNvCxnSpPr/>
            <p:nvPr/>
          </p:nvCxnSpPr>
          <p:spPr bwMode="auto">
            <a:xfrm>
              <a:off x="1187958" y="5560541"/>
              <a:ext cx="2308860" cy="1245"/>
            </a:xfrm>
            <a:prstGeom prst="straightConnector1">
              <a:avLst/>
            </a:prstGeom>
            <a:noFill/>
            <a:ln w="19050" cap="flat" cmpd="sng" algn="ctr">
              <a:solidFill>
                <a:schemeClr val="accent4"/>
              </a:solidFill>
              <a:prstDash val="solid"/>
              <a:round/>
              <a:headEnd type="arrow" w="med" len="med"/>
              <a:tailEnd type="none"/>
            </a:ln>
            <a:effectLst/>
          </p:spPr>
        </p:cxnSp>
        <p:sp>
          <p:nvSpPr>
            <p:cNvPr id="49" name="TextBox 48"/>
            <p:cNvSpPr txBox="1"/>
            <p:nvPr/>
          </p:nvSpPr>
          <p:spPr>
            <a:xfrm>
              <a:off x="1187958" y="5321643"/>
              <a:ext cx="2462784" cy="241231"/>
            </a:xfrm>
            <a:prstGeom prst="rect">
              <a:avLst/>
            </a:prstGeom>
            <a:noFill/>
          </p:spPr>
          <p:txBody>
            <a:bodyPr wrap="square" rtlCol="0">
              <a:spAutoFit/>
            </a:bodyPr>
            <a:lstStyle/>
            <a:p>
              <a:r>
                <a:rPr lang="en-US" sz="1400" dirty="0" smtClean="0"/>
                <a:t>a) 500 Server Internal Error</a:t>
              </a:r>
              <a:endParaRPr lang="en-US" sz="1400" dirty="0"/>
            </a:p>
          </p:txBody>
        </p:sp>
        <p:cxnSp>
          <p:nvCxnSpPr>
            <p:cNvPr id="50" name="Straight Connector 49"/>
            <p:cNvCxnSpPr/>
            <p:nvPr/>
          </p:nvCxnSpPr>
          <p:spPr bwMode="auto">
            <a:xfrm rot="5400000">
              <a:off x="584081" y="5248267"/>
              <a:ext cx="1052386" cy="4652"/>
            </a:xfrm>
            <a:prstGeom prst="line">
              <a:avLst/>
            </a:prstGeom>
            <a:noFill/>
            <a:ln w="38100" cap="flat" cmpd="sng" algn="ctr">
              <a:solidFill>
                <a:srgbClr val="FF7C80"/>
              </a:solidFill>
              <a:prstDash val="solid"/>
              <a:round/>
              <a:headEnd type="none" w="med" len="med"/>
              <a:tailEnd type="none" w="med" len="med"/>
            </a:ln>
            <a:effectLst/>
          </p:spPr>
        </p:cxnSp>
        <p:sp>
          <p:nvSpPr>
            <p:cNvPr id="51" name="TextBox 50"/>
            <p:cNvSpPr txBox="1"/>
            <p:nvPr/>
          </p:nvSpPr>
          <p:spPr>
            <a:xfrm>
              <a:off x="803148" y="3947984"/>
              <a:ext cx="769620" cy="241231"/>
            </a:xfrm>
            <a:prstGeom prst="rect">
              <a:avLst/>
            </a:prstGeom>
            <a:noFill/>
          </p:spPr>
          <p:txBody>
            <a:bodyPr wrap="square" rtlCol="0">
              <a:spAutoFit/>
            </a:bodyPr>
            <a:lstStyle/>
            <a:p>
              <a:r>
                <a:rPr lang="en-US" sz="1400" dirty="0" smtClean="0">
                  <a:latin typeface="Comic Sans MS" pitchFamily="66" charset="0"/>
                </a:rPr>
                <a:t>Caller</a:t>
              </a:r>
              <a:endParaRPr lang="en-US" sz="1400" dirty="0">
                <a:latin typeface="Comic Sans MS" pitchFamily="66" charset="0"/>
              </a:endParaRPr>
            </a:p>
          </p:txBody>
        </p:sp>
        <p:sp>
          <p:nvSpPr>
            <p:cNvPr id="52" name="TextBox 51"/>
            <p:cNvSpPr txBox="1"/>
            <p:nvPr/>
          </p:nvSpPr>
          <p:spPr>
            <a:xfrm>
              <a:off x="2958084" y="3947984"/>
              <a:ext cx="1231392" cy="241231"/>
            </a:xfrm>
            <a:prstGeom prst="rect">
              <a:avLst/>
            </a:prstGeom>
            <a:noFill/>
          </p:spPr>
          <p:txBody>
            <a:bodyPr wrap="square" rtlCol="0">
              <a:spAutoFit/>
            </a:bodyPr>
            <a:lstStyle/>
            <a:p>
              <a:r>
                <a:rPr lang="en-US" sz="1400" dirty="0" smtClean="0">
                  <a:latin typeface="Comic Sans MS" pitchFamily="66" charset="0"/>
                </a:rPr>
                <a:t>SIP Proxy A</a:t>
              </a:r>
              <a:endParaRPr lang="en-US" sz="1400" dirty="0">
                <a:latin typeface="Comic Sans MS" pitchFamily="66" charset="0"/>
              </a:endParaRPr>
            </a:p>
          </p:txBody>
        </p:sp>
        <p:sp>
          <p:nvSpPr>
            <p:cNvPr id="53" name="TextBox 52"/>
            <p:cNvSpPr txBox="1"/>
            <p:nvPr/>
          </p:nvSpPr>
          <p:spPr>
            <a:xfrm>
              <a:off x="5189982" y="3947984"/>
              <a:ext cx="1231392" cy="241231"/>
            </a:xfrm>
            <a:prstGeom prst="rect">
              <a:avLst/>
            </a:prstGeom>
            <a:noFill/>
          </p:spPr>
          <p:txBody>
            <a:bodyPr wrap="square" rtlCol="0">
              <a:spAutoFit/>
            </a:bodyPr>
            <a:lstStyle/>
            <a:p>
              <a:r>
                <a:rPr lang="en-US" sz="1400" dirty="0" smtClean="0">
                  <a:latin typeface="Comic Sans MS" pitchFamily="66" charset="0"/>
                </a:rPr>
                <a:t>SIP Proxy B</a:t>
              </a:r>
              <a:endParaRPr lang="en-US" sz="1400" dirty="0">
                <a:latin typeface="Comic Sans MS" pitchFamily="66" charset="0"/>
              </a:endParaRPr>
            </a:p>
          </p:txBody>
        </p:sp>
        <p:sp>
          <p:nvSpPr>
            <p:cNvPr id="54" name="TextBox 53"/>
            <p:cNvSpPr txBox="1"/>
            <p:nvPr/>
          </p:nvSpPr>
          <p:spPr>
            <a:xfrm>
              <a:off x="7267956" y="4007708"/>
              <a:ext cx="1231392" cy="241231"/>
            </a:xfrm>
            <a:prstGeom prst="rect">
              <a:avLst/>
            </a:prstGeom>
            <a:noFill/>
          </p:spPr>
          <p:txBody>
            <a:bodyPr wrap="square" rtlCol="0">
              <a:spAutoFit/>
            </a:bodyPr>
            <a:lstStyle/>
            <a:p>
              <a:r>
                <a:rPr lang="en-US" sz="1400" dirty="0" smtClean="0">
                  <a:latin typeface="Comic Sans MS" pitchFamily="66" charset="0"/>
                </a:rPr>
                <a:t>SIP Proxy C</a:t>
              </a:r>
              <a:endParaRPr lang="en-US" sz="1400" dirty="0">
                <a:latin typeface="Comic Sans MS" pitchFamily="66" charset="0"/>
              </a:endParaRPr>
            </a:p>
          </p:txBody>
        </p:sp>
        <p:cxnSp>
          <p:nvCxnSpPr>
            <p:cNvPr id="66" name="Straight Connector 65"/>
            <p:cNvCxnSpPr/>
            <p:nvPr/>
          </p:nvCxnSpPr>
          <p:spPr bwMode="auto">
            <a:xfrm rot="16200000" flipH="1">
              <a:off x="3052664" y="5279868"/>
              <a:ext cx="992662" cy="5294"/>
            </a:xfrm>
            <a:prstGeom prst="line">
              <a:avLst/>
            </a:prstGeom>
            <a:noFill/>
            <a:ln w="38100" cap="flat" cmpd="sng" algn="ctr">
              <a:solidFill>
                <a:srgbClr val="00B0F0"/>
              </a:solidFill>
              <a:prstDash val="solid"/>
              <a:round/>
              <a:headEnd type="none" w="med" len="med"/>
              <a:tailEnd type="none" w="med" len="med"/>
            </a:ln>
            <a:effectLst/>
          </p:spPr>
        </p:cxnSp>
        <p:cxnSp>
          <p:nvCxnSpPr>
            <p:cNvPr id="67" name="Straight Connector 66"/>
            <p:cNvCxnSpPr/>
            <p:nvPr/>
          </p:nvCxnSpPr>
          <p:spPr bwMode="auto">
            <a:xfrm rot="16200000" flipH="1">
              <a:off x="5338664" y="5279868"/>
              <a:ext cx="992662" cy="5294"/>
            </a:xfrm>
            <a:prstGeom prst="line">
              <a:avLst/>
            </a:prstGeom>
            <a:noFill/>
            <a:ln w="38100" cap="flat" cmpd="sng" algn="ctr">
              <a:solidFill>
                <a:srgbClr val="00B0F0"/>
              </a:solidFill>
              <a:prstDash val="solid"/>
              <a:round/>
              <a:headEnd type="none" w="med" len="med"/>
              <a:tailEnd type="none" w="med" len="med"/>
            </a:ln>
            <a:effectLst/>
          </p:spPr>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1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16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6169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61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bwMode="auto">
          <a:xfrm>
            <a:off x="1866106" y="39631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altLang="zh-CN" dirty="0" smtClean="0">
                <a:ea typeface="宋体" pitchFamily="2" charset="-122"/>
              </a:rPr>
              <a:t>Feedback-based SIP Overload Control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76493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2094706" y="4344194"/>
            <a:ext cx="701040" cy="457200"/>
          </a:xfrm>
          <a:prstGeom prst="rect">
            <a:avLst/>
          </a:prstGeom>
          <a:noFill/>
          <a:ln>
            <a:noFill/>
          </a:ln>
        </p:spPr>
      </p:pic>
      <p:sp>
        <p:nvSpPr>
          <p:cNvPr id="7" name="Oval 6"/>
          <p:cNvSpPr/>
          <p:nvPr/>
        </p:nvSpPr>
        <p:spPr bwMode="auto">
          <a:xfrm>
            <a:off x="2932906" y="43441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Rounded Rectangle 8"/>
          <p:cNvSpPr/>
          <p:nvPr/>
        </p:nvSpPr>
        <p:spPr bwMode="auto">
          <a:xfrm>
            <a:off x="5523706" y="39631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5752306" y="4344194"/>
            <a:ext cx="701040" cy="457200"/>
          </a:xfrm>
          <a:prstGeom prst="rect">
            <a:avLst/>
          </a:prstGeom>
          <a:noFill/>
          <a:ln>
            <a:noFill/>
          </a:ln>
        </p:spPr>
      </p:pic>
      <p:sp>
        <p:nvSpPr>
          <p:cNvPr id="11" name="Oval 10"/>
          <p:cNvSpPr/>
          <p:nvPr/>
        </p:nvSpPr>
        <p:spPr bwMode="auto">
          <a:xfrm>
            <a:off x="6590506" y="43441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13" name="Straight Arrow Connector 12"/>
          <p:cNvCxnSpPr>
            <a:stCxn id="8" idx="3"/>
            <a:endCxn id="9" idx="1"/>
          </p:cNvCxnSpPr>
          <p:nvPr/>
        </p:nvCxnSpPr>
        <p:spPr bwMode="auto">
          <a:xfrm>
            <a:off x="3618706" y="4534694"/>
            <a:ext cx="1905000" cy="1588"/>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2" name="Straight Arrow Connector 21"/>
          <p:cNvCxnSpPr/>
          <p:nvPr/>
        </p:nvCxnSpPr>
        <p:spPr bwMode="auto">
          <a:xfrm>
            <a:off x="228600" y="4572000"/>
            <a:ext cx="1637506" cy="2382"/>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4" name="Straight Arrow Connector 23"/>
          <p:cNvCxnSpPr/>
          <p:nvPr/>
        </p:nvCxnSpPr>
        <p:spPr bwMode="auto">
          <a:xfrm flipV="1">
            <a:off x="7276306" y="4572000"/>
            <a:ext cx="1562894" cy="794"/>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8" name="Straight Arrow Connector 27"/>
          <p:cNvCxnSpPr/>
          <p:nvPr/>
        </p:nvCxnSpPr>
        <p:spPr bwMode="auto">
          <a:xfrm rot="5400000">
            <a:off x="2514600" y="5372100"/>
            <a:ext cx="533400" cy="1588"/>
          </a:xfrm>
          <a:prstGeom prst="straightConnector1">
            <a:avLst/>
          </a:prstGeom>
          <a:noFill/>
          <a:ln w="38100" cap="flat" cmpd="sng" algn="ctr">
            <a:solidFill>
              <a:schemeClr val="accent4"/>
            </a:solidFill>
            <a:prstDash val="solid"/>
            <a:round/>
            <a:headEnd type="none" w="med" len="med"/>
            <a:tailEnd type="triangle" w="lg" len="lg"/>
          </a:ln>
          <a:effectLst/>
        </p:spPr>
      </p:cxnSp>
      <p:sp>
        <p:nvSpPr>
          <p:cNvPr id="31" name="TextBox 30"/>
          <p:cNvSpPr txBox="1"/>
          <p:nvPr/>
        </p:nvSpPr>
        <p:spPr>
          <a:xfrm>
            <a:off x="1828800" y="5791200"/>
            <a:ext cx="2133600" cy="369332"/>
          </a:xfrm>
          <a:prstGeom prst="rect">
            <a:avLst/>
          </a:prstGeom>
          <a:noFill/>
        </p:spPr>
        <p:txBody>
          <a:bodyPr wrap="square" rtlCol="0">
            <a:spAutoFit/>
          </a:bodyPr>
          <a:lstStyle/>
          <a:p>
            <a:r>
              <a:rPr lang="en-US" dirty="0" smtClean="0"/>
              <a:t>Sending Entity (SE)</a:t>
            </a:r>
            <a:endParaRPr lang="en-US" dirty="0"/>
          </a:p>
        </p:txBody>
      </p:sp>
      <p:sp>
        <p:nvSpPr>
          <p:cNvPr id="32" name="TextBox 31"/>
          <p:cNvSpPr txBox="1"/>
          <p:nvPr/>
        </p:nvSpPr>
        <p:spPr>
          <a:xfrm>
            <a:off x="5410200" y="5791200"/>
            <a:ext cx="2362200" cy="369332"/>
          </a:xfrm>
          <a:prstGeom prst="rect">
            <a:avLst/>
          </a:prstGeom>
          <a:noFill/>
        </p:spPr>
        <p:txBody>
          <a:bodyPr wrap="square" rtlCol="0">
            <a:spAutoFit/>
          </a:bodyPr>
          <a:lstStyle/>
          <a:p>
            <a:r>
              <a:rPr lang="en-US" dirty="0" smtClean="0"/>
              <a:t>Receiving Entity (RE)</a:t>
            </a:r>
            <a:endParaRPr lang="en-US" dirty="0"/>
          </a:p>
        </p:txBody>
      </p:sp>
      <p:sp>
        <p:nvSpPr>
          <p:cNvPr id="33" name="TextBox 32"/>
          <p:cNvSpPr txBox="1"/>
          <p:nvPr/>
        </p:nvSpPr>
        <p:spPr>
          <a:xfrm>
            <a:off x="3618706" y="4039394"/>
            <a:ext cx="1828800" cy="369332"/>
          </a:xfrm>
          <a:prstGeom prst="rect">
            <a:avLst/>
          </a:prstGeom>
          <a:noFill/>
        </p:spPr>
        <p:txBody>
          <a:bodyPr wrap="square" rtlCol="0">
            <a:spAutoFit/>
          </a:bodyPr>
          <a:lstStyle/>
          <a:p>
            <a:r>
              <a:rPr lang="en-US" dirty="0" smtClean="0"/>
              <a:t>Regulated Load</a:t>
            </a:r>
            <a:endParaRPr lang="en-US" dirty="0"/>
          </a:p>
        </p:txBody>
      </p:sp>
      <p:sp>
        <p:nvSpPr>
          <p:cNvPr id="43" name="Oval Callout 42"/>
          <p:cNvSpPr/>
          <p:nvPr/>
        </p:nvSpPr>
        <p:spPr bwMode="auto">
          <a:xfrm>
            <a:off x="2590800" y="1219200"/>
            <a:ext cx="3733800" cy="1219200"/>
          </a:xfrm>
          <a:prstGeom prst="wedgeEllipseCallout">
            <a:avLst>
              <a:gd name="adj1" fmla="val 13710"/>
              <a:gd name="adj2" fmla="val 99219"/>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Channel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(In-band or out-of-band)</a:t>
            </a:r>
            <a:endParaRPr kumimoji="0" lang="en-US" b="0" i="0" u="none" strike="noStrike" cap="none" normalizeH="0" baseline="0" dirty="0">
              <a:ln>
                <a:noFill/>
              </a:ln>
              <a:solidFill>
                <a:schemeClr val="tx2"/>
              </a:solidFill>
              <a:effectLst/>
              <a:latin typeface="Arial" charset="0"/>
              <a:ea typeface="Arial" charset="0"/>
              <a:cs typeface="Arial" charset="0"/>
            </a:endParaRPr>
          </a:p>
        </p:txBody>
      </p:sp>
      <p:sp>
        <p:nvSpPr>
          <p:cNvPr id="44" name="Oval Callout 43"/>
          <p:cNvSpPr/>
          <p:nvPr/>
        </p:nvSpPr>
        <p:spPr bwMode="auto">
          <a:xfrm>
            <a:off x="381000" y="2133600"/>
            <a:ext cx="2133600" cy="1219200"/>
          </a:xfrm>
          <a:prstGeom prst="wedgeEllipseCallout">
            <a:avLst>
              <a:gd name="adj1" fmla="val 49664"/>
              <a:gd name="adj2" fmla="val 117443"/>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Enforcement</a:t>
            </a:r>
          </a:p>
        </p:txBody>
      </p:sp>
      <p:sp>
        <p:nvSpPr>
          <p:cNvPr id="45" name="Oval Callout 44"/>
          <p:cNvSpPr/>
          <p:nvPr/>
        </p:nvSpPr>
        <p:spPr bwMode="auto">
          <a:xfrm>
            <a:off x="6553200" y="2286000"/>
            <a:ext cx="2057400" cy="1219200"/>
          </a:xfrm>
          <a:prstGeom prst="wedgeEllipseCallout">
            <a:avLst>
              <a:gd name="adj1" fmla="val -35768"/>
              <a:gd name="adj2" fmla="val 103425"/>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Algorithm</a:t>
            </a:r>
          </a:p>
        </p:txBody>
      </p:sp>
      <p:sp>
        <p:nvSpPr>
          <p:cNvPr id="46" name="TextBox 45"/>
          <p:cNvSpPr txBox="1"/>
          <p:nvPr/>
        </p:nvSpPr>
        <p:spPr>
          <a:xfrm>
            <a:off x="152400" y="4114800"/>
            <a:ext cx="1828800" cy="369332"/>
          </a:xfrm>
          <a:prstGeom prst="rect">
            <a:avLst/>
          </a:prstGeom>
          <a:noFill/>
        </p:spPr>
        <p:txBody>
          <a:bodyPr wrap="square" rtlCol="0">
            <a:spAutoFit/>
          </a:bodyPr>
          <a:lstStyle/>
          <a:p>
            <a:r>
              <a:rPr lang="en-US" dirty="0" smtClean="0"/>
              <a:t>Incoming Load</a:t>
            </a:r>
            <a:endParaRPr lang="en-US" dirty="0"/>
          </a:p>
        </p:txBody>
      </p:sp>
      <p:sp>
        <p:nvSpPr>
          <p:cNvPr id="48" name="TextBox 47"/>
          <p:cNvSpPr txBox="1"/>
          <p:nvPr/>
        </p:nvSpPr>
        <p:spPr>
          <a:xfrm>
            <a:off x="7239000" y="4114800"/>
            <a:ext cx="1524000" cy="369332"/>
          </a:xfrm>
          <a:prstGeom prst="rect">
            <a:avLst/>
          </a:prstGeom>
          <a:noFill/>
        </p:spPr>
        <p:txBody>
          <a:bodyPr wrap="square" rtlCol="0">
            <a:spAutoFit/>
          </a:bodyPr>
          <a:lstStyle/>
          <a:p>
            <a:r>
              <a:rPr lang="en-US" dirty="0" smtClean="0"/>
              <a:t>Output Load</a:t>
            </a:r>
            <a:endParaRPr lang="en-US" dirty="0"/>
          </a:p>
        </p:txBody>
      </p:sp>
      <p:sp>
        <p:nvSpPr>
          <p:cNvPr id="50" name="TextBox 49"/>
          <p:cNvSpPr txBox="1"/>
          <p:nvPr/>
        </p:nvSpPr>
        <p:spPr>
          <a:xfrm>
            <a:off x="2819400" y="5105400"/>
            <a:ext cx="1828800" cy="369332"/>
          </a:xfrm>
          <a:prstGeom prst="rect">
            <a:avLst/>
          </a:prstGeom>
          <a:noFill/>
        </p:spPr>
        <p:txBody>
          <a:bodyPr wrap="square" rtlCol="0">
            <a:spAutoFit/>
          </a:bodyPr>
          <a:lstStyle/>
          <a:p>
            <a:r>
              <a:rPr lang="en-US" dirty="0" smtClean="0"/>
              <a:t>Throttled Load</a:t>
            </a:r>
            <a:endParaRPr lang="en-US" dirty="0"/>
          </a:p>
        </p:txBody>
      </p:sp>
      <p:grpSp>
        <p:nvGrpSpPr>
          <p:cNvPr id="27" name="Group 26"/>
          <p:cNvGrpSpPr/>
          <p:nvPr/>
        </p:nvGrpSpPr>
        <p:grpSpPr>
          <a:xfrm>
            <a:off x="2743200" y="3048000"/>
            <a:ext cx="3657600" cy="915988"/>
            <a:chOff x="2743200" y="3048000"/>
            <a:chExt cx="3657600" cy="915988"/>
          </a:xfrm>
        </p:grpSpPr>
        <p:cxnSp>
          <p:nvCxnSpPr>
            <p:cNvPr id="17" name="Elbow Connector 16"/>
            <p:cNvCxnSpPr>
              <a:stCxn id="9" idx="0"/>
              <a:endCxn id="8" idx="0"/>
            </p:cNvCxnSpPr>
            <p:nvPr/>
          </p:nvCxnSpPr>
          <p:spPr bwMode="auto">
            <a:xfrm rot="16200000" flipV="1">
              <a:off x="4571206" y="2134394"/>
              <a:ext cx="1588" cy="3657600"/>
            </a:xfrm>
            <a:prstGeom prst="bentConnector3">
              <a:avLst>
                <a:gd name="adj1" fmla="val 56909212"/>
              </a:avLst>
            </a:prstGeom>
            <a:noFill/>
            <a:ln w="38100" cap="flat" cmpd="sng" algn="ctr">
              <a:solidFill>
                <a:srgbClr val="00B050"/>
              </a:solidFill>
              <a:prstDash val="solid"/>
              <a:round/>
              <a:headEnd type="none" w="med" len="med"/>
              <a:tailEnd type="arrow"/>
            </a:ln>
            <a:effectLst/>
          </p:spPr>
        </p:cxnSp>
        <p:sp>
          <p:nvSpPr>
            <p:cNvPr id="52" name="TextBox 51"/>
            <p:cNvSpPr txBox="1"/>
            <p:nvPr/>
          </p:nvSpPr>
          <p:spPr>
            <a:xfrm>
              <a:off x="3276600" y="3048000"/>
              <a:ext cx="2438400" cy="369332"/>
            </a:xfrm>
            <a:prstGeom prst="rect">
              <a:avLst/>
            </a:prstGeom>
            <a:noFill/>
          </p:spPr>
          <p:txBody>
            <a:bodyPr wrap="square" rtlCol="0">
              <a:spAutoFit/>
            </a:bodyPr>
            <a:lstStyle/>
            <a:p>
              <a:pPr algn="ctr"/>
              <a:r>
                <a:rPr lang="en-US" dirty="0" smtClean="0"/>
                <a:t>Feedback Info.</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bwMode="auto">
          <a:xfrm>
            <a:off x="1866106" y="3963194"/>
            <a:ext cx="1752600" cy="1143000"/>
          </a:xfrm>
          <a:prstGeom prst="roundRect">
            <a:avLst/>
          </a:prstGeom>
          <a:solidFill>
            <a:schemeClr val="accent5"/>
          </a:solidFill>
          <a:ln w="25400"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Absolute Rate Feedback</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76493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2094706" y="4344194"/>
            <a:ext cx="701040" cy="457200"/>
          </a:xfrm>
          <a:prstGeom prst="rect">
            <a:avLst/>
          </a:prstGeom>
          <a:noFill/>
          <a:ln>
            <a:noFill/>
          </a:ln>
        </p:spPr>
      </p:pic>
      <p:sp>
        <p:nvSpPr>
          <p:cNvPr id="7" name="Oval 6"/>
          <p:cNvSpPr/>
          <p:nvPr/>
        </p:nvSpPr>
        <p:spPr bwMode="auto">
          <a:xfrm>
            <a:off x="2932906" y="43441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Rounded Rectangle 8"/>
          <p:cNvSpPr/>
          <p:nvPr/>
        </p:nvSpPr>
        <p:spPr bwMode="auto">
          <a:xfrm>
            <a:off x="5523706" y="3963194"/>
            <a:ext cx="1752600" cy="1143000"/>
          </a:xfrm>
          <a:prstGeom prst="roundRect">
            <a:avLst/>
          </a:prstGeom>
          <a:solidFill>
            <a:schemeClr val="accent5"/>
          </a:solidFill>
          <a:ln w="25400"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5752306" y="4344194"/>
            <a:ext cx="701040" cy="457200"/>
          </a:xfrm>
          <a:prstGeom prst="rect">
            <a:avLst/>
          </a:prstGeom>
          <a:noFill/>
          <a:ln>
            <a:noFill/>
          </a:ln>
        </p:spPr>
      </p:pic>
      <p:sp>
        <p:nvSpPr>
          <p:cNvPr id="11" name="Oval 10"/>
          <p:cNvSpPr/>
          <p:nvPr/>
        </p:nvSpPr>
        <p:spPr bwMode="auto">
          <a:xfrm>
            <a:off x="6590506" y="43441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13" name="Straight Arrow Connector 12"/>
          <p:cNvCxnSpPr>
            <a:stCxn id="8" idx="3"/>
            <a:endCxn id="9" idx="1"/>
          </p:cNvCxnSpPr>
          <p:nvPr/>
        </p:nvCxnSpPr>
        <p:spPr bwMode="auto">
          <a:xfrm>
            <a:off x="3618706" y="4534694"/>
            <a:ext cx="1905000" cy="1588"/>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17" name="Elbow Connector 16"/>
          <p:cNvCxnSpPr>
            <a:stCxn id="9" idx="0"/>
            <a:endCxn id="8" idx="0"/>
          </p:cNvCxnSpPr>
          <p:nvPr/>
        </p:nvCxnSpPr>
        <p:spPr bwMode="auto">
          <a:xfrm rot="16200000" flipV="1">
            <a:off x="4571206" y="2134394"/>
            <a:ext cx="1588" cy="3657600"/>
          </a:xfrm>
          <a:prstGeom prst="bentConnector3">
            <a:avLst>
              <a:gd name="adj1" fmla="val 56909212"/>
            </a:avLst>
          </a:prstGeom>
          <a:noFill/>
          <a:ln w="38100" cap="flat" cmpd="sng" algn="ctr">
            <a:solidFill>
              <a:srgbClr val="00B050"/>
            </a:solidFill>
            <a:prstDash val="solid"/>
            <a:round/>
            <a:headEnd type="none" w="med" len="med"/>
            <a:tailEnd type="arrow"/>
          </a:ln>
          <a:effectLst/>
        </p:spPr>
      </p:cxnSp>
      <p:cxnSp>
        <p:nvCxnSpPr>
          <p:cNvPr id="22" name="Straight Arrow Connector 21"/>
          <p:cNvCxnSpPr/>
          <p:nvPr/>
        </p:nvCxnSpPr>
        <p:spPr bwMode="auto">
          <a:xfrm>
            <a:off x="228600" y="4572000"/>
            <a:ext cx="1637506" cy="2382"/>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4" name="Straight Arrow Connector 23"/>
          <p:cNvCxnSpPr/>
          <p:nvPr/>
        </p:nvCxnSpPr>
        <p:spPr bwMode="auto">
          <a:xfrm flipV="1">
            <a:off x="7276306" y="4572000"/>
            <a:ext cx="1562894" cy="794"/>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8" name="Straight Arrow Connector 27"/>
          <p:cNvCxnSpPr/>
          <p:nvPr/>
        </p:nvCxnSpPr>
        <p:spPr bwMode="auto">
          <a:xfrm rot="5400000">
            <a:off x="2514600" y="5372100"/>
            <a:ext cx="533400" cy="1588"/>
          </a:xfrm>
          <a:prstGeom prst="straightConnector1">
            <a:avLst/>
          </a:prstGeom>
          <a:noFill/>
          <a:ln w="38100" cap="flat" cmpd="sng" algn="ctr">
            <a:solidFill>
              <a:schemeClr val="accent4"/>
            </a:solidFill>
            <a:prstDash val="solid"/>
            <a:round/>
            <a:headEnd type="none" w="med" len="med"/>
            <a:tailEnd type="triangle" w="lg" len="lg"/>
          </a:ln>
          <a:effectLst/>
        </p:spPr>
      </p:cxnSp>
      <p:sp>
        <p:nvSpPr>
          <p:cNvPr id="31" name="TextBox 30"/>
          <p:cNvSpPr txBox="1"/>
          <p:nvPr/>
        </p:nvSpPr>
        <p:spPr>
          <a:xfrm>
            <a:off x="1828800" y="5791200"/>
            <a:ext cx="2133600" cy="369332"/>
          </a:xfrm>
          <a:prstGeom prst="rect">
            <a:avLst/>
          </a:prstGeom>
          <a:noFill/>
        </p:spPr>
        <p:txBody>
          <a:bodyPr wrap="square" rtlCol="0">
            <a:spAutoFit/>
          </a:bodyPr>
          <a:lstStyle/>
          <a:p>
            <a:r>
              <a:rPr lang="en-US" dirty="0" smtClean="0"/>
              <a:t>Sending Entity (SE)</a:t>
            </a:r>
            <a:endParaRPr lang="en-US" dirty="0"/>
          </a:p>
        </p:txBody>
      </p:sp>
      <p:sp>
        <p:nvSpPr>
          <p:cNvPr id="32" name="TextBox 31"/>
          <p:cNvSpPr txBox="1"/>
          <p:nvPr/>
        </p:nvSpPr>
        <p:spPr>
          <a:xfrm>
            <a:off x="5410200" y="5791200"/>
            <a:ext cx="2362200" cy="369332"/>
          </a:xfrm>
          <a:prstGeom prst="rect">
            <a:avLst/>
          </a:prstGeom>
          <a:noFill/>
        </p:spPr>
        <p:txBody>
          <a:bodyPr wrap="square" rtlCol="0">
            <a:spAutoFit/>
          </a:bodyPr>
          <a:lstStyle/>
          <a:p>
            <a:r>
              <a:rPr lang="en-US" dirty="0" smtClean="0"/>
              <a:t>Receiving Entity (RE)</a:t>
            </a:r>
            <a:endParaRPr lang="en-US" dirty="0"/>
          </a:p>
        </p:txBody>
      </p:sp>
      <p:sp>
        <p:nvSpPr>
          <p:cNvPr id="52" name="TextBox 51"/>
          <p:cNvSpPr txBox="1"/>
          <p:nvPr/>
        </p:nvSpPr>
        <p:spPr>
          <a:xfrm>
            <a:off x="3886200" y="2514600"/>
            <a:ext cx="838200" cy="523220"/>
          </a:xfrm>
          <a:prstGeom prst="rect">
            <a:avLst/>
          </a:prstGeom>
          <a:noFill/>
        </p:spPr>
        <p:txBody>
          <a:bodyPr wrap="square" rtlCol="0">
            <a:spAutoFit/>
          </a:bodyPr>
          <a:lstStyle/>
          <a:p>
            <a:pPr algn="ctr"/>
            <a:r>
              <a:rPr lang="el-GR" sz="2800" dirty="0" smtClean="0">
                <a:latin typeface="Arial"/>
                <a:cs typeface="Arial"/>
              </a:rPr>
              <a:t>λ</a:t>
            </a:r>
            <a:r>
              <a:rPr lang="en-US" sz="2800" dirty="0" smtClean="0">
                <a:latin typeface="Arial"/>
                <a:cs typeface="Arial"/>
              </a:rPr>
              <a:t>’</a:t>
            </a:r>
            <a:endParaRPr lang="en-US" sz="2800" dirty="0"/>
          </a:p>
        </p:txBody>
      </p:sp>
      <p:sp>
        <p:nvSpPr>
          <p:cNvPr id="29" name="TextBox 28"/>
          <p:cNvSpPr txBox="1"/>
          <p:nvPr/>
        </p:nvSpPr>
        <p:spPr>
          <a:xfrm>
            <a:off x="4114800" y="4038600"/>
            <a:ext cx="838200" cy="523220"/>
          </a:xfrm>
          <a:prstGeom prst="rect">
            <a:avLst/>
          </a:prstGeom>
          <a:noFill/>
        </p:spPr>
        <p:txBody>
          <a:bodyPr wrap="square" rtlCol="0">
            <a:spAutoFit/>
          </a:bodyPr>
          <a:lstStyle/>
          <a:p>
            <a:pPr algn="ctr"/>
            <a:r>
              <a:rPr lang="el-GR" sz="2800" dirty="0" smtClean="0">
                <a:latin typeface="Arial"/>
                <a:cs typeface="Arial"/>
              </a:rPr>
              <a:t>λ</a:t>
            </a:r>
            <a:r>
              <a:rPr lang="en-US" sz="2800" dirty="0" smtClean="0">
                <a:latin typeface="Arial"/>
                <a:cs typeface="Arial"/>
              </a:rPr>
              <a:t>’</a:t>
            </a:r>
            <a:endParaRPr lang="en-US" sz="2800" dirty="0"/>
          </a:p>
        </p:txBody>
      </p:sp>
      <p:sp>
        <p:nvSpPr>
          <p:cNvPr id="30" name="TextBox 29"/>
          <p:cNvSpPr txBox="1"/>
          <p:nvPr/>
        </p:nvSpPr>
        <p:spPr>
          <a:xfrm>
            <a:off x="609600" y="4038600"/>
            <a:ext cx="838200" cy="523220"/>
          </a:xfrm>
          <a:prstGeom prst="rect">
            <a:avLst/>
          </a:prstGeom>
          <a:noFill/>
        </p:spPr>
        <p:txBody>
          <a:bodyPr wrap="square" rtlCol="0">
            <a:spAutoFit/>
          </a:bodyPr>
          <a:lstStyle/>
          <a:p>
            <a:pPr algn="ctr"/>
            <a:r>
              <a:rPr lang="el-GR" sz="2800" dirty="0" smtClean="0">
                <a:latin typeface="Arial"/>
                <a:cs typeface="Arial"/>
              </a:rPr>
              <a:t>λ</a:t>
            </a:r>
            <a:endParaRPr lang="en-US" sz="2800" dirty="0"/>
          </a:p>
        </p:txBody>
      </p:sp>
      <p:sp>
        <p:nvSpPr>
          <p:cNvPr id="34" name="TextBox 33"/>
          <p:cNvSpPr txBox="1"/>
          <p:nvPr/>
        </p:nvSpPr>
        <p:spPr>
          <a:xfrm>
            <a:off x="2743200" y="5105400"/>
            <a:ext cx="1219200" cy="523220"/>
          </a:xfrm>
          <a:prstGeom prst="rect">
            <a:avLst/>
          </a:prstGeom>
          <a:noFill/>
        </p:spPr>
        <p:txBody>
          <a:bodyPr wrap="square" rtlCol="0">
            <a:spAutoFit/>
          </a:bodyPr>
          <a:lstStyle/>
          <a:p>
            <a:pPr algn="ctr"/>
            <a:r>
              <a:rPr lang="el-GR" sz="2800" dirty="0" smtClean="0">
                <a:latin typeface="Arial"/>
              </a:rPr>
              <a:t>λ</a:t>
            </a:r>
            <a:r>
              <a:rPr lang="en-US" sz="2800" dirty="0" smtClean="0"/>
              <a:t> - </a:t>
            </a:r>
            <a:r>
              <a:rPr lang="el-GR" sz="2800" dirty="0" smtClean="0">
                <a:latin typeface="Arial"/>
                <a:cs typeface="Arial"/>
              </a:rPr>
              <a:t>λ</a:t>
            </a:r>
            <a:r>
              <a:rPr lang="en-US" sz="2800" dirty="0" smtClean="0">
                <a:latin typeface="Arial"/>
                <a:cs typeface="Arial"/>
              </a:rPr>
              <a:t>’</a:t>
            </a:r>
            <a:endParaRPr lang="en-US" sz="2800" dirty="0"/>
          </a:p>
        </p:txBody>
      </p:sp>
      <p:sp>
        <p:nvSpPr>
          <p:cNvPr id="35" name="TextBox 34"/>
          <p:cNvSpPr txBox="1"/>
          <p:nvPr/>
        </p:nvSpPr>
        <p:spPr>
          <a:xfrm>
            <a:off x="7391400" y="4038600"/>
            <a:ext cx="1295400" cy="523220"/>
          </a:xfrm>
          <a:prstGeom prst="rect">
            <a:avLst/>
          </a:prstGeom>
          <a:noFill/>
        </p:spPr>
        <p:txBody>
          <a:bodyPr wrap="square" rtlCol="0">
            <a:spAutoFit/>
          </a:bodyPr>
          <a:lstStyle/>
          <a:p>
            <a:pPr algn="ctr"/>
            <a:r>
              <a:rPr lang="el-GR" sz="2800" dirty="0" smtClean="0">
                <a:latin typeface="Arial"/>
                <a:cs typeface="Arial"/>
              </a:rPr>
              <a:t>μ</a:t>
            </a:r>
            <a:r>
              <a:rPr lang="en-US" sz="2800" dirty="0" smtClean="0">
                <a:latin typeface="Arial"/>
                <a:cs typeface="Arial"/>
              </a:rPr>
              <a:t> = </a:t>
            </a:r>
            <a:r>
              <a:rPr lang="el-GR" sz="2800" dirty="0" smtClean="0">
                <a:latin typeface="Arial"/>
                <a:cs typeface="Arial"/>
              </a:rPr>
              <a:t>λ</a:t>
            </a:r>
            <a:r>
              <a:rPr lang="en-US" sz="2800" dirty="0" smtClean="0">
                <a:latin typeface="Arial"/>
                <a:cs typeface="Arial"/>
              </a:rPr>
              <a:t>’</a:t>
            </a:r>
            <a:endParaRPr lang="en-US" sz="2800" dirty="0"/>
          </a:p>
        </p:txBody>
      </p:sp>
      <p:sp>
        <p:nvSpPr>
          <p:cNvPr id="23" name="Oval Callout 22"/>
          <p:cNvSpPr/>
          <p:nvPr/>
        </p:nvSpPr>
        <p:spPr bwMode="auto">
          <a:xfrm>
            <a:off x="2590800" y="1219200"/>
            <a:ext cx="3733800" cy="1219200"/>
          </a:xfrm>
          <a:prstGeom prst="wedgeEllipseCallout">
            <a:avLst>
              <a:gd name="adj1" fmla="val 13710"/>
              <a:gd name="adj2" fmla="val 99219"/>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Channel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(In-band or out-of-band)</a:t>
            </a:r>
            <a:endParaRPr kumimoji="0" lang="en-US" b="0" i="0" u="none" strike="noStrike" cap="none" normalizeH="0" baseline="0" dirty="0">
              <a:ln>
                <a:noFill/>
              </a:ln>
              <a:solidFill>
                <a:schemeClr val="tx2"/>
              </a:solidFill>
              <a:effectLst/>
              <a:latin typeface="Arial" charset="0"/>
              <a:ea typeface="Arial" charset="0"/>
              <a:cs typeface="Arial" charset="0"/>
            </a:endParaRPr>
          </a:p>
        </p:txBody>
      </p:sp>
      <p:sp>
        <p:nvSpPr>
          <p:cNvPr id="25" name="Oval Callout 24"/>
          <p:cNvSpPr/>
          <p:nvPr/>
        </p:nvSpPr>
        <p:spPr bwMode="auto">
          <a:xfrm>
            <a:off x="381000" y="2133600"/>
            <a:ext cx="2133600" cy="1219200"/>
          </a:xfrm>
          <a:prstGeom prst="wedgeEllipseCallout">
            <a:avLst>
              <a:gd name="adj1" fmla="val 49664"/>
              <a:gd name="adj2" fmla="val 117443"/>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Enforcement</a:t>
            </a:r>
          </a:p>
        </p:txBody>
      </p:sp>
      <p:sp>
        <p:nvSpPr>
          <p:cNvPr id="26" name="Oval Callout 25"/>
          <p:cNvSpPr/>
          <p:nvPr/>
        </p:nvSpPr>
        <p:spPr bwMode="auto">
          <a:xfrm>
            <a:off x="6553200" y="2286000"/>
            <a:ext cx="2057400" cy="1219200"/>
          </a:xfrm>
          <a:prstGeom prst="wedgeEllipseCallout">
            <a:avLst>
              <a:gd name="adj1" fmla="val -35768"/>
              <a:gd name="adj2" fmla="val 103425"/>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Algorithm</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bwMode="auto">
          <a:xfrm>
            <a:off x="1866106" y="3963194"/>
            <a:ext cx="1752600" cy="1143000"/>
          </a:xfrm>
          <a:prstGeom prst="roundRect">
            <a:avLst/>
          </a:prstGeom>
          <a:solidFill>
            <a:schemeClr val="accent5"/>
          </a:solidFill>
          <a:ln w="25400"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Relative Rate Feedback</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76493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2094706" y="4344194"/>
            <a:ext cx="701040" cy="457200"/>
          </a:xfrm>
          <a:prstGeom prst="rect">
            <a:avLst/>
          </a:prstGeom>
          <a:noFill/>
          <a:ln>
            <a:noFill/>
          </a:ln>
        </p:spPr>
      </p:pic>
      <p:sp>
        <p:nvSpPr>
          <p:cNvPr id="7" name="Oval 6"/>
          <p:cNvSpPr/>
          <p:nvPr/>
        </p:nvSpPr>
        <p:spPr bwMode="auto">
          <a:xfrm>
            <a:off x="2932906" y="43441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Rounded Rectangle 8"/>
          <p:cNvSpPr/>
          <p:nvPr/>
        </p:nvSpPr>
        <p:spPr bwMode="auto">
          <a:xfrm>
            <a:off x="5523706" y="3963194"/>
            <a:ext cx="1752600" cy="1143000"/>
          </a:xfrm>
          <a:prstGeom prst="roundRect">
            <a:avLst/>
          </a:prstGeom>
          <a:solidFill>
            <a:schemeClr val="accent5"/>
          </a:solidFill>
          <a:ln w="25400"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5752306" y="4344194"/>
            <a:ext cx="701040" cy="457200"/>
          </a:xfrm>
          <a:prstGeom prst="rect">
            <a:avLst/>
          </a:prstGeom>
          <a:noFill/>
          <a:ln>
            <a:noFill/>
          </a:ln>
        </p:spPr>
      </p:pic>
      <p:sp>
        <p:nvSpPr>
          <p:cNvPr id="11" name="Oval 10"/>
          <p:cNvSpPr/>
          <p:nvPr/>
        </p:nvSpPr>
        <p:spPr bwMode="auto">
          <a:xfrm>
            <a:off x="6590506" y="43441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13" name="Straight Arrow Connector 12"/>
          <p:cNvCxnSpPr>
            <a:stCxn id="8" idx="3"/>
            <a:endCxn id="9" idx="1"/>
          </p:cNvCxnSpPr>
          <p:nvPr/>
        </p:nvCxnSpPr>
        <p:spPr bwMode="auto">
          <a:xfrm>
            <a:off x="3618706" y="4534694"/>
            <a:ext cx="1905000" cy="1588"/>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17" name="Elbow Connector 16"/>
          <p:cNvCxnSpPr>
            <a:stCxn id="9" idx="0"/>
            <a:endCxn id="8" idx="0"/>
          </p:cNvCxnSpPr>
          <p:nvPr/>
        </p:nvCxnSpPr>
        <p:spPr bwMode="auto">
          <a:xfrm rot="16200000" flipV="1">
            <a:off x="4571206" y="2134394"/>
            <a:ext cx="1588" cy="3657600"/>
          </a:xfrm>
          <a:prstGeom prst="bentConnector3">
            <a:avLst>
              <a:gd name="adj1" fmla="val 56909212"/>
            </a:avLst>
          </a:prstGeom>
          <a:noFill/>
          <a:ln w="38100" cap="flat" cmpd="sng" algn="ctr">
            <a:solidFill>
              <a:srgbClr val="00B050"/>
            </a:solidFill>
            <a:prstDash val="solid"/>
            <a:round/>
            <a:headEnd type="none" w="med" len="med"/>
            <a:tailEnd type="arrow"/>
          </a:ln>
          <a:effectLst/>
        </p:spPr>
      </p:cxnSp>
      <p:cxnSp>
        <p:nvCxnSpPr>
          <p:cNvPr id="22" name="Straight Arrow Connector 21"/>
          <p:cNvCxnSpPr/>
          <p:nvPr/>
        </p:nvCxnSpPr>
        <p:spPr bwMode="auto">
          <a:xfrm>
            <a:off x="228600" y="4572000"/>
            <a:ext cx="1637506" cy="2382"/>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4" name="Straight Arrow Connector 23"/>
          <p:cNvCxnSpPr/>
          <p:nvPr/>
        </p:nvCxnSpPr>
        <p:spPr bwMode="auto">
          <a:xfrm flipV="1">
            <a:off x="7276306" y="4572000"/>
            <a:ext cx="1867694" cy="794"/>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8" name="Straight Arrow Connector 27"/>
          <p:cNvCxnSpPr/>
          <p:nvPr/>
        </p:nvCxnSpPr>
        <p:spPr bwMode="auto">
          <a:xfrm rot="5400000">
            <a:off x="2514600" y="5372100"/>
            <a:ext cx="533400" cy="1588"/>
          </a:xfrm>
          <a:prstGeom prst="straightConnector1">
            <a:avLst/>
          </a:prstGeom>
          <a:noFill/>
          <a:ln w="38100" cap="flat" cmpd="sng" algn="ctr">
            <a:solidFill>
              <a:schemeClr val="accent4"/>
            </a:solidFill>
            <a:prstDash val="solid"/>
            <a:round/>
            <a:headEnd type="none" w="med" len="med"/>
            <a:tailEnd type="triangle" w="lg" len="lg"/>
          </a:ln>
          <a:effectLst/>
        </p:spPr>
      </p:cxnSp>
      <p:sp>
        <p:nvSpPr>
          <p:cNvPr id="31" name="TextBox 30"/>
          <p:cNvSpPr txBox="1"/>
          <p:nvPr/>
        </p:nvSpPr>
        <p:spPr>
          <a:xfrm>
            <a:off x="1828800" y="5791200"/>
            <a:ext cx="2133600" cy="369332"/>
          </a:xfrm>
          <a:prstGeom prst="rect">
            <a:avLst/>
          </a:prstGeom>
          <a:noFill/>
        </p:spPr>
        <p:txBody>
          <a:bodyPr wrap="square" rtlCol="0">
            <a:spAutoFit/>
          </a:bodyPr>
          <a:lstStyle/>
          <a:p>
            <a:r>
              <a:rPr lang="en-US" dirty="0" smtClean="0"/>
              <a:t>Sending Entity (SE)</a:t>
            </a:r>
            <a:endParaRPr lang="en-US" dirty="0"/>
          </a:p>
        </p:txBody>
      </p:sp>
      <p:sp>
        <p:nvSpPr>
          <p:cNvPr id="32" name="TextBox 31"/>
          <p:cNvSpPr txBox="1"/>
          <p:nvPr/>
        </p:nvSpPr>
        <p:spPr>
          <a:xfrm>
            <a:off x="5410200" y="5791200"/>
            <a:ext cx="2362200" cy="369332"/>
          </a:xfrm>
          <a:prstGeom prst="rect">
            <a:avLst/>
          </a:prstGeom>
          <a:noFill/>
        </p:spPr>
        <p:txBody>
          <a:bodyPr wrap="square" rtlCol="0">
            <a:spAutoFit/>
          </a:bodyPr>
          <a:lstStyle/>
          <a:p>
            <a:r>
              <a:rPr lang="en-US" dirty="0" smtClean="0"/>
              <a:t>Receiving Entity (RE)</a:t>
            </a:r>
            <a:endParaRPr lang="en-US" dirty="0"/>
          </a:p>
        </p:txBody>
      </p:sp>
      <p:sp>
        <p:nvSpPr>
          <p:cNvPr id="52" name="TextBox 51"/>
          <p:cNvSpPr txBox="1"/>
          <p:nvPr/>
        </p:nvSpPr>
        <p:spPr>
          <a:xfrm>
            <a:off x="4114800" y="2514600"/>
            <a:ext cx="838200" cy="523220"/>
          </a:xfrm>
          <a:prstGeom prst="rect">
            <a:avLst/>
          </a:prstGeom>
          <a:noFill/>
        </p:spPr>
        <p:txBody>
          <a:bodyPr wrap="square" rtlCol="0">
            <a:spAutoFit/>
          </a:bodyPr>
          <a:lstStyle/>
          <a:p>
            <a:pPr algn="ctr"/>
            <a:r>
              <a:rPr lang="en-US" sz="2800" dirty="0" smtClean="0">
                <a:latin typeface="Arial"/>
                <a:cs typeface="Arial"/>
              </a:rPr>
              <a:t>p</a:t>
            </a:r>
            <a:endParaRPr lang="en-US" sz="2800" dirty="0"/>
          </a:p>
        </p:txBody>
      </p:sp>
      <p:sp>
        <p:nvSpPr>
          <p:cNvPr id="30" name="TextBox 29"/>
          <p:cNvSpPr txBox="1"/>
          <p:nvPr/>
        </p:nvSpPr>
        <p:spPr>
          <a:xfrm>
            <a:off x="609600" y="4038600"/>
            <a:ext cx="838200" cy="523220"/>
          </a:xfrm>
          <a:prstGeom prst="rect">
            <a:avLst/>
          </a:prstGeom>
          <a:noFill/>
        </p:spPr>
        <p:txBody>
          <a:bodyPr wrap="square" rtlCol="0">
            <a:spAutoFit/>
          </a:bodyPr>
          <a:lstStyle/>
          <a:p>
            <a:pPr algn="ctr"/>
            <a:r>
              <a:rPr lang="el-GR" sz="2800" dirty="0" smtClean="0">
                <a:latin typeface="Arial"/>
                <a:cs typeface="Arial"/>
              </a:rPr>
              <a:t>λ</a:t>
            </a:r>
            <a:endParaRPr lang="en-US" sz="2800" dirty="0"/>
          </a:p>
        </p:txBody>
      </p:sp>
      <p:sp>
        <p:nvSpPr>
          <p:cNvPr id="34" name="TextBox 33"/>
          <p:cNvSpPr txBox="1"/>
          <p:nvPr/>
        </p:nvSpPr>
        <p:spPr>
          <a:xfrm>
            <a:off x="3657600" y="4038600"/>
            <a:ext cx="1828800" cy="523220"/>
          </a:xfrm>
          <a:prstGeom prst="rect">
            <a:avLst/>
          </a:prstGeom>
          <a:noFill/>
        </p:spPr>
        <p:txBody>
          <a:bodyPr wrap="square" rtlCol="0">
            <a:spAutoFit/>
          </a:bodyPr>
          <a:lstStyle/>
          <a:p>
            <a:pPr algn="ctr"/>
            <a:r>
              <a:rPr lang="en-US" sz="2800" dirty="0" smtClean="0">
                <a:latin typeface="Arial"/>
              </a:rPr>
              <a:t>(1-p)</a:t>
            </a:r>
            <a:r>
              <a:rPr lang="el-GR" sz="2800" dirty="0" smtClean="0">
                <a:latin typeface="Arial"/>
              </a:rPr>
              <a:t>λ</a:t>
            </a:r>
            <a:endParaRPr lang="en-US" sz="2800" dirty="0"/>
          </a:p>
        </p:txBody>
      </p:sp>
      <p:sp>
        <p:nvSpPr>
          <p:cNvPr id="35" name="TextBox 34"/>
          <p:cNvSpPr txBox="1"/>
          <p:nvPr/>
        </p:nvSpPr>
        <p:spPr>
          <a:xfrm>
            <a:off x="7162800" y="4038600"/>
            <a:ext cx="1905000" cy="523220"/>
          </a:xfrm>
          <a:prstGeom prst="rect">
            <a:avLst/>
          </a:prstGeom>
          <a:noFill/>
        </p:spPr>
        <p:txBody>
          <a:bodyPr wrap="square" rtlCol="0">
            <a:spAutoFit/>
          </a:bodyPr>
          <a:lstStyle/>
          <a:p>
            <a:pPr algn="ctr"/>
            <a:r>
              <a:rPr lang="el-GR" sz="2800" dirty="0" smtClean="0">
                <a:latin typeface="Arial"/>
                <a:cs typeface="Arial"/>
              </a:rPr>
              <a:t>μ</a:t>
            </a:r>
            <a:r>
              <a:rPr lang="en-US" sz="2800" dirty="0" smtClean="0">
                <a:latin typeface="Arial"/>
                <a:cs typeface="Arial"/>
              </a:rPr>
              <a:t> =</a:t>
            </a:r>
            <a:r>
              <a:rPr lang="en-US" sz="2800" dirty="0" smtClean="0">
                <a:latin typeface="Arial"/>
              </a:rPr>
              <a:t>(1-p)</a:t>
            </a:r>
            <a:r>
              <a:rPr lang="el-GR" sz="2800" dirty="0" smtClean="0">
                <a:latin typeface="Arial"/>
              </a:rPr>
              <a:t>λ</a:t>
            </a:r>
            <a:r>
              <a:rPr lang="en-US" sz="2800" dirty="0" smtClean="0">
                <a:latin typeface="Arial"/>
                <a:cs typeface="Arial"/>
              </a:rPr>
              <a:t> </a:t>
            </a:r>
            <a:endParaRPr lang="en-US" sz="2800" dirty="0"/>
          </a:p>
        </p:txBody>
      </p:sp>
      <p:sp>
        <p:nvSpPr>
          <p:cNvPr id="25" name="TextBox 24"/>
          <p:cNvSpPr txBox="1"/>
          <p:nvPr/>
        </p:nvSpPr>
        <p:spPr>
          <a:xfrm>
            <a:off x="2667000" y="5029200"/>
            <a:ext cx="1066800" cy="523220"/>
          </a:xfrm>
          <a:prstGeom prst="rect">
            <a:avLst/>
          </a:prstGeom>
          <a:noFill/>
        </p:spPr>
        <p:txBody>
          <a:bodyPr wrap="square" rtlCol="0">
            <a:spAutoFit/>
          </a:bodyPr>
          <a:lstStyle/>
          <a:p>
            <a:pPr algn="ctr"/>
            <a:r>
              <a:rPr lang="en-US" sz="2800" dirty="0" smtClean="0">
                <a:latin typeface="Arial"/>
              </a:rPr>
              <a:t>p</a:t>
            </a:r>
            <a:r>
              <a:rPr lang="el-GR" sz="2800" dirty="0" smtClean="0">
                <a:latin typeface="Arial"/>
              </a:rPr>
              <a:t>λ</a:t>
            </a:r>
            <a:endParaRPr lang="en-US" sz="2800" dirty="0"/>
          </a:p>
        </p:txBody>
      </p:sp>
      <p:sp>
        <p:nvSpPr>
          <p:cNvPr id="26" name="Oval Callout 25"/>
          <p:cNvSpPr/>
          <p:nvPr/>
        </p:nvSpPr>
        <p:spPr bwMode="auto">
          <a:xfrm>
            <a:off x="2590800" y="1219200"/>
            <a:ext cx="3733800" cy="1219200"/>
          </a:xfrm>
          <a:prstGeom prst="wedgeEllipseCallout">
            <a:avLst>
              <a:gd name="adj1" fmla="val 13710"/>
              <a:gd name="adj2" fmla="val 99219"/>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Channel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(In-band or out-of-band)</a:t>
            </a:r>
            <a:endParaRPr kumimoji="0" lang="en-US" b="0" i="0" u="none" strike="noStrike" cap="none" normalizeH="0" baseline="0" dirty="0">
              <a:ln>
                <a:noFill/>
              </a:ln>
              <a:solidFill>
                <a:schemeClr val="tx2"/>
              </a:solidFill>
              <a:effectLst/>
              <a:latin typeface="Arial" charset="0"/>
              <a:ea typeface="Arial" charset="0"/>
              <a:cs typeface="Arial" charset="0"/>
            </a:endParaRPr>
          </a:p>
        </p:txBody>
      </p:sp>
      <p:sp>
        <p:nvSpPr>
          <p:cNvPr id="27" name="Oval Callout 26"/>
          <p:cNvSpPr/>
          <p:nvPr/>
        </p:nvSpPr>
        <p:spPr bwMode="auto">
          <a:xfrm>
            <a:off x="381000" y="2133600"/>
            <a:ext cx="2133600" cy="1219200"/>
          </a:xfrm>
          <a:prstGeom prst="wedgeEllipseCallout">
            <a:avLst>
              <a:gd name="adj1" fmla="val 49664"/>
              <a:gd name="adj2" fmla="val 117443"/>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Enforcement</a:t>
            </a:r>
          </a:p>
        </p:txBody>
      </p:sp>
      <p:sp>
        <p:nvSpPr>
          <p:cNvPr id="29" name="Oval Callout 28"/>
          <p:cNvSpPr/>
          <p:nvPr/>
        </p:nvSpPr>
        <p:spPr bwMode="auto">
          <a:xfrm>
            <a:off x="6553200" y="2286000"/>
            <a:ext cx="2057400" cy="1219200"/>
          </a:xfrm>
          <a:prstGeom prst="wedgeEllipseCallout">
            <a:avLst>
              <a:gd name="adj1" fmla="val -35768"/>
              <a:gd name="adj2" fmla="val 103425"/>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Algorithm</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bwMode="auto">
          <a:xfrm>
            <a:off x="1866106" y="3963194"/>
            <a:ext cx="1752600" cy="1143000"/>
          </a:xfrm>
          <a:prstGeom prst="roundRect">
            <a:avLst/>
          </a:prstGeom>
          <a:solidFill>
            <a:schemeClr val="accent5"/>
          </a:solidFill>
          <a:ln w="25400"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Window Feedback</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76493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2094706" y="4344194"/>
            <a:ext cx="701040" cy="457200"/>
          </a:xfrm>
          <a:prstGeom prst="rect">
            <a:avLst/>
          </a:prstGeom>
          <a:noFill/>
          <a:ln>
            <a:noFill/>
          </a:ln>
        </p:spPr>
      </p:pic>
      <p:sp>
        <p:nvSpPr>
          <p:cNvPr id="7" name="Oval 6"/>
          <p:cNvSpPr/>
          <p:nvPr/>
        </p:nvSpPr>
        <p:spPr bwMode="auto">
          <a:xfrm>
            <a:off x="2932906" y="43441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Rounded Rectangle 8"/>
          <p:cNvSpPr/>
          <p:nvPr/>
        </p:nvSpPr>
        <p:spPr bwMode="auto">
          <a:xfrm>
            <a:off x="5523706" y="3963194"/>
            <a:ext cx="1752600" cy="1143000"/>
          </a:xfrm>
          <a:prstGeom prst="roundRect">
            <a:avLst/>
          </a:prstGeom>
          <a:solidFill>
            <a:schemeClr val="accent5"/>
          </a:solidFill>
          <a:ln w="25400" cap="flat" cmpd="sng" algn="ctr">
            <a:solidFill>
              <a:schemeClr val="accent5">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5752306" y="4344194"/>
            <a:ext cx="701040" cy="457200"/>
          </a:xfrm>
          <a:prstGeom prst="rect">
            <a:avLst/>
          </a:prstGeom>
          <a:noFill/>
          <a:ln>
            <a:noFill/>
          </a:ln>
        </p:spPr>
      </p:pic>
      <p:sp>
        <p:nvSpPr>
          <p:cNvPr id="11" name="Oval 10"/>
          <p:cNvSpPr/>
          <p:nvPr/>
        </p:nvSpPr>
        <p:spPr bwMode="auto">
          <a:xfrm>
            <a:off x="6590506" y="43441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13" name="Straight Arrow Connector 12"/>
          <p:cNvCxnSpPr>
            <a:stCxn id="8" idx="3"/>
            <a:endCxn id="9" idx="1"/>
          </p:cNvCxnSpPr>
          <p:nvPr/>
        </p:nvCxnSpPr>
        <p:spPr bwMode="auto">
          <a:xfrm>
            <a:off x="3618706" y="4534694"/>
            <a:ext cx="1905000" cy="1588"/>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17" name="Elbow Connector 16"/>
          <p:cNvCxnSpPr>
            <a:stCxn id="9" idx="0"/>
            <a:endCxn id="8" idx="0"/>
          </p:cNvCxnSpPr>
          <p:nvPr/>
        </p:nvCxnSpPr>
        <p:spPr bwMode="auto">
          <a:xfrm rot="16200000" flipV="1">
            <a:off x="4571206" y="2134394"/>
            <a:ext cx="1588" cy="3657600"/>
          </a:xfrm>
          <a:prstGeom prst="bentConnector3">
            <a:avLst>
              <a:gd name="adj1" fmla="val 56909212"/>
            </a:avLst>
          </a:prstGeom>
          <a:noFill/>
          <a:ln w="38100" cap="flat" cmpd="sng" algn="ctr">
            <a:solidFill>
              <a:srgbClr val="00B050"/>
            </a:solidFill>
            <a:prstDash val="solid"/>
            <a:round/>
            <a:headEnd type="none" w="med" len="med"/>
            <a:tailEnd type="arrow"/>
          </a:ln>
          <a:effectLst/>
        </p:spPr>
      </p:cxnSp>
      <p:cxnSp>
        <p:nvCxnSpPr>
          <p:cNvPr id="22" name="Straight Arrow Connector 21"/>
          <p:cNvCxnSpPr/>
          <p:nvPr/>
        </p:nvCxnSpPr>
        <p:spPr bwMode="auto">
          <a:xfrm>
            <a:off x="228600" y="4572000"/>
            <a:ext cx="1637506" cy="2382"/>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4" name="Straight Arrow Connector 23"/>
          <p:cNvCxnSpPr/>
          <p:nvPr/>
        </p:nvCxnSpPr>
        <p:spPr bwMode="auto">
          <a:xfrm flipV="1">
            <a:off x="7276306" y="4572000"/>
            <a:ext cx="1639094" cy="794"/>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8" name="Straight Arrow Connector 27"/>
          <p:cNvCxnSpPr/>
          <p:nvPr/>
        </p:nvCxnSpPr>
        <p:spPr bwMode="auto">
          <a:xfrm rot="5400000">
            <a:off x="2514600" y="5372100"/>
            <a:ext cx="533400" cy="1588"/>
          </a:xfrm>
          <a:prstGeom prst="straightConnector1">
            <a:avLst/>
          </a:prstGeom>
          <a:noFill/>
          <a:ln w="38100" cap="flat" cmpd="sng" algn="ctr">
            <a:solidFill>
              <a:schemeClr val="accent4"/>
            </a:solidFill>
            <a:prstDash val="solid"/>
            <a:round/>
            <a:headEnd type="none" w="med" len="med"/>
            <a:tailEnd type="triangle" w="lg" len="lg"/>
          </a:ln>
          <a:effectLst/>
        </p:spPr>
      </p:cxnSp>
      <p:sp>
        <p:nvSpPr>
          <p:cNvPr id="31" name="TextBox 30"/>
          <p:cNvSpPr txBox="1"/>
          <p:nvPr/>
        </p:nvSpPr>
        <p:spPr>
          <a:xfrm>
            <a:off x="1828800" y="5791200"/>
            <a:ext cx="2133600" cy="369332"/>
          </a:xfrm>
          <a:prstGeom prst="rect">
            <a:avLst/>
          </a:prstGeom>
          <a:noFill/>
        </p:spPr>
        <p:txBody>
          <a:bodyPr wrap="square" rtlCol="0">
            <a:spAutoFit/>
          </a:bodyPr>
          <a:lstStyle/>
          <a:p>
            <a:r>
              <a:rPr lang="en-US" dirty="0" smtClean="0"/>
              <a:t>Sending Entity (SE)</a:t>
            </a:r>
            <a:endParaRPr lang="en-US" dirty="0"/>
          </a:p>
        </p:txBody>
      </p:sp>
      <p:sp>
        <p:nvSpPr>
          <p:cNvPr id="32" name="TextBox 31"/>
          <p:cNvSpPr txBox="1"/>
          <p:nvPr/>
        </p:nvSpPr>
        <p:spPr>
          <a:xfrm>
            <a:off x="5410200" y="5791200"/>
            <a:ext cx="2362200" cy="369332"/>
          </a:xfrm>
          <a:prstGeom prst="rect">
            <a:avLst/>
          </a:prstGeom>
          <a:noFill/>
        </p:spPr>
        <p:txBody>
          <a:bodyPr wrap="square" rtlCol="0">
            <a:spAutoFit/>
          </a:bodyPr>
          <a:lstStyle/>
          <a:p>
            <a:r>
              <a:rPr lang="en-US" dirty="0" smtClean="0"/>
              <a:t>Receiving Entity (RE)</a:t>
            </a:r>
            <a:endParaRPr lang="en-US" dirty="0"/>
          </a:p>
        </p:txBody>
      </p:sp>
      <p:sp>
        <p:nvSpPr>
          <p:cNvPr id="52" name="TextBox 51"/>
          <p:cNvSpPr txBox="1"/>
          <p:nvPr/>
        </p:nvSpPr>
        <p:spPr>
          <a:xfrm>
            <a:off x="3886200" y="2514600"/>
            <a:ext cx="838200" cy="523220"/>
          </a:xfrm>
          <a:prstGeom prst="rect">
            <a:avLst/>
          </a:prstGeom>
          <a:noFill/>
        </p:spPr>
        <p:txBody>
          <a:bodyPr wrap="square" rtlCol="0">
            <a:spAutoFit/>
          </a:bodyPr>
          <a:lstStyle/>
          <a:p>
            <a:pPr algn="ctr"/>
            <a:r>
              <a:rPr lang="en-US" sz="2800" dirty="0" smtClean="0"/>
              <a:t>win</a:t>
            </a:r>
            <a:endParaRPr lang="en-US" sz="2800" dirty="0"/>
          </a:p>
        </p:txBody>
      </p:sp>
      <p:sp>
        <p:nvSpPr>
          <p:cNvPr id="30" name="TextBox 29"/>
          <p:cNvSpPr txBox="1"/>
          <p:nvPr/>
        </p:nvSpPr>
        <p:spPr>
          <a:xfrm>
            <a:off x="609600" y="4038600"/>
            <a:ext cx="838200" cy="523220"/>
          </a:xfrm>
          <a:prstGeom prst="rect">
            <a:avLst/>
          </a:prstGeom>
          <a:noFill/>
        </p:spPr>
        <p:txBody>
          <a:bodyPr wrap="square" rtlCol="0">
            <a:spAutoFit/>
          </a:bodyPr>
          <a:lstStyle/>
          <a:p>
            <a:pPr algn="ctr"/>
            <a:r>
              <a:rPr lang="el-GR" sz="2800" dirty="0" smtClean="0">
                <a:latin typeface="Arial"/>
                <a:cs typeface="Arial"/>
              </a:rPr>
              <a:t>λ</a:t>
            </a:r>
            <a:endParaRPr lang="en-US" sz="2800" dirty="0"/>
          </a:p>
        </p:txBody>
      </p:sp>
      <p:sp>
        <p:nvSpPr>
          <p:cNvPr id="35" name="TextBox 34"/>
          <p:cNvSpPr txBox="1"/>
          <p:nvPr/>
        </p:nvSpPr>
        <p:spPr>
          <a:xfrm>
            <a:off x="7010400" y="4038600"/>
            <a:ext cx="1905000" cy="523220"/>
          </a:xfrm>
          <a:prstGeom prst="rect">
            <a:avLst/>
          </a:prstGeom>
          <a:noFill/>
        </p:spPr>
        <p:txBody>
          <a:bodyPr wrap="square" rtlCol="0">
            <a:spAutoFit/>
          </a:bodyPr>
          <a:lstStyle/>
          <a:p>
            <a:pPr algn="ctr"/>
            <a:r>
              <a:rPr lang="el-GR" sz="2800" dirty="0" smtClean="0">
                <a:latin typeface="Arial"/>
                <a:cs typeface="Arial"/>
              </a:rPr>
              <a:t>μ</a:t>
            </a:r>
            <a:r>
              <a:rPr lang="en-US" sz="2800" dirty="0" smtClean="0">
                <a:latin typeface="Arial"/>
                <a:cs typeface="Arial"/>
              </a:rPr>
              <a:t> = </a:t>
            </a:r>
            <a:r>
              <a:rPr lang="el-GR" sz="2800" dirty="0" smtClean="0">
                <a:latin typeface="Arial"/>
              </a:rPr>
              <a:t>λ</a:t>
            </a:r>
            <a:r>
              <a:rPr lang="en-US" sz="2800" dirty="0" smtClean="0">
                <a:latin typeface="Arial"/>
              </a:rPr>
              <a:t>’</a:t>
            </a:r>
            <a:r>
              <a:rPr lang="en-US" sz="2800" dirty="0" smtClean="0">
                <a:latin typeface="Arial"/>
                <a:cs typeface="Arial"/>
              </a:rPr>
              <a:t> </a:t>
            </a:r>
            <a:endParaRPr lang="en-US" sz="2800" dirty="0"/>
          </a:p>
        </p:txBody>
      </p:sp>
      <p:sp>
        <p:nvSpPr>
          <p:cNvPr id="25" name="TextBox 24"/>
          <p:cNvSpPr txBox="1"/>
          <p:nvPr/>
        </p:nvSpPr>
        <p:spPr>
          <a:xfrm>
            <a:off x="1066800" y="5105400"/>
            <a:ext cx="1828800" cy="461665"/>
          </a:xfrm>
          <a:prstGeom prst="rect">
            <a:avLst/>
          </a:prstGeom>
          <a:noFill/>
        </p:spPr>
        <p:txBody>
          <a:bodyPr wrap="square" rtlCol="0">
            <a:spAutoFit/>
          </a:bodyPr>
          <a:lstStyle/>
          <a:p>
            <a:pPr algn="ctr"/>
            <a:r>
              <a:rPr lang="en-US" sz="2400" dirty="0" smtClean="0">
                <a:solidFill>
                  <a:srgbClr val="FF0000"/>
                </a:solidFill>
                <a:latin typeface="Arial"/>
              </a:rPr>
              <a:t>if (win &lt; 0)</a:t>
            </a:r>
            <a:endParaRPr lang="en-US" sz="2400" dirty="0">
              <a:solidFill>
                <a:srgbClr val="FF0000"/>
              </a:solidFill>
            </a:endParaRPr>
          </a:p>
        </p:txBody>
      </p:sp>
      <p:sp>
        <p:nvSpPr>
          <p:cNvPr id="26" name="TextBox 25"/>
          <p:cNvSpPr txBox="1"/>
          <p:nvPr/>
        </p:nvSpPr>
        <p:spPr>
          <a:xfrm>
            <a:off x="3505200" y="4495800"/>
            <a:ext cx="1981200" cy="461665"/>
          </a:xfrm>
          <a:prstGeom prst="rect">
            <a:avLst/>
          </a:prstGeom>
          <a:noFill/>
        </p:spPr>
        <p:txBody>
          <a:bodyPr wrap="square" rtlCol="0">
            <a:spAutoFit/>
          </a:bodyPr>
          <a:lstStyle/>
          <a:p>
            <a:pPr algn="ctr"/>
            <a:r>
              <a:rPr lang="en-US" sz="2400" dirty="0" smtClean="0">
                <a:solidFill>
                  <a:srgbClr val="00B050"/>
                </a:solidFill>
                <a:latin typeface="Arial"/>
              </a:rPr>
              <a:t>if (win &gt; 0)</a:t>
            </a:r>
            <a:endParaRPr lang="en-US" sz="2400" dirty="0">
              <a:solidFill>
                <a:srgbClr val="00B050"/>
              </a:solidFill>
            </a:endParaRPr>
          </a:p>
        </p:txBody>
      </p:sp>
      <p:sp>
        <p:nvSpPr>
          <p:cNvPr id="27" name="TextBox 26"/>
          <p:cNvSpPr txBox="1"/>
          <p:nvPr/>
        </p:nvSpPr>
        <p:spPr>
          <a:xfrm>
            <a:off x="4114800" y="3962400"/>
            <a:ext cx="838200" cy="523220"/>
          </a:xfrm>
          <a:prstGeom prst="rect">
            <a:avLst/>
          </a:prstGeom>
          <a:noFill/>
        </p:spPr>
        <p:txBody>
          <a:bodyPr wrap="square" rtlCol="0">
            <a:spAutoFit/>
          </a:bodyPr>
          <a:lstStyle/>
          <a:p>
            <a:pPr algn="ctr"/>
            <a:r>
              <a:rPr lang="el-GR" sz="2800" dirty="0" smtClean="0">
                <a:latin typeface="Arial"/>
                <a:cs typeface="Arial"/>
              </a:rPr>
              <a:t>λ</a:t>
            </a:r>
            <a:r>
              <a:rPr lang="en-US" sz="2800" dirty="0" smtClean="0">
                <a:latin typeface="Arial"/>
                <a:cs typeface="Arial"/>
              </a:rPr>
              <a:t>’</a:t>
            </a:r>
            <a:endParaRPr lang="en-US" sz="2800" dirty="0"/>
          </a:p>
        </p:txBody>
      </p:sp>
      <p:sp>
        <p:nvSpPr>
          <p:cNvPr id="29" name="TextBox 28"/>
          <p:cNvSpPr txBox="1"/>
          <p:nvPr/>
        </p:nvSpPr>
        <p:spPr>
          <a:xfrm>
            <a:off x="2743200" y="5105400"/>
            <a:ext cx="1219200" cy="523220"/>
          </a:xfrm>
          <a:prstGeom prst="rect">
            <a:avLst/>
          </a:prstGeom>
          <a:noFill/>
        </p:spPr>
        <p:txBody>
          <a:bodyPr wrap="square" rtlCol="0">
            <a:spAutoFit/>
          </a:bodyPr>
          <a:lstStyle/>
          <a:p>
            <a:pPr algn="ctr"/>
            <a:r>
              <a:rPr lang="el-GR" sz="2800" dirty="0" smtClean="0">
                <a:latin typeface="Arial"/>
              </a:rPr>
              <a:t>λ</a:t>
            </a:r>
            <a:r>
              <a:rPr lang="en-US" sz="2800" dirty="0" smtClean="0"/>
              <a:t> - </a:t>
            </a:r>
            <a:r>
              <a:rPr lang="el-GR" sz="2800" dirty="0" smtClean="0">
                <a:latin typeface="Arial"/>
                <a:cs typeface="Arial"/>
              </a:rPr>
              <a:t>λ</a:t>
            </a:r>
            <a:r>
              <a:rPr lang="en-US" sz="2800" dirty="0" smtClean="0">
                <a:latin typeface="Arial"/>
                <a:cs typeface="Arial"/>
              </a:rPr>
              <a:t>’</a:t>
            </a:r>
            <a:endParaRPr lang="en-US" sz="2800" dirty="0"/>
          </a:p>
        </p:txBody>
      </p:sp>
      <p:sp>
        <p:nvSpPr>
          <p:cNvPr id="33" name="Oval Callout 32"/>
          <p:cNvSpPr/>
          <p:nvPr/>
        </p:nvSpPr>
        <p:spPr bwMode="auto">
          <a:xfrm>
            <a:off x="2590800" y="1219200"/>
            <a:ext cx="3733800" cy="1219200"/>
          </a:xfrm>
          <a:prstGeom prst="wedgeEllipseCallout">
            <a:avLst>
              <a:gd name="adj1" fmla="val 13710"/>
              <a:gd name="adj2" fmla="val 99219"/>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Channel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(In-band or out-of-band)</a:t>
            </a:r>
            <a:endParaRPr kumimoji="0" lang="en-US" b="0" i="0" u="none" strike="noStrike" cap="none" normalizeH="0" baseline="0" dirty="0">
              <a:ln>
                <a:noFill/>
              </a:ln>
              <a:solidFill>
                <a:schemeClr val="tx2"/>
              </a:solidFill>
              <a:effectLst/>
              <a:latin typeface="Arial" charset="0"/>
              <a:ea typeface="Arial" charset="0"/>
              <a:cs typeface="Arial" charset="0"/>
            </a:endParaRPr>
          </a:p>
        </p:txBody>
      </p:sp>
      <p:sp>
        <p:nvSpPr>
          <p:cNvPr id="34" name="Oval Callout 33"/>
          <p:cNvSpPr/>
          <p:nvPr/>
        </p:nvSpPr>
        <p:spPr bwMode="auto">
          <a:xfrm>
            <a:off x="381000" y="2133600"/>
            <a:ext cx="2133600" cy="1219200"/>
          </a:xfrm>
          <a:prstGeom prst="wedgeEllipseCallout">
            <a:avLst>
              <a:gd name="adj1" fmla="val 49664"/>
              <a:gd name="adj2" fmla="val 117443"/>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Enforcement</a:t>
            </a:r>
          </a:p>
        </p:txBody>
      </p:sp>
      <p:sp>
        <p:nvSpPr>
          <p:cNvPr id="36" name="Oval Callout 35"/>
          <p:cNvSpPr/>
          <p:nvPr/>
        </p:nvSpPr>
        <p:spPr bwMode="auto">
          <a:xfrm>
            <a:off x="6553200" y="2286000"/>
            <a:ext cx="2057400" cy="1219200"/>
          </a:xfrm>
          <a:prstGeom prst="wedgeEllipseCallout">
            <a:avLst>
              <a:gd name="adj1" fmla="val -35768"/>
              <a:gd name="adj2" fmla="val 103425"/>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Algorithm</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pitchFamily="2" charset="-122"/>
              </a:rPr>
              <a:t>Feedback-based SIP Overload Control</a:t>
            </a:r>
            <a:r>
              <a:rPr lang="en-US" dirty="0" smtClean="0"/>
              <a:t>: Design Requirements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
        <p:nvSpPr>
          <p:cNvPr id="6" name="Rectangle 3"/>
          <p:cNvSpPr>
            <a:spLocks noGrp="1" noChangeArrowheads="1"/>
          </p:cNvSpPr>
          <p:nvPr>
            <p:ph idx="1"/>
          </p:nvPr>
        </p:nvSpPr>
        <p:spPr>
          <a:xfrm>
            <a:off x="457200" y="990600"/>
            <a:ext cx="8229600" cy="5135563"/>
          </a:xfrm>
        </p:spPr>
        <p:txBody>
          <a:bodyPr/>
          <a:lstStyle/>
          <a:p>
            <a:pPr lvl="1"/>
            <a:endParaRPr lang="en-US" altLang="zh-CN" sz="1600" dirty="0" smtClean="0">
              <a:ea typeface="宋体" pitchFamily="2" charset="-122"/>
            </a:endParaRPr>
          </a:p>
          <a:p>
            <a:pPr marL="0" indent="0"/>
            <a:r>
              <a:rPr lang="en-US" altLang="zh-CN" sz="2400" dirty="0" smtClean="0">
                <a:ea typeface="宋体" pitchFamily="2" charset="-122"/>
              </a:rPr>
              <a:t>Requirements</a:t>
            </a:r>
          </a:p>
          <a:p>
            <a:pPr marL="0" indent="0"/>
            <a:endParaRPr lang="en-US" altLang="zh-CN" sz="2400" dirty="0" smtClean="0">
              <a:ea typeface="宋体" pitchFamily="2" charset="-122"/>
            </a:endParaRPr>
          </a:p>
          <a:p>
            <a:pPr lvl="1"/>
            <a:r>
              <a:rPr lang="en-US" altLang="zh-CN" sz="2000" dirty="0" smtClean="0">
                <a:ea typeface="宋体" pitchFamily="2" charset="-122"/>
              </a:rPr>
              <a:t>approaching </a:t>
            </a:r>
            <a:r>
              <a:rPr lang="en-US" altLang="zh-CN" sz="2000" dirty="0">
                <a:ea typeface="宋体" pitchFamily="2" charset="-122"/>
              </a:rPr>
              <a:t>ideal performance</a:t>
            </a:r>
            <a:r>
              <a:rPr lang="en-US" altLang="zh-CN" baseline="30000" dirty="0">
                <a:ea typeface="宋体" pitchFamily="2" charset="-122"/>
              </a:rPr>
              <a:t>*</a:t>
            </a:r>
            <a:endParaRPr lang="en-US" altLang="zh-CN" sz="2000" dirty="0">
              <a:ea typeface="宋体" pitchFamily="2" charset="-122"/>
            </a:endParaRPr>
          </a:p>
          <a:p>
            <a:pPr lvl="1"/>
            <a:r>
              <a:rPr lang="en-US" altLang="zh-CN" sz="2000" dirty="0">
                <a:ea typeface="宋体" pitchFamily="2" charset="-122"/>
              </a:rPr>
              <a:t>minimizing control </a:t>
            </a:r>
            <a:r>
              <a:rPr lang="en-US" altLang="zh-CN" sz="2000" dirty="0" smtClean="0">
                <a:ea typeface="宋体" pitchFamily="2" charset="-122"/>
              </a:rPr>
              <a:t>parameters</a:t>
            </a:r>
          </a:p>
          <a:p>
            <a:pPr lvl="1"/>
            <a:endParaRPr lang="en-US" altLang="zh-CN" sz="2000" dirty="0" smtClean="0">
              <a:ea typeface="宋体" pitchFamily="2" charset="-122"/>
            </a:endParaRPr>
          </a:p>
          <a:p>
            <a:pPr lvl="1"/>
            <a:endParaRPr lang="en-US" altLang="zh-CN" sz="2000" dirty="0" smtClean="0">
              <a:ea typeface="宋体" pitchFamily="2" charset="-122"/>
            </a:endParaRPr>
          </a:p>
          <a:p>
            <a:r>
              <a:rPr lang="en-US" altLang="zh-CN" sz="2400" dirty="0" smtClean="0">
                <a:ea typeface="宋体" pitchFamily="2" charset="-122"/>
              </a:rPr>
              <a:t>Performance Metrics</a:t>
            </a:r>
          </a:p>
          <a:p>
            <a:endParaRPr lang="en-US" altLang="zh-CN" sz="2400" dirty="0" smtClean="0">
              <a:ea typeface="宋体" pitchFamily="2" charset="-122"/>
            </a:endParaRPr>
          </a:p>
          <a:p>
            <a:pPr lvl="1">
              <a:lnSpc>
                <a:spcPct val="90000"/>
              </a:lnSpc>
            </a:pPr>
            <a:r>
              <a:rPr lang="en-US" altLang="zh-CN" sz="2000" dirty="0" smtClean="0">
                <a:ea typeface="SimSun" pitchFamily="2" charset="-122"/>
              </a:rPr>
              <a:t>Througput + Response time -&gt; Goodput</a:t>
            </a:r>
          </a:p>
          <a:p>
            <a:pPr lvl="1">
              <a:lnSpc>
                <a:spcPct val="90000"/>
              </a:lnSpc>
              <a:buNone/>
            </a:pPr>
            <a:r>
              <a:rPr lang="en-US" altLang="zh-CN" sz="2000" dirty="0" smtClean="0">
                <a:ea typeface="SimSun" pitchFamily="2" charset="-122"/>
              </a:rPr>
              <a:t>  INVITE -&gt; ACK (INVITE) delivered &lt;= 10 s</a:t>
            </a:r>
          </a:p>
          <a:p>
            <a:pPr lvl="1">
              <a:lnSpc>
                <a:spcPct val="90000"/>
              </a:lnSpc>
            </a:pPr>
            <a:r>
              <a:rPr lang="en-US" altLang="zh-CN" sz="2000" dirty="0" smtClean="0">
                <a:ea typeface="SimSun" pitchFamily="2" charset="-122"/>
              </a:rPr>
              <a:t>Fairness</a:t>
            </a:r>
          </a:p>
          <a:p>
            <a:pPr lvl="1"/>
            <a:endParaRPr lang="en-US" altLang="zh-CN" sz="2000" dirty="0">
              <a:ea typeface="宋体" pitchFamily="2" charset="-122"/>
            </a:endParaRPr>
          </a:p>
          <a:p>
            <a:pPr lvl="1"/>
            <a:endParaRPr lang="en-US" altLang="zh-CN" sz="2000" dirty="0">
              <a:ea typeface="宋体" pitchFamily="2" charset="-122"/>
            </a:endParaRPr>
          </a:p>
        </p:txBody>
      </p:sp>
      <p:pic>
        <p:nvPicPr>
          <p:cNvPr id="7" name="Picture 5"/>
          <p:cNvPicPr>
            <a:picLocks noChangeAspect="1" noChangeArrowheads="1"/>
          </p:cNvPicPr>
          <p:nvPr/>
        </p:nvPicPr>
        <p:blipFill>
          <a:blip r:embed="rId2" cstate="print"/>
          <a:srcRect/>
          <a:stretch>
            <a:fillRect/>
          </a:stretch>
        </p:blipFill>
        <p:spPr bwMode="auto">
          <a:xfrm>
            <a:off x="4148137" y="762000"/>
            <a:ext cx="4995863" cy="2517775"/>
          </a:xfrm>
          <a:prstGeom prst="rect">
            <a:avLst/>
          </a:prstGeom>
          <a:noFill/>
          <a:ln w="9525">
            <a:noFill/>
            <a:miter lim="800000"/>
            <a:headEnd/>
            <a:tailEnd/>
          </a:ln>
        </p:spPr>
      </p:pic>
      <p:sp>
        <p:nvSpPr>
          <p:cNvPr id="9" name="Text Box 6"/>
          <p:cNvSpPr txBox="1">
            <a:spLocks noChangeArrowheads="1"/>
          </p:cNvSpPr>
          <p:nvPr/>
        </p:nvSpPr>
        <p:spPr bwMode="auto">
          <a:xfrm>
            <a:off x="457200" y="6096000"/>
            <a:ext cx="6629400" cy="274638"/>
          </a:xfrm>
          <a:prstGeom prst="rect">
            <a:avLst/>
          </a:prstGeom>
          <a:noFill/>
          <a:ln w="9525" algn="ctr">
            <a:noFill/>
            <a:miter lim="800000"/>
            <a:headEnd/>
            <a:tailEnd/>
          </a:ln>
          <a:effectLst/>
        </p:spPr>
        <p:txBody>
          <a:bodyPr>
            <a:spAutoFit/>
          </a:bodyPr>
          <a:lstStyle/>
          <a:p>
            <a:r>
              <a:rPr lang="zh-CN" altLang="en-US" sz="1200" dirty="0">
                <a:solidFill>
                  <a:schemeClr val="tx1"/>
                </a:solidFill>
                <a:ea typeface="宋体" pitchFamily="2" charset="-122"/>
              </a:rPr>
              <a:t>* </a:t>
            </a:r>
            <a:r>
              <a:rPr lang="en-US" altLang="zh-CN" sz="1200" dirty="0">
                <a:solidFill>
                  <a:schemeClr val="tx1"/>
                </a:solidFill>
                <a:ea typeface="宋体" pitchFamily="2" charset="-122"/>
              </a:rPr>
              <a:t>All load and goodput values normalized over server capacity in this presentation</a:t>
            </a:r>
          </a:p>
        </p:txBody>
      </p:sp>
      <p:grpSp>
        <p:nvGrpSpPr>
          <p:cNvPr id="27" name="Group 26"/>
          <p:cNvGrpSpPr/>
          <p:nvPr/>
        </p:nvGrpSpPr>
        <p:grpSpPr>
          <a:xfrm>
            <a:off x="6019800" y="3124200"/>
            <a:ext cx="2314575" cy="2972594"/>
            <a:chOff x="6019800" y="3124200"/>
            <a:chExt cx="2314575" cy="2972594"/>
          </a:xfrm>
        </p:grpSpPr>
        <p:pic>
          <p:nvPicPr>
            <p:cNvPr id="243715" name="Picture 3"/>
            <p:cNvPicPr>
              <a:picLocks noChangeAspect="1" noChangeArrowheads="1"/>
            </p:cNvPicPr>
            <p:nvPr/>
          </p:nvPicPr>
          <p:blipFill>
            <a:blip r:embed="rId3" cstate="print"/>
            <a:srcRect/>
            <a:stretch>
              <a:fillRect/>
            </a:stretch>
          </p:blipFill>
          <p:spPr bwMode="auto">
            <a:xfrm>
              <a:off x="7848600" y="3200400"/>
              <a:ext cx="485775" cy="428625"/>
            </a:xfrm>
            <a:prstGeom prst="rect">
              <a:avLst/>
            </a:prstGeom>
            <a:noFill/>
            <a:ln w="9525">
              <a:noFill/>
              <a:miter lim="800000"/>
              <a:headEnd/>
              <a:tailEnd/>
            </a:ln>
            <a:effectLst/>
          </p:spPr>
        </p:pic>
        <p:pic>
          <p:nvPicPr>
            <p:cNvPr id="13" name="Picture 4"/>
            <p:cNvPicPr>
              <a:picLocks noChangeAspect="1" noChangeArrowheads="1"/>
            </p:cNvPicPr>
            <p:nvPr/>
          </p:nvPicPr>
          <p:blipFill>
            <a:blip r:embed="rId4" cstate="print"/>
            <a:srcRect/>
            <a:stretch>
              <a:fillRect/>
            </a:stretch>
          </p:blipFill>
          <p:spPr bwMode="auto">
            <a:xfrm>
              <a:off x="6019800" y="3124200"/>
              <a:ext cx="527538" cy="457200"/>
            </a:xfrm>
            <a:prstGeom prst="rect">
              <a:avLst/>
            </a:prstGeom>
            <a:noFill/>
            <a:ln w="9525">
              <a:noFill/>
              <a:miter lim="800000"/>
              <a:headEnd/>
              <a:tailEnd/>
            </a:ln>
            <a:effectLst/>
          </p:spPr>
        </p:pic>
        <p:cxnSp>
          <p:nvCxnSpPr>
            <p:cNvPr id="15" name="Straight Connector 14"/>
            <p:cNvCxnSpPr/>
            <p:nvPr/>
          </p:nvCxnSpPr>
          <p:spPr bwMode="auto">
            <a:xfrm rot="5400000">
              <a:off x="5029200" y="4876800"/>
              <a:ext cx="2438400" cy="1588"/>
            </a:xfrm>
            <a:prstGeom prst="line">
              <a:avLst/>
            </a:prstGeom>
            <a:no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6858794" y="4876800"/>
              <a:ext cx="2437606" cy="794"/>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Arrow Connector 23"/>
            <p:cNvCxnSpPr/>
            <p:nvPr/>
          </p:nvCxnSpPr>
          <p:spPr bwMode="auto">
            <a:xfrm>
              <a:off x="6248400" y="3962400"/>
              <a:ext cx="1828800" cy="1588"/>
            </a:xfrm>
            <a:prstGeom prst="straightConnector1">
              <a:avLst/>
            </a:prstGeom>
            <a:noFill/>
            <a:ln w="254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6248400" y="4267200"/>
              <a:ext cx="1828800" cy="1588"/>
            </a:xfrm>
            <a:prstGeom prst="straightConnector1">
              <a:avLst/>
            </a:prstGeom>
            <a:noFill/>
            <a:ln w="25400" cap="flat" cmpd="sng" algn="ctr">
              <a:solidFill>
                <a:schemeClr val="tx1"/>
              </a:solidFill>
              <a:prstDash val="solid"/>
              <a:round/>
              <a:headEnd type="arrow" w="med" len="med"/>
              <a:tailEnd type="none"/>
            </a:ln>
            <a:effectLst/>
          </p:spPr>
        </p:cxnSp>
        <p:cxnSp>
          <p:nvCxnSpPr>
            <p:cNvPr id="28" name="Straight Arrow Connector 27"/>
            <p:cNvCxnSpPr/>
            <p:nvPr/>
          </p:nvCxnSpPr>
          <p:spPr bwMode="auto">
            <a:xfrm>
              <a:off x="6248400" y="4495800"/>
              <a:ext cx="1828800" cy="1588"/>
            </a:xfrm>
            <a:prstGeom prst="straightConnector1">
              <a:avLst/>
            </a:prstGeom>
            <a:noFill/>
            <a:ln w="25400" cap="flat" cmpd="sng" algn="ctr">
              <a:solidFill>
                <a:schemeClr val="tx1"/>
              </a:solidFill>
              <a:prstDash val="solid"/>
              <a:round/>
              <a:headEnd type="arrow" w="med" len="med"/>
              <a:tailEnd type="none"/>
            </a:ln>
            <a:effectLst/>
          </p:spPr>
        </p:cxnSp>
        <p:cxnSp>
          <p:nvCxnSpPr>
            <p:cNvPr id="29" name="Straight Arrow Connector 28"/>
            <p:cNvCxnSpPr/>
            <p:nvPr/>
          </p:nvCxnSpPr>
          <p:spPr bwMode="auto">
            <a:xfrm>
              <a:off x="6248400" y="4724400"/>
              <a:ext cx="1828800" cy="1588"/>
            </a:xfrm>
            <a:prstGeom prst="straightConnector1">
              <a:avLst/>
            </a:prstGeom>
            <a:noFill/>
            <a:ln w="25400" cap="flat" cmpd="sng" algn="ctr">
              <a:solidFill>
                <a:schemeClr val="tx1"/>
              </a:solidFill>
              <a:prstDash val="solid"/>
              <a:round/>
              <a:headEnd type="arrow" w="med" len="med"/>
              <a:tailEnd type="none"/>
            </a:ln>
            <a:effectLst/>
          </p:spPr>
        </p:cxnSp>
        <p:cxnSp>
          <p:nvCxnSpPr>
            <p:cNvPr id="30" name="Straight Arrow Connector 29"/>
            <p:cNvCxnSpPr/>
            <p:nvPr/>
          </p:nvCxnSpPr>
          <p:spPr bwMode="auto">
            <a:xfrm>
              <a:off x="6248400" y="5715000"/>
              <a:ext cx="1828800" cy="1588"/>
            </a:xfrm>
            <a:prstGeom prst="straightConnector1">
              <a:avLst/>
            </a:prstGeom>
            <a:noFill/>
            <a:ln w="25400" cap="flat" cmpd="sng" algn="ctr">
              <a:solidFill>
                <a:schemeClr val="tx1"/>
              </a:solidFill>
              <a:prstDash val="solid"/>
              <a:round/>
              <a:headEnd type="none" w="med" len="med"/>
              <a:tailEnd type="arrow"/>
            </a:ln>
            <a:effectLst/>
          </p:spPr>
        </p:cxnSp>
        <p:sp>
          <p:nvSpPr>
            <p:cNvPr id="34" name="TextBox 33"/>
            <p:cNvSpPr txBox="1"/>
            <p:nvPr/>
          </p:nvSpPr>
          <p:spPr>
            <a:xfrm>
              <a:off x="6781800" y="3657600"/>
              <a:ext cx="704039" cy="307777"/>
            </a:xfrm>
            <a:prstGeom prst="rect">
              <a:avLst/>
            </a:prstGeom>
            <a:noFill/>
          </p:spPr>
          <p:txBody>
            <a:bodyPr wrap="none" rtlCol="0">
              <a:spAutoFit/>
            </a:bodyPr>
            <a:lstStyle/>
            <a:p>
              <a:r>
                <a:rPr lang="en-US" sz="1400" dirty="0" smtClean="0"/>
                <a:t>INVITE</a:t>
              </a:r>
              <a:endParaRPr lang="en-US" sz="1400" dirty="0"/>
            </a:p>
          </p:txBody>
        </p:sp>
        <p:sp>
          <p:nvSpPr>
            <p:cNvPr id="36" name="TextBox 35"/>
            <p:cNvSpPr txBox="1"/>
            <p:nvPr/>
          </p:nvSpPr>
          <p:spPr>
            <a:xfrm>
              <a:off x="6705600" y="3962400"/>
              <a:ext cx="1001621" cy="307777"/>
            </a:xfrm>
            <a:prstGeom prst="rect">
              <a:avLst/>
            </a:prstGeom>
            <a:noFill/>
          </p:spPr>
          <p:txBody>
            <a:bodyPr wrap="none" rtlCol="0">
              <a:spAutoFit/>
            </a:bodyPr>
            <a:lstStyle/>
            <a:p>
              <a:r>
                <a:rPr lang="en-US" sz="1400" dirty="0" smtClean="0"/>
                <a:t>100 Trying</a:t>
              </a:r>
              <a:endParaRPr lang="en-US" sz="1400" dirty="0"/>
            </a:p>
          </p:txBody>
        </p:sp>
        <p:sp>
          <p:nvSpPr>
            <p:cNvPr id="37" name="TextBox 36"/>
            <p:cNvSpPr txBox="1"/>
            <p:nvPr/>
          </p:nvSpPr>
          <p:spPr>
            <a:xfrm>
              <a:off x="6705600" y="4267200"/>
              <a:ext cx="1104790" cy="307777"/>
            </a:xfrm>
            <a:prstGeom prst="rect">
              <a:avLst/>
            </a:prstGeom>
            <a:noFill/>
          </p:spPr>
          <p:txBody>
            <a:bodyPr wrap="none" rtlCol="0">
              <a:spAutoFit/>
            </a:bodyPr>
            <a:lstStyle/>
            <a:p>
              <a:r>
                <a:rPr lang="en-US" sz="1400" dirty="0" smtClean="0"/>
                <a:t>180 Ringing</a:t>
              </a:r>
              <a:endParaRPr lang="en-US" sz="1400" dirty="0"/>
            </a:p>
          </p:txBody>
        </p:sp>
        <p:sp>
          <p:nvSpPr>
            <p:cNvPr id="38" name="TextBox 37"/>
            <p:cNvSpPr txBox="1"/>
            <p:nvPr/>
          </p:nvSpPr>
          <p:spPr>
            <a:xfrm>
              <a:off x="6858000" y="4495800"/>
              <a:ext cx="745717" cy="307777"/>
            </a:xfrm>
            <a:prstGeom prst="rect">
              <a:avLst/>
            </a:prstGeom>
            <a:noFill/>
          </p:spPr>
          <p:txBody>
            <a:bodyPr wrap="none" rtlCol="0">
              <a:spAutoFit/>
            </a:bodyPr>
            <a:lstStyle/>
            <a:p>
              <a:r>
                <a:rPr lang="en-US" sz="1400" dirty="0" smtClean="0"/>
                <a:t>200 OK</a:t>
              </a:r>
              <a:endParaRPr lang="en-US" sz="1400" dirty="0"/>
            </a:p>
          </p:txBody>
        </p:sp>
        <p:cxnSp>
          <p:nvCxnSpPr>
            <p:cNvPr id="39" name="Straight Arrow Connector 38"/>
            <p:cNvCxnSpPr/>
            <p:nvPr/>
          </p:nvCxnSpPr>
          <p:spPr bwMode="auto">
            <a:xfrm>
              <a:off x="6248400" y="6019800"/>
              <a:ext cx="1828800" cy="1588"/>
            </a:xfrm>
            <a:prstGeom prst="straightConnector1">
              <a:avLst/>
            </a:prstGeom>
            <a:noFill/>
            <a:ln w="25400" cap="flat" cmpd="sng" algn="ctr">
              <a:solidFill>
                <a:schemeClr val="tx1"/>
              </a:solidFill>
              <a:prstDash val="solid"/>
              <a:round/>
              <a:headEnd type="arrow" w="med" len="med"/>
              <a:tailEnd type="none"/>
            </a:ln>
            <a:effectLst/>
          </p:spPr>
        </p:cxnSp>
        <p:sp>
          <p:nvSpPr>
            <p:cNvPr id="40" name="TextBox 39"/>
            <p:cNvSpPr txBox="1"/>
            <p:nvPr/>
          </p:nvSpPr>
          <p:spPr>
            <a:xfrm>
              <a:off x="6858000" y="5715000"/>
              <a:ext cx="745717" cy="307777"/>
            </a:xfrm>
            <a:prstGeom prst="rect">
              <a:avLst/>
            </a:prstGeom>
            <a:noFill/>
          </p:spPr>
          <p:txBody>
            <a:bodyPr wrap="none" rtlCol="0">
              <a:spAutoFit/>
            </a:bodyPr>
            <a:lstStyle/>
            <a:p>
              <a:r>
                <a:rPr lang="en-US" sz="1400" dirty="0" smtClean="0"/>
                <a:t>200 OK</a:t>
              </a:r>
              <a:endParaRPr lang="en-US" sz="1400" dirty="0"/>
            </a:p>
          </p:txBody>
        </p:sp>
        <p:sp>
          <p:nvSpPr>
            <p:cNvPr id="41" name="TextBox 40"/>
            <p:cNvSpPr txBox="1"/>
            <p:nvPr/>
          </p:nvSpPr>
          <p:spPr>
            <a:xfrm>
              <a:off x="6934200" y="5486400"/>
              <a:ext cx="484428" cy="307777"/>
            </a:xfrm>
            <a:prstGeom prst="rect">
              <a:avLst/>
            </a:prstGeom>
            <a:noFill/>
          </p:spPr>
          <p:txBody>
            <a:bodyPr wrap="none" rtlCol="0">
              <a:spAutoFit/>
            </a:bodyPr>
            <a:lstStyle/>
            <a:p>
              <a:r>
                <a:rPr lang="en-US" sz="1400" dirty="0" smtClean="0"/>
                <a:t>BYE</a:t>
              </a:r>
              <a:endParaRPr lang="en-US" sz="1400" dirty="0"/>
            </a:p>
          </p:txBody>
        </p:sp>
        <p:sp>
          <p:nvSpPr>
            <p:cNvPr id="42" name="Left-Right Arrow 41"/>
            <p:cNvSpPr/>
            <p:nvPr/>
          </p:nvSpPr>
          <p:spPr bwMode="auto">
            <a:xfrm>
              <a:off x="6248400" y="5181600"/>
              <a:ext cx="1828800" cy="198119"/>
            </a:xfrm>
            <a:prstGeom prst="leftRightArrow">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47" name="Straight Arrow Connector 46"/>
            <p:cNvCxnSpPr/>
            <p:nvPr/>
          </p:nvCxnSpPr>
          <p:spPr bwMode="auto">
            <a:xfrm>
              <a:off x="6248400" y="4953000"/>
              <a:ext cx="1828800" cy="1588"/>
            </a:xfrm>
            <a:prstGeom prst="straightConnector1">
              <a:avLst/>
            </a:prstGeom>
            <a:noFill/>
            <a:ln w="25400" cap="flat" cmpd="sng" algn="ctr">
              <a:solidFill>
                <a:schemeClr val="tx1"/>
              </a:solidFill>
              <a:prstDash val="solid"/>
              <a:round/>
              <a:headEnd type="none" w="med" len="med"/>
              <a:tailEnd type="arrow"/>
            </a:ln>
            <a:effectLst/>
          </p:spPr>
        </p:cxnSp>
        <p:sp>
          <p:nvSpPr>
            <p:cNvPr id="49" name="TextBox 48"/>
            <p:cNvSpPr txBox="1"/>
            <p:nvPr/>
          </p:nvSpPr>
          <p:spPr>
            <a:xfrm>
              <a:off x="6858000" y="4724400"/>
              <a:ext cx="500458" cy="307777"/>
            </a:xfrm>
            <a:prstGeom prst="rect">
              <a:avLst/>
            </a:prstGeom>
            <a:noFill/>
          </p:spPr>
          <p:txBody>
            <a:bodyPr wrap="none" rtlCol="0">
              <a:spAutoFit/>
            </a:bodyPr>
            <a:lstStyle/>
            <a:p>
              <a:r>
                <a:rPr lang="en-US" sz="1400" dirty="0" smtClean="0"/>
                <a:t>ACK</a:t>
              </a:r>
              <a:endParaRPr lang="en-US" sz="1400"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11" end="1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r>
              <a:rPr lang="en-US" altLang="zh-CN" dirty="0"/>
              <a:t>Slide </a:t>
            </a:r>
            <a:fld id="{704CC701-DDE9-4245-9081-BE52F131F1BB}" type="slidenum">
              <a:rPr lang="en-US" altLang="zh-CN"/>
              <a:pPr/>
              <a:t>26</a:t>
            </a:fld>
            <a:endParaRPr lang="en-US" altLang="zh-CN" dirty="0"/>
          </a:p>
        </p:txBody>
      </p:sp>
      <p:sp>
        <p:nvSpPr>
          <p:cNvPr id="2472010" name="Rectangle 74"/>
          <p:cNvSpPr>
            <a:spLocks noGrp="1" noChangeArrowheads="1"/>
          </p:cNvSpPr>
          <p:nvPr>
            <p:ph type="title"/>
          </p:nvPr>
        </p:nvSpPr>
        <p:spPr/>
        <p:txBody>
          <a:bodyPr/>
          <a:lstStyle/>
          <a:p>
            <a:r>
              <a:rPr lang="en-US" altLang="zh-CN" dirty="0">
                <a:ea typeface="宋体" pitchFamily="2" charset="-122"/>
              </a:rPr>
              <a:t>Window-based Feedback Control Algorithms</a:t>
            </a:r>
          </a:p>
        </p:txBody>
      </p:sp>
      <p:graphicFrame>
        <p:nvGraphicFramePr>
          <p:cNvPr id="2472070" name="Group 134"/>
          <p:cNvGraphicFramePr>
            <a:graphicFrameLocks noGrp="1"/>
          </p:cNvGraphicFramePr>
          <p:nvPr>
            <p:ph type="tbl" idx="1"/>
          </p:nvPr>
        </p:nvGraphicFramePr>
        <p:xfrm>
          <a:off x="381000" y="1219200"/>
          <a:ext cx="8229600" cy="3986785"/>
        </p:xfrm>
        <a:graphic>
          <a:graphicData uri="http://schemas.openxmlformats.org/drawingml/2006/table">
            <a:tbl>
              <a:tblPr/>
              <a:tblGrid>
                <a:gridCol w="1447800"/>
                <a:gridCol w="2514600"/>
                <a:gridCol w="2209800"/>
                <a:gridCol w="20574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Win-disc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Win-cont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Win-auto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3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Window size decrement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upon receiving session request (INVITE)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Window size adjustment algorithm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update acceptable # of sessions every control interval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update current # of available session slots every message arrival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window size increment after processing NEW INVITE request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r>
              <a:tr h="1284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Tuning parameters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budget queuing delay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control Interval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measurement interval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budget queuing delay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measurement Interval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r>
              <a:rPr lang="en-US" altLang="zh-CN" dirty="0"/>
              <a:t>Slide </a:t>
            </a:r>
            <a:fld id="{C5D9F09D-5C35-4866-BC9B-217DC43B3810}" type="slidenum">
              <a:rPr lang="en-US" altLang="zh-CN"/>
              <a:pPr/>
              <a:t>27</a:t>
            </a:fld>
            <a:endParaRPr lang="en-US" altLang="zh-CN" dirty="0"/>
          </a:p>
        </p:txBody>
      </p:sp>
      <p:sp>
        <p:nvSpPr>
          <p:cNvPr id="2476034" name="Rectangle 2"/>
          <p:cNvSpPr>
            <a:spLocks noGrp="1" noChangeArrowheads="1"/>
          </p:cNvSpPr>
          <p:nvPr>
            <p:ph type="title"/>
          </p:nvPr>
        </p:nvSpPr>
        <p:spPr/>
        <p:txBody>
          <a:bodyPr/>
          <a:lstStyle/>
          <a:p>
            <a:r>
              <a:rPr lang="en-US" altLang="zh-CN" dirty="0">
                <a:ea typeface="宋体" pitchFamily="2" charset="-122"/>
              </a:rPr>
              <a:t>Rate-based Feedback Control Algorithms</a:t>
            </a:r>
          </a:p>
        </p:txBody>
      </p:sp>
      <p:graphicFrame>
        <p:nvGraphicFramePr>
          <p:cNvPr id="2476071" name="Group 39"/>
          <p:cNvGraphicFramePr>
            <a:graphicFrameLocks noGrp="1"/>
          </p:cNvGraphicFramePr>
          <p:nvPr>
            <p:ph type="tbl" idx="1"/>
          </p:nvPr>
        </p:nvGraphicFramePr>
        <p:xfrm>
          <a:off x="381000" y="1524000"/>
          <a:ext cx="8229600" cy="4038601"/>
        </p:xfrm>
        <a:graphic>
          <a:graphicData uri="http://schemas.openxmlformats.org/drawingml/2006/table">
            <a:tbl>
              <a:tblPr/>
              <a:tblGrid>
                <a:gridCol w="2488623"/>
                <a:gridCol w="2966604"/>
                <a:gridCol w="2774373"/>
              </a:tblGrid>
              <a:tr h="851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Rate-abs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Rate-occ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592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Rate adjustment algorithm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update acceptable rate   every control interval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update request acceptance ratio every control interval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r>
              <a:tr h="1594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Tuning parameters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budget queuing delay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control interval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measurement interval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budget CPU occupancy control interval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measurement interval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OCC tuning parameters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ltLang="zh-CN" dirty="0"/>
              <a:t>Slide </a:t>
            </a:r>
            <a:fld id="{F974601D-1F65-4976-B5E6-EBAD16EDF314}" type="slidenum">
              <a:rPr lang="en-US" altLang="zh-CN"/>
              <a:pPr/>
              <a:t>28</a:t>
            </a:fld>
            <a:endParaRPr lang="en-US" altLang="zh-CN" dirty="0"/>
          </a:p>
        </p:txBody>
      </p:sp>
      <p:sp>
        <p:nvSpPr>
          <p:cNvPr id="2347010" name="Rectangle 2"/>
          <p:cNvSpPr>
            <a:spLocks noGrp="1" noChangeArrowheads="1"/>
          </p:cNvSpPr>
          <p:nvPr>
            <p:ph type="title"/>
          </p:nvPr>
        </p:nvSpPr>
        <p:spPr/>
        <p:txBody>
          <a:bodyPr/>
          <a:lstStyle/>
          <a:p>
            <a:r>
              <a:rPr lang="en-US" altLang="zh-CN" dirty="0">
                <a:ea typeface="宋体" pitchFamily="2" charset="-122"/>
              </a:rPr>
              <a:t>Simulation Assumptions and Metrics</a:t>
            </a:r>
          </a:p>
        </p:txBody>
      </p:sp>
      <p:sp>
        <p:nvSpPr>
          <p:cNvPr id="2347028" name="Rectangle 20"/>
          <p:cNvSpPr>
            <a:spLocks noChangeArrowheads="1"/>
          </p:cNvSpPr>
          <p:nvPr/>
        </p:nvSpPr>
        <p:spPr bwMode="auto">
          <a:xfrm>
            <a:off x="152400" y="914400"/>
            <a:ext cx="8305800" cy="5562600"/>
          </a:xfrm>
          <a:prstGeom prst="rect">
            <a:avLst/>
          </a:prstGeom>
          <a:noFill/>
          <a:ln w="9525">
            <a:noFill/>
            <a:miter lim="800000"/>
            <a:headEnd/>
            <a:tailEnd/>
          </a:ln>
          <a:effectLst/>
        </p:spPr>
        <p:txBody>
          <a:bodyPr/>
          <a:lstStyle/>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zh-CN" altLang="en-US" sz="14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Simulator: RFC3261 compatible simulator built on OPNET</a:t>
            </a: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Call model: exponential inter-arrival w/ standard seven-message call flow </a:t>
            </a: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RE service capacity: 72 cps, rejecting rate: 3000 cps</a:t>
            </a:r>
            <a:r>
              <a:rPr lang="en-US" altLang="zh-CN" sz="1400" dirty="0">
                <a:solidFill>
                  <a:srgbClr val="000000"/>
                </a:solidFill>
                <a:latin typeface="Trebuchet MS" pitchFamily="34" charset="0"/>
                <a:ea typeface="宋体" pitchFamily="2" charset="-122"/>
              </a:rPr>
              <a:t> </a:t>
            </a: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UAs and SEs have infinite capacity</a:t>
            </a:r>
          </a:p>
          <a:p>
            <a:pPr marL="808038" lvl="2" indent="-165100" algn="l" eaLnBrk="0" hangingPunct="0">
              <a:lnSpc>
                <a:spcPct val="80000"/>
              </a:lnSpc>
              <a:spcBef>
                <a:spcPct val="30000"/>
              </a:spcBef>
              <a:buClr>
                <a:srgbClr val="969696"/>
              </a:buClr>
              <a:buFont typeface="Wingdings" pitchFamily="2" charset="2"/>
              <a:buNone/>
              <a:tabLst>
                <a:tab pos="3946525" algn="l"/>
              </a:tabLst>
            </a:pPr>
            <a:endParaRPr lang="en-US" altLang="zh-CN" sz="14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UDP transport, no link delay and loss </a:t>
            </a: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4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Piggyback feedback method</a:t>
            </a: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400" dirty="0">
              <a:solidFill>
                <a:srgbClr val="000000"/>
              </a:solidFill>
              <a:latin typeface="Trebuchet MS" pitchFamily="34" charset="0"/>
              <a:ea typeface="宋体" pitchFamily="2" charset="-122"/>
            </a:endParaRPr>
          </a:p>
          <a:p>
            <a:pPr marL="528638" lvl="1" indent="-238125" algn="l" eaLnBrk="0" hangingPunct="0">
              <a:lnSpc>
                <a:spcPct val="80000"/>
              </a:lnSpc>
              <a:spcBef>
                <a:spcPct val="30000"/>
              </a:spcBef>
              <a:buClr>
                <a:srgbClr val="969696"/>
              </a:buClr>
              <a:buFont typeface="Wingdings" pitchFamily="2" charset="2"/>
              <a:buChar char="§"/>
              <a:tabLst>
                <a:tab pos="3946525" algn="l"/>
              </a:tabLst>
            </a:pPr>
            <a:endParaRPr lang="en-US" altLang="zh-CN" sz="1400" dirty="0">
              <a:solidFill>
                <a:srgbClr val="000000"/>
              </a:solidFill>
              <a:latin typeface="Trebuchet MS" pitchFamily="34" charset="0"/>
              <a:ea typeface="宋体" pitchFamily="2" charset="-122"/>
            </a:endParaRPr>
          </a:p>
        </p:txBody>
      </p:sp>
      <p:grpSp>
        <p:nvGrpSpPr>
          <p:cNvPr id="8" name="Group 7"/>
          <p:cNvGrpSpPr/>
          <p:nvPr/>
        </p:nvGrpSpPr>
        <p:grpSpPr>
          <a:xfrm>
            <a:off x="4495800" y="3124200"/>
            <a:ext cx="3657600" cy="2667000"/>
            <a:chOff x="4191000" y="990600"/>
            <a:chExt cx="4636477" cy="3653786"/>
          </a:xfrm>
        </p:grpSpPr>
        <p:sp>
          <p:nvSpPr>
            <p:cNvPr id="9" name="Oval 8"/>
            <p:cNvSpPr/>
            <p:nvPr/>
          </p:nvSpPr>
          <p:spPr bwMode="auto">
            <a:xfrm>
              <a:off x="6934200" y="2209800"/>
              <a:ext cx="990600" cy="9906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8" descr="sipd"/>
            <p:cNvPicPr>
              <a:picLocks noChangeAspect="1" noChangeArrowheads="1"/>
            </p:cNvPicPr>
            <p:nvPr/>
          </p:nvPicPr>
          <p:blipFill>
            <a:blip r:embed="rId2" cstate="print"/>
            <a:srcRect/>
            <a:stretch>
              <a:fillRect/>
            </a:stretch>
          </p:blipFill>
          <p:spPr bwMode="auto">
            <a:xfrm>
              <a:off x="7086600" y="2438400"/>
              <a:ext cx="685800" cy="624266"/>
            </a:xfrm>
            <a:prstGeom prst="rect">
              <a:avLst/>
            </a:prstGeom>
            <a:noFill/>
          </p:spPr>
        </p:pic>
        <p:sp>
          <p:nvSpPr>
            <p:cNvPr id="11" name="Line 12"/>
            <p:cNvSpPr>
              <a:spLocks noChangeShapeType="1"/>
            </p:cNvSpPr>
            <p:nvPr/>
          </p:nvSpPr>
          <p:spPr bwMode="auto">
            <a:xfrm>
              <a:off x="5943600" y="1752600"/>
              <a:ext cx="990600" cy="8382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2" name="TextBox 11"/>
            <p:cNvSpPr txBox="1"/>
            <p:nvPr/>
          </p:nvSpPr>
          <p:spPr>
            <a:xfrm>
              <a:off x="6858000" y="3200400"/>
              <a:ext cx="1208985" cy="307777"/>
            </a:xfrm>
            <a:prstGeom prst="rect">
              <a:avLst/>
            </a:prstGeom>
            <a:noFill/>
          </p:spPr>
          <p:txBody>
            <a:bodyPr wrap="none" rtlCol="0">
              <a:spAutoFit/>
            </a:bodyPr>
            <a:lstStyle/>
            <a:p>
              <a:r>
                <a:rPr lang="en-US" sz="1400" dirty="0" smtClean="0">
                  <a:latin typeface="Comic Sans MS" pitchFamily="66" charset="0"/>
                </a:rPr>
                <a:t>SIP Proxy D</a:t>
              </a:r>
              <a:endParaRPr lang="en-US" sz="1400" dirty="0">
                <a:latin typeface="Comic Sans MS" pitchFamily="66" charset="0"/>
              </a:endParaRPr>
            </a:p>
          </p:txBody>
        </p:sp>
        <p:pic>
          <p:nvPicPr>
            <p:cNvPr id="13" name="Picture 8" descr="sipd"/>
            <p:cNvPicPr>
              <a:picLocks noChangeAspect="1" noChangeArrowheads="1"/>
            </p:cNvPicPr>
            <p:nvPr/>
          </p:nvPicPr>
          <p:blipFill>
            <a:blip r:embed="rId2" cstate="print"/>
            <a:srcRect/>
            <a:stretch>
              <a:fillRect/>
            </a:stretch>
          </p:blipFill>
          <p:spPr bwMode="auto">
            <a:xfrm>
              <a:off x="5181600" y="3657600"/>
              <a:ext cx="685800" cy="624266"/>
            </a:xfrm>
            <a:prstGeom prst="rect">
              <a:avLst/>
            </a:prstGeom>
            <a:noFill/>
          </p:spPr>
        </p:pic>
        <p:pic>
          <p:nvPicPr>
            <p:cNvPr id="14" name="Picture 8" descr="sipd"/>
            <p:cNvPicPr>
              <a:picLocks noChangeAspect="1" noChangeArrowheads="1"/>
            </p:cNvPicPr>
            <p:nvPr/>
          </p:nvPicPr>
          <p:blipFill>
            <a:blip r:embed="rId2" cstate="print"/>
            <a:srcRect/>
            <a:stretch>
              <a:fillRect/>
            </a:stretch>
          </p:blipFill>
          <p:spPr bwMode="auto">
            <a:xfrm>
              <a:off x="5181600" y="2438400"/>
              <a:ext cx="685800" cy="624266"/>
            </a:xfrm>
            <a:prstGeom prst="rect">
              <a:avLst/>
            </a:prstGeom>
            <a:noFill/>
          </p:spPr>
        </p:pic>
        <p:pic>
          <p:nvPicPr>
            <p:cNvPr id="15" name="Picture 8" descr="sipd"/>
            <p:cNvPicPr>
              <a:picLocks noChangeAspect="1" noChangeArrowheads="1"/>
            </p:cNvPicPr>
            <p:nvPr/>
          </p:nvPicPr>
          <p:blipFill>
            <a:blip r:embed="rId2" cstate="print"/>
            <a:srcRect/>
            <a:stretch>
              <a:fillRect/>
            </a:stretch>
          </p:blipFill>
          <p:spPr bwMode="auto">
            <a:xfrm>
              <a:off x="5181600" y="1219200"/>
              <a:ext cx="685800" cy="624266"/>
            </a:xfrm>
            <a:prstGeom prst="rect">
              <a:avLst/>
            </a:prstGeom>
            <a:noFill/>
          </p:spPr>
        </p:pic>
        <p:sp>
          <p:nvSpPr>
            <p:cNvPr id="16" name="Line 12"/>
            <p:cNvSpPr>
              <a:spLocks noChangeShapeType="1"/>
            </p:cNvSpPr>
            <p:nvPr/>
          </p:nvSpPr>
          <p:spPr bwMode="auto">
            <a:xfrm>
              <a:off x="5943600" y="2743200"/>
              <a:ext cx="990600" cy="45719"/>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7" name="Line 12"/>
            <p:cNvSpPr>
              <a:spLocks noChangeShapeType="1"/>
            </p:cNvSpPr>
            <p:nvPr/>
          </p:nvSpPr>
          <p:spPr bwMode="auto">
            <a:xfrm flipV="1">
              <a:off x="6019800" y="2895600"/>
              <a:ext cx="914400" cy="990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grpSp>
          <p:nvGrpSpPr>
            <p:cNvPr id="18" name="Group 17"/>
            <p:cNvGrpSpPr/>
            <p:nvPr/>
          </p:nvGrpSpPr>
          <p:grpSpPr>
            <a:xfrm>
              <a:off x="7924800" y="2057400"/>
              <a:ext cx="902677" cy="1295400"/>
              <a:chOff x="4038600" y="2590800"/>
              <a:chExt cx="902677" cy="1295400"/>
            </a:xfrm>
          </p:grpSpPr>
          <p:pic>
            <p:nvPicPr>
              <p:cNvPr id="43" name="Picture 11"/>
              <p:cNvPicPr>
                <a:picLocks noChangeAspect="1" noChangeArrowheads="1"/>
              </p:cNvPicPr>
              <p:nvPr/>
            </p:nvPicPr>
            <p:blipFill>
              <a:blip r:embed="rId3" cstate="print"/>
              <a:srcRect/>
              <a:stretch>
                <a:fillRect/>
              </a:stretch>
            </p:blipFill>
            <p:spPr bwMode="auto">
              <a:xfrm>
                <a:off x="4495800" y="2590800"/>
                <a:ext cx="445477" cy="457200"/>
              </a:xfrm>
              <a:prstGeom prst="rect">
                <a:avLst/>
              </a:prstGeom>
              <a:noFill/>
              <a:ln w="9525">
                <a:noFill/>
                <a:miter lim="800000"/>
                <a:headEnd/>
                <a:tailEnd/>
              </a:ln>
              <a:effectLst/>
            </p:spPr>
          </p:pic>
          <p:sp>
            <p:nvSpPr>
              <p:cNvPr id="44" name="Line 12"/>
              <p:cNvSpPr>
                <a:spLocks noChangeShapeType="1"/>
              </p:cNvSpPr>
              <p:nvPr/>
            </p:nvSpPr>
            <p:spPr bwMode="auto">
              <a:xfrm>
                <a:off x="4038600" y="35052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5" name="Line 12"/>
              <p:cNvSpPr>
                <a:spLocks noChangeShapeType="1"/>
              </p:cNvSpPr>
              <p:nvPr/>
            </p:nvSpPr>
            <p:spPr bwMode="auto">
              <a:xfrm flipV="1">
                <a:off x="4038600" y="29718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6" name="Straight Connector 45"/>
              <p:cNvCxnSpPr/>
              <p:nvPr/>
            </p:nvCxnSpPr>
            <p:spPr bwMode="auto">
              <a:xfrm rot="5400000">
                <a:off x="4077494" y="3313906"/>
                <a:ext cx="228600" cy="1588"/>
              </a:xfrm>
              <a:prstGeom prst="line">
                <a:avLst/>
              </a:prstGeom>
              <a:noFill/>
              <a:ln w="38100" cap="flat" cmpd="sng" algn="ctr">
                <a:solidFill>
                  <a:schemeClr val="accent6"/>
                </a:solidFill>
                <a:prstDash val="sysDot"/>
                <a:round/>
                <a:headEnd type="none" w="med" len="med"/>
                <a:tailEnd type="none" w="med" len="med"/>
              </a:ln>
              <a:effectLst/>
            </p:spPr>
          </p:cxnSp>
          <p:pic>
            <p:nvPicPr>
              <p:cNvPr id="47" name="Picture 11"/>
              <p:cNvPicPr>
                <a:picLocks noChangeAspect="1" noChangeArrowheads="1"/>
              </p:cNvPicPr>
              <p:nvPr/>
            </p:nvPicPr>
            <p:blipFill>
              <a:blip r:embed="rId3" cstate="print"/>
              <a:srcRect/>
              <a:stretch>
                <a:fillRect/>
              </a:stretch>
            </p:blipFill>
            <p:spPr bwMode="auto">
              <a:xfrm>
                <a:off x="4495800" y="3429000"/>
                <a:ext cx="445477" cy="457200"/>
              </a:xfrm>
              <a:prstGeom prst="rect">
                <a:avLst/>
              </a:prstGeom>
              <a:noFill/>
              <a:ln w="9525">
                <a:noFill/>
                <a:miter lim="800000"/>
                <a:headEnd/>
                <a:tailEnd/>
              </a:ln>
              <a:effectLst/>
            </p:spPr>
          </p:pic>
          <p:cxnSp>
            <p:nvCxnSpPr>
              <p:cNvPr id="48" name="Straight Connector 47"/>
              <p:cNvCxnSpPr/>
              <p:nvPr/>
            </p:nvCxnSpPr>
            <p:spPr bwMode="auto">
              <a:xfrm rot="5400000">
                <a:off x="4610894" y="3237706"/>
                <a:ext cx="228600" cy="1588"/>
              </a:xfrm>
              <a:prstGeom prst="line">
                <a:avLst/>
              </a:prstGeom>
              <a:noFill/>
              <a:ln w="38100" cap="flat" cmpd="sng" algn="ctr">
                <a:solidFill>
                  <a:srgbClr val="FF9900"/>
                </a:solidFill>
                <a:prstDash val="sysDot"/>
                <a:round/>
                <a:headEnd type="none" w="med" len="med"/>
                <a:tailEnd type="none" w="med" len="med"/>
              </a:ln>
              <a:effectLst/>
            </p:spPr>
          </p:cxnSp>
        </p:grpSp>
        <p:sp>
          <p:nvSpPr>
            <p:cNvPr id="19" name="TextBox 18"/>
            <p:cNvSpPr txBox="1"/>
            <p:nvPr/>
          </p:nvSpPr>
          <p:spPr>
            <a:xfrm>
              <a:off x="4953000" y="4267200"/>
              <a:ext cx="1186543" cy="307777"/>
            </a:xfrm>
            <a:prstGeom prst="rect">
              <a:avLst/>
            </a:prstGeom>
            <a:noFill/>
          </p:spPr>
          <p:txBody>
            <a:bodyPr wrap="none" rtlCol="0">
              <a:spAutoFit/>
            </a:bodyPr>
            <a:lstStyle/>
            <a:p>
              <a:r>
                <a:rPr lang="en-US" sz="1400" dirty="0" smtClean="0">
                  <a:latin typeface="Comic Sans MS" pitchFamily="66" charset="0"/>
                </a:rPr>
                <a:t>SIP Proxy C</a:t>
              </a:r>
              <a:endParaRPr lang="en-US" sz="1400" dirty="0">
                <a:latin typeface="Comic Sans MS" pitchFamily="66" charset="0"/>
              </a:endParaRPr>
            </a:p>
          </p:txBody>
        </p:sp>
        <p:sp>
          <p:nvSpPr>
            <p:cNvPr id="20" name="TextBox 19"/>
            <p:cNvSpPr txBox="1"/>
            <p:nvPr/>
          </p:nvSpPr>
          <p:spPr>
            <a:xfrm>
              <a:off x="4953000" y="3048000"/>
              <a:ext cx="1192955" cy="307777"/>
            </a:xfrm>
            <a:prstGeom prst="rect">
              <a:avLst/>
            </a:prstGeom>
            <a:noFill/>
          </p:spPr>
          <p:txBody>
            <a:bodyPr wrap="none" rtlCol="0">
              <a:spAutoFit/>
            </a:bodyPr>
            <a:lstStyle/>
            <a:p>
              <a:r>
                <a:rPr lang="en-US" sz="1400" dirty="0" smtClean="0">
                  <a:latin typeface="Comic Sans MS" pitchFamily="66" charset="0"/>
                </a:rPr>
                <a:t>SIP Proxy B</a:t>
              </a:r>
              <a:endParaRPr lang="en-US" sz="1400" dirty="0">
                <a:latin typeface="Comic Sans MS" pitchFamily="66" charset="0"/>
              </a:endParaRPr>
            </a:p>
          </p:txBody>
        </p:sp>
        <p:sp>
          <p:nvSpPr>
            <p:cNvPr id="21" name="TextBox 20"/>
            <p:cNvSpPr txBox="1"/>
            <p:nvPr/>
          </p:nvSpPr>
          <p:spPr>
            <a:xfrm>
              <a:off x="4953000" y="1828800"/>
              <a:ext cx="1210588" cy="307777"/>
            </a:xfrm>
            <a:prstGeom prst="rect">
              <a:avLst/>
            </a:prstGeom>
            <a:noFill/>
          </p:spPr>
          <p:txBody>
            <a:bodyPr wrap="none" rtlCol="0">
              <a:spAutoFit/>
            </a:bodyPr>
            <a:lstStyle/>
            <a:p>
              <a:r>
                <a:rPr lang="en-US" sz="1400" dirty="0" smtClean="0">
                  <a:latin typeface="Comic Sans MS" pitchFamily="66" charset="0"/>
                </a:rPr>
                <a:t>SIP Proxy A</a:t>
              </a:r>
              <a:endParaRPr lang="en-US" sz="1400" dirty="0">
                <a:latin typeface="Comic Sans MS" pitchFamily="66" charset="0"/>
              </a:endParaRPr>
            </a:p>
          </p:txBody>
        </p:sp>
        <p:grpSp>
          <p:nvGrpSpPr>
            <p:cNvPr id="22" name="Group 27"/>
            <p:cNvGrpSpPr/>
            <p:nvPr/>
          </p:nvGrpSpPr>
          <p:grpSpPr>
            <a:xfrm>
              <a:off x="4191000" y="3505200"/>
              <a:ext cx="914400" cy="1139186"/>
              <a:chOff x="381000" y="3962400"/>
              <a:chExt cx="914400" cy="1139186"/>
            </a:xfrm>
          </p:grpSpPr>
          <p:pic>
            <p:nvPicPr>
              <p:cNvPr id="37" name="Picture 4"/>
              <p:cNvPicPr>
                <a:picLocks noChangeAspect="1" noChangeArrowheads="1"/>
              </p:cNvPicPr>
              <p:nvPr/>
            </p:nvPicPr>
            <p:blipFill>
              <a:blip r:embed="rId4"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8" name="Picture 4"/>
              <p:cNvPicPr>
                <a:picLocks noChangeAspect="1" noChangeArrowheads="1"/>
              </p:cNvPicPr>
              <p:nvPr/>
            </p:nvPicPr>
            <p:blipFill>
              <a:blip r:embed="rId4"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9" name="Straight Connector 38"/>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40"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1"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2" name="Straight Connector 41"/>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23" name="Group 34"/>
            <p:cNvGrpSpPr/>
            <p:nvPr/>
          </p:nvGrpSpPr>
          <p:grpSpPr>
            <a:xfrm>
              <a:off x="4191000" y="2286000"/>
              <a:ext cx="914400" cy="1139186"/>
              <a:chOff x="381000" y="3962400"/>
              <a:chExt cx="914400" cy="1139186"/>
            </a:xfrm>
          </p:grpSpPr>
          <p:pic>
            <p:nvPicPr>
              <p:cNvPr id="31" name="Picture 4"/>
              <p:cNvPicPr>
                <a:picLocks noChangeAspect="1" noChangeArrowheads="1"/>
              </p:cNvPicPr>
              <p:nvPr/>
            </p:nvPicPr>
            <p:blipFill>
              <a:blip r:embed="rId4"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2" name="Picture 4"/>
              <p:cNvPicPr>
                <a:picLocks noChangeAspect="1" noChangeArrowheads="1"/>
              </p:cNvPicPr>
              <p:nvPr/>
            </p:nvPicPr>
            <p:blipFill>
              <a:blip r:embed="rId4"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3" name="Straight Connector 32"/>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4"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35"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36" name="Straight Connector 35"/>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24" name="Group 41"/>
            <p:cNvGrpSpPr/>
            <p:nvPr/>
          </p:nvGrpSpPr>
          <p:grpSpPr>
            <a:xfrm>
              <a:off x="4191000" y="990600"/>
              <a:ext cx="914400" cy="1139186"/>
              <a:chOff x="381000" y="3962400"/>
              <a:chExt cx="914400" cy="1139186"/>
            </a:xfrm>
          </p:grpSpPr>
          <p:pic>
            <p:nvPicPr>
              <p:cNvPr id="25" name="Picture 4"/>
              <p:cNvPicPr>
                <a:picLocks noChangeAspect="1" noChangeArrowheads="1"/>
              </p:cNvPicPr>
              <p:nvPr/>
            </p:nvPicPr>
            <p:blipFill>
              <a:blip r:embed="rId4"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26" name="Picture 4"/>
              <p:cNvPicPr>
                <a:picLocks noChangeAspect="1" noChangeArrowheads="1"/>
              </p:cNvPicPr>
              <p:nvPr/>
            </p:nvPicPr>
            <p:blipFill>
              <a:blip r:embed="rId4"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27" name="Straight Connector 26"/>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28"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29"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30" name="Straight Connector 29"/>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70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702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702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702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702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470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ltLang="zh-CN" dirty="0"/>
              <a:t>Slide </a:t>
            </a:r>
            <a:fld id="{553A6C54-4316-4746-A1DD-BF4C4C6A67BA}" type="slidenum">
              <a:rPr lang="en-US" altLang="zh-CN"/>
              <a:pPr/>
              <a:t>29</a:t>
            </a:fld>
            <a:endParaRPr lang="en-US" altLang="zh-CN" dirty="0"/>
          </a:p>
        </p:txBody>
      </p:sp>
      <p:sp>
        <p:nvSpPr>
          <p:cNvPr id="2406405" name="Rectangle 5"/>
          <p:cNvSpPr>
            <a:spLocks noGrp="1" noChangeArrowheads="1"/>
          </p:cNvSpPr>
          <p:nvPr>
            <p:ph type="title"/>
          </p:nvPr>
        </p:nvSpPr>
        <p:spPr/>
        <p:txBody>
          <a:bodyPr/>
          <a:lstStyle/>
          <a:p>
            <a:r>
              <a:rPr lang="en-US" altLang="zh-CN" dirty="0">
                <a:ea typeface="宋体" pitchFamily="2" charset="-122"/>
              </a:rPr>
              <a:t>SIP Overload Performance without </a:t>
            </a:r>
            <a:r>
              <a:rPr lang="en-US" altLang="zh-CN" dirty="0" smtClean="0">
                <a:ea typeface="宋体" pitchFamily="2" charset="-122"/>
              </a:rPr>
              <a:t>any </a:t>
            </a:r>
            <a:r>
              <a:rPr lang="en-US" altLang="zh-CN" dirty="0">
                <a:ea typeface="宋体" pitchFamily="2" charset="-122"/>
              </a:rPr>
              <a:t>Feedback Control</a:t>
            </a:r>
          </a:p>
        </p:txBody>
      </p:sp>
      <p:sp>
        <p:nvSpPr>
          <p:cNvPr id="2406406" name="Rectangle 6"/>
          <p:cNvSpPr>
            <a:spLocks noGrp="1" noChangeArrowheads="1"/>
          </p:cNvSpPr>
          <p:nvPr>
            <p:ph type="body" sz="half" idx="1"/>
          </p:nvPr>
        </p:nvSpPr>
        <p:spPr>
          <a:xfrm>
            <a:off x="381000" y="762000"/>
            <a:ext cx="7391400" cy="6248400"/>
          </a:xfrm>
        </p:spPr>
        <p:txBody>
          <a:bodyPr/>
          <a:lstStyle/>
          <a:p>
            <a:pPr marL="0" indent="0"/>
            <a:endParaRPr lang="zh-CN" altLang="en-US" sz="1600" dirty="0">
              <a:ea typeface="宋体" pitchFamily="2" charset="-122"/>
            </a:endParaRPr>
          </a:p>
          <a:p>
            <a:pPr marL="0" indent="0"/>
            <a:endParaRPr lang="zh-CN" altLang="en-US" sz="1600" dirty="0">
              <a:ea typeface="宋体" pitchFamily="2" charset="-122"/>
            </a:endParaRPr>
          </a:p>
          <a:p>
            <a:pPr marL="0" indent="0"/>
            <a:endParaRPr lang="zh-CN" altLang="en-US" sz="1600" dirty="0">
              <a:ea typeface="宋体" pitchFamily="2" charset="-122"/>
            </a:endParaRPr>
          </a:p>
          <a:p>
            <a:pPr marL="0" indent="0"/>
            <a:r>
              <a:rPr lang="en-US" altLang="zh-CN" i="1" dirty="0">
                <a:ea typeface="宋体" pitchFamily="2" charset="-122"/>
              </a:rPr>
              <a:t>Simple Drop</a:t>
            </a:r>
            <a:r>
              <a:rPr lang="en-US" altLang="zh-CN" dirty="0">
                <a:ea typeface="宋体" pitchFamily="2" charset="-122"/>
              </a:rPr>
              <a:t> scenario </a:t>
            </a:r>
          </a:p>
          <a:p>
            <a:pPr lvl="1"/>
            <a:r>
              <a:rPr lang="en-US" altLang="zh-CN" sz="1600" dirty="0">
                <a:ea typeface="宋体" pitchFamily="2" charset="-122"/>
              </a:rPr>
              <a:t>message dropped when queue full </a:t>
            </a:r>
          </a:p>
          <a:p>
            <a:pPr lvl="1"/>
            <a:endParaRPr lang="en-US" altLang="zh-CN" sz="1600" dirty="0">
              <a:ea typeface="宋体" pitchFamily="2" charset="-122"/>
            </a:endParaRPr>
          </a:p>
          <a:p>
            <a:pPr marL="0" indent="0"/>
            <a:r>
              <a:rPr lang="en-US" altLang="zh-CN" i="1" dirty="0">
                <a:ea typeface="宋体" pitchFamily="2" charset="-122"/>
              </a:rPr>
              <a:t>Threshold Rejection</a:t>
            </a:r>
            <a:r>
              <a:rPr lang="en-US" altLang="zh-CN" dirty="0">
                <a:ea typeface="宋体" pitchFamily="2" charset="-122"/>
              </a:rPr>
              <a:t> scenario</a:t>
            </a:r>
          </a:p>
          <a:p>
            <a:pPr lvl="1"/>
            <a:r>
              <a:rPr lang="en-US" altLang="zh-CN" sz="1600" dirty="0">
                <a:ea typeface="宋体" pitchFamily="2" charset="-122"/>
              </a:rPr>
              <a:t>queue length configured with a high and a low threshold value. </a:t>
            </a:r>
          </a:p>
          <a:p>
            <a:pPr lvl="1"/>
            <a:endParaRPr lang="en-US" altLang="zh-CN" sz="1600" dirty="0">
              <a:ea typeface="宋体" pitchFamily="2" charset="-122"/>
            </a:endParaRPr>
          </a:p>
          <a:p>
            <a:pPr lvl="2"/>
            <a:endParaRPr lang="en-US" altLang="zh-CN" sz="1400" dirty="0">
              <a:ea typeface="宋体" pitchFamily="2" charset="-122"/>
            </a:endParaRPr>
          </a:p>
          <a:p>
            <a:pPr marL="0" indent="0"/>
            <a:r>
              <a:rPr lang="en-US" altLang="zh-CN" dirty="0">
                <a:ea typeface="宋体" pitchFamily="2" charset="-122"/>
              </a:rPr>
              <a:t>Similar congestion collapse but </a:t>
            </a:r>
            <a:r>
              <a:rPr lang="en-US" altLang="zh-CN" b="1" dirty="0">
                <a:ea typeface="宋体" pitchFamily="2" charset="-122"/>
              </a:rPr>
              <a:t>different</a:t>
            </a:r>
            <a:r>
              <a:rPr lang="en-US" altLang="zh-CN" dirty="0">
                <a:ea typeface="宋体" pitchFamily="2" charset="-122"/>
              </a:rPr>
              <a:t> reasons: </a:t>
            </a:r>
          </a:p>
          <a:p>
            <a:pPr lvl="1"/>
            <a:r>
              <a:rPr lang="en-US" altLang="zh-CN" sz="1600" i="1" dirty="0">
                <a:ea typeface="宋体" pitchFamily="2" charset="-122"/>
              </a:rPr>
              <a:t>Simple Drop</a:t>
            </a:r>
            <a:endParaRPr lang="en-US" altLang="zh-CN" sz="1600" dirty="0">
              <a:ea typeface="宋体" pitchFamily="2" charset="-122"/>
            </a:endParaRPr>
          </a:p>
          <a:p>
            <a:pPr lvl="2"/>
            <a:r>
              <a:rPr lang="en-US" altLang="zh-CN" sz="1400" dirty="0">
                <a:ea typeface="宋体" pitchFamily="2" charset="-122"/>
              </a:rPr>
              <a:t>one third of INVITE arriving at the callee</a:t>
            </a:r>
          </a:p>
          <a:p>
            <a:pPr lvl="2"/>
            <a:r>
              <a:rPr lang="en-US" altLang="zh-CN" sz="1400" dirty="0">
                <a:ea typeface="宋体" pitchFamily="2" charset="-122"/>
              </a:rPr>
              <a:t>all 180 RINGING  and most of the 200 OK also dropped due to queue </a:t>
            </a:r>
            <a:r>
              <a:rPr lang="en-US" altLang="zh-CN" sz="1400" dirty="0" smtClean="0">
                <a:ea typeface="宋体" pitchFamily="2" charset="-122"/>
              </a:rPr>
              <a:t>overflow</a:t>
            </a:r>
          </a:p>
          <a:p>
            <a:pPr lvl="2"/>
            <a:r>
              <a:rPr lang="en-US" altLang="zh-CN" sz="1400" dirty="0" smtClean="0">
                <a:ea typeface="宋体" pitchFamily="2" charset="-122"/>
              </a:rPr>
              <a:t>Ghost ring!</a:t>
            </a:r>
            <a:endParaRPr lang="en-US" altLang="zh-CN" sz="1400" dirty="0">
              <a:ea typeface="宋体" pitchFamily="2" charset="-122"/>
            </a:endParaRPr>
          </a:p>
          <a:p>
            <a:pPr lvl="1"/>
            <a:r>
              <a:rPr lang="en-US" altLang="zh-CN" sz="1600" i="1" dirty="0">
                <a:ea typeface="宋体" pitchFamily="2" charset="-122"/>
              </a:rPr>
              <a:t>Threshold Rejection</a:t>
            </a:r>
          </a:p>
          <a:p>
            <a:pPr lvl="2"/>
            <a:r>
              <a:rPr lang="en-US" altLang="zh-CN" sz="1400" dirty="0">
                <a:ea typeface="宋体" pitchFamily="2" charset="-122"/>
              </a:rPr>
              <a:t>no INVITE reaches the callee, RE is only sending rejection messages</a:t>
            </a:r>
          </a:p>
        </p:txBody>
      </p:sp>
      <p:pic>
        <p:nvPicPr>
          <p:cNvPr id="2406404" name="Picture 4" descr="sim1n2"/>
          <p:cNvPicPr>
            <a:picLocks noChangeAspect="1" noChangeArrowheads="1"/>
          </p:cNvPicPr>
          <p:nvPr/>
        </p:nvPicPr>
        <p:blipFill>
          <a:blip r:embed="rId3" cstate="print"/>
          <a:srcRect/>
          <a:stretch>
            <a:fillRect/>
          </a:stretch>
        </p:blipFill>
        <p:spPr bwMode="auto">
          <a:xfrm>
            <a:off x="3810000" y="762000"/>
            <a:ext cx="5334000" cy="228282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0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0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0640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064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640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0640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06406">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06406">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06406">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06406">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0640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4148" name="AutoShape 4"/>
          <p:cNvSpPr>
            <a:spLocks noChangeArrowheads="1"/>
          </p:cNvSpPr>
          <p:nvPr/>
        </p:nvSpPr>
        <p:spPr bwMode="auto">
          <a:xfrm>
            <a:off x="4419600" y="5029200"/>
            <a:ext cx="4267200" cy="457199"/>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a:latin typeface="Comic Sans MS" pitchFamily="66" charset="0"/>
              </a:rPr>
              <a:t>UDP</a:t>
            </a:r>
            <a:endParaRPr kumimoji="1" lang="en-GB" b="1" dirty="0">
              <a:latin typeface="Comic Sans MS" pitchFamily="66" charset="0"/>
            </a:endParaRPr>
          </a:p>
        </p:txBody>
      </p:sp>
      <p:sp>
        <p:nvSpPr>
          <p:cNvPr id="134150" name="AutoShape 6"/>
          <p:cNvSpPr>
            <a:spLocks noChangeArrowheads="1"/>
          </p:cNvSpPr>
          <p:nvPr/>
        </p:nvSpPr>
        <p:spPr bwMode="auto">
          <a:xfrm>
            <a:off x="304800" y="5029199"/>
            <a:ext cx="3886200" cy="457200"/>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a:latin typeface="Comic Sans MS" pitchFamily="66" charset="0"/>
              </a:rPr>
              <a:t>TCP</a:t>
            </a:r>
            <a:endParaRPr kumimoji="1" lang="en-GB" b="1" dirty="0">
              <a:latin typeface="Comic Sans MS" pitchFamily="66" charset="0"/>
            </a:endParaRPr>
          </a:p>
        </p:txBody>
      </p:sp>
      <p:sp>
        <p:nvSpPr>
          <p:cNvPr id="134151" name="AutoShape 7"/>
          <p:cNvSpPr>
            <a:spLocks noChangeArrowheads="1"/>
          </p:cNvSpPr>
          <p:nvPr/>
        </p:nvSpPr>
        <p:spPr bwMode="auto">
          <a:xfrm>
            <a:off x="5638800" y="1981200"/>
            <a:ext cx="1600200" cy="460375"/>
          </a:xfrm>
          <a:prstGeom prst="roundRect">
            <a:avLst>
              <a:gd name="adj" fmla="val 16667"/>
            </a:avLst>
          </a:prstGeom>
          <a:blipFill>
            <a:blip r:embed="rId3" cstate="print"/>
            <a:tile tx="0" ty="0" sx="100000" sy="100000" flip="none" algn="tl"/>
          </a:blip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rgbClr val="C00000"/>
                </a:solidFill>
                <a:latin typeface="Comic Sans MS" pitchFamily="66" charset="0"/>
              </a:rPr>
              <a:t>DNS/ENUM</a:t>
            </a:r>
            <a:endParaRPr kumimoji="1" lang="en-GB" b="1" dirty="0">
              <a:solidFill>
                <a:srgbClr val="C00000"/>
              </a:solidFill>
              <a:latin typeface="Comic Sans MS" pitchFamily="66" charset="0"/>
            </a:endParaRPr>
          </a:p>
        </p:txBody>
      </p:sp>
      <p:sp>
        <p:nvSpPr>
          <p:cNvPr id="134153" name="AutoShape 9"/>
          <p:cNvSpPr>
            <a:spLocks noChangeArrowheads="1"/>
          </p:cNvSpPr>
          <p:nvPr/>
        </p:nvSpPr>
        <p:spPr bwMode="auto">
          <a:xfrm>
            <a:off x="1524000" y="1981200"/>
            <a:ext cx="1219200" cy="460375"/>
          </a:xfrm>
          <a:prstGeom prst="roundRect">
            <a:avLst>
              <a:gd name="adj" fmla="val 16667"/>
            </a:avLst>
          </a:prstGeom>
          <a:blipFill>
            <a:blip r:embed="rId3" cstate="print"/>
            <a:tile tx="0" ty="0" sx="100000" sy="100000" flip="none" algn="tl"/>
          </a:blip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rgbClr val="FF33CC"/>
                </a:solidFill>
                <a:latin typeface="Comic Sans MS" pitchFamily="66" charset="0"/>
              </a:rPr>
              <a:t>SIP</a:t>
            </a:r>
            <a:endParaRPr kumimoji="1" lang="en-GB" b="1" dirty="0">
              <a:solidFill>
                <a:srgbClr val="FF33CC"/>
              </a:solidFill>
              <a:latin typeface="Comic Sans MS" pitchFamily="66" charset="0"/>
            </a:endParaRPr>
          </a:p>
        </p:txBody>
      </p:sp>
      <p:sp>
        <p:nvSpPr>
          <p:cNvPr id="134173" name="AutoShape 29"/>
          <p:cNvSpPr>
            <a:spLocks noChangeArrowheads="1"/>
          </p:cNvSpPr>
          <p:nvPr/>
        </p:nvSpPr>
        <p:spPr bwMode="auto">
          <a:xfrm>
            <a:off x="304800" y="5791199"/>
            <a:ext cx="8458200" cy="457200"/>
          </a:xfrm>
          <a:prstGeom prst="roundRect">
            <a:avLst>
              <a:gd name="adj" fmla="val 16667"/>
            </a:avLst>
          </a:prstGeom>
          <a:solidFill>
            <a:schemeClr val="accent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IP</a:t>
            </a:r>
            <a:endParaRPr kumimoji="1" lang="en-GB" b="1" dirty="0">
              <a:latin typeface="Comic Sans MS" pitchFamily="66" charset="0"/>
            </a:endParaRPr>
          </a:p>
        </p:txBody>
      </p:sp>
      <p:sp>
        <p:nvSpPr>
          <p:cNvPr id="134183" name="AutoShape 39"/>
          <p:cNvSpPr>
            <a:spLocks noChangeArrowheads="1"/>
          </p:cNvSpPr>
          <p:nvPr/>
        </p:nvSpPr>
        <p:spPr bwMode="auto">
          <a:xfrm>
            <a:off x="228600" y="1981200"/>
            <a:ext cx="1219200" cy="460375"/>
          </a:xfrm>
          <a:prstGeom prst="roundRect">
            <a:avLst>
              <a:gd name="adj" fmla="val 16667"/>
            </a:avLst>
          </a:prstGeom>
          <a:solidFill>
            <a:srgbClr val="99CCFF"/>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latin typeface="Comic Sans MS" pitchFamily="66" charset="0"/>
              </a:rPr>
              <a:t>HTTP</a:t>
            </a:r>
            <a:endParaRPr kumimoji="1" lang="en-GB" b="1" dirty="0">
              <a:latin typeface="Comic Sans MS" pitchFamily="66" charset="0"/>
            </a:endParaRPr>
          </a:p>
        </p:txBody>
      </p:sp>
      <p:sp>
        <p:nvSpPr>
          <p:cNvPr id="134185" name="AutoShape 41"/>
          <p:cNvSpPr>
            <a:spLocks noChangeArrowheads="1"/>
          </p:cNvSpPr>
          <p:nvPr/>
        </p:nvSpPr>
        <p:spPr bwMode="auto">
          <a:xfrm>
            <a:off x="7620000" y="2819400"/>
            <a:ext cx="1143000" cy="457200"/>
          </a:xfrm>
          <a:prstGeom prst="roundRect">
            <a:avLst>
              <a:gd name="adj" fmla="val 16667"/>
            </a:avLst>
          </a:prstGeom>
          <a:solidFill>
            <a:srgbClr val="92D050"/>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latin typeface="Comic Sans MS" pitchFamily="66" charset="0"/>
              </a:rPr>
              <a:t>RTP</a:t>
            </a:r>
            <a:endParaRPr kumimoji="1" lang="en-GB" b="1" dirty="0">
              <a:latin typeface="Comic Sans MS" pitchFamily="66" charset="0"/>
            </a:endParaRPr>
          </a:p>
        </p:txBody>
      </p:sp>
      <p:sp>
        <p:nvSpPr>
          <p:cNvPr id="47" name="Title 46"/>
          <p:cNvSpPr>
            <a:spLocks noGrp="1"/>
          </p:cNvSpPr>
          <p:nvPr>
            <p:ph type="title"/>
          </p:nvPr>
        </p:nvSpPr>
        <p:spPr>
          <a:xfrm>
            <a:off x="533400" y="76200"/>
            <a:ext cx="8229600" cy="685800"/>
          </a:xfrm>
        </p:spPr>
        <p:txBody>
          <a:bodyPr/>
          <a:lstStyle/>
          <a:p>
            <a:r>
              <a:rPr lang="en-US" dirty="0" smtClean="0"/>
              <a:t>The Protocol Zoo</a:t>
            </a:r>
            <a:endParaRPr lang="en-US" dirty="0"/>
          </a:p>
        </p:txBody>
      </p:sp>
      <p:sp>
        <p:nvSpPr>
          <p:cNvPr id="50" name="AutoShape 4"/>
          <p:cNvSpPr>
            <a:spLocks noChangeArrowheads="1"/>
          </p:cNvSpPr>
          <p:nvPr/>
        </p:nvSpPr>
        <p:spPr bwMode="auto">
          <a:xfrm>
            <a:off x="2971800" y="3200400"/>
            <a:ext cx="2514600" cy="460375"/>
          </a:xfrm>
          <a:prstGeom prst="roundRect">
            <a:avLst>
              <a:gd name="adj" fmla="val 16667"/>
            </a:avLst>
          </a:prstGeom>
          <a:blipFill>
            <a:blip r:embed="rId3" cstate="print"/>
            <a:tile tx="0" ty="0" sx="100000" sy="100000" flip="none" algn="tl"/>
          </a:blip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rgbClr val="7030A0"/>
                </a:solidFill>
                <a:latin typeface="Comic Sans MS" pitchFamily="66" charset="0"/>
              </a:rPr>
              <a:t>GIST</a:t>
            </a:r>
            <a:endParaRPr kumimoji="1" lang="en-GB" b="1" dirty="0">
              <a:solidFill>
                <a:srgbClr val="7030A0"/>
              </a:solidFill>
              <a:latin typeface="Comic Sans MS" pitchFamily="66" charset="0"/>
            </a:endParaRPr>
          </a:p>
        </p:txBody>
      </p:sp>
      <p:sp>
        <p:nvSpPr>
          <p:cNvPr id="51" name="AutoShape 47"/>
          <p:cNvSpPr>
            <a:spLocks noChangeArrowheads="1"/>
          </p:cNvSpPr>
          <p:nvPr/>
        </p:nvSpPr>
        <p:spPr bwMode="auto">
          <a:xfrm>
            <a:off x="4953000" y="4495799"/>
            <a:ext cx="1371600" cy="228600"/>
          </a:xfrm>
          <a:prstGeom prst="roundRect">
            <a:avLst>
              <a:gd name="adj" fmla="val 16667"/>
            </a:avLst>
          </a:prstGeom>
          <a:solidFill>
            <a:srgbClr val="7030A0">
              <a:alpha val="64000"/>
            </a:srgbClr>
          </a:solidFill>
          <a:ln w="2540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DTLS</a:t>
            </a:r>
            <a:endParaRPr kumimoji="1" lang="en-GB" b="1" dirty="0">
              <a:latin typeface="Comic Sans MS" pitchFamily="66" charset="0"/>
            </a:endParaRPr>
          </a:p>
        </p:txBody>
      </p:sp>
      <p:sp>
        <p:nvSpPr>
          <p:cNvPr id="52" name="AutoShape 47"/>
          <p:cNvSpPr>
            <a:spLocks noChangeArrowheads="1"/>
          </p:cNvSpPr>
          <p:nvPr/>
        </p:nvSpPr>
        <p:spPr bwMode="auto">
          <a:xfrm>
            <a:off x="1905000" y="4495799"/>
            <a:ext cx="1752600" cy="228600"/>
          </a:xfrm>
          <a:prstGeom prst="roundRect">
            <a:avLst>
              <a:gd name="adj" fmla="val 16667"/>
            </a:avLst>
          </a:prstGeom>
          <a:solidFill>
            <a:srgbClr val="7030A0">
              <a:alpha val="64000"/>
            </a:srgbClr>
          </a:solidFill>
          <a:ln w="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TLS</a:t>
            </a:r>
            <a:endParaRPr kumimoji="1" lang="en-GB" b="1" dirty="0">
              <a:latin typeface="Comic Sans MS" pitchFamily="66" charset="0"/>
            </a:endParaRPr>
          </a:p>
        </p:txBody>
      </p:sp>
      <p:sp>
        <p:nvSpPr>
          <p:cNvPr id="53" name="AutoShape 7"/>
          <p:cNvSpPr>
            <a:spLocks noChangeArrowheads="1"/>
          </p:cNvSpPr>
          <p:nvPr/>
        </p:nvSpPr>
        <p:spPr bwMode="auto">
          <a:xfrm>
            <a:off x="2819400" y="2514600"/>
            <a:ext cx="1371600" cy="460375"/>
          </a:xfrm>
          <a:prstGeom prst="roundRect">
            <a:avLst>
              <a:gd name="adj" fmla="val 16667"/>
            </a:avLst>
          </a:prstGeom>
          <a:blipFill>
            <a:blip r:embed="rId3" cstate="print"/>
            <a:tile tx="0" ty="0" sx="100000" sy="100000" flip="none" algn="tl"/>
          </a:blip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rgbClr val="7030A0"/>
                </a:solidFill>
                <a:latin typeface="Comic Sans MS" pitchFamily="66" charset="0"/>
              </a:rPr>
              <a:t>QoS NSLP</a:t>
            </a:r>
            <a:endParaRPr kumimoji="1" lang="en-GB" b="1" dirty="0">
              <a:solidFill>
                <a:srgbClr val="7030A0"/>
              </a:solidFill>
              <a:latin typeface="Comic Sans MS" pitchFamily="66" charset="0"/>
            </a:endParaRPr>
          </a:p>
        </p:txBody>
      </p:sp>
      <p:sp>
        <p:nvSpPr>
          <p:cNvPr id="54" name="AutoShape 7"/>
          <p:cNvSpPr>
            <a:spLocks noChangeArrowheads="1"/>
          </p:cNvSpPr>
          <p:nvPr/>
        </p:nvSpPr>
        <p:spPr bwMode="auto">
          <a:xfrm>
            <a:off x="4343400" y="2514600"/>
            <a:ext cx="1295400" cy="460375"/>
          </a:xfrm>
          <a:prstGeom prst="roundRect">
            <a:avLst>
              <a:gd name="adj" fmla="val 16667"/>
            </a:avLst>
          </a:prstGeom>
          <a:solidFill>
            <a:srgbClr val="00B0F0"/>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NAT NSLP</a:t>
            </a:r>
            <a:endParaRPr kumimoji="1" lang="en-GB" b="1" dirty="0">
              <a:latin typeface="Comic Sans MS" pitchFamily="66" charset="0"/>
            </a:endParaRPr>
          </a:p>
        </p:txBody>
      </p:sp>
      <p:sp>
        <p:nvSpPr>
          <p:cNvPr id="55" name="AutoShape 48"/>
          <p:cNvSpPr>
            <a:spLocks noChangeArrowheads="1"/>
          </p:cNvSpPr>
          <p:nvPr/>
        </p:nvSpPr>
        <p:spPr bwMode="auto">
          <a:xfrm>
            <a:off x="7315200" y="1676400"/>
            <a:ext cx="1676400" cy="609600"/>
          </a:xfrm>
          <a:prstGeom prst="roundRect">
            <a:avLst>
              <a:gd name="adj" fmla="val 16667"/>
            </a:avLst>
          </a:prstGeom>
          <a:solidFill>
            <a:srgbClr val="009900">
              <a:alpha val="28000"/>
            </a:srgb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Media encap</a:t>
            </a:r>
          </a:p>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G.711, H.261</a:t>
            </a:r>
            <a:endParaRPr kumimoji="1" lang="en-GB" b="1" dirty="0">
              <a:latin typeface="Comic Sans MS" pitchFamily="66" charset="0"/>
            </a:endParaRPr>
          </a:p>
        </p:txBody>
      </p:sp>
      <p:cxnSp>
        <p:nvCxnSpPr>
          <p:cNvPr id="57" name="Straight Arrow Connector 56"/>
          <p:cNvCxnSpPr>
            <a:stCxn id="134183" idx="2"/>
          </p:cNvCxnSpPr>
          <p:nvPr/>
        </p:nvCxnSpPr>
        <p:spPr bwMode="auto">
          <a:xfrm rot="16200000" flipH="1">
            <a:off x="-189706" y="3469481"/>
            <a:ext cx="2207418" cy="151606"/>
          </a:xfrm>
          <a:prstGeom prst="straightConnector1">
            <a:avLst/>
          </a:prstGeom>
          <a:noFill/>
          <a:ln w="9525" cap="flat" cmpd="sng" algn="ctr">
            <a:noFill/>
            <a:prstDash val="solid"/>
            <a:round/>
            <a:headEnd type="none" w="med" len="med"/>
            <a:tailEnd type="arrow"/>
          </a:ln>
          <a:effectLst/>
        </p:spPr>
      </p:cxnSp>
      <p:cxnSp>
        <p:nvCxnSpPr>
          <p:cNvPr id="61" name="Straight Arrow Connector 60"/>
          <p:cNvCxnSpPr/>
          <p:nvPr/>
        </p:nvCxnSpPr>
        <p:spPr bwMode="auto">
          <a:xfrm rot="5400000">
            <a:off x="-532606"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64" name="Straight Arrow Connector 63"/>
          <p:cNvCxnSpPr/>
          <p:nvPr/>
        </p:nvCxnSpPr>
        <p:spPr bwMode="auto">
          <a:xfrm rot="5400000">
            <a:off x="1181894" y="3466306"/>
            <a:ext cx="20574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2" name="Straight Arrow Connector 71"/>
          <p:cNvCxnSpPr/>
          <p:nvPr/>
        </p:nvCxnSpPr>
        <p:spPr bwMode="auto">
          <a:xfrm rot="5400000">
            <a:off x="5830094" y="4380706"/>
            <a:ext cx="228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3" name="Straight Arrow Connector 72"/>
          <p:cNvCxnSpPr/>
          <p:nvPr/>
        </p:nvCxnSpPr>
        <p:spPr bwMode="auto">
          <a:xfrm rot="5400000">
            <a:off x="51823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4" name="Straight Arrow Connector 73"/>
          <p:cNvCxnSpPr>
            <a:stCxn id="53" idx="2"/>
          </p:cNvCxnSpPr>
          <p:nvPr/>
        </p:nvCxnSpPr>
        <p:spPr bwMode="auto">
          <a:xfrm rot="16200000" flipH="1">
            <a:off x="3392488" y="3087687"/>
            <a:ext cx="225427" cy="2"/>
          </a:xfrm>
          <a:prstGeom prst="straightConnector1">
            <a:avLst/>
          </a:prstGeom>
          <a:noFill/>
          <a:ln w="25400" cap="flat" cmpd="sng" algn="ctr">
            <a:solidFill>
              <a:schemeClr val="accent6"/>
            </a:solidFill>
            <a:prstDash val="solid"/>
            <a:round/>
            <a:headEnd type="none" w="med" len="med"/>
            <a:tailEnd type="arrow"/>
          </a:ln>
          <a:effectLst/>
        </p:spPr>
      </p:cxnSp>
      <p:cxnSp>
        <p:nvCxnSpPr>
          <p:cNvPr id="78" name="Straight Arrow Connector 77"/>
          <p:cNvCxnSpPr/>
          <p:nvPr/>
        </p:nvCxnSpPr>
        <p:spPr bwMode="auto">
          <a:xfrm rot="16200000" flipH="1">
            <a:off x="4838700" y="3086100"/>
            <a:ext cx="228602" cy="1"/>
          </a:xfrm>
          <a:prstGeom prst="straightConnector1">
            <a:avLst/>
          </a:prstGeom>
          <a:noFill/>
          <a:ln w="25400" cap="flat" cmpd="sng" algn="ctr">
            <a:solidFill>
              <a:schemeClr val="accent6"/>
            </a:solidFill>
            <a:prstDash val="solid"/>
            <a:round/>
            <a:headEnd type="none" w="med" len="med"/>
            <a:tailEnd type="arrow"/>
          </a:ln>
          <a:effectLst/>
        </p:spPr>
      </p:cxnSp>
      <p:cxnSp>
        <p:nvCxnSpPr>
          <p:cNvPr id="79" name="Straight Arrow Connector 78"/>
          <p:cNvCxnSpPr/>
          <p:nvPr/>
        </p:nvCxnSpPr>
        <p:spPr bwMode="auto">
          <a:xfrm rot="5400000">
            <a:off x="1882775" y="5660230"/>
            <a:ext cx="34845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83" name="Straight Arrow Connector 82"/>
          <p:cNvCxnSpPr/>
          <p:nvPr/>
        </p:nvCxnSpPr>
        <p:spPr bwMode="auto">
          <a:xfrm rot="5400000">
            <a:off x="6859588" y="5637213"/>
            <a:ext cx="301625"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04" name="Straight Connector 103"/>
          <p:cNvCxnSpPr/>
          <p:nvPr/>
        </p:nvCxnSpPr>
        <p:spPr bwMode="auto">
          <a:xfrm>
            <a:off x="3352800" y="4800599"/>
            <a:ext cx="914400" cy="914400"/>
          </a:xfrm>
          <a:prstGeom prst="line">
            <a:avLst/>
          </a:prstGeom>
          <a:noFill/>
          <a:ln w="9525" cap="flat" cmpd="sng" algn="ctr">
            <a:noFill/>
            <a:prstDash val="solid"/>
            <a:round/>
            <a:headEnd type="none" w="med" len="med"/>
            <a:tailEnd type="none" w="med" len="med"/>
          </a:ln>
          <a:effectLst/>
        </p:spPr>
      </p:cxnSp>
      <p:cxnSp>
        <p:nvCxnSpPr>
          <p:cNvPr id="106" name="Straight Connector 105"/>
          <p:cNvCxnSpPr/>
          <p:nvPr/>
        </p:nvCxnSpPr>
        <p:spPr bwMode="auto">
          <a:xfrm>
            <a:off x="2514600" y="4114800"/>
            <a:ext cx="2590800" cy="1588"/>
          </a:xfrm>
          <a:prstGeom prst="line">
            <a:avLst/>
          </a:prstGeom>
          <a:noFill/>
          <a:ln w="25400" cap="flat" cmpd="sng" algn="ctr">
            <a:solidFill>
              <a:schemeClr val="accent6"/>
            </a:solidFill>
            <a:prstDash val="solid"/>
            <a:round/>
            <a:headEnd type="none" w="med" len="med"/>
            <a:tailEnd type="none" w="med" len="med"/>
          </a:ln>
          <a:effectLst/>
        </p:spPr>
      </p:cxnSp>
      <p:sp>
        <p:nvSpPr>
          <p:cNvPr id="109" name="Oval 108"/>
          <p:cNvSpPr/>
          <p:nvPr/>
        </p:nvSpPr>
        <p:spPr bwMode="auto">
          <a:xfrm>
            <a:off x="4114800" y="4800599"/>
            <a:ext cx="45719" cy="45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2"/>
              </a:solidFill>
              <a:effectLst/>
              <a:latin typeface="Comic Sans MS" pitchFamily="66" charset="0"/>
              <a:ea typeface="Arial" charset="0"/>
              <a:cs typeface="Arial" charset="0"/>
            </a:endParaRPr>
          </a:p>
        </p:txBody>
      </p:sp>
      <p:cxnSp>
        <p:nvCxnSpPr>
          <p:cNvPr id="115" name="Straight Arrow Connector 114"/>
          <p:cNvCxnSpPr>
            <a:stCxn id="55" idx="2"/>
            <a:endCxn id="134185" idx="0"/>
          </p:cNvCxnSpPr>
          <p:nvPr/>
        </p:nvCxnSpPr>
        <p:spPr bwMode="auto">
          <a:xfrm rot="16200000" flipH="1">
            <a:off x="7905750" y="2533650"/>
            <a:ext cx="533400" cy="38100"/>
          </a:xfrm>
          <a:prstGeom prst="straightConnector1">
            <a:avLst/>
          </a:prstGeom>
          <a:noFill/>
          <a:ln w="25400" cap="flat" cmpd="sng" algn="ctr">
            <a:solidFill>
              <a:schemeClr val="accent6"/>
            </a:solidFill>
            <a:prstDash val="solid"/>
            <a:round/>
            <a:headEnd type="none" w="med" len="med"/>
            <a:tailEnd type="arrow"/>
          </a:ln>
          <a:effectLst/>
        </p:spPr>
      </p:cxnSp>
      <p:sp>
        <p:nvSpPr>
          <p:cNvPr id="123" name="TextBox 122"/>
          <p:cNvSpPr txBox="1"/>
          <p:nvPr/>
        </p:nvSpPr>
        <p:spPr>
          <a:xfrm>
            <a:off x="457200" y="1143000"/>
            <a:ext cx="762000" cy="369332"/>
          </a:xfrm>
          <a:prstGeom prst="rect">
            <a:avLst/>
          </a:prstGeom>
          <a:noFill/>
        </p:spPr>
        <p:txBody>
          <a:bodyPr wrap="square" rtlCol="0">
            <a:spAutoFit/>
          </a:bodyPr>
          <a:lstStyle/>
          <a:p>
            <a:r>
              <a:rPr lang="en-US" dirty="0" smtClean="0">
                <a:solidFill>
                  <a:schemeClr val="accent6"/>
                </a:solidFill>
              </a:rPr>
              <a:t>Web</a:t>
            </a:r>
            <a:endParaRPr lang="en-US" dirty="0">
              <a:solidFill>
                <a:schemeClr val="accent6"/>
              </a:solidFill>
            </a:endParaRPr>
          </a:p>
        </p:txBody>
      </p:sp>
      <p:sp>
        <p:nvSpPr>
          <p:cNvPr id="124" name="TextBox 123"/>
          <p:cNvSpPr txBox="1"/>
          <p:nvPr/>
        </p:nvSpPr>
        <p:spPr>
          <a:xfrm>
            <a:off x="1371600" y="1066800"/>
            <a:ext cx="1524000" cy="646331"/>
          </a:xfrm>
          <a:prstGeom prst="rect">
            <a:avLst/>
          </a:prstGeom>
          <a:noFill/>
        </p:spPr>
        <p:txBody>
          <a:bodyPr wrap="square" rtlCol="0">
            <a:spAutoFit/>
          </a:bodyPr>
          <a:lstStyle/>
          <a:p>
            <a:r>
              <a:rPr lang="en-US" dirty="0" smtClean="0">
                <a:solidFill>
                  <a:schemeClr val="accent6"/>
                </a:solidFill>
              </a:rPr>
              <a:t>Session Management</a:t>
            </a:r>
            <a:endParaRPr lang="en-US" dirty="0">
              <a:solidFill>
                <a:schemeClr val="accent6"/>
              </a:solidFill>
            </a:endParaRPr>
          </a:p>
        </p:txBody>
      </p:sp>
      <p:sp>
        <p:nvSpPr>
          <p:cNvPr id="125" name="TextBox 124"/>
          <p:cNvSpPr txBox="1"/>
          <p:nvPr/>
        </p:nvSpPr>
        <p:spPr>
          <a:xfrm>
            <a:off x="3200400" y="1066800"/>
            <a:ext cx="1981200" cy="646331"/>
          </a:xfrm>
          <a:prstGeom prst="rect">
            <a:avLst/>
          </a:prstGeom>
          <a:noFill/>
        </p:spPr>
        <p:txBody>
          <a:bodyPr wrap="square" rtlCol="0">
            <a:spAutoFit/>
          </a:bodyPr>
          <a:lstStyle/>
          <a:p>
            <a:r>
              <a:rPr lang="en-US" dirty="0" smtClean="0">
                <a:solidFill>
                  <a:schemeClr val="accent6"/>
                </a:solidFill>
              </a:rPr>
              <a:t>Session Support:</a:t>
            </a:r>
          </a:p>
          <a:p>
            <a:r>
              <a:rPr lang="en-US" dirty="0" smtClean="0">
                <a:solidFill>
                  <a:schemeClr val="accent6"/>
                </a:solidFill>
              </a:rPr>
              <a:t>QoS, NAT/FW …</a:t>
            </a:r>
            <a:endParaRPr lang="en-US" dirty="0">
              <a:solidFill>
                <a:schemeClr val="accent6"/>
              </a:solidFill>
            </a:endParaRPr>
          </a:p>
        </p:txBody>
      </p:sp>
      <p:sp>
        <p:nvSpPr>
          <p:cNvPr id="126" name="TextBox 125"/>
          <p:cNvSpPr txBox="1"/>
          <p:nvPr/>
        </p:nvSpPr>
        <p:spPr>
          <a:xfrm>
            <a:off x="5410200" y="1066800"/>
            <a:ext cx="1905000" cy="646331"/>
          </a:xfrm>
          <a:prstGeom prst="rect">
            <a:avLst/>
          </a:prstGeom>
          <a:noFill/>
        </p:spPr>
        <p:txBody>
          <a:bodyPr wrap="square" rtlCol="0">
            <a:spAutoFit/>
          </a:bodyPr>
          <a:lstStyle/>
          <a:p>
            <a:r>
              <a:rPr lang="en-US" dirty="0" smtClean="0">
                <a:solidFill>
                  <a:schemeClr val="accent6"/>
                </a:solidFill>
              </a:rPr>
              <a:t>Session Support: Location Service</a:t>
            </a:r>
            <a:endParaRPr lang="en-US" dirty="0">
              <a:solidFill>
                <a:schemeClr val="accent6"/>
              </a:solidFill>
            </a:endParaRPr>
          </a:p>
        </p:txBody>
      </p:sp>
      <p:sp>
        <p:nvSpPr>
          <p:cNvPr id="127" name="TextBox 126"/>
          <p:cNvSpPr txBox="1"/>
          <p:nvPr/>
        </p:nvSpPr>
        <p:spPr>
          <a:xfrm>
            <a:off x="7239000" y="1143000"/>
            <a:ext cx="1905000" cy="369332"/>
          </a:xfrm>
          <a:prstGeom prst="rect">
            <a:avLst/>
          </a:prstGeom>
          <a:noFill/>
        </p:spPr>
        <p:txBody>
          <a:bodyPr wrap="square" rtlCol="0">
            <a:spAutoFit/>
          </a:bodyPr>
          <a:lstStyle/>
          <a:p>
            <a:r>
              <a:rPr lang="en-US" dirty="0" smtClean="0">
                <a:solidFill>
                  <a:schemeClr val="accent6"/>
                </a:solidFill>
              </a:rPr>
              <a:t>Media Transport</a:t>
            </a:r>
            <a:endParaRPr lang="en-US" dirty="0">
              <a:solidFill>
                <a:schemeClr val="accent6"/>
              </a:solidFill>
            </a:endParaRPr>
          </a:p>
        </p:txBody>
      </p:sp>
      <p:cxnSp>
        <p:nvCxnSpPr>
          <p:cNvPr id="133" name="Straight Connector 132"/>
          <p:cNvCxnSpPr/>
          <p:nvPr/>
        </p:nvCxnSpPr>
        <p:spPr bwMode="auto">
          <a:xfrm>
            <a:off x="3505200" y="38100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38" name="Straight Arrow Connector 137"/>
          <p:cNvCxnSpPr/>
          <p:nvPr/>
        </p:nvCxnSpPr>
        <p:spPr bwMode="auto">
          <a:xfrm rot="5400000">
            <a:off x="7429501" y="4152899"/>
            <a:ext cx="1752600" cy="2"/>
          </a:xfrm>
          <a:prstGeom prst="straightConnector1">
            <a:avLst/>
          </a:prstGeom>
          <a:noFill/>
          <a:ln w="25400" cap="flat" cmpd="sng" algn="ctr">
            <a:solidFill>
              <a:schemeClr val="accent6"/>
            </a:solidFill>
            <a:prstDash val="solid"/>
            <a:round/>
            <a:headEnd type="none" w="med" len="med"/>
            <a:tailEnd type="arrow"/>
          </a:ln>
          <a:effectLst/>
        </p:spPr>
      </p:cxnSp>
      <p:cxnSp>
        <p:nvCxnSpPr>
          <p:cNvPr id="146" name="Straight Arrow Connector 145"/>
          <p:cNvCxnSpPr/>
          <p:nvPr/>
        </p:nvCxnSpPr>
        <p:spPr bwMode="auto">
          <a:xfrm rot="5400000">
            <a:off x="2590403" y="4877196"/>
            <a:ext cx="305594"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0" name="Straight Arrow Connector 159"/>
          <p:cNvCxnSpPr/>
          <p:nvPr/>
        </p:nvCxnSpPr>
        <p:spPr bwMode="auto">
          <a:xfrm rot="5400000">
            <a:off x="2858295" y="4076701"/>
            <a:ext cx="837407" cy="795"/>
          </a:xfrm>
          <a:prstGeom prst="straightConnector1">
            <a:avLst/>
          </a:prstGeom>
          <a:noFill/>
          <a:ln w="25400" cap="flat" cmpd="sng" algn="ctr">
            <a:solidFill>
              <a:schemeClr val="accent6"/>
            </a:solidFill>
            <a:prstDash val="solid"/>
            <a:round/>
            <a:headEnd type="none" w="med" len="med"/>
            <a:tailEnd type="arrow"/>
          </a:ln>
          <a:effectLst/>
        </p:spPr>
      </p:cxnSp>
      <p:cxnSp>
        <p:nvCxnSpPr>
          <p:cNvPr id="166" name="Straight Arrow Connector 165"/>
          <p:cNvCxnSpPr/>
          <p:nvPr/>
        </p:nvCxnSpPr>
        <p:spPr bwMode="auto">
          <a:xfrm rot="5400000">
            <a:off x="5487194" y="4876006"/>
            <a:ext cx="304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7" name="Straight Arrow Connector 166"/>
          <p:cNvCxnSpPr/>
          <p:nvPr/>
        </p:nvCxnSpPr>
        <p:spPr bwMode="auto">
          <a:xfrm rot="5400000">
            <a:off x="4579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8" name="Straight Connector 167"/>
          <p:cNvCxnSpPr/>
          <p:nvPr/>
        </p:nvCxnSpPr>
        <p:spPr bwMode="auto">
          <a:xfrm>
            <a:off x="1066800" y="3048000"/>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71" name="Straight Arrow Connector 170"/>
          <p:cNvCxnSpPr/>
          <p:nvPr/>
        </p:nvCxnSpPr>
        <p:spPr bwMode="auto">
          <a:xfrm rot="5400000">
            <a:off x="1334294" y="3771106"/>
            <a:ext cx="1447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75" name="Straight Connector 174"/>
          <p:cNvCxnSpPr/>
          <p:nvPr/>
        </p:nvCxnSpPr>
        <p:spPr bwMode="auto">
          <a:xfrm rot="5400000">
            <a:off x="762794" y="2742406"/>
            <a:ext cx="609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80" name="Straight Arrow Connector 179"/>
          <p:cNvCxnSpPr/>
          <p:nvPr/>
        </p:nvCxnSpPr>
        <p:spPr bwMode="auto">
          <a:xfrm rot="5400000">
            <a:off x="3048794" y="4342606"/>
            <a:ext cx="137080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182" name="Straight Arrow Connector 181"/>
          <p:cNvCxnSpPr/>
          <p:nvPr/>
        </p:nvCxnSpPr>
        <p:spPr bwMode="auto">
          <a:xfrm rot="5400000">
            <a:off x="4191000" y="4343400"/>
            <a:ext cx="1371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89" name="Straight Connector 188"/>
          <p:cNvCxnSpPr/>
          <p:nvPr/>
        </p:nvCxnSpPr>
        <p:spPr bwMode="auto">
          <a:xfrm rot="5400000">
            <a:off x="1448594" y="3352006"/>
            <a:ext cx="1828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2" name="Straight Connector 191"/>
          <p:cNvCxnSpPr/>
          <p:nvPr/>
        </p:nvCxnSpPr>
        <p:spPr bwMode="auto">
          <a:xfrm>
            <a:off x="2362200" y="42672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4" name="Straight Arrow Connector 193"/>
          <p:cNvCxnSpPr/>
          <p:nvPr/>
        </p:nvCxnSpPr>
        <p:spPr bwMode="auto">
          <a:xfrm rot="5400000">
            <a:off x="4344194" y="4647406"/>
            <a:ext cx="7620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99" name="Straight Arrow Connector 198"/>
          <p:cNvCxnSpPr/>
          <p:nvPr/>
        </p:nvCxnSpPr>
        <p:spPr bwMode="auto">
          <a:xfrm rot="5400000">
            <a:off x="3162300" y="4152902"/>
            <a:ext cx="685800" cy="1"/>
          </a:xfrm>
          <a:prstGeom prst="straightConnector1">
            <a:avLst/>
          </a:prstGeom>
          <a:noFill/>
          <a:ln w="25400" cap="flat" cmpd="sng" algn="ctr">
            <a:solidFill>
              <a:schemeClr val="accent6"/>
            </a:solidFill>
            <a:prstDash val="solid"/>
            <a:round/>
            <a:headEnd type="none" w="med" len="med"/>
            <a:tailEnd type="arrow"/>
          </a:ln>
          <a:effectLst/>
        </p:spPr>
      </p:cxnSp>
      <p:cxnSp>
        <p:nvCxnSpPr>
          <p:cNvPr id="203" name="Straight Arrow Connector 202"/>
          <p:cNvCxnSpPr/>
          <p:nvPr/>
        </p:nvCxnSpPr>
        <p:spPr bwMode="auto">
          <a:xfrm rot="5400000">
            <a:off x="4839493" y="4075907"/>
            <a:ext cx="838202"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207" name="Straight Connector 206"/>
          <p:cNvCxnSpPr/>
          <p:nvPr/>
        </p:nvCxnSpPr>
        <p:spPr bwMode="auto">
          <a:xfrm rot="5400000">
            <a:off x="5182394" y="3123406"/>
            <a:ext cx="1371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17" name="Straight Connector 216"/>
          <p:cNvCxnSpPr/>
          <p:nvPr/>
        </p:nvCxnSpPr>
        <p:spPr bwMode="auto">
          <a:xfrm rot="5400000">
            <a:off x="1677194" y="3275806"/>
            <a:ext cx="16764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21" name="Straight Arrow Connector 220"/>
          <p:cNvCxnSpPr/>
          <p:nvPr/>
        </p:nvCxnSpPr>
        <p:spPr bwMode="auto">
          <a:xfrm rot="16200000" flipH="1">
            <a:off x="4914900" y="4305300"/>
            <a:ext cx="381002" cy="2"/>
          </a:xfrm>
          <a:prstGeom prst="straightConnector1">
            <a:avLst/>
          </a:prstGeom>
          <a:noFill/>
          <a:ln w="25400" cap="flat" cmpd="sng" algn="ctr">
            <a:solidFill>
              <a:schemeClr val="accent6"/>
            </a:solidFill>
            <a:prstDash val="solid"/>
            <a:round/>
            <a:headEnd type="none" w="med" len="med"/>
            <a:tailEnd type="arrow"/>
          </a:ln>
          <a:effectLst/>
        </p:spPr>
      </p:cxnSp>
      <p:cxnSp>
        <p:nvCxnSpPr>
          <p:cNvPr id="238" name="Straight Connector 237"/>
          <p:cNvCxnSpPr/>
          <p:nvPr/>
        </p:nvCxnSpPr>
        <p:spPr bwMode="auto">
          <a:xfrm rot="5400000">
            <a:off x="5334794" y="3199606"/>
            <a:ext cx="15240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0" name="Straight Connector 239"/>
          <p:cNvCxnSpPr/>
          <p:nvPr/>
        </p:nvCxnSpPr>
        <p:spPr bwMode="auto">
          <a:xfrm>
            <a:off x="3886200" y="3962400"/>
            <a:ext cx="2209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3" name="Straight Arrow Connector 242"/>
          <p:cNvCxnSpPr/>
          <p:nvPr/>
        </p:nvCxnSpPr>
        <p:spPr bwMode="auto">
          <a:xfrm rot="5400000">
            <a:off x="3353198" y="4495402"/>
            <a:ext cx="1066800" cy="796"/>
          </a:xfrm>
          <a:prstGeom prst="straightConnector1">
            <a:avLst/>
          </a:prstGeom>
          <a:noFill/>
          <a:ln w="25400" cap="flat" cmpd="sng" algn="ctr">
            <a:solidFill>
              <a:schemeClr val="accent6"/>
            </a:solidFill>
            <a:prstDash val="solid"/>
            <a:round/>
            <a:headEnd type="none" w="med" len="med"/>
            <a:tailEnd type="arrow"/>
          </a:ln>
          <a:effectLst/>
        </p:spPr>
      </p:cxnSp>
      <p:cxnSp>
        <p:nvCxnSpPr>
          <p:cNvPr id="248" name="Straight Connector 247"/>
          <p:cNvCxnSpPr/>
          <p:nvPr/>
        </p:nvCxnSpPr>
        <p:spPr bwMode="auto">
          <a:xfrm rot="5400000">
            <a:off x="7506494" y="3771106"/>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9" name="Straight Connector 248"/>
          <p:cNvCxnSpPr/>
          <p:nvPr/>
        </p:nvCxnSpPr>
        <p:spPr bwMode="auto">
          <a:xfrm>
            <a:off x="5943600" y="4267200"/>
            <a:ext cx="2057400" cy="1588"/>
          </a:xfrm>
          <a:prstGeom prst="line">
            <a:avLst/>
          </a:prstGeom>
          <a:noFill/>
          <a:ln w="25400" cap="flat" cmpd="sng" algn="ctr">
            <a:solidFill>
              <a:schemeClr val="accent6"/>
            </a:solidFill>
            <a:prstDash val="solid"/>
            <a:round/>
            <a:headEnd type="none" w="med" len="med"/>
            <a:tailEnd type="none" w="med" len="med"/>
          </a:ln>
          <a:effectLst/>
        </p:spPr>
      </p:cxnSp>
      <p:sp>
        <p:nvSpPr>
          <p:cNvPr id="58" name="Slide Number Placeholder 57"/>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ltLang="zh-CN" dirty="0"/>
              <a:t>Slide </a:t>
            </a:r>
            <a:fld id="{BEBD0C16-1651-4BAD-8BB0-375DBEDBD717}" type="slidenum">
              <a:rPr lang="en-US" altLang="zh-CN"/>
              <a:pPr/>
              <a:t>30</a:t>
            </a:fld>
            <a:endParaRPr lang="en-US" altLang="zh-CN" dirty="0"/>
          </a:p>
        </p:txBody>
      </p:sp>
      <p:sp>
        <p:nvSpPr>
          <p:cNvPr id="2414660" name="Rectangle 68"/>
          <p:cNvSpPr>
            <a:spLocks noGrp="1" noChangeArrowheads="1"/>
          </p:cNvSpPr>
          <p:nvPr>
            <p:ph type="title"/>
          </p:nvPr>
        </p:nvSpPr>
        <p:spPr/>
        <p:txBody>
          <a:bodyPr/>
          <a:lstStyle/>
          <a:p>
            <a:r>
              <a:rPr lang="en-US" altLang="zh-CN" dirty="0" smtClean="0">
                <a:ea typeface="宋体" pitchFamily="2" charset="-122"/>
              </a:rPr>
              <a:t>Feedback based SIP Overload Control: </a:t>
            </a:r>
            <a:br>
              <a:rPr lang="en-US" altLang="zh-CN" dirty="0" smtClean="0">
                <a:ea typeface="宋体" pitchFamily="2" charset="-122"/>
              </a:rPr>
            </a:br>
            <a:r>
              <a:rPr lang="en-US" altLang="zh-CN" dirty="0" smtClean="0">
                <a:ea typeface="宋体" pitchFamily="2" charset="-122"/>
              </a:rPr>
              <a:t>Best </a:t>
            </a:r>
            <a:r>
              <a:rPr lang="en-US" altLang="zh-CN" dirty="0">
                <a:ea typeface="宋体" pitchFamily="2" charset="-122"/>
              </a:rPr>
              <a:t>Performance Comparison across Algorithms </a:t>
            </a:r>
          </a:p>
        </p:txBody>
      </p:sp>
      <p:sp>
        <p:nvSpPr>
          <p:cNvPr id="2414684" name="Rectangle 92"/>
          <p:cNvSpPr>
            <a:spLocks noGrp="1" noChangeArrowheads="1"/>
          </p:cNvSpPr>
          <p:nvPr>
            <p:ph type="body" sz="half" idx="1"/>
          </p:nvPr>
        </p:nvSpPr>
        <p:spPr>
          <a:xfrm>
            <a:off x="152400" y="1066800"/>
            <a:ext cx="4876800" cy="5135563"/>
          </a:xfrm>
        </p:spPr>
        <p:txBody>
          <a:bodyPr/>
          <a:lstStyle/>
          <a:p>
            <a:pPr marL="0" indent="0"/>
            <a:r>
              <a:rPr lang="en-US" altLang="zh-CN" dirty="0">
                <a:ea typeface="宋体" pitchFamily="2" charset="-122"/>
              </a:rPr>
              <a:t>All except rate-occ reaches unit goodput</a:t>
            </a:r>
          </a:p>
          <a:p>
            <a:pPr marL="0" indent="0"/>
            <a:endParaRPr lang="en-US" altLang="zh-CN" dirty="0">
              <a:ea typeface="宋体" pitchFamily="2" charset="-122"/>
            </a:endParaRPr>
          </a:p>
          <a:p>
            <a:pPr lvl="1"/>
            <a:r>
              <a:rPr lang="en-US" altLang="zh-CN" sz="1600" dirty="0">
                <a:ea typeface="宋体" pitchFamily="2" charset="-122"/>
              </a:rPr>
              <a:t>no retransmission ever </a:t>
            </a:r>
          </a:p>
          <a:p>
            <a:pPr lvl="1"/>
            <a:r>
              <a:rPr lang="en-US" altLang="zh-CN" sz="1600" dirty="0">
                <a:ea typeface="宋体" pitchFamily="2" charset="-122"/>
              </a:rPr>
              <a:t>server always busy processing messages</a:t>
            </a:r>
          </a:p>
          <a:p>
            <a:pPr lvl="1"/>
            <a:r>
              <a:rPr lang="en-US" altLang="zh-CN" sz="1600" dirty="0">
                <a:ea typeface="宋体" pitchFamily="2" charset="-122"/>
              </a:rPr>
              <a:t>each single message part of a successful session</a:t>
            </a:r>
          </a:p>
          <a:p>
            <a:pPr marL="0" indent="0"/>
            <a:endParaRPr lang="en-US" altLang="zh-CN" sz="1600" dirty="0">
              <a:ea typeface="宋体" pitchFamily="2" charset="-122"/>
            </a:endParaRPr>
          </a:p>
          <a:p>
            <a:pPr marL="0" indent="0"/>
            <a:endParaRPr lang="en-US" altLang="zh-CN" dirty="0">
              <a:ea typeface="宋体" pitchFamily="2" charset="-122"/>
            </a:endParaRPr>
          </a:p>
          <a:p>
            <a:pPr marL="0" indent="0"/>
            <a:endParaRPr lang="en-US" altLang="zh-CN" dirty="0">
              <a:ea typeface="宋体" pitchFamily="2" charset="-122"/>
            </a:endParaRPr>
          </a:p>
          <a:p>
            <a:pPr marL="0" indent="0"/>
            <a:r>
              <a:rPr lang="en-US" altLang="zh-CN" dirty="0">
                <a:ea typeface="宋体" pitchFamily="2" charset="-122"/>
              </a:rPr>
              <a:t>rate-occ does not operate at unit goodput</a:t>
            </a:r>
          </a:p>
          <a:p>
            <a:pPr marL="0" indent="0"/>
            <a:endParaRPr lang="en-US" altLang="zh-CN" dirty="0">
              <a:ea typeface="宋体" pitchFamily="2" charset="-122"/>
            </a:endParaRPr>
          </a:p>
          <a:p>
            <a:pPr lvl="1"/>
            <a:r>
              <a:rPr lang="en-US" altLang="zh-CN" sz="1600" dirty="0">
                <a:ea typeface="宋体" pitchFamily="2" charset="-122"/>
              </a:rPr>
              <a:t>not simply due to artificial 85% CPU limit</a:t>
            </a:r>
          </a:p>
          <a:p>
            <a:pPr lvl="1"/>
            <a:r>
              <a:rPr lang="en-US" altLang="zh-CN" sz="1600" dirty="0">
                <a:ea typeface="宋体" pitchFamily="2" charset="-122"/>
              </a:rPr>
              <a:t>inherently occupancy not as direct a metric as needed </a:t>
            </a:r>
          </a:p>
          <a:p>
            <a:pPr lvl="1"/>
            <a:r>
              <a:rPr lang="en-US" altLang="zh-CN" sz="1600" dirty="0">
                <a:ea typeface="宋体" pitchFamily="2" charset="-122"/>
              </a:rPr>
              <a:t>extremely small CI improves performance at heavy load but with many problems</a:t>
            </a:r>
          </a:p>
          <a:p>
            <a:pPr marL="0" indent="0"/>
            <a:endParaRPr lang="en-US" altLang="zh-CN" sz="1600" dirty="0">
              <a:ea typeface="宋体" pitchFamily="2" charset="-122"/>
            </a:endParaRPr>
          </a:p>
          <a:p>
            <a:pPr marL="0" indent="0"/>
            <a:endParaRPr lang="en-US" altLang="zh-CN" sz="1400" dirty="0">
              <a:ea typeface="宋体" pitchFamily="2" charset="-122"/>
            </a:endParaRPr>
          </a:p>
        </p:txBody>
      </p:sp>
      <p:pic>
        <p:nvPicPr>
          <p:cNvPr id="2414663" name="Picture 71" descr="pap-compare-gp"/>
          <p:cNvPicPr>
            <a:picLocks noChangeAspect="1" noChangeArrowheads="1"/>
          </p:cNvPicPr>
          <p:nvPr/>
        </p:nvPicPr>
        <p:blipFill>
          <a:blip r:embed="rId2" cstate="print"/>
          <a:srcRect/>
          <a:stretch>
            <a:fillRect/>
          </a:stretch>
        </p:blipFill>
        <p:spPr bwMode="auto">
          <a:xfrm>
            <a:off x="4337050" y="1752600"/>
            <a:ext cx="4806950" cy="330993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46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468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468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468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1468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468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1468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1468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r>
              <a:rPr lang="en-US" altLang="zh-CN" dirty="0"/>
              <a:t>Slide </a:t>
            </a:r>
            <a:fld id="{E212B0FB-DC33-4A7A-9649-379DB4E2B904}" type="slidenum">
              <a:rPr lang="en-US" altLang="zh-CN"/>
              <a:pPr/>
              <a:t>31</a:t>
            </a:fld>
            <a:endParaRPr lang="en-US" altLang="zh-CN" dirty="0"/>
          </a:p>
        </p:txBody>
      </p:sp>
      <p:sp>
        <p:nvSpPr>
          <p:cNvPr id="2455554" name="Rectangle 2"/>
          <p:cNvSpPr>
            <a:spLocks noGrp="1" noChangeArrowheads="1"/>
          </p:cNvSpPr>
          <p:nvPr>
            <p:ph type="title"/>
          </p:nvPr>
        </p:nvSpPr>
        <p:spPr/>
        <p:txBody>
          <a:bodyPr/>
          <a:lstStyle/>
          <a:p>
            <a:r>
              <a:rPr lang="de-DE" dirty="0" smtClean="0"/>
              <a:t>SIP </a:t>
            </a:r>
            <a:r>
              <a:rPr lang="de-DE" dirty="0"/>
              <a:t>Overload </a:t>
            </a:r>
            <a:r>
              <a:rPr lang="de-DE" dirty="0" smtClean="0"/>
              <a:t>Control: Fairness </a:t>
            </a:r>
            <a:endParaRPr lang="en-US" altLang="zh-CN" dirty="0">
              <a:ea typeface="宋体" pitchFamily="2" charset="-122"/>
            </a:endParaRPr>
          </a:p>
        </p:txBody>
      </p:sp>
      <p:sp>
        <p:nvSpPr>
          <p:cNvPr id="2455555" name="Rectangle 3"/>
          <p:cNvSpPr>
            <a:spLocks noGrp="1" noChangeArrowheads="1"/>
          </p:cNvSpPr>
          <p:nvPr>
            <p:ph type="body" sz="half" idx="1"/>
          </p:nvPr>
        </p:nvSpPr>
        <p:spPr>
          <a:xfrm>
            <a:off x="457200" y="990600"/>
            <a:ext cx="8077200" cy="5364163"/>
          </a:xfrm>
        </p:spPr>
        <p:txBody>
          <a:bodyPr/>
          <a:lstStyle/>
          <a:p>
            <a:pPr marL="0" indent="0"/>
            <a:r>
              <a:rPr lang="en-US" altLang="zh-CN" dirty="0" smtClean="0">
                <a:ea typeface="宋体" pitchFamily="2" charset="-122"/>
              </a:rPr>
              <a:t>Basic fairness assuming sources of equal importance</a:t>
            </a:r>
          </a:p>
          <a:p>
            <a:pPr marL="0" indent="0"/>
            <a:endParaRPr lang="en-US" altLang="zh-CN" dirty="0" smtClean="0">
              <a:ea typeface="宋体" pitchFamily="2" charset="-122"/>
            </a:endParaRPr>
          </a:p>
          <a:p>
            <a:pPr marL="0" indent="0"/>
            <a:r>
              <a:rPr lang="en-US" altLang="zh-CN" dirty="0" smtClean="0">
                <a:ea typeface="宋体" pitchFamily="2" charset="-122"/>
              </a:rPr>
              <a:t>User-centric </a:t>
            </a:r>
            <a:r>
              <a:rPr lang="en-US" altLang="zh-CN" dirty="0">
                <a:ea typeface="宋体" pitchFamily="2" charset="-122"/>
              </a:rPr>
              <a:t>fairness: </a:t>
            </a:r>
          </a:p>
          <a:p>
            <a:pPr lvl="1"/>
            <a:r>
              <a:rPr lang="en-US" altLang="zh-CN" sz="1600" dirty="0">
                <a:ea typeface="宋体" pitchFamily="2" charset="-122"/>
              </a:rPr>
              <a:t>equal success </a:t>
            </a:r>
            <a:r>
              <a:rPr lang="en-US" altLang="zh-CN" sz="1600" dirty="0" smtClean="0">
                <a:ea typeface="宋体" pitchFamily="2" charset="-122"/>
              </a:rPr>
              <a:t>probability </a:t>
            </a:r>
            <a:r>
              <a:rPr lang="en-US" altLang="zh-CN" sz="1600" dirty="0">
                <a:ea typeface="宋体" pitchFamily="2" charset="-122"/>
              </a:rPr>
              <a:t>for each individual user</a:t>
            </a:r>
          </a:p>
          <a:p>
            <a:pPr lvl="1"/>
            <a:r>
              <a:rPr lang="en-US" altLang="zh-CN" sz="1600" dirty="0">
                <a:ea typeface="宋体" pitchFamily="2" charset="-122"/>
              </a:rPr>
              <a:t>implementation: div. RE capacity proportionally to original SE load arrivals</a:t>
            </a:r>
          </a:p>
          <a:p>
            <a:pPr lvl="1"/>
            <a:r>
              <a:rPr lang="en-US" altLang="zh-CN" sz="1600" dirty="0">
                <a:ea typeface="宋体" pitchFamily="2" charset="-122"/>
              </a:rPr>
              <a:t>applicability example: “Free ticket to the third caller”</a:t>
            </a:r>
          </a:p>
          <a:p>
            <a:pPr lvl="1"/>
            <a:endParaRPr lang="en-US" altLang="zh-CN" sz="1600" dirty="0">
              <a:ea typeface="宋体" pitchFamily="2" charset="-122"/>
            </a:endParaRPr>
          </a:p>
          <a:p>
            <a:pPr marL="0" indent="0"/>
            <a:r>
              <a:rPr lang="en-US" altLang="zh-CN" dirty="0">
                <a:ea typeface="宋体" pitchFamily="2" charset="-122"/>
              </a:rPr>
              <a:t>Provider-centric fairness:</a:t>
            </a:r>
          </a:p>
          <a:p>
            <a:pPr lvl="1"/>
            <a:r>
              <a:rPr lang="en-US" altLang="zh-CN" sz="1600" dirty="0">
                <a:ea typeface="宋体" pitchFamily="2" charset="-122"/>
              </a:rPr>
              <a:t>each provider (SE) gets the same aggregate share of total </a:t>
            </a:r>
            <a:r>
              <a:rPr lang="en-US" altLang="zh-CN" sz="1600" dirty="0" smtClean="0">
                <a:ea typeface="宋体" pitchFamily="2" charset="-122"/>
              </a:rPr>
              <a:t>RE capacity</a:t>
            </a:r>
            <a:endParaRPr lang="en-US" altLang="zh-CN" sz="1600" dirty="0">
              <a:ea typeface="宋体" pitchFamily="2" charset="-122"/>
            </a:endParaRPr>
          </a:p>
          <a:p>
            <a:pPr lvl="1"/>
            <a:r>
              <a:rPr lang="en-US" altLang="zh-CN" sz="1600" dirty="0">
                <a:ea typeface="宋体" pitchFamily="2" charset="-122"/>
              </a:rPr>
              <a:t>implementation: divide RE capacity equally among SEs</a:t>
            </a:r>
          </a:p>
          <a:p>
            <a:pPr lvl="1"/>
            <a:r>
              <a:rPr lang="en-US" altLang="zh-CN" sz="1600" dirty="0">
                <a:ea typeface="宋体" pitchFamily="2" charset="-122"/>
              </a:rPr>
              <a:t>applicability example: equal-share SLA</a:t>
            </a:r>
          </a:p>
          <a:p>
            <a:pPr lvl="1"/>
            <a:endParaRPr lang="en-US" altLang="zh-CN" sz="1600" dirty="0">
              <a:ea typeface="宋体" pitchFamily="2" charset="-122"/>
            </a:endParaRPr>
          </a:p>
          <a:p>
            <a:pPr marL="0" indent="0"/>
            <a:r>
              <a:rPr lang="en-US" altLang="zh-CN" dirty="0">
                <a:ea typeface="宋体" pitchFamily="2" charset="-122"/>
              </a:rPr>
              <a:t>Customized </a:t>
            </a:r>
            <a:r>
              <a:rPr lang="en-US" altLang="zh-CN" dirty="0" smtClean="0">
                <a:ea typeface="宋体" pitchFamily="2" charset="-122"/>
              </a:rPr>
              <a:t>fairness: assuming sources of different importance</a:t>
            </a:r>
            <a:endParaRPr lang="en-US" altLang="zh-CN" dirty="0">
              <a:ea typeface="宋体" pitchFamily="2" charset="-122"/>
            </a:endParaRPr>
          </a:p>
          <a:p>
            <a:pPr lvl="1"/>
            <a:r>
              <a:rPr lang="en-US" altLang="zh-CN" sz="1600" dirty="0">
                <a:ea typeface="宋体" pitchFamily="2" charset="-122"/>
              </a:rPr>
              <a:t>any allocation as pre-specified by SLA etc.</a:t>
            </a:r>
          </a:p>
          <a:p>
            <a:pPr lvl="1"/>
            <a:r>
              <a:rPr lang="en-US" altLang="zh-CN" sz="1600" dirty="0">
                <a:ea typeface="宋体" pitchFamily="2" charset="-122"/>
              </a:rPr>
              <a:t>penalizing the specific sources in deny of service attacks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5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5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55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55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555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555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555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555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555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555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5555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555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r>
              <a:rPr lang="en-US" altLang="zh-CN" dirty="0"/>
              <a:t>Slide </a:t>
            </a:r>
            <a:fld id="{AE97711F-9A3B-446D-852A-FE25709D8A22}" type="slidenum">
              <a:rPr lang="en-US" altLang="zh-CN"/>
              <a:pPr/>
              <a:t>32</a:t>
            </a:fld>
            <a:endParaRPr lang="en-US" altLang="zh-CN" dirty="0"/>
          </a:p>
        </p:txBody>
      </p:sp>
      <p:sp>
        <p:nvSpPr>
          <p:cNvPr id="2416642" name="Rectangle 2"/>
          <p:cNvSpPr>
            <a:spLocks noGrp="1" noChangeArrowheads="1"/>
          </p:cNvSpPr>
          <p:nvPr>
            <p:ph type="title"/>
          </p:nvPr>
        </p:nvSpPr>
        <p:spPr/>
        <p:txBody>
          <a:bodyPr/>
          <a:lstStyle/>
          <a:p>
            <a:r>
              <a:rPr lang="en-US" altLang="zh-CN" dirty="0">
                <a:ea typeface="宋体" pitchFamily="2" charset="-122"/>
              </a:rPr>
              <a:t>Dynamic Load Performance w/ Provider Centric Fairness</a:t>
            </a:r>
          </a:p>
        </p:txBody>
      </p:sp>
      <p:sp>
        <p:nvSpPr>
          <p:cNvPr id="2416659" name="Rectangle 19"/>
          <p:cNvSpPr>
            <a:spLocks noGrp="1" noChangeArrowheads="1"/>
          </p:cNvSpPr>
          <p:nvPr>
            <p:ph type="body" sz="half" idx="1"/>
          </p:nvPr>
        </p:nvSpPr>
        <p:spPr>
          <a:xfrm>
            <a:off x="-76200" y="1143000"/>
            <a:ext cx="3276600" cy="4343400"/>
          </a:xfrm>
        </p:spPr>
        <p:txBody>
          <a:bodyPr/>
          <a:lstStyle/>
          <a:p>
            <a:pPr lvl="1"/>
            <a:r>
              <a:rPr lang="en-US" altLang="zh-CN" sz="1600" dirty="0" smtClean="0">
                <a:ea typeface="宋体" pitchFamily="2" charset="-122"/>
              </a:rPr>
              <a:t>short </a:t>
            </a:r>
            <a:r>
              <a:rPr lang="en-US" altLang="zh-CN" sz="1600" dirty="0">
                <a:ea typeface="宋体" pitchFamily="2" charset="-122"/>
              </a:rPr>
              <a:t>periods of bulk </a:t>
            </a:r>
            <a:r>
              <a:rPr lang="en-US" altLang="zh-CN" sz="1600" dirty="0" smtClean="0">
                <a:ea typeface="宋体" pitchFamily="2" charset="-122"/>
              </a:rPr>
              <a:t>loads w/ source arrivals/departures</a:t>
            </a:r>
            <a:r>
              <a:rPr lang="en-US" altLang="zh-CN" sz="1600" dirty="0">
                <a:ea typeface="宋体" pitchFamily="2" charset="-122"/>
              </a:rPr>
              <a:t>. </a:t>
            </a:r>
          </a:p>
          <a:p>
            <a:pPr marL="0" indent="0"/>
            <a:endParaRPr lang="en-US" altLang="zh-CN" sz="1600" dirty="0">
              <a:ea typeface="宋体" pitchFamily="2" charset="-122"/>
            </a:endParaRPr>
          </a:p>
          <a:p>
            <a:pPr lvl="1"/>
            <a:r>
              <a:rPr lang="en-US" altLang="zh-CN" sz="1600" dirty="0">
                <a:ea typeface="宋体" pitchFamily="2" charset="-122"/>
              </a:rPr>
              <a:t>Example result using rate-abs algorithm</a:t>
            </a:r>
          </a:p>
          <a:p>
            <a:pPr lvl="1"/>
            <a:endParaRPr lang="en-US" altLang="zh-CN" sz="1600" dirty="0">
              <a:ea typeface="宋体" pitchFamily="2" charset="-122"/>
            </a:endParaRPr>
          </a:p>
          <a:p>
            <a:pPr lvl="1"/>
            <a:r>
              <a:rPr lang="en-US" altLang="zh-CN" sz="1600" dirty="0">
                <a:ea typeface="宋体" pitchFamily="2" charset="-122"/>
              </a:rPr>
              <a:t>Each upstream SE share close to equal RE capacity</a:t>
            </a:r>
          </a:p>
          <a:p>
            <a:pPr lvl="1"/>
            <a:endParaRPr lang="en-US" altLang="zh-CN" sz="1600" dirty="0">
              <a:ea typeface="宋体" pitchFamily="2" charset="-122"/>
            </a:endParaRPr>
          </a:p>
          <a:p>
            <a:pPr lvl="1"/>
            <a:r>
              <a:rPr lang="en-US" altLang="zh-CN" sz="1600" dirty="0">
                <a:ea typeface="宋体" pitchFamily="2" charset="-122"/>
              </a:rPr>
              <a:t>Fast dynamic transition </a:t>
            </a:r>
          </a:p>
          <a:p>
            <a:pPr lvl="1"/>
            <a:endParaRPr lang="en-US" altLang="zh-CN" sz="1600" dirty="0">
              <a:ea typeface="宋体" pitchFamily="2" charset="-122"/>
            </a:endParaRPr>
          </a:p>
          <a:p>
            <a:pPr lvl="1"/>
            <a:endParaRPr lang="en-US" altLang="zh-CN" sz="1600" dirty="0">
              <a:ea typeface="宋体" pitchFamily="2" charset="-122"/>
            </a:endParaRPr>
          </a:p>
          <a:p>
            <a:pPr marL="0" indent="0"/>
            <a:endParaRPr lang="en-US" altLang="zh-CN" sz="1600" dirty="0">
              <a:ea typeface="宋体" pitchFamily="2" charset="-122"/>
            </a:endParaRPr>
          </a:p>
        </p:txBody>
      </p:sp>
      <p:pic>
        <p:nvPicPr>
          <p:cNvPr id="2416645" name="Picture 5" descr="pap-dm-load"/>
          <p:cNvPicPr>
            <a:picLocks noChangeAspect="1" noChangeArrowheads="1"/>
          </p:cNvPicPr>
          <p:nvPr/>
        </p:nvPicPr>
        <p:blipFill>
          <a:blip r:embed="rId3" cstate="print"/>
          <a:srcRect/>
          <a:stretch>
            <a:fillRect/>
          </a:stretch>
        </p:blipFill>
        <p:spPr bwMode="auto">
          <a:xfrm>
            <a:off x="3124200" y="1066800"/>
            <a:ext cx="5562600" cy="2397125"/>
          </a:xfrm>
          <a:prstGeom prst="rect">
            <a:avLst/>
          </a:prstGeom>
          <a:noFill/>
        </p:spPr>
      </p:pic>
      <p:pic>
        <p:nvPicPr>
          <p:cNvPr id="2416657" name="Picture 17"/>
          <p:cNvPicPr>
            <a:picLocks noChangeAspect="1" noChangeArrowheads="1"/>
          </p:cNvPicPr>
          <p:nvPr/>
        </p:nvPicPr>
        <p:blipFill>
          <a:blip r:embed="rId4" cstate="print"/>
          <a:srcRect/>
          <a:stretch>
            <a:fillRect/>
          </a:stretch>
        </p:blipFill>
        <p:spPr bwMode="auto">
          <a:xfrm>
            <a:off x="3048000" y="3352800"/>
            <a:ext cx="5651500" cy="2414588"/>
          </a:xfrm>
          <a:prstGeom prst="rect">
            <a:avLst/>
          </a:prstGeom>
          <a:noFill/>
          <a:ln w="9525" algn="ctr">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r>
              <a:rPr lang="en-US" altLang="zh-CN" dirty="0"/>
              <a:t>Slide </a:t>
            </a:r>
            <a:fld id="{0460B402-9770-4F96-98F6-25CF95A28FF6}" type="slidenum">
              <a:rPr lang="en-US" altLang="zh-CN"/>
              <a:pPr/>
              <a:t>33</a:t>
            </a:fld>
            <a:endParaRPr lang="en-US" altLang="zh-CN" dirty="0"/>
          </a:p>
        </p:txBody>
      </p:sp>
      <p:sp>
        <p:nvSpPr>
          <p:cNvPr id="2426882" name="Rectangle 2"/>
          <p:cNvSpPr>
            <a:spLocks noGrp="1" noChangeArrowheads="1"/>
          </p:cNvSpPr>
          <p:nvPr>
            <p:ph type="title"/>
          </p:nvPr>
        </p:nvSpPr>
        <p:spPr/>
        <p:txBody>
          <a:bodyPr/>
          <a:lstStyle/>
          <a:p>
            <a:r>
              <a:rPr lang="en-US" altLang="zh-CN" dirty="0">
                <a:ea typeface="宋体" pitchFamily="2" charset="-122"/>
              </a:rPr>
              <a:t>Dynamic Load Performance w/ User Centric Fairness</a:t>
            </a:r>
          </a:p>
        </p:txBody>
      </p:sp>
      <p:pic>
        <p:nvPicPr>
          <p:cNvPr id="2426884" name="Picture 4"/>
          <p:cNvPicPr>
            <a:picLocks noGrp="1" noChangeAspect="1" noChangeArrowheads="1"/>
          </p:cNvPicPr>
          <p:nvPr>
            <p:ph sz="half" idx="1"/>
          </p:nvPr>
        </p:nvPicPr>
        <p:blipFill>
          <a:blip r:embed="rId3" cstate="print"/>
          <a:srcRect/>
          <a:stretch>
            <a:fillRect/>
          </a:stretch>
        </p:blipFill>
        <p:spPr>
          <a:xfrm>
            <a:off x="3810000" y="3581400"/>
            <a:ext cx="5334000" cy="2514600"/>
          </a:xfrm>
          <a:noFill/>
          <a:ln/>
        </p:spPr>
      </p:pic>
      <p:pic>
        <p:nvPicPr>
          <p:cNvPr id="2426883" name="Picture 3" descr="pap-dm-load"/>
          <p:cNvPicPr>
            <a:picLocks noChangeAspect="1" noChangeArrowheads="1"/>
          </p:cNvPicPr>
          <p:nvPr/>
        </p:nvPicPr>
        <p:blipFill>
          <a:blip r:embed="rId4" cstate="print"/>
          <a:srcRect/>
          <a:stretch>
            <a:fillRect/>
          </a:stretch>
        </p:blipFill>
        <p:spPr bwMode="auto">
          <a:xfrm>
            <a:off x="3962400" y="990600"/>
            <a:ext cx="5181600" cy="2514600"/>
          </a:xfrm>
          <a:prstGeom prst="rect">
            <a:avLst/>
          </a:prstGeom>
          <a:noFill/>
        </p:spPr>
      </p:pic>
      <p:sp>
        <p:nvSpPr>
          <p:cNvPr id="2426886" name="Rectangle 6"/>
          <p:cNvSpPr>
            <a:spLocks noChangeArrowheads="1"/>
          </p:cNvSpPr>
          <p:nvPr/>
        </p:nvSpPr>
        <p:spPr bwMode="auto">
          <a:xfrm>
            <a:off x="381000" y="3124200"/>
            <a:ext cx="3505200" cy="3154363"/>
          </a:xfrm>
          <a:prstGeom prst="rect">
            <a:avLst/>
          </a:prstGeom>
          <a:noFill/>
          <a:ln w="9525">
            <a:noFill/>
            <a:miter lim="800000"/>
            <a:headEnd/>
            <a:tailEnd/>
          </a:ln>
          <a:effectLst/>
        </p:spPr>
        <p:txBody>
          <a:bodyPr/>
          <a:lstStyle/>
          <a:p>
            <a:pPr marL="528638" lvl="1" indent="-238125" algn="l" eaLnBrk="0" hangingPunct="0">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Double feed architecture</a:t>
            </a:r>
          </a:p>
          <a:p>
            <a:pPr marL="808038" lvl="2" indent="-165100" algn="l" eaLnBrk="0" hangingPunct="0">
              <a:spcBef>
                <a:spcPct val="30000"/>
              </a:spcBef>
              <a:buClr>
                <a:srgbClr val="969696"/>
              </a:buClr>
              <a:buFont typeface="Wingdings" pitchFamily="2" charset="2"/>
              <a:buNone/>
              <a:tabLst>
                <a:tab pos="3946525" algn="l"/>
              </a:tabLst>
            </a:pPr>
            <a:endParaRPr lang="en-US" altLang="zh-CN" sz="1400" dirty="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Example using win-cont algorithm</a:t>
            </a:r>
          </a:p>
          <a:p>
            <a:pPr marL="528638" lvl="1" indent="-238125" algn="l" eaLnBrk="0" hangingPunct="0">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Upstream SEs share RE capacity proportionally</a:t>
            </a:r>
          </a:p>
          <a:p>
            <a:pPr marL="528638" lvl="1" indent="-238125" algn="l" eaLnBrk="0" hangingPunct="0">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r>
              <a:rPr lang="en-US" altLang="zh-CN" sz="1600" dirty="0">
                <a:solidFill>
                  <a:srgbClr val="000000"/>
                </a:solidFill>
                <a:latin typeface="Trebuchet MS" pitchFamily="34" charset="0"/>
                <a:ea typeface="宋体" pitchFamily="2" charset="-122"/>
              </a:rPr>
              <a:t>Fast dynamic transition</a:t>
            </a:r>
          </a:p>
          <a:p>
            <a:pPr marL="528638" lvl="1" indent="-238125" algn="l" eaLnBrk="0" hangingPunct="0">
              <a:spcBef>
                <a:spcPct val="30000"/>
              </a:spcBef>
              <a:buClr>
                <a:srgbClr val="969696"/>
              </a:buClr>
              <a:buFont typeface="Wingdings" pitchFamily="2" charset="2"/>
              <a:buNone/>
              <a:tabLst>
                <a:tab pos="3946525" algn="l"/>
              </a:tabLst>
            </a:pPr>
            <a:r>
              <a:rPr lang="en-US" altLang="zh-CN" sz="1600" dirty="0">
                <a:solidFill>
                  <a:srgbClr val="000000"/>
                </a:solidFill>
                <a:latin typeface="Trebuchet MS" pitchFamily="34" charset="0"/>
                <a:ea typeface="宋体" pitchFamily="2" charset="-122"/>
              </a:rPr>
              <a:t> </a:t>
            </a:r>
          </a:p>
          <a:p>
            <a:pPr marL="528638" lvl="1" indent="-238125" algn="l" eaLnBrk="0" hangingPunct="0">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algn="l">
              <a:spcBef>
                <a:spcPct val="20000"/>
              </a:spcBef>
            </a:pPr>
            <a:endParaRPr lang="zh-CN" altLang="en-US" sz="1600" dirty="0">
              <a:solidFill>
                <a:schemeClr val="tx1"/>
              </a:solidFill>
              <a:latin typeface="Trebuchet MS" pitchFamily="34" charset="0"/>
              <a:ea typeface="宋体" pitchFamily="2" charset="-122"/>
            </a:endParaRPr>
          </a:p>
        </p:txBody>
      </p:sp>
      <p:graphicFrame>
        <p:nvGraphicFramePr>
          <p:cNvPr id="2426889" name="Object 9"/>
          <p:cNvGraphicFramePr>
            <a:graphicFrameLocks noChangeAspect="1"/>
          </p:cNvGraphicFramePr>
          <p:nvPr>
            <p:ph sz="half" idx="2"/>
          </p:nvPr>
        </p:nvGraphicFramePr>
        <p:xfrm>
          <a:off x="152400" y="914400"/>
          <a:ext cx="3886200" cy="1979613"/>
        </p:xfrm>
        <a:graphic>
          <a:graphicData uri="http://schemas.openxmlformats.org/presentationml/2006/ole">
            <p:oleObj spid="_x0000_s241666" name="Visio" r:id="rId5" imgW="5918200" imgH="2425700" progId="">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886">
                                            <p:txEl>
                                              <p:pRg st="0" end="0"/>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2426889"/>
                                        </p:tgtEl>
                                        <p:attrNameLst>
                                          <p:attrName>style.visibility</p:attrName>
                                        </p:attrNameLst>
                                      </p:cBhvr>
                                      <p:to>
                                        <p:strVal val="visible"/>
                                      </p:to>
                                    </p:set>
                                    <p:animEffect transition="in" filter="box(in)">
                                      <p:cBhvr>
                                        <p:cTn id="9" dur="500"/>
                                        <p:tgtEl>
                                          <p:spTgt spid="242688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2688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26883"/>
                                        </p:tgtEl>
                                        <p:attrNameLst>
                                          <p:attrName>style.visibility</p:attrName>
                                        </p:attrNameLst>
                                      </p:cBhvr>
                                      <p:to>
                                        <p:strVal val="visible"/>
                                      </p:to>
                                    </p:set>
                                    <p:animEffect transition="in" filter="blinds(horizontal)">
                                      <p:cBhvr>
                                        <p:cTn id="18" dur="500"/>
                                        <p:tgtEl>
                                          <p:spTgt spid="2426883"/>
                                        </p:tgtEl>
                                      </p:cBhvr>
                                    </p:animEffect>
                                  </p:childTnLst>
                                </p:cTn>
                              </p:par>
                              <p:par>
                                <p:cTn id="19" presetID="3" presetClass="entr" presetSubtype="10" fill="hold" nodeType="withEffect">
                                  <p:stCondLst>
                                    <p:cond delay="0"/>
                                  </p:stCondLst>
                                  <p:childTnLst>
                                    <p:set>
                                      <p:cBhvr>
                                        <p:cTn id="20" dur="1" fill="hold">
                                          <p:stCondLst>
                                            <p:cond delay="0"/>
                                          </p:stCondLst>
                                        </p:cTn>
                                        <p:tgtEl>
                                          <p:spTgt spid="2426884"/>
                                        </p:tgtEl>
                                        <p:attrNameLst>
                                          <p:attrName>style.visibility</p:attrName>
                                        </p:attrNameLst>
                                      </p:cBhvr>
                                      <p:to>
                                        <p:strVal val="visible"/>
                                      </p:to>
                                    </p:set>
                                    <p:animEffect transition="in" filter="blinds(horizontal)">
                                      <p:cBhvr>
                                        <p:cTn id="21" dur="500"/>
                                        <p:tgtEl>
                                          <p:spTgt spid="242688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2688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268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Slide Number Placeholder 5"/>
          <p:cNvSpPr>
            <a:spLocks noGrp="1"/>
          </p:cNvSpPr>
          <p:nvPr>
            <p:ph type="sldNum" sz="quarter" idx="12"/>
          </p:nvPr>
        </p:nvSpPr>
        <p:spPr/>
        <p:txBody>
          <a:bodyPr/>
          <a:lstStyle/>
          <a:p>
            <a:r>
              <a:rPr lang="en-US" altLang="zh-CN" dirty="0"/>
              <a:t>Slide </a:t>
            </a:r>
            <a:fld id="{6081639A-DB61-41EA-9494-C8D90677E236}" type="slidenum">
              <a:rPr lang="en-US" altLang="zh-CN"/>
              <a:pPr/>
              <a:t>34</a:t>
            </a:fld>
            <a:endParaRPr lang="en-US" altLang="zh-CN" dirty="0"/>
          </a:p>
        </p:txBody>
      </p:sp>
      <p:sp>
        <p:nvSpPr>
          <p:cNvPr id="2482207" name="Rectangle 31"/>
          <p:cNvSpPr>
            <a:spLocks noGrp="1" noChangeArrowheads="1"/>
          </p:cNvSpPr>
          <p:nvPr>
            <p:ph type="title"/>
          </p:nvPr>
        </p:nvSpPr>
        <p:spPr/>
        <p:txBody>
          <a:bodyPr/>
          <a:lstStyle/>
          <a:p>
            <a:r>
              <a:rPr lang="en-US" altLang="zh-CN" dirty="0" smtClean="0">
                <a:ea typeface="宋体" pitchFamily="2" charset="-122"/>
              </a:rPr>
              <a:t>Feedback based SIP Overload Control: Conclusions</a:t>
            </a:r>
            <a:endParaRPr lang="en-US" altLang="zh-CN" dirty="0">
              <a:ea typeface="宋体" pitchFamily="2" charset="-122"/>
            </a:endParaRPr>
          </a:p>
        </p:txBody>
      </p:sp>
      <p:graphicFrame>
        <p:nvGraphicFramePr>
          <p:cNvPr id="2482392" name="Group 216"/>
          <p:cNvGraphicFramePr>
            <a:graphicFrameLocks noGrp="1"/>
          </p:cNvGraphicFramePr>
          <p:nvPr>
            <p:ph idx="1"/>
          </p:nvPr>
        </p:nvGraphicFramePr>
        <p:xfrm>
          <a:off x="381000" y="1143000"/>
          <a:ext cx="8458200" cy="4437888"/>
        </p:xfrm>
        <a:graphic>
          <a:graphicData uri="http://schemas.openxmlformats.org/drawingml/2006/table">
            <a:tbl>
              <a:tblPr/>
              <a:tblGrid>
                <a:gridCol w="1477963"/>
                <a:gridCol w="1477962"/>
                <a:gridCol w="1395413"/>
                <a:gridCol w="1287462"/>
                <a:gridCol w="1409700"/>
                <a:gridCol w="14097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Win-disc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Win-cont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Win-auto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Rate-abs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Rate-occ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Optimal Steady state performance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Optimal Dynamic performance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User-centric Fairness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(with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double-feed)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  (with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double-feed)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 (with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double-feed)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Provider-centric fairness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endPar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endPar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sym typeface="Wingdings" pitchFamily="2" charset="2"/>
                        </a:rPr>
                        <a:t></a:t>
                      </a:r>
                      <a:endPar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endParaRPr kumimoji="0" lang="zh-CN" altLang="en-US" sz="4400" b="0" i="0" u="none" strike="noStrike" cap="none" normalizeH="0" baseline="0" smtClean="0">
                        <a:ln>
                          <a:noFill/>
                        </a:ln>
                        <a:solidFill>
                          <a:srgbClr val="00FF00"/>
                        </a:solidFill>
                        <a:effectLst/>
                        <a:latin typeface="Trebuchet MS" pitchFamily="34" charset="0"/>
                        <a:ea typeface="宋体" pitchFamily="2" charset="-122"/>
                        <a:cs typeface="Arial"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endParaRPr kumimoji="0" lang="zh-CN" altLang="en-US" sz="4400" b="0" i="0" u="none" strike="noStrike" cap="none" normalizeH="0" baseline="0" smtClean="0">
                        <a:ln>
                          <a:noFill/>
                        </a:ln>
                        <a:solidFill>
                          <a:srgbClr val="00FF00"/>
                        </a:solidFill>
                        <a:effectLst/>
                        <a:latin typeface="Trebuchet MS" pitchFamily="34" charset="0"/>
                        <a:ea typeface="宋体" pitchFamily="2" charset="-122"/>
                        <a:cs typeface="Arial"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 of tuning parameters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7" name="Rounded Rectangle 6"/>
          <p:cNvSpPr/>
          <p:nvPr/>
        </p:nvSpPr>
        <p:spPr bwMode="auto">
          <a:xfrm>
            <a:off x="609600" y="5791200"/>
            <a:ext cx="8153400" cy="5334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Henning Schulzrinne, Erich Nahum, SIP Server Overload Control: Design and Evaluation,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2"/>
                </a:solidFill>
                <a:effectLst/>
                <a:latin typeface="Arial" charset="0"/>
                <a:ea typeface="Arial" charset="0"/>
                <a:cs typeface="Arial" charset="0"/>
              </a:rPr>
              <a:t>pages 149-173, Volume 5310/2008, Principles, Systems and Applications of IP Telecommunications.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2"/>
                </a:solidFill>
                <a:effectLst/>
                <a:latin typeface="Arial" charset="0"/>
                <a:ea typeface="Arial" charset="0"/>
                <a:cs typeface="Arial" charset="0"/>
              </a:rPr>
              <a:t>Services and Security for Next Generation Networks.</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20574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endCxn id="11" idx="0"/>
          </p:cNvCxnSpPr>
          <p:nvPr/>
        </p:nvCxnSpPr>
        <p:spPr bwMode="auto">
          <a:xfrm>
            <a:off x="5029200" y="1524000"/>
            <a:ext cx="1981200" cy="5334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9" name="Rounded Rectangle 18"/>
          <p:cNvSpPr/>
          <p:nvPr/>
        </p:nvSpPr>
        <p:spPr bwMode="auto">
          <a:xfrm>
            <a:off x="38862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Proxy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1" name="Straight Arrow Connector 20"/>
          <p:cNvCxnSpPr>
            <a:stCxn id="10" idx="2"/>
            <a:endCxn id="19" idx="0"/>
          </p:cNvCxnSpPr>
          <p:nvPr/>
        </p:nvCxnSpPr>
        <p:spPr bwMode="auto">
          <a:xfrm rot="16200000" flipH="1">
            <a:off x="4038600" y="1981200"/>
            <a:ext cx="304800" cy="1371600"/>
          </a:xfrm>
          <a:prstGeom prst="straightConnector1">
            <a:avLst/>
          </a:prstGeom>
          <a:noFill/>
          <a:ln w="25400" cap="flat" cmpd="sng" algn="ctr">
            <a:solidFill>
              <a:schemeClr val="accent6"/>
            </a:solidFill>
            <a:prstDash val="solid"/>
            <a:round/>
            <a:headEnd type="none" w="med" len="med"/>
            <a:tailEnd type="arrow"/>
          </a:ln>
          <a:effectLst/>
        </p:spPr>
      </p:cxn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26" name="Straight Arrow Connector 25"/>
          <p:cNvCxnSpPr>
            <a:stCxn id="12" idx="2"/>
            <a:endCxn id="27" idx="0"/>
          </p:cNvCxnSpPr>
          <p:nvPr/>
        </p:nvCxnSpPr>
        <p:spPr bwMode="auto">
          <a:xfrm rot="5400000">
            <a:off x="1352550" y="4400550"/>
            <a:ext cx="457200" cy="3429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3622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
        <p:nvSpPr>
          <p:cNvPr id="31" name="Oval 30"/>
          <p:cNvSpPr/>
          <p:nvPr/>
        </p:nvSpPr>
        <p:spPr bwMode="auto">
          <a:xfrm>
            <a:off x="2133600" y="5562600"/>
            <a:ext cx="28194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32" name="TextBox 31"/>
          <p:cNvSpPr txBox="1"/>
          <p:nvPr/>
        </p:nvSpPr>
        <p:spPr>
          <a:xfrm>
            <a:off x="2514600" y="5562600"/>
            <a:ext cx="2438400" cy="923330"/>
          </a:xfrm>
          <a:prstGeom prst="rect">
            <a:avLst/>
          </a:prstGeom>
          <a:noFill/>
        </p:spPr>
        <p:txBody>
          <a:bodyPr wrap="square" rtlCol="0">
            <a:spAutoFit/>
          </a:bodyPr>
          <a:lstStyle/>
          <a:p>
            <a:r>
              <a:rPr lang="en-US" dirty="0" smtClean="0">
                <a:solidFill>
                  <a:schemeClr val="accent6"/>
                </a:solidFill>
              </a:rPr>
              <a:t>Application Layer Feedback-based SIP Overload Control</a:t>
            </a:r>
            <a:endParaRPr lang="en-US" dirty="0">
              <a:solidFill>
                <a:schemeClr val="accent6"/>
              </a:solidFill>
            </a:endParaRPr>
          </a:p>
        </p:txBody>
      </p:sp>
      <p:cxnSp>
        <p:nvCxnSpPr>
          <p:cNvPr id="34" name="Straight Arrow Connector 33"/>
          <p:cNvCxnSpPr>
            <a:stCxn id="15" idx="2"/>
            <a:endCxn id="32" idx="0"/>
          </p:cNvCxnSpPr>
          <p:nvPr/>
        </p:nvCxnSpPr>
        <p:spPr bwMode="auto">
          <a:xfrm rot="5400000">
            <a:off x="3848100" y="5219700"/>
            <a:ext cx="228600" cy="457200"/>
          </a:xfrm>
          <a:prstGeom prst="straightConnector1">
            <a:avLst/>
          </a:prstGeom>
          <a:noFill/>
          <a:ln w="25400" cap="flat" cmpd="sng" algn="ctr">
            <a:solidFill>
              <a:schemeClr val="accent2"/>
            </a:solidFill>
            <a:prstDash val="solid"/>
            <a:round/>
            <a:headEnd type="none" w="med" len="med"/>
            <a:tailEnd type="arrow"/>
          </a:ln>
          <a:effectLst/>
        </p:spPr>
      </p:cxnSp>
      <p:sp>
        <p:nvSpPr>
          <p:cNvPr id="36" name="Rounded Rectangle 35"/>
          <p:cNvSpPr/>
          <p:nvPr/>
        </p:nvSpPr>
        <p:spPr bwMode="auto">
          <a:xfrm>
            <a:off x="5486400" y="4724400"/>
            <a:ext cx="1981200" cy="609600"/>
          </a:xfrm>
          <a:prstGeom prst="roundRect">
            <a:avLst/>
          </a:prstGeom>
          <a:solidFill>
            <a:schemeClr val="bg1">
              <a:alpha val="2500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20574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endCxn id="11" idx="0"/>
          </p:cNvCxnSpPr>
          <p:nvPr/>
        </p:nvCxnSpPr>
        <p:spPr bwMode="auto">
          <a:xfrm>
            <a:off x="5029200" y="1524000"/>
            <a:ext cx="1981200" cy="5334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9" name="Rounded Rectangle 18"/>
          <p:cNvSpPr/>
          <p:nvPr/>
        </p:nvSpPr>
        <p:spPr bwMode="auto">
          <a:xfrm>
            <a:off x="38862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Proxy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1" name="Straight Arrow Connector 20"/>
          <p:cNvCxnSpPr>
            <a:stCxn id="10" idx="2"/>
            <a:endCxn id="19" idx="0"/>
          </p:cNvCxnSpPr>
          <p:nvPr/>
        </p:nvCxnSpPr>
        <p:spPr bwMode="auto">
          <a:xfrm rot="16200000" flipH="1">
            <a:off x="4038600" y="1981200"/>
            <a:ext cx="304800" cy="1371600"/>
          </a:xfrm>
          <a:prstGeom prst="straightConnector1">
            <a:avLst/>
          </a:prstGeom>
          <a:noFill/>
          <a:ln w="25400" cap="flat" cmpd="sng" algn="ctr">
            <a:solidFill>
              <a:schemeClr val="accent6"/>
            </a:solidFill>
            <a:prstDash val="solid"/>
            <a:round/>
            <a:headEnd type="none" w="med" len="med"/>
            <a:tailEnd type="arrow"/>
          </a:ln>
          <a:effectLst/>
        </p:spPr>
      </p:cxn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26" name="Straight Arrow Connector 25"/>
          <p:cNvCxnSpPr>
            <a:stCxn id="12" idx="2"/>
            <a:endCxn id="27" idx="0"/>
          </p:cNvCxnSpPr>
          <p:nvPr/>
        </p:nvCxnSpPr>
        <p:spPr bwMode="auto">
          <a:xfrm rot="5400000">
            <a:off x="1352550" y="4400550"/>
            <a:ext cx="457200" cy="3429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3622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
        <p:nvSpPr>
          <p:cNvPr id="31" name="Oval 30"/>
          <p:cNvSpPr/>
          <p:nvPr/>
        </p:nvSpPr>
        <p:spPr bwMode="auto">
          <a:xfrm>
            <a:off x="2133600" y="5562600"/>
            <a:ext cx="2819400" cy="9144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32" name="TextBox 31"/>
          <p:cNvSpPr txBox="1"/>
          <p:nvPr/>
        </p:nvSpPr>
        <p:spPr>
          <a:xfrm>
            <a:off x="2514600" y="5562600"/>
            <a:ext cx="2438400" cy="923330"/>
          </a:xfrm>
          <a:prstGeom prst="rect">
            <a:avLst/>
          </a:prstGeom>
          <a:noFill/>
        </p:spPr>
        <p:txBody>
          <a:bodyPr wrap="square" rtlCol="0">
            <a:spAutoFit/>
          </a:bodyPr>
          <a:lstStyle/>
          <a:p>
            <a:r>
              <a:rPr lang="en-US" dirty="0" smtClean="0">
                <a:solidFill>
                  <a:schemeClr val="accent6"/>
                </a:solidFill>
              </a:rPr>
              <a:t>Application Layer Feedback-based SIP Overload Control</a:t>
            </a:r>
            <a:endParaRPr lang="en-US" dirty="0">
              <a:solidFill>
                <a:schemeClr val="accent6"/>
              </a:solidFill>
            </a:endParaRPr>
          </a:p>
        </p:txBody>
      </p:sp>
      <p:cxnSp>
        <p:nvCxnSpPr>
          <p:cNvPr id="34" name="Straight Arrow Connector 33"/>
          <p:cNvCxnSpPr>
            <a:stCxn id="15" idx="2"/>
            <a:endCxn id="32" idx="0"/>
          </p:cNvCxnSpPr>
          <p:nvPr/>
        </p:nvCxnSpPr>
        <p:spPr bwMode="auto">
          <a:xfrm rot="5400000">
            <a:off x="3848100" y="5219700"/>
            <a:ext cx="228600" cy="457200"/>
          </a:xfrm>
          <a:prstGeom prst="straightConnector1">
            <a:avLst/>
          </a:prstGeom>
          <a:noFill/>
          <a:ln w="25400" cap="flat" cmpd="sng" algn="ctr">
            <a:solidFill>
              <a:schemeClr val="accent2"/>
            </a:solidFill>
            <a:prstDash val="solid"/>
            <a:round/>
            <a:headEnd type="none" w="med" len="med"/>
            <a:tailEnd type="arrow"/>
          </a:ln>
          <a:effectLst/>
        </p:spPr>
      </p:cxnSp>
      <p:sp>
        <p:nvSpPr>
          <p:cNvPr id="36" name="Rounded Rectangle 35"/>
          <p:cNvSpPr/>
          <p:nvPr/>
        </p:nvSpPr>
        <p:spPr bwMode="auto">
          <a:xfrm>
            <a:off x="5486400" y="4724400"/>
            <a:ext cx="1981200" cy="609600"/>
          </a:xfrm>
          <a:prstGeom prst="roundRect">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37" name="Oval 36"/>
          <p:cNvSpPr/>
          <p:nvPr/>
        </p:nvSpPr>
        <p:spPr bwMode="auto">
          <a:xfrm>
            <a:off x="5181600" y="5486400"/>
            <a:ext cx="3886200" cy="914400"/>
          </a:xfrm>
          <a:prstGeom prst="ellipse">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45" name="Rectangle 44"/>
          <p:cNvSpPr/>
          <p:nvPr/>
        </p:nvSpPr>
        <p:spPr>
          <a:xfrm>
            <a:off x="5257800" y="5486400"/>
            <a:ext cx="3886200" cy="923330"/>
          </a:xfrm>
          <a:prstGeom prst="rect">
            <a:avLst/>
          </a:prstGeom>
        </p:spPr>
        <p:txBody>
          <a:bodyPr wrap="square">
            <a:spAutoFit/>
          </a:bodyPr>
          <a:lstStyle/>
          <a:p>
            <a:pPr algn="ctr"/>
            <a:r>
              <a:rPr lang="en-US" dirty="0" smtClean="0">
                <a:solidFill>
                  <a:schemeClr val="accent2"/>
                </a:solidFill>
              </a:rPr>
              <a:t>Does TCP w/ small Sndbuffer </a:t>
            </a:r>
          </a:p>
          <a:p>
            <a:pPr algn="ctr"/>
            <a:r>
              <a:rPr lang="en-US" dirty="0" smtClean="0">
                <a:solidFill>
                  <a:schemeClr val="accent2"/>
                </a:solidFill>
              </a:rPr>
              <a:t>solve the overload problem? </a:t>
            </a:r>
          </a:p>
          <a:p>
            <a:pPr algn="ctr"/>
            <a:r>
              <a:rPr lang="en-US" dirty="0" smtClean="0">
                <a:solidFill>
                  <a:schemeClr val="accent2"/>
                </a:solidFill>
              </a:rPr>
              <a:t>How about fairness?</a:t>
            </a:r>
            <a:endParaRPr lang="en-US" dirty="0">
              <a:solidFill>
                <a:schemeClr val="accent2"/>
              </a:solidFill>
            </a:endParaRPr>
          </a:p>
        </p:txBody>
      </p:sp>
      <p:cxnSp>
        <p:nvCxnSpPr>
          <p:cNvPr id="46" name="Straight Arrow Connector 45"/>
          <p:cNvCxnSpPr>
            <a:stCxn id="36" idx="2"/>
            <a:endCxn id="45" idx="0"/>
          </p:cNvCxnSpPr>
          <p:nvPr/>
        </p:nvCxnSpPr>
        <p:spPr bwMode="auto">
          <a:xfrm rot="16200000" flipH="1">
            <a:off x="6762750" y="5048250"/>
            <a:ext cx="152400" cy="723900"/>
          </a:xfrm>
          <a:prstGeom prst="straightConnector1">
            <a:avLst/>
          </a:prstGeom>
          <a:noFill/>
          <a:ln w="25400" cap="flat" cmpd="sng" algn="ctr">
            <a:solidFill>
              <a:schemeClr val="accent6"/>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ltLang="zh-CN" dirty="0"/>
              <a:t>Slide </a:t>
            </a:r>
            <a:fld id="{0E884421-E629-4613-A8E5-01BFAEB22E05}" type="slidenum">
              <a:rPr lang="en-US" altLang="zh-CN"/>
              <a:pPr/>
              <a:t>37</a:t>
            </a:fld>
            <a:endParaRPr lang="en-US" altLang="zh-CN" dirty="0"/>
          </a:p>
        </p:txBody>
      </p:sp>
      <p:sp>
        <p:nvSpPr>
          <p:cNvPr id="2464770" name="Rectangle 2"/>
          <p:cNvSpPr>
            <a:spLocks noGrp="1" noChangeArrowheads="1"/>
          </p:cNvSpPr>
          <p:nvPr>
            <p:ph type="title"/>
          </p:nvPr>
        </p:nvSpPr>
        <p:spPr/>
        <p:txBody>
          <a:bodyPr/>
          <a:lstStyle/>
          <a:p>
            <a:r>
              <a:rPr lang="en-US" altLang="zh-CN" dirty="0" smtClean="0">
                <a:ea typeface="宋体" pitchFamily="2" charset="-122"/>
              </a:rPr>
              <a:t>SIP over TCP</a:t>
            </a:r>
            <a:endParaRPr lang="en-US" altLang="zh-CN" dirty="0">
              <a:ea typeface="宋体" pitchFamily="2" charset="-122"/>
            </a:endParaRPr>
          </a:p>
        </p:txBody>
      </p:sp>
      <p:sp>
        <p:nvSpPr>
          <p:cNvPr id="2464774" name="Rectangle 6"/>
          <p:cNvSpPr>
            <a:spLocks noChangeArrowheads="1"/>
          </p:cNvSpPr>
          <p:nvPr/>
        </p:nvSpPr>
        <p:spPr bwMode="auto">
          <a:xfrm>
            <a:off x="152400" y="1143000"/>
            <a:ext cx="5867400" cy="3429000"/>
          </a:xfrm>
          <a:prstGeom prst="rect">
            <a:avLst/>
          </a:prstGeom>
          <a:noFill/>
          <a:ln w="9525">
            <a:noFill/>
            <a:miter lim="800000"/>
            <a:headEnd/>
            <a:tailEnd/>
          </a:ln>
          <a:effectLst/>
        </p:spPr>
        <p:txBody>
          <a:bodyPr/>
          <a:lstStyle/>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zh-CN" altLang="en-US" sz="1400" dirty="0">
              <a:solidFill>
                <a:srgbClr val="000000"/>
              </a:solidFill>
              <a:latin typeface="Trebuchet MS" pitchFamily="34" charset="0"/>
              <a:ea typeface="宋体" pitchFamily="2" charset="-122"/>
            </a:endParaRPr>
          </a:p>
          <a:p>
            <a:pPr marL="528638" lvl="1" indent="-238125" algn="l"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Why? </a:t>
            </a:r>
          </a:p>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Security - TLS over TCP</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NAT/Firewall traversal</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Larger message sizes especially in NGN</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Flow/congestion control?</a:t>
            </a:r>
          </a:p>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528638" lvl="1" indent="-238125" algn="l"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Main differences</a:t>
            </a:r>
          </a:p>
          <a:p>
            <a:pPr marL="985838" lvl="2" indent="-238125"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Much fewer but still have retransmission timer, e.g., for 200 OK </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Transport level flow control</a:t>
            </a:r>
            <a:endParaRPr lang="en-US" altLang="zh-CN" sz="2000" dirty="0">
              <a:solidFill>
                <a:srgbClr val="000000"/>
              </a:solidFill>
              <a:latin typeface="Trebuchet MS" pitchFamily="34" charset="0"/>
              <a:ea typeface="宋体" pitchFamily="2" charset="-122"/>
            </a:endParaRPr>
          </a:p>
        </p:txBody>
      </p:sp>
      <p:grpSp>
        <p:nvGrpSpPr>
          <p:cNvPr id="39" name="Group 38"/>
          <p:cNvGrpSpPr/>
          <p:nvPr/>
        </p:nvGrpSpPr>
        <p:grpSpPr>
          <a:xfrm>
            <a:off x="5715000" y="1219200"/>
            <a:ext cx="2930843" cy="4572000"/>
            <a:chOff x="1981200" y="3048000"/>
            <a:chExt cx="2930843" cy="4572000"/>
          </a:xfrm>
        </p:grpSpPr>
        <p:grpSp>
          <p:nvGrpSpPr>
            <p:cNvPr id="40" name="Group 39"/>
            <p:cNvGrpSpPr/>
            <p:nvPr/>
          </p:nvGrpSpPr>
          <p:grpSpPr>
            <a:xfrm>
              <a:off x="2590800" y="6934200"/>
              <a:ext cx="1600200" cy="307777"/>
              <a:chOff x="5334000" y="4191001"/>
              <a:chExt cx="1600200" cy="307777"/>
            </a:xfrm>
          </p:grpSpPr>
          <p:cxnSp>
            <p:nvCxnSpPr>
              <p:cNvPr id="72" name="Straight Arrow Connector 71"/>
              <p:cNvCxnSpPr/>
              <p:nvPr/>
            </p:nvCxnSpPr>
            <p:spPr bwMode="auto">
              <a:xfrm>
                <a:off x="5334000" y="4495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73" name="TextBox 72"/>
              <p:cNvSpPr txBox="1"/>
              <p:nvPr/>
            </p:nvSpPr>
            <p:spPr>
              <a:xfrm>
                <a:off x="5943600" y="4191001"/>
                <a:ext cx="609600" cy="307777"/>
              </a:xfrm>
              <a:prstGeom prst="rect">
                <a:avLst/>
              </a:prstGeom>
              <a:noFill/>
            </p:spPr>
            <p:txBody>
              <a:bodyPr wrap="square" rtlCol="0">
                <a:spAutoFit/>
              </a:bodyPr>
              <a:lstStyle/>
              <a:p>
                <a:r>
                  <a:rPr lang="en-US" sz="1400" dirty="0" smtClean="0"/>
                  <a:t>ACK</a:t>
                </a:r>
                <a:endParaRPr lang="en-US" sz="1400" dirty="0"/>
              </a:p>
            </p:txBody>
          </p:sp>
        </p:grpSp>
        <p:grpSp>
          <p:nvGrpSpPr>
            <p:cNvPr id="41" name="Group 51"/>
            <p:cNvGrpSpPr/>
            <p:nvPr/>
          </p:nvGrpSpPr>
          <p:grpSpPr>
            <a:xfrm>
              <a:off x="2590800" y="4267200"/>
              <a:ext cx="1600200" cy="307777"/>
              <a:chOff x="5334000" y="5410200"/>
              <a:chExt cx="1600200" cy="307777"/>
            </a:xfrm>
          </p:grpSpPr>
          <p:cxnSp>
            <p:nvCxnSpPr>
              <p:cNvPr id="70" name="Straight Arrow Connector 69"/>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71" name="TextBox 70"/>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42" name="Group 67"/>
            <p:cNvGrpSpPr/>
            <p:nvPr/>
          </p:nvGrpSpPr>
          <p:grpSpPr>
            <a:xfrm>
              <a:off x="3886200" y="3047999"/>
              <a:ext cx="685800" cy="4572002"/>
              <a:chOff x="6629400" y="1371600"/>
              <a:chExt cx="685800" cy="4725194"/>
            </a:xfrm>
          </p:grpSpPr>
          <p:cxnSp>
            <p:nvCxnSpPr>
              <p:cNvPr id="67" name="Straight Connector 66"/>
              <p:cNvCxnSpPr/>
              <p:nvPr/>
            </p:nvCxnSpPr>
            <p:spPr bwMode="auto">
              <a:xfrm rot="5400000">
                <a:off x="5067300" y="4152900"/>
                <a:ext cx="3886200" cy="1588"/>
              </a:xfrm>
              <a:prstGeom prst="line">
                <a:avLst/>
              </a:prstGeom>
              <a:noFill/>
              <a:ln w="38100" cap="flat" cmpd="sng" algn="ctr">
                <a:solidFill>
                  <a:srgbClr val="FF6600"/>
                </a:solidFill>
                <a:prstDash val="solid"/>
                <a:round/>
                <a:headEnd type="none" w="med" len="med"/>
                <a:tailEnd type="none" w="med" len="med"/>
              </a:ln>
              <a:effectLst/>
            </p:spPr>
          </p:cxnSp>
          <p:pic>
            <p:nvPicPr>
              <p:cNvPr id="68" name="Picture 11"/>
              <p:cNvPicPr>
                <a:picLocks noChangeAspect="1" noChangeArrowheads="1"/>
              </p:cNvPicPr>
              <p:nvPr/>
            </p:nvPicPr>
            <p:blipFill>
              <a:blip r:embed="rId3" cstate="print"/>
              <a:srcRect/>
              <a:stretch>
                <a:fillRect/>
              </a:stretch>
            </p:blipFill>
            <p:spPr bwMode="auto">
              <a:xfrm>
                <a:off x="6703646" y="1600200"/>
                <a:ext cx="611554" cy="627647"/>
              </a:xfrm>
              <a:prstGeom prst="rect">
                <a:avLst/>
              </a:prstGeom>
              <a:noFill/>
              <a:ln w="9525">
                <a:noFill/>
                <a:miter lim="800000"/>
                <a:headEnd/>
                <a:tailEnd/>
              </a:ln>
              <a:effectLst/>
            </p:spPr>
          </p:pic>
          <p:sp>
            <p:nvSpPr>
              <p:cNvPr id="69" name="TextBox 68"/>
              <p:cNvSpPr txBox="1"/>
              <p:nvPr/>
            </p:nvSpPr>
            <p:spPr>
              <a:xfrm>
                <a:off x="6629400" y="1371600"/>
                <a:ext cx="685800" cy="307777"/>
              </a:xfrm>
              <a:prstGeom prst="rect">
                <a:avLst/>
              </a:prstGeom>
              <a:noFill/>
            </p:spPr>
            <p:txBody>
              <a:bodyPr wrap="square" rtlCol="0">
                <a:spAutoFit/>
              </a:bodyPr>
              <a:lstStyle/>
              <a:p>
                <a:r>
                  <a:rPr lang="en-US" sz="1400" dirty="0" smtClean="0">
                    <a:latin typeface="Comic Sans MS" pitchFamily="66" charset="0"/>
                  </a:rPr>
                  <a:t>Callee</a:t>
                </a:r>
                <a:endParaRPr lang="en-US" sz="1400" dirty="0">
                  <a:latin typeface="Comic Sans MS" pitchFamily="66" charset="0"/>
                </a:endParaRPr>
              </a:p>
            </p:txBody>
          </p:sp>
        </p:grpSp>
        <p:grpSp>
          <p:nvGrpSpPr>
            <p:cNvPr id="43" name="Group 71"/>
            <p:cNvGrpSpPr/>
            <p:nvPr/>
          </p:nvGrpSpPr>
          <p:grpSpPr>
            <a:xfrm>
              <a:off x="1981200" y="3048000"/>
              <a:ext cx="1066800" cy="4571999"/>
              <a:chOff x="4724400" y="1371600"/>
              <a:chExt cx="1066800" cy="4725194"/>
            </a:xfrm>
          </p:grpSpPr>
          <p:pic>
            <p:nvPicPr>
              <p:cNvPr id="64" name="Picture 8" descr="sipd"/>
              <p:cNvPicPr>
                <a:picLocks noChangeAspect="1" noChangeArrowheads="1"/>
              </p:cNvPicPr>
              <p:nvPr/>
            </p:nvPicPr>
            <p:blipFill>
              <a:blip r:embed="rId4" cstate="print"/>
              <a:srcRect/>
              <a:stretch>
                <a:fillRect/>
              </a:stretch>
            </p:blipFill>
            <p:spPr bwMode="auto">
              <a:xfrm>
                <a:off x="4953000" y="1676400"/>
                <a:ext cx="563880" cy="487680"/>
              </a:xfrm>
              <a:prstGeom prst="rect">
                <a:avLst/>
              </a:prstGeom>
              <a:noFill/>
              <a:ln w="9525">
                <a:noFill/>
                <a:miter lim="800000"/>
                <a:headEnd/>
                <a:tailEnd/>
              </a:ln>
            </p:spPr>
          </p:pic>
          <p:cxnSp>
            <p:nvCxnSpPr>
              <p:cNvPr id="65" name="Straight Connector 64"/>
              <p:cNvCxnSpPr/>
              <p:nvPr/>
            </p:nvCxnSpPr>
            <p:spPr bwMode="auto">
              <a:xfrm rot="5400000">
                <a:off x="3314700" y="4152900"/>
                <a:ext cx="3886200" cy="1588"/>
              </a:xfrm>
              <a:prstGeom prst="line">
                <a:avLst/>
              </a:prstGeom>
              <a:noFill/>
              <a:ln w="38100" cap="flat" cmpd="sng" algn="ctr">
                <a:solidFill>
                  <a:srgbClr val="00B0F0"/>
                </a:solidFill>
                <a:prstDash val="solid"/>
                <a:round/>
                <a:headEnd type="none" w="med" len="med"/>
                <a:tailEnd type="none" w="med" len="med"/>
              </a:ln>
              <a:effectLst/>
            </p:spPr>
          </p:cxnSp>
          <p:sp>
            <p:nvSpPr>
              <p:cNvPr id="66" name="TextBox 65"/>
              <p:cNvSpPr txBox="1"/>
              <p:nvPr/>
            </p:nvSpPr>
            <p:spPr>
              <a:xfrm>
                <a:off x="4724400" y="1371600"/>
                <a:ext cx="1066800" cy="307777"/>
              </a:xfrm>
              <a:prstGeom prst="rect">
                <a:avLst/>
              </a:prstGeom>
              <a:noFill/>
            </p:spPr>
            <p:txBody>
              <a:bodyPr wrap="square" rtlCol="0">
                <a:spAutoFit/>
              </a:bodyPr>
              <a:lstStyle/>
              <a:p>
                <a:r>
                  <a:rPr lang="en-US" sz="1400" dirty="0" smtClean="0">
                    <a:latin typeface="Comic Sans MS" pitchFamily="66" charset="0"/>
                  </a:rPr>
                  <a:t>SIP Proxy</a:t>
                </a:r>
                <a:endParaRPr lang="en-US" sz="1400" dirty="0">
                  <a:latin typeface="Comic Sans MS" pitchFamily="66" charset="0"/>
                </a:endParaRPr>
              </a:p>
            </p:txBody>
          </p:sp>
        </p:grpSp>
        <p:grpSp>
          <p:nvGrpSpPr>
            <p:cNvPr id="44" name="Group 85"/>
            <p:cNvGrpSpPr/>
            <p:nvPr/>
          </p:nvGrpSpPr>
          <p:grpSpPr>
            <a:xfrm>
              <a:off x="2590800" y="3962400"/>
              <a:ext cx="1600200" cy="307777"/>
              <a:chOff x="5334000" y="5410200"/>
              <a:chExt cx="1600200" cy="307777"/>
            </a:xfrm>
          </p:grpSpPr>
          <p:cxnSp>
            <p:nvCxnSpPr>
              <p:cNvPr id="62" name="Straight Arrow Connector 61"/>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63" name="TextBox 62"/>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45" name="Group 91"/>
            <p:cNvGrpSpPr/>
            <p:nvPr/>
          </p:nvGrpSpPr>
          <p:grpSpPr>
            <a:xfrm>
              <a:off x="2590800" y="4953000"/>
              <a:ext cx="1600200" cy="307777"/>
              <a:chOff x="5334000" y="5410200"/>
              <a:chExt cx="1600200" cy="307777"/>
            </a:xfrm>
          </p:grpSpPr>
          <p:cxnSp>
            <p:nvCxnSpPr>
              <p:cNvPr id="60" name="Straight Arrow Connector 59"/>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61" name="TextBox 60"/>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46" name="Group 94"/>
            <p:cNvGrpSpPr/>
            <p:nvPr/>
          </p:nvGrpSpPr>
          <p:grpSpPr>
            <a:xfrm>
              <a:off x="2590800" y="6096000"/>
              <a:ext cx="1600200" cy="307777"/>
              <a:chOff x="5334000" y="5410200"/>
              <a:chExt cx="1600200" cy="307777"/>
            </a:xfrm>
          </p:grpSpPr>
          <p:cxnSp>
            <p:nvCxnSpPr>
              <p:cNvPr id="58" name="Straight Arrow Connector 57"/>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59" name="TextBox 58"/>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cxnSp>
          <p:nvCxnSpPr>
            <p:cNvPr id="47" name="Straight Connector 46"/>
            <p:cNvCxnSpPr/>
            <p:nvPr/>
          </p:nvCxnSpPr>
          <p:spPr>
            <a:xfrm>
              <a:off x="4343400" y="4267200"/>
              <a:ext cx="1524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343400" y="4572000"/>
              <a:ext cx="1524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4267994" y="4418806"/>
              <a:ext cx="304800"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19600" y="4191000"/>
              <a:ext cx="428322" cy="369332"/>
            </a:xfrm>
            <a:prstGeom prst="rect">
              <a:avLst/>
            </a:prstGeom>
            <a:noFill/>
          </p:spPr>
          <p:txBody>
            <a:bodyPr wrap="none" rtlCol="0">
              <a:spAutoFit/>
            </a:bodyPr>
            <a:lstStyle/>
            <a:p>
              <a:r>
                <a:rPr lang="en-US" dirty="0" smtClean="0"/>
                <a:t> T</a:t>
              </a:r>
              <a:r>
                <a:rPr lang="en-US" baseline="-25000" dirty="0" smtClean="0"/>
                <a:t>1</a:t>
              </a:r>
              <a:endParaRPr lang="en-US" baseline="-25000" dirty="0"/>
            </a:p>
          </p:txBody>
        </p:sp>
        <p:cxnSp>
          <p:nvCxnSpPr>
            <p:cNvPr id="51" name="Straight Connector 50"/>
            <p:cNvCxnSpPr/>
            <p:nvPr/>
          </p:nvCxnSpPr>
          <p:spPr>
            <a:xfrm>
              <a:off x="4343400" y="5257800"/>
              <a:ext cx="1524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4076700" y="4914900"/>
              <a:ext cx="685800"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419600" y="4724400"/>
              <a:ext cx="492443" cy="369332"/>
            </a:xfrm>
            <a:prstGeom prst="rect">
              <a:avLst/>
            </a:prstGeom>
            <a:noFill/>
          </p:spPr>
          <p:txBody>
            <a:bodyPr wrap="none" rtlCol="0">
              <a:spAutoFit/>
            </a:bodyPr>
            <a:lstStyle/>
            <a:p>
              <a:r>
                <a:rPr lang="en-US" dirty="0" smtClean="0"/>
                <a:t>2T</a:t>
              </a:r>
              <a:r>
                <a:rPr lang="en-US" baseline="-25000" dirty="0" smtClean="0"/>
                <a:t>1</a:t>
              </a:r>
              <a:endParaRPr lang="en-US" baseline="-25000" dirty="0"/>
            </a:p>
          </p:txBody>
        </p:sp>
        <p:cxnSp>
          <p:nvCxnSpPr>
            <p:cNvPr id="54" name="Straight Connector 53"/>
            <p:cNvCxnSpPr/>
            <p:nvPr/>
          </p:nvCxnSpPr>
          <p:spPr>
            <a:xfrm>
              <a:off x="4344194" y="6400006"/>
              <a:ext cx="1524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3848100" y="5829300"/>
              <a:ext cx="1143000"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419600" y="5638800"/>
              <a:ext cx="492443" cy="369332"/>
            </a:xfrm>
            <a:prstGeom prst="rect">
              <a:avLst/>
            </a:prstGeom>
            <a:noFill/>
          </p:spPr>
          <p:txBody>
            <a:bodyPr wrap="none" rtlCol="0">
              <a:spAutoFit/>
            </a:bodyPr>
            <a:lstStyle/>
            <a:p>
              <a:r>
                <a:rPr lang="en-US" dirty="0" smtClean="0"/>
                <a:t>4T</a:t>
              </a:r>
              <a:r>
                <a:rPr lang="en-US" baseline="-25000" dirty="0" smtClean="0"/>
                <a:t>1</a:t>
              </a:r>
              <a:endParaRPr lang="en-US" baseline="-25000" dirty="0"/>
            </a:p>
          </p:txBody>
        </p:sp>
        <p:cxnSp>
          <p:nvCxnSpPr>
            <p:cNvPr id="57" name="Straight Connector 56"/>
            <p:cNvCxnSpPr/>
            <p:nvPr/>
          </p:nvCxnSpPr>
          <p:spPr>
            <a:xfrm rot="5400000">
              <a:off x="3733800" y="6781800"/>
              <a:ext cx="457200" cy="0"/>
            </a:xfrm>
            <a:prstGeom prst="line">
              <a:avLst/>
            </a:prstGeom>
            <a:ln w="38100">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47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47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47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477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6477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6477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6477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647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Freeform 6"/>
          <p:cNvSpPr>
            <a:spLocks/>
          </p:cNvSpPr>
          <p:nvPr/>
        </p:nvSpPr>
        <p:spPr bwMode="auto">
          <a:xfrm>
            <a:off x="5486400" y="1066800"/>
            <a:ext cx="2743200" cy="1349004"/>
          </a:xfrm>
          <a:custGeom>
            <a:avLst/>
            <a:gdLst/>
            <a:ahLst/>
            <a:cxnLst>
              <a:cxn ang="0">
                <a:pos x="810" y="133"/>
              </a:cxn>
              <a:cxn ang="0">
                <a:pos x="810" y="133"/>
              </a:cxn>
              <a:cxn ang="0">
                <a:pos x="807" y="117"/>
              </a:cxn>
              <a:cxn ang="0">
                <a:pos x="799" y="104"/>
              </a:cxn>
              <a:cxn ang="0">
                <a:pos x="799" y="104"/>
              </a:cxn>
              <a:cxn ang="0">
                <a:pos x="789" y="93"/>
              </a:cxn>
              <a:cxn ang="0">
                <a:pos x="775" y="83"/>
              </a:cxn>
              <a:cxn ang="0">
                <a:pos x="757" y="72"/>
              </a:cxn>
              <a:cxn ang="0">
                <a:pos x="738" y="61"/>
              </a:cxn>
              <a:cxn ang="0">
                <a:pos x="693" y="43"/>
              </a:cxn>
              <a:cxn ang="0">
                <a:pos x="640" y="29"/>
              </a:cxn>
              <a:cxn ang="0">
                <a:pos x="584" y="16"/>
              </a:cxn>
              <a:cxn ang="0">
                <a:pos x="522" y="8"/>
              </a:cxn>
              <a:cxn ang="0">
                <a:pos x="464" y="3"/>
              </a:cxn>
              <a:cxn ang="0">
                <a:pos x="405" y="0"/>
              </a:cxn>
              <a:cxn ang="0">
                <a:pos x="405" y="0"/>
              </a:cxn>
              <a:cxn ang="0">
                <a:pos x="338" y="3"/>
              </a:cxn>
              <a:cxn ang="0">
                <a:pos x="269" y="11"/>
              </a:cxn>
              <a:cxn ang="0">
                <a:pos x="200" y="21"/>
              </a:cxn>
              <a:cxn ang="0">
                <a:pos x="139" y="37"/>
              </a:cxn>
              <a:cxn ang="0">
                <a:pos x="109" y="45"/>
              </a:cxn>
              <a:cxn ang="0">
                <a:pos x="83" y="56"/>
              </a:cxn>
              <a:cxn ang="0">
                <a:pos x="59" y="67"/>
              </a:cxn>
              <a:cxn ang="0">
                <a:pos x="40" y="80"/>
              </a:cxn>
              <a:cxn ang="0">
                <a:pos x="21" y="91"/>
              </a:cxn>
              <a:cxn ang="0">
                <a:pos x="11" y="104"/>
              </a:cxn>
              <a:cxn ang="0">
                <a:pos x="3" y="120"/>
              </a:cxn>
              <a:cxn ang="0">
                <a:pos x="0" y="133"/>
              </a:cxn>
              <a:cxn ang="0">
                <a:pos x="0" y="133"/>
              </a:cxn>
              <a:cxn ang="0">
                <a:pos x="3" y="144"/>
              </a:cxn>
              <a:cxn ang="0">
                <a:pos x="8" y="157"/>
              </a:cxn>
              <a:cxn ang="0">
                <a:pos x="16" y="168"/>
              </a:cxn>
              <a:cxn ang="0">
                <a:pos x="27" y="179"/>
              </a:cxn>
              <a:cxn ang="0">
                <a:pos x="27" y="179"/>
              </a:cxn>
              <a:cxn ang="0">
                <a:pos x="40" y="187"/>
              </a:cxn>
              <a:cxn ang="0">
                <a:pos x="56" y="197"/>
              </a:cxn>
              <a:cxn ang="0">
                <a:pos x="93" y="213"/>
              </a:cxn>
              <a:cxn ang="0">
                <a:pos x="139" y="227"/>
              </a:cxn>
              <a:cxn ang="0">
                <a:pos x="189" y="240"/>
              </a:cxn>
              <a:cxn ang="0">
                <a:pos x="243" y="250"/>
              </a:cxn>
              <a:cxn ang="0">
                <a:pos x="296" y="256"/>
              </a:cxn>
              <a:cxn ang="0">
                <a:pos x="352" y="261"/>
              </a:cxn>
              <a:cxn ang="0">
                <a:pos x="405" y="261"/>
              </a:cxn>
              <a:cxn ang="0">
                <a:pos x="405" y="261"/>
              </a:cxn>
              <a:cxn ang="0">
                <a:pos x="472" y="258"/>
              </a:cxn>
              <a:cxn ang="0">
                <a:pos x="541" y="253"/>
              </a:cxn>
              <a:cxn ang="0">
                <a:pos x="610" y="243"/>
              </a:cxn>
              <a:cxn ang="0">
                <a:pos x="672" y="227"/>
              </a:cxn>
              <a:cxn ang="0">
                <a:pos x="701" y="219"/>
              </a:cxn>
              <a:cxn ang="0">
                <a:pos x="728" y="208"/>
              </a:cxn>
              <a:cxn ang="0">
                <a:pos x="752" y="197"/>
              </a:cxn>
              <a:cxn ang="0">
                <a:pos x="770" y="187"/>
              </a:cxn>
              <a:cxn ang="0">
                <a:pos x="786" y="173"/>
              </a:cxn>
              <a:cxn ang="0">
                <a:pos x="799" y="163"/>
              </a:cxn>
              <a:cxn ang="0">
                <a:pos x="807" y="147"/>
              </a:cxn>
              <a:cxn ang="0">
                <a:pos x="810" y="133"/>
              </a:cxn>
              <a:cxn ang="0">
                <a:pos x="810" y="133"/>
              </a:cxn>
            </a:cxnLst>
            <a:rect l="0" t="0" r="r" b="b"/>
            <a:pathLst>
              <a:path w="810" h="261">
                <a:moveTo>
                  <a:pt x="810" y="133"/>
                </a:moveTo>
                <a:lnTo>
                  <a:pt x="810" y="133"/>
                </a:lnTo>
                <a:lnTo>
                  <a:pt x="807" y="117"/>
                </a:lnTo>
                <a:lnTo>
                  <a:pt x="799" y="104"/>
                </a:lnTo>
                <a:lnTo>
                  <a:pt x="799" y="104"/>
                </a:lnTo>
                <a:lnTo>
                  <a:pt x="789" y="93"/>
                </a:lnTo>
                <a:lnTo>
                  <a:pt x="775" y="83"/>
                </a:lnTo>
                <a:lnTo>
                  <a:pt x="757" y="72"/>
                </a:lnTo>
                <a:lnTo>
                  <a:pt x="738" y="61"/>
                </a:lnTo>
                <a:lnTo>
                  <a:pt x="693" y="43"/>
                </a:lnTo>
                <a:lnTo>
                  <a:pt x="640" y="29"/>
                </a:lnTo>
                <a:lnTo>
                  <a:pt x="584" y="16"/>
                </a:lnTo>
                <a:lnTo>
                  <a:pt x="522" y="8"/>
                </a:lnTo>
                <a:lnTo>
                  <a:pt x="464" y="3"/>
                </a:lnTo>
                <a:lnTo>
                  <a:pt x="405" y="0"/>
                </a:lnTo>
                <a:lnTo>
                  <a:pt x="405" y="0"/>
                </a:lnTo>
                <a:lnTo>
                  <a:pt x="338" y="3"/>
                </a:lnTo>
                <a:lnTo>
                  <a:pt x="269" y="11"/>
                </a:lnTo>
                <a:lnTo>
                  <a:pt x="200" y="21"/>
                </a:lnTo>
                <a:lnTo>
                  <a:pt x="139" y="37"/>
                </a:lnTo>
                <a:lnTo>
                  <a:pt x="109" y="45"/>
                </a:lnTo>
                <a:lnTo>
                  <a:pt x="83" y="56"/>
                </a:lnTo>
                <a:lnTo>
                  <a:pt x="59" y="67"/>
                </a:lnTo>
                <a:lnTo>
                  <a:pt x="40" y="80"/>
                </a:lnTo>
                <a:lnTo>
                  <a:pt x="21" y="91"/>
                </a:lnTo>
                <a:lnTo>
                  <a:pt x="11" y="104"/>
                </a:lnTo>
                <a:lnTo>
                  <a:pt x="3" y="120"/>
                </a:lnTo>
                <a:lnTo>
                  <a:pt x="0" y="133"/>
                </a:lnTo>
                <a:lnTo>
                  <a:pt x="0" y="133"/>
                </a:lnTo>
                <a:lnTo>
                  <a:pt x="3" y="144"/>
                </a:lnTo>
                <a:lnTo>
                  <a:pt x="8" y="157"/>
                </a:lnTo>
                <a:lnTo>
                  <a:pt x="16" y="168"/>
                </a:lnTo>
                <a:lnTo>
                  <a:pt x="27" y="179"/>
                </a:lnTo>
                <a:lnTo>
                  <a:pt x="27" y="179"/>
                </a:lnTo>
                <a:lnTo>
                  <a:pt x="40" y="187"/>
                </a:lnTo>
                <a:lnTo>
                  <a:pt x="56" y="197"/>
                </a:lnTo>
                <a:lnTo>
                  <a:pt x="93" y="213"/>
                </a:lnTo>
                <a:lnTo>
                  <a:pt x="139" y="227"/>
                </a:lnTo>
                <a:lnTo>
                  <a:pt x="189" y="240"/>
                </a:lnTo>
                <a:lnTo>
                  <a:pt x="243" y="250"/>
                </a:lnTo>
                <a:lnTo>
                  <a:pt x="296" y="256"/>
                </a:lnTo>
                <a:lnTo>
                  <a:pt x="352" y="261"/>
                </a:lnTo>
                <a:lnTo>
                  <a:pt x="405" y="261"/>
                </a:lnTo>
                <a:lnTo>
                  <a:pt x="405" y="261"/>
                </a:lnTo>
                <a:lnTo>
                  <a:pt x="472" y="258"/>
                </a:lnTo>
                <a:lnTo>
                  <a:pt x="541" y="253"/>
                </a:lnTo>
                <a:lnTo>
                  <a:pt x="610" y="243"/>
                </a:lnTo>
                <a:lnTo>
                  <a:pt x="672" y="227"/>
                </a:lnTo>
                <a:lnTo>
                  <a:pt x="701" y="219"/>
                </a:lnTo>
                <a:lnTo>
                  <a:pt x="728" y="208"/>
                </a:lnTo>
                <a:lnTo>
                  <a:pt x="752" y="197"/>
                </a:lnTo>
                <a:lnTo>
                  <a:pt x="770" y="187"/>
                </a:lnTo>
                <a:lnTo>
                  <a:pt x="786" y="173"/>
                </a:lnTo>
                <a:lnTo>
                  <a:pt x="799" y="163"/>
                </a:lnTo>
                <a:lnTo>
                  <a:pt x="807" y="147"/>
                </a:lnTo>
                <a:lnTo>
                  <a:pt x="810" y="133"/>
                </a:lnTo>
                <a:lnTo>
                  <a:pt x="810" y="133"/>
                </a:lnTo>
                <a:close/>
              </a:path>
            </a:pathLst>
          </a:custGeom>
          <a:solidFill>
            <a:schemeClr val="accent1"/>
          </a:solidFill>
          <a:ln w="15875">
            <a:noFill/>
            <a:prstDash val="solid"/>
            <a:round/>
            <a:headEnd/>
            <a:tailEnd/>
          </a:ln>
        </p:spPr>
        <p:txBody>
          <a:bodyPr/>
          <a:lstStyle/>
          <a:p>
            <a:endParaRPr lang="en-US" dirty="0"/>
          </a:p>
        </p:txBody>
      </p:sp>
      <p:sp>
        <p:nvSpPr>
          <p:cNvPr id="115" name="Oval 114"/>
          <p:cNvSpPr/>
          <p:nvPr/>
        </p:nvSpPr>
        <p:spPr bwMode="auto">
          <a:xfrm>
            <a:off x="5105400" y="3810000"/>
            <a:ext cx="3505200" cy="1828800"/>
          </a:xfrm>
          <a:prstGeom prst="ellipse">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TCP Flow Control: Preventing Receiver Overflow</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38</a:t>
            </a:fld>
            <a:endParaRPr lang="en-US" altLang="zh-CN" dirty="0"/>
          </a:p>
        </p:txBody>
      </p:sp>
      <p:sp>
        <p:nvSpPr>
          <p:cNvPr id="8" name="Oval 7"/>
          <p:cNvSpPr/>
          <p:nvPr/>
        </p:nvSpPr>
        <p:spPr bwMode="auto">
          <a:xfrm>
            <a:off x="304800" y="3810000"/>
            <a:ext cx="3505200" cy="1828800"/>
          </a:xfrm>
          <a:prstGeom prst="ellipse">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Freeform 6"/>
          <p:cNvSpPr>
            <a:spLocks/>
          </p:cNvSpPr>
          <p:nvPr/>
        </p:nvSpPr>
        <p:spPr bwMode="auto">
          <a:xfrm>
            <a:off x="685800" y="990600"/>
            <a:ext cx="2590800" cy="1349004"/>
          </a:xfrm>
          <a:custGeom>
            <a:avLst/>
            <a:gdLst/>
            <a:ahLst/>
            <a:cxnLst>
              <a:cxn ang="0">
                <a:pos x="810" y="133"/>
              </a:cxn>
              <a:cxn ang="0">
                <a:pos x="810" y="133"/>
              </a:cxn>
              <a:cxn ang="0">
                <a:pos x="807" y="117"/>
              </a:cxn>
              <a:cxn ang="0">
                <a:pos x="799" y="104"/>
              </a:cxn>
              <a:cxn ang="0">
                <a:pos x="799" y="104"/>
              </a:cxn>
              <a:cxn ang="0">
                <a:pos x="789" y="93"/>
              </a:cxn>
              <a:cxn ang="0">
                <a:pos x="775" y="83"/>
              </a:cxn>
              <a:cxn ang="0">
                <a:pos x="757" y="72"/>
              </a:cxn>
              <a:cxn ang="0">
                <a:pos x="738" y="61"/>
              </a:cxn>
              <a:cxn ang="0">
                <a:pos x="693" y="43"/>
              </a:cxn>
              <a:cxn ang="0">
                <a:pos x="640" y="29"/>
              </a:cxn>
              <a:cxn ang="0">
                <a:pos x="584" y="16"/>
              </a:cxn>
              <a:cxn ang="0">
                <a:pos x="522" y="8"/>
              </a:cxn>
              <a:cxn ang="0">
                <a:pos x="464" y="3"/>
              </a:cxn>
              <a:cxn ang="0">
                <a:pos x="405" y="0"/>
              </a:cxn>
              <a:cxn ang="0">
                <a:pos x="405" y="0"/>
              </a:cxn>
              <a:cxn ang="0">
                <a:pos x="338" y="3"/>
              </a:cxn>
              <a:cxn ang="0">
                <a:pos x="269" y="11"/>
              </a:cxn>
              <a:cxn ang="0">
                <a:pos x="200" y="21"/>
              </a:cxn>
              <a:cxn ang="0">
                <a:pos x="139" y="37"/>
              </a:cxn>
              <a:cxn ang="0">
                <a:pos x="109" y="45"/>
              </a:cxn>
              <a:cxn ang="0">
                <a:pos x="83" y="56"/>
              </a:cxn>
              <a:cxn ang="0">
                <a:pos x="59" y="67"/>
              </a:cxn>
              <a:cxn ang="0">
                <a:pos x="40" y="80"/>
              </a:cxn>
              <a:cxn ang="0">
                <a:pos x="21" y="91"/>
              </a:cxn>
              <a:cxn ang="0">
                <a:pos x="11" y="104"/>
              </a:cxn>
              <a:cxn ang="0">
                <a:pos x="3" y="120"/>
              </a:cxn>
              <a:cxn ang="0">
                <a:pos x="0" y="133"/>
              </a:cxn>
              <a:cxn ang="0">
                <a:pos x="0" y="133"/>
              </a:cxn>
              <a:cxn ang="0">
                <a:pos x="3" y="144"/>
              </a:cxn>
              <a:cxn ang="0">
                <a:pos x="8" y="157"/>
              </a:cxn>
              <a:cxn ang="0">
                <a:pos x="16" y="168"/>
              </a:cxn>
              <a:cxn ang="0">
                <a:pos x="27" y="179"/>
              </a:cxn>
              <a:cxn ang="0">
                <a:pos x="27" y="179"/>
              </a:cxn>
              <a:cxn ang="0">
                <a:pos x="40" y="187"/>
              </a:cxn>
              <a:cxn ang="0">
                <a:pos x="56" y="197"/>
              </a:cxn>
              <a:cxn ang="0">
                <a:pos x="93" y="213"/>
              </a:cxn>
              <a:cxn ang="0">
                <a:pos x="139" y="227"/>
              </a:cxn>
              <a:cxn ang="0">
                <a:pos x="189" y="240"/>
              </a:cxn>
              <a:cxn ang="0">
                <a:pos x="243" y="250"/>
              </a:cxn>
              <a:cxn ang="0">
                <a:pos x="296" y="256"/>
              </a:cxn>
              <a:cxn ang="0">
                <a:pos x="352" y="261"/>
              </a:cxn>
              <a:cxn ang="0">
                <a:pos x="405" y="261"/>
              </a:cxn>
              <a:cxn ang="0">
                <a:pos x="405" y="261"/>
              </a:cxn>
              <a:cxn ang="0">
                <a:pos x="472" y="258"/>
              </a:cxn>
              <a:cxn ang="0">
                <a:pos x="541" y="253"/>
              </a:cxn>
              <a:cxn ang="0">
                <a:pos x="610" y="243"/>
              </a:cxn>
              <a:cxn ang="0">
                <a:pos x="672" y="227"/>
              </a:cxn>
              <a:cxn ang="0">
                <a:pos x="701" y="219"/>
              </a:cxn>
              <a:cxn ang="0">
                <a:pos x="728" y="208"/>
              </a:cxn>
              <a:cxn ang="0">
                <a:pos x="752" y="197"/>
              </a:cxn>
              <a:cxn ang="0">
                <a:pos x="770" y="187"/>
              </a:cxn>
              <a:cxn ang="0">
                <a:pos x="786" y="173"/>
              </a:cxn>
              <a:cxn ang="0">
                <a:pos x="799" y="163"/>
              </a:cxn>
              <a:cxn ang="0">
                <a:pos x="807" y="147"/>
              </a:cxn>
              <a:cxn ang="0">
                <a:pos x="810" y="133"/>
              </a:cxn>
              <a:cxn ang="0">
                <a:pos x="810" y="133"/>
              </a:cxn>
            </a:cxnLst>
            <a:rect l="0" t="0" r="r" b="b"/>
            <a:pathLst>
              <a:path w="810" h="261">
                <a:moveTo>
                  <a:pt x="810" y="133"/>
                </a:moveTo>
                <a:lnTo>
                  <a:pt x="810" y="133"/>
                </a:lnTo>
                <a:lnTo>
                  <a:pt x="807" y="117"/>
                </a:lnTo>
                <a:lnTo>
                  <a:pt x="799" y="104"/>
                </a:lnTo>
                <a:lnTo>
                  <a:pt x="799" y="104"/>
                </a:lnTo>
                <a:lnTo>
                  <a:pt x="789" y="93"/>
                </a:lnTo>
                <a:lnTo>
                  <a:pt x="775" y="83"/>
                </a:lnTo>
                <a:lnTo>
                  <a:pt x="757" y="72"/>
                </a:lnTo>
                <a:lnTo>
                  <a:pt x="738" y="61"/>
                </a:lnTo>
                <a:lnTo>
                  <a:pt x="693" y="43"/>
                </a:lnTo>
                <a:lnTo>
                  <a:pt x="640" y="29"/>
                </a:lnTo>
                <a:lnTo>
                  <a:pt x="584" y="16"/>
                </a:lnTo>
                <a:lnTo>
                  <a:pt x="522" y="8"/>
                </a:lnTo>
                <a:lnTo>
                  <a:pt x="464" y="3"/>
                </a:lnTo>
                <a:lnTo>
                  <a:pt x="405" y="0"/>
                </a:lnTo>
                <a:lnTo>
                  <a:pt x="405" y="0"/>
                </a:lnTo>
                <a:lnTo>
                  <a:pt x="338" y="3"/>
                </a:lnTo>
                <a:lnTo>
                  <a:pt x="269" y="11"/>
                </a:lnTo>
                <a:lnTo>
                  <a:pt x="200" y="21"/>
                </a:lnTo>
                <a:lnTo>
                  <a:pt x="139" y="37"/>
                </a:lnTo>
                <a:lnTo>
                  <a:pt x="109" y="45"/>
                </a:lnTo>
                <a:lnTo>
                  <a:pt x="83" y="56"/>
                </a:lnTo>
                <a:lnTo>
                  <a:pt x="59" y="67"/>
                </a:lnTo>
                <a:lnTo>
                  <a:pt x="40" y="80"/>
                </a:lnTo>
                <a:lnTo>
                  <a:pt x="21" y="91"/>
                </a:lnTo>
                <a:lnTo>
                  <a:pt x="11" y="104"/>
                </a:lnTo>
                <a:lnTo>
                  <a:pt x="3" y="120"/>
                </a:lnTo>
                <a:lnTo>
                  <a:pt x="0" y="133"/>
                </a:lnTo>
                <a:lnTo>
                  <a:pt x="0" y="133"/>
                </a:lnTo>
                <a:lnTo>
                  <a:pt x="3" y="144"/>
                </a:lnTo>
                <a:lnTo>
                  <a:pt x="8" y="157"/>
                </a:lnTo>
                <a:lnTo>
                  <a:pt x="16" y="168"/>
                </a:lnTo>
                <a:lnTo>
                  <a:pt x="27" y="179"/>
                </a:lnTo>
                <a:lnTo>
                  <a:pt x="27" y="179"/>
                </a:lnTo>
                <a:lnTo>
                  <a:pt x="40" y="187"/>
                </a:lnTo>
                <a:lnTo>
                  <a:pt x="56" y="197"/>
                </a:lnTo>
                <a:lnTo>
                  <a:pt x="93" y="213"/>
                </a:lnTo>
                <a:lnTo>
                  <a:pt x="139" y="227"/>
                </a:lnTo>
                <a:lnTo>
                  <a:pt x="189" y="240"/>
                </a:lnTo>
                <a:lnTo>
                  <a:pt x="243" y="250"/>
                </a:lnTo>
                <a:lnTo>
                  <a:pt x="296" y="256"/>
                </a:lnTo>
                <a:lnTo>
                  <a:pt x="352" y="261"/>
                </a:lnTo>
                <a:lnTo>
                  <a:pt x="405" y="261"/>
                </a:lnTo>
                <a:lnTo>
                  <a:pt x="405" y="261"/>
                </a:lnTo>
                <a:lnTo>
                  <a:pt x="472" y="258"/>
                </a:lnTo>
                <a:lnTo>
                  <a:pt x="541" y="253"/>
                </a:lnTo>
                <a:lnTo>
                  <a:pt x="610" y="243"/>
                </a:lnTo>
                <a:lnTo>
                  <a:pt x="672" y="227"/>
                </a:lnTo>
                <a:lnTo>
                  <a:pt x="701" y="219"/>
                </a:lnTo>
                <a:lnTo>
                  <a:pt x="728" y="208"/>
                </a:lnTo>
                <a:lnTo>
                  <a:pt x="752" y="197"/>
                </a:lnTo>
                <a:lnTo>
                  <a:pt x="770" y="187"/>
                </a:lnTo>
                <a:lnTo>
                  <a:pt x="786" y="173"/>
                </a:lnTo>
                <a:lnTo>
                  <a:pt x="799" y="163"/>
                </a:lnTo>
                <a:lnTo>
                  <a:pt x="807" y="147"/>
                </a:lnTo>
                <a:lnTo>
                  <a:pt x="810" y="133"/>
                </a:lnTo>
                <a:lnTo>
                  <a:pt x="810" y="133"/>
                </a:lnTo>
                <a:close/>
              </a:path>
            </a:pathLst>
          </a:custGeom>
          <a:solidFill>
            <a:schemeClr val="accent1"/>
          </a:solidFill>
          <a:ln w="15875">
            <a:noFill/>
            <a:prstDash val="solid"/>
            <a:round/>
            <a:headEnd/>
            <a:tailEnd/>
          </a:ln>
        </p:spPr>
        <p:txBody>
          <a:bodyPr/>
          <a:lstStyle/>
          <a:p>
            <a:endParaRPr lang="en-US" dirty="0"/>
          </a:p>
        </p:txBody>
      </p:sp>
      <p:sp>
        <p:nvSpPr>
          <p:cNvPr id="10" name="Rectangle 11"/>
          <p:cNvSpPr>
            <a:spLocks noChangeArrowheads="1"/>
          </p:cNvSpPr>
          <p:nvPr/>
        </p:nvSpPr>
        <p:spPr bwMode="auto">
          <a:xfrm>
            <a:off x="990600" y="1524000"/>
            <a:ext cx="2094548" cy="276999"/>
          </a:xfrm>
          <a:prstGeom prst="rect">
            <a:avLst/>
          </a:prstGeom>
          <a:noFill/>
          <a:ln w="9525">
            <a:noFill/>
            <a:miter lim="800000"/>
            <a:headEnd/>
            <a:tailEnd/>
          </a:ln>
        </p:spPr>
        <p:txBody>
          <a:bodyPr wrap="none" lIns="0" tIns="0" rIns="0" bIns="0">
            <a:spAutoFit/>
          </a:bodyPr>
          <a:lstStyle/>
          <a:p>
            <a:pPr algn="l" eaLnBrk="0" hangingPunct="0"/>
            <a:r>
              <a:rPr lang="en-GB" b="1" dirty="0" smtClean="0">
                <a:solidFill>
                  <a:srgbClr val="000000"/>
                </a:solidFill>
                <a:latin typeface="Myriad Roman" charset="0"/>
              </a:rPr>
              <a:t>Sender Application</a:t>
            </a:r>
            <a:endParaRPr lang="en-GB" b="1" dirty="0">
              <a:latin typeface="Times New Roman" pitchFamily="18" charset="0"/>
            </a:endParaRPr>
          </a:p>
        </p:txBody>
      </p:sp>
      <p:sp>
        <p:nvSpPr>
          <p:cNvPr id="11" name="Rectangle 12"/>
          <p:cNvSpPr>
            <a:spLocks noChangeArrowheads="1"/>
          </p:cNvSpPr>
          <p:nvPr/>
        </p:nvSpPr>
        <p:spPr bwMode="auto">
          <a:xfrm>
            <a:off x="1447800" y="2971800"/>
            <a:ext cx="445571" cy="215444"/>
          </a:xfrm>
          <a:prstGeom prst="rect">
            <a:avLst/>
          </a:prstGeom>
          <a:noFill/>
          <a:ln w="9525">
            <a:noFill/>
            <a:miter lim="800000"/>
            <a:headEnd/>
            <a:tailEnd/>
          </a:ln>
        </p:spPr>
        <p:txBody>
          <a:bodyPr wrap="none" lIns="0" tIns="0" rIns="0" bIns="0">
            <a:spAutoFit/>
          </a:bodyPr>
          <a:lstStyle/>
          <a:p>
            <a:pPr algn="l" eaLnBrk="0" hangingPunct="0"/>
            <a:r>
              <a:rPr lang="en-GB" sz="1400" b="1" dirty="0">
                <a:solidFill>
                  <a:srgbClr val="000000"/>
                </a:solidFill>
                <a:latin typeface="Myriad Roman" charset="0"/>
              </a:rPr>
              <a:t>Write</a:t>
            </a:r>
            <a:endParaRPr lang="en-GB" sz="1400" b="1" dirty="0">
              <a:latin typeface="Times New Roman" pitchFamily="18" charset="0"/>
            </a:endParaRPr>
          </a:p>
        </p:txBody>
      </p:sp>
      <p:sp>
        <p:nvSpPr>
          <p:cNvPr id="12" name="Rectangle 14"/>
          <p:cNvSpPr>
            <a:spLocks noChangeArrowheads="1"/>
          </p:cNvSpPr>
          <p:nvPr/>
        </p:nvSpPr>
        <p:spPr bwMode="auto">
          <a:xfrm>
            <a:off x="2590800" y="4038600"/>
            <a:ext cx="609600" cy="307777"/>
          </a:xfrm>
          <a:prstGeom prst="rect">
            <a:avLst/>
          </a:prstGeom>
          <a:noFill/>
          <a:ln w="9525">
            <a:noFill/>
            <a:miter lim="800000"/>
            <a:headEnd/>
            <a:tailEnd/>
          </a:ln>
        </p:spPr>
        <p:txBody>
          <a:bodyPr wrap="square" lIns="0" tIns="0" rIns="0" bIns="0">
            <a:spAutoFit/>
          </a:bodyPr>
          <a:lstStyle/>
          <a:p>
            <a:pPr algn="l" eaLnBrk="0" hangingPunct="0"/>
            <a:r>
              <a:rPr lang="en-GB" sz="2000" b="1" dirty="0" smtClean="0">
                <a:solidFill>
                  <a:srgbClr val="000000"/>
                </a:solidFill>
                <a:latin typeface="Myriad Roman" charset="0"/>
              </a:rPr>
              <a:t>TCP</a:t>
            </a:r>
            <a:endParaRPr lang="en-GB" sz="2000" b="1" dirty="0">
              <a:latin typeface="Times New Roman" pitchFamily="18" charset="0"/>
            </a:endParaRPr>
          </a:p>
        </p:txBody>
      </p:sp>
      <p:sp>
        <p:nvSpPr>
          <p:cNvPr id="14" name="Rectangle 17"/>
          <p:cNvSpPr>
            <a:spLocks noChangeArrowheads="1"/>
          </p:cNvSpPr>
          <p:nvPr/>
        </p:nvSpPr>
        <p:spPr bwMode="auto">
          <a:xfrm>
            <a:off x="2057400" y="2438400"/>
            <a:ext cx="191587" cy="200971"/>
          </a:xfrm>
          <a:prstGeom prst="rect">
            <a:avLst/>
          </a:prstGeom>
          <a:solidFill>
            <a:schemeClr val="bg1">
              <a:lumMod val="75000"/>
            </a:schemeClr>
          </a:solidFill>
          <a:ln w="7938">
            <a:noFill/>
            <a:miter lim="800000"/>
            <a:headEnd/>
            <a:tailEnd/>
          </a:ln>
        </p:spPr>
        <p:txBody>
          <a:bodyPr/>
          <a:lstStyle/>
          <a:p>
            <a:endParaRPr lang="en-US" dirty="0"/>
          </a:p>
        </p:txBody>
      </p:sp>
      <p:sp>
        <p:nvSpPr>
          <p:cNvPr id="20" name="Line 28"/>
          <p:cNvSpPr>
            <a:spLocks noChangeShapeType="1"/>
          </p:cNvSpPr>
          <p:nvPr/>
        </p:nvSpPr>
        <p:spPr bwMode="auto">
          <a:xfrm>
            <a:off x="1981200" y="2362200"/>
            <a:ext cx="0" cy="1447800"/>
          </a:xfrm>
          <a:prstGeom prst="line">
            <a:avLst/>
          </a:prstGeom>
          <a:noFill/>
          <a:ln w="19050">
            <a:solidFill>
              <a:srgbClr val="000000"/>
            </a:solidFill>
            <a:round/>
            <a:headEnd/>
            <a:tailEnd type="stealth" w="lg" len="lg"/>
          </a:ln>
        </p:spPr>
        <p:txBody>
          <a:bodyPr/>
          <a:lstStyle/>
          <a:p>
            <a:endParaRPr lang="en-US" dirty="0"/>
          </a:p>
        </p:txBody>
      </p:sp>
      <p:sp>
        <p:nvSpPr>
          <p:cNvPr id="21" name="Rectangle 31"/>
          <p:cNvSpPr>
            <a:spLocks noChangeArrowheads="1"/>
          </p:cNvSpPr>
          <p:nvPr/>
        </p:nvSpPr>
        <p:spPr bwMode="auto">
          <a:xfrm>
            <a:off x="6934200" y="2971800"/>
            <a:ext cx="437620" cy="215444"/>
          </a:xfrm>
          <a:prstGeom prst="rect">
            <a:avLst/>
          </a:prstGeom>
          <a:noFill/>
          <a:ln w="9525">
            <a:noFill/>
            <a:miter lim="800000"/>
            <a:headEnd/>
            <a:tailEnd/>
          </a:ln>
        </p:spPr>
        <p:txBody>
          <a:bodyPr wrap="none" lIns="0" tIns="0" rIns="0" bIns="0">
            <a:spAutoFit/>
          </a:bodyPr>
          <a:lstStyle/>
          <a:p>
            <a:pPr algn="l" eaLnBrk="0" hangingPunct="0"/>
            <a:r>
              <a:rPr lang="en-GB" sz="1400" b="1" dirty="0">
                <a:solidFill>
                  <a:srgbClr val="000000"/>
                </a:solidFill>
                <a:latin typeface="Myriad Roman" charset="0"/>
              </a:rPr>
              <a:t>Read</a:t>
            </a:r>
            <a:endParaRPr lang="en-GB" sz="1400" b="1" dirty="0">
              <a:latin typeface="Times New Roman" pitchFamily="18" charset="0"/>
            </a:endParaRPr>
          </a:p>
        </p:txBody>
      </p:sp>
      <p:sp>
        <p:nvSpPr>
          <p:cNvPr id="22" name="Line 37"/>
          <p:cNvSpPr>
            <a:spLocks noChangeShapeType="1"/>
          </p:cNvSpPr>
          <p:nvPr/>
        </p:nvSpPr>
        <p:spPr bwMode="auto">
          <a:xfrm flipV="1">
            <a:off x="6858001" y="2438399"/>
            <a:ext cx="0" cy="1372335"/>
          </a:xfrm>
          <a:prstGeom prst="line">
            <a:avLst/>
          </a:prstGeom>
          <a:noFill/>
          <a:ln w="19050">
            <a:solidFill>
              <a:srgbClr val="000000"/>
            </a:solidFill>
            <a:round/>
            <a:headEnd/>
            <a:tailEnd type="stealth" w="lg" len="lg"/>
          </a:ln>
        </p:spPr>
        <p:txBody>
          <a:bodyPr/>
          <a:lstStyle/>
          <a:p>
            <a:endParaRPr lang="en-US" dirty="0"/>
          </a:p>
        </p:txBody>
      </p:sp>
      <p:sp>
        <p:nvSpPr>
          <p:cNvPr id="23" name="Rectangle 39"/>
          <p:cNvSpPr>
            <a:spLocks noChangeArrowheads="1"/>
          </p:cNvSpPr>
          <p:nvPr/>
        </p:nvSpPr>
        <p:spPr bwMode="auto">
          <a:xfrm>
            <a:off x="4267200" y="4343400"/>
            <a:ext cx="211478" cy="382690"/>
          </a:xfrm>
          <a:prstGeom prst="rect">
            <a:avLst/>
          </a:prstGeom>
          <a:noFill/>
          <a:ln w="9525">
            <a:noFill/>
            <a:miter lim="800000"/>
            <a:headEnd/>
            <a:tailEnd/>
          </a:ln>
        </p:spPr>
        <p:txBody>
          <a:bodyPr wrap="none" lIns="0" tIns="0" rIns="0" bIns="0">
            <a:spAutoFit/>
          </a:bodyPr>
          <a:lstStyle/>
          <a:p>
            <a:pPr algn="l" eaLnBrk="0" hangingPunct="0"/>
            <a:r>
              <a:rPr lang="en-US" sz="600" dirty="0">
                <a:solidFill>
                  <a:srgbClr val="000000"/>
                </a:solidFill>
                <a:latin typeface="Myriad Roman" charset="0"/>
                <a:cs typeface="Times New Roman" pitchFamily="18" charset="0"/>
              </a:rPr>
              <a:t>■ ■ ■</a:t>
            </a:r>
            <a:r>
              <a:rPr lang="en-US" sz="1600" dirty="0">
                <a:solidFill>
                  <a:srgbClr val="000000"/>
                </a:solidFill>
                <a:latin typeface="Myriad Roman" charset="0"/>
                <a:cs typeface="Times New Roman" pitchFamily="18" charset="0"/>
              </a:rPr>
              <a:t> </a:t>
            </a:r>
            <a:endParaRPr lang="en-GB" sz="1600" dirty="0">
              <a:solidFill>
                <a:srgbClr val="000000"/>
              </a:solidFill>
              <a:latin typeface="Myriad Roman" charset="0"/>
              <a:cs typeface="Times New Roman" pitchFamily="18" charset="0"/>
            </a:endParaRPr>
          </a:p>
        </p:txBody>
      </p:sp>
      <p:sp>
        <p:nvSpPr>
          <p:cNvPr id="24" name="Freeform 40"/>
          <p:cNvSpPr>
            <a:spLocks noEditPoints="1"/>
          </p:cNvSpPr>
          <p:nvPr/>
        </p:nvSpPr>
        <p:spPr bwMode="auto">
          <a:xfrm>
            <a:off x="2182792" y="3077649"/>
            <a:ext cx="25251" cy="338271"/>
          </a:xfrm>
          <a:custGeom>
            <a:avLst/>
            <a:gdLst/>
            <a:ahLst/>
            <a:cxnLst>
              <a:cxn ang="0">
                <a:pos x="16" y="91"/>
              </a:cxn>
              <a:cxn ang="0">
                <a:pos x="16" y="91"/>
              </a:cxn>
              <a:cxn ang="0">
                <a:pos x="14" y="85"/>
              </a:cxn>
              <a:cxn ang="0">
                <a:pos x="8" y="83"/>
              </a:cxn>
              <a:cxn ang="0">
                <a:pos x="8" y="83"/>
              </a:cxn>
              <a:cxn ang="0">
                <a:pos x="3" y="85"/>
              </a:cxn>
              <a:cxn ang="0">
                <a:pos x="0" y="91"/>
              </a:cxn>
              <a:cxn ang="0">
                <a:pos x="0" y="91"/>
              </a:cxn>
              <a:cxn ang="0">
                <a:pos x="3" y="96"/>
              </a:cxn>
              <a:cxn ang="0">
                <a:pos x="8" y="99"/>
              </a:cxn>
              <a:cxn ang="0">
                <a:pos x="8" y="99"/>
              </a:cxn>
              <a:cxn ang="0">
                <a:pos x="14" y="96"/>
              </a:cxn>
              <a:cxn ang="0">
                <a:pos x="16" y="91"/>
              </a:cxn>
              <a:cxn ang="0">
                <a:pos x="16" y="91"/>
              </a:cxn>
              <a:cxn ang="0">
                <a:pos x="16" y="48"/>
              </a:cxn>
              <a:cxn ang="0">
                <a:pos x="16" y="48"/>
              </a:cxn>
              <a:cxn ang="0">
                <a:pos x="14" y="43"/>
              </a:cxn>
              <a:cxn ang="0">
                <a:pos x="8" y="40"/>
              </a:cxn>
              <a:cxn ang="0">
                <a:pos x="8" y="40"/>
              </a:cxn>
              <a:cxn ang="0">
                <a:pos x="3" y="43"/>
              </a:cxn>
              <a:cxn ang="0">
                <a:pos x="0" y="48"/>
              </a:cxn>
              <a:cxn ang="0">
                <a:pos x="0" y="48"/>
              </a:cxn>
              <a:cxn ang="0">
                <a:pos x="3" y="53"/>
              </a:cxn>
              <a:cxn ang="0">
                <a:pos x="8" y="56"/>
              </a:cxn>
              <a:cxn ang="0">
                <a:pos x="8" y="56"/>
              </a:cxn>
              <a:cxn ang="0">
                <a:pos x="14" y="53"/>
              </a:cxn>
              <a:cxn ang="0">
                <a:pos x="16" y="48"/>
              </a:cxn>
              <a:cxn ang="0">
                <a:pos x="16" y="48"/>
              </a:cxn>
              <a:cxn ang="0">
                <a:pos x="16" y="5"/>
              </a:cxn>
              <a:cxn ang="0">
                <a:pos x="16" y="5"/>
              </a:cxn>
              <a:cxn ang="0">
                <a:pos x="14" y="0"/>
              </a:cxn>
              <a:cxn ang="0">
                <a:pos x="8" y="0"/>
              </a:cxn>
              <a:cxn ang="0">
                <a:pos x="8" y="0"/>
              </a:cxn>
              <a:cxn ang="0">
                <a:pos x="3" y="0"/>
              </a:cxn>
              <a:cxn ang="0">
                <a:pos x="0" y="5"/>
              </a:cxn>
              <a:cxn ang="0">
                <a:pos x="0" y="5"/>
              </a:cxn>
              <a:cxn ang="0">
                <a:pos x="3" y="11"/>
              </a:cxn>
              <a:cxn ang="0">
                <a:pos x="8" y="13"/>
              </a:cxn>
              <a:cxn ang="0">
                <a:pos x="8" y="13"/>
              </a:cxn>
              <a:cxn ang="0">
                <a:pos x="14" y="11"/>
              </a:cxn>
              <a:cxn ang="0">
                <a:pos x="16" y="5"/>
              </a:cxn>
              <a:cxn ang="0">
                <a:pos x="16" y="5"/>
              </a:cxn>
            </a:cxnLst>
            <a:rect l="0" t="0" r="r" b="b"/>
            <a:pathLst>
              <a:path w="16" h="99">
                <a:moveTo>
                  <a:pt x="16" y="91"/>
                </a:moveTo>
                <a:lnTo>
                  <a:pt x="16" y="91"/>
                </a:lnTo>
                <a:lnTo>
                  <a:pt x="14" y="85"/>
                </a:lnTo>
                <a:lnTo>
                  <a:pt x="8" y="83"/>
                </a:lnTo>
                <a:lnTo>
                  <a:pt x="8" y="83"/>
                </a:lnTo>
                <a:lnTo>
                  <a:pt x="3" y="85"/>
                </a:lnTo>
                <a:lnTo>
                  <a:pt x="0" y="91"/>
                </a:lnTo>
                <a:lnTo>
                  <a:pt x="0" y="91"/>
                </a:lnTo>
                <a:lnTo>
                  <a:pt x="3" y="96"/>
                </a:lnTo>
                <a:lnTo>
                  <a:pt x="8" y="99"/>
                </a:lnTo>
                <a:lnTo>
                  <a:pt x="8" y="99"/>
                </a:lnTo>
                <a:lnTo>
                  <a:pt x="14" y="96"/>
                </a:lnTo>
                <a:lnTo>
                  <a:pt x="16" y="91"/>
                </a:lnTo>
                <a:lnTo>
                  <a:pt x="16" y="91"/>
                </a:lnTo>
                <a:close/>
                <a:moveTo>
                  <a:pt x="16" y="48"/>
                </a:moveTo>
                <a:lnTo>
                  <a:pt x="16" y="48"/>
                </a:lnTo>
                <a:lnTo>
                  <a:pt x="14" y="43"/>
                </a:lnTo>
                <a:lnTo>
                  <a:pt x="8" y="40"/>
                </a:lnTo>
                <a:lnTo>
                  <a:pt x="8" y="40"/>
                </a:lnTo>
                <a:lnTo>
                  <a:pt x="3" y="43"/>
                </a:lnTo>
                <a:lnTo>
                  <a:pt x="0" y="48"/>
                </a:lnTo>
                <a:lnTo>
                  <a:pt x="0" y="48"/>
                </a:lnTo>
                <a:lnTo>
                  <a:pt x="3" y="53"/>
                </a:lnTo>
                <a:lnTo>
                  <a:pt x="8" y="56"/>
                </a:lnTo>
                <a:lnTo>
                  <a:pt x="8" y="56"/>
                </a:lnTo>
                <a:lnTo>
                  <a:pt x="14" y="53"/>
                </a:lnTo>
                <a:lnTo>
                  <a:pt x="16" y="48"/>
                </a:lnTo>
                <a:lnTo>
                  <a:pt x="16" y="48"/>
                </a:lnTo>
                <a:close/>
                <a:moveTo>
                  <a:pt x="16" y="5"/>
                </a:moveTo>
                <a:lnTo>
                  <a:pt x="16" y="5"/>
                </a:lnTo>
                <a:lnTo>
                  <a:pt x="14" y="0"/>
                </a:lnTo>
                <a:lnTo>
                  <a:pt x="8" y="0"/>
                </a:lnTo>
                <a:lnTo>
                  <a:pt x="8" y="0"/>
                </a:lnTo>
                <a:lnTo>
                  <a:pt x="3" y="0"/>
                </a:lnTo>
                <a:lnTo>
                  <a:pt x="0" y="5"/>
                </a:lnTo>
                <a:lnTo>
                  <a:pt x="0" y="5"/>
                </a:lnTo>
                <a:lnTo>
                  <a:pt x="3" y="11"/>
                </a:lnTo>
                <a:lnTo>
                  <a:pt x="8" y="13"/>
                </a:lnTo>
                <a:lnTo>
                  <a:pt x="8" y="13"/>
                </a:lnTo>
                <a:lnTo>
                  <a:pt x="14" y="11"/>
                </a:lnTo>
                <a:lnTo>
                  <a:pt x="16" y="5"/>
                </a:lnTo>
                <a:lnTo>
                  <a:pt x="16" y="5"/>
                </a:lnTo>
                <a:close/>
              </a:path>
            </a:pathLst>
          </a:custGeom>
          <a:solidFill>
            <a:srgbClr val="000000"/>
          </a:solidFill>
          <a:ln w="9525">
            <a:noFill/>
            <a:round/>
            <a:headEnd/>
            <a:tailEnd/>
          </a:ln>
        </p:spPr>
        <p:txBody>
          <a:bodyPr/>
          <a:lstStyle/>
          <a:p>
            <a:endParaRPr lang="en-US" dirty="0"/>
          </a:p>
        </p:txBody>
      </p:sp>
      <p:sp>
        <p:nvSpPr>
          <p:cNvPr id="25" name="Freeform 41"/>
          <p:cNvSpPr>
            <a:spLocks noEditPoints="1"/>
          </p:cNvSpPr>
          <p:nvPr/>
        </p:nvSpPr>
        <p:spPr bwMode="auto">
          <a:xfrm>
            <a:off x="6648309" y="3077649"/>
            <a:ext cx="25251" cy="338271"/>
          </a:xfrm>
          <a:custGeom>
            <a:avLst/>
            <a:gdLst/>
            <a:ahLst/>
            <a:cxnLst>
              <a:cxn ang="0">
                <a:pos x="16" y="93"/>
              </a:cxn>
              <a:cxn ang="0">
                <a:pos x="16" y="93"/>
              </a:cxn>
              <a:cxn ang="0">
                <a:pos x="16" y="85"/>
              </a:cxn>
              <a:cxn ang="0">
                <a:pos x="8" y="85"/>
              </a:cxn>
              <a:cxn ang="0">
                <a:pos x="8" y="85"/>
              </a:cxn>
              <a:cxn ang="0">
                <a:pos x="3" y="85"/>
              </a:cxn>
              <a:cxn ang="0">
                <a:pos x="0" y="91"/>
              </a:cxn>
              <a:cxn ang="0">
                <a:pos x="0" y="91"/>
              </a:cxn>
              <a:cxn ang="0">
                <a:pos x="3" y="99"/>
              </a:cxn>
              <a:cxn ang="0">
                <a:pos x="8" y="99"/>
              </a:cxn>
              <a:cxn ang="0">
                <a:pos x="8" y="99"/>
              </a:cxn>
              <a:cxn ang="0">
                <a:pos x="16" y="99"/>
              </a:cxn>
              <a:cxn ang="0">
                <a:pos x="16" y="93"/>
              </a:cxn>
              <a:cxn ang="0">
                <a:pos x="16" y="93"/>
              </a:cxn>
              <a:cxn ang="0">
                <a:pos x="16" y="51"/>
              </a:cxn>
              <a:cxn ang="0">
                <a:pos x="16" y="51"/>
              </a:cxn>
              <a:cxn ang="0">
                <a:pos x="16" y="45"/>
              </a:cxn>
              <a:cxn ang="0">
                <a:pos x="8" y="43"/>
              </a:cxn>
              <a:cxn ang="0">
                <a:pos x="8" y="43"/>
              </a:cxn>
              <a:cxn ang="0">
                <a:pos x="3" y="45"/>
              </a:cxn>
              <a:cxn ang="0">
                <a:pos x="0" y="51"/>
              </a:cxn>
              <a:cxn ang="0">
                <a:pos x="0" y="51"/>
              </a:cxn>
              <a:cxn ang="0">
                <a:pos x="3" y="56"/>
              </a:cxn>
              <a:cxn ang="0">
                <a:pos x="8" y="56"/>
              </a:cxn>
              <a:cxn ang="0">
                <a:pos x="8" y="56"/>
              </a:cxn>
              <a:cxn ang="0">
                <a:pos x="16" y="56"/>
              </a:cxn>
              <a:cxn ang="0">
                <a:pos x="16" y="51"/>
              </a:cxn>
              <a:cxn ang="0">
                <a:pos x="16" y="51"/>
              </a:cxn>
              <a:cxn ang="0">
                <a:pos x="16" y="8"/>
              </a:cxn>
              <a:cxn ang="0">
                <a:pos x="16" y="8"/>
              </a:cxn>
              <a:cxn ang="0">
                <a:pos x="16" y="3"/>
              </a:cxn>
              <a:cxn ang="0">
                <a:pos x="8" y="0"/>
              </a:cxn>
              <a:cxn ang="0">
                <a:pos x="8" y="0"/>
              </a:cxn>
              <a:cxn ang="0">
                <a:pos x="3" y="3"/>
              </a:cxn>
              <a:cxn ang="0">
                <a:pos x="0" y="8"/>
              </a:cxn>
              <a:cxn ang="0">
                <a:pos x="0" y="8"/>
              </a:cxn>
              <a:cxn ang="0">
                <a:pos x="3" y="13"/>
              </a:cxn>
              <a:cxn ang="0">
                <a:pos x="8" y="16"/>
              </a:cxn>
              <a:cxn ang="0">
                <a:pos x="8" y="16"/>
              </a:cxn>
              <a:cxn ang="0">
                <a:pos x="16" y="13"/>
              </a:cxn>
              <a:cxn ang="0">
                <a:pos x="16" y="8"/>
              </a:cxn>
              <a:cxn ang="0">
                <a:pos x="16" y="8"/>
              </a:cxn>
            </a:cxnLst>
            <a:rect l="0" t="0" r="r" b="b"/>
            <a:pathLst>
              <a:path w="16" h="99">
                <a:moveTo>
                  <a:pt x="16" y="93"/>
                </a:moveTo>
                <a:lnTo>
                  <a:pt x="16" y="93"/>
                </a:lnTo>
                <a:lnTo>
                  <a:pt x="16" y="85"/>
                </a:lnTo>
                <a:lnTo>
                  <a:pt x="8" y="85"/>
                </a:lnTo>
                <a:lnTo>
                  <a:pt x="8" y="85"/>
                </a:lnTo>
                <a:lnTo>
                  <a:pt x="3" y="85"/>
                </a:lnTo>
                <a:lnTo>
                  <a:pt x="0" y="91"/>
                </a:lnTo>
                <a:lnTo>
                  <a:pt x="0" y="91"/>
                </a:lnTo>
                <a:lnTo>
                  <a:pt x="3" y="99"/>
                </a:lnTo>
                <a:lnTo>
                  <a:pt x="8" y="99"/>
                </a:lnTo>
                <a:lnTo>
                  <a:pt x="8" y="99"/>
                </a:lnTo>
                <a:lnTo>
                  <a:pt x="16" y="99"/>
                </a:lnTo>
                <a:lnTo>
                  <a:pt x="16" y="93"/>
                </a:lnTo>
                <a:lnTo>
                  <a:pt x="16" y="93"/>
                </a:lnTo>
                <a:close/>
                <a:moveTo>
                  <a:pt x="16" y="51"/>
                </a:moveTo>
                <a:lnTo>
                  <a:pt x="16" y="51"/>
                </a:lnTo>
                <a:lnTo>
                  <a:pt x="16" y="45"/>
                </a:lnTo>
                <a:lnTo>
                  <a:pt x="8" y="43"/>
                </a:lnTo>
                <a:lnTo>
                  <a:pt x="8" y="43"/>
                </a:lnTo>
                <a:lnTo>
                  <a:pt x="3" y="45"/>
                </a:lnTo>
                <a:lnTo>
                  <a:pt x="0" y="51"/>
                </a:lnTo>
                <a:lnTo>
                  <a:pt x="0" y="51"/>
                </a:lnTo>
                <a:lnTo>
                  <a:pt x="3" y="56"/>
                </a:lnTo>
                <a:lnTo>
                  <a:pt x="8" y="56"/>
                </a:lnTo>
                <a:lnTo>
                  <a:pt x="8" y="56"/>
                </a:lnTo>
                <a:lnTo>
                  <a:pt x="16" y="56"/>
                </a:lnTo>
                <a:lnTo>
                  <a:pt x="16" y="51"/>
                </a:lnTo>
                <a:lnTo>
                  <a:pt x="16" y="51"/>
                </a:lnTo>
                <a:close/>
                <a:moveTo>
                  <a:pt x="16" y="8"/>
                </a:moveTo>
                <a:lnTo>
                  <a:pt x="16" y="8"/>
                </a:lnTo>
                <a:lnTo>
                  <a:pt x="16" y="3"/>
                </a:lnTo>
                <a:lnTo>
                  <a:pt x="8" y="0"/>
                </a:lnTo>
                <a:lnTo>
                  <a:pt x="8" y="0"/>
                </a:lnTo>
                <a:lnTo>
                  <a:pt x="3" y="3"/>
                </a:lnTo>
                <a:lnTo>
                  <a:pt x="0" y="8"/>
                </a:lnTo>
                <a:lnTo>
                  <a:pt x="0" y="8"/>
                </a:lnTo>
                <a:lnTo>
                  <a:pt x="3" y="13"/>
                </a:lnTo>
                <a:lnTo>
                  <a:pt x="8" y="16"/>
                </a:lnTo>
                <a:lnTo>
                  <a:pt x="8" y="16"/>
                </a:lnTo>
                <a:lnTo>
                  <a:pt x="16" y="13"/>
                </a:lnTo>
                <a:lnTo>
                  <a:pt x="16" y="8"/>
                </a:lnTo>
                <a:lnTo>
                  <a:pt x="16" y="8"/>
                </a:lnTo>
                <a:close/>
              </a:path>
            </a:pathLst>
          </a:custGeom>
          <a:solidFill>
            <a:srgbClr val="000000"/>
          </a:solidFill>
          <a:ln w="9525">
            <a:noFill/>
            <a:round/>
            <a:headEnd/>
            <a:tailEnd/>
          </a:ln>
        </p:spPr>
        <p:txBody>
          <a:bodyPr/>
          <a:lstStyle/>
          <a:p>
            <a:endParaRPr lang="en-US" dirty="0"/>
          </a:p>
        </p:txBody>
      </p:sp>
      <p:cxnSp>
        <p:nvCxnSpPr>
          <p:cNvPr id="30" name="Straight Connector 29"/>
          <p:cNvCxnSpPr>
            <a:stCxn id="8" idx="6"/>
            <a:endCxn id="115" idx="2"/>
          </p:cNvCxnSpPr>
          <p:nvPr/>
        </p:nvCxnSpPr>
        <p:spPr bwMode="auto">
          <a:xfrm>
            <a:off x="3810000" y="4724400"/>
            <a:ext cx="1295400" cy="0"/>
          </a:xfrm>
          <a:prstGeom prst="line">
            <a:avLst/>
          </a:prstGeom>
          <a:noFill/>
          <a:ln w="19050" cap="flat" cmpd="sng" algn="ctr">
            <a:solidFill>
              <a:srgbClr val="000000"/>
            </a:solidFill>
            <a:prstDash val="solid"/>
            <a:round/>
            <a:headEnd type="none" w="med" len="med"/>
            <a:tailEnd type="stealth" w="med" len="lg"/>
          </a:ln>
          <a:effectLst/>
        </p:spPr>
      </p:cxnSp>
      <p:sp>
        <p:nvSpPr>
          <p:cNvPr id="39" name="Rectangle 14"/>
          <p:cNvSpPr>
            <a:spLocks noChangeArrowheads="1"/>
          </p:cNvSpPr>
          <p:nvPr/>
        </p:nvSpPr>
        <p:spPr bwMode="auto">
          <a:xfrm>
            <a:off x="7467600" y="4419600"/>
            <a:ext cx="726161" cy="430887"/>
          </a:xfrm>
          <a:prstGeom prst="rect">
            <a:avLst/>
          </a:prstGeom>
          <a:noFill/>
          <a:ln w="9525">
            <a:noFill/>
            <a:miter lim="800000"/>
            <a:headEnd/>
            <a:tailEnd/>
          </a:ln>
        </p:spPr>
        <p:txBody>
          <a:bodyPr wrap="none" lIns="0" tIns="0" rIns="0" bIns="0">
            <a:spAutoFit/>
          </a:bodyPr>
          <a:lstStyle/>
          <a:p>
            <a:pPr algn="l" eaLnBrk="0" hangingPunct="0"/>
            <a:r>
              <a:rPr lang="en-GB" sz="1400" b="1" dirty="0" smtClean="0">
                <a:solidFill>
                  <a:srgbClr val="000000"/>
                </a:solidFill>
                <a:latin typeface="Myriad Roman" charset="0"/>
              </a:rPr>
              <a:t>Receive </a:t>
            </a:r>
          </a:p>
          <a:p>
            <a:pPr algn="l" eaLnBrk="0" hangingPunct="0"/>
            <a:r>
              <a:rPr lang="en-GB" sz="1400" b="1" dirty="0" smtClean="0">
                <a:solidFill>
                  <a:srgbClr val="000000"/>
                </a:solidFill>
                <a:latin typeface="Myriad Roman" charset="0"/>
              </a:rPr>
              <a:t>Buffer</a:t>
            </a:r>
            <a:endParaRPr lang="en-GB" sz="1400" b="1" dirty="0">
              <a:latin typeface="Times New Roman" pitchFamily="18" charset="0"/>
            </a:endParaRPr>
          </a:p>
        </p:txBody>
      </p:sp>
      <p:sp>
        <p:nvSpPr>
          <p:cNvPr id="42" name="Freeform 12"/>
          <p:cNvSpPr>
            <a:spLocks/>
          </p:cNvSpPr>
          <p:nvPr/>
        </p:nvSpPr>
        <p:spPr bwMode="auto">
          <a:xfrm>
            <a:off x="1219200" y="4495800"/>
            <a:ext cx="2209800" cy="381000"/>
          </a:xfrm>
          <a:custGeom>
            <a:avLst/>
            <a:gdLst/>
            <a:ahLst/>
            <a:cxnLst>
              <a:cxn ang="0">
                <a:pos x="1790" y="172"/>
              </a:cxn>
              <a:cxn ang="0">
                <a:pos x="1824" y="146"/>
              </a:cxn>
              <a:cxn ang="0">
                <a:pos x="1803" y="112"/>
              </a:cxn>
              <a:cxn ang="0">
                <a:pos x="1824" y="86"/>
              </a:cxn>
              <a:cxn ang="0">
                <a:pos x="1815" y="51"/>
              </a:cxn>
              <a:cxn ang="0">
                <a:pos x="1820" y="30"/>
              </a:cxn>
              <a:cxn ang="0">
                <a:pos x="1824" y="0"/>
              </a:cxn>
              <a:cxn ang="0">
                <a:pos x="43" y="0"/>
              </a:cxn>
              <a:cxn ang="0">
                <a:pos x="43" y="43"/>
              </a:cxn>
              <a:cxn ang="0">
                <a:pos x="17" y="60"/>
              </a:cxn>
              <a:cxn ang="0">
                <a:pos x="48" y="94"/>
              </a:cxn>
              <a:cxn ang="0">
                <a:pos x="9" y="120"/>
              </a:cxn>
              <a:cxn ang="0">
                <a:pos x="39" y="146"/>
              </a:cxn>
              <a:cxn ang="0">
                <a:pos x="43" y="146"/>
              </a:cxn>
              <a:cxn ang="0">
                <a:pos x="39" y="150"/>
              </a:cxn>
              <a:cxn ang="0">
                <a:pos x="0" y="163"/>
              </a:cxn>
              <a:cxn ang="0">
                <a:pos x="30" y="189"/>
              </a:cxn>
              <a:cxn ang="0">
                <a:pos x="30" y="223"/>
              </a:cxn>
              <a:cxn ang="0">
                <a:pos x="61" y="223"/>
              </a:cxn>
              <a:cxn ang="0">
                <a:pos x="1824" y="223"/>
              </a:cxn>
              <a:cxn ang="0">
                <a:pos x="1790" y="172"/>
              </a:cxn>
            </a:cxnLst>
            <a:rect l="0" t="0" r="r" b="b"/>
            <a:pathLst>
              <a:path w="1824" h="223">
                <a:moveTo>
                  <a:pt x="1790" y="172"/>
                </a:moveTo>
                <a:lnTo>
                  <a:pt x="1824" y="146"/>
                </a:lnTo>
                <a:lnTo>
                  <a:pt x="1803" y="112"/>
                </a:lnTo>
                <a:lnTo>
                  <a:pt x="1824" y="86"/>
                </a:lnTo>
                <a:lnTo>
                  <a:pt x="1815" y="51"/>
                </a:lnTo>
                <a:lnTo>
                  <a:pt x="1820" y="30"/>
                </a:lnTo>
                <a:lnTo>
                  <a:pt x="1824" y="0"/>
                </a:lnTo>
                <a:lnTo>
                  <a:pt x="43" y="0"/>
                </a:lnTo>
                <a:lnTo>
                  <a:pt x="43" y="43"/>
                </a:lnTo>
                <a:lnTo>
                  <a:pt x="17" y="60"/>
                </a:lnTo>
                <a:lnTo>
                  <a:pt x="48" y="94"/>
                </a:lnTo>
                <a:lnTo>
                  <a:pt x="9" y="120"/>
                </a:lnTo>
                <a:lnTo>
                  <a:pt x="39" y="146"/>
                </a:lnTo>
                <a:lnTo>
                  <a:pt x="43" y="146"/>
                </a:lnTo>
                <a:lnTo>
                  <a:pt x="39" y="150"/>
                </a:lnTo>
                <a:lnTo>
                  <a:pt x="0" y="163"/>
                </a:lnTo>
                <a:lnTo>
                  <a:pt x="30" y="189"/>
                </a:lnTo>
                <a:lnTo>
                  <a:pt x="30" y="223"/>
                </a:lnTo>
                <a:lnTo>
                  <a:pt x="61" y="223"/>
                </a:lnTo>
                <a:lnTo>
                  <a:pt x="1824" y="223"/>
                </a:lnTo>
                <a:lnTo>
                  <a:pt x="1790" y="172"/>
                </a:lnTo>
                <a:close/>
              </a:path>
            </a:pathLst>
          </a:custGeom>
          <a:solidFill>
            <a:srgbClr val="FFFFFF"/>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Rectangle 28"/>
          <p:cNvSpPr>
            <a:spLocks noChangeArrowheads="1"/>
          </p:cNvSpPr>
          <p:nvPr/>
        </p:nvSpPr>
        <p:spPr bwMode="auto">
          <a:xfrm>
            <a:off x="990600" y="5105400"/>
            <a:ext cx="106599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LastByteSent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29"/>
          <p:cNvSpPr>
            <a:spLocks noChangeArrowheads="1"/>
          </p:cNvSpPr>
          <p:nvPr/>
        </p:nvSpPr>
        <p:spPr bwMode="auto">
          <a:xfrm>
            <a:off x="2209800" y="5105400"/>
            <a:ext cx="119584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LastByteAcked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38"/>
          <p:cNvSpPr>
            <a:spLocks noChangeArrowheads="1"/>
          </p:cNvSpPr>
          <p:nvPr/>
        </p:nvSpPr>
        <p:spPr bwMode="auto">
          <a:xfrm>
            <a:off x="5867400" y="5105400"/>
            <a:ext cx="11060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LastByteRcvd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2" name="Straight Arrow Connector 61"/>
          <p:cNvCxnSpPr/>
          <p:nvPr/>
        </p:nvCxnSpPr>
        <p:spPr bwMode="auto">
          <a:xfrm rot="5400000" flipH="1" flipV="1">
            <a:off x="2934494" y="4990306"/>
            <a:ext cx="228600" cy="1588"/>
          </a:xfrm>
          <a:prstGeom prst="straightConnector1">
            <a:avLst/>
          </a:prstGeom>
          <a:noFill/>
          <a:ln w="6350" cap="flat" cmpd="sng" algn="ctr">
            <a:solidFill>
              <a:schemeClr val="tx1"/>
            </a:solidFill>
            <a:prstDash val="solid"/>
            <a:round/>
            <a:headEnd type="none" w="med" len="med"/>
            <a:tailEnd type="stealth" w="med" len="lg"/>
          </a:ln>
          <a:effectLst/>
        </p:spPr>
      </p:cxnSp>
      <p:cxnSp>
        <p:nvCxnSpPr>
          <p:cNvPr id="64" name="Straight Arrow Connector 63"/>
          <p:cNvCxnSpPr/>
          <p:nvPr/>
        </p:nvCxnSpPr>
        <p:spPr bwMode="auto">
          <a:xfrm flipV="1">
            <a:off x="1905000" y="4876800"/>
            <a:ext cx="381000" cy="228600"/>
          </a:xfrm>
          <a:prstGeom prst="straightConnector1">
            <a:avLst/>
          </a:prstGeom>
          <a:noFill/>
          <a:ln w="6350" cap="flat" cmpd="sng" algn="ctr">
            <a:solidFill>
              <a:schemeClr val="tx1"/>
            </a:solidFill>
            <a:prstDash val="solid"/>
            <a:round/>
            <a:headEnd type="none" w="med" len="med"/>
            <a:tailEnd type="stealth" w="med" len="lg"/>
          </a:ln>
          <a:effectLst/>
        </p:spPr>
      </p:cxnSp>
      <p:cxnSp>
        <p:nvCxnSpPr>
          <p:cNvPr id="67" name="Straight Arrow Connector 66"/>
          <p:cNvCxnSpPr/>
          <p:nvPr/>
        </p:nvCxnSpPr>
        <p:spPr bwMode="auto">
          <a:xfrm rot="5400000">
            <a:off x="1867694" y="4380706"/>
            <a:ext cx="228600" cy="1588"/>
          </a:xfrm>
          <a:prstGeom prst="straightConnector1">
            <a:avLst/>
          </a:prstGeom>
          <a:noFill/>
          <a:ln w="6350" cap="flat" cmpd="sng" algn="ctr">
            <a:solidFill>
              <a:schemeClr val="tx1"/>
            </a:solidFill>
            <a:prstDash val="solid"/>
            <a:round/>
            <a:headEnd type="none" w="med" len="med"/>
            <a:tailEnd type="stealth" w="med" len="lg"/>
          </a:ln>
          <a:effectLst/>
        </p:spPr>
      </p:cxnSp>
      <p:sp>
        <p:nvSpPr>
          <p:cNvPr id="69" name="Rectangle 26"/>
          <p:cNvSpPr>
            <a:spLocks noChangeArrowheads="1"/>
          </p:cNvSpPr>
          <p:nvPr/>
        </p:nvSpPr>
        <p:spPr bwMode="auto">
          <a:xfrm>
            <a:off x="1219200" y="4038600"/>
            <a:ext cx="126149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LastByteWritten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70"/>
          <p:cNvSpPr/>
          <p:nvPr/>
        </p:nvSpPr>
        <p:spPr bwMode="auto">
          <a:xfrm>
            <a:off x="3048000" y="4495800"/>
            <a:ext cx="381000" cy="381000"/>
          </a:xfrm>
          <a:prstGeom prst="rect">
            <a:avLst/>
          </a:prstGeom>
          <a:solidFill>
            <a:srgbClr val="66FF33"/>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72" name="Rectangle 71"/>
          <p:cNvSpPr/>
          <p:nvPr/>
        </p:nvSpPr>
        <p:spPr bwMode="auto">
          <a:xfrm>
            <a:off x="1981200" y="4495800"/>
            <a:ext cx="304800" cy="381000"/>
          </a:xfrm>
          <a:prstGeom prst="rect">
            <a:avLst/>
          </a:prstGeom>
          <a:solidFill>
            <a:srgbClr val="FF0000"/>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73" name="Rectangle 72"/>
          <p:cNvSpPr/>
          <p:nvPr/>
        </p:nvSpPr>
        <p:spPr bwMode="auto">
          <a:xfrm>
            <a:off x="2286000" y="4495800"/>
            <a:ext cx="762000" cy="381000"/>
          </a:xfrm>
          <a:prstGeom prst="rect">
            <a:avLst/>
          </a:prstGeom>
          <a:solidFill>
            <a:srgbClr val="FF33CC"/>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56" name="Straight Connector 55"/>
          <p:cNvCxnSpPr/>
          <p:nvPr/>
        </p:nvCxnSpPr>
        <p:spPr bwMode="auto">
          <a:xfrm rot="5400000">
            <a:off x="2095500" y="46863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5400000">
            <a:off x="2857500" y="46863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5400000">
            <a:off x="1790700" y="4686300"/>
            <a:ext cx="381000" cy="0"/>
          </a:xfrm>
          <a:prstGeom prst="line">
            <a:avLst/>
          </a:prstGeom>
          <a:noFill/>
          <a:ln w="12700" cap="flat" cmpd="sng" algn="ctr">
            <a:solidFill>
              <a:schemeClr val="tx1"/>
            </a:solidFill>
            <a:prstDash val="solid"/>
            <a:round/>
            <a:headEnd type="none" w="med" len="med"/>
            <a:tailEnd type="none" w="med" len="med"/>
          </a:ln>
          <a:effectLst/>
        </p:spPr>
      </p:cxnSp>
      <p:sp>
        <p:nvSpPr>
          <p:cNvPr id="75" name="Freeform 12"/>
          <p:cNvSpPr>
            <a:spLocks/>
          </p:cNvSpPr>
          <p:nvPr/>
        </p:nvSpPr>
        <p:spPr bwMode="auto">
          <a:xfrm>
            <a:off x="5410200" y="4495800"/>
            <a:ext cx="1828800" cy="381000"/>
          </a:xfrm>
          <a:custGeom>
            <a:avLst/>
            <a:gdLst/>
            <a:ahLst/>
            <a:cxnLst>
              <a:cxn ang="0">
                <a:pos x="1790" y="172"/>
              </a:cxn>
              <a:cxn ang="0">
                <a:pos x="1824" y="146"/>
              </a:cxn>
              <a:cxn ang="0">
                <a:pos x="1803" y="112"/>
              </a:cxn>
              <a:cxn ang="0">
                <a:pos x="1824" y="86"/>
              </a:cxn>
              <a:cxn ang="0">
                <a:pos x="1815" y="51"/>
              </a:cxn>
              <a:cxn ang="0">
                <a:pos x="1820" y="30"/>
              </a:cxn>
              <a:cxn ang="0">
                <a:pos x="1824" y="0"/>
              </a:cxn>
              <a:cxn ang="0">
                <a:pos x="43" y="0"/>
              </a:cxn>
              <a:cxn ang="0">
                <a:pos x="43" y="43"/>
              </a:cxn>
              <a:cxn ang="0">
                <a:pos x="17" y="60"/>
              </a:cxn>
              <a:cxn ang="0">
                <a:pos x="48" y="94"/>
              </a:cxn>
              <a:cxn ang="0">
                <a:pos x="9" y="120"/>
              </a:cxn>
              <a:cxn ang="0">
                <a:pos x="39" y="146"/>
              </a:cxn>
              <a:cxn ang="0">
                <a:pos x="43" y="146"/>
              </a:cxn>
              <a:cxn ang="0">
                <a:pos x="39" y="150"/>
              </a:cxn>
              <a:cxn ang="0">
                <a:pos x="0" y="163"/>
              </a:cxn>
              <a:cxn ang="0">
                <a:pos x="30" y="189"/>
              </a:cxn>
              <a:cxn ang="0">
                <a:pos x="30" y="223"/>
              </a:cxn>
              <a:cxn ang="0">
                <a:pos x="61" y="223"/>
              </a:cxn>
              <a:cxn ang="0">
                <a:pos x="1824" y="223"/>
              </a:cxn>
              <a:cxn ang="0">
                <a:pos x="1790" y="172"/>
              </a:cxn>
            </a:cxnLst>
            <a:rect l="0" t="0" r="r" b="b"/>
            <a:pathLst>
              <a:path w="1824" h="223">
                <a:moveTo>
                  <a:pt x="1790" y="172"/>
                </a:moveTo>
                <a:lnTo>
                  <a:pt x="1824" y="146"/>
                </a:lnTo>
                <a:lnTo>
                  <a:pt x="1803" y="112"/>
                </a:lnTo>
                <a:lnTo>
                  <a:pt x="1824" y="86"/>
                </a:lnTo>
                <a:lnTo>
                  <a:pt x="1815" y="51"/>
                </a:lnTo>
                <a:lnTo>
                  <a:pt x="1820" y="30"/>
                </a:lnTo>
                <a:lnTo>
                  <a:pt x="1824" y="0"/>
                </a:lnTo>
                <a:lnTo>
                  <a:pt x="43" y="0"/>
                </a:lnTo>
                <a:lnTo>
                  <a:pt x="43" y="43"/>
                </a:lnTo>
                <a:lnTo>
                  <a:pt x="17" y="60"/>
                </a:lnTo>
                <a:lnTo>
                  <a:pt x="48" y="94"/>
                </a:lnTo>
                <a:lnTo>
                  <a:pt x="9" y="120"/>
                </a:lnTo>
                <a:lnTo>
                  <a:pt x="39" y="146"/>
                </a:lnTo>
                <a:lnTo>
                  <a:pt x="43" y="146"/>
                </a:lnTo>
                <a:lnTo>
                  <a:pt x="39" y="150"/>
                </a:lnTo>
                <a:lnTo>
                  <a:pt x="0" y="163"/>
                </a:lnTo>
                <a:lnTo>
                  <a:pt x="30" y="189"/>
                </a:lnTo>
                <a:lnTo>
                  <a:pt x="30" y="223"/>
                </a:lnTo>
                <a:lnTo>
                  <a:pt x="61" y="223"/>
                </a:lnTo>
                <a:lnTo>
                  <a:pt x="1824" y="223"/>
                </a:lnTo>
                <a:lnTo>
                  <a:pt x="1790" y="172"/>
                </a:lnTo>
                <a:close/>
              </a:path>
            </a:pathLst>
          </a:custGeom>
          <a:solidFill>
            <a:srgbClr val="FFFFFF"/>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Rectangle 77"/>
          <p:cNvSpPr/>
          <p:nvPr/>
        </p:nvSpPr>
        <p:spPr bwMode="auto">
          <a:xfrm>
            <a:off x="5943600" y="4495800"/>
            <a:ext cx="990600" cy="381000"/>
          </a:xfrm>
          <a:prstGeom prst="rect">
            <a:avLst/>
          </a:prstGeom>
          <a:solidFill>
            <a:srgbClr val="FF33CC"/>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79" name="Straight Connector 78"/>
          <p:cNvCxnSpPr/>
          <p:nvPr/>
        </p:nvCxnSpPr>
        <p:spPr bwMode="auto">
          <a:xfrm rot="5400000">
            <a:off x="5753100" y="46863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rot="5400000">
            <a:off x="6743700" y="4686300"/>
            <a:ext cx="381000" cy="0"/>
          </a:xfrm>
          <a:prstGeom prst="line">
            <a:avLst/>
          </a:prstGeom>
          <a:noFill/>
          <a:ln w="12700" cap="flat" cmpd="sng" algn="ctr">
            <a:solidFill>
              <a:schemeClr val="tx1"/>
            </a:solidFill>
            <a:prstDash val="solid"/>
            <a:round/>
            <a:headEnd type="none" w="med" len="med"/>
            <a:tailEnd type="none" w="med" len="med"/>
          </a:ln>
          <a:effectLst/>
        </p:spPr>
      </p:cxnSp>
      <p:sp>
        <p:nvSpPr>
          <p:cNvPr id="85" name="Rectangle 36"/>
          <p:cNvSpPr>
            <a:spLocks noChangeArrowheads="1"/>
          </p:cNvSpPr>
          <p:nvPr/>
        </p:nvSpPr>
        <p:spPr bwMode="auto">
          <a:xfrm>
            <a:off x="6705600" y="4038600"/>
            <a:ext cx="112530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LastByteRead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6" name="Straight Arrow Connector 85"/>
          <p:cNvCxnSpPr/>
          <p:nvPr/>
        </p:nvCxnSpPr>
        <p:spPr bwMode="auto">
          <a:xfrm rot="5400000">
            <a:off x="6820694" y="4381500"/>
            <a:ext cx="227806" cy="794"/>
          </a:xfrm>
          <a:prstGeom prst="straightConnector1">
            <a:avLst/>
          </a:prstGeom>
          <a:noFill/>
          <a:ln w="6350" cap="flat" cmpd="sng" algn="ctr">
            <a:solidFill>
              <a:schemeClr val="tx1"/>
            </a:solidFill>
            <a:prstDash val="solid"/>
            <a:round/>
            <a:headEnd type="none" w="med" len="med"/>
            <a:tailEnd type="stealth" w="med" len="lg"/>
          </a:ln>
          <a:effectLst/>
        </p:spPr>
      </p:cxnSp>
      <p:cxnSp>
        <p:nvCxnSpPr>
          <p:cNvPr id="87" name="Straight Arrow Connector 86"/>
          <p:cNvCxnSpPr/>
          <p:nvPr/>
        </p:nvCxnSpPr>
        <p:spPr bwMode="auto">
          <a:xfrm rot="5400000" flipH="1" flipV="1">
            <a:off x="5830094" y="4990306"/>
            <a:ext cx="228600" cy="1588"/>
          </a:xfrm>
          <a:prstGeom prst="straightConnector1">
            <a:avLst/>
          </a:prstGeom>
          <a:noFill/>
          <a:ln w="6350" cap="flat" cmpd="sng" algn="ctr">
            <a:solidFill>
              <a:schemeClr val="tx1"/>
            </a:solidFill>
            <a:prstDash val="solid"/>
            <a:round/>
            <a:headEnd type="none" w="med" len="med"/>
            <a:tailEnd type="stealth" w="med" len="lg"/>
          </a:ln>
          <a:effectLst/>
        </p:spPr>
      </p:cxnSp>
      <p:sp>
        <p:nvSpPr>
          <p:cNvPr id="88" name="Rectangle 17"/>
          <p:cNvSpPr>
            <a:spLocks noChangeArrowheads="1"/>
          </p:cNvSpPr>
          <p:nvPr/>
        </p:nvSpPr>
        <p:spPr bwMode="auto">
          <a:xfrm>
            <a:off x="2057400" y="2743200"/>
            <a:ext cx="267787" cy="228600"/>
          </a:xfrm>
          <a:prstGeom prst="rect">
            <a:avLst/>
          </a:prstGeom>
          <a:solidFill>
            <a:schemeClr val="bg1">
              <a:lumMod val="75000"/>
            </a:schemeClr>
          </a:solidFill>
          <a:ln w="7938">
            <a:noFill/>
            <a:miter lim="800000"/>
            <a:headEnd/>
            <a:tailEnd/>
          </a:ln>
        </p:spPr>
        <p:txBody>
          <a:bodyPr/>
          <a:lstStyle/>
          <a:p>
            <a:endParaRPr lang="en-US" dirty="0"/>
          </a:p>
        </p:txBody>
      </p:sp>
      <p:sp>
        <p:nvSpPr>
          <p:cNvPr id="89" name="Rectangle 17"/>
          <p:cNvSpPr>
            <a:spLocks noChangeArrowheads="1"/>
          </p:cNvSpPr>
          <p:nvPr/>
        </p:nvSpPr>
        <p:spPr bwMode="auto">
          <a:xfrm>
            <a:off x="2057400" y="3505200"/>
            <a:ext cx="228600" cy="228600"/>
          </a:xfrm>
          <a:prstGeom prst="rect">
            <a:avLst/>
          </a:prstGeom>
          <a:solidFill>
            <a:schemeClr val="bg1">
              <a:lumMod val="75000"/>
            </a:schemeClr>
          </a:solidFill>
          <a:ln w="7938">
            <a:noFill/>
            <a:miter lim="800000"/>
            <a:headEnd/>
            <a:tailEnd/>
          </a:ln>
        </p:spPr>
        <p:txBody>
          <a:bodyPr/>
          <a:lstStyle/>
          <a:p>
            <a:endParaRPr lang="en-US" dirty="0"/>
          </a:p>
        </p:txBody>
      </p:sp>
      <p:sp>
        <p:nvSpPr>
          <p:cNvPr id="90" name="Rectangle 17"/>
          <p:cNvSpPr>
            <a:spLocks noChangeArrowheads="1"/>
          </p:cNvSpPr>
          <p:nvPr/>
        </p:nvSpPr>
        <p:spPr bwMode="auto">
          <a:xfrm>
            <a:off x="3886200" y="4419600"/>
            <a:ext cx="304800" cy="228600"/>
          </a:xfrm>
          <a:prstGeom prst="rect">
            <a:avLst/>
          </a:prstGeom>
          <a:solidFill>
            <a:schemeClr val="bg1">
              <a:lumMod val="75000"/>
            </a:schemeClr>
          </a:solidFill>
          <a:ln w="7938">
            <a:noFill/>
            <a:miter lim="800000"/>
            <a:headEnd/>
            <a:tailEnd/>
          </a:ln>
        </p:spPr>
        <p:txBody>
          <a:bodyPr/>
          <a:lstStyle/>
          <a:p>
            <a:endParaRPr lang="en-US" dirty="0"/>
          </a:p>
        </p:txBody>
      </p:sp>
      <p:sp>
        <p:nvSpPr>
          <p:cNvPr id="91" name="Rectangle 17"/>
          <p:cNvSpPr>
            <a:spLocks noChangeArrowheads="1"/>
          </p:cNvSpPr>
          <p:nvPr/>
        </p:nvSpPr>
        <p:spPr bwMode="auto">
          <a:xfrm>
            <a:off x="4495800" y="4419600"/>
            <a:ext cx="152400" cy="228600"/>
          </a:xfrm>
          <a:prstGeom prst="rect">
            <a:avLst/>
          </a:prstGeom>
          <a:solidFill>
            <a:schemeClr val="bg1">
              <a:lumMod val="75000"/>
            </a:schemeClr>
          </a:solidFill>
          <a:ln w="7938">
            <a:noFill/>
            <a:miter lim="800000"/>
            <a:headEnd/>
            <a:tailEnd/>
          </a:ln>
        </p:spPr>
        <p:txBody>
          <a:bodyPr/>
          <a:lstStyle/>
          <a:p>
            <a:endParaRPr lang="en-US" dirty="0"/>
          </a:p>
        </p:txBody>
      </p:sp>
      <p:sp>
        <p:nvSpPr>
          <p:cNvPr id="92" name="Rectangle 17"/>
          <p:cNvSpPr>
            <a:spLocks noChangeArrowheads="1"/>
          </p:cNvSpPr>
          <p:nvPr/>
        </p:nvSpPr>
        <p:spPr bwMode="auto">
          <a:xfrm>
            <a:off x="6553200" y="3505200"/>
            <a:ext cx="228600" cy="228600"/>
          </a:xfrm>
          <a:prstGeom prst="rect">
            <a:avLst/>
          </a:prstGeom>
          <a:solidFill>
            <a:schemeClr val="bg1">
              <a:lumMod val="75000"/>
            </a:schemeClr>
          </a:solidFill>
          <a:ln w="7938">
            <a:noFill/>
            <a:miter lim="800000"/>
            <a:headEnd/>
            <a:tailEnd/>
          </a:ln>
        </p:spPr>
        <p:txBody>
          <a:bodyPr/>
          <a:lstStyle/>
          <a:p>
            <a:endParaRPr lang="en-US" dirty="0"/>
          </a:p>
        </p:txBody>
      </p:sp>
      <p:sp>
        <p:nvSpPr>
          <p:cNvPr id="93" name="Rectangle 17"/>
          <p:cNvSpPr>
            <a:spLocks noChangeArrowheads="1"/>
          </p:cNvSpPr>
          <p:nvPr/>
        </p:nvSpPr>
        <p:spPr bwMode="auto">
          <a:xfrm>
            <a:off x="6553200" y="2514600"/>
            <a:ext cx="228600" cy="228600"/>
          </a:xfrm>
          <a:prstGeom prst="rect">
            <a:avLst/>
          </a:prstGeom>
          <a:solidFill>
            <a:schemeClr val="bg1">
              <a:lumMod val="75000"/>
            </a:schemeClr>
          </a:solidFill>
          <a:ln w="7938">
            <a:noFill/>
            <a:miter lim="800000"/>
            <a:headEnd/>
            <a:tailEnd/>
          </a:ln>
        </p:spPr>
        <p:txBody>
          <a:bodyPr/>
          <a:lstStyle/>
          <a:p>
            <a:endParaRPr lang="en-US" dirty="0"/>
          </a:p>
        </p:txBody>
      </p:sp>
      <p:sp>
        <p:nvSpPr>
          <p:cNvPr id="94" name="Rectangle 17"/>
          <p:cNvSpPr>
            <a:spLocks noChangeArrowheads="1"/>
          </p:cNvSpPr>
          <p:nvPr/>
        </p:nvSpPr>
        <p:spPr bwMode="auto">
          <a:xfrm>
            <a:off x="6553200" y="2819400"/>
            <a:ext cx="228600" cy="228600"/>
          </a:xfrm>
          <a:prstGeom prst="rect">
            <a:avLst/>
          </a:prstGeom>
          <a:solidFill>
            <a:schemeClr val="bg1">
              <a:lumMod val="75000"/>
            </a:schemeClr>
          </a:solidFill>
          <a:ln w="7938">
            <a:noFill/>
            <a:miter lim="800000"/>
            <a:headEnd/>
            <a:tailEnd/>
          </a:ln>
        </p:spPr>
        <p:txBody>
          <a:bodyPr/>
          <a:lstStyle/>
          <a:p>
            <a:endParaRPr lang="en-US" dirty="0"/>
          </a:p>
        </p:txBody>
      </p:sp>
      <p:sp>
        <p:nvSpPr>
          <p:cNvPr id="99" name="Rectangle 14"/>
          <p:cNvSpPr>
            <a:spLocks noChangeArrowheads="1"/>
          </p:cNvSpPr>
          <p:nvPr/>
        </p:nvSpPr>
        <p:spPr bwMode="auto">
          <a:xfrm>
            <a:off x="609600" y="4419600"/>
            <a:ext cx="527388" cy="430887"/>
          </a:xfrm>
          <a:prstGeom prst="rect">
            <a:avLst/>
          </a:prstGeom>
          <a:noFill/>
          <a:ln w="9525">
            <a:noFill/>
            <a:miter lim="800000"/>
            <a:headEnd/>
            <a:tailEnd/>
          </a:ln>
        </p:spPr>
        <p:txBody>
          <a:bodyPr wrap="none" lIns="0" tIns="0" rIns="0" bIns="0">
            <a:spAutoFit/>
          </a:bodyPr>
          <a:lstStyle/>
          <a:p>
            <a:pPr algn="l" eaLnBrk="0" hangingPunct="0"/>
            <a:r>
              <a:rPr lang="en-GB" sz="1400" b="1" dirty="0" smtClean="0">
                <a:solidFill>
                  <a:srgbClr val="000000"/>
                </a:solidFill>
                <a:latin typeface="Myriad Roman" charset="0"/>
              </a:rPr>
              <a:t>Send </a:t>
            </a:r>
          </a:p>
          <a:p>
            <a:pPr algn="l" eaLnBrk="0" hangingPunct="0"/>
            <a:r>
              <a:rPr lang="en-GB" sz="1400" b="1" dirty="0" smtClean="0">
                <a:solidFill>
                  <a:srgbClr val="000000"/>
                </a:solidFill>
                <a:latin typeface="Myriad Roman" charset="0"/>
              </a:rPr>
              <a:t>Buffer</a:t>
            </a:r>
            <a:endParaRPr lang="en-GB" sz="1400" b="1" dirty="0">
              <a:latin typeface="Times New Roman" pitchFamily="18" charset="0"/>
            </a:endParaRPr>
          </a:p>
        </p:txBody>
      </p:sp>
      <p:sp>
        <p:nvSpPr>
          <p:cNvPr id="100" name="Rectangle 14"/>
          <p:cNvSpPr>
            <a:spLocks noChangeArrowheads="1"/>
          </p:cNvSpPr>
          <p:nvPr/>
        </p:nvSpPr>
        <p:spPr bwMode="auto">
          <a:xfrm>
            <a:off x="5867400" y="4038600"/>
            <a:ext cx="609600" cy="307777"/>
          </a:xfrm>
          <a:prstGeom prst="rect">
            <a:avLst/>
          </a:prstGeom>
          <a:noFill/>
          <a:ln w="9525">
            <a:noFill/>
            <a:miter lim="800000"/>
            <a:headEnd/>
            <a:tailEnd/>
          </a:ln>
        </p:spPr>
        <p:txBody>
          <a:bodyPr wrap="square" lIns="0" tIns="0" rIns="0" bIns="0">
            <a:spAutoFit/>
          </a:bodyPr>
          <a:lstStyle/>
          <a:p>
            <a:pPr algn="l" eaLnBrk="0" hangingPunct="0"/>
            <a:r>
              <a:rPr lang="en-GB" sz="2000" b="1" dirty="0" smtClean="0">
                <a:solidFill>
                  <a:srgbClr val="000000"/>
                </a:solidFill>
                <a:latin typeface="Myriad Roman" charset="0"/>
              </a:rPr>
              <a:t>TCP</a:t>
            </a:r>
            <a:endParaRPr lang="en-GB" sz="2000" b="1" dirty="0">
              <a:latin typeface="Times New Roman" pitchFamily="18" charset="0"/>
            </a:endParaRPr>
          </a:p>
        </p:txBody>
      </p:sp>
      <p:sp>
        <p:nvSpPr>
          <p:cNvPr id="106" name="TextBox 105"/>
          <p:cNvSpPr txBox="1"/>
          <p:nvPr/>
        </p:nvSpPr>
        <p:spPr>
          <a:xfrm>
            <a:off x="152400" y="5562600"/>
            <a:ext cx="4267200" cy="769441"/>
          </a:xfrm>
          <a:prstGeom prst="rect">
            <a:avLst/>
          </a:prstGeom>
          <a:noFill/>
        </p:spPr>
        <p:txBody>
          <a:bodyPr wrap="square" rtlCol="0">
            <a:spAutoFit/>
          </a:bodyPr>
          <a:lstStyle/>
          <a:p>
            <a:pPr algn="ctr"/>
            <a:endParaRPr lang="en-US" sz="800" dirty="0" smtClean="0"/>
          </a:p>
          <a:p>
            <a:r>
              <a:rPr lang="en-US" dirty="0" smtClean="0">
                <a:solidFill>
                  <a:schemeClr val="accent2"/>
                </a:solidFill>
              </a:rPr>
              <a:t>EffectiveWindow = AdvertisedWindow – </a:t>
            </a:r>
          </a:p>
          <a:p>
            <a:r>
              <a:rPr lang="en-US" dirty="0" smtClean="0">
                <a:solidFill>
                  <a:schemeClr val="accent2"/>
                </a:solidFill>
              </a:rPr>
              <a:t>      (LastByteSent – LastByteAcked) </a:t>
            </a:r>
            <a:endParaRPr lang="en-US" dirty="0" smtClean="0">
              <a:solidFill>
                <a:srgbClr val="FF6600"/>
              </a:solidFill>
            </a:endParaRPr>
          </a:p>
        </p:txBody>
      </p:sp>
      <p:sp>
        <p:nvSpPr>
          <p:cNvPr id="107" name="TextBox 106"/>
          <p:cNvSpPr txBox="1"/>
          <p:nvPr/>
        </p:nvSpPr>
        <p:spPr>
          <a:xfrm>
            <a:off x="5029200" y="5486400"/>
            <a:ext cx="3886200" cy="769441"/>
          </a:xfrm>
          <a:prstGeom prst="rect">
            <a:avLst/>
          </a:prstGeom>
          <a:noFill/>
        </p:spPr>
        <p:txBody>
          <a:bodyPr wrap="square" rtlCol="0">
            <a:spAutoFit/>
          </a:bodyPr>
          <a:lstStyle/>
          <a:p>
            <a:pPr algn="ctr"/>
            <a:endParaRPr lang="en-US" sz="800" dirty="0" smtClean="0"/>
          </a:p>
          <a:p>
            <a:r>
              <a:rPr lang="en-US" dirty="0" smtClean="0">
                <a:solidFill>
                  <a:schemeClr val="accent2"/>
                </a:solidFill>
              </a:rPr>
              <a:t>AdvertisedWindow =</a:t>
            </a:r>
            <a:r>
              <a:rPr lang="en-US" dirty="0" smtClean="0">
                <a:solidFill>
                  <a:srgbClr val="FF0000"/>
                </a:solidFill>
              </a:rPr>
              <a:t> </a:t>
            </a:r>
            <a:r>
              <a:rPr lang="en-US" dirty="0" smtClean="0">
                <a:solidFill>
                  <a:schemeClr val="accent2"/>
                </a:solidFill>
              </a:rPr>
              <a:t>MaxRcvBuffer -</a:t>
            </a:r>
            <a:endParaRPr lang="en-US" dirty="0" smtClean="0"/>
          </a:p>
          <a:p>
            <a:pPr>
              <a:buFontTx/>
              <a:buNone/>
            </a:pPr>
            <a:r>
              <a:rPr lang="en-US" dirty="0" smtClean="0">
                <a:solidFill>
                  <a:schemeClr val="accent2"/>
                </a:solidFill>
              </a:rPr>
              <a:t> (LastByteRcvd  - LastByteRead)</a:t>
            </a:r>
            <a:endParaRPr lang="en-US" dirty="0"/>
          </a:p>
        </p:txBody>
      </p:sp>
      <p:sp>
        <p:nvSpPr>
          <p:cNvPr id="122" name="TextBox 121"/>
          <p:cNvSpPr txBox="1"/>
          <p:nvPr/>
        </p:nvSpPr>
        <p:spPr>
          <a:xfrm>
            <a:off x="2895600" y="2133600"/>
            <a:ext cx="3200400" cy="1046440"/>
          </a:xfrm>
          <a:prstGeom prst="rect">
            <a:avLst/>
          </a:prstGeom>
          <a:noFill/>
        </p:spPr>
        <p:txBody>
          <a:bodyPr wrap="square" rtlCol="0">
            <a:spAutoFit/>
          </a:bodyPr>
          <a:lstStyle/>
          <a:p>
            <a:pPr algn="ctr"/>
            <a:endParaRPr lang="en-US" sz="800" dirty="0" smtClean="0"/>
          </a:p>
          <a:p>
            <a:pPr algn="ctr"/>
            <a:r>
              <a:rPr lang="en-US" dirty="0" smtClean="0">
                <a:solidFill>
                  <a:schemeClr val="accent2"/>
                </a:solidFill>
              </a:rPr>
              <a:t>Sender sends no more than the size of the receiver available buffer space</a:t>
            </a:r>
          </a:p>
        </p:txBody>
      </p:sp>
      <p:sp>
        <p:nvSpPr>
          <p:cNvPr id="57" name="Freeform 12"/>
          <p:cNvSpPr>
            <a:spLocks/>
          </p:cNvSpPr>
          <p:nvPr/>
        </p:nvSpPr>
        <p:spPr bwMode="auto">
          <a:xfrm>
            <a:off x="6858000" y="1905000"/>
            <a:ext cx="609600" cy="381000"/>
          </a:xfrm>
          <a:custGeom>
            <a:avLst/>
            <a:gdLst/>
            <a:ahLst/>
            <a:cxnLst>
              <a:cxn ang="0">
                <a:pos x="1790" y="172"/>
              </a:cxn>
              <a:cxn ang="0">
                <a:pos x="1824" y="146"/>
              </a:cxn>
              <a:cxn ang="0">
                <a:pos x="1803" y="112"/>
              </a:cxn>
              <a:cxn ang="0">
                <a:pos x="1824" y="86"/>
              </a:cxn>
              <a:cxn ang="0">
                <a:pos x="1815" y="51"/>
              </a:cxn>
              <a:cxn ang="0">
                <a:pos x="1820" y="30"/>
              </a:cxn>
              <a:cxn ang="0">
                <a:pos x="1824" y="0"/>
              </a:cxn>
              <a:cxn ang="0">
                <a:pos x="43" y="0"/>
              </a:cxn>
              <a:cxn ang="0">
                <a:pos x="43" y="43"/>
              </a:cxn>
              <a:cxn ang="0">
                <a:pos x="17" y="60"/>
              </a:cxn>
              <a:cxn ang="0">
                <a:pos x="48" y="94"/>
              </a:cxn>
              <a:cxn ang="0">
                <a:pos x="9" y="120"/>
              </a:cxn>
              <a:cxn ang="0">
                <a:pos x="39" y="146"/>
              </a:cxn>
              <a:cxn ang="0">
                <a:pos x="43" y="146"/>
              </a:cxn>
              <a:cxn ang="0">
                <a:pos x="39" y="150"/>
              </a:cxn>
              <a:cxn ang="0">
                <a:pos x="0" y="163"/>
              </a:cxn>
              <a:cxn ang="0">
                <a:pos x="30" y="189"/>
              </a:cxn>
              <a:cxn ang="0">
                <a:pos x="30" y="223"/>
              </a:cxn>
              <a:cxn ang="0">
                <a:pos x="61" y="223"/>
              </a:cxn>
              <a:cxn ang="0">
                <a:pos x="1824" y="223"/>
              </a:cxn>
              <a:cxn ang="0">
                <a:pos x="1790" y="172"/>
              </a:cxn>
            </a:cxnLst>
            <a:rect l="0" t="0" r="r" b="b"/>
            <a:pathLst>
              <a:path w="1824" h="223">
                <a:moveTo>
                  <a:pt x="1790" y="172"/>
                </a:moveTo>
                <a:lnTo>
                  <a:pt x="1824" y="146"/>
                </a:lnTo>
                <a:lnTo>
                  <a:pt x="1803" y="112"/>
                </a:lnTo>
                <a:lnTo>
                  <a:pt x="1824" y="86"/>
                </a:lnTo>
                <a:lnTo>
                  <a:pt x="1815" y="51"/>
                </a:lnTo>
                <a:lnTo>
                  <a:pt x="1820" y="30"/>
                </a:lnTo>
                <a:lnTo>
                  <a:pt x="1824" y="0"/>
                </a:lnTo>
                <a:lnTo>
                  <a:pt x="43" y="0"/>
                </a:lnTo>
                <a:lnTo>
                  <a:pt x="43" y="43"/>
                </a:lnTo>
                <a:lnTo>
                  <a:pt x="17" y="60"/>
                </a:lnTo>
                <a:lnTo>
                  <a:pt x="48" y="94"/>
                </a:lnTo>
                <a:lnTo>
                  <a:pt x="9" y="120"/>
                </a:lnTo>
                <a:lnTo>
                  <a:pt x="39" y="146"/>
                </a:lnTo>
                <a:lnTo>
                  <a:pt x="43" y="146"/>
                </a:lnTo>
                <a:lnTo>
                  <a:pt x="39" y="150"/>
                </a:lnTo>
                <a:lnTo>
                  <a:pt x="0" y="163"/>
                </a:lnTo>
                <a:lnTo>
                  <a:pt x="30" y="189"/>
                </a:lnTo>
                <a:lnTo>
                  <a:pt x="30" y="223"/>
                </a:lnTo>
                <a:lnTo>
                  <a:pt x="61" y="223"/>
                </a:lnTo>
                <a:lnTo>
                  <a:pt x="1824" y="223"/>
                </a:lnTo>
                <a:lnTo>
                  <a:pt x="1790" y="172"/>
                </a:lnTo>
                <a:close/>
              </a:path>
            </a:pathLst>
          </a:custGeom>
          <a:solidFill>
            <a:srgbClr val="FFFFFF"/>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Rectangle 14"/>
          <p:cNvSpPr>
            <a:spLocks noChangeArrowheads="1"/>
          </p:cNvSpPr>
          <p:nvPr/>
        </p:nvSpPr>
        <p:spPr bwMode="auto">
          <a:xfrm>
            <a:off x="5791200" y="1828800"/>
            <a:ext cx="973023" cy="430887"/>
          </a:xfrm>
          <a:prstGeom prst="rect">
            <a:avLst/>
          </a:prstGeom>
          <a:noFill/>
          <a:ln w="9525">
            <a:noFill/>
            <a:miter lim="800000"/>
            <a:headEnd/>
            <a:tailEnd/>
          </a:ln>
        </p:spPr>
        <p:txBody>
          <a:bodyPr wrap="none" lIns="0" tIns="0" rIns="0" bIns="0">
            <a:spAutoFit/>
          </a:bodyPr>
          <a:lstStyle/>
          <a:p>
            <a:pPr algn="r" eaLnBrk="0" hangingPunct="0"/>
            <a:r>
              <a:rPr lang="en-GB" sz="1400" b="1" dirty="0" smtClean="0">
                <a:solidFill>
                  <a:srgbClr val="000000"/>
                </a:solidFill>
                <a:latin typeface="Myriad Roman" charset="0"/>
              </a:rPr>
              <a:t>Application</a:t>
            </a:r>
          </a:p>
          <a:p>
            <a:pPr algn="r" eaLnBrk="0" hangingPunct="0"/>
            <a:r>
              <a:rPr lang="en-GB" sz="1400" b="1" dirty="0" smtClean="0">
                <a:solidFill>
                  <a:srgbClr val="000000"/>
                </a:solidFill>
                <a:latin typeface="Myriad Roman" charset="0"/>
              </a:rPr>
              <a:t>Buffer</a:t>
            </a:r>
            <a:endParaRPr lang="en-GB" sz="1400" b="1" dirty="0">
              <a:latin typeface="Times New Roman" pitchFamily="18" charset="0"/>
            </a:endParaRPr>
          </a:p>
        </p:txBody>
      </p:sp>
      <p:sp>
        <p:nvSpPr>
          <p:cNvPr id="63" name="Rectangle 11"/>
          <p:cNvSpPr>
            <a:spLocks noChangeArrowheads="1"/>
          </p:cNvSpPr>
          <p:nvPr/>
        </p:nvSpPr>
        <p:spPr bwMode="auto">
          <a:xfrm>
            <a:off x="5791200" y="1371600"/>
            <a:ext cx="2274084" cy="276999"/>
          </a:xfrm>
          <a:prstGeom prst="rect">
            <a:avLst/>
          </a:prstGeom>
          <a:noFill/>
          <a:ln w="9525">
            <a:noFill/>
            <a:miter lim="800000"/>
            <a:headEnd/>
            <a:tailEnd/>
          </a:ln>
        </p:spPr>
        <p:txBody>
          <a:bodyPr wrap="none" lIns="0" tIns="0" rIns="0" bIns="0">
            <a:spAutoFit/>
          </a:bodyPr>
          <a:lstStyle/>
          <a:p>
            <a:pPr algn="l" eaLnBrk="0" hangingPunct="0"/>
            <a:r>
              <a:rPr lang="en-GB" b="1" dirty="0" smtClean="0">
                <a:solidFill>
                  <a:srgbClr val="000000"/>
                </a:solidFill>
                <a:latin typeface="Myriad Roman" charset="0"/>
              </a:rPr>
              <a:t>Receiver Application</a:t>
            </a:r>
            <a:endParaRPr lang="en-GB" b="1" dirty="0">
              <a:latin typeface="Times New Roman" pitchFamily="18" charset="0"/>
            </a:endParaRPr>
          </a:p>
        </p:txBody>
      </p:sp>
      <p:sp>
        <p:nvSpPr>
          <p:cNvPr id="65" name="Rectangle 64"/>
          <p:cNvSpPr/>
          <p:nvPr/>
        </p:nvSpPr>
        <p:spPr bwMode="auto">
          <a:xfrm>
            <a:off x="7010400" y="1905000"/>
            <a:ext cx="457200" cy="381000"/>
          </a:xfrm>
          <a:prstGeom prst="rect">
            <a:avLst/>
          </a:prstGeom>
          <a:solidFill>
            <a:schemeClr val="bg1">
              <a:lumMod val="7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40" name="Picture 5" descr="openpower-720"/>
          <p:cNvPicPr>
            <a:picLocks noChangeAspect="1" noChangeArrowheads="1"/>
          </p:cNvPicPr>
          <p:nvPr/>
        </p:nvPicPr>
        <p:blipFill>
          <a:blip r:embed="rId2" cstate="print"/>
          <a:srcRect/>
          <a:stretch>
            <a:fillRect/>
          </a:stretch>
        </p:blipFill>
        <p:spPr bwMode="auto">
          <a:xfrm>
            <a:off x="5562600" y="4213225"/>
            <a:ext cx="914400" cy="1050925"/>
          </a:xfrm>
          <a:prstGeom prst="rect">
            <a:avLst/>
          </a:prstGeom>
          <a:noFill/>
          <a:ln w="9525">
            <a:noFill/>
            <a:miter lim="800000"/>
            <a:headEnd/>
            <a:tailEnd/>
          </a:ln>
        </p:spPr>
      </p:pic>
      <p:pic>
        <p:nvPicPr>
          <p:cNvPr id="18441" name="Picture 6" descr="openpower-720"/>
          <p:cNvPicPr>
            <a:picLocks noChangeAspect="1" noChangeArrowheads="1"/>
          </p:cNvPicPr>
          <p:nvPr/>
        </p:nvPicPr>
        <p:blipFill>
          <a:blip r:embed="rId2" cstate="print"/>
          <a:srcRect/>
          <a:stretch>
            <a:fillRect/>
          </a:stretch>
        </p:blipFill>
        <p:spPr bwMode="auto">
          <a:xfrm>
            <a:off x="5562600" y="3013075"/>
            <a:ext cx="914400" cy="1050925"/>
          </a:xfrm>
          <a:prstGeom prst="rect">
            <a:avLst/>
          </a:prstGeom>
          <a:noFill/>
          <a:ln w="9525">
            <a:noFill/>
            <a:miter lim="800000"/>
            <a:headEnd/>
            <a:tailEnd/>
          </a:ln>
        </p:spPr>
      </p:pic>
      <p:pic>
        <p:nvPicPr>
          <p:cNvPr id="18442" name="Picture 7" descr="openpower-720"/>
          <p:cNvPicPr>
            <a:picLocks noChangeAspect="1" noChangeArrowheads="1"/>
          </p:cNvPicPr>
          <p:nvPr/>
        </p:nvPicPr>
        <p:blipFill>
          <a:blip r:embed="rId2" cstate="print"/>
          <a:srcRect/>
          <a:stretch>
            <a:fillRect/>
          </a:stretch>
        </p:blipFill>
        <p:spPr bwMode="auto">
          <a:xfrm>
            <a:off x="5562600" y="1828800"/>
            <a:ext cx="914400" cy="1050925"/>
          </a:xfrm>
          <a:prstGeom prst="rect">
            <a:avLst/>
          </a:prstGeom>
          <a:noFill/>
          <a:ln w="9525">
            <a:noFill/>
            <a:miter lim="800000"/>
            <a:headEnd/>
            <a:tailEnd/>
          </a:ln>
        </p:spPr>
      </p:pic>
      <p:sp>
        <p:nvSpPr>
          <p:cNvPr id="18443" name="Line 8"/>
          <p:cNvSpPr>
            <a:spLocks noChangeShapeType="1"/>
          </p:cNvSpPr>
          <p:nvPr/>
        </p:nvSpPr>
        <p:spPr bwMode="auto">
          <a:xfrm>
            <a:off x="6400800" y="2365375"/>
            <a:ext cx="1139825" cy="647700"/>
          </a:xfrm>
          <a:prstGeom prst="line">
            <a:avLst/>
          </a:prstGeom>
          <a:noFill/>
          <a:ln w="38100" cap="rnd">
            <a:solidFill>
              <a:srgbClr val="CC9900"/>
            </a:solidFill>
            <a:prstDash val="sysDot"/>
            <a:round/>
            <a:headEnd type="triangle" w="med" len="med"/>
            <a:tailEnd type="triangle" w="med" len="med"/>
          </a:ln>
        </p:spPr>
        <p:txBody>
          <a:bodyPr>
            <a:spAutoFit/>
          </a:bodyPr>
          <a:lstStyle/>
          <a:p>
            <a:endParaRPr lang="en-US" dirty="0"/>
          </a:p>
        </p:txBody>
      </p:sp>
      <p:sp>
        <p:nvSpPr>
          <p:cNvPr id="18444" name="Line 9"/>
          <p:cNvSpPr>
            <a:spLocks noChangeShapeType="1"/>
          </p:cNvSpPr>
          <p:nvPr/>
        </p:nvSpPr>
        <p:spPr bwMode="auto">
          <a:xfrm>
            <a:off x="6477000" y="3519487"/>
            <a:ext cx="1063625" cy="1588"/>
          </a:xfrm>
          <a:prstGeom prst="line">
            <a:avLst/>
          </a:prstGeom>
          <a:noFill/>
          <a:ln w="38100" cap="rnd">
            <a:solidFill>
              <a:srgbClr val="CC9900"/>
            </a:solidFill>
            <a:prstDash val="sysDot"/>
            <a:round/>
            <a:headEnd type="triangle" w="med" len="med"/>
            <a:tailEnd type="triangle" w="med" len="med"/>
          </a:ln>
        </p:spPr>
        <p:txBody>
          <a:bodyPr>
            <a:spAutoFit/>
          </a:bodyPr>
          <a:lstStyle/>
          <a:p>
            <a:endParaRPr lang="en-US" dirty="0"/>
          </a:p>
        </p:txBody>
      </p:sp>
      <p:sp>
        <p:nvSpPr>
          <p:cNvPr id="18445" name="Line 10"/>
          <p:cNvSpPr>
            <a:spLocks noChangeShapeType="1"/>
          </p:cNvSpPr>
          <p:nvPr/>
        </p:nvSpPr>
        <p:spPr bwMode="auto">
          <a:xfrm flipV="1">
            <a:off x="6477000" y="4064000"/>
            <a:ext cx="1063625" cy="658812"/>
          </a:xfrm>
          <a:prstGeom prst="line">
            <a:avLst/>
          </a:prstGeom>
          <a:noFill/>
          <a:ln w="38100" cap="rnd">
            <a:solidFill>
              <a:srgbClr val="CC9900"/>
            </a:solidFill>
            <a:prstDash val="sysDot"/>
            <a:round/>
            <a:headEnd type="triangle" w="med" len="med"/>
            <a:tailEnd type="triangle" w="med" len="med"/>
          </a:ln>
        </p:spPr>
        <p:txBody>
          <a:bodyPr>
            <a:spAutoFit/>
          </a:bodyPr>
          <a:lstStyle/>
          <a:p>
            <a:endParaRPr lang="en-US" dirty="0"/>
          </a:p>
        </p:txBody>
      </p:sp>
      <p:pic>
        <p:nvPicPr>
          <p:cNvPr id="16" name="Picture 6" descr="openpower-720"/>
          <p:cNvPicPr>
            <a:picLocks noChangeAspect="1" noChangeArrowheads="1"/>
          </p:cNvPicPr>
          <p:nvPr/>
        </p:nvPicPr>
        <p:blipFill>
          <a:blip r:embed="rId2" cstate="print"/>
          <a:srcRect/>
          <a:stretch>
            <a:fillRect/>
          </a:stretch>
        </p:blipFill>
        <p:spPr bwMode="auto">
          <a:xfrm>
            <a:off x="7618412" y="2970212"/>
            <a:ext cx="914400" cy="1050925"/>
          </a:xfrm>
          <a:prstGeom prst="rect">
            <a:avLst/>
          </a:prstGeom>
          <a:noFill/>
          <a:ln w="9525">
            <a:noFill/>
            <a:miter lim="800000"/>
            <a:headEnd/>
            <a:tailEnd/>
          </a:ln>
        </p:spPr>
      </p:pic>
      <p:sp>
        <p:nvSpPr>
          <p:cNvPr id="18" name="Oval 17"/>
          <p:cNvSpPr/>
          <p:nvPr/>
        </p:nvSpPr>
        <p:spPr bwMode="auto">
          <a:xfrm>
            <a:off x="7466012" y="2894012"/>
            <a:ext cx="1219200" cy="1219200"/>
          </a:xfrm>
          <a:prstGeom prst="ellipse">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solidFill>
              <a:effectLst/>
              <a:latin typeface="Arial" charset="0"/>
              <a:cs typeface="Arial" charset="0"/>
            </a:endParaRPr>
          </a:p>
        </p:txBody>
      </p:sp>
      <p:sp>
        <p:nvSpPr>
          <p:cNvPr id="18437" name="Rectangle 2"/>
          <p:cNvSpPr>
            <a:spLocks noGrp="1" noChangeArrowheads="1"/>
          </p:cNvSpPr>
          <p:nvPr>
            <p:ph type="title"/>
          </p:nvPr>
        </p:nvSpPr>
        <p:spPr/>
        <p:txBody>
          <a:bodyPr/>
          <a:lstStyle/>
          <a:p>
            <a:pPr eaLnBrk="1" hangingPunct="1"/>
            <a:r>
              <a:rPr lang="en-US" dirty="0" smtClean="0"/>
              <a:t>SIP Over TCP Testbed</a:t>
            </a:r>
          </a:p>
        </p:txBody>
      </p:sp>
      <p:sp>
        <p:nvSpPr>
          <p:cNvPr id="18438" name="Rectangle 3"/>
          <p:cNvSpPr>
            <a:spLocks noGrp="1" noChangeArrowheads="1"/>
          </p:cNvSpPr>
          <p:nvPr>
            <p:ph idx="1"/>
          </p:nvPr>
        </p:nvSpPr>
        <p:spPr>
          <a:xfrm>
            <a:off x="152400" y="914400"/>
            <a:ext cx="5715000" cy="4953000"/>
          </a:xfrm>
        </p:spPr>
        <p:txBody>
          <a:bodyPr/>
          <a:lstStyle/>
          <a:p>
            <a:pPr eaLnBrk="1" hangingPunct="1">
              <a:lnSpc>
                <a:spcPct val="80000"/>
              </a:lnSpc>
            </a:pPr>
            <a:r>
              <a:rPr lang="en-US" dirty="0" smtClean="0"/>
              <a:t>SIPOL benchmarking suite</a:t>
            </a:r>
          </a:p>
          <a:p>
            <a:pPr lvl="1" eaLnBrk="1" hangingPunct="1">
              <a:lnSpc>
                <a:spcPct val="80000"/>
              </a:lnSpc>
            </a:pPr>
            <a:r>
              <a:rPr lang="en-US" sz="1700" dirty="0" smtClean="0"/>
              <a:t>automates running experiments and analyzing results</a:t>
            </a:r>
          </a:p>
          <a:p>
            <a:pPr lvl="1" eaLnBrk="1" hangingPunct="1">
              <a:lnSpc>
                <a:spcPct val="80000"/>
              </a:lnSpc>
            </a:pPr>
            <a:r>
              <a:rPr lang="en-US" sz="1700" dirty="0" smtClean="0"/>
              <a:t>extensible and reproducible </a:t>
            </a:r>
          </a:p>
          <a:p>
            <a:pPr lvl="1" eaLnBrk="1" hangingPunct="1">
              <a:lnSpc>
                <a:spcPct val="80000"/>
              </a:lnSpc>
            </a:pPr>
            <a:endParaRPr lang="en-US" sz="1700" dirty="0" smtClean="0"/>
          </a:p>
          <a:p>
            <a:pPr eaLnBrk="1" hangingPunct="1">
              <a:lnSpc>
                <a:spcPct val="80000"/>
              </a:lnSpc>
            </a:pPr>
            <a:r>
              <a:rPr lang="en-US" altLang="zh-CN" dirty="0" smtClean="0">
                <a:ea typeface="宋体" charset="-122"/>
              </a:rPr>
              <a:t>OpenSIPS (Formerly OPEN SIP Express Router)</a:t>
            </a:r>
          </a:p>
          <a:p>
            <a:pPr lvl="1" eaLnBrk="1" hangingPunct="1">
              <a:lnSpc>
                <a:spcPct val="80000"/>
              </a:lnSpc>
            </a:pPr>
            <a:r>
              <a:rPr lang="en-US" altLang="zh-CN" sz="1700" dirty="0" smtClean="0">
                <a:ea typeface="宋体" charset="-122"/>
              </a:rPr>
              <a:t>open source standard of SIP proxies</a:t>
            </a:r>
          </a:p>
          <a:p>
            <a:pPr lvl="1" eaLnBrk="1" hangingPunct="1">
              <a:lnSpc>
                <a:spcPct val="80000"/>
              </a:lnSpc>
            </a:pPr>
            <a:endParaRPr lang="en-US" altLang="zh-CN" sz="1700" dirty="0" smtClean="0">
              <a:ea typeface="宋体" charset="-122"/>
            </a:endParaRPr>
          </a:p>
          <a:p>
            <a:pPr eaLnBrk="1" hangingPunct="1">
              <a:lnSpc>
                <a:spcPct val="80000"/>
              </a:lnSpc>
            </a:pPr>
            <a:r>
              <a:rPr lang="en-US" dirty="0" smtClean="0"/>
              <a:t>SIPp</a:t>
            </a:r>
          </a:p>
          <a:p>
            <a:pPr lvl="1" eaLnBrk="1" hangingPunct="1">
              <a:lnSpc>
                <a:spcPct val="80000"/>
              </a:lnSpc>
            </a:pPr>
            <a:r>
              <a:rPr lang="en-US" altLang="zh-CN" sz="1700" dirty="0" smtClean="0">
                <a:ea typeface="宋体" charset="-122"/>
              </a:rPr>
              <a:t>open source standard of SIP workload generator</a:t>
            </a:r>
          </a:p>
          <a:p>
            <a:pPr lvl="1" eaLnBrk="1" hangingPunct="1">
              <a:lnSpc>
                <a:spcPct val="80000"/>
              </a:lnSpc>
            </a:pPr>
            <a:endParaRPr lang="en-US" altLang="zh-CN" sz="1700" dirty="0" smtClean="0">
              <a:ea typeface="宋体" charset="-122"/>
            </a:endParaRPr>
          </a:p>
          <a:p>
            <a:pPr eaLnBrk="1" hangingPunct="1">
              <a:lnSpc>
                <a:spcPct val="80000"/>
              </a:lnSpc>
            </a:pPr>
            <a:r>
              <a:rPr lang="en-US" dirty="0" smtClean="0"/>
              <a:t>Hardware testbed</a:t>
            </a:r>
          </a:p>
          <a:p>
            <a:pPr lvl="1">
              <a:lnSpc>
                <a:spcPct val="80000"/>
              </a:lnSpc>
            </a:pPr>
            <a:r>
              <a:rPr lang="en-US" altLang="zh-CN" sz="1700" dirty="0" smtClean="0">
                <a:ea typeface="宋体" charset="-122"/>
              </a:rPr>
              <a:t>Up to 22 Intel Pentium 4 or Xeon or 3GHz machines with 1G/2G memory (for SE/RE/UAC/UAS)</a:t>
            </a:r>
          </a:p>
          <a:p>
            <a:pPr lvl="1" eaLnBrk="1" hangingPunct="1">
              <a:lnSpc>
                <a:spcPct val="80000"/>
              </a:lnSpc>
            </a:pPr>
            <a:r>
              <a:rPr lang="en-US" sz="1700" dirty="0" smtClean="0"/>
              <a:t>Lightly loaded 100M or 1Gbps LAN</a:t>
            </a:r>
          </a:p>
          <a:p>
            <a:pPr lvl="1" eaLnBrk="1" hangingPunct="1">
              <a:lnSpc>
                <a:spcPct val="80000"/>
              </a:lnSpc>
            </a:pPr>
            <a:r>
              <a:rPr lang="en-US" sz="1700" dirty="0" smtClean="0"/>
              <a:t>Linux kernel 2.6.24</a:t>
            </a:r>
          </a:p>
          <a:p>
            <a:pPr lvl="1" eaLnBrk="1" hangingPunct="1">
              <a:lnSpc>
                <a:spcPct val="80000"/>
              </a:lnSpc>
            </a:pPr>
            <a:endParaRPr lang="en-US" sz="1700" dirty="0" smtClean="0"/>
          </a:p>
          <a:p>
            <a:pPr>
              <a:lnSpc>
                <a:spcPct val="80000"/>
              </a:lnSpc>
            </a:pPr>
            <a:r>
              <a:rPr lang="en-US" sz="1700" dirty="0" smtClean="0"/>
              <a:t>Workload</a:t>
            </a:r>
          </a:p>
          <a:p>
            <a:pPr lvl="1">
              <a:lnSpc>
                <a:spcPct val="80000"/>
              </a:lnSpc>
            </a:pPr>
            <a:r>
              <a:rPr lang="en-US" sz="1700" dirty="0" smtClean="0"/>
              <a:t>Standard 7-message signaling flow</a:t>
            </a:r>
          </a:p>
        </p:txBody>
      </p:sp>
      <p:sp>
        <p:nvSpPr>
          <p:cNvPr id="15" name="Slide Number Placeholder 5"/>
          <p:cNvSpPr>
            <a:spLocks noGrp="1"/>
          </p:cNvSpPr>
          <p:nvPr>
            <p:ph type="sldNum" sz="quarter" idx="12"/>
          </p:nvPr>
        </p:nvSpPr>
        <p:spPr/>
        <p:txBody>
          <a:bodyPr/>
          <a:lstStyle/>
          <a:p>
            <a:pPr>
              <a:defRPr/>
            </a:pPr>
            <a:fld id="{F551D6FE-CB7E-4A02-A0B0-C084B469FC21}" type="slidenum">
              <a:rPr lang="en-US"/>
              <a:pPr>
                <a:defRPr/>
              </a:pPr>
              <a:t>39</a:t>
            </a:fld>
            <a:endParaRPr lang="en-US" dirty="0"/>
          </a:p>
        </p:txBody>
      </p:sp>
      <p:sp>
        <p:nvSpPr>
          <p:cNvPr id="439307" name="Text Box 11"/>
          <p:cNvSpPr txBox="1">
            <a:spLocks noChangeArrowheads="1"/>
          </p:cNvSpPr>
          <p:nvPr/>
        </p:nvSpPr>
        <p:spPr bwMode="auto">
          <a:xfrm>
            <a:off x="5029200" y="5410200"/>
            <a:ext cx="2069402" cy="307777"/>
          </a:xfrm>
          <a:prstGeom prst="rect">
            <a:avLst/>
          </a:prstGeom>
          <a:noFill/>
          <a:ln w="9525">
            <a:noFill/>
            <a:miter lim="800000"/>
            <a:headEnd/>
            <a:tailEnd/>
          </a:ln>
          <a:effectLst/>
        </p:spPr>
        <p:txBody>
          <a:bodyPr wrap="square">
            <a:spAutoFit/>
          </a:bodyPr>
          <a:lstStyle/>
          <a:p>
            <a:pPr algn="ctr">
              <a:defRPr/>
            </a:pPr>
            <a:r>
              <a:rPr lang="en-US" sz="1400" b="0" dirty="0" smtClean="0">
                <a:solidFill>
                  <a:srgbClr val="993300"/>
                </a:solidFill>
                <a:effectLst>
                  <a:outerShdw blurRad="38100" dist="38100" dir="2700000" algn="tl">
                    <a:srgbClr val="C0C0C0"/>
                  </a:outerShdw>
                </a:effectLst>
                <a:latin typeface="Arial" charset="0"/>
                <a:cs typeface="Arial" charset="0"/>
              </a:rPr>
              <a:t>SIP Sending Entities</a:t>
            </a:r>
            <a:endParaRPr lang="en-US" sz="1400" b="0" dirty="0">
              <a:solidFill>
                <a:srgbClr val="993300"/>
              </a:solidFill>
              <a:effectLst>
                <a:outerShdw blurRad="38100" dist="38100" dir="2700000" algn="tl">
                  <a:srgbClr val="C0C0C0"/>
                </a:outerShdw>
              </a:effectLst>
              <a:latin typeface="Arial" charset="0"/>
              <a:cs typeface="Arial" charset="0"/>
            </a:endParaRPr>
          </a:p>
        </p:txBody>
      </p:sp>
      <p:sp>
        <p:nvSpPr>
          <p:cNvPr id="439308" name="Text Box 12"/>
          <p:cNvSpPr txBox="1">
            <a:spLocks noChangeArrowheads="1"/>
          </p:cNvSpPr>
          <p:nvPr/>
        </p:nvSpPr>
        <p:spPr bwMode="auto">
          <a:xfrm>
            <a:off x="6934200" y="4267200"/>
            <a:ext cx="2209800" cy="307777"/>
          </a:xfrm>
          <a:prstGeom prst="rect">
            <a:avLst/>
          </a:prstGeom>
          <a:noFill/>
          <a:ln w="9525">
            <a:noFill/>
            <a:miter lim="800000"/>
            <a:headEnd/>
            <a:tailEnd/>
          </a:ln>
          <a:effectLst/>
        </p:spPr>
        <p:txBody>
          <a:bodyPr wrap="square">
            <a:spAutoFit/>
          </a:bodyPr>
          <a:lstStyle/>
          <a:p>
            <a:pPr algn="ctr">
              <a:defRPr/>
            </a:pPr>
            <a:r>
              <a:rPr lang="en-US" sz="1400" b="0" dirty="0">
                <a:solidFill>
                  <a:srgbClr val="993300"/>
                </a:solidFill>
                <a:effectLst>
                  <a:outerShdw blurRad="38100" dist="38100" dir="2700000" algn="tl">
                    <a:srgbClr val="C0C0C0"/>
                  </a:outerShdw>
                </a:effectLst>
                <a:latin typeface="Arial" charset="0"/>
                <a:cs typeface="Arial" charset="0"/>
              </a:rPr>
              <a:t>SIP </a:t>
            </a:r>
            <a:r>
              <a:rPr lang="en-US" sz="1400" b="0" dirty="0" smtClean="0">
                <a:solidFill>
                  <a:srgbClr val="993300"/>
                </a:solidFill>
                <a:effectLst>
                  <a:outerShdw blurRad="38100" dist="38100" dir="2700000" algn="tl">
                    <a:srgbClr val="C0C0C0"/>
                  </a:outerShdw>
                </a:effectLst>
                <a:latin typeface="Arial" charset="0"/>
                <a:cs typeface="Arial" charset="0"/>
              </a:rPr>
              <a:t>Receiving Entities</a:t>
            </a:r>
            <a:endParaRPr lang="en-US" sz="1400" b="0" dirty="0">
              <a:solidFill>
                <a:srgbClr val="993300"/>
              </a:solidFill>
              <a:effectLst>
                <a:outerShdw blurRad="38100" dist="38100" dir="2700000" algn="tl">
                  <a:srgbClr val="C0C0C0"/>
                </a:outerShdw>
              </a:effectLst>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fade">
                                      <p:cBhvr>
                                        <p:cTn id="7" dur="2000"/>
                                        <p:tgtEl>
                                          <p:spTgt spid="1843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8">
                                            <p:txEl>
                                              <p:pRg st="1" end="1"/>
                                            </p:txEl>
                                          </p:spTgt>
                                        </p:tgtEl>
                                        <p:attrNameLst>
                                          <p:attrName>style.visibility</p:attrName>
                                        </p:attrNameLst>
                                      </p:cBhvr>
                                      <p:to>
                                        <p:strVal val="visible"/>
                                      </p:to>
                                    </p:set>
                                    <p:animEffect transition="in" filter="fade">
                                      <p:cBhvr>
                                        <p:cTn id="10" dur="2000"/>
                                        <p:tgtEl>
                                          <p:spTgt spid="1843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8">
                                            <p:txEl>
                                              <p:pRg st="2" end="2"/>
                                            </p:txEl>
                                          </p:spTgt>
                                        </p:tgtEl>
                                        <p:attrNameLst>
                                          <p:attrName>style.visibility</p:attrName>
                                        </p:attrNameLst>
                                      </p:cBhvr>
                                      <p:to>
                                        <p:strVal val="visible"/>
                                      </p:to>
                                    </p:set>
                                    <p:animEffect transition="in" filter="fade">
                                      <p:cBhvr>
                                        <p:cTn id="13" dur="2000"/>
                                        <p:tgtEl>
                                          <p:spTgt spid="1843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38">
                                            <p:txEl>
                                              <p:pRg st="4" end="4"/>
                                            </p:txEl>
                                          </p:spTgt>
                                        </p:tgtEl>
                                        <p:attrNameLst>
                                          <p:attrName>style.visibility</p:attrName>
                                        </p:attrNameLst>
                                      </p:cBhvr>
                                      <p:to>
                                        <p:strVal val="visible"/>
                                      </p:to>
                                    </p:set>
                                    <p:animEffect transition="in" filter="fade">
                                      <p:cBhvr>
                                        <p:cTn id="16" dur="2000"/>
                                        <p:tgtEl>
                                          <p:spTgt spid="1843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38">
                                            <p:txEl>
                                              <p:pRg st="5" end="5"/>
                                            </p:txEl>
                                          </p:spTgt>
                                        </p:tgtEl>
                                        <p:attrNameLst>
                                          <p:attrName>style.visibility</p:attrName>
                                        </p:attrNameLst>
                                      </p:cBhvr>
                                      <p:to>
                                        <p:strVal val="visible"/>
                                      </p:to>
                                    </p:set>
                                    <p:animEffect transition="in" filter="fade">
                                      <p:cBhvr>
                                        <p:cTn id="19" dur="2000"/>
                                        <p:tgtEl>
                                          <p:spTgt spid="18438">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438">
                                            <p:txEl>
                                              <p:pRg st="7" end="7"/>
                                            </p:txEl>
                                          </p:spTgt>
                                        </p:tgtEl>
                                        <p:attrNameLst>
                                          <p:attrName>style.visibility</p:attrName>
                                        </p:attrNameLst>
                                      </p:cBhvr>
                                      <p:to>
                                        <p:strVal val="visible"/>
                                      </p:to>
                                    </p:set>
                                    <p:animEffect transition="in" filter="fade">
                                      <p:cBhvr>
                                        <p:cTn id="22" dur="2000"/>
                                        <p:tgtEl>
                                          <p:spTgt spid="18438">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438">
                                            <p:txEl>
                                              <p:pRg st="8" end="8"/>
                                            </p:txEl>
                                          </p:spTgt>
                                        </p:tgtEl>
                                        <p:attrNameLst>
                                          <p:attrName>style.visibility</p:attrName>
                                        </p:attrNameLst>
                                      </p:cBhvr>
                                      <p:to>
                                        <p:strVal val="visible"/>
                                      </p:to>
                                    </p:set>
                                    <p:animEffect transition="in" filter="fade">
                                      <p:cBhvr>
                                        <p:cTn id="25" dur="2000"/>
                                        <p:tgtEl>
                                          <p:spTgt spid="18438">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38">
                                            <p:txEl>
                                              <p:pRg st="10" end="10"/>
                                            </p:txEl>
                                          </p:spTgt>
                                        </p:tgtEl>
                                        <p:attrNameLst>
                                          <p:attrName>style.visibility</p:attrName>
                                        </p:attrNameLst>
                                      </p:cBhvr>
                                      <p:to>
                                        <p:strVal val="visible"/>
                                      </p:to>
                                    </p:set>
                                    <p:animEffect transition="in" filter="fade">
                                      <p:cBhvr>
                                        <p:cTn id="28" dur="2000"/>
                                        <p:tgtEl>
                                          <p:spTgt spid="18438">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438">
                                            <p:txEl>
                                              <p:pRg st="11" end="11"/>
                                            </p:txEl>
                                          </p:spTgt>
                                        </p:tgtEl>
                                        <p:attrNameLst>
                                          <p:attrName>style.visibility</p:attrName>
                                        </p:attrNameLst>
                                      </p:cBhvr>
                                      <p:to>
                                        <p:strVal val="visible"/>
                                      </p:to>
                                    </p:set>
                                    <p:animEffect transition="in" filter="fade">
                                      <p:cBhvr>
                                        <p:cTn id="31" dur="2000"/>
                                        <p:tgtEl>
                                          <p:spTgt spid="18438">
                                            <p:txEl>
                                              <p:pRg st="11" end="1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438">
                                            <p:txEl>
                                              <p:pRg st="12" end="12"/>
                                            </p:txEl>
                                          </p:spTgt>
                                        </p:tgtEl>
                                        <p:attrNameLst>
                                          <p:attrName>style.visibility</p:attrName>
                                        </p:attrNameLst>
                                      </p:cBhvr>
                                      <p:to>
                                        <p:strVal val="visible"/>
                                      </p:to>
                                    </p:set>
                                    <p:animEffect transition="in" filter="fade">
                                      <p:cBhvr>
                                        <p:cTn id="34" dur="2000"/>
                                        <p:tgtEl>
                                          <p:spTgt spid="18438">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438">
                                            <p:txEl>
                                              <p:pRg st="13" end="13"/>
                                            </p:txEl>
                                          </p:spTgt>
                                        </p:tgtEl>
                                        <p:attrNameLst>
                                          <p:attrName>style.visibility</p:attrName>
                                        </p:attrNameLst>
                                      </p:cBhvr>
                                      <p:to>
                                        <p:strVal val="visible"/>
                                      </p:to>
                                    </p:set>
                                    <p:animEffect transition="in" filter="fade">
                                      <p:cBhvr>
                                        <p:cTn id="37" dur="2000"/>
                                        <p:tgtEl>
                                          <p:spTgt spid="18438">
                                            <p:txEl>
                                              <p:pRg st="13" end="1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438">
                                            <p:txEl>
                                              <p:pRg st="15" end="15"/>
                                            </p:txEl>
                                          </p:spTgt>
                                        </p:tgtEl>
                                        <p:attrNameLst>
                                          <p:attrName>style.visibility</p:attrName>
                                        </p:attrNameLst>
                                      </p:cBhvr>
                                      <p:to>
                                        <p:strVal val="visible"/>
                                      </p:to>
                                    </p:set>
                                    <p:animEffect transition="in" filter="fade">
                                      <p:cBhvr>
                                        <p:cTn id="40" dur="2000"/>
                                        <p:tgtEl>
                                          <p:spTgt spid="18438">
                                            <p:txEl>
                                              <p:pRg st="15" end="1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438">
                                            <p:txEl>
                                              <p:pRg st="16" end="16"/>
                                            </p:txEl>
                                          </p:spTgt>
                                        </p:tgtEl>
                                        <p:attrNameLst>
                                          <p:attrName>style.visibility</p:attrName>
                                        </p:attrNameLst>
                                      </p:cBhvr>
                                      <p:to>
                                        <p:strVal val="visible"/>
                                      </p:to>
                                    </p:set>
                                    <p:animEffect transition="in" filter="fade">
                                      <p:cBhvr>
                                        <p:cTn id="43" dur="2000"/>
                                        <p:tgtEl>
                                          <p:spTgt spid="1843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allAtOnce"/>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4148" name="AutoShape 4"/>
          <p:cNvSpPr>
            <a:spLocks noChangeArrowheads="1"/>
          </p:cNvSpPr>
          <p:nvPr/>
        </p:nvSpPr>
        <p:spPr bwMode="auto">
          <a:xfrm>
            <a:off x="4419600" y="5029200"/>
            <a:ext cx="4267200" cy="457199"/>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a:latin typeface="Comic Sans MS" pitchFamily="66" charset="0"/>
              </a:rPr>
              <a:t>UDP</a:t>
            </a:r>
            <a:endParaRPr kumimoji="1" lang="en-GB" b="1" dirty="0">
              <a:latin typeface="Comic Sans MS" pitchFamily="66" charset="0"/>
            </a:endParaRPr>
          </a:p>
        </p:txBody>
      </p:sp>
      <p:sp>
        <p:nvSpPr>
          <p:cNvPr id="134151" name="AutoShape 7"/>
          <p:cNvSpPr>
            <a:spLocks noChangeArrowheads="1"/>
          </p:cNvSpPr>
          <p:nvPr/>
        </p:nvSpPr>
        <p:spPr bwMode="auto">
          <a:xfrm>
            <a:off x="5638800" y="1981200"/>
            <a:ext cx="1600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DNS/ENUM</a:t>
            </a:r>
            <a:endParaRPr kumimoji="1" lang="en-GB" b="1" dirty="0">
              <a:solidFill>
                <a:schemeClr val="bg1">
                  <a:lumMod val="50000"/>
                </a:schemeClr>
              </a:solidFill>
              <a:latin typeface="Comic Sans MS" pitchFamily="66" charset="0"/>
            </a:endParaRPr>
          </a:p>
        </p:txBody>
      </p:sp>
      <p:sp>
        <p:nvSpPr>
          <p:cNvPr id="134153" name="AutoShape 9"/>
          <p:cNvSpPr>
            <a:spLocks noChangeArrowheads="1"/>
          </p:cNvSpPr>
          <p:nvPr/>
        </p:nvSpPr>
        <p:spPr bwMode="auto">
          <a:xfrm>
            <a:off x="1524000" y="1981200"/>
            <a:ext cx="1219200" cy="460375"/>
          </a:xfrm>
          <a:prstGeom prst="roundRect">
            <a:avLst>
              <a:gd name="adj" fmla="val 16667"/>
            </a:avLst>
          </a:prstGeom>
          <a:solidFill>
            <a:srgbClr val="FF0000"/>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latin typeface="Comic Sans MS" pitchFamily="66" charset="0"/>
              </a:rPr>
              <a:t>SIP</a:t>
            </a:r>
            <a:endParaRPr kumimoji="1" lang="en-GB" b="1" dirty="0">
              <a:latin typeface="Comic Sans MS" pitchFamily="66" charset="0"/>
            </a:endParaRPr>
          </a:p>
        </p:txBody>
      </p:sp>
      <p:sp>
        <p:nvSpPr>
          <p:cNvPr id="134173" name="AutoShape 29"/>
          <p:cNvSpPr>
            <a:spLocks noChangeArrowheads="1"/>
          </p:cNvSpPr>
          <p:nvPr/>
        </p:nvSpPr>
        <p:spPr bwMode="auto">
          <a:xfrm>
            <a:off x="304800" y="5791199"/>
            <a:ext cx="8458200" cy="457200"/>
          </a:xfrm>
          <a:prstGeom prst="roundRect">
            <a:avLst>
              <a:gd name="adj" fmla="val 16667"/>
            </a:avLst>
          </a:prstGeom>
          <a:solidFill>
            <a:schemeClr val="accent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IP</a:t>
            </a:r>
            <a:endParaRPr kumimoji="1" lang="en-GB" b="1" dirty="0">
              <a:latin typeface="Comic Sans MS" pitchFamily="66" charset="0"/>
            </a:endParaRPr>
          </a:p>
        </p:txBody>
      </p:sp>
      <p:sp>
        <p:nvSpPr>
          <p:cNvPr id="134183" name="AutoShape 39"/>
          <p:cNvSpPr>
            <a:spLocks noChangeArrowheads="1"/>
          </p:cNvSpPr>
          <p:nvPr/>
        </p:nvSpPr>
        <p:spPr bwMode="auto">
          <a:xfrm>
            <a:off x="228600" y="1981200"/>
            <a:ext cx="1219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HTTP</a:t>
            </a:r>
            <a:endParaRPr kumimoji="1" lang="en-GB" b="1" dirty="0">
              <a:solidFill>
                <a:schemeClr val="bg1">
                  <a:lumMod val="50000"/>
                </a:schemeClr>
              </a:solidFill>
              <a:latin typeface="Comic Sans MS" pitchFamily="66" charset="0"/>
            </a:endParaRPr>
          </a:p>
        </p:txBody>
      </p:sp>
      <p:sp>
        <p:nvSpPr>
          <p:cNvPr id="134185" name="AutoShape 41"/>
          <p:cNvSpPr>
            <a:spLocks noChangeArrowheads="1"/>
          </p:cNvSpPr>
          <p:nvPr/>
        </p:nvSpPr>
        <p:spPr bwMode="auto">
          <a:xfrm>
            <a:off x="7620000" y="2819400"/>
            <a:ext cx="1143000" cy="4572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RTP</a:t>
            </a:r>
            <a:endParaRPr kumimoji="1" lang="en-GB" b="1" dirty="0">
              <a:solidFill>
                <a:schemeClr val="bg1">
                  <a:lumMod val="50000"/>
                </a:schemeClr>
              </a:solidFill>
              <a:latin typeface="Comic Sans MS" pitchFamily="66" charset="0"/>
            </a:endParaRPr>
          </a:p>
        </p:txBody>
      </p:sp>
      <p:sp>
        <p:nvSpPr>
          <p:cNvPr id="47" name="Title 46"/>
          <p:cNvSpPr>
            <a:spLocks noGrp="1"/>
          </p:cNvSpPr>
          <p:nvPr>
            <p:ph type="title"/>
          </p:nvPr>
        </p:nvSpPr>
        <p:spPr>
          <a:xfrm>
            <a:off x="533400" y="76200"/>
            <a:ext cx="8229600" cy="685800"/>
          </a:xfrm>
        </p:spPr>
        <p:txBody>
          <a:bodyPr/>
          <a:lstStyle/>
          <a:p>
            <a:r>
              <a:rPr lang="en-US" dirty="0" smtClean="0"/>
              <a:t>The Protocol Zoo</a:t>
            </a:r>
            <a:endParaRPr lang="en-US" dirty="0"/>
          </a:p>
        </p:txBody>
      </p:sp>
      <p:sp>
        <p:nvSpPr>
          <p:cNvPr id="50" name="AutoShape 4"/>
          <p:cNvSpPr>
            <a:spLocks noChangeArrowheads="1"/>
          </p:cNvSpPr>
          <p:nvPr/>
        </p:nvSpPr>
        <p:spPr bwMode="auto">
          <a:xfrm>
            <a:off x="2971800" y="3200400"/>
            <a:ext cx="25146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GIST</a:t>
            </a:r>
            <a:endParaRPr kumimoji="1" lang="en-GB" b="1" dirty="0">
              <a:solidFill>
                <a:schemeClr val="bg1">
                  <a:lumMod val="50000"/>
                </a:schemeClr>
              </a:solidFill>
              <a:latin typeface="Comic Sans MS" pitchFamily="66" charset="0"/>
            </a:endParaRPr>
          </a:p>
        </p:txBody>
      </p:sp>
      <p:sp>
        <p:nvSpPr>
          <p:cNvPr id="53" name="AutoShape 7"/>
          <p:cNvSpPr>
            <a:spLocks noChangeArrowheads="1"/>
          </p:cNvSpPr>
          <p:nvPr/>
        </p:nvSpPr>
        <p:spPr bwMode="auto">
          <a:xfrm>
            <a:off x="2819400" y="2514600"/>
            <a:ext cx="13716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QoS NSLP</a:t>
            </a:r>
            <a:endParaRPr kumimoji="1" lang="en-GB" b="1" dirty="0">
              <a:solidFill>
                <a:schemeClr val="bg1">
                  <a:lumMod val="50000"/>
                </a:schemeClr>
              </a:solidFill>
              <a:latin typeface="Comic Sans MS" pitchFamily="66" charset="0"/>
            </a:endParaRPr>
          </a:p>
        </p:txBody>
      </p:sp>
      <p:sp>
        <p:nvSpPr>
          <p:cNvPr id="54" name="AutoShape 7"/>
          <p:cNvSpPr>
            <a:spLocks noChangeArrowheads="1"/>
          </p:cNvSpPr>
          <p:nvPr/>
        </p:nvSpPr>
        <p:spPr bwMode="auto">
          <a:xfrm>
            <a:off x="4343400" y="2514600"/>
            <a:ext cx="12954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NAT NSLP</a:t>
            </a:r>
            <a:endParaRPr kumimoji="1" lang="en-GB" b="1" dirty="0">
              <a:solidFill>
                <a:schemeClr val="bg1">
                  <a:lumMod val="50000"/>
                </a:schemeClr>
              </a:solidFill>
              <a:latin typeface="Comic Sans MS" pitchFamily="66" charset="0"/>
            </a:endParaRPr>
          </a:p>
        </p:txBody>
      </p:sp>
      <p:cxnSp>
        <p:nvCxnSpPr>
          <p:cNvPr id="57" name="Straight Arrow Connector 56"/>
          <p:cNvCxnSpPr>
            <a:stCxn id="134183" idx="2"/>
          </p:cNvCxnSpPr>
          <p:nvPr/>
        </p:nvCxnSpPr>
        <p:spPr bwMode="auto">
          <a:xfrm rot="16200000" flipH="1">
            <a:off x="-189706" y="3469481"/>
            <a:ext cx="2207418" cy="151606"/>
          </a:xfrm>
          <a:prstGeom prst="straightConnector1">
            <a:avLst/>
          </a:prstGeom>
          <a:noFill/>
          <a:ln w="9525" cap="flat" cmpd="sng" algn="ctr">
            <a:noFill/>
            <a:prstDash val="solid"/>
            <a:round/>
            <a:headEnd type="none" w="med" len="med"/>
            <a:tailEnd type="arrow"/>
          </a:ln>
          <a:effectLst/>
        </p:spPr>
      </p:cxnSp>
      <p:cxnSp>
        <p:nvCxnSpPr>
          <p:cNvPr id="61" name="Straight Arrow Connector 60"/>
          <p:cNvCxnSpPr/>
          <p:nvPr/>
        </p:nvCxnSpPr>
        <p:spPr bwMode="auto">
          <a:xfrm rot="5400000">
            <a:off x="-532606"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64" name="Straight Arrow Connector 63"/>
          <p:cNvCxnSpPr/>
          <p:nvPr/>
        </p:nvCxnSpPr>
        <p:spPr bwMode="auto">
          <a:xfrm rot="5400000">
            <a:off x="1181894" y="3466306"/>
            <a:ext cx="20574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2" name="Straight Arrow Connector 71"/>
          <p:cNvCxnSpPr/>
          <p:nvPr/>
        </p:nvCxnSpPr>
        <p:spPr bwMode="auto">
          <a:xfrm rot="5400000">
            <a:off x="5830094" y="4380706"/>
            <a:ext cx="228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3" name="Straight Arrow Connector 72"/>
          <p:cNvCxnSpPr/>
          <p:nvPr/>
        </p:nvCxnSpPr>
        <p:spPr bwMode="auto">
          <a:xfrm rot="5400000">
            <a:off x="51823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4" name="Straight Arrow Connector 73"/>
          <p:cNvCxnSpPr>
            <a:stCxn id="53" idx="2"/>
          </p:cNvCxnSpPr>
          <p:nvPr/>
        </p:nvCxnSpPr>
        <p:spPr bwMode="auto">
          <a:xfrm rot="16200000" flipH="1">
            <a:off x="3392488" y="3087687"/>
            <a:ext cx="225427" cy="2"/>
          </a:xfrm>
          <a:prstGeom prst="straightConnector1">
            <a:avLst/>
          </a:prstGeom>
          <a:noFill/>
          <a:ln w="25400" cap="flat" cmpd="sng" algn="ctr">
            <a:solidFill>
              <a:schemeClr val="accent6"/>
            </a:solidFill>
            <a:prstDash val="solid"/>
            <a:round/>
            <a:headEnd type="none" w="med" len="med"/>
            <a:tailEnd type="arrow"/>
          </a:ln>
          <a:effectLst/>
        </p:spPr>
      </p:cxnSp>
      <p:cxnSp>
        <p:nvCxnSpPr>
          <p:cNvPr id="78" name="Straight Arrow Connector 77"/>
          <p:cNvCxnSpPr/>
          <p:nvPr/>
        </p:nvCxnSpPr>
        <p:spPr bwMode="auto">
          <a:xfrm rot="16200000" flipH="1">
            <a:off x="4838700" y="3086100"/>
            <a:ext cx="228602" cy="1"/>
          </a:xfrm>
          <a:prstGeom prst="straightConnector1">
            <a:avLst/>
          </a:prstGeom>
          <a:noFill/>
          <a:ln w="25400" cap="flat" cmpd="sng" algn="ctr">
            <a:solidFill>
              <a:schemeClr val="accent6"/>
            </a:solidFill>
            <a:prstDash val="solid"/>
            <a:round/>
            <a:headEnd type="none" w="med" len="med"/>
            <a:tailEnd type="arrow"/>
          </a:ln>
          <a:effectLst/>
        </p:spPr>
      </p:cxnSp>
      <p:cxnSp>
        <p:nvCxnSpPr>
          <p:cNvPr id="79" name="Straight Arrow Connector 78"/>
          <p:cNvCxnSpPr/>
          <p:nvPr/>
        </p:nvCxnSpPr>
        <p:spPr bwMode="auto">
          <a:xfrm rot="5400000">
            <a:off x="1882775" y="5660230"/>
            <a:ext cx="34845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83" name="Straight Arrow Connector 82"/>
          <p:cNvCxnSpPr/>
          <p:nvPr/>
        </p:nvCxnSpPr>
        <p:spPr bwMode="auto">
          <a:xfrm rot="5400000">
            <a:off x="6859588" y="5637213"/>
            <a:ext cx="301625"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04" name="Straight Connector 103"/>
          <p:cNvCxnSpPr/>
          <p:nvPr/>
        </p:nvCxnSpPr>
        <p:spPr bwMode="auto">
          <a:xfrm>
            <a:off x="3352800" y="4800599"/>
            <a:ext cx="914400" cy="914400"/>
          </a:xfrm>
          <a:prstGeom prst="line">
            <a:avLst/>
          </a:prstGeom>
          <a:noFill/>
          <a:ln w="9525" cap="flat" cmpd="sng" algn="ctr">
            <a:noFill/>
            <a:prstDash val="solid"/>
            <a:round/>
            <a:headEnd type="none" w="med" len="med"/>
            <a:tailEnd type="none" w="med" len="med"/>
          </a:ln>
          <a:effectLst/>
        </p:spPr>
      </p:cxnSp>
      <p:cxnSp>
        <p:nvCxnSpPr>
          <p:cNvPr id="106" name="Straight Connector 105"/>
          <p:cNvCxnSpPr/>
          <p:nvPr/>
        </p:nvCxnSpPr>
        <p:spPr bwMode="auto">
          <a:xfrm>
            <a:off x="2514600" y="4114800"/>
            <a:ext cx="2590800" cy="1588"/>
          </a:xfrm>
          <a:prstGeom prst="line">
            <a:avLst/>
          </a:prstGeom>
          <a:noFill/>
          <a:ln w="25400" cap="flat" cmpd="sng" algn="ctr">
            <a:solidFill>
              <a:schemeClr val="accent6"/>
            </a:solidFill>
            <a:prstDash val="solid"/>
            <a:round/>
            <a:headEnd type="none" w="med" len="med"/>
            <a:tailEnd type="none" w="med" len="med"/>
          </a:ln>
          <a:effectLst/>
        </p:spPr>
      </p:cxnSp>
      <p:sp>
        <p:nvSpPr>
          <p:cNvPr id="109" name="Oval 108"/>
          <p:cNvSpPr/>
          <p:nvPr/>
        </p:nvSpPr>
        <p:spPr bwMode="auto">
          <a:xfrm>
            <a:off x="4114800" y="4800599"/>
            <a:ext cx="45719" cy="4571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2"/>
              </a:solidFill>
              <a:effectLst/>
              <a:latin typeface="Comic Sans MS" pitchFamily="66" charset="0"/>
              <a:ea typeface="Arial" charset="0"/>
              <a:cs typeface="Arial" charset="0"/>
            </a:endParaRPr>
          </a:p>
        </p:txBody>
      </p:sp>
      <p:cxnSp>
        <p:nvCxnSpPr>
          <p:cNvPr id="115" name="Straight Arrow Connector 114"/>
          <p:cNvCxnSpPr>
            <a:endCxn id="134185" idx="0"/>
          </p:cNvCxnSpPr>
          <p:nvPr/>
        </p:nvCxnSpPr>
        <p:spPr bwMode="auto">
          <a:xfrm rot="16200000" flipH="1">
            <a:off x="7905750" y="2533650"/>
            <a:ext cx="533400" cy="38100"/>
          </a:xfrm>
          <a:prstGeom prst="straightConnector1">
            <a:avLst/>
          </a:prstGeom>
          <a:noFill/>
          <a:ln w="25400" cap="flat" cmpd="sng" algn="ctr">
            <a:solidFill>
              <a:schemeClr val="accent6"/>
            </a:solidFill>
            <a:prstDash val="solid"/>
            <a:round/>
            <a:headEnd type="none" w="med" len="med"/>
            <a:tailEnd type="arrow"/>
          </a:ln>
          <a:effectLst/>
        </p:spPr>
      </p:cxnSp>
      <p:sp>
        <p:nvSpPr>
          <p:cNvPr id="123" name="TextBox 122"/>
          <p:cNvSpPr txBox="1"/>
          <p:nvPr/>
        </p:nvSpPr>
        <p:spPr>
          <a:xfrm>
            <a:off x="457200" y="1143000"/>
            <a:ext cx="762000" cy="369332"/>
          </a:xfrm>
          <a:prstGeom prst="rect">
            <a:avLst/>
          </a:prstGeom>
          <a:noFill/>
        </p:spPr>
        <p:txBody>
          <a:bodyPr wrap="square" rtlCol="0">
            <a:spAutoFit/>
          </a:bodyPr>
          <a:lstStyle/>
          <a:p>
            <a:r>
              <a:rPr lang="en-US" dirty="0" smtClean="0">
                <a:solidFill>
                  <a:schemeClr val="accent6"/>
                </a:solidFill>
              </a:rPr>
              <a:t>Web</a:t>
            </a:r>
            <a:endParaRPr lang="en-US" dirty="0">
              <a:solidFill>
                <a:schemeClr val="accent6"/>
              </a:solidFill>
            </a:endParaRPr>
          </a:p>
        </p:txBody>
      </p:sp>
      <p:sp>
        <p:nvSpPr>
          <p:cNvPr id="124" name="TextBox 123"/>
          <p:cNvSpPr txBox="1"/>
          <p:nvPr/>
        </p:nvSpPr>
        <p:spPr>
          <a:xfrm>
            <a:off x="1371600" y="1066800"/>
            <a:ext cx="1524000" cy="646331"/>
          </a:xfrm>
          <a:prstGeom prst="rect">
            <a:avLst/>
          </a:prstGeom>
          <a:noFill/>
        </p:spPr>
        <p:txBody>
          <a:bodyPr wrap="square" rtlCol="0">
            <a:spAutoFit/>
          </a:bodyPr>
          <a:lstStyle/>
          <a:p>
            <a:r>
              <a:rPr lang="en-US" dirty="0" smtClean="0">
                <a:solidFill>
                  <a:srgbClr val="FF0000"/>
                </a:solidFill>
              </a:rPr>
              <a:t>Session Management</a:t>
            </a:r>
            <a:endParaRPr lang="en-US" dirty="0">
              <a:solidFill>
                <a:srgbClr val="FF0000"/>
              </a:solidFill>
            </a:endParaRPr>
          </a:p>
        </p:txBody>
      </p:sp>
      <p:sp>
        <p:nvSpPr>
          <p:cNvPr id="125" name="TextBox 124"/>
          <p:cNvSpPr txBox="1"/>
          <p:nvPr/>
        </p:nvSpPr>
        <p:spPr>
          <a:xfrm>
            <a:off x="3200400" y="1066800"/>
            <a:ext cx="1981200" cy="646331"/>
          </a:xfrm>
          <a:prstGeom prst="rect">
            <a:avLst/>
          </a:prstGeom>
          <a:noFill/>
        </p:spPr>
        <p:txBody>
          <a:bodyPr wrap="square" rtlCol="0">
            <a:spAutoFit/>
          </a:bodyPr>
          <a:lstStyle/>
          <a:p>
            <a:r>
              <a:rPr lang="en-US" dirty="0" smtClean="0">
                <a:solidFill>
                  <a:schemeClr val="accent6"/>
                </a:solidFill>
              </a:rPr>
              <a:t>Session Support:</a:t>
            </a:r>
          </a:p>
          <a:p>
            <a:r>
              <a:rPr lang="en-US" dirty="0" smtClean="0">
                <a:solidFill>
                  <a:schemeClr val="accent6"/>
                </a:solidFill>
              </a:rPr>
              <a:t>QoS, NAT/FW …</a:t>
            </a:r>
            <a:endParaRPr lang="en-US" dirty="0">
              <a:solidFill>
                <a:schemeClr val="accent6"/>
              </a:solidFill>
            </a:endParaRPr>
          </a:p>
        </p:txBody>
      </p:sp>
      <p:sp>
        <p:nvSpPr>
          <p:cNvPr id="126" name="TextBox 125"/>
          <p:cNvSpPr txBox="1"/>
          <p:nvPr/>
        </p:nvSpPr>
        <p:spPr>
          <a:xfrm>
            <a:off x="5410200" y="1066800"/>
            <a:ext cx="1905000" cy="646331"/>
          </a:xfrm>
          <a:prstGeom prst="rect">
            <a:avLst/>
          </a:prstGeom>
          <a:noFill/>
        </p:spPr>
        <p:txBody>
          <a:bodyPr wrap="square" rtlCol="0">
            <a:spAutoFit/>
          </a:bodyPr>
          <a:lstStyle/>
          <a:p>
            <a:r>
              <a:rPr lang="en-US" dirty="0" smtClean="0">
                <a:solidFill>
                  <a:schemeClr val="accent6"/>
                </a:solidFill>
              </a:rPr>
              <a:t>Session Support: Location Service</a:t>
            </a:r>
            <a:endParaRPr lang="en-US" dirty="0">
              <a:solidFill>
                <a:schemeClr val="accent6"/>
              </a:solidFill>
            </a:endParaRPr>
          </a:p>
        </p:txBody>
      </p:sp>
      <p:sp>
        <p:nvSpPr>
          <p:cNvPr id="127" name="TextBox 126"/>
          <p:cNvSpPr txBox="1"/>
          <p:nvPr/>
        </p:nvSpPr>
        <p:spPr>
          <a:xfrm>
            <a:off x="7239000" y="1143000"/>
            <a:ext cx="1905000" cy="369332"/>
          </a:xfrm>
          <a:prstGeom prst="rect">
            <a:avLst/>
          </a:prstGeom>
          <a:noFill/>
        </p:spPr>
        <p:txBody>
          <a:bodyPr wrap="square" rtlCol="0">
            <a:spAutoFit/>
          </a:bodyPr>
          <a:lstStyle/>
          <a:p>
            <a:r>
              <a:rPr lang="en-US" dirty="0" smtClean="0">
                <a:solidFill>
                  <a:schemeClr val="accent6"/>
                </a:solidFill>
              </a:rPr>
              <a:t>Media Transport</a:t>
            </a:r>
            <a:endParaRPr lang="en-US" dirty="0">
              <a:solidFill>
                <a:schemeClr val="accent6"/>
              </a:solidFill>
            </a:endParaRPr>
          </a:p>
        </p:txBody>
      </p:sp>
      <p:cxnSp>
        <p:nvCxnSpPr>
          <p:cNvPr id="133" name="Straight Connector 132"/>
          <p:cNvCxnSpPr/>
          <p:nvPr/>
        </p:nvCxnSpPr>
        <p:spPr bwMode="auto">
          <a:xfrm>
            <a:off x="3505200" y="38100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38" name="Straight Arrow Connector 137"/>
          <p:cNvCxnSpPr/>
          <p:nvPr/>
        </p:nvCxnSpPr>
        <p:spPr bwMode="auto">
          <a:xfrm rot="5400000">
            <a:off x="7429501" y="4152899"/>
            <a:ext cx="1752600" cy="2"/>
          </a:xfrm>
          <a:prstGeom prst="straightConnector1">
            <a:avLst/>
          </a:prstGeom>
          <a:noFill/>
          <a:ln w="25400" cap="flat" cmpd="sng" algn="ctr">
            <a:solidFill>
              <a:schemeClr val="accent6"/>
            </a:solidFill>
            <a:prstDash val="solid"/>
            <a:round/>
            <a:headEnd type="none" w="med" len="med"/>
            <a:tailEnd type="arrow"/>
          </a:ln>
          <a:effectLst/>
        </p:spPr>
      </p:cxnSp>
      <p:cxnSp>
        <p:nvCxnSpPr>
          <p:cNvPr id="146" name="Straight Arrow Connector 145"/>
          <p:cNvCxnSpPr/>
          <p:nvPr/>
        </p:nvCxnSpPr>
        <p:spPr bwMode="auto">
          <a:xfrm rot="5400000">
            <a:off x="2590403" y="4877196"/>
            <a:ext cx="305594"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0" name="Straight Arrow Connector 159"/>
          <p:cNvCxnSpPr/>
          <p:nvPr/>
        </p:nvCxnSpPr>
        <p:spPr bwMode="auto">
          <a:xfrm rot="5400000">
            <a:off x="2858295" y="4076701"/>
            <a:ext cx="837407" cy="795"/>
          </a:xfrm>
          <a:prstGeom prst="straightConnector1">
            <a:avLst/>
          </a:prstGeom>
          <a:noFill/>
          <a:ln w="25400" cap="flat" cmpd="sng" algn="ctr">
            <a:solidFill>
              <a:schemeClr val="accent6"/>
            </a:solidFill>
            <a:prstDash val="solid"/>
            <a:round/>
            <a:headEnd type="none" w="med" len="med"/>
            <a:tailEnd type="arrow"/>
          </a:ln>
          <a:effectLst/>
        </p:spPr>
      </p:cxnSp>
      <p:cxnSp>
        <p:nvCxnSpPr>
          <p:cNvPr id="166" name="Straight Arrow Connector 165"/>
          <p:cNvCxnSpPr/>
          <p:nvPr/>
        </p:nvCxnSpPr>
        <p:spPr bwMode="auto">
          <a:xfrm rot="5400000">
            <a:off x="5487194" y="4876006"/>
            <a:ext cx="304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7" name="Straight Arrow Connector 166"/>
          <p:cNvCxnSpPr/>
          <p:nvPr/>
        </p:nvCxnSpPr>
        <p:spPr bwMode="auto">
          <a:xfrm rot="5400000">
            <a:off x="457994" y="3733006"/>
            <a:ext cx="2590800" cy="1588"/>
          </a:xfrm>
          <a:prstGeom prst="straightConnector1">
            <a:avLst/>
          </a:prstGeom>
          <a:noFill/>
          <a:ln w="63500" cap="flat" cmpd="sng" algn="ctr">
            <a:solidFill>
              <a:srgbClr val="FF0000"/>
            </a:solidFill>
            <a:prstDash val="solid"/>
            <a:round/>
            <a:headEnd type="none" w="med" len="med"/>
            <a:tailEnd type="arrow"/>
          </a:ln>
          <a:effectLst/>
        </p:spPr>
      </p:cxnSp>
      <p:cxnSp>
        <p:nvCxnSpPr>
          <p:cNvPr id="168" name="Straight Connector 167"/>
          <p:cNvCxnSpPr/>
          <p:nvPr/>
        </p:nvCxnSpPr>
        <p:spPr bwMode="auto">
          <a:xfrm>
            <a:off x="1066800" y="3048000"/>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71" name="Straight Arrow Connector 170"/>
          <p:cNvCxnSpPr/>
          <p:nvPr/>
        </p:nvCxnSpPr>
        <p:spPr bwMode="auto">
          <a:xfrm rot="5400000">
            <a:off x="1334294" y="3771106"/>
            <a:ext cx="1447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75" name="Straight Connector 174"/>
          <p:cNvCxnSpPr/>
          <p:nvPr/>
        </p:nvCxnSpPr>
        <p:spPr bwMode="auto">
          <a:xfrm rot="5400000">
            <a:off x="762794" y="2742406"/>
            <a:ext cx="609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80" name="Straight Arrow Connector 179"/>
          <p:cNvCxnSpPr/>
          <p:nvPr/>
        </p:nvCxnSpPr>
        <p:spPr bwMode="auto">
          <a:xfrm rot="5400000">
            <a:off x="3048794" y="4342606"/>
            <a:ext cx="137080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182" name="Straight Arrow Connector 181"/>
          <p:cNvCxnSpPr/>
          <p:nvPr/>
        </p:nvCxnSpPr>
        <p:spPr bwMode="auto">
          <a:xfrm rot="5400000">
            <a:off x="4191000" y="4343400"/>
            <a:ext cx="1371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89" name="Straight Connector 188"/>
          <p:cNvCxnSpPr/>
          <p:nvPr/>
        </p:nvCxnSpPr>
        <p:spPr bwMode="auto">
          <a:xfrm rot="5400000">
            <a:off x="1448594" y="3352006"/>
            <a:ext cx="1828800" cy="1588"/>
          </a:xfrm>
          <a:prstGeom prst="line">
            <a:avLst/>
          </a:prstGeom>
          <a:noFill/>
          <a:ln w="63500" cap="flat" cmpd="sng" algn="ctr">
            <a:solidFill>
              <a:srgbClr val="FF0000"/>
            </a:solidFill>
            <a:prstDash val="solid"/>
            <a:round/>
            <a:headEnd type="none" w="med" len="med"/>
            <a:tailEnd type="none" w="med" len="med"/>
          </a:ln>
          <a:effectLst/>
        </p:spPr>
      </p:cxnSp>
      <p:cxnSp>
        <p:nvCxnSpPr>
          <p:cNvPr id="192" name="Straight Connector 191"/>
          <p:cNvCxnSpPr/>
          <p:nvPr/>
        </p:nvCxnSpPr>
        <p:spPr bwMode="auto">
          <a:xfrm>
            <a:off x="2362200" y="4267200"/>
            <a:ext cx="2362200" cy="1588"/>
          </a:xfrm>
          <a:prstGeom prst="line">
            <a:avLst/>
          </a:prstGeom>
          <a:noFill/>
          <a:ln w="63500" cap="flat" cmpd="sng" algn="ctr">
            <a:solidFill>
              <a:srgbClr val="FF0000"/>
            </a:solidFill>
            <a:prstDash val="solid"/>
            <a:round/>
            <a:headEnd type="none" w="med" len="med"/>
            <a:tailEnd type="none" w="med" len="med"/>
          </a:ln>
          <a:effectLst/>
        </p:spPr>
      </p:cxnSp>
      <p:cxnSp>
        <p:nvCxnSpPr>
          <p:cNvPr id="194" name="Straight Arrow Connector 193"/>
          <p:cNvCxnSpPr/>
          <p:nvPr/>
        </p:nvCxnSpPr>
        <p:spPr bwMode="auto">
          <a:xfrm rot="5400000">
            <a:off x="4344194" y="4647406"/>
            <a:ext cx="762000" cy="1588"/>
          </a:xfrm>
          <a:prstGeom prst="straightConnector1">
            <a:avLst/>
          </a:prstGeom>
          <a:noFill/>
          <a:ln w="63500" cap="flat" cmpd="sng" algn="ctr">
            <a:solidFill>
              <a:srgbClr val="FF0000"/>
            </a:solidFill>
            <a:prstDash val="solid"/>
            <a:round/>
            <a:headEnd type="none" w="med" len="med"/>
            <a:tailEnd type="arrow"/>
          </a:ln>
          <a:effectLst/>
        </p:spPr>
      </p:cxnSp>
      <p:cxnSp>
        <p:nvCxnSpPr>
          <p:cNvPr id="199" name="Straight Arrow Connector 198"/>
          <p:cNvCxnSpPr/>
          <p:nvPr/>
        </p:nvCxnSpPr>
        <p:spPr bwMode="auto">
          <a:xfrm rot="5400000">
            <a:off x="3162300" y="4152902"/>
            <a:ext cx="685800" cy="1"/>
          </a:xfrm>
          <a:prstGeom prst="straightConnector1">
            <a:avLst/>
          </a:prstGeom>
          <a:noFill/>
          <a:ln w="25400" cap="flat" cmpd="sng" algn="ctr">
            <a:solidFill>
              <a:schemeClr val="accent6"/>
            </a:solidFill>
            <a:prstDash val="solid"/>
            <a:round/>
            <a:headEnd type="none" w="med" len="med"/>
            <a:tailEnd type="arrow"/>
          </a:ln>
          <a:effectLst/>
        </p:spPr>
      </p:cxnSp>
      <p:cxnSp>
        <p:nvCxnSpPr>
          <p:cNvPr id="203" name="Straight Arrow Connector 202"/>
          <p:cNvCxnSpPr/>
          <p:nvPr/>
        </p:nvCxnSpPr>
        <p:spPr bwMode="auto">
          <a:xfrm rot="5400000">
            <a:off x="4839493" y="4075907"/>
            <a:ext cx="838202"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207" name="Straight Connector 206"/>
          <p:cNvCxnSpPr/>
          <p:nvPr/>
        </p:nvCxnSpPr>
        <p:spPr bwMode="auto">
          <a:xfrm rot="5400000">
            <a:off x="5182394" y="3123406"/>
            <a:ext cx="1371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17" name="Straight Connector 216"/>
          <p:cNvCxnSpPr/>
          <p:nvPr/>
        </p:nvCxnSpPr>
        <p:spPr bwMode="auto">
          <a:xfrm rot="5400000">
            <a:off x="1677194" y="3275806"/>
            <a:ext cx="16764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21" name="Straight Arrow Connector 220"/>
          <p:cNvCxnSpPr/>
          <p:nvPr/>
        </p:nvCxnSpPr>
        <p:spPr bwMode="auto">
          <a:xfrm rot="16200000" flipH="1">
            <a:off x="4914900" y="4305300"/>
            <a:ext cx="381002" cy="2"/>
          </a:xfrm>
          <a:prstGeom prst="straightConnector1">
            <a:avLst/>
          </a:prstGeom>
          <a:noFill/>
          <a:ln w="25400" cap="flat" cmpd="sng" algn="ctr">
            <a:solidFill>
              <a:schemeClr val="accent6"/>
            </a:solidFill>
            <a:prstDash val="solid"/>
            <a:round/>
            <a:headEnd type="none" w="med" len="med"/>
            <a:tailEnd type="arrow"/>
          </a:ln>
          <a:effectLst/>
        </p:spPr>
      </p:cxnSp>
      <p:cxnSp>
        <p:nvCxnSpPr>
          <p:cNvPr id="238" name="Straight Connector 237"/>
          <p:cNvCxnSpPr/>
          <p:nvPr/>
        </p:nvCxnSpPr>
        <p:spPr bwMode="auto">
          <a:xfrm rot="5400000">
            <a:off x="5334794" y="3199606"/>
            <a:ext cx="15240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0" name="Straight Connector 239"/>
          <p:cNvCxnSpPr/>
          <p:nvPr/>
        </p:nvCxnSpPr>
        <p:spPr bwMode="auto">
          <a:xfrm>
            <a:off x="3886200" y="3962400"/>
            <a:ext cx="2209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3" name="Straight Arrow Connector 242"/>
          <p:cNvCxnSpPr/>
          <p:nvPr/>
        </p:nvCxnSpPr>
        <p:spPr bwMode="auto">
          <a:xfrm rot="5400000">
            <a:off x="3353198" y="4495402"/>
            <a:ext cx="1066800" cy="796"/>
          </a:xfrm>
          <a:prstGeom prst="straightConnector1">
            <a:avLst/>
          </a:prstGeom>
          <a:noFill/>
          <a:ln w="25400" cap="flat" cmpd="sng" algn="ctr">
            <a:solidFill>
              <a:schemeClr val="accent6"/>
            </a:solidFill>
            <a:prstDash val="solid"/>
            <a:round/>
            <a:headEnd type="none" w="med" len="med"/>
            <a:tailEnd type="arrow"/>
          </a:ln>
          <a:effectLst/>
        </p:spPr>
      </p:cxnSp>
      <p:cxnSp>
        <p:nvCxnSpPr>
          <p:cNvPr id="248" name="Straight Connector 247"/>
          <p:cNvCxnSpPr/>
          <p:nvPr/>
        </p:nvCxnSpPr>
        <p:spPr bwMode="auto">
          <a:xfrm rot="5400000">
            <a:off x="7506494" y="3771106"/>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9" name="Straight Connector 248"/>
          <p:cNvCxnSpPr/>
          <p:nvPr/>
        </p:nvCxnSpPr>
        <p:spPr bwMode="auto">
          <a:xfrm>
            <a:off x="5943600" y="4267200"/>
            <a:ext cx="2057400" cy="1588"/>
          </a:xfrm>
          <a:prstGeom prst="line">
            <a:avLst/>
          </a:prstGeom>
          <a:noFill/>
          <a:ln w="25400" cap="flat" cmpd="sng" algn="ctr">
            <a:solidFill>
              <a:schemeClr val="accent6"/>
            </a:solidFill>
            <a:prstDash val="solid"/>
            <a:round/>
            <a:headEnd type="none" w="med" len="med"/>
            <a:tailEnd type="none" w="med" len="med"/>
          </a:ln>
          <a:effectLst/>
        </p:spPr>
      </p:cxnSp>
      <p:sp>
        <p:nvSpPr>
          <p:cNvPr id="60" name="AutoShape 48"/>
          <p:cNvSpPr>
            <a:spLocks noChangeArrowheads="1"/>
          </p:cNvSpPr>
          <p:nvPr/>
        </p:nvSpPr>
        <p:spPr bwMode="auto">
          <a:xfrm>
            <a:off x="7315200" y="1676400"/>
            <a:ext cx="1676400" cy="6096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Media encap</a:t>
            </a:r>
          </a:p>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G.711, H.261</a:t>
            </a:r>
            <a:endParaRPr kumimoji="1" lang="en-GB" b="1" dirty="0">
              <a:solidFill>
                <a:schemeClr val="bg1">
                  <a:lumMod val="50000"/>
                </a:schemeClr>
              </a:solidFill>
              <a:latin typeface="Comic Sans MS" pitchFamily="66" charset="0"/>
            </a:endParaRPr>
          </a:p>
        </p:txBody>
      </p:sp>
      <p:sp>
        <p:nvSpPr>
          <p:cNvPr id="62" name="AutoShape 47"/>
          <p:cNvSpPr>
            <a:spLocks noChangeArrowheads="1"/>
          </p:cNvSpPr>
          <p:nvPr/>
        </p:nvSpPr>
        <p:spPr bwMode="auto">
          <a:xfrm>
            <a:off x="4953000" y="4495799"/>
            <a:ext cx="1371600" cy="228600"/>
          </a:xfrm>
          <a:prstGeom prst="roundRect">
            <a:avLst>
              <a:gd name="adj" fmla="val 16667"/>
            </a:avLst>
          </a:prstGeom>
          <a:solidFill>
            <a:schemeClr val="bg1">
              <a:lumMod val="75000"/>
            </a:schemeClr>
          </a:solidFill>
          <a:ln w="2540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DTLS</a:t>
            </a:r>
            <a:endParaRPr kumimoji="1" lang="en-GB" b="1" dirty="0">
              <a:solidFill>
                <a:schemeClr val="bg1">
                  <a:lumMod val="50000"/>
                </a:schemeClr>
              </a:solidFill>
              <a:latin typeface="Comic Sans MS" pitchFamily="66" charset="0"/>
            </a:endParaRPr>
          </a:p>
        </p:txBody>
      </p:sp>
      <p:sp>
        <p:nvSpPr>
          <p:cNvPr id="63" name="AutoShape 47"/>
          <p:cNvSpPr>
            <a:spLocks noChangeArrowheads="1"/>
          </p:cNvSpPr>
          <p:nvPr/>
        </p:nvSpPr>
        <p:spPr bwMode="auto">
          <a:xfrm>
            <a:off x="1905000" y="4495799"/>
            <a:ext cx="1752600" cy="228600"/>
          </a:xfrm>
          <a:prstGeom prst="roundRect">
            <a:avLst>
              <a:gd name="adj" fmla="val 16667"/>
            </a:avLst>
          </a:prstGeom>
          <a:solidFill>
            <a:schemeClr val="bg1">
              <a:lumMod val="75000"/>
            </a:schemeClr>
          </a:solidFill>
          <a:ln w="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TLS</a:t>
            </a:r>
            <a:endParaRPr kumimoji="1" lang="en-GB" b="1" dirty="0">
              <a:solidFill>
                <a:schemeClr val="bg1">
                  <a:lumMod val="50000"/>
                </a:schemeClr>
              </a:solidFill>
              <a:latin typeface="Comic Sans MS" pitchFamily="66" charset="0"/>
            </a:endParaRPr>
          </a:p>
        </p:txBody>
      </p:sp>
      <p:sp>
        <p:nvSpPr>
          <p:cNvPr id="58" name="AutoShape 6"/>
          <p:cNvSpPr>
            <a:spLocks noChangeArrowheads="1"/>
          </p:cNvSpPr>
          <p:nvPr/>
        </p:nvSpPr>
        <p:spPr bwMode="auto">
          <a:xfrm>
            <a:off x="304800" y="5029199"/>
            <a:ext cx="3886200" cy="457200"/>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latin typeface="Comic Sans MS" pitchFamily="66" charset="0"/>
              </a:rPr>
              <a:t>TCP</a:t>
            </a:r>
            <a:endParaRPr kumimoji="1" lang="en-GB" b="1" dirty="0">
              <a:latin typeface="Comic Sans MS" pitchFamily="66" charset="0"/>
            </a:endParaRPr>
          </a:p>
        </p:txBody>
      </p:sp>
      <p:sp>
        <p:nvSpPr>
          <p:cNvPr id="59" name="Slide Number Placeholder 58"/>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over TCP: Default Performance</a:t>
            </a:r>
            <a:endParaRPr lang="en-US" dirty="0"/>
          </a:p>
        </p:txBody>
      </p:sp>
      <p:sp>
        <p:nvSpPr>
          <p:cNvPr id="3" name="Text Placeholder 2"/>
          <p:cNvSpPr>
            <a:spLocks noGrp="1"/>
          </p:cNvSpPr>
          <p:nvPr>
            <p:ph type="body" sz="half" idx="1"/>
          </p:nvPr>
        </p:nvSpPr>
        <p:spPr>
          <a:xfrm>
            <a:off x="2286000" y="5867400"/>
            <a:ext cx="4495800" cy="715963"/>
          </a:xfrm>
        </p:spPr>
        <p:txBody>
          <a:bodyPr/>
          <a:lstStyle/>
          <a:p>
            <a:r>
              <a:rPr lang="en-US" dirty="0" smtClean="0"/>
              <a:t>Clear congestion collapse after overload</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40</a:t>
            </a:fld>
            <a:endParaRPr lang="en-US" altLang="zh-CN" dirty="0"/>
          </a:p>
        </p:txBody>
      </p:sp>
      <p:pic>
        <p:nvPicPr>
          <p:cNvPr id="335874" name="Picture 2"/>
          <p:cNvPicPr>
            <a:picLocks noGrp="1" noChangeAspect="1" noChangeArrowheads="1"/>
          </p:cNvPicPr>
          <p:nvPr>
            <p:ph sz="half" idx="2"/>
          </p:nvPr>
        </p:nvPicPr>
        <p:blipFill>
          <a:blip r:embed="rId2" cstate="print"/>
          <a:srcRect/>
          <a:stretch>
            <a:fillRect/>
          </a:stretch>
        </p:blipFill>
        <p:spPr bwMode="auto">
          <a:xfrm>
            <a:off x="1828800" y="2438400"/>
            <a:ext cx="5105400" cy="3276600"/>
          </a:xfrm>
          <a:prstGeom prst="rect">
            <a:avLst/>
          </a:prstGeom>
          <a:noFill/>
          <a:ln w="9525">
            <a:noFill/>
            <a:miter lim="800000"/>
            <a:headEnd/>
            <a:tailEnd/>
          </a:ln>
          <a:effectLst/>
        </p:spPr>
      </p:pic>
      <p:grpSp>
        <p:nvGrpSpPr>
          <p:cNvPr id="22" name="Group 21"/>
          <p:cNvGrpSpPr/>
          <p:nvPr/>
        </p:nvGrpSpPr>
        <p:grpSpPr>
          <a:xfrm>
            <a:off x="1295400" y="990600"/>
            <a:ext cx="6096000" cy="1359932"/>
            <a:chOff x="1295400" y="990600"/>
            <a:chExt cx="6096000" cy="1359932"/>
          </a:xfrm>
        </p:grpSpPr>
        <p:pic>
          <p:nvPicPr>
            <p:cNvPr id="17" name="Picture 6" descr="openpower-720"/>
            <p:cNvPicPr>
              <a:picLocks noChangeAspect="1" noChangeArrowheads="1"/>
            </p:cNvPicPr>
            <p:nvPr/>
          </p:nvPicPr>
          <p:blipFill>
            <a:blip r:embed="rId3" cstate="print"/>
            <a:srcRect/>
            <a:stretch>
              <a:fillRect/>
            </a:stretch>
          </p:blipFill>
          <p:spPr bwMode="auto">
            <a:xfrm>
              <a:off x="1295400" y="1066800"/>
              <a:ext cx="762000" cy="875771"/>
            </a:xfrm>
            <a:prstGeom prst="rect">
              <a:avLst/>
            </a:prstGeom>
            <a:noFill/>
            <a:ln w="9525">
              <a:noFill/>
              <a:miter lim="800000"/>
              <a:headEnd/>
              <a:tailEnd/>
            </a:ln>
          </p:spPr>
        </p:pic>
        <p:sp>
          <p:nvSpPr>
            <p:cNvPr id="24" name="TextBox 23"/>
            <p:cNvSpPr txBox="1"/>
            <p:nvPr/>
          </p:nvSpPr>
          <p:spPr>
            <a:xfrm>
              <a:off x="1295400" y="1905000"/>
              <a:ext cx="685800" cy="369332"/>
            </a:xfrm>
            <a:prstGeom prst="rect">
              <a:avLst/>
            </a:prstGeom>
            <a:noFill/>
          </p:spPr>
          <p:txBody>
            <a:bodyPr wrap="square" rtlCol="0">
              <a:spAutoFit/>
            </a:bodyPr>
            <a:lstStyle/>
            <a:p>
              <a:r>
                <a:rPr lang="en-US" dirty="0" smtClean="0">
                  <a:solidFill>
                    <a:schemeClr val="accent2"/>
                  </a:solidFill>
                  <a:latin typeface="Comic Sans MS" pitchFamily="66" charset="0"/>
                </a:rPr>
                <a:t>UAC</a:t>
              </a:r>
              <a:endParaRPr lang="en-US" dirty="0">
                <a:solidFill>
                  <a:schemeClr val="accent2"/>
                </a:solidFill>
                <a:latin typeface="Comic Sans MS" pitchFamily="66" charset="0"/>
              </a:endParaRPr>
            </a:p>
          </p:txBody>
        </p:sp>
        <p:sp>
          <p:nvSpPr>
            <p:cNvPr id="25" name="TextBox 24"/>
            <p:cNvSpPr txBox="1"/>
            <p:nvPr/>
          </p:nvSpPr>
          <p:spPr>
            <a:xfrm>
              <a:off x="2971800" y="1905000"/>
              <a:ext cx="609600" cy="381000"/>
            </a:xfrm>
            <a:prstGeom prst="rect">
              <a:avLst/>
            </a:prstGeom>
            <a:noFill/>
          </p:spPr>
          <p:txBody>
            <a:bodyPr wrap="square" rtlCol="0">
              <a:spAutoFit/>
            </a:bodyPr>
            <a:lstStyle/>
            <a:p>
              <a:r>
                <a:rPr lang="en-US" dirty="0" smtClean="0">
                  <a:solidFill>
                    <a:schemeClr val="accent2"/>
                  </a:solidFill>
                  <a:latin typeface="Comic Sans MS" pitchFamily="66" charset="0"/>
                </a:rPr>
                <a:t>SE</a:t>
              </a:r>
              <a:endParaRPr lang="en-US" dirty="0">
                <a:solidFill>
                  <a:schemeClr val="accent2"/>
                </a:solidFill>
                <a:latin typeface="Comic Sans MS" pitchFamily="66" charset="0"/>
              </a:endParaRPr>
            </a:p>
          </p:txBody>
        </p:sp>
        <p:sp>
          <p:nvSpPr>
            <p:cNvPr id="26" name="TextBox 25"/>
            <p:cNvSpPr txBox="1"/>
            <p:nvPr/>
          </p:nvSpPr>
          <p:spPr>
            <a:xfrm>
              <a:off x="5029200" y="1981200"/>
              <a:ext cx="609600" cy="369332"/>
            </a:xfrm>
            <a:prstGeom prst="rect">
              <a:avLst/>
            </a:prstGeom>
            <a:noFill/>
          </p:spPr>
          <p:txBody>
            <a:bodyPr wrap="square" rtlCol="0">
              <a:spAutoFit/>
            </a:bodyPr>
            <a:lstStyle/>
            <a:p>
              <a:r>
                <a:rPr lang="en-US" dirty="0" smtClean="0">
                  <a:solidFill>
                    <a:schemeClr val="accent2"/>
                  </a:solidFill>
                  <a:latin typeface="Comic Sans MS" pitchFamily="66" charset="0"/>
                </a:rPr>
                <a:t>RE</a:t>
              </a:r>
              <a:endParaRPr lang="en-US" dirty="0">
                <a:solidFill>
                  <a:schemeClr val="accent2"/>
                </a:solidFill>
                <a:latin typeface="Comic Sans MS" pitchFamily="66" charset="0"/>
              </a:endParaRPr>
            </a:p>
          </p:txBody>
        </p:sp>
        <p:sp>
          <p:nvSpPr>
            <p:cNvPr id="27" name="TextBox 26"/>
            <p:cNvSpPr txBox="1"/>
            <p:nvPr/>
          </p:nvSpPr>
          <p:spPr>
            <a:xfrm>
              <a:off x="6629400" y="1905000"/>
              <a:ext cx="762000" cy="369332"/>
            </a:xfrm>
            <a:prstGeom prst="rect">
              <a:avLst/>
            </a:prstGeom>
            <a:noFill/>
          </p:spPr>
          <p:txBody>
            <a:bodyPr wrap="square" rtlCol="0">
              <a:spAutoFit/>
            </a:bodyPr>
            <a:lstStyle/>
            <a:p>
              <a:r>
                <a:rPr lang="en-US" dirty="0" smtClean="0">
                  <a:solidFill>
                    <a:schemeClr val="accent2"/>
                  </a:solidFill>
                  <a:latin typeface="Comic Sans MS" pitchFamily="66" charset="0"/>
                </a:rPr>
                <a:t>UAS</a:t>
              </a:r>
              <a:endParaRPr lang="en-US" dirty="0">
                <a:solidFill>
                  <a:schemeClr val="accent2"/>
                </a:solidFill>
                <a:latin typeface="Comic Sans MS" pitchFamily="66" charset="0"/>
              </a:endParaRPr>
            </a:p>
          </p:txBody>
        </p:sp>
        <p:pic>
          <p:nvPicPr>
            <p:cNvPr id="28" name="Picture 6" descr="openpower-720"/>
            <p:cNvPicPr>
              <a:picLocks noChangeAspect="1" noChangeArrowheads="1"/>
            </p:cNvPicPr>
            <p:nvPr/>
          </p:nvPicPr>
          <p:blipFill>
            <a:blip r:embed="rId3" cstate="print"/>
            <a:srcRect/>
            <a:stretch>
              <a:fillRect/>
            </a:stretch>
          </p:blipFill>
          <p:spPr bwMode="auto">
            <a:xfrm>
              <a:off x="2895600" y="1066800"/>
              <a:ext cx="762000" cy="875771"/>
            </a:xfrm>
            <a:prstGeom prst="rect">
              <a:avLst/>
            </a:prstGeom>
            <a:noFill/>
            <a:ln w="9525">
              <a:noFill/>
              <a:miter lim="800000"/>
              <a:headEnd/>
              <a:tailEnd/>
            </a:ln>
          </p:spPr>
        </p:pic>
        <p:pic>
          <p:nvPicPr>
            <p:cNvPr id="29" name="Picture 6" descr="openpower-720"/>
            <p:cNvPicPr>
              <a:picLocks noChangeAspect="1" noChangeArrowheads="1"/>
            </p:cNvPicPr>
            <p:nvPr/>
          </p:nvPicPr>
          <p:blipFill>
            <a:blip r:embed="rId3" cstate="print"/>
            <a:srcRect/>
            <a:stretch>
              <a:fillRect/>
            </a:stretch>
          </p:blipFill>
          <p:spPr bwMode="auto">
            <a:xfrm>
              <a:off x="4876800" y="1066800"/>
              <a:ext cx="762000" cy="875771"/>
            </a:xfrm>
            <a:prstGeom prst="rect">
              <a:avLst/>
            </a:prstGeom>
            <a:noFill/>
            <a:ln w="9525">
              <a:noFill/>
              <a:miter lim="800000"/>
              <a:headEnd/>
              <a:tailEnd/>
            </a:ln>
          </p:spPr>
        </p:pic>
        <p:pic>
          <p:nvPicPr>
            <p:cNvPr id="30" name="Picture 6" descr="openpower-720"/>
            <p:cNvPicPr>
              <a:picLocks noChangeAspect="1" noChangeArrowheads="1"/>
            </p:cNvPicPr>
            <p:nvPr/>
          </p:nvPicPr>
          <p:blipFill>
            <a:blip r:embed="rId3" cstate="print"/>
            <a:srcRect/>
            <a:stretch>
              <a:fillRect/>
            </a:stretch>
          </p:blipFill>
          <p:spPr bwMode="auto">
            <a:xfrm>
              <a:off x="6629400" y="1066800"/>
              <a:ext cx="762000" cy="875771"/>
            </a:xfrm>
            <a:prstGeom prst="rect">
              <a:avLst/>
            </a:prstGeom>
            <a:noFill/>
            <a:ln w="9525">
              <a:noFill/>
              <a:miter lim="800000"/>
              <a:headEnd/>
              <a:tailEnd/>
            </a:ln>
          </p:spPr>
        </p:pic>
        <p:sp>
          <p:nvSpPr>
            <p:cNvPr id="20" name="Line 9"/>
            <p:cNvSpPr>
              <a:spLocks noChangeShapeType="1"/>
            </p:cNvSpPr>
            <p:nvPr/>
          </p:nvSpPr>
          <p:spPr bwMode="auto">
            <a:xfrm>
              <a:off x="5562600" y="1600200"/>
              <a:ext cx="1139825" cy="1588"/>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19" name="Line 8"/>
            <p:cNvSpPr>
              <a:spLocks noChangeShapeType="1"/>
            </p:cNvSpPr>
            <p:nvPr/>
          </p:nvSpPr>
          <p:spPr bwMode="auto">
            <a:xfrm>
              <a:off x="3581400" y="1600200"/>
              <a:ext cx="1371600" cy="0"/>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21" name="Line 10"/>
            <p:cNvSpPr>
              <a:spLocks noChangeShapeType="1"/>
            </p:cNvSpPr>
            <p:nvPr/>
          </p:nvSpPr>
          <p:spPr bwMode="auto">
            <a:xfrm flipV="1">
              <a:off x="1981200" y="1600200"/>
              <a:ext cx="990600" cy="0"/>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23" name="Oval 22"/>
            <p:cNvSpPr/>
            <p:nvPr/>
          </p:nvSpPr>
          <p:spPr bwMode="auto">
            <a:xfrm>
              <a:off x="4724400" y="990600"/>
              <a:ext cx="990600" cy="990600"/>
            </a:xfrm>
            <a:prstGeom prst="ellipse">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solidFill>
                <a:effectLst/>
                <a:latin typeface="Arial" charset="0"/>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5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SIP over TCP Internals: Final Screen Log</a:t>
            </a:r>
            <a:endParaRPr lang="en-US" dirty="0"/>
          </a:p>
        </p:txBody>
      </p:sp>
      <p:sp>
        <p:nvSpPr>
          <p:cNvPr id="3" name="Text Placeholder 2"/>
          <p:cNvSpPr>
            <a:spLocks noGrp="1"/>
          </p:cNvSpPr>
          <p:nvPr>
            <p:ph type="body" sz="half" idx="1"/>
          </p:nvPr>
        </p:nvSpPr>
        <p:spPr>
          <a:xfrm>
            <a:off x="762000" y="3276600"/>
            <a:ext cx="7848600" cy="1143000"/>
          </a:xfrm>
        </p:spPr>
        <p:txBody>
          <a:bodyPr/>
          <a:lstStyle/>
          <a:p>
            <a:pPr>
              <a:buFont typeface="Wingdings" pitchFamily="2" charset="2"/>
              <a:buChar char="q"/>
            </a:pPr>
            <a:r>
              <a:rPr lang="en-US" dirty="0" smtClean="0"/>
              <a:t>UAS: only 3821 of the 25899 INV receives ACK, all the rest timed out</a:t>
            </a:r>
          </a:p>
          <a:p>
            <a:pPr>
              <a:buFont typeface="Wingdings" pitchFamily="2" charset="2"/>
              <a:buChar char="q"/>
            </a:pPr>
            <a:r>
              <a:rPr lang="en-US" dirty="0" smtClean="0"/>
              <a:t>UAC: sends 10106 ACKs but 6285 of them too late when arrived at UAS</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41</a:t>
            </a:fld>
            <a:endParaRPr lang="en-US" altLang="zh-CN" dirty="0"/>
          </a:p>
        </p:txBody>
      </p:sp>
      <p:grpSp>
        <p:nvGrpSpPr>
          <p:cNvPr id="13" name="Group 12"/>
          <p:cNvGrpSpPr/>
          <p:nvPr/>
        </p:nvGrpSpPr>
        <p:grpSpPr>
          <a:xfrm>
            <a:off x="1066800" y="4114800"/>
            <a:ext cx="7772400" cy="2057400"/>
            <a:chOff x="838200" y="4267200"/>
            <a:chExt cx="7772400" cy="2057400"/>
          </a:xfrm>
          <a:solidFill>
            <a:schemeClr val="accent2"/>
          </a:solidFill>
        </p:grpSpPr>
        <p:sp>
          <p:nvSpPr>
            <p:cNvPr id="12" name="Rounded Rectangle 11"/>
            <p:cNvSpPr/>
            <p:nvPr/>
          </p:nvSpPr>
          <p:spPr bwMode="auto">
            <a:xfrm>
              <a:off x="838200" y="4267200"/>
              <a:ext cx="7772400" cy="2057400"/>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7" name="Picture 2"/>
            <p:cNvPicPr>
              <a:picLocks noChangeAspect="1" noChangeArrowheads="1"/>
            </p:cNvPicPr>
            <p:nvPr/>
          </p:nvPicPr>
          <p:blipFill>
            <a:blip r:embed="rId2" cstate="print"/>
            <a:srcRect/>
            <a:stretch>
              <a:fillRect/>
            </a:stretch>
          </p:blipFill>
          <p:spPr bwMode="auto">
            <a:xfrm>
              <a:off x="990600" y="4419600"/>
              <a:ext cx="7442616" cy="1792104"/>
            </a:xfrm>
            <a:prstGeom prst="rect">
              <a:avLst/>
            </a:prstGeom>
            <a:grpFill/>
            <a:ln w="9525">
              <a:noFill/>
              <a:miter lim="800000"/>
              <a:headEnd/>
              <a:tailEnd/>
            </a:ln>
          </p:spPr>
        </p:pic>
      </p:grpSp>
      <p:grpSp>
        <p:nvGrpSpPr>
          <p:cNvPr id="14" name="Group 13"/>
          <p:cNvGrpSpPr/>
          <p:nvPr/>
        </p:nvGrpSpPr>
        <p:grpSpPr>
          <a:xfrm>
            <a:off x="1143000" y="1066800"/>
            <a:ext cx="7543800" cy="2057400"/>
            <a:chOff x="1143000" y="914400"/>
            <a:chExt cx="7543800" cy="2057400"/>
          </a:xfrm>
          <a:solidFill>
            <a:schemeClr val="accent2"/>
          </a:solidFill>
        </p:grpSpPr>
        <p:sp>
          <p:nvSpPr>
            <p:cNvPr id="11" name="Rounded Rectangle 10"/>
            <p:cNvSpPr/>
            <p:nvPr/>
          </p:nvSpPr>
          <p:spPr bwMode="auto">
            <a:xfrm>
              <a:off x="1143000" y="914400"/>
              <a:ext cx="7543800" cy="2057400"/>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8" name="Picture 3"/>
            <p:cNvPicPr>
              <a:picLocks noChangeAspect="1" noChangeArrowheads="1"/>
            </p:cNvPicPr>
            <p:nvPr/>
          </p:nvPicPr>
          <p:blipFill>
            <a:blip r:embed="rId3" cstate="print"/>
            <a:srcRect/>
            <a:stretch>
              <a:fillRect/>
            </a:stretch>
          </p:blipFill>
          <p:spPr bwMode="auto">
            <a:xfrm>
              <a:off x="1295400" y="1066800"/>
              <a:ext cx="7239000" cy="1743075"/>
            </a:xfrm>
            <a:prstGeom prst="rect">
              <a:avLst/>
            </a:prstGeom>
            <a:grpFill/>
            <a:ln w="9525">
              <a:noFill/>
              <a:miter lim="800000"/>
              <a:headEnd/>
              <a:tailEnd/>
            </a:ln>
          </p:spPr>
        </p:pic>
      </p:grpSp>
      <p:sp>
        <p:nvSpPr>
          <p:cNvPr id="9" name="TextBox 8"/>
          <p:cNvSpPr txBox="1"/>
          <p:nvPr/>
        </p:nvSpPr>
        <p:spPr>
          <a:xfrm>
            <a:off x="304800" y="5257800"/>
            <a:ext cx="662361" cy="369332"/>
          </a:xfrm>
          <a:prstGeom prst="rect">
            <a:avLst/>
          </a:prstGeom>
          <a:noFill/>
        </p:spPr>
        <p:txBody>
          <a:bodyPr wrap="none" rtlCol="0">
            <a:spAutoFit/>
          </a:bodyPr>
          <a:lstStyle/>
          <a:p>
            <a:r>
              <a:rPr lang="en-US" dirty="0" smtClean="0">
                <a:latin typeface="Comic Sans MS" pitchFamily="66" charset="0"/>
              </a:rPr>
              <a:t>UAC</a:t>
            </a:r>
            <a:endParaRPr lang="en-US" dirty="0">
              <a:latin typeface="Comic Sans MS" pitchFamily="66" charset="0"/>
            </a:endParaRPr>
          </a:p>
        </p:txBody>
      </p:sp>
      <p:sp>
        <p:nvSpPr>
          <p:cNvPr id="10" name="TextBox 9"/>
          <p:cNvSpPr txBox="1"/>
          <p:nvPr/>
        </p:nvSpPr>
        <p:spPr>
          <a:xfrm>
            <a:off x="457200" y="1828800"/>
            <a:ext cx="683200" cy="369332"/>
          </a:xfrm>
          <a:prstGeom prst="rect">
            <a:avLst/>
          </a:prstGeom>
          <a:noFill/>
        </p:spPr>
        <p:txBody>
          <a:bodyPr wrap="none" rtlCol="0">
            <a:spAutoFit/>
          </a:bodyPr>
          <a:lstStyle/>
          <a:p>
            <a:r>
              <a:rPr lang="en-US" dirty="0" smtClean="0">
                <a:latin typeface="Comic Sans MS" pitchFamily="66" charset="0"/>
              </a:rPr>
              <a:t>UAS</a:t>
            </a:r>
            <a:endParaRPr lang="en-US" dirty="0">
              <a:latin typeface="Comic Sans MS" pitchFamily="66" charset="0"/>
            </a:endParaRPr>
          </a:p>
        </p:txBody>
      </p:sp>
      <p:sp>
        <p:nvSpPr>
          <p:cNvPr id="15" name="TextBox 14"/>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SIP over TCP Internals: Post Dial Delay</a:t>
            </a:r>
            <a:endParaRPr lang="en-US" dirty="0"/>
          </a:p>
        </p:txBody>
      </p:sp>
      <p:sp>
        <p:nvSpPr>
          <p:cNvPr id="3" name="Text Placeholder 2"/>
          <p:cNvSpPr>
            <a:spLocks noGrp="1"/>
          </p:cNvSpPr>
          <p:nvPr>
            <p:ph type="body" sz="half" idx="1"/>
          </p:nvPr>
        </p:nvSpPr>
        <p:spPr>
          <a:xfrm>
            <a:off x="381000" y="1752600"/>
            <a:ext cx="4038600" cy="3352799"/>
          </a:xfrm>
        </p:spPr>
        <p:txBody>
          <a:bodyPr/>
          <a:lstStyle/>
          <a:p>
            <a:r>
              <a:rPr lang="en-US" dirty="0" smtClean="0"/>
              <a:t>Delay between INVITE sent and 180/200 received</a:t>
            </a:r>
          </a:p>
          <a:p>
            <a:endParaRPr lang="en-US" dirty="0" smtClean="0"/>
          </a:p>
          <a:p>
            <a:r>
              <a:rPr lang="en-US" dirty="0" smtClean="0"/>
              <a:t>Even without considering whether ACK is delivered successfully</a:t>
            </a:r>
          </a:p>
          <a:p>
            <a:endParaRPr lang="en-US" dirty="0" smtClean="0"/>
          </a:p>
          <a:p>
            <a:pPr lvl="1"/>
            <a:r>
              <a:rPr lang="en-US" dirty="0" smtClean="0"/>
              <a:t>73% PDD between 8 ~ 16 s</a:t>
            </a:r>
          </a:p>
          <a:p>
            <a:pPr lvl="1"/>
            <a:r>
              <a:rPr lang="en-US" dirty="0" smtClean="0"/>
              <a:t>24% PDD between 4 ~ 8 s</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42</a:t>
            </a:fld>
            <a:endParaRPr lang="en-US" altLang="zh-CN" dirty="0"/>
          </a:p>
        </p:txBody>
      </p:sp>
      <p:pic>
        <p:nvPicPr>
          <p:cNvPr id="421890" name="Picture 2"/>
          <p:cNvPicPr>
            <a:picLocks noGrp="1" noChangeAspect="1" noChangeArrowheads="1"/>
          </p:cNvPicPr>
          <p:nvPr>
            <p:ph sz="half" idx="2"/>
          </p:nvPr>
        </p:nvPicPr>
        <p:blipFill>
          <a:blip r:embed="rId2" cstate="print"/>
          <a:srcRect/>
          <a:stretch>
            <a:fillRect/>
          </a:stretch>
        </p:blipFill>
        <p:spPr bwMode="auto">
          <a:xfrm>
            <a:off x="4114800" y="1676400"/>
            <a:ext cx="4572000" cy="3019245"/>
          </a:xfrm>
          <a:prstGeom prst="rect">
            <a:avLst/>
          </a:prstGeom>
          <a:noFill/>
          <a:ln w="9525">
            <a:noFill/>
            <a:miter lim="800000"/>
            <a:headEnd/>
            <a:tailEnd/>
          </a:ln>
          <a:effectLst/>
        </p:spPr>
      </p:pic>
      <p:sp>
        <p:nvSpPr>
          <p:cNvPr id="11" name="TextBox 10"/>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over TCP Overload Control: Observations and Solutions</a:t>
            </a:r>
            <a:endParaRPr lang="en-US" dirty="0"/>
          </a:p>
        </p:txBody>
      </p:sp>
      <p:sp>
        <p:nvSpPr>
          <p:cNvPr id="3" name="Text Placeholder 2"/>
          <p:cNvSpPr>
            <a:spLocks noGrp="1"/>
          </p:cNvSpPr>
          <p:nvPr>
            <p:ph type="body" sz="half" idx="1"/>
          </p:nvPr>
        </p:nvSpPr>
        <p:spPr>
          <a:xfrm>
            <a:off x="457200" y="990601"/>
            <a:ext cx="7772400" cy="1752599"/>
          </a:xfrm>
        </p:spPr>
        <p:txBody>
          <a:bodyPr/>
          <a:lstStyle/>
          <a:p>
            <a:endParaRPr lang="en-US" dirty="0" smtClean="0"/>
          </a:p>
          <a:p>
            <a:pPr>
              <a:buFont typeface="Wingdings" pitchFamily="2" charset="2"/>
              <a:buChar char="q"/>
            </a:pPr>
            <a:r>
              <a:rPr lang="en-US" dirty="0" smtClean="0"/>
              <a:t>Non-atomic application session load makes default transport level flow admission control ineffective</a:t>
            </a:r>
          </a:p>
          <a:p>
            <a:pPr lvl="1">
              <a:buFont typeface="Wingdings" pitchFamily="2" charset="2"/>
              <a:buChar char="q"/>
            </a:pPr>
            <a:r>
              <a:rPr lang="en-US" dirty="0" smtClean="0"/>
              <a:t>INVITE much more expensive than other messages</a:t>
            </a:r>
          </a:p>
          <a:p>
            <a:pPr lvl="1">
              <a:buFont typeface="Wingdings" pitchFamily="2" charset="2"/>
              <a:buChar char="q"/>
            </a:pPr>
            <a:r>
              <a:rPr lang="en-US" dirty="0" smtClean="0"/>
              <a:t>In-session messages from different connections at different time</a:t>
            </a:r>
          </a:p>
          <a:p>
            <a:pPr lvl="1">
              <a:buFont typeface="Wingdings" pitchFamily="2" charset="2"/>
              <a:buChar char="q"/>
            </a:pPr>
            <a:endParaRPr lang="en-US" dirty="0" smtClean="0"/>
          </a:p>
          <a:p>
            <a:pPr lvl="1">
              <a:buNone/>
            </a:pPr>
            <a:r>
              <a:rPr lang="en-US" dirty="0" smtClean="0">
                <a:sym typeface="Wingdings" pitchFamily="2" charset="2"/>
              </a:rPr>
              <a:t>   </a:t>
            </a:r>
            <a:endParaRPr lang="en-US" dirty="0" smtClean="0">
              <a:solidFill>
                <a:srgbClr val="FF0000"/>
              </a:solidFill>
            </a:endParaRPr>
          </a:p>
          <a:p>
            <a:pPr lvl="1">
              <a:buFont typeface="Wingdings" pitchFamily="2" charset="2"/>
              <a:buChar char="q"/>
            </a:pPr>
            <a:endParaRPr lang="en-US" dirty="0" smtClean="0"/>
          </a:p>
          <a:p>
            <a:pPr>
              <a:buFont typeface="Wingdings" pitchFamily="2" charset="2"/>
              <a:buChar char="q"/>
            </a:pPr>
            <a:r>
              <a:rPr lang="en-US" dirty="0" smtClean="0"/>
              <a:t>Default system buffer leads to unacceptable delays</a:t>
            </a:r>
          </a:p>
          <a:p>
            <a:pPr lvl="1">
              <a:buFont typeface="Wingdings" pitchFamily="2" charset="2"/>
              <a:buChar char="q"/>
            </a:pPr>
            <a:r>
              <a:rPr lang="en-US" dirty="0" smtClean="0"/>
              <a:t>SE socket send buffer</a:t>
            </a:r>
          </a:p>
          <a:p>
            <a:pPr lvl="1">
              <a:buFont typeface="Wingdings" pitchFamily="2" charset="2"/>
              <a:buChar char="q"/>
            </a:pPr>
            <a:r>
              <a:rPr lang="en-US" dirty="0" smtClean="0"/>
              <a:t>RE socket receive buffer</a:t>
            </a:r>
          </a:p>
          <a:p>
            <a:pPr lvl="1">
              <a:buFont typeface="Wingdings" pitchFamily="2" charset="2"/>
              <a:buChar char="q"/>
            </a:pPr>
            <a:r>
              <a:rPr lang="en-US" dirty="0" smtClean="0"/>
              <a:t>RE server application buffer</a:t>
            </a:r>
          </a:p>
          <a:p>
            <a:pPr lvl="1">
              <a:buFont typeface="Wingdings" pitchFamily="2" charset="2"/>
              <a:buChar char="q"/>
            </a:pPr>
            <a:endParaRPr lang="en-US" dirty="0" smtClean="0"/>
          </a:p>
          <a:p>
            <a:pPr lvl="1">
              <a:buNone/>
            </a:pPr>
            <a:r>
              <a:rPr lang="en-US" dirty="0" smtClean="0"/>
              <a:t>   </a:t>
            </a:r>
            <a:endParaRPr lang="en-US" dirty="0" smtClean="0">
              <a:solidFill>
                <a:srgbClr val="FF000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Wingdings" pitchFamily="2" charset="2"/>
              <a:buChar char="q"/>
            </a:pPr>
            <a:r>
              <a:rPr lang="en-US" dirty="0" smtClean="0"/>
              <a:t> INVITE carries different “weight” from other messages</a:t>
            </a:r>
          </a:p>
          <a:p>
            <a:pPr>
              <a:buFont typeface="Wingdings" pitchFamily="2" charset="2"/>
              <a:buChar char="q"/>
            </a:pPr>
            <a:r>
              <a:rPr lang="en-US" dirty="0" smtClean="0"/>
              <a:t> Default system buffer lead to unacceptable delay</a:t>
            </a:r>
          </a:p>
          <a:p>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43</a:t>
            </a:fld>
            <a:endParaRPr lang="en-US" altLang="zh-CN" dirty="0"/>
          </a:p>
        </p:txBody>
      </p:sp>
      <p:sp>
        <p:nvSpPr>
          <p:cNvPr id="7" name="TextBox 6"/>
          <p:cNvSpPr txBox="1"/>
          <p:nvPr/>
        </p:nvSpPr>
        <p:spPr>
          <a:xfrm>
            <a:off x="1143000" y="5562600"/>
            <a:ext cx="4267200" cy="369332"/>
          </a:xfrm>
          <a:prstGeom prst="rect">
            <a:avLst/>
          </a:prstGeom>
          <a:noFill/>
        </p:spPr>
        <p:txBody>
          <a:bodyPr wrap="square" rtlCol="0">
            <a:spAutoFit/>
          </a:bodyPr>
          <a:lstStyle/>
          <a:p>
            <a:r>
              <a:rPr lang="en-US" dirty="0" smtClean="0"/>
              <a:t>Solution </a:t>
            </a:r>
            <a:r>
              <a:rPr lang="en-US" dirty="0" smtClean="0">
                <a:sym typeface="Wingdings" pitchFamily="2" charset="2"/>
              </a:rPr>
              <a:t> </a:t>
            </a:r>
            <a:r>
              <a:rPr lang="en-US" dirty="0" smtClean="0">
                <a:solidFill>
                  <a:srgbClr val="FF0000"/>
                </a:solidFill>
                <a:sym typeface="Wingdings" pitchFamily="2" charset="2"/>
              </a:rPr>
              <a:t>minimize the buffers</a:t>
            </a:r>
            <a:endParaRPr lang="en-US" dirty="0"/>
          </a:p>
        </p:txBody>
      </p:sp>
      <p:sp>
        <p:nvSpPr>
          <p:cNvPr id="8" name="TextBox 7"/>
          <p:cNvSpPr txBox="1"/>
          <p:nvPr/>
        </p:nvSpPr>
        <p:spPr>
          <a:xfrm>
            <a:off x="1066800" y="2819400"/>
            <a:ext cx="4267200" cy="369332"/>
          </a:xfrm>
          <a:prstGeom prst="rect">
            <a:avLst/>
          </a:prstGeom>
          <a:noFill/>
        </p:spPr>
        <p:txBody>
          <a:bodyPr wrap="square" rtlCol="0">
            <a:spAutoFit/>
          </a:bodyPr>
          <a:lstStyle/>
          <a:p>
            <a:r>
              <a:rPr lang="en-US" dirty="0" smtClean="0">
                <a:sym typeface="Wingdings" pitchFamily="2" charset="2"/>
              </a:rPr>
              <a:t>Solution  </a:t>
            </a:r>
            <a:r>
              <a:rPr lang="en-US" dirty="0" smtClean="0">
                <a:solidFill>
                  <a:srgbClr val="FF0000"/>
                </a:solidFill>
                <a:sym typeface="Wingdings" pitchFamily="2" charset="2"/>
              </a:rPr>
              <a:t>split the connections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Over TCP Overload Control Mechanism: DC+MB</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44</a:t>
            </a:fld>
            <a:endParaRPr lang="en-US" altLang="zh-CN" dirty="0"/>
          </a:p>
        </p:txBody>
      </p:sp>
      <p:grpSp>
        <p:nvGrpSpPr>
          <p:cNvPr id="277" name="Group 276"/>
          <p:cNvGrpSpPr/>
          <p:nvPr/>
        </p:nvGrpSpPr>
        <p:grpSpPr>
          <a:xfrm>
            <a:off x="0" y="1219200"/>
            <a:ext cx="5334000" cy="5004375"/>
            <a:chOff x="0" y="1219200"/>
            <a:chExt cx="5334000" cy="5004375"/>
          </a:xfrm>
        </p:grpSpPr>
        <p:grpSp>
          <p:nvGrpSpPr>
            <p:cNvPr id="266" name="Group 265"/>
            <p:cNvGrpSpPr/>
            <p:nvPr/>
          </p:nvGrpSpPr>
          <p:grpSpPr>
            <a:xfrm>
              <a:off x="0" y="1219200"/>
              <a:ext cx="5257800" cy="4343400"/>
              <a:chOff x="1752600" y="1066800"/>
              <a:chExt cx="5867400" cy="4953000"/>
            </a:xfrm>
          </p:grpSpPr>
          <p:grpSp>
            <p:nvGrpSpPr>
              <p:cNvPr id="222" name="Group 221"/>
              <p:cNvGrpSpPr/>
              <p:nvPr/>
            </p:nvGrpSpPr>
            <p:grpSpPr>
              <a:xfrm>
                <a:off x="1752600" y="1066800"/>
                <a:ext cx="5867400" cy="4953000"/>
                <a:chOff x="533400" y="1905000"/>
                <a:chExt cx="5867400" cy="4953000"/>
              </a:xfrm>
            </p:grpSpPr>
            <p:sp>
              <p:nvSpPr>
                <p:cNvPr id="223" name="Rounded Rectangle 222"/>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Oval Callout 223"/>
                <p:cNvSpPr/>
                <p:nvPr/>
              </p:nvSpPr>
              <p:spPr>
                <a:xfrm>
                  <a:off x="3962400" y="1905000"/>
                  <a:ext cx="2438400" cy="1295400"/>
                </a:xfrm>
                <a:prstGeom prst="wedgeEllipseCallout">
                  <a:avLst>
                    <a:gd name="adj1" fmla="val -28409"/>
                    <a:gd name="adj2" fmla="val 99380"/>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Oval Callout 224"/>
                <p:cNvSpPr/>
                <p:nvPr/>
              </p:nvSpPr>
              <p:spPr>
                <a:xfrm>
                  <a:off x="3581400" y="5715000"/>
                  <a:ext cx="2514600" cy="1143000"/>
                </a:xfrm>
                <a:prstGeom prst="wedgeEllipseCallout">
                  <a:avLst>
                    <a:gd name="adj1" fmla="val -9223"/>
                    <a:gd name="adj2" fmla="val -9728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6" name="Rounded Rectangle 225"/>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227" name="Straight Arrow Connector 226"/>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228" name="Straight Arrow Connector 227"/>
                <p:cNvCxnSpPr>
                  <a:endCxn id="226"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cxnSp>
              <p:nvCxnSpPr>
                <p:cNvPr id="229" name="Straight Arrow Connector 228"/>
                <p:cNvCxnSpPr/>
                <p:nvPr/>
              </p:nvCxnSpPr>
              <p:spPr>
                <a:xfrm>
                  <a:off x="2514600" y="4114800"/>
                  <a:ext cx="1600200" cy="1588"/>
                </a:xfrm>
                <a:prstGeom prst="straightConnector1">
                  <a:avLst/>
                </a:prstGeom>
                <a:noFill/>
                <a:ln w="19050" cap="flat" cmpd="sng" algn="ctr">
                  <a:solidFill>
                    <a:srgbClr val="1F497D"/>
                  </a:solidFill>
                  <a:prstDash val="solid"/>
                  <a:tailEnd type="stealth" w="med" len="lg"/>
                </a:ln>
                <a:effectLst/>
              </p:spPr>
            </p:cxnSp>
            <p:sp>
              <p:nvSpPr>
                <p:cNvPr id="230" name="TextBox 229"/>
                <p:cNvSpPr txBox="1"/>
                <p:nvPr/>
              </p:nvSpPr>
              <p:spPr>
                <a:xfrm>
                  <a:off x="2234096" y="3556000"/>
                  <a:ext cx="2004845" cy="5966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Session start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INVITE requests</a:t>
                  </a:r>
                </a:p>
              </p:txBody>
            </p:sp>
            <p:sp>
              <p:nvSpPr>
                <p:cNvPr id="231" name="TextBox 230"/>
                <p:cNvSpPr txBox="1"/>
                <p:nvPr/>
              </p:nvSpPr>
              <p:spPr>
                <a:xfrm>
                  <a:off x="41148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232" name="TextBox 231"/>
                <p:cNvSpPr txBox="1"/>
                <p:nvPr/>
              </p:nvSpPr>
              <p:spPr>
                <a:xfrm>
                  <a:off x="11430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33" name="Straight Arrow Connector 232"/>
                <p:cNvCxnSpPr/>
                <p:nvPr/>
              </p:nvCxnSpPr>
              <p:spPr>
                <a:xfrm>
                  <a:off x="2514600" y="5029200"/>
                  <a:ext cx="1600200" cy="1588"/>
                </a:xfrm>
                <a:prstGeom prst="straightConnector1">
                  <a:avLst/>
                </a:prstGeom>
                <a:noFill/>
                <a:ln w="50800" cap="flat" cmpd="sng" algn="ctr">
                  <a:solidFill>
                    <a:srgbClr val="002060"/>
                  </a:solidFill>
                  <a:prstDash val="solid"/>
                  <a:tailEnd type="stealth" w="med" len="lg"/>
                </a:ln>
                <a:effectLst/>
              </p:spPr>
            </p:cxnSp>
            <p:sp>
              <p:nvSpPr>
                <p:cNvPr id="234" name="TextBox 233"/>
                <p:cNvSpPr txBox="1"/>
                <p:nvPr/>
              </p:nvSpPr>
              <p:spPr>
                <a:xfrm>
                  <a:off x="2346055" y="4419600"/>
                  <a:ext cx="1943058"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Other in-session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requests (ACK etc.)</a:t>
                  </a:r>
                </a:p>
              </p:txBody>
            </p:sp>
            <p:sp>
              <p:nvSpPr>
                <p:cNvPr id="235" name="TextBox 234"/>
                <p:cNvSpPr txBox="1"/>
                <p:nvPr/>
              </p:nvSpPr>
              <p:spPr>
                <a:xfrm>
                  <a:off x="4117772" y="2057400"/>
                  <a:ext cx="2213176" cy="13336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receiving buffer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SIP server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endParaRPr>
                </a:p>
              </p:txBody>
            </p:sp>
            <p:sp>
              <p:nvSpPr>
                <p:cNvPr id="236" name="Oval Callout 235"/>
                <p:cNvSpPr/>
                <p:nvPr/>
              </p:nvSpPr>
              <p:spPr>
                <a:xfrm>
                  <a:off x="533400" y="2209800"/>
                  <a:ext cx="2590800" cy="533400"/>
                </a:xfrm>
                <a:prstGeom prst="wedgeEllipseCallout">
                  <a:avLst>
                    <a:gd name="adj1" fmla="val 16615"/>
                    <a:gd name="adj2" fmla="val 225848"/>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7" name="TextBox 236"/>
                <p:cNvSpPr txBox="1"/>
                <p:nvPr/>
              </p:nvSpPr>
              <p:spPr>
                <a:xfrm>
                  <a:off x="827226" y="2209800"/>
                  <a:ext cx="2213176"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sending buffer</a:t>
                  </a:r>
                </a:p>
              </p:txBody>
            </p:sp>
            <p:sp>
              <p:nvSpPr>
                <p:cNvPr id="238" name="TextBox 237"/>
                <p:cNvSpPr txBox="1"/>
                <p:nvPr/>
              </p:nvSpPr>
              <p:spPr>
                <a:xfrm>
                  <a:off x="2895600" y="41148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5059</a:t>
                  </a:r>
                </a:p>
              </p:txBody>
            </p:sp>
            <p:sp>
              <p:nvSpPr>
                <p:cNvPr id="239" name="TextBox 238"/>
                <p:cNvSpPr txBox="1"/>
                <p:nvPr/>
              </p:nvSpPr>
              <p:spPr>
                <a:xfrm>
                  <a:off x="2819400" y="50292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5060</a:t>
                  </a:r>
                </a:p>
              </p:txBody>
            </p:sp>
            <p:sp>
              <p:nvSpPr>
                <p:cNvPr id="240" name="Oval Callout 239"/>
                <p:cNvSpPr/>
                <p:nvPr/>
              </p:nvSpPr>
              <p:spPr>
                <a:xfrm>
                  <a:off x="762000" y="5715000"/>
                  <a:ext cx="2209800" cy="762000"/>
                </a:xfrm>
                <a:prstGeom prst="wedgeEllipseCallout">
                  <a:avLst>
                    <a:gd name="adj1" fmla="val 15376"/>
                    <a:gd name="adj2" fmla="val -11686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TextBox 240"/>
                <p:cNvSpPr txBox="1"/>
                <p:nvPr/>
              </p:nvSpPr>
              <p:spPr>
                <a:xfrm>
                  <a:off x="969306" y="5791199"/>
                  <a:ext cx="1968102" cy="80723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sending buffer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242" name="Group 95"/>
                <p:cNvGrpSpPr/>
                <p:nvPr/>
              </p:nvGrpSpPr>
              <p:grpSpPr>
                <a:xfrm>
                  <a:off x="2057400" y="4876800"/>
                  <a:ext cx="304800" cy="304800"/>
                  <a:chOff x="4267200" y="6248400"/>
                  <a:chExt cx="304800" cy="304800"/>
                </a:xfrm>
              </p:grpSpPr>
              <p:sp>
                <p:nvSpPr>
                  <p:cNvPr id="258" name="Rectangle 27"/>
                  <p:cNvSpPr/>
                  <p:nvPr/>
                </p:nvSpPr>
                <p:spPr>
                  <a:xfrm>
                    <a:off x="42672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9" name="Rectangle 28"/>
                  <p:cNvSpPr/>
                  <p:nvPr/>
                </p:nvSpPr>
                <p:spPr>
                  <a:xfrm>
                    <a:off x="44196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43" name="Rectangle 242"/>
                <p:cNvSpPr/>
                <p:nvPr/>
              </p:nvSpPr>
              <p:spPr>
                <a:xfrm>
                  <a:off x="2209800" y="38862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4" name="TextBox 243"/>
                <p:cNvSpPr txBox="1"/>
                <p:nvPr/>
              </p:nvSpPr>
              <p:spPr>
                <a:xfrm>
                  <a:off x="3463034" y="5791199"/>
                  <a:ext cx="2760567" cy="10529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Receiving buffer + default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SIP server 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245" name="Group 43"/>
                <p:cNvGrpSpPr/>
                <p:nvPr/>
              </p:nvGrpSpPr>
              <p:grpSpPr>
                <a:xfrm>
                  <a:off x="4191000" y="3810000"/>
                  <a:ext cx="533400" cy="457200"/>
                  <a:chOff x="838200" y="7010400"/>
                  <a:chExt cx="533400" cy="457200"/>
                </a:xfrm>
              </p:grpSpPr>
              <p:sp>
                <p:nvSpPr>
                  <p:cNvPr id="255" name="Rectangle 254"/>
                  <p:cNvSpPr/>
                  <p:nvPr/>
                </p:nvSpPr>
                <p:spPr>
                  <a:xfrm>
                    <a:off x="838200" y="7010400"/>
                    <a:ext cx="5334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6" name="Rectangle 255"/>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7" name="Rectangle 256"/>
                  <p:cNvSpPr/>
                  <p:nvPr/>
                </p:nvSpPr>
                <p:spPr>
                  <a:xfrm>
                    <a:off x="11430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46" name="Group 47"/>
                <p:cNvGrpSpPr/>
                <p:nvPr/>
              </p:nvGrpSpPr>
              <p:grpSpPr>
                <a:xfrm>
                  <a:off x="4191000" y="4800600"/>
                  <a:ext cx="838200" cy="457200"/>
                  <a:chOff x="1066800" y="7010400"/>
                  <a:chExt cx="838200" cy="457200"/>
                </a:xfrm>
              </p:grpSpPr>
              <p:grpSp>
                <p:nvGrpSpPr>
                  <p:cNvPr id="247" name="Group 44"/>
                  <p:cNvGrpSpPr/>
                  <p:nvPr/>
                </p:nvGrpSpPr>
                <p:grpSpPr>
                  <a:xfrm>
                    <a:off x="1143000" y="7086600"/>
                    <a:ext cx="685800" cy="304800"/>
                    <a:chOff x="1066800" y="7086600"/>
                    <a:chExt cx="685800" cy="304800"/>
                  </a:xfrm>
                </p:grpSpPr>
                <p:grpSp>
                  <p:nvGrpSpPr>
                    <p:cNvPr id="249" name="Group 95"/>
                    <p:cNvGrpSpPr/>
                    <p:nvPr/>
                  </p:nvGrpSpPr>
                  <p:grpSpPr>
                    <a:xfrm>
                      <a:off x="1066800" y="7086600"/>
                      <a:ext cx="304800" cy="304800"/>
                      <a:chOff x="4343400" y="6248400"/>
                      <a:chExt cx="304800" cy="304800"/>
                    </a:xfrm>
                  </p:grpSpPr>
                  <p:sp>
                    <p:nvSpPr>
                      <p:cNvPr id="253" name="Rectangle 252"/>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Rectangle 253"/>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50" name="Group 95"/>
                    <p:cNvGrpSpPr/>
                    <p:nvPr/>
                  </p:nvGrpSpPr>
                  <p:grpSpPr>
                    <a:xfrm>
                      <a:off x="1447800" y="7086600"/>
                      <a:ext cx="304800" cy="304800"/>
                      <a:chOff x="4343400" y="6248400"/>
                      <a:chExt cx="304800" cy="304800"/>
                    </a:xfrm>
                  </p:grpSpPr>
                  <p:sp>
                    <p:nvSpPr>
                      <p:cNvPr id="251" name="Rectangle 250"/>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Rectangle 251"/>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248" name="Rectangle 247"/>
                  <p:cNvSpPr/>
                  <p:nvPr/>
                </p:nvSpPr>
                <p:spPr>
                  <a:xfrm>
                    <a:off x="1066800" y="7010400"/>
                    <a:ext cx="838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260" name="Rectangle 259"/>
              <p:cNvSpPr/>
              <p:nvPr/>
            </p:nvSpPr>
            <p:spPr>
              <a:xfrm>
                <a:off x="3352800" y="29718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1" name="Rectangle 260"/>
              <p:cNvSpPr/>
              <p:nvPr/>
            </p:nvSpPr>
            <p:spPr>
              <a:xfrm>
                <a:off x="3200400" y="3962400"/>
                <a:ext cx="457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62" name="Group 261"/>
              <p:cNvGrpSpPr/>
              <p:nvPr/>
            </p:nvGrpSpPr>
            <p:grpSpPr>
              <a:xfrm>
                <a:off x="3581400" y="1828800"/>
                <a:ext cx="1752600" cy="842337"/>
                <a:chOff x="2362200" y="2667000"/>
                <a:chExt cx="1752600" cy="842337"/>
              </a:xfrm>
            </p:grpSpPr>
            <p:sp>
              <p:nvSpPr>
                <p:cNvPr id="263" name="Oval Callout 262"/>
                <p:cNvSpPr/>
                <p:nvPr/>
              </p:nvSpPr>
              <p:spPr>
                <a:xfrm rot="10800000">
                  <a:off x="2362200" y="2667000"/>
                  <a:ext cx="1752600" cy="762000"/>
                </a:xfrm>
                <a:prstGeom prst="wedgeEllipseCallout">
                  <a:avLst>
                    <a:gd name="adj1" fmla="val -3464"/>
                    <a:gd name="adj2" fmla="val -8622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4" name="TextBox 263"/>
                <p:cNvSpPr txBox="1"/>
                <p:nvPr/>
              </p:nvSpPr>
              <p:spPr>
                <a:xfrm>
                  <a:off x="2630519" y="2667000"/>
                  <a:ext cx="1211416" cy="84233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Physical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Split</a:t>
                  </a:r>
                </a:p>
              </p:txBody>
            </p:sp>
          </p:grpSp>
        </p:grpSp>
        <p:sp>
          <p:nvSpPr>
            <p:cNvPr id="267" name="TextBox 266"/>
            <p:cNvSpPr txBox="1"/>
            <p:nvPr/>
          </p:nvSpPr>
          <p:spPr>
            <a:xfrm>
              <a:off x="0" y="5638800"/>
              <a:ext cx="5334000" cy="584775"/>
            </a:xfrm>
            <a:prstGeom prst="rect">
              <a:avLst/>
            </a:prstGeom>
            <a:noFill/>
          </p:spPr>
          <p:txBody>
            <a:bodyPr wrap="square" rtlCol="0">
              <a:spAutoFit/>
            </a:bodyPr>
            <a:lstStyle/>
            <a:p>
              <a:pPr algn="ctr"/>
              <a:r>
                <a:rPr lang="en-US" sz="1600" dirty="0" smtClean="0"/>
                <a:t>Dual Connection with Minimized Buffer</a:t>
              </a:r>
            </a:p>
            <a:p>
              <a:pPr algn="ctr"/>
              <a:r>
                <a:rPr lang="en-US" sz="1600" dirty="0" smtClean="0"/>
                <a:t>(DC+MB)</a:t>
              </a:r>
              <a:endParaRPr lang="en-US" sz="1600" dirty="0"/>
            </a:p>
          </p:txBody>
        </p:sp>
      </p:grpSp>
      <p:pic>
        <p:nvPicPr>
          <p:cNvPr id="423938" name="Picture 2"/>
          <p:cNvPicPr>
            <a:picLocks noChangeAspect="1" noChangeArrowheads="1"/>
          </p:cNvPicPr>
          <p:nvPr/>
        </p:nvPicPr>
        <p:blipFill>
          <a:blip r:embed="rId3" cstate="print"/>
          <a:srcRect/>
          <a:stretch>
            <a:fillRect/>
          </a:stretch>
        </p:blipFill>
        <p:spPr bwMode="auto">
          <a:xfrm>
            <a:off x="5029200" y="2362200"/>
            <a:ext cx="3709987" cy="242058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fill="hold"/>
                                        <p:tgtEl>
                                          <p:spTgt spid="277"/>
                                        </p:tgtEl>
                                        <p:attrNameLst>
                                          <p:attrName>ppt_x</p:attrName>
                                        </p:attrNameLst>
                                      </p:cBhvr>
                                      <p:tavLst>
                                        <p:tav tm="0">
                                          <p:val>
                                            <p:strVal val="#ppt_x"/>
                                          </p:val>
                                        </p:tav>
                                        <p:tav tm="100000">
                                          <p:val>
                                            <p:strVal val="#ppt_x"/>
                                          </p:val>
                                        </p:tav>
                                      </p:tavLst>
                                    </p:anim>
                                    <p:anim calcmode="lin" valueType="num">
                                      <p:cBhvr additive="base">
                                        <p:cTn id="8"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3938"/>
                                        </p:tgtEl>
                                        <p:attrNameLst>
                                          <p:attrName>style.visibility</p:attrName>
                                        </p:attrNameLst>
                                      </p:cBhvr>
                                      <p:to>
                                        <p:strVal val="visible"/>
                                      </p:to>
                                    </p:set>
                                    <p:anim calcmode="lin" valueType="num">
                                      <p:cBhvr additive="base">
                                        <p:cTn id="13" dur="500" fill="hold"/>
                                        <p:tgtEl>
                                          <p:spTgt spid="423938"/>
                                        </p:tgtEl>
                                        <p:attrNameLst>
                                          <p:attrName>ppt_x</p:attrName>
                                        </p:attrNameLst>
                                      </p:cBhvr>
                                      <p:tavLst>
                                        <p:tav tm="0">
                                          <p:val>
                                            <p:strVal val="#ppt_x"/>
                                          </p:val>
                                        </p:tav>
                                        <p:tav tm="100000">
                                          <p:val>
                                            <p:strVal val="#ppt_x"/>
                                          </p:val>
                                        </p:tav>
                                      </p:tavLst>
                                    </p:anim>
                                    <p:anim calcmode="lin" valueType="num">
                                      <p:cBhvr additive="base">
                                        <p:cTn id="14" dur="500" fill="hold"/>
                                        <p:tgtEl>
                                          <p:spTgt spid="423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DC+MB still fail and how to fix it?</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45</a:t>
            </a:fld>
            <a:endParaRPr lang="en-US" altLang="zh-CN" dirty="0"/>
          </a:p>
        </p:txBody>
      </p:sp>
      <p:sp>
        <p:nvSpPr>
          <p:cNvPr id="7" name="Content Placeholder 268"/>
          <p:cNvSpPr>
            <a:spLocks noGrp="1"/>
          </p:cNvSpPr>
          <p:nvPr>
            <p:ph type="body" sz="half" idx="1"/>
          </p:nvPr>
        </p:nvSpPr>
        <p:spPr>
          <a:xfrm>
            <a:off x="381000" y="1066800"/>
            <a:ext cx="4038600" cy="1905000"/>
          </a:xfrm>
        </p:spPr>
        <p:txBody>
          <a:bodyPr/>
          <a:lstStyle/>
          <a:p>
            <a:endParaRPr lang="en-US" dirty="0" smtClean="0"/>
          </a:p>
          <a:p>
            <a:pPr>
              <a:buFont typeface="Wingdings" pitchFamily="2" charset="2"/>
              <a:buChar char="q"/>
            </a:pPr>
            <a:r>
              <a:rPr lang="en-US" dirty="0" smtClean="0"/>
              <a:t>Pressure merely shifted to SE</a:t>
            </a:r>
          </a:p>
          <a:p>
            <a:pPr>
              <a:buFont typeface="Wingdings" pitchFamily="2" charset="2"/>
              <a:buChar char="q"/>
            </a:pPr>
            <a:r>
              <a:rPr lang="en-US" dirty="0" smtClean="0"/>
              <a:t>Ultimately blocking UAC to SE !</a:t>
            </a:r>
          </a:p>
          <a:p>
            <a:endParaRPr lang="en-US" dirty="0" smtClean="0"/>
          </a:p>
          <a:p>
            <a:pPr>
              <a:buFont typeface="Wingdings" pitchFamily="2" charset="2"/>
              <a:buChar char="q"/>
            </a:pPr>
            <a:r>
              <a:rPr lang="en-US" dirty="0" smtClean="0"/>
              <a:t>Solution </a:t>
            </a:r>
            <a:r>
              <a:rPr lang="en-US" dirty="0" smtClean="0">
                <a:sym typeface="Wingdings" pitchFamily="2" charset="2"/>
              </a:rPr>
              <a:t> </a:t>
            </a:r>
            <a:r>
              <a:rPr lang="en-US" dirty="0" smtClean="0">
                <a:solidFill>
                  <a:srgbClr val="FF0000"/>
                </a:solidFill>
                <a:sym typeface="Wingdings" pitchFamily="2" charset="2"/>
              </a:rPr>
              <a:t>smart forwarding</a:t>
            </a:r>
          </a:p>
          <a:p>
            <a:endParaRPr lang="en-US" dirty="0" smtClean="0">
              <a:solidFill>
                <a:srgbClr val="FF0000"/>
              </a:solidFill>
              <a:sym typeface="Wingdings" pitchFamily="2" charset="2"/>
            </a:endParaRPr>
          </a:p>
          <a:p>
            <a:endParaRPr lang="en-US" dirty="0" smtClean="0">
              <a:solidFill>
                <a:srgbClr val="FF0000"/>
              </a:solidFill>
              <a:sym typeface="Wingdings" pitchFamily="2" charset="2"/>
            </a:endParaRPr>
          </a:p>
          <a:p>
            <a:endParaRPr lang="en-US" dirty="0" smtClean="0">
              <a:solidFill>
                <a:srgbClr val="FF0000"/>
              </a:solidFill>
              <a:sym typeface="Wingdings" pitchFamily="2" charset="2"/>
            </a:endParaRPr>
          </a:p>
          <a:p>
            <a:endParaRPr lang="en-US" dirty="0"/>
          </a:p>
        </p:txBody>
      </p:sp>
      <p:grpSp>
        <p:nvGrpSpPr>
          <p:cNvPr id="71" name="Group 70"/>
          <p:cNvGrpSpPr/>
          <p:nvPr/>
        </p:nvGrpSpPr>
        <p:grpSpPr>
          <a:xfrm>
            <a:off x="3733800" y="1219200"/>
            <a:ext cx="4521540" cy="4572000"/>
            <a:chOff x="3733800" y="1219200"/>
            <a:chExt cx="4521540" cy="4572000"/>
          </a:xfrm>
        </p:grpSpPr>
        <p:sp>
          <p:nvSpPr>
            <p:cNvPr id="10" name="Flowchart: Decision 9"/>
            <p:cNvSpPr/>
            <p:nvPr/>
          </p:nvSpPr>
          <p:spPr bwMode="auto">
            <a:xfrm>
              <a:off x="5715000" y="3657600"/>
              <a:ext cx="2286000" cy="1066800"/>
            </a:xfrm>
            <a:prstGeom prst="flowChartDecision">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2" name="TextBox 11"/>
            <p:cNvSpPr txBox="1"/>
            <p:nvPr/>
          </p:nvSpPr>
          <p:spPr>
            <a:xfrm>
              <a:off x="5943600" y="3962400"/>
              <a:ext cx="1848583" cy="523220"/>
            </a:xfrm>
            <a:prstGeom prst="rect">
              <a:avLst/>
            </a:prstGeom>
            <a:noFill/>
          </p:spPr>
          <p:txBody>
            <a:bodyPr wrap="none" rtlCol="0">
              <a:spAutoFit/>
            </a:bodyPr>
            <a:lstStyle/>
            <a:p>
              <a:pPr algn="ctr"/>
              <a:r>
                <a:rPr lang="en-US" sz="1400" dirty="0" smtClean="0">
                  <a:latin typeface="Comic Sans MS" pitchFamily="66" charset="0"/>
                </a:rPr>
                <a:t>INVITE connection</a:t>
              </a:r>
            </a:p>
            <a:p>
              <a:pPr algn="ctr"/>
              <a:r>
                <a:rPr lang="en-US" sz="1400" dirty="0" smtClean="0">
                  <a:latin typeface="Comic Sans MS" pitchFamily="66" charset="0"/>
                </a:rPr>
                <a:t>send buffer empty?</a:t>
              </a:r>
              <a:endParaRPr lang="en-US" dirty="0">
                <a:latin typeface="Comic Sans MS" pitchFamily="66" charset="0"/>
              </a:endParaRPr>
            </a:p>
          </p:txBody>
        </p:sp>
        <p:sp>
          <p:nvSpPr>
            <p:cNvPr id="13" name="TextBox 12"/>
            <p:cNvSpPr txBox="1"/>
            <p:nvPr/>
          </p:nvSpPr>
          <p:spPr>
            <a:xfrm>
              <a:off x="6172200" y="2514600"/>
              <a:ext cx="1563248" cy="307777"/>
            </a:xfrm>
            <a:prstGeom prst="rect">
              <a:avLst/>
            </a:prstGeom>
            <a:noFill/>
          </p:spPr>
          <p:txBody>
            <a:bodyPr wrap="none" rtlCol="0">
              <a:spAutoFit/>
            </a:bodyPr>
            <a:lstStyle/>
            <a:p>
              <a:r>
                <a:rPr lang="en-US" sz="1400" dirty="0" smtClean="0">
                  <a:latin typeface="Comic Sans MS" pitchFamily="66" charset="0"/>
                </a:rPr>
                <a:t>INVITE arrival?</a:t>
              </a:r>
              <a:endParaRPr lang="en-US" sz="1400" dirty="0">
                <a:latin typeface="Comic Sans MS" pitchFamily="66" charset="0"/>
              </a:endParaRPr>
            </a:p>
          </p:txBody>
        </p:sp>
        <p:cxnSp>
          <p:nvCxnSpPr>
            <p:cNvPr id="17" name="Straight Arrow Connector 16"/>
            <p:cNvCxnSpPr>
              <a:stCxn id="10" idx="2"/>
              <a:endCxn id="30" idx="0"/>
            </p:cNvCxnSpPr>
            <p:nvPr/>
          </p:nvCxnSpPr>
          <p:spPr bwMode="auto">
            <a:xfrm rot="5400000">
              <a:off x="6591300" y="4991100"/>
              <a:ext cx="5334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18" name="TextBox 17"/>
            <p:cNvSpPr txBox="1"/>
            <p:nvPr/>
          </p:nvSpPr>
          <p:spPr>
            <a:xfrm>
              <a:off x="6019800" y="5410200"/>
              <a:ext cx="1624163" cy="307777"/>
            </a:xfrm>
            <a:prstGeom prst="rect">
              <a:avLst/>
            </a:prstGeom>
            <a:noFill/>
          </p:spPr>
          <p:txBody>
            <a:bodyPr wrap="none" rtlCol="0">
              <a:spAutoFit/>
            </a:bodyPr>
            <a:lstStyle/>
            <a:p>
              <a:r>
                <a:rPr lang="en-US" sz="1400" dirty="0" smtClean="0">
                  <a:latin typeface="Comic Sans MS" pitchFamily="66" charset="0"/>
                </a:rPr>
                <a:t>Forward INVITE</a:t>
              </a:r>
              <a:endParaRPr lang="en-US" sz="1400" dirty="0">
                <a:latin typeface="Comic Sans MS" pitchFamily="66" charset="0"/>
              </a:endParaRPr>
            </a:p>
          </p:txBody>
        </p:sp>
        <p:sp>
          <p:nvSpPr>
            <p:cNvPr id="20" name="TextBox 19"/>
            <p:cNvSpPr txBox="1"/>
            <p:nvPr/>
          </p:nvSpPr>
          <p:spPr>
            <a:xfrm>
              <a:off x="3886200" y="3962400"/>
              <a:ext cx="1484702" cy="307777"/>
            </a:xfrm>
            <a:prstGeom prst="rect">
              <a:avLst/>
            </a:prstGeom>
            <a:noFill/>
          </p:spPr>
          <p:txBody>
            <a:bodyPr wrap="none" rtlCol="0">
              <a:spAutoFit/>
            </a:bodyPr>
            <a:lstStyle/>
            <a:p>
              <a:r>
                <a:rPr lang="en-US" sz="1400" dirty="0" smtClean="0">
                  <a:latin typeface="Comic Sans MS" pitchFamily="66" charset="0"/>
                </a:rPr>
                <a:t>Reject INVITE</a:t>
              </a:r>
              <a:endParaRPr lang="en-US" sz="1400" dirty="0">
                <a:latin typeface="Comic Sans MS" pitchFamily="66" charset="0"/>
              </a:endParaRPr>
            </a:p>
          </p:txBody>
        </p:sp>
        <p:cxnSp>
          <p:nvCxnSpPr>
            <p:cNvPr id="22" name="Straight Arrow Connector 21"/>
            <p:cNvCxnSpPr>
              <a:stCxn id="10" idx="1"/>
            </p:cNvCxnSpPr>
            <p:nvPr/>
          </p:nvCxnSpPr>
          <p:spPr bwMode="auto">
            <a:xfrm rot="10800000">
              <a:off x="5410200" y="4191000"/>
              <a:ext cx="304800" cy="1588"/>
            </a:xfrm>
            <a:prstGeom prst="straightConnector1">
              <a:avLst/>
            </a:prstGeom>
            <a:noFill/>
            <a:ln w="19050" cap="flat" cmpd="sng" algn="ctr">
              <a:solidFill>
                <a:schemeClr val="accent2"/>
              </a:solidFill>
              <a:prstDash val="solid"/>
              <a:round/>
              <a:headEnd type="none" w="med" len="med"/>
              <a:tailEnd type="stealth" w="lg" len="lg"/>
            </a:ln>
            <a:effectLst/>
          </p:spPr>
        </p:cxnSp>
        <p:cxnSp>
          <p:nvCxnSpPr>
            <p:cNvPr id="26" name="Straight Arrow Connector 25"/>
            <p:cNvCxnSpPr>
              <a:stCxn id="39" idx="2"/>
              <a:endCxn id="10" idx="0"/>
            </p:cNvCxnSpPr>
            <p:nvPr/>
          </p:nvCxnSpPr>
          <p:spPr bwMode="auto">
            <a:xfrm rot="5400000">
              <a:off x="6629400" y="3429000"/>
              <a:ext cx="4572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30" name="Flowchart: Process 29"/>
            <p:cNvSpPr/>
            <p:nvPr/>
          </p:nvSpPr>
          <p:spPr bwMode="auto">
            <a:xfrm>
              <a:off x="6019800" y="5257800"/>
              <a:ext cx="1676400" cy="533400"/>
            </a:xfrm>
            <a:prstGeom prst="flowChartProcess">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9" name="Flowchart: Decision 38"/>
            <p:cNvSpPr/>
            <p:nvPr/>
          </p:nvSpPr>
          <p:spPr bwMode="auto">
            <a:xfrm>
              <a:off x="5715000" y="2133600"/>
              <a:ext cx="2286000" cy="1066800"/>
            </a:xfrm>
            <a:prstGeom prst="flowChartDecision">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43" name="Oval 42"/>
            <p:cNvSpPr/>
            <p:nvPr/>
          </p:nvSpPr>
          <p:spPr bwMode="auto">
            <a:xfrm>
              <a:off x="6400800" y="1219200"/>
              <a:ext cx="914400" cy="457200"/>
            </a:xfrm>
            <a:prstGeom prst="ellipse">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45" name="TextBox 44"/>
            <p:cNvSpPr txBox="1"/>
            <p:nvPr/>
          </p:nvSpPr>
          <p:spPr>
            <a:xfrm>
              <a:off x="6553200" y="1295400"/>
              <a:ext cx="657552" cy="307777"/>
            </a:xfrm>
            <a:prstGeom prst="rect">
              <a:avLst/>
            </a:prstGeom>
            <a:noFill/>
          </p:spPr>
          <p:txBody>
            <a:bodyPr wrap="none" rtlCol="0">
              <a:spAutoFit/>
            </a:bodyPr>
            <a:lstStyle/>
            <a:p>
              <a:r>
                <a:rPr lang="en-US" sz="1400" dirty="0" smtClean="0">
                  <a:latin typeface="Comic Sans MS" pitchFamily="66" charset="0"/>
                </a:rPr>
                <a:t>Start</a:t>
              </a:r>
              <a:endParaRPr lang="en-US" sz="1400" dirty="0">
                <a:latin typeface="Comic Sans MS" pitchFamily="66" charset="0"/>
              </a:endParaRPr>
            </a:p>
          </p:txBody>
        </p:sp>
        <p:cxnSp>
          <p:nvCxnSpPr>
            <p:cNvPr id="46" name="Straight Arrow Connector 45"/>
            <p:cNvCxnSpPr/>
            <p:nvPr/>
          </p:nvCxnSpPr>
          <p:spPr bwMode="auto">
            <a:xfrm rot="5400000">
              <a:off x="6630194" y="1904206"/>
              <a:ext cx="4572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48" name="Flowchart: Process 47"/>
            <p:cNvSpPr/>
            <p:nvPr/>
          </p:nvSpPr>
          <p:spPr bwMode="auto">
            <a:xfrm>
              <a:off x="3733800" y="3886200"/>
              <a:ext cx="1676400" cy="533400"/>
            </a:xfrm>
            <a:prstGeom prst="flowChartProcess">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53" name="Elbow Connector 52"/>
            <p:cNvCxnSpPr>
              <a:stCxn id="48" idx="0"/>
            </p:cNvCxnSpPr>
            <p:nvPr/>
          </p:nvCxnSpPr>
          <p:spPr bwMode="auto">
            <a:xfrm rot="5400000" flipH="1" flipV="1">
              <a:off x="4686300" y="1714500"/>
              <a:ext cx="2057400" cy="2286000"/>
            </a:xfrm>
            <a:prstGeom prst="bentConnector2">
              <a:avLst/>
            </a:prstGeom>
            <a:noFill/>
            <a:ln w="19050" cap="flat" cmpd="sng" algn="ctr">
              <a:solidFill>
                <a:schemeClr val="accent2"/>
              </a:solidFill>
              <a:prstDash val="solid"/>
              <a:round/>
              <a:headEnd type="none" w="med" len="med"/>
              <a:tailEnd type="arrow"/>
            </a:ln>
            <a:effectLst/>
          </p:spPr>
        </p:cxnSp>
        <p:cxnSp>
          <p:nvCxnSpPr>
            <p:cNvPr id="58" name="Elbow Connector 57"/>
            <p:cNvCxnSpPr>
              <a:stCxn id="39" idx="3"/>
            </p:cNvCxnSpPr>
            <p:nvPr/>
          </p:nvCxnSpPr>
          <p:spPr bwMode="auto">
            <a:xfrm flipH="1" flipV="1">
              <a:off x="6858000" y="1828800"/>
              <a:ext cx="1143000" cy="838200"/>
            </a:xfrm>
            <a:prstGeom prst="bentConnector3">
              <a:avLst>
                <a:gd name="adj1" fmla="val -20000"/>
              </a:avLst>
            </a:prstGeom>
            <a:noFill/>
            <a:ln w="19050" cap="flat" cmpd="sng" algn="ctr">
              <a:solidFill>
                <a:schemeClr val="accent2"/>
              </a:solidFill>
              <a:prstDash val="solid"/>
              <a:round/>
              <a:headEnd type="none" w="med" len="med"/>
              <a:tailEnd type="arrow"/>
            </a:ln>
            <a:effectLst/>
          </p:spPr>
        </p:cxnSp>
        <p:cxnSp>
          <p:nvCxnSpPr>
            <p:cNvPr id="61" name="Shape 60"/>
            <p:cNvCxnSpPr>
              <a:stCxn id="30" idx="2"/>
            </p:cNvCxnSpPr>
            <p:nvPr/>
          </p:nvCxnSpPr>
          <p:spPr bwMode="auto">
            <a:xfrm rot="5400000" flipH="1" flipV="1">
              <a:off x="5981700" y="3543300"/>
              <a:ext cx="3124200" cy="1371600"/>
            </a:xfrm>
            <a:prstGeom prst="bentConnector3">
              <a:avLst>
                <a:gd name="adj1" fmla="val -7317"/>
              </a:avLst>
            </a:prstGeom>
            <a:noFill/>
            <a:ln w="19050" cap="flat" cmpd="sng" algn="ctr">
              <a:solidFill>
                <a:schemeClr val="accent2"/>
              </a:solidFill>
              <a:prstDash val="solid"/>
              <a:round/>
              <a:headEnd type="none" w="med" len="med"/>
              <a:tailEnd type="none"/>
            </a:ln>
            <a:effectLst/>
          </p:spPr>
        </p:cxnSp>
        <p:sp>
          <p:nvSpPr>
            <p:cNvPr id="64" name="TextBox 63"/>
            <p:cNvSpPr txBox="1"/>
            <p:nvPr/>
          </p:nvSpPr>
          <p:spPr>
            <a:xfrm>
              <a:off x="6553200" y="3200400"/>
              <a:ext cx="298480" cy="307777"/>
            </a:xfrm>
            <a:prstGeom prst="rect">
              <a:avLst/>
            </a:prstGeom>
            <a:noFill/>
          </p:spPr>
          <p:txBody>
            <a:bodyPr wrap="none" rtlCol="0">
              <a:spAutoFit/>
            </a:bodyPr>
            <a:lstStyle/>
            <a:p>
              <a:r>
                <a:rPr lang="en-US" sz="1400" b="1" dirty="0" smtClean="0">
                  <a:latin typeface="Comic Sans MS" pitchFamily="66" charset="0"/>
                </a:rPr>
                <a:t>Y</a:t>
              </a:r>
              <a:endParaRPr lang="en-US" sz="1400" b="1" dirty="0">
                <a:latin typeface="Comic Sans MS" pitchFamily="66" charset="0"/>
              </a:endParaRPr>
            </a:p>
          </p:txBody>
        </p:sp>
        <p:sp>
          <p:nvSpPr>
            <p:cNvPr id="65" name="TextBox 64"/>
            <p:cNvSpPr txBox="1"/>
            <p:nvPr/>
          </p:nvSpPr>
          <p:spPr>
            <a:xfrm>
              <a:off x="7924800" y="2362200"/>
              <a:ext cx="330540" cy="307777"/>
            </a:xfrm>
            <a:prstGeom prst="rect">
              <a:avLst/>
            </a:prstGeom>
            <a:noFill/>
          </p:spPr>
          <p:txBody>
            <a:bodyPr wrap="none" rtlCol="0">
              <a:spAutoFit/>
            </a:bodyPr>
            <a:lstStyle/>
            <a:p>
              <a:r>
                <a:rPr lang="en-US" sz="1400" b="1" dirty="0" smtClean="0">
                  <a:latin typeface="Comic Sans MS" pitchFamily="66" charset="0"/>
                </a:rPr>
                <a:t>N</a:t>
              </a:r>
              <a:endParaRPr lang="en-US" sz="1400" b="1" dirty="0">
                <a:latin typeface="Comic Sans MS" pitchFamily="66" charset="0"/>
              </a:endParaRPr>
            </a:p>
          </p:txBody>
        </p:sp>
        <p:sp>
          <p:nvSpPr>
            <p:cNvPr id="66" name="TextBox 65"/>
            <p:cNvSpPr txBox="1"/>
            <p:nvPr/>
          </p:nvSpPr>
          <p:spPr>
            <a:xfrm>
              <a:off x="6553200" y="4800600"/>
              <a:ext cx="298480" cy="307777"/>
            </a:xfrm>
            <a:prstGeom prst="rect">
              <a:avLst/>
            </a:prstGeom>
            <a:noFill/>
          </p:spPr>
          <p:txBody>
            <a:bodyPr wrap="none" rtlCol="0">
              <a:spAutoFit/>
            </a:bodyPr>
            <a:lstStyle/>
            <a:p>
              <a:r>
                <a:rPr lang="en-US" sz="1400" b="1" dirty="0" smtClean="0">
                  <a:latin typeface="Comic Sans MS" pitchFamily="66" charset="0"/>
                </a:rPr>
                <a:t>Y</a:t>
              </a:r>
              <a:endParaRPr lang="en-US" sz="1400" b="1" dirty="0">
                <a:latin typeface="Comic Sans MS" pitchFamily="66" charset="0"/>
              </a:endParaRPr>
            </a:p>
          </p:txBody>
        </p:sp>
        <p:sp>
          <p:nvSpPr>
            <p:cNvPr id="67" name="TextBox 66"/>
            <p:cNvSpPr txBox="1"/>
            <p:nvPr/>
          </p:nvSpPr>
          <p:spPr>
            <a:xfrm>
              <a:off x="5410200" y="3886200"/>
              <a:ext cx="330540" cy="307777"/>
            </a:xfrm>
            <a:prstGeom prst="rect">
              <a:avLst/>
            </a:prstGeom>
            <a:noFill/>
          </p:spPr>
          <p:txBody>
            <a:bodyPr wrap="none" rtlCol="0">
              <a:spAutoFit/>
            </a:bodyPr>
            <a:lstStyle/>
            <a:p>
              <a:r>
                <a:rPr lang="en-US" sz="1400" b="1" dirty="0" smtClean="0">
                  <a:latin typeface="Comic Sans MS" pitchFamily="66" charset="0"/>
                </a:rPr>
                <a:t>N</a:t>
              </a:r>
              <a:endParaRPr lang="en-US" sz="1400" b="1" dirty="0">
                <a:latin typeface="Comic Sans MS" pitchFamily="66" charset="0"/>
              </a:endParaRPr>
            </a:p>
          </p:txBody>
        </p:sp>
      </p:grpSp>
      <p:sp>
        <p:nvSpPr>
          <p:cNvPr id="70" name="TextBox 69"/>
          <p:cNvSpPr txBox="1"/>
          <p:nvPr/>
        </p:nvSpPr>
        <p:spPr>
          <a:xfrm>
            <a:off x="533400" y="4648200"/>
            <a:ext cx="4648200" cy="1477328"/>
          </a:xfrm>
          <a:prstGeom prst="rect">
            <a:avLst/>
          </a:prstGeom>
          <a:noFill/>
        </p:spPr>
        <p:txBody>
          <a:bodyPr wrap="square" rtlCol="0">
            <a:spAutoFit/>
          </a:bodyPr>
          <a:lstStyle/>
          <a:p>
            <a:pPr>
              <a:buFont typeface="Wingdings" pitchFamily="2" charset="2"/>
              <a:buChar char="q"/>
            </a:pPr>
            <a:r>
              <a:rPr lang="en-US" dirty="0" smtClean="0"/>
              <a:t> A simple parameter-free smart forwarding algorithm</a:t>
            </a:r>
          </a:p>
          <a:p>
            <a:pPr algn="ctr"/>
            <a:endParaRPr lang="en-US" dirty="0" smtClean="0"/>
          </a:p>
          <a:p>
            <a:pPr>
              <a:buFont typeface="Wingdings" pitchFamily="2" charset="2"/>
              <a:buChar char="q"/>
            </a:pPr>
            <a:r>
              <a:rPr lang="en-US" dirty="0" smtClean="0"/>
              <a:t> Implementation just an easy Linux </a:t>
            </a:r>
            <a:r>
              <a:rPr lang="en-US" i="1" dirty="0" smtClean="0">
                <a:latin typeface="Lucida Fax" pitchFamily="18" charset="0"/>
              </a:rPr>
              <a:t>ioctl</a:t>
            </a:r>
            <a:r>
              <a:rPr lang="en-US" dirty="0" smtClean="0"/>
              <a:t> function call to test buffer emptiness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0"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Over TCP Overload Control Mechanism: DC+MB+SF</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46</a:t>
            </a:fld>
            <a:endParaRPr lang="en-US" altLang="zh-CN" dirty="0"/>
          </a:p>
        </p:txBody>
      </p:sp>
      <p:sp>
        <p:nvSpPr>
          <p:cNvPr id="8" name="Date Placeholder 4"/>
          <p:cNvSpPr txBox="1">
            <a:spLocks/>
          </p:cNvSpPr>
          <p:nvPr/>
        </p:nvSpPr>
        <p:spPr bwMode="auto">
          <a:xfrm>
            <a:off x="64770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F3B1F-C97C-4CE6-BD66-39166AFD5702}" type="datetime1">
              <a:rPr kumimoji="0" lang="zh-CN" altLang="en-US"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10/28/09</a:t>
            </a:fld>
            <a:endParaRPr kumimoji="0" lang="en-US" altLang="zh-CN"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sp>
        <p:nvSpPr>
          <p:cNvPr id="9" name="Slide Number Placeholder 5"/>
          <p:cNvSpPr txBox="1">
            <a:spLocks/>
          </p:cNvSpPr>
          <p:nvPr/>
        </p:nvSpPr>
        <p:spPr bwMode="auto">
          <a:xfrm>
            <a:off x="7620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smtClean="0">
                <a:ln>
                  <a:noFill/>
                </a:ln>
                <a:solidFill>
                  <a:schemeClr val="tx1"/>
                </a:solidFill>
                <a:effectLst/>
                <a:uLnTx/>
                <a:uFillTx/>
                <a:latin typeface="Trebuchet MS" pitchFamily="34" charset="0"/>
                <a:ea typeface="SimSun" pitchFamily="2" charset="-122"/>
                <a:cs typeface="+mn-cs"/>
              </a:rPr>
              <a:t>Slide </a:t>
            </a:r>
            <a:fld id="{3126CB39-E116-4B13-903C-58B6EF3DEF2A}" type="slidenum">
              <a:rPr kumimoji="0" lang="en-US" altLang="zh-CN"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zh-CN"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grpSp>
        <p:nvGrpSpPr>
          <p:cNvPr id="10" name="Group 9"/>
          <p:cNvGrpSpPr/>
          <p:nvPr/>
        </p:nvGrpSpPr>
        <p:grpSpPr>
          <a:xfrm>
            <a:off x="1676400" y="1066800"/>
            <a:ext cx="5257800" cy="4343400"/>
            <a:chOff x="1752600" y="1066800"/>
            <a:chExt cx="5867400" cy="4953000"/>
          </a:xfrm>
        </p:grpSpPr>
        <p:grpSp>
          <p:nvGrpSpPr>
            <p:cNvPr id="11" name="Group 221"/>
            <p:cNvGrpSpPr/>
            <p:nvPr/>
          </p:nvGrpSpPr>
          <p:grpSpPr>
            <a:xfrm>
              <a:off x="1752600" y="1066800"/>
              <a:ext cx="5867400" cy="4953000"/>
              <a:chOff x="533400" y="1905000"/>
              <a:chExt cx="5867400" cy="4953000"/>
            </a:xfrm>
          </p:grpSpPr>
          <p:sp>
            <p:nvSpPr>
              <p:cNvPr id="17" name="Rounded Rectangle 16"/>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Oval Callout 17"/>
              <p:cNvSpPr/>
              <p:nvPr/>
            </p:nvSpPr>
            <p:spPr>
              <a:xfrm>
                <a:off x="3962400" y="1905000"/>
                <a:ext cx="2438400" cy="1295400"/>
              </a:xfrm>
              <a:prstGeom prst="wedgeEllipseCallout">
                <a:avLst>
                  <a:gd name="adj1" fmla="val -28409"/>
                  <a:gd name="adj2" fmla="val 99380"/>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Oval Callout 18"/>
              <p:cNvSpPr/>
              <p:nvPr/>
            </p:nvSpPr>
            <p:spPr>
              <a:xfrm>
                <a:off x="3581400" y="5715000"/>
                <a:ext cx="2514600" cy="1143000"/>
              </a:xfrm>
              <a:prstGeom prst="wedgeEllipseCallout">
                <a:avLst>
                  <a:gd name="adj1" fmla="val -9223"/>
                  <a:gd name="adj2" fmla="val -9728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Rounded Rectangle 19"/>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21" name="Straight Arrow Connector 20"/>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22" name="Straight Arrow Connector 21"/>
              <p:cNvCxnSpPr>
                <a:endCxn id="20"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cxnSp>
            <p:nvCxnSpPr>
              <p:cNvPr id="23" name="Straight Arrow Connector 22"/>
              <p:cNvCxnSpPr/>
              <p:nvPr/>
            </p:nvCxnSpPr>
            <p:spPr>
              <a:xfrm>
                <a:off x="2514600" y="4114800"/>
                <a:ext cx="1600200" cy="1588"/>
              </a:xfrm>
              <a:prstGeom prst="straightConnector1">
                <a:avLst/>
              </a:prstGeom>
              <a:noFill/>
              <a:ln w="19050" cap="flat" cmpd="sng" algn="ctr">
                <a:solidFill>
                  <a:srgbClr val="1F497D"/>
                </a:solidFill>
                <a:prstDash val="solid"/>
                <a:tailEnd type="stealth" w="med" len="lg"/>
              </a:ln>
              <a:effectLst/>
            </p:spPr>
          </p:cxnSp>
          <p:sp>
            <p:nvSpPr>
              <p:cNvPr id="24" name="TextBox 23"/>
              <p:cNvSpPr txBox="1"/>
              <p:nvPr/>
            </p:nvSpPr>
            <p:spPr>
              <a:xfrm>
                <a:off x="2234096" y="3556000"/>
                <a:ext cx="2004845" cy="5966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Session start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INVITE requests</a:t>
                </a:r>
              </a:p>
            </p:txBody>
          </p:sp>
          <p:sp>
            <p:nvSpPr>
              <p:cNvPr id="25" name="TextBox 24"/>
              <p:cNvSpPr txBox="1"/>
              <p:nvPr/>
            </p:nvSpPr>
            <p:spPr>
              <a:xfrm>
                <a:off x="41148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11430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7" name="Straight Arrow Connector 26"/>
              <p:cNvCxnSpPr/>
              <p:nvPr/>
            </p:nvCxnSpPr>
            <p:spPr>
              <a:xfrm>
                <a:off x="2514600" y="5029200"/>
                <a:ext cx="1600200" cy="1588"/>
              </a:xfrm>
              <a:prstGeom prst="straightConnector1">
                <a:avLst/>
              </a:prstGeom>
              <a:noFill/>
              <a:ln w="50800" cap="flat" cmpd="sng" algn="ctr">
                <a:solidFill>
                  <a:srgbClr val="002060"/>
                </a:solidFill>
                <a:prstDash val="solid"/>
                <a:tailEnd type="stealth" w="med" len="lg"/>
              </a:ln>
              <a:effectLst/>
            </p:spPr>
          </p:cxnSp>
          <p:sp>
            <p:nvSpPr>
              <p:cNvPr id="28" name="TextBox 27"/>
              <p:cNvSpPr txBox="1"/>
              <p:nvPr/>
            </p:nvSpPr>
            <p:spPr>
              <a:xfrm>
                <a:off x="2346055" y="4419600"/>
                <a:ext cx="1943058"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Other in-session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requests (ACK etc.)</a:t>
                </a:r>
              </a:p>
            </p:txBody>
          </p:sp>
          <p:sp>
            <p:nvSpPr>
              <p:cNvPr id="29" name="TextBox 28"/>
              <p:cNvSpPr txBox="1"/>
              <p:nvPr/>
            </p:nvSpPr>
            <p:spPr>
              <a:xfrm>
                <a:off x="4117772" y="2057400"/>
                <a:ext cx="2213176" cy="13336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receiving buffer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SIP server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endParaRPr>
              </a:p>
            </p:txBody>
          </p:sp>
          <p:sp>
            <p:nvSpPr>
              <p:cNvPr id="30" name="Oval Callout 29"/>
              <p:cNvSpPr/>
              <p:nvPr/>
            </p:nvSpPr>
            <p:spPr>
              <a:xfrm>
                <a:off x="533400" y="2209800"/>
                <a:ext cx="2590800" cy="533400"/>
              </a:xfrm>
              <a:prstGeom prst="wedgeEllipseCallout">
                <a:avLst>
                  <a:gd name="adj1" fmla="val 16615"/>
                  <a:gd name="adj2" fmla="val 225848"/>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TextBox 30"/>
              <p:cNvSpPr txBox="1"/>
              <p:nvPr/>
            </p:nvSpPr>
            <p:spPr>
              <a:xfrm>
                <a:off x="827226" y="2209800"/>
                <a:ext cx="2213176"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sending buffer</a:t>
                </a:r>
              </a:p>
            </p:txBody>
          </p:sp>
          <p:sp>
            <p:nvSpPr>
              <p:cNvPr id="32" name="TextBox 31"/>
              <p:cNvSpPr txBox="1"/>
              <p:nvPr/>
            </p:nvSpPr>
            <p:spPr>
              <a:xfrm>
                <a:off x="2895600" y="41148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5059</a:t>
                </a:r>
              </a:p>
            </p:txBody>
          </p:sp>
          <p:sp>
            <p:nvSpPr>
              <p:cNvPr id="33" name="TextBox 32"/>
              <p:cNvSpPr txBox="1"/>
              <p:nvPr/>
            </p:nvSpPr>
            <p:spPr>
              <a:xfrm>
                <a:off x="2819400" y="50292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5060</a:t>
                </a:r>
              </a:p>
            </p:txBody>
          </p:sp>
          <p:sp>
            <p:nvSpPr>
              <p:cNvPr id="34" name="Oval Callout 33"/>
              <p:cNvSpPr/>
              <p:nvPr/>
            </p:nvSpPr>
            <p:spPr>
              <a:xfrm>
                <a:off x="762000" y="5715000"/>
                <a:ext cx="2209800" cy="762000"/>
              </a:xfrm>
              <a:prstGeom prst="wedgeEllipseCallout">
                <a:avLst>
                  <a:gd name="adj1" fmla="val 15376"/>
                  <a:gd name="adj2" fmla="val -11686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 name="TextBox 34"/>
              <p:cNvSpPr txBox="1"/>
              <p:nvPr/>
            </p:nvSpPr>
            <p:spPr>
              <a:xfrm>
                <a:off x="969306" y="5791199"/>
                <a:ext cx="1968102" cy="80723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sending buffer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36" name="Group 95"/>
              <p:cNvGrpSpPr/>
              <p:nvPr/>
            </p:nvGrpSpPr>
            <p:grpSpPr>
              <a:xfrm>
                <a:off x="2057400" y="4876800"/>
                <a:ext cx="304800" cy="304800"/>
                <a:chOff x="4267200" y="6248400"/>
                <a:chExt cx="304800" cy="304800"/>
              </a:xfrm>
            </p:grpSpPr>
            <p:sp>
              <p:nvSpPr>
                <p:cNvPr id="52" name="Rectangle 27"/>
                <p:cNvSpPr/>
                <p:nvPr/>
              </p:nvSpPr>
              <p:spPr>
                <a:xfrm>
                  <a:off x="42672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Rectangle 28"/>
                <p:cNvSpPr/>
                <p:nvPr/>
              </p:nvSpPr>
              <p:spPr>
                <a:xfrm>
                  <a:off x="44196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7" name="Rectangle 36"/>
              <p:cNvSpPr/>
              <p:nvPr/>
            </p:nvSpPr>
            <p:spPr>
              <a:xfrm>
                <a:off x="2209800" y="38862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TextBox 37"/>
              <p:cNvSpPr txBox="1"/>
              <p:nvPr/>
            </p:nvSpPr>
            <p:spPr>
              <a:xfrm>
                <a:off x="3463034" y="5791199"/>
                <a:ext cx="2760567" cy="10529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Receiving buffer + default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SIP server 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39" name="Group 43"/>
              <p:cNvGrpSpPr/>
              <p:nvPr/>
            </p:nvGrpSpPr>
            <p:grpSpPr>
              <a:xfrm>
                <a:off x="4191000" y="3810000"/>
                <a:ext cx="533400" cy="457200"/>
                <a:chOff x="838200" y="7010400"/>
                <a:chExt cx="533400" cy="457200"/>
              </a:xfrm>
            </p:grpSpPr>
            <p:sp>
              <p:nvSpPr>
                <p:cNvPr id="49" name="Rectangle 48"/>
                <p:cNvSpPr/>
                <p:nvPr/>
              </p:nvSpPr>
              <p:spPr>
                <a:xfrm>
                  <a:off x="838200" y="7010400"/>
                  <a:ext cx="5334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Rectangle 49"/>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1" name="Rectangle 50"/>
                <p:cNvSpPr/>
                <p:nvPr/>
              </p:nvSpPr>
              <p:spPr>
                <a:xfrm>
                  <a:off x="11430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40" name="Group 47"/>
              <p:cNvGrpSpPr/>
              <p:nvPr/>
            </p:nvGrpSpPr>
            <p:grpSpPr>
              <a:xfrm>
                <a:off x="4191000" y="4800600"/>
                <a:ext cx="838200" cy="457200"/>
                <a:chOff x="1066800" y="7010400"/>
                <a:chExt cx="838200" cy="457200"/>
              </a:xfrm>
            </p:grpSpPr>
            <p:grpSp>
              <p:nvGrpSpPr>
                <p:cNvPr id="41" name="Group 44"/>
                <p:cNvGrpSpPr/>
                <p:nvPr/>
              </p:nvGrpSpPr>
              <p:grpSpPr>
                <a:xfrm>
                  <a:off x="1143000" y="7086600"/>
                  <a:ext cx="685800" cy="304800"/>
                  <a:chOff x="1066800" y="7086600"/>
                  <a:chExt cx="685800" cy="304800"/>
                </a:xfrm>
              </p:grpSpPr>
              <p:grpSp>
                <p:nvGrpSpPr>
                  <p:cNvPr id="43" name="Group 95"/>
                  <p:cNvGrpSpPr/>
                  <p:nvPr/>
                </p:nvGrpSpPr>
                <p:grpSpPr>
                  <a:xfrm>
                    <a:off x="1066800" y="7086600"/>
                    <a:ext cx="304800" cy="304800"/>
                    <a:chOff x="4343400" y="6248400"/>
                    <a:chExt cx="304800" cy="304800"/>
                  </a:xfrm>
                </p:grpSpPr>
                <p:sp>
                  <p:nvSpPr>
                    <p:cNvPr id="47" name="Rectangle 46"/>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Rectangle 47"/>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44" name="Group 95"/>
                  <p:cNvGrpSpPr/>
                  <p:nvPr/>
                </p:nvGrpSpPr>
                <p:grpSpPr>
                  <a:xfrm>
                    <a:off x="1447800" y="7086600"/>
                    <a:ext cx="304800" cy="304800"/>
                    <a:chOff x="4343400" y="6248400"/>
                    <a:chExt cx="304800" cy="304800"/>
                  </a:xfrm>
                </p:grpSpPr>
                <p:sp>
                  <p:nvSpPr>
                    <p:cNvPr id="45" name="Rectangle 44"/>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Rectangle 45"/>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42" name="Rectangle 41"/>
                <p:cNvSpPr/>
                <p:nvPr/>
              </p:nvSpPr>
              <p:spPr>
                <a:xfrm>
                  <a:off x="1066800" y="7010400"/>
                  <a:ext cx="838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12" name="Rectangle 11"/>
            <p:cNvSpPr/>
            <p:nvPr/>
          </p:nvSpPr>
          <p:spPr>
            <a:xfrm>
              <a:off x="3352800" y="29718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ctangle 12"/>
            <p:cNvSpPr/>
            <p:nvPr/>
          </p:nvSpPr>
          <p:spPr>
            <a:xfrm>
              <a:off x="3200400" y="3962400"/>
              <a:ext cx="457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 name="Group 261"/>
            <p:cNvGrpSpPr/>
            <p:nvPr/>
          </p:nvGrpSpPr>
          <p:grpSpPr>
            <a:xfrm>
              <a:off x="3581400" y="1828800"/>
              <a:ext cx="1752600" cy="842337"/>
              <a:chOff x="2362200" y="2667000"/>
              <a:chExt cx="1752600" cy="842337"/>
            </a:xfrm>
          </p:grpSpPr>
          <p:sp>
            <p:nvSpPr>
              <p:cNvPr id="15" name="Oval Callout 14"/>
              <p:cNvSpPr/>
              <p:nvPr/>
            </p:nvSpPr>
            <p:spPr>
              <a:xfrm rot="10800000">
                <a:off x="2362200" y="2667000"/>
                <a:ext cx="1752600" cy="762000"/>
              </a:xfrm>
              <a:prstGeom prst="wedgeEllipseCallout">
                <a:avLst>
                  <a:gd name="adj1" fmla="val -3464"/>
                  <a:gd name="adj2" fmla="val -8622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TextBox 15"/>
              <p:cNvSpPr txBox="1"/>
              <p:nvPr/>
            </p:nvSpPr>
            <p:spPr>
              <a:xfrm>
                <a:off x="2630519" y="2667000"/>
                <a:ext cx="1211416" cy="84233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Physical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Split</a:t>
                </a:r>
              </a:p>
            </p:txBody>
          </p:sp>
        </p:grpSp>
      </p:grpSp>
      <p:sp>
        <p:nvSpPr>
          <p:cNvPr id="54" name="TextBox 53"/>
          <p:cNvSpPr txBox="1"/>
          <p:nvPr/>
        </p:nvSpPr>
        <p:spPr>
          <a:xfrm>
            <a:off x="1676400" y="5486400"/>
            <a:ext cx="5334000" cy="584775"/>
          </a:xfrm>
          <a:prstGeom prst="rect">
            <a:avLst/>
          </a:prstGeom>
          <a:noFill/>
        </p:spPr>
        <p:txBody>
          <a:bodyPr wrap="square" rtlCol="0">
            <a:spAutoFit/>
          </a:bodyPr>
          <a:lstStyle/>
          <a:p>
            <a:pPr algn="ctr"/>
            <a:r>
              <a:rPr lang="en-US" sz="1600" dirty="0" smtClean="0"/>
              <a:t>Dual Connection with Minimized Buffer and Smart Forwarding (DC+MB+SF)</a:t>
            </a:r>
            <a:endParaRPr lang="en-US" sz="1600" dirty="0"/>
          </a:p>
        </p:txBody>
      </p:sp>
      <p:sp>
        <p:nvSpPr>
          <p:cNvPr id="57" name="Rounded Rectangle 56"/>
          <p:cNvSpPr/>
          <p:nvPr/>
        </p:nvSpPr>
        <p:spPr>
          <a:xfrm>
            <a:off x="2618509" y="2692400"/>
            <a:ext cx="353291" cy="431800"/>
          </a:xfrm>
          <a:prstGeom prst="roundRect">
            <a:avLst/>
          </a:prstGeom>
          <a:solidFill>
            <a:srgbClr val="9BBB59"/>
          </a:solidFill>
          <a:ln w="25400" cap="flat" cmpd="sng" algn="ctr">
            <a:solidFill>
              <a:srgbClr val="9BBB59">
                <a:lumMod val="75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8" name="Oval Callout 57"/>
          <p:cNvSpPr/>
          <p:nvPr/>
        </p:nvSpPr>
        <p:spPr>
          <a:xfrm>
            <a:off x="1752600" y="1905000"/>
            <a:ext cx="1066800" cy="533400"/>
          </a:xfrm>
          <a:prstGeom prst="wedgeEllipseCallout">
            <a:avLst>
              <a:gd name="adj1" fmla="val 45918"/>
              <a:gd name="adj2" fmla="val 109189"/>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TextBox 58"/>
          <p:cNvSpPr txBox="1"/>
          <p:nvPr/>
        </p:nvSpPr>
        <p:spPr>
          <a:xfrm>
            <a:off x="1795577" y="1900767"/>
            <a:ext cx="1053494"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0000"/>
                </a:solidFill>
                <a:effectLst/>
                <a:uLnTx/>
                <a:uFillTx/>
              </a:rPr>
              <a:t>Smart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0000"/>
                </a:solidFill>
                <a:effectLst/>
                <a:uLnTx/>
                <a:uFillTx/>
              </a:rPr>
              <a:t>forwarding</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ounded Rectangle 15"/>
          <p:cNvSpPr/>
          <p:nvPr/>
        </p:nvSpPr>
        <p:spPr bwMode="auto">
          <a:xfrm>
            <a:off x="1143000" y="4343400"/>
            <a:ext cx="7543800" cy="205740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1" name="Rounded Rectangle 10"/>
          <p:cNvSpPr/>
          <p:nvPr/>
        </p:nvSpPr>
        <p:spPr bwMode="auto">
          <a:xfrm>
            <a:off x="1143000" y="1066800"/>
            <a:ext cx="7543800" cy="205740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DC+MB+SF: Throughput</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47</a:t>
            </a:fld>
            <a:endParaRPr lang="en-US" altLang="zh-CN" dirty="0"/>
          </a:p>
        </p:txBody>
      </p:sp>
      <p:pic>
        <p:nvPicPr>
          <p:cNvPr id="13" name="Picture 2"/>
          <p:cNvPicPr>
            <a:picLocks noChangeAspect="1" noChangeArrowheads="1"/>
          </p:cNvPicPr>
          <p:nvPr/>
        </p:nvPicPr>
        <p:blipFill>
          <a:blip r:embed="rId2" cstate="print"/>
          <a:srcRect/>
          <a:stretch>
            <a:fillRect/>
          </a:stretch>
        </p:blipFill>
        <p:spPr bwMode="auto">
          <a:xfrm>
            <a:off x="1295400" y="4495800"/>
            <a:ext cx="7290216" cy="1755408"/>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1295400" y="1219200"/>
            <a:ext cx="7239000" cy="1743075"/>
          </a:xfrm>
          <a:prstGeom prst="rect">
            <a:avLst/>
          </a:prstGeom>
          <a:noFill/>
          <a:ln w="9525">
            <a:noFill/>
            <a:miter lim="800000"/>
            <a:headEnd/>
            <a:tailEnd/>
          </a:ln>
        </p:spPr>
      </p:pic>
      <p:sp>
        <p:nvSpPr>
          <p:cNvPr id="17" name="Text Placeholder 2"/>
          <p:cNvSpPr>
            <a:spLocks noGrp="1"/>
          </p:cNvSpPr>
          <p:nvPr>
            <p:ph type="body" sz="half" idx="1"/>
          </p:nvPr>
        </p:nvSpPr>
        <p:spPr>
          <a:xfrm>
            <a:off x="762000" y="3276600"/>
            <a:ext cx="7848600" cy="1143000"/>
          </a:xfrm>
        </p:spPr>
        <p:txBody>
          <a:bodyPr/>
          <a:lstStyle/>
          <a:p>
            <a:pPr>
              <a:buFont typeface="Wingdings" pitchFamily="2" charset="2"/>
              <a:buChar char="q"/>
            </a:pPr>
            <a:r>
              <a:rPr lang="en-US" dirty="0" smtClean="0"/>
              <a:t>Among 35999 INVITEs generated, 22019 rejected, all the rest 13980 go successful, no retransmissions</a:t>
            </a:r>
          </a:p>
          <a:p>
            <a:pPr>
              <a:buFont typeface="Wingdings" pitchFamily="2" charset="2"/>
              <a:buChar char="q"/>
            </a:pPr>
            <a:r>
              <a:rPr lang="en-US" dirty="0" smtClean="0"/>
              <a:t>RE CPU utilization is full </a:t>
            </a:r>
            <a:r>
              <a:rPr lang="en-US" dirty="0" smtClean="0">
                <a:sym typeface="Wingdings" pitchFamily="2" charset="2"/>
              </a:rPr>
              <a:t> achieving full capacity without waste</a:t>
            </a:r>
            <a:endParaRPr lang="en-US" dirty="0" smtClean="0"/>
          </a:p>
          <a:p>
            <a:pPr>
              <a:buFont typeface="Wingdings" pitchFamily="2" charset="2"/>
              <a:buChar char="q"/>
            </a:pPr>
            <a:endParaRPr lang="en-US" dirty="0"/>
          </a:p>
        </p:txBody>
      </p:sp>
      <p:sp>
        <p:nvSpPr>
          <p:cNvPr id="18" name="TextBox 17"/>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sp>
        <p:nvSpPr>
          <p:cNvPr id="19" name="TextBox 18"/>
          <p:cNvSpPr txBox="1"/>
          <p:nvPr/>
        </p:nvSpPr>
        <p:spPr>
          <a:xfrm>
            <a:off x="381000" y="1828800"/>
            <a:ext cx="683200" cy="369332"/>
          </a:xfrm>
          <a:prstGeom prst="rect">
            <a:avLst/>
          </a:prstGeom>
          <a:noFill/>
        </p:spPr>
        <p:txBody>
          <a:bodyPr wrap="none" rtlCol="0">
            <a:spAutoFit/>
          </a:bodyPr>
          <a:lstStyle/>
          <a:p>
            <a:r>
              <a:rPr lang="en-US" dirty="0" smtClean="0">
                <a:latin typeface="Comic Sans MS" pitchFamily="66" charset="0"/>
              </a:rPr>
              <a:t>UAS</a:t>
            </a:r>
            <a:endParaRPr lang="en-US" dirty="0">
              <a:latin typeface="Comic Sans MS" pitchFamily="66" charset="0"/>
            </a:endParaRPr>
          </a:p>
        </p:txBody>
      </p:sp>
      <p:sp>
        <p:nvSpPr>
          <p:cNvPr id="20" name="TextBox 19"/>
          <p:cNvSpPr txBox="1"/>
          <p:nvPr/>
        </p:nvSpPr>
        <p:spPr>
          <a:xfrm>
            <a:off x="381000" y="4953000"/>
            <a:ext cx="662361" cy="369332"/>
          </a:xfrm>
          <a:prstGeom prst="rect">
            <a:avLst/>
          </a:prstGeom>
          <a:noFill/>
        </p:spPr>
        <p:txBody>
          <a:bodyPr wrap="none" rtlCol="0">
            <a:spAutoFit/>
          </a:bodyPr>
          <a:lstStyle/>
          <a:p>
            <a:r>
              <a:rPr lang="en-US" dirty="0" smtClean="0">
                <a:latin typeface="Comic Sans MS" pitchFamily="66" charset="0"/>
              </a:rPr>
              <a:t>UAC</a:t>
            </a:r>
            <a:endParaRPr lang="en-US" dirty="0">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DC+MB+SF: Post Dial Delay</a:t>
            </a:r>
            <a:endParaRPr lang="en-US" dirty="0"/>
          </a:p>
        </p:txBody>
      </p:sp>
      <p:sp>
        <p:nvSpPr>
          <p:cNvPr id="3" name="Text Placeholder 2"/>
          <p:cNvSpPr>
            <a:spLocks noGrp="1"/>
          </p:cNvSpPr>
          <p:nvPr>
            <p:ph type="body" sz="half" idx="1"/>
          </p:nvPr>
        </p:nvSpPr>
        <p:spPr>
          <a:xfrm>
            <a:off x="2362200" y="4648201"/>
            <a:ext cx="4038600" cy="1295400"/>
          </a:xfrm>
        </p:spPr>
        <p:txBody>
          <a:bodyPr/>
          <a:lstStyle/>
          <a:p>
            <a:pPr>
              <a:buFont typeface="Wingdings" pitchFamily="2" charset="2"/>
              <a:buChar char="q"/>
            </a:pPr>
            <a:r>
              <a:rPr lang="en-US" dirty="0" smtClean="0"/>
              <a:t>99% delay smaller than 60ms</a:t>
            </a:r>
          </a:p>
          <a:p>
            <a:pPr>
              <a:buFont typeface="Wingdings" pitchFamily="2" charset="2"/>
              <a:buChar char="q"/>
            </a:pPr>
            <a:endParaRPr lang="en-US" dirty="0" smtClean="0"/>
          </a:p>
          <a:p>
            <a:pPr>
              <a:buFont typeface="Wingdings" pitchFamily="2" charset="2"/>
              <a:buChar char="q"/>
            </a:pPr>
            <a:r>
              <a:rPr lang="en-US" dirty="0" smtClean="0"/>
              <a:t>No delay exceeds 70ms </a:t>
            </a:r>
          </a:p>
          <a:p>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48</a:t>
            </a:fld>
            <a:endParaRPr lang="en-US" altLang="zh-CN" dirty="0"/>
          </a:p>
        </p:txBody>
      </p:sp>
      <p:pic>
        <p:nvPicPr>
          <p:cNvPr id="427010" name="Picture 2"/>
          <p:cNvPicPr>
            <a:picLocks noGrp="1" noChangeAspect="1" noChangeArrowheads="1"/>
          </p:cNvPicPr>
          <p:nvPr>
            <p:ph sz="half" idx="2"/>
          </p:nvPr>
        </p:nvPicPr>
        <p:blipFill>
          <a:blip r:embed="rId2" cstate="print"/>
          <a:srcRect/>
          <a:stretch>
            <a:fillRect/>
          </a:stretch>
        </p:blipFill>
        <p:spPr bwMode="auto">
          <a:xfrm>
            <a:off x="1828800" y="1295400"/>
            <a:ext cx="5020962" cy="302057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Over TCP Overload Control Mechanism: VDC+MB</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49</a:t>
            </a:fld>
            <a:endParaRPr lang="en-US" altLang="zh-CN" dirty="0"/>
          </a:p>
        </p:txBody>
      </p:sp>
      <p:grpSp>
        <p:nvGrpSpPr>
          <p:cNvPr id="89" name="Group 88"/>
          <p:cNvGrpSpPr/>
          <p:nvPr/>
        </p:nvGrpSpPr>
        <p:grpSpPr>
          <a:xfrm>
            <a:off x="3581400" y="2133599"/>
            <a:ext cx="1371600" cy="983397"/>
            <a:chOff x="2362200" y="2603077"/>
            <a:chExt cx="1752600" cy="824956"/>
          </a:xfrm>
        </p:grpSpPr>
        <p:sp>
          <p:nvSpPr>
            <p:cNvPr id="90" name="Oval Callout 89"/>
            <p:cNvSpPr/>
            <p:nvPr/>
          </p:nvSpPr>
          <p:spPr>
            <a:xfrm rot="10800000">
              <a:off x="2362200" y="2603077"/>
              <a:ext cx="1752600" cy="762000"/>
            </a:xfrm>
            <a:prstGeom prst="wedgeEllipseCallout">
              <a:avLst>
                <a:gd name="adj1" fmla="val 7030"/>
                <a:gd name="adj2" fmla="val -8670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1" name="TextBox 90"/>
            <p:cNvSpPr txBox="1"/>
            <p:nvPr/>
          </p:nvSpPr>
          <p:spPr>
            <a:xfrm>
              <a:off x="2499262" y="2730923"/>
              <a:ext cx="1530477" cy="697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Virtual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split</a:t>
              </a:r>
              <a:endParaRPr kumimoji="0" lang="en-US" sz="1200" b="0" i="0" u="none" strike="noStrike" kern="0" cap="none" spc="0" normalizeH="0" baseline="0" noProof="0" dirty="0" smtClean="0">
                <a:ln>
                  <a:noFill/>
                </a:ln>
                <a:solidFill>
                  <a:srgbClr val="FF0000"/>
                </a:solidFill>
                <a:effectLst/>
                <a:uLnTx/>
                <a:uFillTx/>
              </a:endParaRPr>
            </a:p>
          </p:txBody>
        </p:sp>
      </p:grpSp>
      <p:grpSp>
        <p:nvGrpSpPr>
          <p:cNvPr id="94" name="Group 93"/>
          <p:cNvGrpSpPr/>
          <p:nvPr/>
        </p:nvGrpSpPr>
        <p:grpSpPr>
          <a:xfrm>
            <a:off x="1295400" y="990600"/>
            <a:ext cx="5867400" cy="5309175"/>
            <a:chOff x="1295400" y="1143000"/>
            <a:chExt cx="5867400" cy="5309175"/>
          </a:xfrm>
        </p:grpSpPr>
        <p:grpSp>
          <p:nvGrpSpPr>
            <p:cNvPr id="50" name="Group 49"/>
            <p:cNvGrpSpPr/>
            <p:nvPr/>
          </p:nvGrpSpPr>
          <p:grpSpPr>
            <a:xfrm>
              <a:off x="1600200" y="1143000"/>
              <a:ext cx="5562600" cy="4749463"/>
              <a:chOff x="609600" y="2057400"/>
              <a:chExt cx="5562600" cy="4749463"/>
            </a:xfrm>
          </p:grpSpPr>
          <p:sp>
            <p:nvSpPr>
              <p:cNvPr id="51" name="Rounded Rectangle 50"/>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Oval Callout 51"/>
              <p:cNvSpPr/>
              <p:nvPr/>
            </p:nvSpPr>
            <p:spPr>
              <a:xfrm>
                <a:off x="3581400" y="2057400"/>
                <a:ext cx="2590800" cy="1295400"/>
              </a:xfrm>
              <a:prstGeom prst="wedgeEllipseCallout">
                <a:avLst>
                  <a:gd name="adj1" fmla="val -15991"/>
                  <a:gd name="adj2" fmla="val 88922"/>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Oval Callout 52"/>
              <p:cNvSpPr/>
              <p:nvPr/>
            </p:nvSpPr>
            <p:spPr>
              <a:xfrm>
                <a:off x="3429000" y="5715000"/>
                <a:ext cx="2667000" cy="1066800"/>
              </a:xfrm>
              <a:prstGeom prst="wedgeEllipseCallout">
                <a:avLst>
                  <a:gd name="adj1" fmla="val -9223"/>
                  <a:gd name="adj2" fmla="val -9728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Rounded Rectangle 53"/>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55" name="Straight Arrow Connector 54"/>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56" name="Straight Arrow Connector 55"/>
              <p:cNvCxnSpPr>
                <a:endCxn id="54"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sp>
            <p:nvSpPr>
              <p:cNvPr id="57" name="TextBox 56"/>
              <p:cNvSpPr txBox="1"/>
              <p:nvPr/>
            </p:nvSpPr>
            <p:spPr>
              <a:xfrm>
                <a:off x="41148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TextBox 57"/>
              <p:cNvSpPr txBox="1"/>
              <p:nvPr/>
            </p:nvSpPr>
            <p:spPr>
              <a:xfrm>
                <a:off x="11430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9" name="Straight Arrow Connector 58"/>
              <p:cNvCxnSpPr/>
              <p:nvPr/>
            </p:nvCxnSpPr>
            <p:spPr>
              <a:xfrm>
                <a:off x="2514600" y="4572000"/>
                <a:ext cx="1600200" cy="1588"/>
              </a:xfrm>
              <a:prstGeom prst="straightConnector1">
                <a:avLst/>
              </a:prstGeom>
              <a:noFill/>
              <a:ln w="50800" cap="flat" cmpd="sng" algn="ctr">
                <a:solidFill>
                  <a:srgbClr val="002060"/>
                </a:solidFill>
                <a:prstDash val="solid"/>
                <a:tailEnd type="stealth" w="med" len="lg"/>
              </a:ln>
              <a:effectLst/>
            </p:spPr>
          </p:cxnSp>
          <p:sp>
            <p:nvSpPr>
              <p:cNvPr id="60" name="TextBox 59"/>
              <p:cNvSpPr txBox="1"/>
              <p:nvPr/>
            </p:nvSpPr>
            <p:spPr>
              <a:xfrm>
                <a:off x="2667000" y="4267200"/>
                <a:ext cx="119827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All Requests</a:t>
                </a:r>
              </a:p>
            </p:txBody>
          </p:sp>
          <p:sp>
            <p:nvSpPr>
              <p:cNvPr id="61" name="TextBox 60"/>
              <p:cNvSpPr txBox="1"/>
              <p:nvPr/>
            </p:nvSpPr>
            <p:spPr>
              <a:xfrm>
                <a:off x="3886200" y="2209800"/>
                <a:ext cx="2066720" cy="126188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receiving buffer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SIP server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sp>
            <p:nvSpPr>
              <p:cNvPr id="62" name="Oval Callout 61"/>
              <p:cNvSpPr/>
              <p:nvPr/>
            </p:nvSpPr>
            <p:spPr>
              <a:xfrm>
                <a:off x="914400" y="2057400"/>
                <a:ext cx="2590800" cy="609600"/>
              </a:xfrm>
              <a:prstGeom prst="wedgeEllipseCallout">
                <a:avLst>
                  <a:gd name="adj1" fmla="val 2890"/>
                  <a:gd name="adj2" fmla="val 25362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3" name="TextBox 62"/>
              <p:cNvSpPr txBox="1"/>
              <p:nvPr/>
            </p:nvSpPr>
            <p:spPr>
              <a:xfrm>
                <a:off x="1219200" y="2057400"/>
                <a:ext cx="2038828"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sending buffer</a:t>
                </a:r>
              </a:p>
            </p:txBody>
          </p:sp>
          <p:sp>
            <p:nvSpPr>
              <p:cNvPr id="64" name="Oval Callout 63"/>
              <p:cNvSpPr/>
              <p:nvPr/>
            </p:nvSpPr>
            <p:spPr>
              <a:xfrm>
                <a:off x="762000" y="5715000"/>
                <a:ext cx="2209800" cy="762000"/>
              </a:xfrm>
              <a:prstGeom prst="wedgeEllipseCallout">
                <a:avLst>
                  <a:gd name="adj1" fmla="val 15376"/>
                  <a:gd name="adj2" fmla="val -11686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TextBox 64"/>
              <p:cNvSpPr txBox="1"/>
              <p:nvPr/>
            </p:nvSpPr>
            <p:spPr>
              <a:xfrm>
                <a:off x="1066800" y="5791200"/>
                <a:ext cx="1773114" cy="76944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sending buffer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66" name="Group 95"/>
              <p:cNvGrpSpPr/>
              <p:nvPr/>
            </p:nvGrpSpPr>
            <p:grpSpPr>
              <a:xfrm>
                <a:off x="2057400" y="4876800"/>
                <a:ext cx="304800" cy="304800"/>
                <a:chOff x="4267200" y="6248400"/>
                <a:chExt cx="304800" cy="304800"/>
              </a:xfrm>
            </p:grpSpPr>
            <p:sp>
              <p:nvSpPr>
                <p:cNvPr id="82" name="Rectangle 27"/>
                <p:cNvSpPr/>
                <p:nvPr/>
              </p:nvSpPr>
              <p:spPr>
                <a:xfrm>
                  <a:off x="42672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3" name="Rectangle 28"/>
                <p:cNvSpPr/>
                <p:nvPr/>
              </p:nvSpPr>
              <p:spPr>
                <a:xfrm>
                  <a:off x="44196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67" name="Rectangle 66"/>
              <p:cNvSpPr/>
              <p:nvPr/>
            </p:nvSpPr>
            <p:spPr>
              <a:xfrm>
                <a:off x="2209800" y="38862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8" name="TextBox 67"/>
              <p:cNvSpPr txBox="1"/>
              <p:nvPr/>
            </p:nvSpPr>
            <p:spPr>
              <a:xfrm>
                <a:off x="3581400" y="5791200"/>
                <a:ext cx="2523832" cy="101566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Receiving buffer + default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SIP server 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69" name="Group 43"/>
              <p:cNvGrpSpPr/>
              <p:nvPr/>
            </p:nvGrpSpPr>
            <p:grpSpPr>
              <a:xfrm>
                <a:off x="4191000" y="3810000"/>
                <a:ext cx="533400" cy="457200"/>
                <a:chOff x="838200" y="7010400"/>
                <a:chExt cx="533400" cy="457200"/>
              </a:xfrm>
            </p:grpSpPr>
            <p:sp>
              <p:nvSpPr>
                <p:cNvPr id="79" name="Rectangle 78"/>
                <p:cNvSpPr/>
                <p:nvPr/>
              </p:nvSpPr>
              <p:spPr>
                <a:xfrm>
                  <a:off x="838200" y="7010400"/>
                  <a:ext cx="5334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0" name="Rectangle 79"/>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1" name="Rectangle 80"/>
                <p:cNvSpPr/>
                <p:nvPr/>
              </p:nvSpPr>
              <p:spPr>
                <a:xfrm>
                  <a:off x="11430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0" name="Group 47"/>
              <p:cNvGrpSpPr/>
              <p:nvPr/>
            </p:nvGrpSpPr>
            <p:grpSpPr>
              <a:xfrm>
                <a:off x="4191000" y="4800600"/>
                <a:ext cx="838200" cy="457200"/>
                <a:chOff x="1066800" y="7010400"/>
                <a:chExt cx="838200" cy="457200"/>
              </a:xfrm>
            </p:grpSpPr>
            <p:grpSp>
              <p:nvGrpSpPr>
                <p:cNvPr id="71" name="Group 44"/>
                <p:cNvGrpSpPr/>
                <p:nvPr/>
              </p:nvGrpSpPr>
              <p:grpSpPr>
                <a:xfrm>
                  <a:off x="1143000" y="7086600"/>
                  <a:ext cx="685800" cy="304800"/>
                  <a:chOff x="1066800" y="7086600"/>
                  <a:chExt cx="685800" cy="304800"/>
                </a:xfrm>
              </p:grpSpPr>
              <p:grpSp>
                <p:nvGrpSpPr>
                  <p:cNvPr id="73" name="Group 95"/>
                  <p:cNvGrpSpPr/>
                  <p:nvPr/>
                </p:nvGrpSpPr>
                <p:grpSpPr>
                  <a:xfrm>
                    <a:off x="1066800" y="7086600"/>
                    <a:ext cx="304800" cy="304800"/>
                    <a:chOff x="4343400" y="6248400"/>
                    <a:chExt cx="304800" cy="304800"/>
                  </a:xfrm>
                </p:grpSpPr>
                <p:sp>
                  <p:nvSpPr>
                    <p:cNvPr id="77" name="Rectangle 76"/>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8" name="Rectangle 77"/>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4" name="Group 95"/>
                  <p:cNvGrpSpPr/>
                  <p:nvPr/>
                </p:nvGrpSpPr>
                <p:grpSpPr>
                  <a:xfrm>
                    <a:off x="1447800" y="7086600"/>
                    <a:ext cx="304800" cy="304800"/>
                    <a:chOff x="4343400" y="6248400"/>
                    <a:chExt cx="304800" cy="304800"/>
                  </a:xfrm>
                </p:grpSpPr>
                <p:sp>
                  <p:nvSpPr>
                    <p:cNvPr id="75" name="Rectangle 74"/>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6" name="Rectangle 75"/>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72" name="Rectangle 71"/>
                <p:cNvSpPr/>
                <p:nvPr/>
              </p:nvSpPr>
              <p:spPr>
                <a:xfrm>
                  <a:off x="1066800" y="7010400"/>
                  <a:ext cx="838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84" name="Rectangle 83"/>
            <p:cNvSpPr/>
            <p:nvPr/>
          </p:nvSpPr>
          <p:spPr>
            <a:xfrm>
              <a:off x="3124200" y="28956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5" name="Rectangle 84"/>
            <p:cNvSpPr/>
            <p:nvPr/>
          </p:nvSpPr>
          <p:spPr>
            <a:xfrm>
              <a:off x="2971800" y="3886200"/>
              <a:ext cx="457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6" name="Rounded Rectangle 85"/>
            <p:cNvSpPr/>
            <p:nvPr/>
          </p:nvSpPr>
          <p:spPr>
            <a:xfrm>
              <a:off x="2514600" y="2819400"/>
              <a:ext cx="457200" cy="457200"/>
            </a:xfrm>
            <a:prstGeom prst="roundRect">
              <a:avLst/>
            </a:prstGeom>
            <a:solidFill>
              <a:srgbClr val="9BBB59"/>
            </a:solidFill>
            <a:ln w="25400" cap="flat" cmpd="sng" algn="ctr">
              <a:solidFill>
                <a:srgbClr val="9BBB59">
                  <a:lumMod val="75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7" name="Oval Callout 86"/>
            <p:cNvSpPr/>
            <p:nvPr/>
          </p:nvSpPr>
          <p:spPr>
            <a:xfrm>
              <a:off x="1295400" y="1905000"/>
              <a:ext cx="1676400" cy="533400"/>
            </a:xfrm>
            <a:prstGeom prst="wedgeEllipseCallout">
              <a:avLst>
                <a:gd name="adj1" fmla="val 32857"/>
                <a:gd name="adj2" fmla="val 14767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8" name="TextBox 87"/>
            <p:cNvSpPr txBox="1"/>
            <p:nvPr/>
          </p:nvSpPr>
          <p:spPr>
            <a:xfrm>
              <a:off x="1295400" y="1981200"/>
              <a:ext cx="1671804"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Smart Forwarding</a:t>
              </a:r>
            </a:p>
          </p:txBody>
        </p:sp>
        <p:cxnSp>
          <p:nvCxnSpPr>
            <p:cNvPr id="92" name="Straight Arrow Connector 91"/>
            <p:cNvCxnSpPr/>
            <p:nvPr/>
          </p:nvCxnSpPr>
          <p:spPr>
            <a:xfrm>
              <a:off x="3505200" y="3657600"/>
              <a:ext cx="1600200" cy="1588"/>
            </a:xfrm>
            <a:prstGeom prst="straightConnector1">
              <a:avLst/>
            </a:prstGeom>
            <a:noFill/>
            <a:ln w="19050" cap="flat" cmpd="sng" algn="ctr">
              <a:solidFill>
                <a:srgbClr val="FF0000"/>
              </a:solidFill>
              <a:prstDash val="solid"/>
              <a:tailEnd type="stealth" w="med" len="lg"/>
            </a:ln>
            <a:effectLst/>
          </p:spPr>
        </p:cxnSp>
        <p:sp>
          <p:nvSpPr>
            <p:cNvPr id="93" name="TextBox 92"/>
            <p:cNvSpPr txBox="1"/>
            <p:nvPr/>
          </p:nvSpPr>
          <p:spPr>
            <a:xfrm>
              <a:off x="1600200" y="5867400"/>
              <a:ext cx="5334000" cy="584775"/>
            </a:xfrm>
            <a:prstGeom prst="rect">
              <a:avLst/>
            </a:prstGeom>
            <a:noFill/>
          </p:spPr>
          <p:txBody>
            <a:bodyPr wrap="square" rtlCol="0">
              <a:spAutoFit/>
            </a:bodyPr>
            <a:lstStyle/>
            <a:p>
              <a:pPr algn="ctr"/>
              <a:r>
                <a:rPr lang="en-US" sz="1600" dirty="0" smtClean="0"/>
                <a:t>Virtual Dual Connection with Minimized Buffer and Smart Forwarding (VDC+MB+SF)</a:t>
              </a:r>
              <a:endParaRPr lang="en-US" sz="1600" dirty="0"/>
            </a:p>
          </p:txBody>
        </p:sp>
      </p:gr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 Session Initiation Protocol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10" name="Rectangle 8"/>
          <p:cNvSpPr txBox="1">
            <a:spLocks noChangeArrowheads="1"/>
          </p:cNvSpPr>
          <p:nvPr/>
        </p:nvSpPr>
        <p:spPr bwMode="auto">
          <a:xfrm>
            <a:off x="381000" y="1066800"/>
            <a:ext cx="7848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28638" lvl="1" indent="-238125" fontAlgn="base">
              <a:spcBef>
                <a:spcPct val="30000"/>
              </a:spcBef>
              <a:spcAft>
                <a:spcPct val="0"/>
              </a:spcAft>
              <a:buClr>
                <a:srgbClr val="969696"/>
              </a:buClr>
              <a:buFont typeface="Wingdings" pitchFamily="2" charset="2"/>
              <a:buChar char="§"/>
              <a:tabLst>
                <a:tab pos="3946525" algn="l"/>
              </a:tabLst>
            </a:pPr>
            <a:r>
              <a:rPr lang="en-US" sz="2000" kern="0" dirty="0" smtClean="0"/>
              <a:t>Session creation, modify and teardown</a:t>
            </a:r>
          </a:p>
          <a:p>
            <a:pPr marL="528638" lvl="1" indent="-238125" fontAlgn="base">
              <a:spcBef>
                <a:spcPct val="30000"/>
              </a:spcBef>
              <a:spcAft>
                <a:spcPct val="0"/>
              </a:spcAft>
              <a:buClr>
                <a:srgbClr val="969696"/>
              </a:buClr>
              <a:buFont typeface="Wingdings" pitchFamily="2" charset="2"/>
              <a:buChar char="§"/>
              <a:tabLst>
                <a:tab pos="3946525" algn="l"/>
              </a:tabLst>
            </a:pPr>
            <a:r>
              <a:rPr lang="en-US" sz="2000" kern="0" dirty="0" smtClean="0"/>
              <a:t>Large scale deployment - NGN</a:t>
            </a:r>
          </a:p>
          <a:p>
            <a:pPr marL="528638" lvl="1" indent="-238125" fontAlgn="base">
              <a:spcBef>
                <a:spcPct val="30000"/>
              </a:spcBef>
              <a:spcAft>
                <a:spcPct val="0"/>
              </a:spcAft>
              <a:buClr>
                <a:srgbClr val="969696"/>
              </a:buClr>
              <a:buFont typeface="Wingdings" pitchFamily="2" charset="2"/>
              <a:buChar char="§"/>
              <a:tabLst>
                <a:tab pos="3946525" algn="l"/>
              </a:tabLst>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Applications: </a:t>
            </a:r>
            <a:r>
              <a:rPr lang="en-US" sz="2000" kern="0" dirty="0" smtClean="0"/>
              <a:t>VoIP, conferencing, instant messaging, presense</a:t>
            </a:r>
          </a:p>
          <a:p>
            <a:pPr marL="528638" lvl="1" indent="-238125" fontAlgn="base">
              <a:spcBef>
                <a:spcPct val="30000"/>
              </a:spcBef>
              <a:spcAft>
                <a:spcPct val="0"/>
              </a:spcAft>
              <a:buClr>
                <a:srgbClr val="969696"/>
              </a:buClr>
              <a:buFont typeface="Wingdings" pitchFamily="2" charset="2"/>
              <a:buChar char="§"/>
              <a:tabLst>
                <a:tab pos="3946525" algn="l"/>
              </a:tabLst>
            </a:pPr>
            <a:r>
              <a:rPr lang="en-US" sz="2000" kern="0" dirty="0" smtClean="0"/>
              <a:t>Core functions: registration and proxying</a:t>
            </a:r>
          </a:p>
        </p:txBody>
      </p:sp>
      <p:grpSp>
        <p:nvGrpSpPr>
          <p:cNvPr id="32" name="Group 31"/>
          <p:cNvGrpSpPr/>
          <p:nvPr/>
        </p:nvGrpSpPr>
        <p:grpSpPr>
          <a:xfrm>
            <a:off x="2895600" y="3429000"/>
            <a:ext cx="531966" cy="2058988"/>
            <a:chOff x="2895600" y="4038600"/>
            <a:chExt cx="531966" cy="2058988"/>
          </a:xfrm>
        </p:grpSpPr>
        <p:pic>
          <p:nvPicPr>
            <p:cNvPr id="15" name="Picture 4"/>
            <p:cNvPicPr>
              <a:picLocks noChangeAspect="1" noChangeArrowheads="1"/>
            </p:cNvPicPr>
            <p:nvPr/>
          </p:nvPicPr>
          <p:blipFill>
            <a:blip r:embed="rId3" cstate="print"/>
            <a:srcRect/>
            <a:stretch>
              <a:fillRect/>
            </a:stretch>
          </p:blipFill>
          <p:spPr bwMode="auto">
            <a:xfrm>
              <a:off x="2895600" y="4038600"/>
              <a:ext cx="531966" cy="464867"/>
            </a:xfrm>
            <a:prstGeom prst="rect">
              <a:avLst/>
            </a:prstGeom>
            <a:noFill/>
            <a:ln w="9525">
              <a:noFill/>
              <a:miter lim="800000"/>
              <a:headEnd/>
              <a:tailEnd/>
            </a:ln>
            <a:effectLst/>
          </p:spPr>
        </p:pic>
        <p:cxnSp>
          <p:nvCxnSpPr>
            <p:cNvPr id="21" name="Straight Connector 20"/>
            <p:cNvCxnSpPr/>
            <p:nvPr/>
          </p:nvCxnSpPr>
          <p:spPr bwMode="auto">
            <a:xfrm rot="5400000">
              <a:off x="2361803" y="5334397"/>
              <a:ext cx="1524794" cy="1588"/>
            </a:xfrm>
            <a:prstGeom prst="line">
              <a:avLst/>
            </a:prstGeom>
            <a:noFill/>
            <a:ln w="38100" cap="flat" cmpd="sng" algn="ctr">
              <a:solidFill>
                <a:srgbClr val="FF7C80"/>
              </a:solidFill>
              <a:prstDash val="solid"/>
              <a:round/>
              <a:headEnd type="none" w="med" len="med"/>
              <a:tailEnd type="none" w="med" len="med"/>
            </a:ln>
            <a:effectLst/>
          </p:spPr>
        </p:cxnSp>
      </p:grpSp>
      <p:grpSp>
        <p:nvGrpSpPr>
          <p:cNvPr id="33" name="Group 32"/>
          <p:cNvGrpSpPr/>
          <p:nvPr/>
        </p:nvGrpSpPr>
        <p:grpSpPr>
          <a:xfrm>
            <a:off x="4267200" y="3048000"/>
            <a:ext cx="1643166" cy="2439988"/>
            <a:chOff x="4267200" y="3657600"/>
            <a:chExt cx="1643166" cy="2439988"/>
          </a:xfrm>
        </p:grpSpPr>
        <p:pic>
          <p:nvPicPr>
            <p:cNvPr id="13" name="Picture 2"/>
            <p:cNvPicPr>
              <a:picLocks noChangeAspect="1" noChangeArrowheads="1"/>
            </p:cNvPicPr>
            <p:nvPr/>
          </p:nvPicPr>
          <p:blipFill>
            <a:blip r:embed="rId4" cstate="print"/>
            <a:srcRect/>
            <a:stretch>
              <a:fillRect/>
            </a:stretch>
          </p:blipFill>
          <p:spPr bwMode="auto">
            <a:xfrm>
              <a:off x="4495800" y="3962400"/>
              <a:ext cx="762000" cy="654569"/>
            </a:xfrm>
            <a:prstGeom prst="rect">
              <a:avLst/>
            </a:prstGeom>
            <a:noFill/>
            <a:ln w="9525">
              <a:noFill/>
              <a:miter lim="800000"/>
              <a:headEnd/>
              <a:tailEnd/>
            </a:ln>
            <a:effectLst/>
          </p:spPr>
        </p:pic>
        <p:sp>
          <p:nvSpPr>
            <p:cNvPr id="14" name="TextBox 13"/>
            <p:cNvSpPr txBox="1"/>
            <p:nvPr/>
          </p:nvSpPr>
          <p:spPr>
            <a:xfrm>
              <a:off x="4267200" y="3657600"/>
              <a:ext cx="1643166" cy="379323"/>
            </a:xfrm>
            <a:prstGeom prst="rect">
              <a:avLst/>
            </a:prstGeom>
            <a:noFill/>
          </p:spPr>
          <p:txBody>
            <a:bodyPr wrap="none" rtlCol="0">
              <a:spAutoFit/>
            </a:bodyPr>
            <a:lstStyle/>
            <a:p>
              <a:r>
                <a:rPr lang="en-US" sz="1400" dirty="0" smtClean="0">
                  <a:latin typeface="Comic Sans MS" pitchFamily="66" charset="0"/>
                </a:rPr>
                <a:t>SIP Registrar</a:t>
              </a:r>
              <a:endParaRPr lang="en-US" sz="1400" dirty="0">
                <a:latin typeface="Comic Sans MS" pitchFamily="66" charset="0"/>
              </a:endParaRPr>
            </a:p>
          </p:txBody>
        </p:sp>
        <p:cxnSp>
          <p:nvCxnSpPr>
            <p:cNvPr id="23" name="Straight Connector 22"/>
            <p:cNvCxnSpPr/>
            <p:nvPr/>
          </p:nvCxnSpPr>
          <p:spPr bwMode="auto">
            <a:xfrm rot="5400000">
              <a:off x="4152503" y="5372497"/>
              <a:ext cx="1448594" cy="1588"/>
            </a:xfrm>
            <a:prstGeom prst="line">
              <a:avLst/>
            </a:prstGeom>
            <a:noFill/>
            <a:ln w="38100" cap="flat" cmpd="sng" algn="ctr">
              <a:solidFill>
                <a:srgbClr val="00B0F0"/>
              </a:solidFill>
              <a:prstDash val="solid"/>
              <a:round/>
              <a:headEnd type="none" w="med" len="med"/>
              <a:tailEnd type="none" w="med" len="med"/>
            </a:ln>
            <a:effectLst/>
          </p:spPr>
        </p:cxnSp>
      </p:grpSp>
      <p:grpSp>
        <p:nvGrpSpPr>
          <p:cNvPr id="34" name="Group 33"/>
          <p:cNvGrpSpPr/>
          <p:nvPr/>
        </p:nvGrpSpPr>
        <p:grpSpPr>
          <a:xfrm>
            <a:off x="3200400" y="4343401"/>
            <a:ext cx="1600200" cy="307777"/>
            <a:chOff x="3200400" y="4953001"/>
            <a:chExt cx="1600200" cy="307777"/>
          </a:xfrm>
        </p:grpSpPr>
        <p:cxnSp>
          <p:nvCxnSpPr>
            <p:cNvPr id="27" name="Straight Arrow Connector 26"/>
            <p:cNvCxnSpPr/>
            <p:nvPr/>
          </p:nvCxnSpPr>
          <p:spPr bwMode="auto">
            <a:xfrm>
              <a:off x="32004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28" name="TextBox 27"/>
            <p:cNvSpPr txBox="1"/>
            <p:nvPr/>
          </p:nvSpPr>
          <p:spPr>
            <a:xfrm>
              <a:off x="3581400" y="4953001"/>
              <a:ext cx="1143000" cy="307777"/>
            </a:xfrm>
            <a:prstGeom prst="rect">
              <a:avLst/>
            </a:prstGeom>
            <a:noFill/>
          </p:spPr>
          <p:txBody>
            <a:bodyPr wrap="square" rtlCol="0">
              <a:spAutoFit/>
            </a:bodyPr>
            <a:lstStyle/>
            <a:p>
              <a:r>
                <a:rPr lang="en-US" sz="1400" dirty="0" smtClean="0"/>
                <a:t>Register</a:t>
              </a:r>
              <a:endParaRPr lang="en-US" sz="1400" dirty="0"/>
            </a:p>
          </p:txBody>
        </p:sp>
      </p:grpSp>
      <p:grpSp>
        <p:nvGrpSpPr>
          <p:cNvPr id="35" name="Group 34"/>
          <p:cNvGrpSpPr/>
          <p:nvPr/>
        </p:nvGrpSpPr>
        <p:grpSpPr>
          <a:xfrm>
            <a:off x="3200400" y="4648200"/>
            <a:ext cx="1600200" cy="307777"/>
            <a:chOff x="3200400" y="5257800"/>
            <a:chExt cx="1600200" cy="307777"/>
          </a:xfrm>
        </p:grpSpPr>
        <p:cxnSp>
          <p:nvCxnSpPr>
            <p:cNvPr id="29" name="Straight Arrow Connector 28"/>
            <p:cNvCxnSpPr/>
            <p:nvPr/>
          </p:nvCxnSpPr>
          <p:spPr bwMode="auto">
            <a:xfrm>
              <a:off x="3200400" y="55625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30" name="TextBox 29"/>
            <p:cNvSpPr txBox="1"/>
            <p:nvPr/>
          </p:nvSpPr>
          <p:spPr>
            <a:xfrm>
              <a:off x="3657600" y="5257800"/>
              <a:ext cx="838200" cy="307777"/>
            </a:xfrm>
            <a:prstGeom prst="rect">
              <a:avLst/>
            </a:prstGeom>
            <a:noFill/>
          </p:spPr>
          <p:txBody>
            <a:bodyPr wrap="square" rtlCol="0">
              <a:spAutoFit/>
            </a:bodyPr>
            <a:lstStyle/>
            <a:p>
              <a:r>
                <a:rPr lang="en-US" sz="1400" dirty="0" smtClean="0"/>
                <a:t>200 OK</a:t>
              </a:r>
              <a:endParaRPr lang="en-US" sz="1400"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forwarding for Virtual Dual Connection</a:t>
            </a:r>
            <a:endParaRPr lang="en-US" dirty="0"/>
          </a:p>
        </p:txBody>
      </p:sp>
      <p:sp>
        <p:nvSpPr>
          <p:cNvPr id="3" name="Text Placeholder 2"/>
          <p:cNvSpPr>
            <a:spLocks noGrp="1"/>
          </p:cNvSpPr>
          <p:nvPr>
            <p:ph type="body" sz="half" idx="1"/>
          </p:nvPr>
        </p:nvSpPr>
        <p:spPr>
          <a:xfrm>
            <a:off x="304800" y="4876800"/>
            <a:ext cx="5105400" cy="1524000"/>
          </a:xfrm>
        </p:spPr>
        <p:txBody>
          <a:bodyPr/>
          <a:lstStyle/>
          <a:p>
            <a:pPr>
              <a:buFont typeface="Wingdings" pitchFamily="2" charset="2"/>
              <a:buChar char="q"/>
            </a:pPr>
            <a:r>
              <a:rPr lang="en-US" dirty="0" smtClean="0"/>
              <a:t>Forward INVITE only if send buffer is empty</a:t>
            </a:r>
          </a:p>
          <a:p>
            <a:endParaRPr lang="en-US" dirty="0" smtClean="0"/>
          </a:p>
          <a:p>
            <a:pPr>
              <a:buFont typeface="Wingdings" pitchFamily="2" charset="2"/>
              <a:buChar char="q"/>
            </a:pPr>
            <a:r>
              <a:rPr lang="en-US" dirty="0" smtClean="0"/>
              <a:t>Always forward non-INVITE</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50</a:t>
            </a:fld>
            <a:endParaRPr lang="en-US" altLang="zh-CN" dirty="0"/>
          </a:p>
        </p:txBody>
      </p:sp>
      <p:sp>
        <p:nvSpPr>
          <p:cNvPr id="8" name="TextBox 7"/>
          <p:cNvSpPr txBox="1"/>
          <p:nvPr/>
        </p:nvSpPr>
        <p:spPr>
          <a:xfrm>
            <a:off x="5715000" y="4038600"/>
            <a:ext cx="1848583" cy="307777"/>
          </a:xfrm>
          <a:prstGeom prst="rect">
            <a:avLst/>
          </a:prstGeom>
          <a:noFill/>
        </p:spPr>
        <p:txBody>
          <a:bodyPr wrap="none" rtlCol="0">
            <a:spAutoFit/>
          </a:bodyPr>
          <a:lstStyle/>
          <a:p>
            <a:pPr algn="ctr"/>
            <a:r>
              <a:rPr lang="en-US" sz="1400" dirty="0" smtClean="0">
                <a:latin typeface="Comic Sans MS" pitchFamily="66" charset="0"/>
              </a:rPr>
              <a:t>send buffer empty?</a:t>
            </a:r>
            <a:endParaRPr lang="en-US" dirty="0">
              <a:latin typeface="Comic Sans MS" pitchFamily="66" charset="0"/>
            </a:endParaRPr>
          </a:p>
        </p:txBody>
      </p:sp>
      <p:sp>
        <p:nvSpPr>
          <p:cNvPr id="9" name="TextBox 8"/>
          <p:cNvSpPr txBox="1"/>
          <p:nvPr/>
        </p:nvSpPr>
        <p:spPr>
          <a:xfrm>
            <a:off x="5791200" y="2057400"/>
            <a:ext cx="1571264" cy="307777"/>
          </a:xfrm>
          <a:prstGeom prst="rect">
            <a:avLst/>
          </a:prstGeom>
          <a:noFill/>
        </p:spPr>
        <p:txBody>
          <a:bodyPr wrap="none" rtlCol="0">
            <a:spAutoFit/>
          </a:bodyPr>
          <a:lstStyle/>
          <a:p>
            <a:r>
              <a:rPr lang="en-US" sz="1400" dirty="0" smtClean="0">
                <a:latin typeface="Comic Sans MS" pitchFamily="66" charset="0"/>
              </a:rPr>
              <a:t>message arrival?</a:t>
            </a:r>
            <a:endParaRPr lang="en-US" sz="1400" dirty="0">
              <a:latin typeface="Comic Sans MS" pitchFamily="66" charset="0"/>
            </a:endParaRPr>
          </a:p>
        </p:txBody>
      </p:sp>
      <p:cxnSp>
        <p:nvCxnSpPr>
          <p:cNvPr id="10" name="Straight Arrow Connector 9"/>
          <p:cNvCxnSpPr/>
          <p:nvPr/>
        </p:nvCxnSpPr>
        <p:spPr bwMode="auto">
          <a:xfrm rot="5400000">
            <a:off x="6325394" y="4724400"/>
            <a:ext cx="456406" cy="794"/>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11" name="TextBox 10"/>
          <p:cNvSpPr txBox="1"/>
          <p:nvPr/>
        </p:nvSpPr>
        <p:spPr>
          <a:xfrm>
            <a:off x="6096000" y="5105400"/>
            <a:ext cx="881973" cy="307777"/>
          </a:xfrm>
          <a:prstGeom prst="rect">
            <a:avLst/>
          </a:prstGeom>
          <a:noFill/>
        </p:spPr>
        <p:txBody>
          <a:bodyPr wrap="none" rtlCol="0">
            <a:spAutoFit/>
          </a:bodyPr>
          <a:lstStyle/>
          <a:p>
            <a:r>
              <a:rPr lang="en-US" sz="1400" dirty="0" smtClean="0">
                <a:latin typeface="Comic Sans MS" pitchFamily="66" charset="0"/>
              </a:rPr>
              <a:t>Forward</a:t>
            </a:r>
            <a:endParaRPr lang="en-US" sz="1400" dirty="0">
              <a:latin typeface="Comic Sans MS" pitchFamily="66" charset="0"/>
            </a:endParaRPr>
          </a:p>
        </p:txBody>
      </p:sp>
      <p:sp>
        <p:nvSpPr>
          <p:cNvPr id="12" name="TextBox 11"/>
          <p:cNvSpPr txBox="1"/>
          <p:nvPr/>
        </p:nvSpPr>
        <p:spPr>
          <a:xfrm>
            <a:off x="3886200" y="4038600"/>
            <a:ext cx="742511" cy="307777"/>
          </a:xfrm>
          <a:prstGeom prst="rect">
            <a:avLst/>
          </a:prstGeom>
          <a:noFill/>
        </p:spPr>
        <p:txBody>
          <a:bodyPr wrap="none" rtlCol="0">
            <a:spAutoFit/>
          </a:bodyPr>
          <a:lstStyle/>
          <a:p>
            <a:r>
              <a:rPr lang="en-US" sz="1400" dirty="0" smtClean="0">
                <a:latin typeface="Comic Sans MS" pitchFamily="66" charset="0"/>
              </a:rPr>
              <a:t>Reject</a:t>
            </a:r>
            <a:endParaRPr lang="en-US" sz="1400" dirty="0">
              <a:latin typeface="Comic Sans MS" pitchFamily="66" charset="0"/>
            </a:endParaRPr>
          </a:p>
        </p:txBody>
      </p:sp>
      <p:cxnSp>
        <p:nvCxnSpPr>
          <p:cNvPr id="13" name="Straight Arrow Connector 12"/>
          <p:cNvCxnSpPr>
            <a:stCxn id="40" idx="1"/>
            <a:endCxn id="20" idx="3"/>
          </p:cNvCxnSpPr>
          <p:nvPr/>
        </p:nvCxnSpPr>
        <p:spPr bwMode="auto">
          <a:xfrm rot="10800000">
            <a:off x="5105400" y="4152900"/>
            <a:ext cx="304800" cy="38100"/>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15" name="Flowchart: Process 14"/>
          <p:cNvSpPr/>
          <p:nvPr/>
        </p:nvSpPr>
        <p:spPr bwMode="auto">
          <a:xfrm>
            <a:off x="5715000" y="4953000"/>
            <a:ext cx="1676400" cy="533400"/>
          </a:xfrm>
          <a:prstGeom prst="flowChartProcess">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6" name="Flowchart: Decision 15"/>
          <p:cNvSpPr/>
          <p:nvPr/>
        </p:nvSpPr>
        <p:spPr bwMode="auto">
          <a:xfrm>
            <a:off x="5410200" y="1905000"/>
            <a:ext cx="2286000" cy="609600"/>
          </a:xfrm>
          <a:prstGeom prst="flowChartDecision">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7" name="Oval 16"/>
          <p:cNvSpPr/>
          <p:nvPr/>
        </p:nvSpPr>
        <p:spPr bwMode="auto">
          <a:xfrm>
            <a:off x="6096000" y="990600"/>
            <a:ext cx="914400" cy="457200"/>
          </a:xfrm>
          <a:prstGeom prst="ellipse">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8" name="TextBox 17"/>
          <p:cNvSpPr txBox="1"/>
          <p:nvPr/>
        </p:nvSpPr>
        <p:spPr>
          <a:xfrm>
            <a:off x="6248400" y="1066800"/>
            <a:ext cx="657552" cy="307777"/>
          </a:xfrm>
          <a:prstGeom prst="rect">
            <a:avLst/>
          </a:prstGeom>
          <a:noFill/>
        </p:spPr>
        <p:txBody>
          <a:bodyPr wrap="none" rtlCol="0">
            <a:spAutoFit/>
          </a:bodyPr>
          <a:lstStyle/>
          <a:p>
            <a:r>
              <a:rPr lang="en-US" sz="1400" dirty="0" smtClean="0">
                <a:latin typeface="Comic Sans MS" pitchFamily="66" charset="0"/>
              </a:rPr>
              <a:t>Start</a:t>
            </a:r>
            <a:endParaRPr lang="en-US" sz="1400" dirty="0">
              <a:latin typeface="Comic Sans MS" pitchFamily="66" charset="0"/>
            </a:endParaRPr>
          </a:p>
        </p:txBody>
      </p:sp>
      <p:cxnSp>
        <p:nvCxnSpPr>
          <p:cNvPr id="19" name="Straight Arrow Connector 18"/>
          <p:cNvCxnSpPr/>
          <p:nvPr/>
        </p:nvCxnSpPr>
        <p:spPr bwMode="auto">
          <a:xfrm rot="5400000">
            <a:off x="6325394" y="1675606"/>
            <a:ext cx="4572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20" name="Flowchart: Process 19"/>
          <p:cNvSpPr/>
          <p:nvPr/>
        </p:nvSpPr>
        <p:spPr bwMode="auto">
          <a:xfrm>
            <a:off x="3429000" y="3886200"/>
            <a:ext cx="1676400" cy="533400"/>
          </a:xfrm>
          <a:prstGeom prst="flowChartProcess">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21" name="Elbow Connector 52"/>
          <p:cNvCxnSpPr>
            <a:stCxn id="20" idx="0"/>
          </p:cNvCxnSpPr>
          <p:nvPr/>
        </p:nvCxnSpPr>
        <p:spPr bwMode="auto">
          <a:xfrm rot="5400000" flipH="1" flipV="1">
            <a:off x="4267200" y="1600200"/>
            <a:ext cx="2286000" cy="2286000"/>
          </a:xfrm>
          <a:prstGeom prst="bentConnector3">
            <a:avLst>
              <a:gd name="adj1" fmla="val 100204"/>
            </a:avLst>
          </a:prstGeom>
          <a:noFill/>
          <a:ln w="19050" cap="flat" cmpd="sng" algn="ctr">
            <a:solidFill>
              <a:schemeClr val="accent2"/>
            </a:solidFill>
            <a:prstDash val="solid"/>
            <a:round/>
            <a:headEnd type="none" w="med" len="med"/>
            <a:tailEnd type="arrow"/>
          </a:ln>
          <a:effectLst/>
        </p:spPr>
      </p:cxnSp>
      <p:cxnSp>
        <p:nvCxnSpPr>
          <p:cNvPr id="22" name="Elbow Connector 21"/>
          <p:cNvCxnSpPr>
            <a:stCxn id="16" idx="3"/>
          </p:cNvCxnSpPr>
          <p:nvPr/>
        </p:nvCxnSpPr>
        <p:spPr bwMode="auto">
          <a:xfrm flipH="1" flipV="1">
            <a:off x="6553200" y="1600200"/>
            <a:ext cx="1143000" cy="609600"/>
          </a:xfrm>
          <a:prstGeom prst="bentConnector3">
            <a:avLst>
              <a:gd name="adj1" fmla="val -40408"/>
            </a:avLst>
          </a:prstGeom>
          <a:noFill/>
          <a:ln w="19050" cap="flat" cmpd="sng" algn="ctr">
            <a:solidFill>
              <a:schemeClr val="accent2"/>
            </a:solidFill>
            <a:prstDash val="solid"/>
            <a:round/>
            <a:headEnd type="none" w="med" len="med"/>
            <a:tailEnd type="arrow"/>
          </a:ln>
          <a:effectLst/>
        </p:spPr>
      </p:cxnSp>
      <p:cxnSp>
        <p:nvCxnSpPr>
          <p:cNvPr id="23" name="Shape 60"/>
          <p:cNvCxnSpPr>
            <a:stCxn id="15" idx="2"/>
          </p:cNvCxnSpPr>
          <p:nvPr/>
        </p:nvCxnSpPr>
        <p:spPr bwMode="auto">
          <a:xfrm rot="5400000" flipH="1" flipV="1">
            <a:off x="5715000" y="3048000"/>
            <a:ext cx="3276600" cy="1600200"/>
          </a:xfrm>
          <a:prstGeom prst="bentConnector3">
            <a:avLst>
              <a:gd name="adj1" fmla="val -6977"/>
            </a:avLst>
          </a:prstGeom>
          <a:noFill/>
          <a:ln w="19050" cap="flat" cmpd="sng" algn="ctr">
            <a:solidFill>
              <a:schemeClr val="accent2"/>
            </a:solidFill>
            <a:prstDash val="solid"/>
            <a:round/>
            <a:headEnd type="none" w="med" len="med"/>
            <a:tailEnd type="none"/>
          </a:ln>
          <a:effectLst/>
        </p:spPr>
      </p:cxnSp>
      <p:sp>
        <p:nvSpPr>
          <p:cNvPr id="24" name="TextBox 23"/>
          <p:cNvSpPr txBox="1"/>
          <p:nvPr/>
        </p:nvSpPr>
        <p:spPr>
          <a:xfrm>
            <a:off x="6248400" y="2514600"/>
            <a:ext cx="298480" cy="307777"/>
          </a:xfrm>
          <a:prstGeom prst="rect">
            <a:avLst/>
          </a:prstGeom>
          <a:noFill/>
        </p:spPr>
        <p:txBody>
          <a:bodyPr wrap="none" rtlCol="0">
            <a:spAutoFit/>
          </a:bodyPr>
          <a:lstStyle/>
          <a:p>
            <a:r>
              <a:rPr lang="en-US" sz="1400" b="1" dirty="0" smtClean="0">
                <a:latin typeface="Comic Sans MS" pitchFamily="66" charset="0"/>
              </a:rPr>
              <a:t>Y</a:t>
            </a:r>
            <a:endParaRPr lang="en-US" sz="1400" b="1" dirty="0">
              <a:latin typeface="Comic Sans MS" pitchFamily="66" charset="0"/>
            </a:endParaRPr>
          </a:p>
        </p:txBody>
      </p:sp>
      <p:sp>
        <p:nvSpPr>
          <p:cNvPr id="25" name="TextBox 24"/>
          <p:cNvSpPr txBox="1"/>
          <p:nvPr/>
        </p:nvSpPr>
        <p:spPr>
          <a:xfrm>
            <a:off x="7620000" y="1905000"/>
            <a:ext cx="330540" cy="307777"/>
          </a:xfrm>
          <a:prstGeom prst="rect">
            <a:avLst/>
          </a:prstGeom>
          <a:noFill/>
        </p:spPr>
        <p:txBody>
          <a:bodyPr wrap="none" rtlCol="0">
            <a:spAutoFit/>
          </a:bodyPr>
          <a:lstStyle/>
          <a:p>
            <a:r>
              <a:rPr lang="en-US" sz="1400" b="1" dirty="0" smtClean="0">
                <a:latin typeface="Comic Sans MS" pitchFamily="66" charset="0"/>
              </a:rPr>
              <a:t>N</a:t>
            </a:r>
            <a:endParaRPr lang="en-US" sz="1400" b="1" dirty="0">
              <a:latin typeface="Comic Sans MS" pitchFamily="66" charset="0"/>
            </a:endParaRPr>
          </a:p>
        </p:txBody>
      </p:sp>
      <p:sp>
        <p:nvSpPr>
          <p:cNvPr id="26" name="TextBox 25"/>
          <p:cNvSpPr txBox="1"/>
          <p:nvPr/>
        </p:nvSpPr>
        <p:spPr>
          <a:xfrm>
            <a:off x="6248400" y="4572000"/>
            <a:ext cx="298480" cy="307777"/>
          </a:xfrm>
          <a:prstGeom prst="rect">
            <a:avLst/>
          </a:prstGeom>
          <a:noFill/>
        </p:spPr>
        <p:txBody>
          <a:bodyPr wrap="none" rtlCol="0">
            <a:spAutoFit/>
          </a:bodyPr>
          <a:lstStyle/>
          <a:p>
            <a:r>
              <a:rPr lang="en-US" sz="1400" b="1" dirty="0" smtClean="0">
                <a:latin typeface="Comic Sans MS" pitchFamily="66" charset="0"/>
              </a:rPr>
              <a:t>Y</a:t>
            </a:r>
            <a:endParaRPr lang="en-US" sz="1400" b="1" dirty="0">
              <a:latin typeface="Comic Sans MS" pitchFamily="66" charset="0"/>
            </a:endParaRPr>
          </a:p>
        </p:txBody>
      </p:sp>
      <p:sp>
        <p:nvSpPr>
          <p:cNvPr id="27" name="TextBox 26"/>
          <p:cNvSpPr txBox="1"/>
          <p:nvPr/>
        </p:nvSpPr>
        <p:spPr>
          <a:xfrm>
            <a:off x="5105400" y="3657600"/>
            <a:ext cx="330540" cy="307777"/>
          </a:xfrm>
          <a:prstGeom prst="rect">
            <a:avLst/>
          </a:prstGeom>
          <a:noFill/>
        </p:spPr>
        <p:txBody>
          <a:bodyPr wrap="none" rtlCol="0">
            <a:spAutoFit/>
          </a:bodyPr>
          <a:lstStyle/>
          <a:p>
            <a:r>
              <a:rPr lang="en-US" sz="1400" b="1" dirty="0" smtClean="0">
                <a:latin typeface="Comic Sans MS" pitchFamily="66" charset="0"/>
              </a:rPr>
              <a:t>N</a:t>
            </a:r>
            <a:endParaRPr lang="en-US" sz="1400" b="1" dirty="0">
              <a:latin typeface="Comic Sans MS" pitchFamily="66" charset="0"/>
            </a:endParaRPr>
          </a:p>
        </p:txBody>
      </p:sp>
      <p:sp>
        <p:nvSpPr>
          <p:cNvPr id="35" name="Flowchart: Decision 34"/>
          <p:cNvSpPr/>
          <p:nvPr/>
        </p:nvSpPr>
        <p:spPr bwMode="auto">
          <a:xfrm>
            <a:off x="5410200" y="2895600"/>
            <a:ext cx="2286000" cy="609600"/>
          </a:xfrm>
          <a:prstGeom prst="flowChartDecision">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36" name="Straight Arrow Connector 35"/>
          <p:cNvCxnSpPr>
            <a:stCxn id="16" idx="2"/>
          </p:cNvCxnSpPr>
          <p:nvPr/>
        </p:nvCxnSpPr>
        <p:spPr bwMode="auto">
          <a:xfrm rot="5400000">
            <a:off x="6362700" y="2705100"/>
            <a:ext cx="3810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38" name="TextBox 37"/>
          <p:cNvSpPr txBox="1"/>
          <p:nvPr/>
        </p:nvSpPr>
        <p:spPr>
          <a:xfrm>
            <a:off x="5943600" y="3048000"/>
            <a:ext cx="1446230" cy="307777"/>
          </a:xfrm>
          <a:prstGeom prst="rect">
            <a:avLst/>
          </a:prstGeom>
          <a:noFill/>
        </p:spPr>
        <p:txBody>
          <a:bodyPr wrap="none" rtlCol="0">
            <a:spAutoFit/>
          </a:bodyPr>
          <a:lstStyle/>
          <a:p>
            <a:r>
              <a:rPr lang="en-US" sz="1400" dirty="0" smtClean="0">
                <a:latin typeface="Comic Sans MS" pitchFamily="66" charset="0"/>
              </a:rPr>
              <a:t>Is an INVITE?</a:t>
            </a:r>
            <a:endParaRPr lang="en-US" sz="1400" dirty="0">
              <a:latin typeface="Comic Sans MS" pitchFamily="66" charset="0"/>
            </a:endParaRPr>
          </a:p>
        </p:txBody>
      </p:sp>
      <p:cxnSp>
        <p:nvCxnSpPr>
          <p:cNvPr id="39" name="Straight Arrow Connector 38"/>
          <p:cNvCxnSpPr/>
          <p:nvPr/>
        </p:nvCxnSpPr>
        <p:spPr bwMode="auto">
          <a:xfrm rot="5400000">
            <a:off x="6363494" y="3694906"/>
            <a:ext cx="3810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40" name="Flowchart: Decision 39"/>
          <p:cNvSpPr/>
          <p:nvPr/>
        </p:nvSpPr>
        <p:spPr bwMode="auto">
          <a:xfrm>
            <a:off x="5410200" y="3886200"/>
            <a:ext cx="2286000" cy="609600"/>
          </a:xfrm>
          <a:prstGeom prst="flowChartDecision">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41" name="TextBox 40"/>
          <p:cNvSpPr txBox="1"/>
          <p:nvPr/>
        </p:nvSpPr>
        <p:spPr>
          <a:xfrm>
            <a:off x="6248400" y="3505200"/>
            <a:ext cx="298480" cy="307777"/>
          </a:xfrm>
          <a:prstGeom prst="rect">
            <a:avLst/>
          </a:prstGeom>
          <a:noFill/>
        </p:spPr>
        <p:txBody>
          <a:bodyPr wrap="none" rtlCol="0">
            <a:spAutoFit/>
          </a:bodyPr>
          <a:lstStyle/>
          <a:p>
            <a:r>
              <a:rPr lang="en-US" sz="1400" b="1" dirty="0" smtClean="0">
                <a:latin typeface="Comic Sans MS" pitchFamily="66" charset="0"/>
              </a:rPr>
              <a:t>Y</a:t>
            </a:r>
            <a:endParaRPr lang="en-US" sz="1400" b="1" dirty="0">
              <a:latin typeface="Comic Sans MS" pitchFamily="66" charset="0"/>
            </a:endParaRPr>
          </a:p>
        </p:txBody>
      </p:sp>
      <p:cxnSp>
        <p:nvCxnSpPr>
          <p:cNvPr id="55" name="Elbow Connector 54"/>
          <p:cNvCxnSpPr>
            <a:stCxn id="35" idx="3"/>
          </p:cNvCxnSpPr>
          <p:nvPr/>
        </p:nvCxnSpPr>
        <p:spPr bwMode="auto">
          <a:xfrm flipH="1">
            <a:off x="6553200" y="3200400"/>
            <a:ext cx="1143000" cy="1524000"/>
          </a:xfrm>
          <a:prstGeom prst="bentConnector4">
            <a:avLst>
              <a:gd name="adj1" fmla="val -20000"/>
              <a:gd name="adj2" fmla="val 100408"/>
            </a:avLst>
          </a:prstGeom>
          <a:noFill/>
          <a:ln w="19050" cap="flat" cmpd="sng" algn="ctr">
            <a:solidFill>
              <a:schemeClr val="accent2"/>
            </a:solidFill>
            <a:prstDash val="solid"/>
            <a:round/>
            <a:headEnd type="none" w="med" len="med"/>
            <a:tailEnd type="stealth" w="lg" len="lg"/>
          </a:ln>
          <a:effectLst/>
        </p:spPr>
      </p:cxnSp>
      <p:sp>
        <p:nvSpPr>
          <p:cNvPr id="60" name="TextBox 59"/>
          <p:cNvSpPr txBox="1"/>
          <p:nvPr/>
        </p:nvSpPr>
        <p:spPr>
          <a:xfrm>
            <a:off x="7696200" y="2895600"/>
            <a:ext cx="330540" cy="307777"/>
          </a:xfrm>
          <a:prstGeom prst="rect">
            <a:avLst/>
          </a:prstGeom>
          <a:noFill/>
        </p:spPr>
        <p:txBody>
          <a:bodyPr wrap="none" rtlCol="0">
            <a:spAutoFit/>
          </a:bodyPr>
          <a:lstStyle/>
          <a:p>
            <a:r>
              <a:rPr lang="en-US" sz="1400" b="1" dirty="0" smtClean="0">
                <a:latin typeface="Comic Sans MS" pitchFamily="66" charset="0"/>
              </a:rPr>
              <a:t>N</a:t>
            </a:r>
            <a:endParaRPr lang="en-US" sz="1400" b="1" dirty="0">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ounded Rectangle 15"/>
          <p:cNvSpPr/>
          <p:nvPr/>
        </p:nvSpPr>
        <p:spPr bwMode="auto">
          <a:xfrm>
            <a:off x="1143000" y="4267200"/>
            <a:ext cx="7543800" cy="205740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1" name="Rounded Rectangle 10"/>
          <p:cNvSpPr/>
          <p:nvPr/>
        </p:nvSpPr>
        <p:spPr bwMode="auto">
          <a:xfrm>
            <a:off x="1143000" y="1066800"/>
            <a:ext cx="7543800" cy="205740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VDC+MB+SF: Throughput</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51</a:t>
            </a:fld>
            <a:endParaRPr lang="en-US" altLang="zh-CN" dirty="0"/>
          </a:p>
        </p:txBody>
      </p:sp>
      <p:sp>
        <p:nvSpPr>
          <p:cNvPr id="17" name="Text Placeholder 2"/>
          <p:cNvSpPr>
            <a:spLocks noGrp="1"/>
          </p:cNvSpPr>
          <p:nvPr>
            <p:ph type="body" sz="half" idx="1"/>
          </p:nvPr>
        </p:nvSpPr>
        <p:spPr>
          <a:xfrm>
            <a:off x="762000" y="3276600"/>
            <a:ext cx="7848600" cy="1143000"/>
          </a:xfrm>
        </p:spPr>
        <p:txBody>
          <a:bodyPr/>
          <a:lstStyle/>
          <a:p>
            <a:pPr>
              <a:buFont typeface="Wingdings" pitchFamily="2" charset="2"/>
              <a:buChar char="q"/>
            </a:pPr>
            <a:r>
              <a:rPr lang="en-US" dirty="0" smtClean="0"/>
              <a:t>Among 35999 INVITEs generated, 22742 rejected, all the rest 13257 go successful (comparing to 13980 in DC+MB+SF), no retransmissions</a:t>
            </a:r>
          </a:p>
          <a:p>
            <a:pPr>
              <a:buFont typeface="Wingdings" pitchFamily="2" charset="2"/>
              <a:buChar char="q"/>
            </a:pPr>
            <a:r>
              <a:rPr lang="en-US" dirty="0" smtClean="0"/>
              <a:t>RE CPU utilization is full </a:t>
            </a:r>
            <a:r>
              <a:rPr lang="en-US" dirty="0" smtClean="0">
                <a:sym typeface="Wingdings" pitchFamily="2" charset="2"/>
              </a:rPr>
              <a:t> achieving full capacity without waste</a:t>
            </a:r>
            <a:endParaRPr lang="en-US" dirty="0" smtClean="0"/>
          </a:p>
          <a:p>
            <a:pPr>
              <a:buFont typeface="Wingdings" pitchFamily="2" charset="2"/>
              <a:buChar char="q"/>
            </a:pPr>
            <a:endParaRPr lang="en-US" dirty="0"/>
          </a:p>
        </p:txBody>
      </p:sp>
      <p:sp>
        <p:nvSpPr>
          <p:cNvPr id="18" name="TextBox 17"/>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sp>
        <p:nvSpPr>
          <p:cNvPr id="19" name="TextBox 18"/>
          <p:cNvSpPr txBox="1"/>
          <p:nvPr/>
        </p:nvSpPr>
        <p:spPr>
          <a:xfrm>
            <a:off x="381000" y="1828800"/>
            <a:ext cx="683200" cy="369332"/>
          </a:xfrm>
          <a:prstGeom prst="rect">
            <a:avLst/>
          </a:prstGeom>
          <a:noFill/>
        </p:spPr>
        <p:txBody>
          <a:bodyPr wrap="none" rtlCol="0">
            <a:spAutoFit/>
          </a:bodyPr>
          <a:lstStyle/>
          <a:p>
            <a:r>
              <a:rPr lang="en-US" dirty="0" smtClean="0">
                <a:latin typeface="Comic Sans MS" pitchFamily="66" charset="0"/>
              </a:rPr>
              <a:t>UAS</a:t>
            </a:r>
            <a:endParaRPr lang="en-US" dirty="0">
              <a:latin typeface="Comic Sans MS" pitchFamily="66" charset="0"/>
            </a:endParaRPr>
          </a:p>
        </p:txBody>
      </p:sp>
      <p:sp>
        <p:nvSpPr>
          <p:cNvPr id="20" name="TextBox 19"/>
          <p:cNvSpPr txBox="1"/>
          <p:nvPr/>
        </p:nvSpPr>
        <p:spPr>
          <a:xfrm>
            <a:off x="381000" y="4953000"/>
            <a:ext cx="662361" cy="369332"/>
          </a:xfrm>
          <a:prstGeom prst="rect">
            <a:avLst/>
          </a:prstGeom>
          <a:noFill/>
        </p:spPr>
        <p:txBody>
          <a:bodyPr wrap="none" rtlCol="0">
            <a:spAutoFit/>
          </a:bodyPr>
          <a:lstStyle/>
          <a:p>
            <a:r>
              <a:rPr lang="en-US" dirty="0" smtClean="0">
                <a:latin typeface="Comic Sans MS" pitchFamily="66" charset="0"/>
              </a:rPr>
              <a:t>UAC</a:t>
            </a:r>
            <a:endParaRPr lang="en-US" dirty="0">
              <a:latin typeface="Comic Sans MS" pitchFamily="66" charset="0"/>
            </a:endParaRPr>
          </a:p>
        </p:txBody>
      </p:sp>
      <p:pic>
        <p:nvPicPr>
          <p:cNvPr id="14" name="Picture 3"/>
          <p:cNvPicPr>
            <a:picLocks noChangeAspect="1" noChangeArrowheads="1"/>
          </p:cNvPicPr>
          <p:nvPr/>
        </p:nvPicPr>
        <p:blipFill>
          <a:blip r:embed="rId2" cstate="print"/>
          <a:srcRect/>
          <a:stretch>
            <a:fillRect/>
          </a:stretch>
        </p:blipFill>
        <p:spPr bwMode="auto">
          <a:xfrm>
            <a:off x="1295400" y="1219200"/>
            <a:ext cx="7239000" cy="1743075"/>
          </a:xfrm>
          <a:prstGeom prst="rect">
            <a:avLst/>
          </a:prstGeom>
          <a:noFill/>
          <a:ln w="9525">
            <a:noFill/>
            <a:miter lim="800000"/>
            <a:headEnd/>
            <a:tailEnd/>
          </a:ln>
        </p:spPr>
      </p:pic>
      <p:pic>
        <p:nvPicPr>
          <p:cNvPr id="23" name="Picture 2"/>
          <p:cNvPicPr>
            <a:picLocks noGrp="1" noChangeAspect="1" noChangeArrowheads="1"/>
          </p:cNvPicPr>
          <p:nvPr>
            <p:ph idx="1"/>
          </p:nvPr>
        </p:nvPicPr>
        <p:blipFill>
          <a:blip r:embed="rId3" cstate="print"/>
          <a:srcRect/>
          <a:stretch>
            <a:fillRect/>
          </a:stretch>
        </p:blipFill>
        <p:spPr bwMode="auto">
          <a:xfrm>
            <a:off x="1371600" y="4419600"/>
            <a:ext cx="7126155" cy="1752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VDC+MB+SF: Post Dial Delay Comparing with DC+MB+SF</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52</a:t>
            </a:fld>
            <a:endParaRPr lang="en-US" altLang="zh-CN" dirty="0"/>
          </a:p>
        </p:txBody>
      </p:sp>
      <p:sp>
        <p:nvSpPr>
          <p:cNvPr id="8" name="Text Placeholder 2"/>
          <p:cNvSpPr txBox="1">
            <a:spLocks/>
          </p:cNvSpPr>
          <p:nvPr/>
        </p:nvSpPr>
        <p:spPr bwMode="auto">
          <a:xfrm>
            <a:off x="2362200" y="4648201"/>
            <a:ext cx="4038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99.8% delay smaller than 30ms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r>
              <a:rPr lang="en-US" kern="0" dirty="0" smtClean="0"/>
              <a:t>Overall better than DC+MB+SF</a:t>
            </a: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9" name="Date Placeholder 4"/>
          <p:cNvSpPr txBox="1">
            <a:spLocks/>
          </p:cNvSpPr>
          <p:nvPr/>
        </p:nvSpPr>
        <p:spPr bwMode="auto">
          <a:xfrm>
            <a:off x="64770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F3B1F-C97C-4CE6-BD66-39166AFD5702}" type="datetime1">
              <a:rPr kumimoji="0" lang="zh-CN" altLang="en-US"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10/28/09</a:t>
            </a:fld>
            <a:endParaRPr kumimoji="0" lang="en-US" altLang="zh-CN"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sp>
        <p:nvSpPr>
          <p:cNvPr id="10" name="Slide Number Placeholder 5"/>
          <p:cNvSpPr txBox="1">
            <a:spLocks/>
          </p:cNvSpPr>
          <p:nvPr/>
        </p:nvSpPr>
        <p:spPr bwMode="auto">
          <a:xfrm>
            <a:off x="7620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smtClean="0">
                <a:ln>
                  <a:noFill/>
                </a:ln>
                <a:solidFill>
                  <a:schemeClr val="tx1"/>
                </a:solidFill>
                <a:effectLst/>
                <a:uLnTx/>
                <a:uFillTx/>
                <a:latin typeface="Trebuchet MS" pitchFamily="34" charset="0"/>
                <a:ea typeface="SimSun" pitchFamily="2" charset="-122"/>
                <a:cs typeface="+mn-cs"/>
              </a:rPr>
              <a:t>Slide </a:t>
            </a:r>
            <a:fld id="{3126CB39-E116-4B13-903C-58B6EF3DEF2A}" type="slidenum">
              <a:rPr kumimoji="0" lang="en-US" altLang="zh-CN"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zh-CN"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pic>
        <p:nvPicPr>
          <p:cNvPr id="429058" name="Picture 2"/>
          <p:cNvPicPr>
            <a:picLocks noChangeAspect="1" noChangeArrowheads="1"/>
          </p:cNvPicPr>
          <p:nvPr/>
        </p:nvPicPr>
        <p:blipFill>
          <a:blip r:embed="rId2" cstate="print"/>
          <a:srcRect/>
          <a:stretch>
            <a:fillRect/>
          </a:stretch>
        </p:blipFill>
        <p:spPr bwMode="auto">
          <a:xfrm>
            <a:off x="2057400" y="1447800"/>
            <a:ext cx="4597400" cy="2768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VDC+MB+SF: Buffer tuning </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53</a:t>
            </a:fld>
            <a:endParaRPr lang="en-US" altLang="zh-CN" dirty="0"/>
          </a:p>
        </p:txBody>
      </p:sp>
      <p:sp>
        <p:nvSpPr>
          <p:cNvPr id="13" name="TextBox 12"/>
          <p:cNvSpPr txBox="1"/>
          <p:nvPr/>
        </p:nvSpPr>
        <p:spPr>
          <a:xfrm>
            <a:off x="228600" y="4038600"/>
            <a:ext cx="4267200" cy="2154436"/>
          </a:xfrm>
          <a:prstGeom prst="rect">
            <a:avLst/>
          </a:prstGeom>
          <a:noFill/>
        </p:spPr>
        <p:txBody>
          <a:bodyPr wrap="square" rtlCol="0">
            <a:spAutoFit/>
          </a:bodyPr>
          <a:lstStyle/>
          <a:p>
            <a:r>
              <a:rPr lang="en-US" dirty="0" smtClean="0"/>
              <a:t>Conclusion: </a:t>
            </a:r>
          </a:p>
          <a:p>
            <a:endParaRPr lang="en-US" dirty="0" smtClean="0"/>
          </a:p>
          <a:p>
            <a:pPr>
              <a:buFont typeface="Wingdings" pitchFamily="2" charset="2"/>
              <a:buChar char="q"/>
            </a:pPr>
            <a:r>
              <a:rPr lang="en-US" dirty="0" smtClean="0"/>
              <a:t> Send buffer size insignificant</a:t>
            </a:r>
          </a:p>
          <a:p>
            <a:pPr>
              <a:buFont typeface="Wingdings" pitchFamily="2" charset="2"/>
              <a:buChar char="q"/>
            </a:pPr>
            <a:r>
              <a:rPr lang="en-US" dirty="0" smtClean="0"/>
              <a:t> Receive buffer more effective than application buffer </a:t>
            </a:r>
          </a:p>
          <a:p>
            <a:endParaRPr lang="en-US" sz="800" dirty="0" smtClean="0"/>
          </a:p>
          <a:p>
            <a:pPr>
              <a:buFont typeface="Wingdings" pitchFamily="2" charset="2"/>
              <a:buChar char="q"/>
            </a:pPr>
            <a:r>
              <a:rPr lang="en-US" dirty="0" smtClean="0">
                <a:solidFill>
                  <a:srgbClr val="FF0000"/>
                </a:solidFill>
              </a:rPr>
              <a:t>only needs to tune receive buffer!</a:t>
            </a:r>
          </a:p>
          <a:p>
            <a:r>
              <a:rPr lang="en-US" dirty="0" smtClean="0">
                <a:solidFill>
                  <a:srgbClr val="FF0000"/>
                </a:solidFill>
              </a:rPr>
              <a:t>MB </a:t>
            </a:r>
            <a:r>
              <a:rPr lang="en-US" dirty="0" smtClean="0">
                <a:solidFill>
                  <a:srgbClr val="FF0000"/>
                </a:solidFill>
                <a:sym typeface="Wingdings" pitchFamily="2" charset="2"/>
              </a:rPr>
              <a:t> MRB (Minimized Receive Buffer)</a:t>
            </a:r>
            <a:endParaRPr lang="en-US" dirty="0">
              <a:solidFill>
                <a:srgbClr val="FF0000"/>
              </a:solidFill>
            </a:endParaRPr>
          </a:p>
        </p:txBody>
      </p:sp>
      <p:sp>
        <p:nvSpPr>
          <p:cNvPr id="20" name="Text Placeholder 2"/>
          <p:cNvSpPr txBox="1">
            <a:spLocks/>
          </p:cNvSpPr>
          <p:nvPr/>
        </p:nvSpPr>
        <p:spPr bwMode="auto">
          <a:xfrm>
            <a:off x="381000" y="3505200"/>
            <a:ext cx="3733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kern="0" dirty="0" smtClean="0"/>
              <a:t>w/ default </a:t>
            </a:r>
            <a:r>
              <a:rPr kumimoji="0" lang="en-US" sz="1800" b="0" i="0" u="none" strike="noStrike" kern="0" cap="none" spc="0" normalizeH="0" baseline="0" noProof="0" dirty="0" smtClean="0">
                <a:ln>
                  <a:noFill/>
                </a:ln>
                <a:solidFill>
                  <a:schemeClr val="tx1"/>
                </a:solidFill>
                <a:effectLst/>
                <a:uLnTx/>
                <a:uFillTx/>
                <a:latin typeface="+mn-lt"/>
                <a:ea typeface="+mn-ea"/>
                <a:cs typeface="+mn-cs"/>
              </a:rPr>
              <a:t>application buffer</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21" name="Picture 2"/>
          <p:cNvPicPr>
            <a:picLocks noChangeAspect="1" noChangeArrowheads="1"/>
          </p:cNvPicPr>
          <p:nvPr/>
        </p:nvPicPr>
        <p:blipFill>
          <a:blip r:embed="rId2" cstate="print"/>
          <a:srcRect/>
          <a:stretch>
            <a:fillRect/>
          </a:stretch>
        </p:blipFill>
        <p:spPr bwMode="auto">
          <a:xfrm>
            <a:off x="4495800" y="3505199"/>
            <a:ext cx="4267200" cy="2569375"/>
          </a:xfrm>
          <a:prstGeom prst="rect">
            <a:avLst/>
          </a:prstGeom>
          <a:noFill/>
          <a:ln w="9525">
            <a:noFill/>
            <a:miter lim="800000"/>
            <a:headEnd/>
            <a:tailEnd/>
          </a:ln>
          <a:effectLst/>
        </p:spPr>
      </p:pic>
      <p:sp>
        <p:nvSpPr>
          <p:cNvPr id="22" name="Text Placeholder 2"/>
          <p:cNvSpPr txBox="1">
            <a:spLocks/>
          </p:cNvSpPr>
          <p:nvPr/>
        </p:nvSpPr>
        <p:spPr bwMode="auto">
          <a:xfrm>
            <a:off x="4953000" y="6019800"/>
            <a:ext cx="3733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kern="0" dirty="0" smtClean="0"/>
              <a:t>w/ default receive</a:t>
            </a:r>
            <a:r>
              <a:rPr kumimoji="0" lang="en-US" sz="1800" b="0" i="0" u="none" strike="noStrike" kern="0" cap="none" spc="0" normalizeH="0" baseline="0" noProof="0" dirty="0" smtClean="0">
                <a:ln>
                  <a:noFill/>
                </a:ln>
                <a:solidFill>
                  <a:schemeClr val="tx1"/>
                </a:solidFill>
                <a:effectLst/>
                <a:uLnTx/>
                <a:uFillTx/>
                <a:latin typeface="+mn-lt"/>
                <a:ea typeface="+mn-ea"/>
                <a:cs typeface="+mn-cs"/>
              </a:rPr>
              <a:t> buffer</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24" name="Picture 2"/>
          <p:cNvPicPr>
            <a:picLocks noChangeAspect="1" noChangeArrowheads="1"/>
          </p:cNvPicPr>
          <p:nvPr/>
        </p:nvPicPr>
        <p:blipFill>
          <a:blip r:embed="rId3" cstate="print"/>
          <a:srcRect/>
          <a:stretch>
            <a:fillRect/>
          </a:stretch>
        </p:blipFill>
        <p:spPr bwMode="auto">
          <a:xfrm>
            <a:off x="152400" y="914400"/>
            <a:ext cx="4191000" cy="2514600"/>
          </a:xfrm>
          <a:prstGeom prst="rect">
            <a:avLst/>
          </a:prstGeom>
          <a:noFill/>
          <a:ln w="9525">
            <a:noFill/>
            <a:miter lim="800000"/>
            <a:headEnd/>
            <a:tailEnd/>
          </a:ln>
          <a:effectLst/>
        </p:spPr>
      </p:pic>
      <p:pic>
        <p:nvPicPr>
          <p:cNvPr id="25" name="Picture 3"/>
          <p:cNvPicPr>
            <a:picLocks noChangeAspect="1" noChangeArrowheads="1"/>
          </p:cNvPicPr>
          <p:nvPr/>
        </p:nvPicPr>
        <p:blipFill>
          <a:blip r:embed="rId4" cstate="print"/>
          <a:srcRect/>
          <a:stretch>
            <a:fillRect/>
          </a:stretch>
        </p:blipFill>
        <p:spPr bwMode="auto">
          <a:xfrm>
            <a:off x="4495800" y="914400"/>
            <a:ext cx="4249744" cy="2514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Performance VDC+MRB+SF: Using 1SE / 3SE / 10SE</a:t>
            </a:r>
            <a:endParaRPr lang="en-US" dirty="0"/>
          </a:p>
        </p:txBody>
      </p:sp>
      <p:sp>
        <p:nvSpPr>
          <p:cNvPr id="3" name="Text Placeholder 2"/>
          <p:cNvSpPr>
            <a:spLocks noGrp="1"/>
          </p:cNvSpPr>
          <p:nvPr>
            <p:ph type="body" sz="half" idx="1"/>
          </p:nvPr>
        </p:nvSpPr>
        <p:spPr>
          <a:xfrm>
            <a:off x="3429000" y="5486400"/>
            <a:ext cx="2057400" cy="533400"/>
          </a:xfrm>
        </p:spPr>
        <p:txBody>
          <a:bodyPr/>
          <a:lstStyle/>
          <a:p>
            <a:r>
              <a:rPr lang="en-US" dirty="0" smtClean="0"/>
              <a:t>receive buffer 2K</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54</a:t>
            </a:fld>
            <a:endParaRPr lang="en-US" altLang="zh-CN" dirty="0"/>
          </a:p>
        </p:txBody>
      </p:sp>
      <p:pic>
        <p:nvPicPr>
          <p:cNvPr id="436228" name="Picture 4"/>
          <p:cNvPicPr>
            <a:picLocks noChangeAspect="1" noChangeArrowheads="1"/>
          </p:cNvPicPr>
          <p:nvPr/>
        </p:nvPicPr>
        <p:blipFill>
          <a:blip r:embed="rId2" cstate="print"/>
          <a:srcRect/>
          <a:stretch>
            <a:fillRect/>
          </a:stretch>
        </p:blipFill>
        <p:spPr bwMode="auto">
          <a:xfrm>
            <a:off x="1600200" y="1219200"/>
            <a:ext cx="6003985" cy="3657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VDC+MRB+SF: Comparing 1SE, 3SE and 10SE </a:t>
            </a:r>
            <a:endParaRPr lang="en-US" dirty="0"/>
          </a:p>
        </p:txBody>
      </p:sp>
      <p:sp>
        <p:nvSpPr>
          <p:cNvPr id="3" name="Text Placeholder 2"/>
          <p:cNvSpPr>
            <a:spLocks noGrp="1"/>
          </p:cNvSpPr>
          <p:nvPr>
            <p:ph type="body" sz="half" idx="1"/>
          </p:nvPr>
        </p:nvSpPr>
        <p:spPr>
          <a:xfrm>
            <a:off x="1219200" y="4724400"/>
            <a:ext cx="7010400" cy="1401763"/>
          </a:xfrm>
        </p:spPr>
        <p:txBody>
          <a:bodyPr/>
          <a:lstStyle/>
          <a:p>
            <a:pPr>
              <a:buFont typeface="Wingdings" pitchFamily="2" charset="2"/>
              <a:buChar char="q"/>
            </a:pPr>
            <a:r>
              <a:rPr lang="en-US" dirty="0" smtClean="0"/>
              <a:t>Number of outstanding calls and PDD increase roughly proportionally due to total buffer size increase</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55</a:t>
            </a:fld>
            <a:endParaRPr lang="en-US" altLang="zh-CN" dirty="0"/>
          </a:p>
        </p:txBody>
      </p:sp>
      <p:pic>
        <p:nvPicPr>
          <p:cNvPr id="437252" name="Picture 4"/>
          <p:cNvPicPr>
            <a:picLocks noChangeAspect="1" noChangeArrowheads="1"/>
          </p:cNvPicPr>
          <p:nvPr/>
        </p:nvPicPr>
        <p:blipFill>
          <a:blip r:embed="rId2" cstate="print"/>
          <a:srcRect/>
          <a:stretch>
            <a:fillRect/>
          </a:stretch>
        </p:blipFill>
        <p:spPr bwMode="auto">
          <a:xfrm>
            <a:off x="304800" y="1295400"/>
            <a:ext cx="4648200" cy="2895601"/>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srcRect/>
          <a:stretch>
            <a:fillRect/>
          </a:stretch>
        </p:blipFill>
        <p:spPr bwMode="auto">
          <a:xfrm>
            <a:off x="5105400" y="1600200"/>
            <a:ext cx="3581400" cy="23622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VDC+MRB+SF: Receiving Buffer Impact 10 SE w/ 11 Times Overload</a:t>
            </a:r>
            <a:endParaRPr lang="en-US" dirty="0"/>
          </a:p>
        </p:txBody>
      </p:sp>
      <p:sp>
        <p:nvSpPr>
          <p:cNvPr id="3" name="Text Placeholder 2"/>
          <p:cNvSpPr>
            <a:spLocks noGrp="1"/>
          </p:cNvSpPr>
          <p:nvPr>
            <p:ph type="body" sz="half" idx="1"/>
          </p:nvPr>
        </p:nvSpPr>
        <p:spPr>
          <a:xfrm>
            <a:off x="152400" y="1981201"/>
            <a:ext cx="4419600" cy="3581400"/>
          </a:xfrm>
        </p:spPr>
        <p:txBody>
          <a:bodyPr/>
          <a:lstStyle/>
          <a:p>
            <a:pPr>
              <a:buFont typeface="Wingdings" pitchFamily="2" charset="2"/>
              <a:buChar char="q"/>
            </a:pPr>
            <a:endParaRPr lang="en-US" dirty="0" smtClean="0"/>
          </a:p>
          <a:p>
            <a:pPr>
              <a:buFont typeface="Wingdings" pitchFamily="2" charset="2"/>
              <a:buChar char="q"/>
            </a:pPr>
            <a:r>
              <a:rPr lang="en-US" dirty="0" smtClean="0"/>
              <a:t>Throughput fine as long as receive buffer not too small</a:t>
            </a:r>
          </a:p>
          <a:p>
            <a:pPr>
              <a:buFont typeface="Wingdings" pitchFamily="2" charset="2"/>
              <a:buChar char="q"/>
            </a:pPr>
            <a:endParaRPr lang="en-US" dirty="0" smtClean="0"/>
          </a:p>
          <a:p>
            <a:pPr>
              <a:buFont typeface="Wingdings" pitchFamily="2" charset="2"/>
              <a:buChar char="q"/>
            </a:pPr>
            <a:r>
              <a:rPr lang="en-US" dirty="0" smtClean="0"/>
              <a:t>Delay obviously affected </a:t>
            </a:r>
          </a:p>
          <a:p>
            <a:pPr>
              <a:buFont typeface="Wingdings" pitchFamily="2" charset="2"/>
              <a:buChar char="q"/>
            </a:pPr>
            <a:endParaRPr lang="en-US" dirty="0" smtClean="0"/>
          </a:p>
          <a:p>
            <a:pPr>
              <a:buFont typeface="Wingdings" pitchFamily="2" charset="2"/>
              <a:buChar char="q"/>
            </a:pPr>
            <a:r>
              <a:rPr lang="en-US" dirty="0" smtClean="0"/>
              <a:t>Recommended value is no more than one or two INVITE size (e.g., 1 ~ 2K)</a:t>
            </a:r>
          </a:p>
          <a:p>
            <a:endParaRPr lang="en-US" dirty="0" smtClean="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56</a:t>
            </a:fld>
            <a:endParaRPr lang="en-US" altLang="zh-CN" dirty="0"/>
          </a:p>
        </p:txBody>
      </p:sp>
      <p:pic>
        <p:nvPicPr>
          <p:cNvPr id="438274" name="Picture 2"/>
          <p:cNvPicPr>
            <a:picLocks noGrp="1" noChangeAspect="1" noChangeArrowheads="1"/>
          </p:cNvPicPr>
          <p:nvPr>
            <p:ph sz="half" idx="2"/>
          </p:nvPr>
        </p:nvPicPr>
        <p:blipFill>
          <a:blip r:embed="rId2" cstate="print"/>
          <a:srcRect/>
          <a:stretch>
            <a:fillRect/>
          </a:stretch>
        </p:blipFill>
        <p:spPr bwMode="auto">
          <a:xfrm>
            <a:off x="4800600" y="914400"/>
            <a:ext cx="3944454" cy="2667000"/>
          </a:xfrm>
          <a:prstGeom prst="rect">
            <a:avLst/>
          </a:prstGeom>
          <a:noFill/>
          <a:ln w="9525">
            <a:noFill/>
            <a:miter lim="800000"/>
            <a:headEnd/>
            <a:tailEnd/>
          </a:ln>
          <a:effectLst/>
        </p:spPr>
      </p:pic>
      <p:pic>
        <p:nvPicPr>
          <p:cNvPr id="438275" name="Picture 3"/>
          <p:cNvPicPr>
            <a:picLocks noChangeAspect="1" noChangeArrowheads="1"/>
          </p:cNvPicPr>
          <p:nvPr/>
        </p:nvPicPr>
        <p:blipFill>
          <a:blip r:embed="rId3" cstate="print"/>
          <a:srcRect/>
          <a:stretch>
            <a:fillRect/>
          </a:stretch>
        </p:blipFill>
        <p:spPr bwMode="auto">
          <a:xfrm>
            <a:off x="4572000" y="3581400"/>
            <a:ext cx="4445000" cy="2768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VDC+MRB+SF: Fairness</a:t>
            </a:r>
            <a:endParaRPr lang="en-US" dirty="0"/>
          </a:p>
        </p:txBody>
      </p:sp>
      <p:sp>
        <p:nvSpPr>
          <p:cNvPr id="3" name="Text Placeholder 2"/>
          <p:cNvSpPr>
            <a:spLocks noGrp="1"/>
          </p:cNvSpPr>
          <p:nvPr>
            <p:ph type="body" sz="half" idx="1"/>
          </p:nvPr>
        </p:nvSpPr>
        <p:spPr>
          <a:xfrm>
            <a:off x="990600" y="4419600"/>
            <a:ext cx="8153400" cy="1935163"/>
          </a:xfrm>
        </p:spPr>
        <p:txBody>
          <a:bodyPr/>
          <a:lstStyle/>
          <a:p>
            <a:pPr>
              <a:buFont typeface="Wingdings" pitchFamily="2" charset="2"/>
              <a:buChar char="q"/>
            </a:pPr>
            <a:r>
              <a:rPr lang="en-US" dirty="0" smtClean="0"/>
              <a:t>Three SEs with incoming load ratio 3:2:1</a:t>
            </a:r>
          </a:p>
          <a:p>
            <a:pPr>
              <a:buFont typeface="Wingdings" pitchFamily="2" charset="2"/>
              <a:buChar char="q"/>
            </a:pPr>
            <a:r>
              <a:rPr lang="en-US" dirty="0" smtClean="0"/>
              <a:t>When total load is below capacity, capacity proportionally divided</a:t>
            </a:r>
          </a:p>
          <a:p>
            <a:pPr>
              <a:buFont typeface="Wingdings" pitchFamily="2" charset="2"/>
              <a:buChar char="q"/>
            </a:pPr>
            <a:r>
              <a:rPr lang="en-US" dirty="0" smtClean="0"/>
              <a:t>At light to moderate overload, division approaches equality</a:t>
            </a:r>
          </a:p>
          <a:p>
            <a:pPr>
              <a:buFont typeface="Wingdings" pitchFamily="2" charset="2"/>
              <a:buChar char="q"/>
            </a:pPr>
            <a:r>
              <a:rPr lang="en-US" dirty="0" smtClean="0"/>
              <a:t>At heavy overload, share the same portion of capacity</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57</a:t>
            </a:fld>
            <a:endParaRPr lang="en-US" altLang="zh-CN" dirty="0"/>
          </a:p>
        </p:txBody>
      </p:sp>
      <p:pic>
        <p:nvPicPr>
          <p:cNvPr id="439298" name="Picture 2"/>
          <p:cNvPicPr>
            <a:picLocks noGrp="1" noChangeAspect="1" noChangeArrowheads="1"/>
          </p:cNvPicPr>
          <p:nvPr>
            <p:ph sz="half" idx="2"/>
          </p:nvPr>
        </p:nvPicPr>
        <p:blipFill>
          <a:blip r:embed="rId2" cstate="print"/>
          <a:srcRect/>
          <a:stretch>
            <a:fillRect/>
          </a:stretch>
        </p:blipFill>
        <p:spPr bwMode="auto">
          <a:xfrm>
            <a:off x="2133600" y="1066800"/>
            <a:ext cx="4968235" cy="299148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from Our SIP over TCP Overload Control Study</a:t>
            </a:r>
            <a:endParaRPr lang="en-US" dirty="0"/>
          </a:p>
        </p:txBody>
      </p:sp>
      <p:sp>
        <p:nvSpPr>
          <p:cNvPr id="3" name="Text Placeholder 2"/>
          <p:cNvSpPr>
            <a:spLocks noGrp="1"/>
          </p:cNvSpPr>
          <p:nvPr>
            <p:ph type="body" sz="half" idx="1"/>
          </p:nvPr>
        </p:nvSpPr>
        <p:spPr>
          <a:xfrm>
            <a:off x="457200" y="990600"/>
            <a:ext cx="8153400" cy="5135563"/>
          </a:xfrm>
        </p:spPr>
        <p:txBody>
          <a:bodyPr/>
          <a:lstStyle/>
          <a:p>
            <a:pPr>
              <a:buFont typeface="Wingdings" pitchFamily="2" charset="2"/>
              <a:buChar char="q"/>
            </a:pPr>
            <a:r>
              <a:rPr lang="en-US" dirty="0" smtClean="0"/>
              <a:t>Traditional TCP flow control cannot preventing SIP congestion collapse</a:t>
            </a:r>
          </a:p>
          <a:p>
            <a:pPr>
              <a:buFont typeface="Wingdings" pitchFamily="2" charset="2"/>
              <a:buChar char="q"/>
            </a:pPr>
            <a:r>
              <a:rPr lang="en-US" dirty="0" smtClean="0"/>
              <a:t>Causes: special SIP load characteristics</a:t>
            </a:r>
          </a:p>
          <a:p>
            <a:pPr lvl="1"/>
            <a:r>
              <a:rPr lang="en-US" dirty="0" smtClean="0"/>
              <a:t>Multiple-message, session-based, non-atomic job unit distributed in different connections</a:t>
            </a:r>
          </a:p>
          <a:p>
            <a:pPr lvl="1"/>
            <a:r>
              <a:rPr lang="en-US" dirty="0" smtClean="0"/>
              <a:t>Start of the session message a commitment for the rest of the messages</a:t>
            </a:r>
          </a:p>
          <a:p>
            <a:pPr lvl="1"/>
            <a:r>
              <a:rPr lang="en-US" dirty="0" smtClean="0"/>
              <a:t>Real-time requirement - job fails if not finished within delay threshold </a:t>
            </a:r>
          </a:p>
          <a:p>
            <a:pPr>
              <a:buFont typeface="Wingdings" pitchFamily="2" charset="2"/>
              <a:buChar char="q"/>
            </a:pPr>
            <a:r>
              <a:rPr lang="en-US" dirty="0" smtClean="0"/>
              <a:t>The results generalize to whole application space with similar load characteristics,  e.g., SQL </a:t>
            </a:r>
          </a:p>
          <a:p>
            <a:pPr>
              <a:buFont typeface="Wingdings" pitchFamily="2" charset="2"/>
              <a:buChar char="q"/>
            </a:pPr>
            <a:r>
              <a:rPr lang="en-US" dirty="0" smtClean="0"/>
              <a:t>Key solution components: </a:t>
            </a:r>
          </a:p>
          <a:p>
            <a:pPr lvl="1">
              <a:buFont typeface="Wingdings" pitchFamily="2" charset="2"/>
              <a:buChar char="q"/>
            </a:pPr>
            <a:r>
              <a:rPr lang="en-US" dirty="0" smtClean="0"/>
              <a:t>Connection split </a:t>
            </a:r>
            <a:r>
              <a:rPr lang="en-US" dirty="0" smtClean="0">
                <a:sym typeface="Wingdings" pitchFamily="2" charset="2"/>
              </a:rPr>
              <a:t> for the unequal and distributed messaging problem</a:t>
            </a:r>
          </a:p>
          <a:p>
            <a:pPr lvl="1">
              <a:buFont typeface="Wingdings" pitchFamily="2" charset="2"/>
              <a:buChar char="q"/>
            </a:pPr>
            <a:r>
              <a:rPr lang="en-US" dirty="0" smtClean="0">
                <a:sym typeface="Wingdings" pitchFamily="2" charset="2"/>
              </a:rPr>
              <a:t>Upstream smart forwarding  release pressure in advance</a:t>
            </a:r>
          </a:p>
          <a:p>
            <a:pPr lvl="1">
              <a:buFont typeface="Wingdings" pitchFamily="2" charset="2"/>
              <a:buChar char="q"/>
            </a:pPr>
            <a:r>
              <a:rPr lang="en-US" dirty="0" smtClean="0">
                <a:sym typeface="Wingdings" pitchFamily="2" charset="2"/>
              </a:rPr>
              <a:t>Self-minimized buffer  avoid job accumulation to minimize delay</a:t>
            </a:r>
            <a:endParaRPr lang="en-US" dirty="0" smtClean="0"/>
          </a:p>
          <a:p>
            <a:pPr>
              <a:buFont typeface="Wingdings" pitchFamily="2" charset="2"/>
              <a:buChar char="q"/>
            </a:pPr>
            <a:r>
              <a:rPr lang="en-US" dirty="0" smtClean="0"/>
              <a:t>Limitation: </a:t>
            </a:r>
          </a:p>
          <a:p>
            <a:pPr lvl="1">
              <a:buFont typeface="Wingdings" pitchFamily="2" charset="2"/>
              <a:buChar char="q"/>
            </a:pPr>
            <a:r>
              <a:rPr lang="en-US" dirty="0" smtClean="0"/>
              <a:t> Solution does not address the SIP overload scenario with numerous SEs overloading a single RE, which is a separate problem</a:t>
            </a:r>
          </a:p>
          <a:p>
            <a:endParaRPr lang="en-US" dirty="0" smtClean="0"/>
          </a:p>
          <a:p>
            <a:endParaRPr lang="en-US" dirty="0" smtClean="0"/>
          </a:p>
          <a:p>
            <a:r>
              <a:rPr lang="en-US" dirty="0" smtClean="0"/>
              <a:t> </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58</a:t>
            </a:fld>
            <a:endParaRPr lang="en-US" altLang="zh-CN"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2000"/>
                                        <p:tgtEl>
                                          <p:spTgt spid="3">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20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20574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endCxn id="11" idx="0"/>
          </p:cNvCxnSpPr>
          <p:nvPr/>
        </p:nvCxnSpPr>
        <p:spPr bwMode="auto">
          <a:xfrm>
            <a:off x="5029200" y="1524000"/>
            <a:ext cx="1981200" cy="5334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9" name="Rounded Rectangle 18"/>
          <p:cNvSpPr/>
          <p:nvPr/>
        </p:nvSpPr>
        <p:spPr bwMode="auto">
          <a:xfrm>
            <a:off x="38862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Proxy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819400"/>
            <a:ext cx="1981200" cy="609600"/>
          </a:xfrm>
          <a:prstGeom prst="roundRect">
            <a:avLst/>
          </a:prstGeom>
          <a:solidFill>
            <a:schemeClr val="bg1">
              <a:alpha val="25000"/>
            </a:scheme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1" name="Straight Arrow Connector 20"/>
          <p:cNvCxnSpPr>
            <a:stCxn id="10" idx="2"/>
            <a:endCxn id="19" idx="0"/>
          </p:cNvCxnSpPr>
          <p:nvPr/>
        </p:nvCxnSpPr>
        <p:spPr bwMode="auto">
          <a:xfrm rot="16200000" flipH="1">
            <a:off x="4038600" y="1981200"/>
            <a:ext cx="304800" cy="1371600"/>
          </a:xfrm>
          <a:prstGeom prst="straightConnector1">
            <a:avLst/>
          </a:prstGeom>
          <a:noFill/>
          <a:ln w="25400" cap="flat" cmpd="sng" algn="ctr">
            <a:solidFill>
              <a:schemeClr val="accent6"/>
            </a:solidFill>
            <a:prstDash val="solid"/>
            <a:round/>
            <a:headEnd type="none" w="med" len="med"/>
            <a:tailEnd type="arrow"/>
          </a:ln>
          <a:effectLst/>
        </p:spPr>
      </p:cxn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62800" y="2514600"/>
            <a:ext cx="152400" cy="457200"/>
          </a:xfrm>
          <a:prstGeom prst="straightConnector1">
            <a:avLst/>
          </a:prstGeom>
          <a:noFill/>
          <a:ln w="25400" cap="flat" cmpd="sng" algn="ctr">
            <a:solidFill>
              <a:schemeClr val="accent6"/>
            </a:solidFill>
            <a:prstDash val="solid"/>
            <a:round/>
            <a:headEnd type="none" w="med" len="med"/>
            <a:tailEnd type="arrow"/>
          </a:ln>
          <a:effectLst/>
        </p:spPr>
      </p:cxnSp>
      <p:cxnSp>
        <p:nvCxnSpPr>
          <p:cNvPr id="40" name="Straight Connector 39"/>
          <p:cNvCxnSpPr>
            <a:stCxn id="19" idx="3"/>
            <a:endCxn id="20" idx="1"/>
          </p:cNvCxnSpPr>
          <p:nvPr/>
        </p:nvCxnSpPr>
        <p:spPr bwMode="auto">
          <a:xfrm>
            <a:off x="5867400" y="3124200"/>
            <a:ext cx="609600" cy="1588"/>
          </a:xfrm>
          <a:prstGeom prst="line">
            <a:avLst/>
          </a:prstGeom>
          <a:noFill/>
          <a:ln w="25400" cap="flat" cmpd="sng" algn="ctr">
            <a:solidFill>
              <a:schemeClr val="accent6"/>
            </a:solidFill>
            <a:prstDash val="dash"/>
            <a:round/>
            <a:headEnd type="none" w="med" len="med"/>
            <a:tailEnd type="none" w="med" len="med"/>
          </a:ln>
          <a:effectLst/>
        </p:spPr>
      </p:cxnSp>
      <p:cxnSp>
        <p:nvCxnSpPr>
          <p:cNvPr id="26" name="Straight Arrow Connector 25"/>
          <p:cNvCxnSpPr>
            <a:stCxn id="12" idx="2"/>
            <a:endCxn id="27" idx="0"/>
          </p:cNvCxnSpPr>
          <p:nvPr/>
        </p:nvCxnSpPr>
        <p:spPr bwMode="auto">
          <a:xfrm rot="5400000">
            <a:off x="1352550" y="4400550"/>
            <a:ext cx="457200" cy="3429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3622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
        <p:nvSpPr>
          <p:cNvPr id="31" name="Oval 30"/>
          <p:cNvSpPr/>
          <p:nvPr/>
        </p:nvSpPr>
        <p:spPr bwMode="auto">
          <a:xfrm>
            <a:off x="2133600" y="5562600"/>
            <a:ext cx="28194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32" name="TextBox 31"/>
          <p:cNvSpPr txBox="1"/>
          <p:nvPr/>
        </p:nvSpPr>
        <p:spPr>
          <a:xfrm>
            <a:off x="2514600" y="5562600"/>
            <a:ext cx="2438400" cy="923330"/>
          </a:xfrm>
          <a:prstGeom prst="rect">
            <a:avLst/>
          </a:prstGeom>
          <a:noFill/>
        </p:spPr>
        <p:txBody>
          <a:bodyPr wrap="square" rtlCol="0">
            <a:spAutoFit/>
          </a:bodyPr>
          <a:lstStyle/>
          <a:p>
            <a:r>
              <a:rPr lang="en-US" dirty="0" smtClean="0">
                <a:solidFill>
                  <a:schemeClr val="accent6"/>
                </a:solidFill>
              </a:rPr>
              <a:t>Application Layer Feedback-based SIP Overload Control</a:t>
            </a:r>
            <a:endParaRPr lang="en-US" dirty="0">
              <a:solidFill>
                <a:schemeClr val="accent6"/>
              </a:solidFill>
            </a:endParaRPr>
          </a:p>
        </p:txBody>
      </p:sp>
      <p:cxnSp>
        <p:nvCxnSpPr>
          <p:cNvPr id="34" name="Straight Arrow Connector 33"/>
          <p:cNvCxnSpPr>
            <a:stCxn id="15" idx="2"/>
            <a:endCxn id="32" idx="0"/>
          </p:cNvCxnSpPr>
          <p:nvPr/>
        </p:nvCxnSpPr>
        <p:spPr bwMode="auto">
          <a:xfrm rot="5400000">
            <a:off x="3848100" y="5219700"/>
            <a:ext cx="228600" cy="457200"/>
          </a:xfrm>
          <a:prstGeom prst="straightConnector1">
            <a:avLst/>
          </a:prstGeom>
          <a:noFill/>
          <a:ln w="25400" cap="flat" cmpd="sng" algn="ctr">
            <a:solidFill>
              <a:schemeClr val="accent2"/>
            </a:solidFill>
            <a:prstDash val="solid"/>
            <a:round/>
            <a:headEnd type="none" w="med" len="med"/>
            <a:tailEnd type="arrow"/>
          </a:ln>
          <a:effectLst/>
        </p:spPr>
      </p:cxnSp>
      <p:sp>
        <p:nvSpPr>
          <p:cNvPr id="36" name="Rounded Rectangle 35"/>
          <p:cNvSpPr/>
          <p:nvPr/>
        </p:nvSpPr>
        <p:spPr bwMode="auto">
          <a:xfrm>
            <a:off x="5486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37" name="Oval 36"/>
          <p:cNvSpPr/>
          <p:nvPr/>
        </p:nvSpPr>
        <p:spPr bwMode="auto">
          <a:xfrm>
            <a:off x="5257800" y="5562600"/>
            <a:ext cx="38100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45" name="Rectangle 44"/>
          <p:cNvSpPr/>
          <p:nvPr/>
        </p:nvSpPr>
        <p:spPr>
          <a:xfrm>
            <a:off x="5257800" y="5715000"/>
            <a:ext cx="3886200" cy="646331"/>
          </a:xfrm>
          <a:prstGeom prst="rect">
            <a:avLst/>
          </a:prstGeom>
        </p:spPr>
        <p:txBody>
          <a:bodyPr wrap="square">
            <a:spAutoFit/>
          </a:bodyPr>
          <a:lstStyle/>
          <a:p>
            <a:pPr algn="ctr"/>
            <a:r>
              <a:rPr lang="en-US" dirty="0" smtClean="0">
                <a:solidFill>
                  <a:schemeClr val="accent2"/>
                </a:solidFill>
              </a:rPr>
              <a:t>Connection Split + Minimized Buffer + Smart Forwarding</a:t>
            </a:r>
            <a:endParaRPr lang="en-US" dirty="0">
              <a:solidFill>
                <a:schemeClr val="accent2"/>
              </a:solidFill>
            </a:endParaRPr>
          </a:p>
        </p:txBody>
      </p:sp>
      <p:cxnSp>
        <p:nvCxnSpPr>
          <p:cNvPr id="46" name="Straight Arrow Connector 45"/>
          <p:cNvCxnSpPr>
            <a:stCxn id="36" idx="2"/>
            <a:endCxn id="37" idx="0"/>
          </p:cNvCxnSpPr>
          <p:nvPr/>
        </p:nvCxnSpPr>
        <p:spPr bwMode="auto">
          <a:xfrm rot="16200000" flipH="1">
            <a:off x="6705600" y="5105400"/>
            <a:ext cx="228600" cy="685800"/>
          </a:xfrm>
          <a:prstGeom prst="straightConnector1">
            <a:avLst/>
          </a:prstGeom>
          <a:noFill/>
          <a:ln w="25400" cap="flat" cmpd="sng" algn="ctr">
            <a:solidFill>
              <a:schemeClr val="accent6"/>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Proxying</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grpSp>
        <p:nvGrpSpPr>
          <p:cNvPr id="71" name="Group 70"/>
          <p:cNvGrpSpPr/>
          <p:nvPr/>
        </p:nvGrpSpPr>
        <p:grpSpPr>
          <a:xfrm>
            <a:off x="1828800" y="2362201"/>
            <a:ext cx="1600200" cy="307777"/>
            <a:chOff x="1828800" y="2362201"/>
            <a:chExt cx="1600200" cy="307777"/>
          </a:xfrm>
        </p:grpSpPr>
        <p:cxnSp>
          <p:nvCxnSpPr>
            <p:cNvPr id="21" name="Straight Arrow Connector 20"/>
            <p:cNvCxnSpPr/>
            <p:nvPr/>
          </p:nvCxnSpPr>
          <p:spPr bwMode="auto">
            <a:xfrm>
              <a:off x="1828800" y="26670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23" name="TextBox 22"/>
            <p:cNvSpPr txBox="1"/>
            <p:nvPr/>
          </p:nvSpPr>
          <p:spPr>
            <a:xfrm>
              <a:off x="2209800" y="2362201"/>
              <a:ext cx="1143000" cy="307777"/>
            </a:xfrm>
            <a:prstGeom prst="rect">
              <a:avLst/>
            </a:prstGeom>
            <a:noFill/>
          </p:spPr>
          <p:txBody>
            <a:bodyPr wrap="square" rtlCol="0">
              <a:spAutoFit/>
            </a:bodyPr>
            <a:lstStyle/>
            <a:p>
              <a:r>
                <a:rPr lang="en-US" sz="1400" dirty="0" smtClean="0"/>
                <a:t>INVITE</a:t>
              </a:r>
              <a:endParaRPr lang="en-US" sz="1400" dirty="0"/>
            </a:p>
          </p:txBody>
        </p:sp>
      </p:grpSp>
      <p:grpSp>
        <p:nvGrpSpPr>
          <p:cNvPr id="73" name="Group 72"/>
          <p:cNvGrpSpPr/>
          <p:nvPr/>
        </p:nvGrpSpPr>
        <p:grpSpPr>
          <a:xfrm>
            <a:off x="3581400" y="2438400"/>
            <a:ext cx="1600200" cy="307777"/>
            <a:chOff x="3581400" y="2438400"/>
            <a:chExt cx="1600200" cy="307777"/>
          </a:xfrm>
        </p:grpSpPr>
        <p:cxnSp>
          <p:nvCxnSpPr>
            <p:cNvPr id="24" name="Straight Arrow Connector 23"/>
            <p:cNvCxnSpPr/>
            <p:nvPr/>
          </p:nvCxnSpPr>
          <p:spPr bwMode="auto">
            <a:xfrm>
              <a:off x="3581400" y="2743199"/>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25" name="TextBox 24"/>
            <p:cNvSpPr txBox="1"/>
            <p:nvPr/>
          </p:nvSpPr>
          <p:spPr>
            <a:xfrm>
              <a:off x="3962400" y="2438400"/>
              <a:ext cx="1143000" cy="307777"/>
            </a:xfrm>
            <a:prstGeom prst="rect">
              <a:avLst/>
            </a:prstGeom>
            <a:noFill/>
          </p:spPr>
          <p:txBody>
            <a:bodyPr wrap="square" rtlCol="0">
              <a:spAutoFit/>
            </a:bodyPr>
            <a:lstStyle/>
            <a:p>
              <a:r>
                <a:rPr lang="en-US" sz="1400" dirty="0" smtClean="0"/>
                <a:t>INVITE</a:t>
              </a:r>
              <a:endParaRPr lang="en-US" sz="1400" dirty="0"/>
            </a:p>
          </p:txBody>
        </p:sp>
      </p:grpSp>
      <p:grpSp>
        <p:nvGrpSpPr>
          <p:cNvPr id="81" name="Group 80"/>
          <p:cNvGrpSpPr/>
          <p:nvPr/>
        </p:nvGrpSpPr>
        <p:grpSpPr>
          <a:xfrm>
            <a:off x="5334000" y="2514600"/>
            <a:ext cx="1600200" cy="307777"/>
            <a:chOff x="5334000" y="2514600"/>
            <a:chExt cx="1600200" cy="307777"/>
          </a:xfrm>
        </p:grpSpPr>
        <p:cxnSp>
          <p:nvCxnSpPr>
            <p:cNvPr id="26" name="Straight Arrow Connector 25"/>
            <p:cNvCxnSpPr/>
            <p:nvPr/>
          </p:nvCxnSpPr>
          <p:spPr bwMode="auto">
            <a:xfrm>
              <a:off x="5334000" y="2819399"/>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27" name="TextBox 26"/>
            <p:cNvSpPr txBox="1"/>
            <p:nvPr/>
          </p:nvSpPr>
          <p:spPr>
            <a:xfrm>
              <a:off x="5715000" y="2514600"/>
              <a:ext cx="1143000" cy="307777"/>
            </a:xfrm>
            <a:prstGeom prst="rect">
              <a:avLst/>
            </a:prstGeom>
            <a:noFill/>
          </p:spPr>
          <p:txBody>
            <a:bodyPr wrap="square" rtlCol="0">
              <a:spAutoFit/>
            </a:bodyPr>
            <a:lstStyle/>
            <a:p>
              <a:r>
                <a:rPr lang="en-US" sz="1400" dirty="0" smtClean="0"/>
                <a:t>INVITE</a:t>
              </a:r>
              <a:endParaRPr lang="en-US" sz="1400" dirty="0"/>
            </a:p>
          </p:txBody>
        </p:sp>
      </p:grpSp>
      <p:grpSp>
        <p:nvGrpSpPr>
          <p:cNvPr id="72" name="Group 71"/>
          <p:cNvGrpSpPr/>
          <p:nvPr/>
        </p:nvGrpSpPr>
        <p:grpSpPr>
          <a:xfrm>
            <a:off x="1828800" y="2667000"/>
            <a:ext cx="1600200" cy="307777"/>
            <a:chOff x="1828800" y="2667000"/>
            <a:chExt cx="1600200" cy="307777"/>
          </a:xfrm>
        </p:grpSpPr>
        <p:cxnSp>
          <p:nvCxnSpPr>
            <p:cNvPr id="28" name="Straight Arrow Connector 27"/>
            <p:cNvCxnSpPr/>
            <p:nvPr/>
          </p:nvCxnSpPr>
          <p:spPr bwMode="auto">
            <a:xfrm>
              <a:off x="1828800" y="2971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29" name="TextBox 28"/>
            <p:cNvSpPr txBox="1"/>
            <p:nvPr/>
          </p:nvSpPr>
          <p:spPr>
            <a:xfrm>
              <a:off x="2133600" y="2667000"/>
              <a:ext cx="1143000" cy="307777"/>
            </a:xfrm>
            <a:prstGeom prst="rect">
              <a:avLst/>
            </a:prstGeom>
            <a:noFill/>
          </p:spPr>
          <p:txBody>
            <a:bodyPr wrap="square" rtlCol="0">
              <a:spAutoFit/>
            </a:bodyPr>
            <a:lstStyle/>
            <a:p>
              <a:r>
                <a:rPr lang="en-US" sz="1400" dirty="0" smtClean="0"/>
                <a:t>100 Trying</a:t>
              </a:r>
              <a:endParaRPr lang="en-US" sz="1400" dirty="0"/>
            </a:p>
          </p:txBody>
        </p:sp>
      </p:grpSp>
      <p:grpSp>
        <p:nvGrpSpPr>
          <p:cNvPr id="80" name="Group 79"/>
          <p:cNvGrpSpPr/>
          <p:nvPr/>
        </p:nvGrpSpPr>
        <p:grpSpPr>
          <a:xfrm>
            <a:off x="3581400" y="2743200"/>
            <a:ext cx="1600200" cy="307777"/>
            <a:chOff x="3581400" y="2743200"/>
            <a:chExt cx="1600200" cy="307777"/>
          </a:xfrm>
        </p:grpSpPr>
        <p:cxnSp>
          <p:nvCxnSpPr>
            <p:cNvPr id="30" name="Straight Arrow Connector 29"/>
            <p:cNvCxnSpPr/>
            <p:nvPr/>
          </p:nvCxnSpPr>
          <p:spPr bwMode="auto">
            <a:xfrm>
              <a:off x="3581400" y="30479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31" name="TextBox 30"/>
            <p:cNvSpPr txBox="1"/>
            <p:nvPr/>
          </p:nvSpPr>
          <p:spPr>
            <a:xfrm>
              <a:off x="3886200" y="2743200"/>
              <a:ext cx="1143000" cy="307777"/>
            </a:xfrm>
            <a:prstGeom prst="rect">
              <a:avLst/>
            </a:prstGeom>
            <a:noFill/>
          </p:spPr>
          <p:txBody>
            <a:bodyPr wrap="square" rtlCol="0">
              <a:spAutoFit/>
            </a:bodyPr>
            <a:lstStyle/>
            <a:p>
              <a:r>
                <a:rPr lang="en-US" sz="1400" dirty="0" smtClean="0"/>
                <a:t>100 Trying</a:t>
              </a:r>
              <a:endParaRPr lang="en-US" sz="1400" dirty="0"/>
            </a:p>
          </p:txBody>
        </p:sp>
      </p:grpSp>
      <p:grpSp>
        <p:nvGrpSpPr>
          <p:cNvPr id="82" name="Group 81"/>
          <p:cNvGrpSpPr/>
          <p:nvPr/>
        </p:nvGrpSpPr>
        <p:grpSpPr>
          <a:xfrm>
            <a:off x="5334000" y="2819400"/>
            <a:ext cx="1600200" cy="307777"/>
            <a:chOff x="5334000" y="2819400"/>
            <a:chExt cx="1600200" cy="307777"/>
          </a:xfrm>
        </p:grpSpPr>
        <p:cxnSp>
          <p:nvCxnSpPr>
            <p:cNvPr id="32" name="Straight Arrow Connector 31"/>
            <p:cNvCxnSpPr/>
            <p:nvPr/>
          </p:nvCxnSpPr>
          <p:spPr bwMode="auto">
            <a:xfrm>
              <a:off x="5334000" y="31241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33" name="TextBox 32"/>
            <p:cNvSpPr txBox="1"/>
            <p:nvPr/>
          </p:nvSpPr>
          <p:spPr>
            <a:xfrm>
              <a:off x="5562600" y="2819400"/>
              <a:ext cx="1143000" cy="307777"/>
            </a:xfrm>
            <a:prstGeom prst="rect">
              <a:avLst/>
            </a:prstGeom>
            <a:noFill/>
          </p:spPr>
          <p:txBody>
            <a:bodyPr wrap="square" rtlCol="0">
              <a:spAutoFit/>
            </a:bodyPr>
            <a:lstStyle/>
            <a:p>
              <a:r>
                <a:rPr lang="en-US" sz="1400" dirty="0" smtClean="0"/>
                <a:t>100 Trying</a:t>
              </a:r>
              <a:endParaRPr lang="en-US" sz="1400" dirty="0"/>
            </a:p>
          </p:txBody>
        </p:sp>
      </p:grpSp>
      <p:grpSp>
        <p:nvGrpSpPr>
          <p:cNvPr id="84" name="Group 83"/>
          <p:cNvGrpSpPr/>
          <p:nvPr/>
        </p:nvGrpSpPr>
        <p:grpSpPr>
          <a:xfrm>
            <a:off x="3581400" y="3276600"/>
            <a:ext cx="1600200" cy="307777"/>
            <a:chOff x="3581400" y="3276600"/>
            <a:chExt cx="1600200" cy="307777"/>
          </a:xfrm>
        </p:grpSpPr>
        <p:cxnSp>
          <p:nvCxnSpPr>
            <p:cNvPr id="36" name="Straight Arrow Connector 35"/>
            <p:cNvCxnSpPr/>
            <p:nvPr/>
          </p:nvCxnSpPr>
          <p:spPr bwMode="auto">
            <a:xfrm>
              <a:off x="3581400" y="35813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37" name="TextBox 36"/>
            <p:cNvSpPr txBox="1"/>
            <p:nvPr/>
          </p:nvSpPr>
          <p:spPr>
            <a:xfrm>
              <a:off x="3810000" y="3276600"/>
              <a:ext cx="1143000" cy="307777"/>
            </a:xfrm>
            <a:prstGeom prst="rect">
              <a:avLst/>
            </a:prstGeom>
            <a:noFill/>
          </p:spPr>
          <p:txBody>
            <a:bodyPr wrap="square" rtlCol="0">
              <a:spAutoFit/>
            </a:bodyPr>
            <a:lstStyle/>
            <a:p>
              <a:r>
                <a:rPr lang="en-US" sz="1400" dirty="0" smtClean="0"/>
                <a:t>180 Ringing</a:t>
              </a:r>
              <a:endParaRPr lang="en-US" sz="1400" dirty="0"/>
            </a:p>
          </p:txBody>
        </p:sp>
      </p:grpSp>
      <p:grpSp>
        <p:nvGrpSpPr>
          <p:cNvPr id="89" name="Group 88"/>
          <p:cNvGrpSpPr/>
          <p:nvPr/>
        </p:nvGrpSpPr>
        <p:grpSpPr>
          <a:xfrm>
            <a:off x="3581400" y="3581400"/>
            <a:ext cx="1600200" cy="307777"/>
            <a:chOff x="3581400" y="3581400"/>
            <a:chExt cx="1600200" cy="307777"/>
          </a:xfrm>
        </p:grpSpPr>
        <p:cxnSp>
          <p:nvCxnSpPr>
            <p:cNvPr id="38" name="Straight Arrow Connector 37"/>
            <p:cNvCxnSpPr/>
            <p:nvPr/>
          </p:nvCxnSpPr>
          <p:spPr bwMode="auto">
            <a:xfrm>
              <a:off x="3581400" y="38861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39" name="TextBox 38"/>
            <p:cNvSpPr txBox="1"/>
            <p:nvPr/>
          </p:nvSpPr>
          <p:spPr>
            <a:xfrm>
              <a:off x="3962400" y="3581400"/>
              <a:ext cx="1143000" cy="307777"/>
            </a:xfrm>
            <a:prstGeom prst="rect">
              <a:avLst/>
            </a:prstGeom>
            <a:noFill/>
          </p:spPr>
          <p:txBody>
            <a:bodyPr wrap="square" rtlCol="0">
              <a:spAutoFit/>
            </a:bodyPr>
            <a:lstStyle/>
            <a:p>
              <a:r>
                <a:rPr lang="en-US" sz="1400" dirty="0" smtClean="0"/>
                <a:t>200 OK</a:t>
              </a:r>
              <a:endParaRPr lang="en-US" sz="1400" dirty="0"/>
            </a:p>
          </p:txBody>
        </p:sp>
      </p:grpSp>
      <p:grpSp>
        <p:nvGrpSpPr>
          <p:cNvPr id="87" name="Group 86"/>
          <p:cNvGrpSpPr/>
          <p:nvPr/>
        </p:nvGrpSpPr>
        <p:grpSpPr>
          <a:xfrm>
            <a:off x="1828800" y="3429000"/>
            <a:ext cx="1600200" cy="307777"/>
            <a:chOff x="1828800" y="3429000"/>
            <a:chExt cx="1600200" cy="307777"/>
          </a:xfrm>
        </p:grpSpPr>
        <p:cxnSp>
          <p:nvCxnSpPr>
            <p:cNvPr id="40" name="Straight Arrow Connector 39"/>
            <p:cNvCxnSpPr/>
            <p:nvPr/>
          </p:nvCxnSpPr>
          <p:spPr bwMode="auto">
            <a:xfrm>
              <a:off x="1828800" y="3733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41" name="TextBox 40"/>
            <p:cNvSpPr txBox="1"/>
            <p:nvPr/>
          </p:nvSpPr>
          <p:spPr>
            <a:xfrm>
              <a:off x="2057400" y="3429000"/>
              <a:ext cx="1143000" cy="307777"/>
            </a:xfrm>
            <a:prstGeom prst="rect">
              <a:avLst/>
            </a:prstGeom>
            <a:noFill/>
          </p:spPr>
          <p:txBody>
            <a:bodyPr wrap="square" rtlCol="0">
              <a:spAutoFit/>
            </a:bodyPr>
            <a:lstStyle/>
            <a:p>
              <a:r>
                <a:rPr lang="en-US" sz="1400" dirty="0" smtClean="0"/>
                <a:t>180 Ringing</a:t>
              </a:r>
              <a:endParaRPr lang="en-US" sz="1400" dirty="0"/>
            </a:p>
          </p:txBody>
        </p:sp>
      </p:grpSp>
      <p:grpSp>
        <p:nvGrpSpPr>
          <p:cNvPr id="90" name="Group 89"/>
          <p:cNvGrpSpPr/>
          <p:nvPr/>
        </p:nvGrpSpPr>
        <p:grpSpPr>
          <a:xfrm>
            <a:off x="1828800" y="3733800"/>
            <a:ext cx="1600200" cy="307777"/>
            <a:chOff x="1828800" y="3733800"/>
            <a:chExt cx="1600200" cy="307777"/>
          </a:xfrm>
        </p:grpSpPr>
        <p:cxnSp>
          <p:nvCxnSpPr>
            <p:cNvPr id="42" name="Straight Arrow Connector 41"/>
            <p:cNvCxnSpPr/>
            <p:nvPr/>
          </p:nvCxnSpPr>
          <p:spPr bwMode="auto">
            <a:xfrm>
              <a:off x="1828800" y="40385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43" name="TextBox 42"/>
            <p:cNvSpPr txBox="1"/>
            <p:nvPr/>
          </p:nvSpPr>
          <p:spPr>
            <a:xfrm>
              <a:off x="2286000" y="3733800"/>
              <a:ext cx="1143000" cy="307777"/>
            </a:xfrm>
            <a:prstGeom prst="rect">
              <a:avLst/>
            </a:prstGeom>
            <a:noFill/>
          </p:spPr>
          <p:txBody>
            <a:bodyPr wrap="square" rtlCol="0">
              <a:spAutoFit/>
            </a:bodyPr>
            <a:lstStyle/>
            <a:p>
              <a:r>
                <a:rPr lang="en-US" sz="1400" dirty="0" smtClean="0"/>
                <a:t>200 OK</a:t>
              </a:r>
              <a:endParaRPr lang="en-US" sz="1400" dirty="0"/>
            </a:p>
          </p:txBody>
        </p:sp>
      </p:grpSp>
      <p:grpSp>
        <p:nvGrpSpPr>
          <p:cNvPr id="91" name="Group 90"/>
          <p:cNvGrpSpPr/>
          <p:nvPr/>
        </p:nvGrpSpPr>
        <p:grpSpPr>
          <a:xfrm>
            <a:off x="1828800" y="4038600"/>
            <a:ext cx="1600200" cy="307777"/>
            <a:chOff x="1828800" y="4038600"/>
            <a:chExt cx="1600200" cy="307777"/>
          </a:xfrm>
        </p:grpSpPr>
        <p:cxnSp>
          <p:nvCxnSpPr>
            <p:cNvPr id="44" name="Straight Arrow Connector 43"/>
            <p:cNvCxnSpPr/>
            <p:nvPr/>
          </p:nvCxnSpPr>
          <p:spPr bwMode="auto">
            <a:xfrm>
              <a:off x="1828800" y="43434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45" name="TextBox 44"/>
            <p:cNvSpPr txBox="1"/>
            <p:nvPr/>
          </p:nvSpPr>
          <p:spPr>
            <a:xfrm>
              <a:off x="2362200" y="4038600"/>
              <a:ext cx="609600" cy="307777"/>
            </a:xfrm>
            <a:prstGeom prst="rect">
              <a:avLst/>
            </a:prstGeom>
            <a:noFill/>
          </p:spPr>
          <p:txBody>
            <a:bodyPr wrap="square" rtlCol="0">
              <a:spAutoFit/>
            </a:bodyPr>
            <a:lstStyle/>
            <a:p>
              <a:r>
                <a:rPr lang="en-US" sz="1400" dirty="0" smtClean="0"/>
                <a:t>ACK</a:t>
              </a:r>
              <a:endParaRPr lang="en-US" sz="1400" dirty="0"/>
            </a:p>
          </p:txBody>
        </p:sp>
      </p:grpSp>
      <p:grpSp>
        <p:nvGrpSpPr>
          <p:cNvPr id="92" name="Group 91"/>
          <p:cNvGrpSpPr/>
          <p:nvPr/>
        </p:nvGrpSpPr>
        <p:grpSpPr>
          <a:xfrm>
            <a:off x="3581400" y="4114800"/>
            <a:ext cx="1600200" cy="307777"/>
            <a:chOff x="3581400" y="4114800"/>
            <a:chExt cx="1600200" cy="307777"/>
          </a:xfrm>
        </p:grpSpPr>
        <p:cxnSp>
          <p:nvCxnSpPr>
            <p:cNvPr id="46" name="Straight Arrow Connector 45"/>
            <p:cNvCxnSpPr/>
            <p:nvPr/>
          </p:nvCxnSpPr>
          <p:spPr bwMode="auto">
            <a:xfrm>
              <a:off x="3581400" y="4419599"/>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47" name="TextBox 46"/>
            <p:cNvSpPr txBox="1"/>
            <p:nvPr/>
          </p:nvSpPr>
          <p:spPr>
            <a:xfrm>
              <a:off x="4114800" y="4114800"/>
              <a:ext cx="533400" cy="307777"/>
            </a:xfrm>
            <a:prstGeom prst="rect">
              <a:avLst/>
            </a:prstGeom>
            <a:noFill/>
          </p:spPr>
          <p:txBody>
            <a:bodyPr wrap="square" rtlCol="0">
              <a:spAutoFit/>
            </a:bodyPr>
            <a:lstStyle/>
            <a:p>
              <a:r>
                <a:rPr lang="en-US" sz="1400" dirty="0" smtClean="0"/>
                <a:t>ACK</a:t>
              </a:r>
              <a:endParaRPr lang="en-US" sz="1400" dirty="0"/>
            </a:p>
          </p:txBody>
        </p:sp>
      </p:grpSp>
      <p:grpSp>
        <p:nvGrpSpPr>
          <p:cNvPr id="93" name="Group 92"/>
          <p:cNvGrpSpPr/>
          <p:nvPr/>
        </p:nvGrpSpPr>
        <p:grpSpPr>
          <a:xfrm>
            <a:off x="5334000" y="4191001"/>
            <a:ext cx="1600200" cy="307777"/>
            <a:chOff x="5334000" y="4191001"/>
            <a:chExt cx="1600200" cy="307777"/>
          </a:xfrm>
        </p:grpSpPr>
        <p:cxnSp>
          <p:nvCxnSpPr>
            <p:cNvPr id="48" name="Straight Arrow Connector 47"/>
            <p:cNvCxnSpPr/>
            <p:nvPr/>
          </p:nvCxnSpPr>
          <p:spPr bwMode="auto">
            <a:xfrm>
              <a:off x="5334000" y="4495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49" name="TextBox 48"/>
            <p:cNvSpPr txBox="1"/>
            <p:nvPr/>
          </p:nvSpPr>
          <p:spPr>
            <a:xfrm>
              <a:off x="5943600" y="4191001"/>
              <a:ext cx="533400" cy="307777"/>
            </a:xfrm>
            <a:prstGeom prst="rect">
              <a:avLst/>
            </a:prstGeom>
            <a:noFill/>
          </p:spPr>
          <p:txBody>
            <a:bodyPr wrap="square" rtlCol="0">
              <a:spAutoFit/>
            </a:bodyPr>
            <a:lstStyle/>
            <a:p>
              <a:r>
                <a:rPr lang="en-US" sz="1400" dirty="0" smtClean="0"/>
                <a:t>ACK</a:t>
              </a:r>
              <a:endParaRPr lang="en-US" sz="1400" dirty="0"/>
            </a:p>
          </p:txBody>
        </p:sp>
      </p:grpSp>
      <p:grpSp>
        <p:nvGrpSpPr>
          <p:cNvPr id="95" name="Group 94"/>
          <p:cNvGrpSpPr/>
          <p:nvPr/>
        </p:nvGrpSpPr>
        <p:grpSpPr>
          <a:xfrm>
            <a:off x="1828800" y="4953000"/>
            <a:ext cx="1600200" cy="307777"/>
            <a:chOff x="1828800" y="4953000"/>
            <a:chExt cx="1600200" cy="307777"/>
          </a:xfrm>
        </p:grpSpPr>
        <p:cxnSp>
          <p:nvCxnSpPr>
            <p:cNvPr id="51" name="Straight Arrow Connector 50"/>
            <p:cNvCxnSpPr/>
            <p:nvPr/>
          </p:nvCxnSpPr>
          <p:spPr bwMode="auto">
            <a:xfrm>
              <a:off x="18288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52" name="TextBox 51"/>
            <p:cNvSpPr txBox="1"/>
            <p:nvPr/>
          </p:nvSpPr>
          <p:spPr>
            <a:xfrm>
              <a:off x="2362200" y="4953000"/>
              <a:ext cx="533400" cy="307777"/>
            </a:xfrm>
            <a:prstGeom prst="rect">
              <a:avLst/>
            </a:prstGeom>
            <a:noFill/>
          </p:spPr>
          <p:txBody>
            <a:bodyPr wrap="square" rtlCol="0">
              <a:spAutoFit/>
            </a:bodyPr>
            <a:lstStyle/>
            <a:p>
              <a:r>
                <a:rPr lang="en-US" sz="1400" dirty="0" smtClean="0"/>
                <a:t>BYE</a:t>
              </a:r>
              <a:endParaRPr lang="en-US" sz="1400" dirty="0"/>
            </a:p>
          </p:txBody>
        </p:sp>
      </p:grpSp>
      <p:grpSp>
        <p:nvGrpSpPr>
          <p:cNvPr id="96" name="Group 95"/>
          <p:cNvGrpSpPr/>
          <p:nvPr/>
        </p:nvGrpSpPr>
        <p:grpSpPr>
          <a:xfrm>
            <a:off x="3581400" y="5029200"/>
            <a:ext cx="1600200" cy="307777"/>
            <a:chOff x="3581400" y="5029200"/>
            <a:chExt cx="1600200" cy="307777"/>
          </a:xfrm>
        </p:grpSpPr>
        <p:cxnSp>
          <p:nvCxnSpPr>
            <p:cNvPr id="53" name="Straight Arrow Connector 52"/>
            <p:cNvCxnSpPr/>
            <p:nvPr/>
          </p:nvCxnSpPr>
          <p:spPr bwMode="auto">
            <a:xfrm>
              <a:off x="3581400" y="53340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54" name="TextBox 53"/>
            <p:cNvSpPr txBox="1"/>
            <p:nvPr/>
          </p:nvSpPr>
          <p:spPr>
            <a:xfrm>
              <a:off x="4114800" y="5029200"/>
              <a:ext cx="533400" cy="307777"/>
            </a:xfrm>
            <a:prstGeom prst="rect">
              <a:avLst/>
            </a:prstGeom>
            <a:noFill/>
          </p:spPr>
          <p:txBody>
            <a:bodyPr wrap="square" rtlCol="0">
              <a:spAutoFit/>
            </a:bodyPr>
            <a:lstStyle/>
            <a:p>
              <a:r>
                <a:rPr lang="en-US" sz="1400" dirty="0" smtClean="0"/>
                <a:t>BYE</a:t>
              </a:r>
              <a:endParaRPr lang="en-US" sz="1400" dirty="0"/>
            </a:p>
          </p:txBody>
        </p:sp>
      </p:grpSp>
      <p:grpSp>
        <p:nvGrpSpPr>
          <p:cNvPr id="97" name="Group 96"/>
          <p:cNvGrpSpPr/>
          <p:nvPr/>
        </p:nvGrpSpPr>
        <p:grpSpPr>
          <a:xfrm>
            <a:off x="5334000" y="5105400"/>
            <a:ext cx="1600200" cy="307777"/>
            <a:chOff x="5334000" y="5105400"/>
            <a:chExt cx="1600200" cy="307777"/>
          </a:xfrm>
        </p:grpSpPr>
        <p:cxnSp>
          <p:nvCxnSpPr>
            <p:cNvPr id="55" name="Straight Arrow Connector 54"/>
            <p:cNvCxnSpPr/>
            <p:nvPr/>
          </p:nvCxnSpPr>
          <p:spPr bwMode="auto">
            <a:xfrm>
              <a:off x="5334000" y="54102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56" name="TextBox 55"/>
            <p:cNvSpPr txBox="1"/>
            <p:nvPr/>
          </p:nvSpPr>
          <p:spPr>
            <a:xfrm>
              <a:off x="5867400" y="5105400"/>
              <a:ext cx="609600" cy="307777"/>
            </a:xfrm>
            <a:prstGeom prst="rect">
              <a:avLst/>
            </a:prstGeom>
            <a:noFill/>
          </p:spPr>
          <p:txBody>
            <a:bodyPr wrap="square" rtlCol="0">
              <a:spAutoFit/>
            </a:bodyPr>
            <a:lstStyle/>
            <a:p>
              <a:r>
                <a:rPr lang="en-US" sz="1400" dirty="0" smtClean="0"/>
                <a:t>BYE</a:t>
              </a:r>
              <a:endParaRPr lang="en-US" sz="1400" dirty="0"/>
            </a:p>
          </p:txBody>
        </p:sp>
      </p:grpSp>
      <p:grpSp>
        <p:nvGrpSpPr>
          <p:cNvPr id="98" name="Group 97"/>
          <p:cNvGrpSpPr/>
          <p:nvPr/>
        </p:nvGrpSpPr>
        <p:grpSpPr>
          <a:xfrm>
            <a:off x="5334000" y="5410200"/>
            <a:ext cx="1600200" cy="307777"/>
            <a:chOff x="5334000" y="5410200"/>
            <a:chExt cx="1600200" cy="307777"/>
          </a:xfrm>
        </p:grpSpPr>
        <p:cxnSp>
          <p:nvCxnSpPr>
            <p:cNvPr id="63" name="Straight Arrow Connector 62"/>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64" name="TextBox 63"/>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99" name="Group 98"/>
          <p:cNvGrpSpPr/>
          <p:nvPr/>
        </p:nvGrpSpPr>
        <p:grpSpPr>
          <a:xfrm>
            <a:off x="3581400" y="5486400"/>
            <a:ext cx="1600200" cy="307777"/>
            <a:chOff x="3581400" y="5486400"/>
            <a:chExt cx="1600200" cy="307777"/>
          </a:xfrm>
        </p:grpSpPr>
        <p:cxnSp>
          <p:nvCxnSpPr>
            <p:cNvPr id="66" name="Straight Arrow Connector 65"/>
            <p:cNvCxnSpPr/>
            <p:nvPr/>
          </p:nvCxnSpPr>
          <p:spPr bwMode="auto">
            <a:xfrm>
              <a:off x="3581400" y="57912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67" name="TextBox 66"/>
            <p:cNvSpPr txBox="1"/>
            <p:nvPr/>
          </p:nvSpPr>
          <p:spPr>
            <a:xfrm>
              <a:off x="4038600" y="54864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00" name="Group 99"/>
          <p:cNvGrpSpPr/>
          <p:nvPr/>
        </p:nvGrpSpPr>
        <p:grpSpPr>
          <a:xfrm>
            <a:off x="1828800" y="5562600"/>
            <a:ext cx="1600200" cy="307777"/>
            <a:chOff x="1828800" y="5562600"/>
            <a:chExt cx="1600200" cy="307777"/>
          </a:xfrm>
        </p:grpSpPr>
        <p:cxnSp>
          <p:nvCxnSpPr>
            <p:cNvPr id="69" name="Straight Arrow Connector 68"/>
            <p:cNvCxnSpPr/>
            <p:nvPr/>
          </p:nvCxnSpPr>
          <p:spPr bwMode="auto">
            <a:xfrm>
              <a:off x="1828800" y="58674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70" name="TextBox 69"/>
            <p:cNvSpPr txBox="1"/>
            <p:nvPr/>
          </p:nvSpPr>
          <p:spPr>
            <a:xfrm>
              <a:off x="2286000" y="55626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94" name="Group 93"/>
          <p:cNvGrpSpPr/>
          <p:nvPr/>
        </p:nvGrpSpPr>
        <p:grpSpPr>
          <a:xfrm>
            <a:off x="1752600" y="4495800"/>
            <a:ext cx="5257800" cy="533400"/>
            <a:chOff x="1752600" y="4495800"/>
            <a:chExt cx="5257800" cy="533400"/>
          </a:xfrm>
        </p:grpSpPr>
        <p:sp>
          <p:nvSpPr>
            <p:cNvPr id="50" name="Left-Right Arrow 49"/>
            <p:cNvSpPr/>
            <p:nvPr/>
          </p:nvSpPr>
          <p:spPr bwMode="auto">
            <a:xfrm>
              <a:off x="1752600" y="4724400"/>
              <a:ext cx="5257800" cy="304800"/>
            </a:xfrm>
            <a:prstGeom prst="leftRightArrow">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74" name="TextBox 73"/>
            <p:cNvSpPr txBox="1"/>
            <p:nvPr/>
          </p:nvSpPr>
          <p:spPr>
            <a:xfrm>
              <a:off x="4191000" y="4495800"/>
              <a:ext cx="685800" cy="307777"/>
            </a:xfrm>
            <a:prstGeom prst="rect">
              <a:avLst/>
            </a:prstGeom>
            <a:noFill/>
          </p:spPr>
          <p:txBody>
            <a:bodyPr wrap="square" rtlCol="0">
              <a:spAutoFit/>
            </a:bodyPr>
            <a:lstStyle/>
            <a:p>
              <a:r>
                <a:rPr lang="en-US" sz="1400" dirty="0" smtClean="0"/>
                <a:t>Media</a:t>
              </a:r>
              <a:endParaRPr lang="en-US" sz="1400" dirty="0"/>
            </a:p>
          </p:txBody>
        </p:sp>
      </p:grpSp>
      <p:grpSp>
        <p:nvGrpSpPr>
          <p:cNvPr id="61" name="Group 60"/>
          <p:cNvGrpSpPr/>
          <p:nvPr/>
        </p:nvGrpSpPr>
        <p:grpSpPr>
          <a:xfrm>
            <a:off x="1371600" y="1371600"/>
            <a:ext cx="762000" cy="4725194"/>
            <a:chOff x="1371600" y="1371600"/>
            <a:chExt cx="762000" cy="4725194"/>
          </a:xfrm>
        </p:grpSpPr>
        <p:pic>
          <p:nvPicPr>
            <p:cNvPr id="7" name="Picture 4"/>
            <p:cNvPicPr>
              <a:picLocks noChangeAspect="1" noChangeArrowheads="1"/>
            </p:cNvPicPr>
            <p:nvPr/>
          </p:nvPicPr>
          <p:blipFill>
            <a:blip r:embed="rId3" cstate="print"/>
            <a:srcRect/>
            <a:stretch>
              <a:fillRect/>
            </a:stretch>
          </p:blipFill>
          <p:spPr bwMode="auto">
            <a:xfrm>
              <a:off x="1524000" y="1676400"/>
              <a:ext cx="533400" cy="461962"/>
            </a:xfrm>
            <a:prstGeom prst="rect">
              <a:avLst/>
            </a:prstGeom>
            <a:noFill/>
            <a:ln w="9525">
              <a:noFill/>
              <a:miter lim="800000"/>
              <a:headEnd/>
              <a:tailEnd/>
            </a:ln>
            <a:effectLst/>
          </p:spPr>
        </p:pic>
        <p:cxnSp>
          <p:nvCxnSpPr>
            <p:cNvPr id="11" name="Straight Connector 10"/>
            <p:cNvCxnSpPr/>
            <p:nvPr/>
          </p:nvCxnSpPr>
          <p:spPr bwMode="auto">
            <a:xfrm rot="5400000">
              <a:off x="-190500" y="4152900"/>
              <a:ext cx="3886200" cy="1588"/>
            </a:xfrm>
            <a:prstGeom prst="line">
              <a:avLst/>
            </a:prstGeom>
            <a:noFill/>
            <a:ln w="38100" cap="flat" cmpd="sng" algn="ctr">
              <a:solidFill>
                <a:srgbClr val="FF7C80"/>
              </a:solidFill>
              <a:prstDash val="solid"/>
              <a:round/>
              <a:headEnd type="none" w="med" len="med"/>
              <a:tailEnd type="none" w="med" len="med"/>
            </a:ln>
            <a:effectLst/>
          </p:spPr>
        </p:cxnSp>
        <p:sp>
          <p:nvSpPr>
            <p:cNvPr id="76" name="TextBox 75"/>
            <p:cNvSpPr txBox="1"/>
            <p:nvPr/>
          </p:nvSpPr>
          <p:spPr>
            <a:xfrm>
              <a:off x="1371600" y="1371600"/>
              <a:ext cx="762000" cy="307777"/>
            </a:xfrm>
            <a:prstGeom prst="rect">
              <a:avLst/>
            </a:prstGeom>
            <a:noFill/>
          </p:spPr>
          <p:txBody>
            <a:bodyPr wrap="square" rtlCol="0">
              <a:spAutoFit/>
            </a:bodyPr>
            <a:lstStyle/>
            <a:p>
              <a:r>
                <a:rPr lang="en-US" sz="1400" dirty="0" smtClean="0">
                  <a:latin typeface="Comic Sans MS" pitchFamily="66" charset="0"/>
                </a:rPr>
                <a:t>Caller</a:t>
              </a:r>
              <a:endParaRPr lang="en-US" sz="1400" dirty="0">
                <a:latin typeface="Comic Sans MS" pitchFamily="66" charset="0"/>
              </a:endParaRPr>
            </a:p>
          </p:txBody>
        </p:sp>
      </p:grpSp>
      <p:grpSp>
        <p:nvGrpSpPr>
          <p:cNvPr id="62" name="Group 61"/>
          <p:cNvGrpSpPr/>
          <p:nvPr/>
        </p:nvGrpSpPr>
        <p:grpSpPr>
          <a:xfrm>
            <a:off x="6553200" y="1371600"/>
            <a:ext cx="762000" cy="4725194"/>
            <a:chOff x="6553200" y="1371600"/>
            <a:chExt cx="762000" cy="4725194"/>
          </a:xfrm>
        </p:grpSpPr>
        <p:cxnSp>
          <p:nvCxnSpPr>
            <p:cNvPr id="17" name="Straight Connector 16"/>
            <p:cNvCxnSpPr/>
            <p:nvPr/>
          </p:nvCxnSpPr>
          <p:spPr bwMode="auto">
            <a:xfrm rot="5400000">
              <a:off x="5067300" y="4152900"/>
              <a:ext cx="3886200" cy="1588"/>
            </a:xfrm>
            <a:prstGeom prst="line">
              <a:avLst/>
            </a:prstGeom>
            <a:noFill/>
            <a:ln w="38100" cap="flat" cmpd="sng" algn="ctr">
              <a:solidFill>
                <a:srgbClr val="FF6600"/>
              </a:solidFill>
              <a:prstDash val="solid"/>
              <a:round/>
              <a:headEnd type="none" w="med" len="med"/>
              <a:tailEnd type="none" w="med" len="med"/>
            </a:ln>
            <a:effectLst/>
          </p:spPr>
        </p:cxnSp>
        <p:pic>
          <p:nvPicPr>
            <p:cNvPr id="75" name="Picture 11"/>
            <p:cNvPicPr>
              <a:picLocks noChangeAspect="1" noChangeArrowheads="1"/>
            </p:cNvPicPr>
            <p:nvPr/>
          </p:nvPicPr>
          <p:blipFill>
            <a:blip r:embed="rId4" cstate="print"/>
            <a:srcRect/>
            <a:stretch>
              <a:fillRect/>
            </a:stretch>
          </p:blipFill>
          <p:spPr bwMode="auto">
            <a:xfrm>
              <a:off x="6703646" y="1600200"/>
              <a:ext cx="611554" cy="627647"/>
            </a:xfrm>
            <a:prstGeom prst="rect">
              <a:avLst/>
            </a:prstGeom>
            <a:noFill/>
            <a:ln w="9525">
              <a:noFill/>
              <a:miter lim="800000"/>
              <a:headEnd/>
              <a:tailEnd/>
            </a:ln>
            <a:effectLst/>
          </p:spPr>
        </p:pic>
        <p:sp>
          <p:nvSpPr>
            <p:cNvPr id="77" name="TextBox 76"/>
            <p:cNvSpPr txBox="1"/>
            <p:nvPr/>
          </p:nvSpPr>
          <p:spPr>
            <a:xfrm>
              <a:off x="6553200" y="1371600"/>
              <a:ext cx="762000" cy="307777"/>
            </a:xfrm>
            <a:prstGeom prst="rect">
              <a:avLst/>
            </a:prstGeom>
            <a:noFill/>
          </p:spPr>
          <p:txBody>
            <a:bodyPr wrap="square" rtlCol="0">
              <a:spAutoFit/>
            </a:bodyPr>
            <a:lstStyle/>
            <a:p>
              <a:r>
                <a:rPr lang="en-US" sz="1400" dirty="0" smtClean="0">
                  <a:latin typeface="Comic Sans MS" pitchFamily="66" charset="0"/>
                </a:rPr>
                <a:t>Callee</a:t>
              </a:r>
              <a:endParaRPr lang="en-US" sz="1400" dirty="0">
                <a:latin typeface="Comic Sans MS" pitchFamily="66" charset="0"/>
              </a:endParaRPr>
            </a:p>
          </p:txBody>
        </p:sp>
      </p:grpSp>
      <p:grpSp>
        <p:nvGrpSpPr>
          <p:cNvPr id="108" name="Group 107"/>
          <p:cNvGrpSpPr/>
          <p:nvPr/>
        </p:nvGrpSpPr>
        <p:grpSpPr>
          <a:xfrm>
            <a:off x="4648200" y="1371600"/>
            <a:ext cx="1219200" cy="4725194"/>
            <a:chOff x="4648200" y="1371600"/>
            <a:chExt cx="1219200" cy="4725194"/>
          </a:xfrm>
        </p:grpSpPr>
        <p:pic>
          <p:nvPicPr>
            <p:cNvPr id="8" name="Picture 8" descr="sipd"/>
            <p:cNvPicPr>
              <a:picLocks noChangeAspect="1" noChangeArrowheads="1"/>
            </p:cNvPicPr>
            <p:nvPr/>
          </p:nvPicPr>
          <p:blipFill>
            <a:blip r:embed="rId5" cstate="print"/>
            <a:srcRect/>
            <a:stretch>
              <a:fillRect/>
            </a:stretch>
          </p:blipFill>
          <p:spPr bwMode="auto">
            <a:xfrm>
              <a:off x="4953000" y="1676400"/>
              <a:ext cx="563880" cy="487680"/>
            </a:xfrm>
            <a:prstGeom prst="rect">
              <a:avLst/>
            </a:prstGeom>
            <a:noFill/>
            <a:ln w="9525">
              <a:noFill/>
              <a:miter lim="800000"/>
              <a:headEnd/>
              <a:tailEnd/>
            </a:ln>
          </p:spPr>
        </p:pic>
        <p:cxnSp>
          <p:nvCxnSpPr>
            <p:cNvPr id="19" name="Straight Connector 18"/>
            <p:cNvCxnSpPr/>
            <p:nvPr/>
          </p:nvCxnSpPr>
          <p:spPr bwMode="auto">
            <a:xfrm rot="5400000">
              <a:off x="3314700" y="4152900"/>
              <a:ext cx="3886200" cy="1588"/>
            </a:xfrm>
            <a:prstGeom prst="line">
              <a:avLst/>
            </a:prstGeom>
            <a:noFill/>
            <a:ln w="38100" cap="flat" cmpd="sng" algn="ctr">
              <a:solidFill>
                <a:srgbClr val="00B0F0"/>
              </a:solidFill>
              <a:prstDash val="solid"/>
              <a:round/>
              <a:headEnd type="none" w="med" len="med"/>
              <a:tailEnd type="none" w="med" len="med"/>
            </a:ln>
            <a:effectLst/>
          </p:spPr>
        </p:cxnSp>
        <p:sp>
          <p:nvSpPr>
            <p:cNvPr id="79" name="TextBox 78"/>
            <p:cNvSpPr txBox="1"/>
            <p:nvPr/>
          </p:nvSpPr>
          <p:spPr>
            <a:xfrm>
              <a:off x="4648200" y="1371600"/>
              <a:ext cx="1219200" cy="307777"/>
            </a:xfrm>
            <a:prstGeom prst="rect">
              <a:avLst/>
            </a:prstGeom>
            <a:noFill/>
          </p:spPr>
          <p:txBody>
            <a:bodyPr wrap="square" rtlCol="0">
              <a:spAutoFit/>
            </a:bodyPr>
            <a:lstStyle/>
            <a:p>
              <a:r>
                <a:rPr lang="en-US" sz="1400" dirty="0" smtClean="0">
                  <a:latin typeface="Comic Sans MS" pitchFamily="66" charset="0"/>
                </a:rPr>
                <a:t>SIP Proxy B</a:t>
              </a:r>
              <a:endParaRPr lang="en-US" sz="1400" dirty="0">
                <a:latin typeface="Comic Sans MS" pitchFamily="66" charset="0"/>
              </a:endParaRPr>
            </a:p>
          </p:txBody>
        </p:sp>
      </p:grpSp>
      <p:grpSp>
        <p:nvGrpSpPr>
          <p:cNvPr id="83" name="Group 82"/>
          <p:cNvGrpSpPr/>
          <p:nvPr/>
        </p:nvGrpSpPr>
        <p:grpSpPr>
          <a:xfrm>
            <a:off x="5334000" y="3124200"/>
            <a:ext cx="1600200" cy="307777"/>
            <a:chOff x="5334000" y="3124200"/>
            <a:chExt cx="1600200" cy="307777"/>
          </a:xfrm>
        </p:grpSpPr>
        <p:sp>
          <p:nvSpPr>
            <p:cNvPr id="35" name="TextBox 34"/>
            <p:cNvSpPr txBox="1"/>
            <p:nvPr/>
          </p:nvSpPr>
          <p:spPr>
            <a:xfrm>
              <a:off x="5562600" y="3124200"/>
              <a:ext cx="1143000" cy="307777"/>
            </a:xfrm>
            <a:prstGeom prst="rect">
              <a:avLst/>
            </a:prstGeom>
            <a:noFill/>
          </p:spPr>
          <p:txBody>
            <a:bodyPr wrap="square" rtlCol="0">
              <a:spAutoFit/>
            </a:bodyPr>
            <a:lstStyle/>
            <a:p>
              <a:r>
                <a:rPr lang="en-US" sz="1400" dirty="0" smtClean="0"/>
                <a:t>180 Ringing</a:t>
              </a:r>
              <a:endParaRPr lang="en-US" sz="1400" dirty="0"/>
            </a:p>
          </p:txBody>
        </p:sp>
        <p:cxnSp>
          <p:nvCxnSpPr>
            <p:cNvPr id="85" name="Straight Arrow Connector 84"/>
            <p:cNvCxnSpPr/>
            <p:nvPr/>
          </p:nvCxnSpPr>
          <p:spPr bwMode="auto">
            <a:xfrm>
              <a:off x="5334000" y="3429000"/>
              <a:ext cx="1600200" cy="1588"/>
            </a:xfrm>
            <a:prstGeom prst="straightConnector1">
              <a:avLst/>
            </a:prstGeom>
            <a:noFill/>
            <a:ln w="19050" cap="flat" cmpd="sng" algn="ctr">
              <a:solidFill>
                <a:schemeClr val="accent4"/>
              </a:solidFill>
              <a:prstDash val="solid"/>
              <a:round/>
              <a:headEnd type="arrow" w="med" len="med"/>
              <a:tailEnd type="none"/>
            </a:ln>
            <a:effectLst/>
          </p:spPr>
        </p:cxnSp>
      </p:grpSp>
      <p:grpSp>
        <p:nvGrpSpPr>
          <p:cNvPr id="88" name="Group 87"/>
          <p:cNvGrpSpPr/>
          <p:nvPr/>
        </p:nvGrpSpPr>
        <p:grpSpPr>
          <a:xfrm>
            <a:off x="5334000" y="3429000"/>
            <a:ext cx="1600200" cy="307777"/>
            <a:chOff x="5334000" y="3429000"/>
            <a:chExt cx="1600200" cy="307777"/>
          </a:xfrm>
        </p:grpSpPr>
        <p:cxnSp>
          <p:nvCxnSpPr>
            <p:cNvPr id="34" name="Straight Arrow Connector 33"/>
            <p:cNvCxnSpPr/>
            <p:nvPr/>
          </p:nvCxnSpPr>
          <p:spPr bwMode="auto">
            <a:xfrm>
              <a:off x="5334000" y="3733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86" name="TextBox 85"/>
            <p:cNvSpPr txBox="1"/>
            <p:nvPr/>
          </p:nvSpPr>
          <p:spPr>
            <a:xfrm>
              <a:off x="5715000" y="34290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06" name="Group 105"/>
          <p:cNvGrpSpPr/>
          <p:nvPr/>
        </p:nvGrpSpPr>
        <p:grpSpPr>
          <a:xfrm>
            <a:off x="2895600" y="1371600"/>
            <a:ext cx="1219200" cy="4725194"/>
            <a:chOff x="2895600" y="1371600"/>
            <a:chExt cx="1219200" cy="4725194"/>
          </a:xfrm>
        </p:grpSpPr>
        <p:cxnSp>
          <p:nvCxnSpPr>
            <p:cNvPr id="18" name="Straight Connector 17"/>
            <p:cNvCxnSpPr/>
            <p:nvPr/>
          </p:nvCxnSpPr>
          <p:spPr bwMode="auto">
            <a:xfrm rot="5400000">
              <a:off x="1562100" y="4152900"/>
              <a:ext cx="3886200" cy="1588"/>
            </a:xfrm>
            <a:prstGeom prst="line">
              <a:avLst/>
            </a:prstGeom>
            <a:noFill/>
            <a:ln w="38100" cap="flat" cmpd="sng" algn="ctr">
              <a:solidFill>
                <a:srgbClr val="00B0F0"/>
              </a:solidFill>
              <a:prstDash val="solid"/>
              <a:round/>
              <a:headEnd type="none" w="med" len="med"/>
              <a:tailEnd type="none" w="med" len="med"/>
            </a:ln>
            <a:effectLst/>
          </p:spPr>
        </p:cxnSp>
        <p:sp>
          <p:nvSpPr>
            <p:cNvPr id="78" name="TextBox 77"/>
            <p:cNvSpPr txBox="1"/>
            <p:nvPr/>
          </p:nvSpPr>
          <p:spPr>
            <a:xfrm>
              <a:off x="2895600" y="1371600"/>
              <a:ext cx="1219200" cy="307777"/>
            </a:xfrm>
            <a:prstGeom prst="rect">
              <a:avLst/>
            </a:prstGeom>
            <a:noFill/>
          </p:spPr>
          <p:txBody>
            <a:bodyPr wrap="square" rtlCol="0">
              <a:spAutoFit/>
            </a:bodyPr>
            <a:lstStyle/>
            <a:p>
              <a:r>
                <a:rPr lang="en-US" sz="1400" dirty="0" smtClean="0">
                  <a:latin typeface="Comic Sans MS" pitchFamily="66" charset="0"/>
                </a:rPr>
                <a:t>SIP Proxy A</a:t>
              </a:r>
              <a:endParaRPr lang="en-US" sz="1400" dirty="0">
                <a:latin typeface="Comic Sans MS" pitchFamily="66" charset="0"/>
              </a:endParaRPr>
            </a:p>
          </p:txBody>
        </p:sp>
        <p:pic>
          <p:nvPicPr>
            <p:cNvPr id="105" name="Picture 8" descr="sipd"/>
            <p:cNvPicPr>
              <a:picLocks noChangeAspect="1" noChangeArrowheads="1"/>
            </p:cNvPicPr>
            <p:nvPr/>
          </p:nvPicPr>
          <p:blipFill>
            <a:blip r:embed="rId5" cstate="print"/>
            <a:srcRect/>
            <a:stretch>
              <a:fillRect/>
            </a:stretch>
          </p:blipFill>
          <p:spPr bwMode="auto">
            <a:xfrm>
              <a:off x="3200400" y="1676400"/>
              <a:ext cx="563880" cy="48768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0-#ppt_w/2"/>
                                          </p:val>
                                        </p:tav>
                                        <p:tav tm="100000">
                                          <p:val>
                                            <p:strVal val="#ppt_x"/>
                                          </p:val>
                                        </p:tav>
                                      </p:tavLst>
                                    </p:anim>
                                    <p:anim calcmode="lin" valueType="num">
                                      <p:cBhvr additive="base">
                                        <p:cTn id="18" dur="500" fill="hold"/>
                                        <p:tgtEl>
                                          <p:spTgt spid="7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500" fill="hold"/>
                                        <p:tgtEl>
                                          <p:spTgt spid="72"/>
                                        </p:tgtEl>
                                        <p:attrNameLst>
                                          <p:attrName>ppt_x</p:attrName>
                                        </p:attrNameLst>
                                      </p:cBhvr>
                                      <p:tavLst>
                                        <p:tav tm="0">
                                          <p:val>
                                            <p:strVal val="1+#ppt_w/2"/>
                                          </p:val>
                                        </p:tav>
                                        <p:tav tm="100000">
                                          <p:val>
                                            <p:strVal val="#ppt_x"/>
                                          </p:val>
                                        </p:tav>
                                      </p:tavLst>
                                    </p:anim>
                                    <p:anim calcmode="lin" valueType="num">
                                      <p:cBhvr additive="base">
                                        <p:cTn id="23" dur="500" fill="hold"/>
                                        <p:tgtEl>
                                          <p:spTgt spid="72"/>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0-#ppt_w/2"/>
                                          </p:val>
                                        </p:tav>
                                        <p:tav tm="100000">
                                          <p:val>
                                            <p:strVal val="#ppt_x"/>
                                          </p:val>
                                        </p:tav>
                                      </p:tavLst>
                                    </p:anim>
                                    <p:anim calcmode="lin" valueType="num">
                                      <p:cBhvr additive="base">
                                        <p:cTn id="28" dur="500" fill="hold"/>
                                        <p:tgtEl>
                                          <p:spTgt spid="7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500" fill="hold"/>
                                        <p:tgtEl>
                                          <p:spTgt spid="80"/>
                                        </p:tgtEl>
                                        <p:attrNameLst>
                                          <p:attrName>ppt_x</p:attrName>
                                        </p:attrNameLst>
                                      </p:cBhvr>
                                      <p:tavLst>
                                        <p:tav tm="0">
                                          <p:val>
                                            <p:strVal val="1+#ppt_w/2"/>
                                          </p:val>
                                        </p:tav>
                                        <p:tav tm="100000">
                                          <p:val>
                                            <p:strVal val="#ppt_x"/>
                                          </p:val>
                                        </p:tav>
                                      </p:tavLst>
                                    </p:anim>
                                    <p:anim calcmode="lin" valueType="num">
                                      <p:cBhvr additive="base">
                                        <p:cTn id="33" dur="500" fill="hold"/>
                                        <p:tgtEl>
                                          <p:spTgt spid="8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0-#ppt_w/2"/>
                                          </p:val>
                                        </p:tav>
                                        <p:tav tm="100000">
                                          <p:val>
                                            <p:strVal val="#ppt_x"/>
                                          </p:val>
                                        </p:tav>
                                      </p:tavLst>
                                    </p:anim>
                                    <p:anim calcmode="lin" valueType="num">
                                      <p:cBhvr additive="base">
                                        <p:cTn id="38" dur="500" fill="hold"/>
                                        <p:tgtEl>
                                          <p:spTgt spid="81"/>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82"/>
                                        </p:tgtEl>
                                        <p:attrNameLst>
                                          <p:attrName>style.visibility</p:attrName>
                                        </p:attrNameLst>
                                      </p:cBhvr>
                                      <p:to>
                                        <p:strVal val="visible"/>
                                      </p:to>
                                    </p:set>
                                    <p:anim calcmode="lin" valueType="num">
                                      <p:cBhvr additive="base">
                                        <p:cTn id="42" dur="500" fill="hold"/>
                                        <p:tgtEl>
                                          <p:spTgt spid="82"/>
                                        </p:tgtEl>
                                        <p:attrNameLst>
                                          <p:attrName>ppt_x</p:attrName>
                                        </p:attrNameLst>
                                      </p:cBhvr>
                                      <p:tavLst>
                                        <p:tav tm="0">
                                          <p:val>
                                            <p:strVal val="1+#ppt_w/2"/>
                                          </p:val>
                                        </p:tav>
                                        <p:tav tm="100000">
                                          <p:val>
                                            <p:strVal val="#ppt_x"/>
                                          </p:val>
                                        </p:tav>
                                      </p:tavLst>
                                    </p:anim>
                                    <p:anim calcmode="lin" valueType="num">
                                      <p:cBhvr additive="base">
                                        <p:cTn id="43"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1+#ppt_w/2"/>
                                          </p:val>
                                        </p:tav>
                                        <p:tav tm="100000">
                                          <p:val>
                                            <p:strVal val="#ppt_x"/>
                                          </p:val>
                                        </p:tav>
                                      </p:tavLst>
                                    </p:anim>
                                    <p:anim calcmode="lin" valueType="num">
                                      <p:cBhvr additive="base">
                                        <p:cTn id="49" dur="50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 presetClass="entr" presetSubtype="2"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1+#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2"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 calcmode="lin" valueType="num">
                                      <p:cBhvr additive="base">
                                        <p:cTn id="58" dur="500" fill="hold"/>
                                        <p:tgtEl>
                                          <p:spTgt spid="87"/>
                                        </p:tgtEl>
                                        <p:attrNameLst>
                                          <p:attrName>ppt_x</p:attrName>
                                        </p:attrNameLst>
                                      </p:cBhvr>
                                      <p:tavLst>
                                        <p:tav tm="0">
                                          <p:val>
                                            <p:strVal val="1+#ppt_w/2"/>
                                          </p:val>
                                        </p:tav>
                                        <p:tav tm="100000">
                                          <p:val>
                                            <p:strVal val="#ppt_x"/>
                                          </p:val>
                                        </p:tav>
                                      </p:tavLst>
                                    </p:anim>
                                    <p:anim calcmode="lin" valueType="num">
                                      <p:cBhvr additive="base">
                                        <p:cTn id="59"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88"/>
                                        </p:tgtEl>
                                        <p:attrNameLst>
                                          <p:attrName>style.visibility</p:attrName>
                                        </p:attrNameLst>
                                      </p:cBhvr>
                                      <p:to>
                                        <p:strVal val="visible"/>
                                      </p:to>
                                    </p:set>
                                    <p:anim calcmode="lin" valueType="num">
                                      <p:cBhvr additive="base">
                                        <p:cTn id="64" dur="500" fill="hold"/>
                                        <p:tgtEl>
                                          <p:spTgt spid="88"/>
                                        </p:tgtEl>
                                        <p:attrNameLst>
                                          <p:attrName>ppt_x</p:attrName>
                                        </p:attrNameLst>
                                      </p:cBhvr>
                                      <p:tavLst>
                                        <p:tav tm="0">
                                          <p:val>
                                            <p:strVal val="1+#ppt_w/2"/>
                                          </p:val>
                                        </p:tav>
                                        <p:tav tm="100000">
                                          <p:val>
                                            <p:strVal val="#ppt_x"/>
                                          </p:val>
                                        </p:tav>
                                      </p:tavLst>
                                    </p:anim>
                                    <p:anim calcmode="lin" valueType="num">
                                      <p:cBhvr additive="base">
                                        <p:cTn id="65" dur="500" fill="hold"/>
                                        <p:tgtEl>
                                          <p:spTgt spid="88"/>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2" presetClass="entr" presetSubtype="2" fill="hold" nodeType="afterEffect">
                                  <p:stCondLst>
                                    <p:cond delay="0"/>
                                  </p:stCondLst>
                                  <p:childTnLst>
                                    <p:set>
                                      <p:cBhvr>
                                        <p:cTn id="68" dur="1" fill="hold">
                                          <p:stCondLst>
                                            <p:cond delay="0"/>
                                          </p:stCondLst>
                                        </p:cTn>
                                        <p:tgtEl>
                                          <p:spTgt spid="89"/>
                                        </p:tgtEl>
                                        <p:attrNameLst>
                                          <p:attrName>style.visibility</p:attrName>
                                        </p:attrNameLst>
                                      </p:cBhvr>
                                      <p:to>
                                        <p:strVal val="visible"/>
                                      </p:to>
                                    </p:set>
                                    <p:anim calcmode="lin" valueType="num">
                                      <p:cBhvr additive="base">
                                        <p:cTn id="69" dur="500" fill="hold"/>
                                        <p:tgtEl>
                                          <p:spTgt spid="89"/>
                                        </p:tgtEl>
                                        <p:attrNameLst>
                                          <p:attrName>ppt_x</p:attrName>
                                        </p:attrNameLst>
                                      </p:cBhvr>
                                      <p:tavLst>
                                        <p:tav tm="0">
                                          <p:val>
                                            <p:strVal val="1+#ppt_w/2"/>
                                          </p:val>
                                        </p:tav>
                                        <p:tav tm="100000">
                                          <p:val>
                                            <p:strVal val="#ppt_x"/>
                                          </p:val>
                                        </p:tav>
                                      </p:tavLst>
                                    </p:anim>
                                    <p:anim calcmode="lin" valueType="num">
                                      <p:cBhvr additive="base">
                                        <p:cTn id="70" dur="500" fill="hold"/>
                                        <p:tgtEl>
                                          <p:spTgt spid="89"/>
                                        </p:tgtEl>
                                        <p:attrNameLst>
                                          <p:attrName>ppt_y</p:attrName>
                                        </p:attrNameLst>
                                      </p:cBhvr>
                                      <p:tavLst>
                                        <p:tav tm="0">
                                          <p:val>
                                            <p:strVal val="#ppt_y"/>
                                          </p:val>
                                        </p:tav>
                                        <p:tav tm="100000">
                                          <p:val>
                                            <p:strVal val="#ppt_y"/>
                                          </p:val>
                                        </p:tav>
                                      </p:tavLst>
                                    </p:anim>
                                  </p:childTnLst>
                                </p:cTn>
                              </p:par>
                            </p:childTnLst>
                          </p:cTn>
                        </p:par>
                        <p:par>
                          <p:cTn id="71" fill="hold">
                            <p:stCondLst>
                              <p:cond delay="1000"/>
                            </p:stCondLst>
                            <p:childTnLst>
                              <p:par>
                                <p:cTn id="72" presetID="2" presetClass="entr" presetSubtype="2" fill="hold" nodeType="afterEffect">
                                  <p:stCondLst>
                                    <p:cond delay="0"/>
                                  </p:stCondLst>
                                  <p:childTnLst>
                                    <p:set>
                                      <p:cBhvr>
                                        <p:cTn id="73" dur="1" fill="hold">
                                          <p:stCondLst>
                                            <p:cond delay="0"/>
                                          </p:stCondLst>
                                        </p:cTn>
                                        <p:tgtEl>
                                          <p:spTgt spid="90"/>
                                        </p:tgtEl>
                                        <p:attrNameLst>
                                          <p:attrName>style.visibility</p:attrName>
                                        </p:attrNameLst>
                                      </p:cBhvr>
                                      <p:to>
                                        <p:strVal val="visible"/>
                                      </p:to>
                                    </p:set>
                                    <p:anim calcmode="lin" valueType="num">
                                      <p:cBhvr additive="base">
                                        <p:cTn id="74" dur="500" fill="hold"/>
                                        <p:tgtEl>
                                          <p:spTgt spid="90"/>
                                        </p:tgtEl>
                                        <p:attrNameLst>
                                          <p:attrName>ppt_x</p:attrName>
                                        </p:attrNameLst>
                                      </p:cBhvr>
                                      <p:tavLst>
                                        <p:tav tm="0">
                                          <p:val>
                                            <p:strVal val="1+#ppt_w/2"/>
                                          </p:val>
                                        </p:tav>
                                        <p:tav tm="100000">
                                          <p:val>
                                            <p:strVal val="#ppt_x"/>
                                          </p:val>
                                        </p:tav>
                                      </p:tavLst>
                                    </p:anim>
                                    <p:anim calcmode="lin" valueType="num">
                                      <p:cBhvr additive="base">
                                        <p:cTn id="75"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nodeType="clickEffect">
                                  <p:stCondLst>
                                    <p:cond delay="0"/>
                                  </p:stCondLst>
                                  <p:childTnLst>
                                    <p:set>
                                      <p:cBhvr>
                                        <p:cTn id="79" dur="1" fill="hold">
                                          <p:stCondLst>
                                            <p:cond delay="0"/>
                                          </p:stCondLst>
                                        </p:cTn>
                                        <p:tgtEl>
                                          <p:spTgt spid="91"/>
                                        </p:tgtEl>
                                        <p:attrNameLst>
                                          <p:attrName>style.visibility</p:attrName>
                                        </p:attrNameLst>
                                      </p:cBhvr>
                                      <p:to>
                                        <p:strVal val="visible"/>
                                      </p:to>
                                    </p:set>
                                    <p:anim calcmode="lin" valueType="num">
                                      <p:cBhvr additive="base">
                                        <p:cTn id="80" dur="500" fill="hold"/>
                                        <p:tgtEl>
                                          <p:spTgt spid="91"/>
                                        </p:tgtEl>
                                        <p:attrNameLst>
                                          <p:attrName>ppt_x</p:attrName>
                                        </p:attrNameLst>
                                      </p:cBhvr>
                                      <p:tavLst>
                                        <p:tav tm="0">
                                          <p:val>
                                            <p:strVal val="0-#ppt_w/2"/>
                                          </p:val>
                                        </p:tav>
                                        <p:tav tm="100000">
                                          <p:val>
                                            <p:strVal val="#ppt_x"/>
                                          </p:val>
                                        </p:tav>
                                      </p:tavLst>
                                    </p:anim>
                                    <p:anim calcmode="lin" valueType="num">
                                      <p:cBhvr additive="base">
                                        <p:cTn id="81" dur="500" fill="hold"/>
                                        <p:tgtEl>
                                          <p:spTgt spid="91"/>
                                        </p:tgtEl>
                                        <p:attrNameLst>
                                          <p:attrName>ppt_y</p:attrName>
                                        </p:attrNameLst>
                                      </p:cBhvr>
                                      <p:tavLst>
                                        <p:tav tm="0">
                                          <p:val>
                                            <p:strVal val="#ppt_y"/>
                                          </p:val>
                                        </p:tav>
                                        <p:tav tm="100000">
                                          <p:val>
                                            <p:strVal val="#ppt_y"/>
                                          </p:val>
                                        </p:tav>
                                      </p:tavLst>
                                    </p:anim>
                                  </p:childTnLst>
                                </p:cTn>
                              </p:par>
                            </p:childTnLst>
                          </p:cTn>
                        </p:par>
                        <p:par>
                          <p:cTn id="82" fill="hold">
                            <p:stCondLst>
                              <p:cond delay="500"/>
                            </p:stCondLst>
                            <p:childTnLst>
                              <p:par>
                                <p:cTn id="83" presetID="2" presetClass="entr" presetSubtype="8" fill="hold" nodeType="afterEffect">
                                  <p:stCondLst>
                                    <p:cond delay="0"/>
                                  </p:stCondLst>
                                  <p:childTnLst>
                                    <p:set>
                                      <p:cBhvr>
                                        <p:cTn id="84" dur="1" fill="hold">
                                          <p:stCondLst>
                                            <p:cond delay="0"/>
                                          </p:stCondLst>
                                        </p:cTn>
                                        <p:tgtEl>
                                          <p:spTgt spid="92"/>
                                        </p:tgtEl>
                                        <p:attrNameLst>
                                          <p:attrName>style.visibility</p:attrName>
                                        </p:attrNameLst>
                                      </p:cBhvr>
                                      <p:to>
                                        <p:strVal val="visible"/>
                                      </p:to>
                                    </p:set>
                                    <p:anim calcmode="lin" valueType="num">
                                      <p:cBhvr additive="base">
                                        <p:cTn id="85" dur="500" fill="hold"/>
                                        <p:tgtEl>
                                          <p:spTgt spid="92"/>
                                        </p:tgtEl>
                                        <p:attrNameLst>
                                          <p:attrName>ppt_x</p:attrName>
                                        </p:attrNameLst>
                                      </p:cBhvr>
                                      <p:tavLst>
                                        <p:tav tm="0">
                                          <p:val>
                                            <p:strVal val="0-#ppt_w/2"/>
                                          </p:val>
                                        </p:tav>
                                        <p:tav tm="100000">
                                          <p:val>
                                            <p:strVal val="#ppt_x"/>
                                          </p:val>
                                        </p:tav>
                                      </p:tavLst>
                                    </p:anim>
                                    <p:anim calcmode="lin" valueType="num">
                                      <p:cBhvr additive="base">
                                        <p:cTn id="86" dur="500" fill="hold"/>
                                        <p:tgtEl>
                                          <p:spTgt spid="92"/>
                                        </p:tgtEl>
                                        <p:attrNameLst>
                                          <p:attrName>ppt_y</p:attrName>
                                        </p:attrNameLst>
                                      </p:cBhvr>
                                      <p:tavLst>
                                        <p:tav tm="0">
                                          <p:val>
                                            <p:strVal val="#ppt_y"/>
                                          </p:val>
                                        </p:tav>
                                        <p:tav tm="100000">
                                          <p:val>
                                            <p:strVal val="#ppt_y"/>
                                          </p:val>
                                        </p:tav>
                                      </p:tavLst>
                                    </p:anim>
                                  </p:childTnLst>
                                </p:cTn>
                              </p:par>
                            </p:childTnLst>
                          </p:cTn>
                        </p:par>
                        <p:par>
                          <p:cTn id="87" fill="hold">
                            <p:stCondLst>
                              <p:cond delay="1000"/>
                            </p:stCondLst>
                            <p:childTnLst>
                              <p:par>
                                <p:cTn id="88" presetID="2" presetClass="entr" presetSubtype="8" fill="hold" nodeType="afterEffect">
                                  <p:stCondLst>
                                    <p:cond delay="0"/>
                                  </p:stCondLst>
                                  <p:childTnLst>
                                    <p:set>
                                      <p:cBhvr>
                                        <p:cTn id="89" dur="1" fill="hold">
                                          <p:stCondLst>
                                            <p:cond delay="0"/>
                                          </p:stCondLst>
                                        </p:cTn>
                                        <p:tgtEl>
                                          <p:spTgt spid="93"/>
                                        </p:tgtEl>
                                        <p:attrNameLst>
                                          <p:attrName>style.visibility</p:attrName>
                                        </p:attrNameLst>
                                      </p:cBhvr>
                                      <p:to>
                                        <p:strVal val="visible"/>
                                      </p:to>
                                    </p:set>
                                    <p:anim calcmode="lin" valueType="num">
                                      <p:cBhvr additive="base">
                                        <p:cTn id="90" dur="500" fill="hold"/>
                                        <p:tgtEl>
                                          <p:spTgt spid="93"/>
                                        </p:tgtEl>
                                        <p:attrNameLst>
                                          <p:attrName>ppt_x</p:attrName>
                                        </p:attrNameLst>
                                      </p:cBhvr>
                                      <p:tavLst>
                                        <p:tav tm="0">
                                          <p:val>
                                            <p:strVal val="0-#ppt_w/2"/>
                                          </p:val>
                                        </p:tav>
                                        <p:tav tm="100000">
                                          <p:val>
                                            <p:strVal val="#ppt_x"/>
                                          </p:val>
                                        </p:tav>
                                      </p:tavLst>
                                    </p:anim>
                                    <p:anim calcmode="lin" valueType="num">
                                      <p:cBhvr additive="base">
                                        <p:cTn id="91"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9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additive="base">
                                        <p:cTn id="100" dur="500" fill="hold"/>
                                        <p:tgtEl>
                                          <p:spTgt spid="95"/>
                                        </p:tgtEl>
                                        <p:attrNameLst>
                                          <p:attrName>ppt_x</p:attrName>
                                        </p:attrNameLst>
                                      </p:cBhvr>
                                      <p:tavLst>
                                        <p:tav tm="0">
                                          <p:val>
                                            <p:strVal val="0-#ppt_w/2"/>
                                          </p:val>
                                        </p:tav>
                                        <p:tav tm="100000">
                                          <p:val>
                                            <p:strVal val="#ppt_x"/>
                                          </p:val>
                                        </p:tav>
                                      </p:tavLst>
                                    </p:anim>
                                    <p:anim calcmode="lin" valueType="num">
                                      <p:cBhvr additive="base">
                                        <p:cTn id="101" dur="500" fill="hold"/>
                                        <p:tgtEl>
                                          <p:spTgt spid="95"/>
                                        </p:tgtEl>
                                        <p:attrNameLst>
                                          <p:attrName>ppt_y</p:attrName>
                                        </p:attrNameLst>
                                      </p:cBhvr>
                                      <p:tavLst>
                                        <p:tav tm="0">
                                          <p:val>
                                            <p:strVal val="#ppt_y"/>
                                          </p:val>
                                        </p:tav>
                                        <p:tav tm="100000">
                                          <p:val>
                                            <p:strVal val="#ppt_y"/>
                                          </p:val>
                                        </p:tav>
                                      </p:tavLst>
                                    </p:anim>
                                  </p:childTnLst>
                                </p:cTn>
                              </p:par>
                            </p:childTnLst>
                          </p:cTn>
                        </p:par>
                        <p:par>
                          <p:cTn id="102" fill="hold">
                            <p:stCondLst>
                              <p:cond delay="500"/>
                            </p:stCondLst>
                            <p:childTnLst>
                              <p:par>
                                <p:cTn id="103" presetID="2" presetClass="entr" presetSubtype="8" fill="hold" nodeType="afterEffect">
                                  <p:stCondLst>
                                    <p:cond delay="0"/>
                                  </p:stCondLst>
                                  <p:childTnLst>
                                    <p:set>
                                      <p:cBhvr>
                                        <p:cTn id="104" dur="1" fill="hold">
                                          <p:stCondLst>
                                            <p:cond delay="0"/>
                                          </p:stCondLst>
                                        </p:cTn>
                                        <p:tgtEl>
                                          <p:spTgt spid="96"/>
                                        </p:tgtEl>
                                        <p:attrNameLst>
                                          <p:attrName>style.visibility</p:attrName>
                                        </p:attrNameLst>
                                      </p:cBhvr>
                                      <p:to>
                                        <p:strVal val="visible"/>
                                      </p:to>
                                    </p:set>
                                    <p:anim calcmode="lin" valueType="num">
                                      <p:cBhvr additive="base">
                                        <p:cTn id="105" dur="500" fill="hold"/>
                                        <p:tgtEl>
                                          <p:spTgt spid="96"/>
                                        </p:tgtEl>
                                        <p:attrNameLst>
                                          <p:attrName>ppt_x</p:attrName>
                                        </p:attrNameLst>
                                      </p:cBhvr>
                                      <p:tavLst>
                                        <p:tav tm="0">
                                          <p:val>
                                            <p:strVal val="0-#ppt_w/2"/>
                                          </p:val>
                                        </p:tav>
                                        <p:tav tm="100000">
                                          <p:val>
                                            <p:strVal val="#ppt_x"/>
                                          </p:val>
                                        </p:tav>
                                      </p:tavLst>
                                    </p:anim>
                                    <p:anim calcmode="lin" valueType="num">
                                      <p:cBhvr additive="base">
                                        <p:cTn id="106" dur="500" fill="hold"/>
                                        <p:tgtEl>
                                          <p:spTgt spid="96"/>
                                        </p:tgtEl>
                                        <p:attrNameLst>
                                          <p:attrName>ppt_y</p:attrName>
                                        </p:attrNameLst>
                                      </p:cBhvr>
                                      <p:tavLst>
                                        <p:tav tm="0">
                                          <p:val>
                                            <p:strVal val="#ppt_y"/>
                                          </p:val>
                                        </p:tav>
                                        <p:tav tm="100000">
                                          <p:val>
                                            <p:strVal val="#ppt_y"/>
                                          </p:val>
                                        </p:tav>
                                      </p:tavLst>
                                    </p:anim>
                                  </p:childTnLst>
                                </p:cTn>
                              </p:par>
                            </p:childTnLst>
                          </p:cTn>
                        </p:par>
                        <p:par>
                          <p:cTn id="107" fill="hold">
                            <p:stCondLst>
                              <p:cond delay="1000"/>
                            </p:stCondLst>
                            <p:childTnLst>
                              <p:par>
                                <p:cTn id="108" presetID="2" presetClass="entr" presetSubtype="8" fill="hold" nodeType="afterEffect">
                                  <p:stCondLst>
                                    <p:cond delay="0"/>
                                  </p:stCondLst>
                                  <p:childTnLst>
                                    <p:set>
                                      <p:cBhvr>
                                        <p:cTn id="109" dur="1" fill="hold">
                                          <p:stCondLst>
                                            <p:cond delay="0"/>
                                          </p:stCondLst>
                                        </p:cTn>
                                        <p:tgtEl>
                                          <p:spTgt spid="97"/>
                                        </p:tgtEl>
                                        <p:attrNameLst>
                                          <p:attrName>style.visibility</p:attrName>
                                        </p:attrNameLst>
                                      </p:cBhvr>
                                      <p:to>
                                        <p:strVal val="visible"/>
                                      </p:to>
                                    </p:set>
                                    <p:anim calcmode="lin" valueType="num">
                                      <p:cBhvr additive="base">
                                        <p:cTn id="110" dur="500" fill="hold"/>
                                        <p:tgtEl>
                                          <p:spTgt spid="97"/>
                                        </p:tgtEl>
                                        <p:attrNameLst>
                                          <p:attrName>ppt_x</p:attrName>
                                        </p:attrNameLst>
                                      </p:cBhvr>
                                      <p:tavLst>
                                        <p:tav tm="0">
                                          <p:val>
                                            <p:strVal val="0-#ppt_w/2"/>
                                          </p:val>
                                        </p:tav>
                                        <p:tav tm="100000">
                                          <p:val>
                                            <p:strVal val="#ppt_x"/>
                                          </p:val>
                                        </p:tav>
                                      </p:tavLst>
                                    </p:anim>
                                    <p:anim calcmode="lin" valueType="num">
                                      <p:cBhvr additive="base">
                                        <p:cTn id="111"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2" fill="hold" nodeType="clickEffect">
                                  <p:stCondLst>
                                    <p:cond delay="0"/>
                                  </p:stCondLst>
                                  <p:childTnLst>
                                    <p:set>
                                      <p:cBhvr>
                                        <p:cTn id="115" dur="1" fill="hold">
                                          <p:stCondLst>
                                            <p:cond delay="0"/>
                                          </p:stCondLst>
                                        </p:cTn>
                                        <p:tgtEl>
                                          <p:spTgt spid="98"/>
                                        </p:tgtEl>
                                        <p:attrNameLst>
                                          <p:attrName>style.visibility</p:attrName>
                                        </p:attrNameLst>
                                      </p:cBhvr>
                                      <p:to>
                                        <p:strVal val="visible"/>
                                      </p:to>
                                    </p:set>
                                    <p:anim calcmode="lin" valueType="num">
                                      <p:cBhvr additive="base">
                                        <p:cTn id="116" dur="500" fill="hold"/>
                                        <p:tgtEl>
                                          <p:spTgt spid="98"/>
                                        </p:tgtEl>
                                        <p:attrNameLst>
                                          <p:attrName>ppt_x</p:attrName>
                                        </p:attrNameLst>
                                      </p:cBhvr>
                                      <p:tavLst>
                                        <p:tav tm="0">
                                          <p:val>
                                            <p:strVal val="1+#ppt_w/2"/>
                                          </p:val>
                                        </p:tav>
                                        <p:tav tm="100000">
                                          <p:val>
                                            <p:strVal val="#ppt_x"/>
                                          </p:val>
                                        </p:tav>
                                      </p:tavLst>
                                    </p:anim>
                                    <p:anim calcmode="lin" valueType="num">
                                      <p:cBhvr additive="base">
                                        <p:cTn id="117" dur="500" fill="hold"/>
                                        <p:tgtEl>
                                          <p:spTgt spid="98"/>
                                        </p:tgtEl>
                                        <p:attrNameLst>
                                          <p:attrName>ppt_y</p:attrName>
                                        </p:attrNameLst>
                                      </p:cBhvr>
                                      <p:tavLst>
                                        <p:tav tm="0">
                                          <p:val>
                                            <p:strVal val="#ppt_y"/>
                                          </p:val>
                                        </p:tav>
                                        <p:tav tm="100000">
                                          <p:val>
                                            <p:strVal val="#ppt_y"/>
                                          </p:val>
                                        </p:tav>
                                      </p:tavLst>
                                    </p:anim>
                                  </p:childTnLst>
                                </p:cTn>
                              </p:par>
                            </p:childTnLst>
                          </p:cTn>
                        </p:par>
                        <p:par>
                          <p:cTn id="118" fill="hold">
                            <p:stCondLst>
                              <p:cond delay="500"/>
                            </p:stCondLst>
                            <p:childTnLst>
                              <p:par>
                                <p:cTn id="119" presetID="2" presetClass="entr" presetSubtype="2" fill="hold" nodeType="afterEffect">
                                  <p:stCondLst>
                                    <p:cond delay="0"/>
                                  </p:stCondLst>
                                  <p:childTnLst>
                                    <p:set>
                                      <p:cBhvr>
                                        <p:cTn id="120" dur="1" fill="hold">
                                          <p:stCondLst>
                                            <p:cond delay="0"/>
                                          </p:stCondLst>
                                        </p:cTn>
                                        <p:tgtEl>
                                          <p:spTgt spid="99"/>
                                        </p:tgtEl>
                                        <p:attrNameLst>
                                          <p:attrName>style.visibility</p:attrName>
                                        </p:attrNameLst>
                                      </p:cBhvr>
                                      <p:to>
                                        <p:strVal val="visible"/>
                                      </p:to>
                                    </p:set>
                                    <p:anim calcmode="lin" valueType="num">
                                      <p:cBhvr additive="base">
                                        <p:cTn id="121" dur="500" fill="hold"/>
                                        <p:tgtEl>
                                          <p:spTgt spid="99"/>
                                        </p:tgtEl>
                                        <p:attrNameLst>
                                          <p:attrName>ppt_x</p:attrName>
                                        </p:attrNameLst>
                                      </p:cBhvr>
                                      <p:tavLst>
                                        <p:tav tm="0">
                                          <p:val>
                                            <p:strVal val="1+#ppt_w/2"/>
                                          </p:val>
                                        </p:tav>
                                        <p:tav tm="100000">
                                          <p:val>
                                            <p:strVal val="#ppt_x"/>
                                          </p:val>
                                        </p:tav>
                                      </p:tavLst>
                                    </p:anim>
                                    <p:anim calcmode="lin" valueType="num">
                                      <p:cBhvr additive="base">
                                        <p:cTn id="122" dur="500" fill="hold"/>
                                        <p:tgtEl>
                                          <p:spTgt spid="99"/>
                                        </p:tgtEl>
                                        <p:attrNameLst>
                                          <p:attrName>ppt_y</p:attrName>
                                        </p:attrNameLst>
                                      </p:cBhvr>
                                      <p:tavLst>
                                        <p:tav tm="0">
                                          <p:val>
                                            <p:strVal val="#ppt_y"/>
                                          </p:val>
                                        </p:tav>
                                        <p:tav tm="100000">
                                          <p:val>
                                            <p:strVal val="#ppt_y"/>
                                          </p:val>
                                        </p:tav>
                                      </p:tavLst>
                                    </p:anim>
                                  </p:childTnLst>
                                </p:cTn>
                              </p:par>
                            </p:childTnLst>
                          </p:cTn>
                        </p:par>
                        <p:par>
                          <p:cTn id="123" fill="hold">
                            <p:stCondLst>
                              <p:cond delay="1000"/>
                            </p:stCondLst>
                            <p:childTnLst>
                              <p:par>
                                <p:cTn id="124" presetID="2" presetClass="entr" presetSubtype="2" fill="hold" nodeType="afterEffect">
                                  <p:stCondLst>
                                    <p:cond delay="0"/>
                                  </p:stCondLst>
                                  <p:childTnLst>
                                    <p:set>
                                      <p:cBhvr>
                                        <p:cTn id="125" dur="1" fill="hold">
                                          <p:stCondLst>
                                            <p:cond delay="0"/>
                                          </p:stCondLst>
                                        </p:cTn>
                                        <p:tgtEl>
                                          <p:spTgt spid="100"/>
                                        </p:tgtEl>
                                        <p:attrNameLst>
                                          <p:attrName>style.visibility</p:attrName>
                                        </p:attrNameLst>
                                      </p:cBhvr>
                                      <p:to>
                                        <p:strVal val="visible"/>
                                      </p:to>
                                    </p:set>
                                    <p:anim calcmode="lin" valueType="num">
                                      <p:cBhvr additive="base">
                                        <p:cTn id="126" dur="500" fill="hold"/>
                                        <p:tgtEl>
                                          <p:spTgt spid="100"/>
                                        </p:tgtEl>
                                        <p:attrNameLst>
                                          <p:attrName>ppt_x</p:attrName>
                                        </p:attrNameLst>
                                      </p:cBhvr>
                                      <p:tavLst>
                                        <p:tav tm="0">
                                          <p:val>
                                            <p:strVal val="1+#ppt_w/2"/>
                                          </p:val>
                                        </p:tav>
                                        <p:tav tm="100000">
                                          <p:val>
                                            <p:strVal val="#ppt_x"/>
                                          </p:val>
                                        </p:tav>
                                      </p:tavLst>
                                    </p:anim>
                                    <p:anim calcmode="lin" valueType="num">
                                      <p:cBhvr additive="base">
                                        <p:cTn id="127"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Conclusion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20574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endCxn id="11" idx="0"/>
          </p:cNvCxnSpPr>
          <p:nvPr/>
        </p:nvCxnSpPr>
        <p:spPr bwMode="auto">
          <a:xfrm>
            <a:off x="5029200" y="1524000"/>
            <a:ext cx="1981200" cy="5334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9" name="Rounded Rectangle 18"/>
          <p:cNvSpPr/>
          <p:nvPr/>
        </p:nvSpPr>
        <p:spPr bwMode="auto">
          <a:xfrm>
            <a:off x="38862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Proxy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819400"/>
            <a:ext cx="1981200" cy="609600"/>
          </a:xfrm>
          <a:prstGeom prst="roundRect">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1" name="Straight Arrow Connector 20"/>
          <p:cNvCxnSpPr>
            <a:stCxn id="10" idx="2"/>
            <a:endCxn id="19" idx="0"/>
          </p:cNvCxnSpPr>
          <p:nvPr/>
        </p:nvCxnSpPr>
        <p:spPr bwMode="auto">
          <a:xfrm rot="16200000" flipH="1">
            <a:off x="4038600" y="1981200"/>
            <a:ext cx="304800" cy="1371600"/>
          </a:xfrm>
          <a:prstGeom prst="straightConnector1">
            <a:avLst/>
          </a:prstGeom>
          <a:noFill/>
          <a:ln w="25400" cap="flat" cmpd="sng" algn="ctr">
            <a:solidFill>
              <a:schemeClr val="accent6"/>
            </a:solidFill>
            <a:prstDash val="solid"/>
            <a:round/>
            <a:headEnd type="none" w="med" len="med"/>
            <a:tailEnd type="arrow"/>
          </a:ln>
          <a:effectLst/>
        </p:spPr>
      </p:cxn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62800" y="2514600"/>
            <a:ext cx="152400" cy="457200"/>
          </a:xfrm>
          <a:prstGeom prst="straightConnector1">
            <a:avLst/>
          </a:prstGeom>
          <a:noFill/>
          <a:ln w="25400" cap="flat" cmpd="sng" algn="ctr">
            <a:solidFill>
              <a:schemeClr val="accent6"/>
            </a:solidFill>
            <a:prstDash val="solid"/>
            <a:round/>
            <a:headEnd type="none" w="med" len="med"/>
            <a:tailEnd type="arrow"/>
          </a:ln>
          <a:effectLst/>
        </p:spPr>
      </p:cxnSp>
      <p:cxnSp>
        <p:nvCxnSpPr>
          <p:cNvPr id="40" name="Straight Connector 39"/>
          <p:cNvCxnSpPr>
            <a:stCxn id="19" idx="3"/>
            <a:endCxn id="20" idx="1"/>
          </p:cNvCxnSpPr>
          <p:nvPr/>
        </p:nvCxnSpPr>
        <p:spPr bwMode="auto">
          <a:xfrm>
            <a:off x="5867400" y="3124200"/>
            <a:ext cx="609600" cy="1588"/>
          </a:xfrm>
          <a:prstGeom prst="line">
            <a:avLst/>
          </a:prstGeom>
          <a:noFill/>
          <a:ln w="25400" cap="flat" cmpd="sng" algn="ctr">
            <a:solidFill>
              <a:schemeClr val="accent6"/>
            </a:solidFill>
            <a:prstDash val="dash"/>
            <a:round/>
            <a:headEnd type="none" w="med" len="med"/>
            <a:tailEnd type="none" w="med" len="med"/>
          </a:ln>
          <a:effectLst/>
        </p:spPr>
      </p:cxnSp>
      <p:cxnSp>
        <p:nvCxnSpPr>
          <p:cNvPr id="26" name="Straight Arrow Connector 25"/>
          <p:cNvCxnSpPr>
            <a:stCxn id="12" idx="2"/>
            <a:endCxn id="27" idx="0"/>
          </p:cNvCxnSpPr>
          <p:nvPr/>
        </p:nvCxnSpPr>
        <p:spPr bwMode="auto">
          <a:xfrm rot="5400000">
            <a:off x="1352550" y="4400550"/>
            <a:ext cx="457200" cy="3429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3622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
        <p:nvSpPr>
          <p:cNvPr id="31" name="Oval 30"/>
          <p:cNvSpPr/>
          <p:nvPr/>
        </p:nvSpPr>
        <p:spPr bwMode="auto">
          <a:xfrm>
            <a:off x="2133600" y="5562600"/>
            <a:ext cx="28194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32" name="TextBox 31"/>
          <p:cNvSpPr txBox="1"/>
          <p:nvPr/>
        </p:nvSpPr>
        <p:spPr>
          <a:xfrm>
            <a:off x="2514600" y="5562600"/>
            <a:ext cx="2438400" cy="923330"/>
          </a:xfrm>
          <a:prstGeom prst="rect">
            <a:avLst/>
          </a:prstGeom>
          <a:noFill/>
        </p:spPr>
        <p:txBody>
          <a:bodyPr wrap="square" rtlCol="0">
            <a:spAutoFit/>
          </a:bodyPr>
          <a:lstStyle/>
          <a:p>
            <a:r>
              <a:rPr lang="en-US" dirty="0" smtClean="0">
                <a:solidFill>
                  <a:schemeClr val="accent6"/>
                </a:solidFill>
              </a:rPr>
              <a:t>Application Layer Feedback-based SIP Overload Control</a:t>
            </a:r>
            <a:endParaRPr lang="en-US" dirty="0">
              <a:solidFill>
                <a:schemeClr val="accent6"/>
              </a:solidFill>
            </a:endParaRPr>
          </a:p>
        </p:txBody>
      </p:sp>
      <p:cxnSp>
        <p:nvCxnSpPr>
          <p:cNvPr id="34" name="Straight Arrow Connector 33"/>
          <p:cNvCxnSpPr>
            <a:stCxn id="15" idx="2"/>
            <a:endCxn id="32" idx="0"/>
          </p:cNvCxnSpPr>
          <p:nvPr/>
        </p:nvCxnSpPr>
        <p:spPr bwMode="auto">
          <a:xfrm rot="5400000">
            <a:off x="3848100" y="5219700"/>
            <a:ext cx="228600" cy="457200"/>
          </a:xfrm>
          <a:prstGeom prst="straightConnector1">
            <a:avLst/>
          </a:prstGeom>
          <a:noFill/>
          <a:ln w="25400" cap="flat" cmpd="sng" algn="ctr">
            <a:solidFill>
              <a:schemeClr val="accent2"/>
            </a:solidFill>
            <a:prstDash val="solid"/>
            <a:round/>
            <a:headEnd type="none" w="med" len="med"/>
            <a:tailEnd type="arrow"/>
          </a:ln>
          <a:effectLst/>
        </p:spPr>
      </p:cxnSp>
      <p:sp>
        <p:nvSpPr>
          <p:cNvPr id="36" name="Rounded Rectangle 35"/>
          <p:cNvSpPr/>
          <p:nvPr/>
        </p:nvSpPr>
        <p:spPr bwMode="auto">
          <a:xfrm>
            <a:off x="5486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37" name="Oval 36"/>
          <p:cNvSpPr/>
          <p:nvPr/>
        </p:nvSpPr>
        <p:spPr bwMode="auto">
          <a:xfrm>
            <a:off x="5257800" y="5562600"/>
            <a:ext cx="38100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45" name="Rectangle 44"/>
          <p:cNvSpPr/>
          <p:nvPr/>
        </p:nvSpPr>
        <p:spPr>
          <a:xfrm>
            <a:off x="5257800" y="5715000"/>
            <a:ext cx="3886200" cy="646331"/>
          </a:xfrm>
          <a:prstGeom prst="rect">
            <a:avLst/>
          </a:prstGeom>
        </p:spPr>
        <p:txBody>
          <a:bodyPr wrap="square">
            <a:spAutoFit/>
          </a:bodyPr>
          <a:lstStyle/>
          <a:p>
            <a:pPr algn="ctr"/>
            <a:r>
              <a:rPr lang="en-US" dirty="0" smtClean="0">
                <a:solidFill>
                  <a:schemeClr val="accent2"/>
                </a:solidFill>
              </a:rPr>
              <a:t>Connection Split + Minimized Buffer + Smart Forwarding</a:t>
            </a:r>
            <a:endParaRPr lang="en-US" dirty="0">
              <a:solidFill>
                <a:schemeClr val="accent2"/>
              </a:solidFill>
            </a:endParaRPr>
          </a:p>
        </p:txBody>
      </p:sp>
      <p:cxnSp>
        <p:nvCxnSpPr>
          <p:cNvPr id="46" name="Straight Arrow Connector 45"/>
          <p:cNvCxnSpPr>
            <a:stCxn id="36" idx="2"/>
            <a:endCxn id="37" idx="0"/>
          </p:cNvCxnSpPr>
          <p:nvPr/>
        </p:nvCxnSpPr>
        <p:spPr bwMode="auto">
          <a:xfrm rot="16200000" flipH="1">
            <a:off x="6705600" y="5105400"/>
            <a:ext cx="228600" cy="685800"/>
          </a:xfrm>
          <a:prstGeom prst="straightConnector1">
            <a:avLst/>
          </a:prstGeom>
          <a:noFill/>
          <a:ln w="25400" cap="flat" cmpd="sng" algn="ctr">
            <a:solidFill>
              <a:schemeClr val="accent6"/>
            </a:solidFill>
            <a:prstDash val="solid"/>
            <a:round/>
            <a:headEnd type="none" w="med" len="med"/>
            <a:tailEnd type="arrow"/>
          </a:ln>
          <a:effectLst/>
        </p:spPr>
      </p:cxnSp>
      <p:sp>
        <p:nvSpPr>
          <p:cNvPr id="49" name="Oval 48"/>
          <p:cNvSpPr/>
          <p:nvPr/>
        </p:nvSpPr>
        <p:spPr bwMode="auto">
          <a:xfrm>
            <a:off x="7010400" y="3657600"/>
            <a:ext cx="1981200" cy="914400"/>
          </a:xfrm>
          <a:prstGeom prst="ellipse">
            <a:avLst/>
          </a:prstGeom>
          <a:solidFill>
            <a:srgbClr val="FF0000">
              <a:alpha val="25000"/>
            </a:srgbClr>
          </a:solidFill>
          <a:ln w="25400" cap="flat" cmpd="sng" algn="ctr">
            <a:solidFill>
              <a:schemeClr val="accent6"/>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50" name="TextBox 49"/>
          <p:cNvSpPr txBox="1"/>
          <p:nvPr/>
        </p:nvSpPr>
        <p:spPr>
          <a:xfrm>
            <a:off x="7086600" y="3810000"/>
            <a:ext cx="1997663" cy="646331"/>
          </a:xfrm>
          <a:prstGeom prst="rect">
            <a:avLst/>
          </a:prstGeom>
          <a:noFill/>
        </p:spPr>
        <p:txBody>
          <a:bodyPr wrap="none" rtlCol="0">
            <a:spAutoFit/>
          </a:bodyPr>
          <a:lstStyle/>
          <a:p>
            <a:r>
              <a:rPr lang="en-US" dirty="0" smtClean="0"/>
              <a:t>Random backoff?</a:t>
            </a:r>
          </a:p>
          <a:p>
            <a:r>
              <a:rPr lang="en-US" dirty="0" smtClean="0"/>
              <a:t>Offline feedback?</a:t>
            </a:r>
          </a:p>
        </p:txBody>
      </p:sp>
      <p:cxnSp>
        <p:nvCxnSpPr>
          <p:cNvPr id="51" name="Straight Arrow Connector 50"/>
          <p:cNvCxnSpPr>
            <a:stCxn id="20" idx="2"/>
            <a:endCxn id="49" idx="0"/>
          </p:cNvCxnSpPr>
          <p:nvPr/>
        </p:nvCxnSpPr>
        <p:spPr bwMode="auto">
          <a:xfrm rot="16200000" flipH="1">
            <a:off x="7620000" y="3276600"/>
            <a:ext cx="228600" cy="533400"/>
          </a:xfrm>
          <a:prstGeom prst="straightConnector1">
            <a:avLst/>
          </a:prstGeom>
          <a:noFill/>
          <a:ln w="25400" cap="flat" cmpd="sng" algn="ctr">
            <a:solidFill>
              <a:schemeClr val="accent6"/>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dirty="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 VoIP basics</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 name="Line 55"/>
          <p:cNvSpPr>
            <a:spLocks noChangeShapeType="1"/>
          </p:cNvSpPr>
          <p:nvPr/>
        </p:nvSpPr>
        <p:spPr bwMode="auto">
          <a:xfrm flipH="1">
            <a:off x="7010400" y="2667000"/>
            <a:ext cx="76200" cy="917551"/>
          </a:xfrm>
          <a:prstGeom prst="line">
            <a:avLst/>
          </a:prstGeom>
          <a:noFill/>
          <a:ln w="9525">
            <a:solidFill>
              <a:schemeClr val="tx1"/>
            </a:solidFill>
            <a:miter lim="800000"/>
            <a:headEnd/>
            <a:tailEnd/>
          </a:ln>
          <a:effectLst/>
        </p:spPr>
        <p:txBody>
          <a:bodyPr wrap="none"/>
          <a:lstStyle/>
          <a:p>
            <a:endParaRPr lang="en-US" dirty="0"/>
          </a:p>
        </p:txBody>
      </p:sp>
      <p:pic>
        <p:nvPicPr>
          <p:cNvPr id="14" name="Picture 40" descr="http://www.infocellar.com/networks/graphics/images/cloud-basic%20(small).jpg"/>
          <p:cNvPicPr>
            <a:picLocks noChangeAspect="1" noChangeArrowheads="1"/>
          </p:cNvPicPr>
          <p:nvPr/>
        </p:nvPicPr>
        <p:blipFill>
          <a:blip r:embed="rId3" cstate="print"/>
          <a:srcRect/>
          <a:stretch>
            <a:fillRect/>
          </a:stretch>
        </p:blipFill>
        <p:spPr bwMode="auto">
          <a:xfrm>
            <a:off x="152400" y="4137072"/>
            <a:ext cx="3465095" cy="1992905"/>
          </a:xfrm>
          <a:prstGeom prst="rect">
            <a:avLst/>
          </a:prstGeom>
          <a:noFill/>
        </p:spPr>
      </p:pic>
      <p:sp>
        <p:nvSpPr>
          <p:cNvPr id="2" name="Title 1"/>
          <p:cNvSpPr>
            <a:spLocks noGrp="1"/>
          </p:cNvSpPr>
          <p:nvPr>
            <p:ph type="title"/>
          </p:nvPr>
        </p:nvSpPr>
        <p:spPr/>
        <p:txBody>
          <a:bodyPr/>
          <a:lstStyle/>
          <a:p>
            <a:r>
              <a:rPr lang="en-US" dirty="0" smtClean="0"/>
              <a:t>VoIP - A Typical Internet Mulitmedia Service</a:t>
            </a:r>
            <a:endParaRPr lang="en-US" dirty="0"/>
          </a:p>
        </p:txBody>
      </p:sp>
      <p:pic>
        <p:nvPicPr>
          <p:cNvPr id="10" name="Picture 25" descr="http://www.infocellar.com/networks/graphics/images/cloud-basic%20(small).jpg"/>
          <p:cNvPicPr>
            <a:picLocks noChangeAspect="1" noChangeArrowheads="1"/>
          </p:cNvPicPr>
          <p:nvPr/>
        </p:nvPicPr>
        <p:blipFill>
          <a:blip r:embed="rId3" cstate="print"/>
          <a:srcRect/>
          <a:stretch>
            <a:fillRect/>
          </a:stretch>
        </p:blipFill>
        <p:spPr bwMode="auto">
          <a:xfrm>
            <a:off x="5029200" y="4038600"/>
            <a:ext cx="3176337" cy="1421222"/>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dirty="0"/>
          </a:p>
        </p:txBody>
      </p:sp>
      <p:pic>
        <p:nvPicPr>
          <p:cNvPr id="9" name="Picture 41" descr="http://www.infocellar.com/networks/graphics/images/cloud-basic%20(small).jpg"/>
          <p:cNvPicPr>
            <a:picLocks noChangeAspect="1" noChangeArrowheads="1"/>
          </p:cNvPicPr>
          <p:nvPr/>
        </p:nvPicPr>
        <p:blipFill>
          <a:blip r:embed="rId3" cstate="print"/>
          <a:srcRect/>
          <a:stretch>
            <a:fillRect/>
          </a:stretch>
        </p:blipFill>
        <p:spPr bwMode="auto">
          <a:xfrm>
            <a:off x="2390274" y="3140619"/>
            <a:ext cx="1732547" cy="996453"/>
          </a:xfrm>
          <a:prstGeom prst="rect">
            <a:avLst/>
          </a:prstGeom>
          <a:noFill/>
        </p:spPr>
      </p:pic>
      <p:pic>
        <p:nvPicPr>
          <p:cNvPr id="11" name="Picture 31" descr="router-blue-small.jpg">
            <a:hlinkClick r:id="rId4"/>
          </p:cNvPr>
          <p:cNvPicPr>
            <a:picLocks noChangeAspect="1" noChangeArrowheads="1"/>
          </p:cNvPicPr>
          <p:nvPr/>
        </p:nvPicPr>
        <p:blipFill>
          <a:blip r:embed="rId5" cstate="print"/>
          <a:srcRect/>
          <a:stretch>
            <a:fillRect/>
          </a:stretch>
        </p:blipFill>
        <p:spPr bwMode="auto">
          <a:xfrm>
            <a:off x="6216316" y="4137072"/>
            <a:ext cx="360947" cy="217176"/>
          </a:xfrm>
          <a:prstGeom prst="rect">
            <a:avLst/>
          </a:prstGeom>
          <a:noFill/>
        </p:spPr>
      </p:pic>
      <p:pic>
        <p:nvPicPr>
          <p:cNvPr id="12" name="Picture 38" descr="router-blue-small.jpg">
            <a:hlinkClick r:id="rId4"/>
          </p:cNvPr>
          <p:cNvPicPr>
            <a:picLocks noChangeAspect="1" noChangeArrowheads="1"/>
          </p:cNvPicPr>
          <p:nvPr/>
        </p:nvPicPr>
        <p:blipFill>
          <a:blip r:embed="rId5" cstate="print"/>
          <a:srcRect/>
          <a:stretch>
            <a:fillRect/>
          </a:stretch>
        </p:blipFill>
        <p:spPr bwMode="auto">
          <a:xfrm>
            <a:off x="6793832" y="4980224"/>
            <a:ext cx="562476" cy="340135"/>
          </a:xfrm>
          <a:prstGeom prst="rect">
            <a:avLst/>
          </a:prstGeom>
          <a:noFill/>
        </p:spPr>
      </p:pic>
      <p:pic>
        <p:nvPicPr>
          <p:cNvPr id="13" name="Picture 39" descr="router-blue-small.jpg">
            <a:hlinkClick r:id="rId4"/>
          </p:cNvPr>
          <p:cNvPicPr>
            <a:picLocks noChangeAspect="1" noChangeArrowheads="1"/>
          </p:cNvPicPr>
          <p:nvPr/>
        </p:nvPicPr>
        <p:blipFill>
          <a:blip r:embed="rId5" cstate="print"/>
          <a:srcRect/>
          <a:stretch>
            <a:fillRect/>
          </a:stretch>
        </p:blipFill>
        <p:spPr bwMode="auto">
          <a:xfrm>
            <a:off x="5205663" y="4675220"/>
            <a:ext cx="433137" cy="261888"/>
          </a:xfrm>
          <a:prstGeom prst="rect">
            <a:avLst/>
          </a:prstGeom>
          <a:noFill/>
        </p:spPr>
      </p:pic>
      <p:pic>
        <p:nvPicPr>
          <p:cNvPr id="15" name="Picture 42" descr="http://www.infocellar.com/networks/graphics/images/cloud-basic%20(small).jpg"/>
          <p:cNvPicPr>
            <a:picLocks noChangeAspect="1" noChangeArrowheads="1"/>
          </p:cNvPicPr>
          <p:nvPr/>
        </p:nvPicPr>
        <p:blipFill>
          <a:blip r:embed="rId3" cstate="print"/>
          <a:srcRect/>
          <a:stretch>
            <a:fillRect/>
          </a:stretch>
        </p:blipFill>
        <p:spPr bwMode="auto">
          <a:xfrm>
            <a:off x="4411579" y="3048000"/>
            <a:ext cx="1227221" cy="705821"/>
          </a:xfrm>
          <a:prstGeom prst="rect">
            <a:avLst/>
          </a:prstGeom>
          <a:noFill/>
        </p:spPr>
      </p:pic>
      <p:pic>
        <p:nvPicPr>
          <p:cNvPr id="16" name="Picture 43" descr="router-blue-small.jpg">
            <a:hlinkClick r:id="rId4"/>
          </p:cNvPr>
          <p:cNvPicPr>
            <a:picLocks noChangeAspect="1" noChangeArrowheads="1"/>
          </p:cNvPicPr>
          <p:nvPr/>
        </p:nvPicPr>
        <p:blipFill>
          <a:blip r:embed="rId5" cstate="print"/>
          <a:srcRect/>
          <a:stretch>
            <a:fillRect/>
          </a:stretch>
        </p:blipFill>
        <p:spPr bwMode="auto">
          <a:xfrm>
            <a:off x="1307432" y="5320359"/>
            <a:ext cx="577516" cy="349717"/>
          </a:xfrm>
          <a:prstGeom prst="rect">
            <a:avLst/>
          </a:prstGeom>
          <a:noFill/>
        </p:spPr>
      </p:pic>
      <p:pic>
        <p:nvPicPr>
          <p:cNvPr id="17" name="Picture 44" descr="router-blue-small.jpg">
            <a:hlinkClick r:id="rId4"/>
          </p:cNvPr>
          <p:cNvPicPr>
            <a:picLocks noChangeAspect="1" noChangeArrowheads="1"/>
          </p:cNvPicPr>
          <p:nvPr/>
        </p:nvPicPr>
        <p:blipFill>
          <a:blip r:embed="rId5" cstate="print"/>
          <a:srcRect/>
          <a:stretch>
            <a:fillRect/>
          </a:stretch>
        </p:blipFill>
        <p:spPr bwMode="auto">
          <a:xfrm>
            <a:off x="2245895" y="4268016"/>
            <a:ext cx="360947" cy="218772"/>
          </a:xfrm>
          <a:prstGeom prst="rect">
            <a:avLst/>
          </a:prstGeom>
          <a:noFill/>
        </p:spPr>
      </p:pic>
      <p:pic>
        <p:nvPicPr>
          <p:cNvPr id="18" name="Picture 45" descr="router-blue-small.jpg">
            <a:hlinkClick r:id="rId4"/>
          </p:cNvPr>
          <p:cNvPicPr>
            <a:picLocks noChangeAspect="1" noChangeArrowheads="1"/>
          </p:cNvPicPr>
          <p:nvPr/>
        </p:nvPicPr>
        <p:blipFill>
          <a:blip r:embed="rId5" cstate="print"/>
          <a:srcRect/>
          <a:stretch>
            <a:fillRect/>
          </a:stretch>
        </p:blipFill>
        <p:spPr bwMode="auto">
          <a:xfrm>
            <a:off x="2895600" y="3907121"/>
            <a:ext cx="360947" cy="218772"/>
          </a:xfrm>
          <a:prstGeom prst="rect">
            <a:avLst/>
          </a:prstGeom>
          <a:noFill/>
        </p:spPr>
      </p:pic>
      <p:pic>
        <p:nvPicPr>
          <p:cNvPr id="19" name="Picture 46" descr="router-blue-small.jpg">
            <a:hlinkClick r:id="rId4"/>
          </p:cNvPr>
          <p:cNvPicPr>
            <a:picLocks noChangeAspect="1" noChangeArrowheads="1"/>
          </p:cNvPicPr>
          <p:nvPr/>
        </p:nvPicPr>
        <p:blipFill>
          <a:blip r:embed="rId5" cstate="print"/>
          <a:srcRect/>
          <a:stretch>
            <a:fillRect/>
          </a:stretch>
        </p:blipFill>
        <p:spPr bwMode="auto">
          <a:xfrm>
            <a:off x="3112168" y="3107085"/>
            <a:ext cx="288758" cy="175657"/>
          </a:xfrm>
          <a:prstGeom prst="rect">
            <a:avLst/>
          </a:prstGeom>
          <a:noFill/>
        </p:spPr>
      </p:pic>
      <p:pic>
        <p:nvPicPr>
          <p:cNvPr id="20" name="Picture 47" descr="router-blue-small.jpg">
            <a:hlinkClick r:id="rId4"/>
          </p:cNvPr>
          <p:cNvPicPr>
            <a:picLocks noChangeAspect="1" noChangeArrowheads="1"/>
          </p:cNvPicPr>
          <p:nvPr/>
        </p:nvPicPr>
        <p:blipFill>
          <a:blip r:embed="rId5" cstate="print"/>
          <a:srcRect/>
          <a:stretch>
            <a:fillRect/>
          </a:stretch>
        </p:blipFill>
        <p:spPr bwMode="auto">
          <a:xfrm>
            <a:off x="3761874" y="3271564"/>
            <a:ext cx="288758" cy="175657"/>
          </a:xfrm>
          <a:prstGeom prst="rect">
            <a:avLst/>
          </a:prstGeom>
          <a:noFill/>
        </p:spPr>
      </p:pic>
      <p:pic>
        <p:nvPicPr>
          <p:cNvPr id="21" name="Picture 48" descr="router-blue-small.jpg">
            <a:hlinkClick r:id="rId4"/>
          </p:cNvPr>
          <p:cNvPicPr>
            <a:picLocks noChangeAspect="1" noChangeArrowheads="1"/>
          </p:cNvPicPr>
          <p:nvPr/>
        </p:nvPicPr>
        <p:blipFill>
          <a:blip r:embed="rId5" cstate="print"/>
          <a:srcRect/>
          <a:stretch>
            <a:fillRect/>
          </a:stretch>
        </p:blipFill>
        <p:spPr bwMode="auto">
          <a:xfrm>
            <a:off x="4339389" y="3271564"/>
            <a:ext cx="288758" cy="175657"/>
          </a:xfrm>
          <a:prstGeom prst="rect">
            <a:avLst/>
          </a:prstGeom>
          <a:noFill/>
        </p:spPr>
      </p:pic>
      <p:pic>
        <p:nvPicPr>
          <p:cNvPr id="22" name="Picture 49" descr="router-blue-small.jpg">
            <a:hlinkClick r:id="rId4"/>
          </p:cNvPr>
          <p:cNvPicPr>
            <a:picLocks noChangeAspect="1" noChangeArrowheads="1"/>
          </p:cNvPicPr>
          <p:nvPr/>
        </p:nvPicPr>
        <p:blipFill>
          <a:blip r:embed="rId5" cstate="print"/>
          <a:srcRect/>
          <a:stretch>
            <a:fillRect/>
          </a:stretch>
        </p:blipFill>
        <p:spPr bwMode="auto">
          <a:xfrm>
            <a:off x="4844716" y="3578164"/>
            <a:ext cx="288758" cy="175657"/>
          </a:xfrm>
          <a:prstGeom prst="rect">
            <a:avLst/>
          </a:prstGeom>
          <a:noFill/>
        </p:spPr>
      </p:pic>
      <p:pic>
        <p:nvPicPr>
          <p:cNvPr id="23" name="Picture 50" descr="router-blue-small.jpg">
            <a:hlinkClick r:id="rId4"/>
          </p:cNvPr>
          <p:cNvPicPr>
            <a:picLocks noChangeAspect="1" noChangeArrowheads="1"/>
          </p:cNvPicPr>
          <p:nvPr/>
        </p:nvPicPr>
        <p:blipFill>
          <a:blip r:embed="rId5" cstate="print"/>
          <a:srcRect/>
          <a:stretch>
            <a:fillRect/>
          </a:stretch>
        </p:blipFill>
        <p:spPr bwMode="auto">
          <a:xfrm>
            <a:off x="4989095" y="3293920"/>
            <a:ext cx="288758" cy="175657"/>
          </a:xfrm>
          <a:prstGeom prst="rect">
            <a:avLst/>
          </a:prstGeom>
          <a:noFill/>
        </p:spPr>
      </p:pic>
      <p:pic>
        <p:nvPicPr>
          <p:cNvPr id="24" name="Picture 51" descr="router-blue-small.jpg">
            <a:hlinkClick r:id="rId4"/>
          </p:cNvPr>
          <p:cNvPicPr>
            <a:picLocks noChangeAspect="1" noChangeArrowheads="1"/>
          </p:cNvPicPr>
          <p:nvPr/>
        </p:nvPicPr>
        <p:blipFill>
          <a:blip r:embed="rId5" cstate="print"/>
          <a:srcRect/>
          <a:stretch>
            <a:fillRect/>
          </a:stretch>
        </p:blipFill>
        <p:spPr bwMode="auto">
          <a:xfrm>
            <a:off x="5422232" y="3194913"/>
            <a:ext cx="288758" cy="175657"/>
          </a:xfrm>
          <a:prstGeom prst="rect">
            <a:avLst/>
          </a:prstGeom>
          <a:noFill/>
        </p:spPr>
      </p:pic>
      <p:pic>
        <p:nvPicPr>
          <p:cNvPr id="25" name="Picture 52" descr="router-blue-small.jpg">
            <a:hlinkClick r:id="rId4"/>
          </p:cNvPr>
          <p:cNvPicPr>
            <a:picLocks noChangeAspect="1" noChangeArrowheads="1"/>
          </p:cNvPicPr>
          <p:nvPr/>
        </p:nvPicPr>
        <p:blipFill>
          <a:blip r:embed="rId5" cstate="print"/>
          <a:srcRect/>
          <a:stretch>
            <a:fillRect/>
          </a:stretch>
        </p:blipFill>
        <p:spPr bwMode="auto">
          <a:xfrm>
            <a:off x="2751221" y="3424864"/>
            <a:ext cx="288758" cy="175657"/>
          </a:xfrm>
          <a:prstGeom prst="rect">
            <a:avLst/>
          </a:prstGeom>
          <a:noFill/>
        </p:spPr>
      </p:pic>
      <p:sp>
        <p:nvSpPr>
          <p:cNvPr id="26" name="Line 53"/>
          <p:cNvSpPr>
            <a:spLocks noChangeShapeType="1"/>
          </p:cNvSpPr>
          <p:nvPr/>
        </p:nvSpPr>
        <p:spPr bwMode="auto">
          <a:xfrm>
            <a:off x="2895600" y="3600521"/>
            <a:ext cx="144379" cy="306601"/>
          </a:xfrm>
          <a:prstGeom prst="line">
            <a:avLst/>
          </a:prstGeom>
          <a:noFill/>
          <a:ln w="9525">
            <a:solidFill>
              <a:schemeClr val="tx1"/>
            </a:solidFill>
            <a:miter lim="800000"/>
            <a:headEnd/>
            <a:tailEnd/>
          </a:ln>
          <a:effectLst/>
        </p:spPr>
        <p:txBody>
          <a:bodyPr wrap="none"/>
          <a:lstStyle/>
          <a:p>
            <a:endParaRPr lang="en-US" dirty="0"/>
          </a:p>
        </p:txBody>
      </p:sp>
      <p:sp>
        <p:nvSpPr>
          <p:cNvPr id="27" name="Line 54"/>
          <p:cNvSpPr>
            <a:spLocks noChangeShapeType="1"/>
          </p:cNvSpPr>
          <p:nvPr/>
        </p:nvSpPr>
        <p:spPr bwMode="auto">
          <a:xfrm flipH="1">
            <a:off x="2895600" y="3217270"/>
            <a:ext cx="288758" cy="229951"/>
          </a:xfrm>
          <a:prstGeom prst="line">
            <a:avLst/>
          </a:prstGeom>
          <a:noFill/>
          <a:ln w="9525">
            <a:solidFill>
              <a:schemeClr val="tx1"/>
            </a:solidFill>
            <a:miter lim="800000"/>
            <a:headEnd/>
            <a:tailEnd/>
          </a:ln>
          <a:effectLst/>
        </p:spPr>
        <p:txBody>
          <a:bodyPr wrap="none"/>
          <a:lstStyle/>
          <a:p>
            <a:endParaRPr lang="en-US" dirty="0"/>
          </a:p>
        </p:txBody>
      </p:sp>
      <p:sp>
        <p:nvSpPr>
          <p:cNvPr id="29" name="Line 56"/>
          <p:cNvSpPr>
            <a:spLocks noChangeShapeType="1"/>
          </p:cNvSpPr>
          <p:nvPr/>
        </p:nvSpPr>
        <p:spPr bwMode="auto">
          <a:xfrm>
            <a:off x="3400926" y="321727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0" name="Line 57"/>
          <p:cNvSpPr>
            <a:spLocks noChangeShapeType="1"/>
          </p:cNvSpPr>
          <p:nvPr/>
        </p:nvSpPr>
        <p:spPr bwMode="auto">
          <a:xfrm flipV="1">
            <a:off x="2967789" y="3370570"/>
            <a:ext cx="794084" cy="153300"/>
          </a:xfrm>
          <a:prstGeom prst="line">
            <a:avLst/>
          </a:prstGeom>
          <a:noFill/>
          <a:ln w="9525">
            <a:solidFill>
              <a:schemeClr val="tx1"/>
            </a:solidFill>
            <a:miter lim="800000"/>
            <a:headEnd/>
            <a:tailEnd/>
          </a:ln>
          <a:effectLst/>
        </p:spPr>
        <p:txBody>
          <a:bodyPr wrap="none"/>
          <a:lstStyle/>
          <a:p>
            <a:endParaRPr lang="en-US" dirty="0"/>
          </a:p>
        </p:txBody>
      </p:sp>
      <p:sp>
        <p:nvSpPr>
          <p:cNvPr id="31" name="Line 58"/>
          <p:cNvSpPr>
            <a:spLocks noChangeShapeType="1"/>
          </p:cNvSpPr>
          <p:nvPr/>
        </p:nvSpPr>
        <p:spPr bwMode="auto">
          <a:xfrm>
            <a:off x="3978442"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2" name="Line 59"/>
          <p:cNvSpPr>
            <a:spLocks noChangeShapeType="1"/>
          </p:cNvSpPr>
          <p:nvPr/>
        </p:nvSpPr>
        <p:spPr bwMode="auto">
          <a:xfrm>
            <a:off x="4628147"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3" name="Line 60"/>
          <p:cNvSpPr>
            <a:spLocks noChangeShapeType="1"/>
          </p:cNvSpPr>
          <p:nvPr/>
        </p:nvSpPr>
        <p:spPr bwMode="auto">
          <a:xfrm flipV="1">
            <a:off x="5205663" y="329392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4" name="Line 61"/>
          <p:cNvSpPr>
            <a:spLocks noChangeShapeType="1"/>
          </p:cNvSpPr>
          <p:nvPr/>
        </p:nvSpPr>
        <p:spPr bwMode="auto">
          <a:xfrm>
            <a:off x="4555958" y="3370570"/>
            <a:ext cx="433137" cy="306601"/>
          </a:xfrm>
          <a:prstGeom prst="line">
            <a:avLst/>
          </a:prstGeom>
          <a:noFill/>
          <a:ln w="9525">
            <a:solidFill>
              <a:schemeClr val="tx1"/>
            </a:solidFill>
            <a:miter lim="800000"/>
            <a:headEnd/>
            <a:tailEnd/>
          </a:ln>
          <a:effectLst/>
        </p:spPr>
        <p:txBody>
          <a:bodyPr wrap="none"/>
          <a:lstStyle/>
          <a:p>
            <a:endParaRPr lang="en-US" dirty="0"/>
          </a:p>
        </p:txBody>
      </p:sp>
      <p:sp>
        <p:nvSpPr>
          <p:cNvPr id="35" name="Line 62"/>
          <p:cNvSpPr>
            <a:spLocks noChangeShapeType="1"/>
          </p:cNvSpPr>
          <p:nvPr/>
        </p:nvSpPr>
        <p:spPr bwMode="auto">
          <a:xfrm flipH="1">
            <a:off x="5061284" y="3447220"/>
            <a:ext cx="72189" cy="153300"/>
          </a:xfrm>
          <a:prstGeom prst="line">
            <a:avLst/>
          </a:prstGeom>
          <a:noFill/>
          <a:ln w="9525">
            <a:solidFill>
              <a:schemeClr val="tx1"/>
            </a:solidFill>
            <a:miter lim="800000"/>
            <a:headEnd/>
            <a:tailEnd/>
          </a:ln>
          <a:effectLst/>
        </p:spPr>
        <p:txBody>
          <a:bodyPr wrap="none"/>
          <a:lstStyle/>
          <a:p>
            <a:endParaRPr lang="en-US" dirty="0"/>
          </a:p>
        </p:txBody>
      </p:sp>
      <p:sp>
        <p:nvSpPr>
          <p:cNvPr id="36" name="Line 63"/>
          <p:cNvSpPr>
            <a:spLocks noChangeShapeType="1"/>
          </p:cNvSpPr>
          <p:nvPr/>
        </p:nvSpPr>
        <p:spPr bwMode="auto">
          <a:xfrm>
            <a:off x="4989095" y="3677171"/>
            <a:ext cx="1299411" cy="536551"/>
          </a:xfrm>
          <a:prstGeom prst="line">
            <a:avLst/>
          </a:prstGeom>
          <a:noFill/>
          <a:ln w="9525">
            <a:solidFill>
              <a:schemeClr val="tx1"/>
            </a:solidFill>
            <a:miter lim="800000"/>
            <a:headEnd/>
            <a:tailEnd/>
          </a:ln>
          <a:effectLst/>
        </p:spPr>
        <p:txBody>
          <a:bodyPr wrap="none"/>
          <a:lstStyle/>
          <a:p>
            <a:endParaRPr lang="en-US" dirty="0"/>
          </a:p>
        </p:txBody>
      </p:sp>
      <p:sp>
        <p:nvSpPr>
          <p:cNvPr id="37" name="Line 64"/>
          <p:cNvSpPr>
            <a:spLocks noChangeShapeType="1"/>
          </p:cNvSpPr>
          <p:nvPr/>
        </p:nvSpPr>
        <p:spPr bwMode="auto">
          <a:xfrm>
            <a:off x="3184358" y="4060422"/>
            <a:ext cx="2021305" cy="689852"/>
          </a:xfrm>
          <a:prstGeom prst="line">
            <a:avLst/>
          </a:prstGeom>
          <a:noFill/>
          <a:ln w="9525">
            <a:solidFill>
              <a:schemeClr val="tx1"/>
            </a:solidFill>
            <a:miter lim="800000"/>
            <a:headEnd/>
            <a:tailEnd/>
          </a:ln>
          <a:effectLst/>
        </p:spPr>
        <p:txBody>
          <a:bodyPr wrap="none"/>
          <a:lstStyle/>
          <a:p>
            <a:endParaRPr lang="en-US" dirty="0"/>
          </a:p>
        </p:txBody>
      </p:sp>
      <p:sp>
        <p:nvSpPr>
          <p:cNvPr id="38" name="Line 65"/>
          <p:cNvSpPr>
            <a:spLocks noChangeShapeType="1"/>
          </p:cNvSpPr>
          <p:nvPr/>
        </p:nvSpPr>
        <p:spPr bwMode="auto">
          <a:xfrm flipH="1">
            <a:off x="2534653" y="4060422"/>
            <a:ext cx="433137" cy="229951"/>
          </a:xfrm>
          <a:prstGeom prst="line">
            <a:avLst/>
          </a:prstGeom>
          <a:noFill/>
          <a:ln w="9525">
            <a:solidFill>
              <a:schemeClr val="tx1"/>
            </a:solidFill>
            <a:miter lim="800000"/>
            <a:headEnd/>
            <a:tailEnd/>
          </a:ln>
          <a:effectLst/>
        </p:spPr>
        <p:txBody>
          <a:bodyPr wrap="none"/>
          <a:lstStyle/>
          <a:p>
            <a:endParaRPr lang="en-US" dirty="0"/>
          </a:p>
        </p:txBody>
      </p:sp>
      <p:sp>
        <p:nvSpPr>
          <p:cNvPr id="40" name="Line 68"/>
          <p:cNvSpPr>
            <a:spLocks noChangeShapeType="1"/>
          </p:cNvSpPr>
          <p:nvPr/>
        </p:nvSpPr>
        <p:spPr bwMode="auto">
          <a:xfrm flipH="1" flipV="1">
            <a:off x="2823411" y="3063969"/>
            <a:ext cx="288758" cy="76650"/>
          </a:xfrm>
          <a:prstGeom prst="line">
            <a:avLst/>
          </a:prstGeom>
          <a:noFill/>
          <a:ln w="9525">
            <a:solidFill>
              <a:schemeClr val="tx1"/>
            </a:solidFill>
            <a:miter lim="800000"/>
            <a:headEnd/>
            <a:tailEnd/>
          </a:ln>
          <a:effectLst/>
        </p:spPr>
        <p:txBody>
          <a:bodyPr wrap="none"/>
          <a:lstStyle/>
          <a:p>
            <a:endParaRPr lang="en-US" dirty="0"/>
          </a:p>
        </p:txBody>
      </p:sp>
      <p:sp>
        <p:nvSpPr>
          <p:cNvPr id="41" name="Line 69"/>
          <p:cNvSpPr>
            <a:spLocks noChangeShapeType="1"/>
          </p:cNvSpPr>
          <p:nvPr/>
        </p:nvSpPr>
        <p:spPr bwMode="auto">
          <a:xfrm flipV="1">
            <a:off x="5638800" y="3063969"/>
            <a:ext cx="216568" cy="229951"/>
          </a:xfrm>
          <a:prstGeom prst="line">
            <a:avLst/>
          </a:prstGeom>
          <a:noFill/>
          <a:ln w="9525">
            <a:solidFill>
              <a:schemeClr val="tx1"/>
            </a:solidFill>
            <a:miter lim="800000"/>
            <a:headEnd/>
            <a:tailEnd/>
          </a:ln>
          <a:effectLst/>
        </p:spPr>
        <p:txBody>
          <a:bodyPr wrap="none"/>
          <a:lstStyle/>
          <a:p>
            <a:endParaRPr lang="en-US" dirty="0"/>
          </a:p>
        </p:txBody>
      </p:sp>
      <p:sp>
        <p:nvSpPr>
          <p:cNvPr id="42" name="Line 70"/>
          <p:cNvSpPr>
            <a:spLocks noChangeShapeType="1"/>
          </p:cNvSpPr>
          <p:nvPr/>
        </p:nvSpPr>
        <p:spPr bwMode="auto">
          <a:xfrm flipV="1">
            <a:off x="3906253" y="3140619"/>
            <a:ext cx="216568" cy="153300"/>
          </a:xfrm>
          <a:prstGeom prst="line">
            <a:avLst/>
          </a:prstGeom>
          <a:noFill/>
          <a:ln w="9525">
            <a:solidFill>
              <a:schemeClr val="tx1"/>
            </a:solidFill>
            <a:miter lim="800000"/>
            <a:headEnd/>
            <a:tailEnd/>
          </a:ln>
          <a:effectLst/>
        </p:spPr>
        <p:txBody>
          <a:bodyPr wrap="none"/>
          <a:lstStyle/>
          <a:p>
            <a:endParaRPr lang="en-US" dirty="0"/>
          </a:p>
        </p:txBody>
      </p:sp>
      <p:sp>
        <p:nvSpPr>
          <p:cNvPr id="43" name="Line 71"/>
          <p:cNvSpPr>
            <a:spLocks noChangeShapeType="1"/>
          </p:cNvSpPr>
          <p:nvPr/>
        </p:nvSpPr>
        <p:spPr bwMode="auto">
          <a:xfrm flipH="1" flipV="1">
            <a:off x="2101516" y="4060422"/>
            <a:ext cx="216568" cy="306601"/>
          </a:xfrm>
          <a:prstGeom prst="line">
            <a:avLst/>
          </a:prstGeom>
          <a:noFill/>
          <a:ln w="9525">
            <a:solidFill>
              <a:schemeClr val="tx1"/>
            </a:solidFill>
            <a:miter lim="800000"/>
            <a:headEnd/>
            <a:tailEnd/>
          </a:ln>
          <a:effectLst/>
        </p:spPr>
        <p:txBody>
          <a:bodyPr wrap="none"/>
          <a:lstStyle/>
          <a:p>
            <a:endParaRPr lang="en-US" dirty="0"/>
          </a:p>
        </p:txBody>
      </p:sp>
      <p:sp>
        <p:nvSpPr>
          <p:cNvPr id="44" name="Line 72"/>
          <p:cNvSpPr>
            <a:spLocks noChangeShapeType="1"/>
          </p:cNvSpPr>
          <p:nvPr/>
        </p:nvSpPr>
        <p:spPr bwMode="auto">
          <a:xfrm flipH="1">
            <a:off x="5638800" y="4290372"/>
            <a:ext cx="649705" cy="383251"/>
          </a:xfrm>
          <a:prstGeom prst="line">
            <a:avLst/>
          </a:prstGeom>
          <a:noFill/>
          <a:ln w="9525">
            <a:solidFill>
              <a:schemeClr val="tx1"/>
            </a:solidFill>
            <a:miter lim="800000"/>
            <a:headEnd/>
            <a:tailEnd/>
          </a:ln>
          <a:effectLst/>
        </p:spPr>
        <p:txBody>
          <a:bodyPr wrap="none"/>
          <a:lstStyle/>
          <a:p>
            <a:endParaRPr lang="en-US" dirty="0"/>
          </a:p>
        </p:txBody>
      </p:sp>
      <p:sp>
        <p:nvSpPr>
          <p:cNvPr id="45" name="Line 73"/>
          <p:cNvSpPr>
            <a:spLocks noChangeShapeType="1"/>
          </p:cNvSpPr>
          <p:nvPr/>
        </p:nvSpPr>
        <p:spPr bwMode="auto">
          <a:xfrm>
            <a:off x="6432884" y="4213722"/>
            <a:ext cx="577516" cy="843152"/>
          </a:xfrm>
          <a:prstGeom prst="line">
            <a:avLst/>
          </a:prstGeom>
          <a:noFill/>
          <a:ln w="9525">
            <a:solidFill>
              <a:schemeClr val="tx1"/>
            </a:solidFill>
            <a:miter lim="800000"/>
            <a:headEnd/>
            <a:tailEnd/>
          </a:ln>
          <a:effectLst/>
        </p:spPr>
        <p:txBody>
          <a:bodyPr wrap="none"/>
          <a:lstStyle/>
          <a:p>
            <a:endParaRPr lang="en-US" dirty="0"/>
          </a:p>
        </p:txBody>
      </p:sp>
      <p:sp>
        <p:nvSpPr>
          <p:cNvPr id="46" name="Line 74"/>
          <p:cNvSpPr>
            <a:spLocks noChangeShapeType="1"/>
          </p:cNvSpPr>
          <p:nvPr/>
        </p:nvSpPr>
        <p:spPr bwMode="auto">
          <a:xfrm>
            <a:off x="5566611" y="4826924"/>
            <a:ext cx="1299411" cy="306601"/>
          </a:xfrm>
          <a:prstGeom prst="line">
            <a:avLst/>
          </a:prstGeom>
          <a:noFill/>
          <a:ln w="9525">
            <a:solidFill>
              <a:schemeClr val="tx1"/>
            </a:solidFill>
            <a:miter lim="800000"/>
            <a:headEnd/>
            <a:tailEnd/>
          </a:ln>
          <a:effectLst/>
        </p:spPr>
        <p:txBody>
          <a:bodyPr wrap="none"/>
          <a:lstStyle/>
          <a:p>
            <a:endParaRPr lang="en-US" dirty="0"/>
          </a:p>
        </p:txBody>
      </p:sp>
      <p:grpSp>
        <p:nvGrpSpPr>
          <p:cNvPr id="3" name="Group 82"/>
          <p:cNvGrpSpPr>
            <a:grpSpLocks/>
          </p:cNvGrpSpPr>
          <p:nvPr/>
        </p:nvGrpSpPr>
        <p:grpSpPr bwMode="auto">
          <a:xfrm>
            <a:off x="6938211" y="4596973"/>
            <a:ext cx="1299411" cy="459901"/>
            <a:chOff x="1056" y="1728"/>
            <a:chExt cx="864" cy="288"/>
          </a:xfrm>
        </p:grpSpPr>
        <p:sp>
          <p:nvSpPr>
            <p:cNvPr id="71" name="Line 76"/>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72" name="Line 77"/>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3" name="Line 78"/>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4" name="Line 79"/>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5" name="Line 80"/>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76" name="Line 81"/>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6" name="Group 83"/>
          <p:cNvGrpSpPr>
            <a:grpSpLocks/>
          </p:cNvGrpSpPr>
          <p:nvPr/>
        </p:nvGrpSpPr>
        <p:grpSpPr bwMode="auto">
          <a:xfrm>
            <a:off x="5638800" y="4575814"/>
            <a:ext cx="721895" cy="459901"/>
            <a:chOff x="1056" y="1728"/>
            <a:chExt cx="864" cy="288"/>
          </a:xfrm>
        </p:grpSpPr>
        <p:sp>
          <p:nvSpPr>
            <p:cNvPr id="65" name="Line 84"/>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6" name="Line 85"/>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7" name="Line 86"/>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8" name="Line 87"/>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9" name="Line 88"/>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70" name="Line 89"/>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7" name="Group 96"/>
          <p:cNvGrpSpPr>
            <a:grpSpLocks/>
          </p:cNvGrpSpPr>
          <p:nvPr/>
        </p:nvGrpSpPr>
        <p:grpSpPr bwMode="auto">
          <a:xfrm>
            <a:off x="585537" y="4903574"/>
            <a:ext cx="1299411" cy="459901"/>
            <a:chOff x="1056" y="1728"/>
            <a:chExt cx="864" cy="288"/>
          </a:xfrm>
        </p:grpSpPr>
        <p:sp>
          <p:nvSpPr>
            <p:cNvPr id="59" name="Line 97"/>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0" name="Line 98"/>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1" name="Line 99"/>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2" name="Line 100"/>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3" name="Line 101"/>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4" name="Line 102"/>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sp>
        <p:nvSpPr>
          <p:cNvPr id="58" name="Line 164"/>
          <p:cNvSpPr>
            <a:spLocks noChangeShapeType="1"/>
          </p:cNvSpPr>
          <p:nvPr/>
        </p:nvSpPr>
        <p:spPr bwMode="auto">
          <a:xfrm flipV="1">
            <a:off x="6505074" y="3907121"/>
            <a:ext cx="360947" cy="306601"/>
          </a:xfrm>
          <a:prstGeom prst="line">
            <a:avLst/>
          </a:prstGeom>
          <a:noFill/>
          <a:ln w="9525">
            <a:solidFill>
              <a:schemeClr val="tx1"/>
            </a:solidFill>
            <a:miter lim="800000"/>
            <a:headEnd/>
            <a:tailEnd/>
          </a:ln>
          <a:effectLst/>
        </p:spPr>
        <p:txBody>
          <a:bodyPr wrap="none"/>
          <a:lstStyle/>
          <a:p>
            <a:endParaRPr lang="en-US" dirty="0"/>
          </a:p>
        </p:txBody>
      </p:sp>
      <p:pic>
        <p:nvPicPr>
          <p:cNvPr id="26628" name="Picture 4"/>
          <p:cNvPicPr>
            <a:picLocks noChangeAspect="1" noChangeArrowheads="1"/>
          </p:cNvPicPr>
          <p:nvPr/>
        </p:nvPicPr>
        <p:blipFill>
          <a:blip r:embed="rId6" cstate="print"/>
          <a:srcRect/>
          <a:stretch>
            <a:fillRect/>
          </a:stretch>
        </p:blipFill>
        <p:spPr bwMode="auto">
          <a:xfrm>
            <a:off x="685800" y="4271014"/>
            <a:ext cx="762000" cy="659946"/>
          </a:xfrm>
          <a:prstGeom prst="rect">
            <a:avLst/>
          </a:prstGeom>
          <a:noFill/>
          <a:ln w="9525">
            <a:noFill/>
            <a:miter lim="800000"/>
            <a:headEnd/>
            <a:tailEnd/>
          </a:ln>
          <a:effectLst/>
        </p:spPr>
      </p:pic>
      <p:graphicFrame>
        <p:nvGraphicFramePr>
          <p:cNvPr id="26630" name="Object 6"/>
          <p:cNvGraphicFramePr>
            <a:graphicFrameLocks noChangeAspect="1"/>
          </p:cNvGraphicFramePr>
          <p:nvPr/>
        </p:nvGraphicFramePr>
        <p:xfrm>
          <a:off x="0" y="4800600"/>
          <a:ext cx="847725" cy="327025"/>
        </p:xfrm>
        <a:graphic>
          <a:graphicData uri="http://schemas.openxmlformats.org/presentationml/2006/ole">
            <p:oleObj spid="_x0000_s331778" name="Visio" r:id="rId7" imgW="1422400" imgH="558800" progId="">
              <p:embed/>
            </p:oleObj>
          </a:graphicData>
        </a:graphic>
      </p:graphicFrame>
      <p:pic>
        <p:nvPicPr>
          <p:cNvPr id="26632" name="Picture 8"/>
          <p:cNvPicPr>
            <a:picLocks noChangeAspect="1" noChangeArrowheads="1"/>
          </p:cNvPicPr>
          <p:nvPr/>
        </p:nvPicPr>
        <p:blipFill>
          <a:blip r:embed="rId8" cstate="print"/>
          <a:srcRect/>
          <a:stretch>
            <a:fillRect/>
          </a:stretch>
        </p:blipFill>
        <p:spPr bwMode="auto">
          <a:xfrm>
            <a:off x="1752600" y="3661414"/>
            <a:ext cx="485775" cy="428625"/>
          </a:xfrm>
          <a:prstGeom prst="rect">
            <a:avLst/>
          </a:prstGeom>
          <a:noFill/>
          <a:ln w="9525">
            <a:noFill/>
            <a:miter lim="800000"/>
            <a:headEnd/>
            <a:tailEnd/>
          </a:ln>
          <a:effectLst/>
        </p:spPr>
      </p:pic>
      <p:pic>
        <p:nvPicPr>
          <p:cNvPr id="82" name="Picture 8"/>
          <p:cNvPicPr>
            <a:picLocks noChangeAspect="1" noChangeArrowheads="1"/>
          </p:cNvPicPr>
          <p:nvPr/>
        </p:nvPicPr>
        <p:blipFill>
          <a:blip r:embed="rId8" cstate="print"/>
          <a:srcRect/>
          <a:stretch>
            <a:fillRect/>
          </a:stretch>
        </p:blipFill>
        <p:spPr bwMode="auto">
          <a:xfrm>
            <a:off x="2362200" y="2823214"/>
            <a:ext cx="485775" cy="428625"/>
          </a:xfrm>
          <a:prstGeom prst="rect">
            <a:avLst/>
          </a:prstGeom>
          <a:noFill/>
          <a:ln w="9525">
            <a:noFill/>
            <a:miter lim="800000"/>
            <a:headEnd/>
            <a:tailEnd/>
          </a:ln>
          <a:effectLst/>
        </p:spPr>
      </p:pic>
      <p:pic>
        <p:nvPicPr>
          <p:cNvPr id="26633" name="Picture 9"/>
          <p:cNvPicPr>
            <a:picLocks noChangeAspect="1" noChangeArrowheads="1"/>
          </p:cNvPicPr>
          <p:nvPr/>
        </p:nvPicPr>
        <p:blipFill>
          <a:blip r:embed="rId8" cstate="print"/>
          <a:srcRect/>
          <a:stretch>
            <a:fillRect/>
          </a:stretch>
        </p:blipFill>
        <p:spPr bwMode="auto">
          <a:xfrm>
            <a:off x="5486400" y="2667000"/>
            <a:ext cx="485775" cy="428625"/>
          </a:xfrm>
          <a:prstGeom prst="rect">
            <a:avLst/>
          </a:prstGeom>
          <a:noFill/>
          <a:ln w="9525">
            <a:noFill/>
            <a:miter lim="800000"/>
            <a:headEnd/>
            <a:tailEnd/>
          </a:ln>
          <a:effectLst/>
        </p:spPr>
      </p:pic>
      <p:pic>
        <p:nvPicPr>
          <p:cNvPr id="26634" name="Picture 10"/>
          <p:cNvPicPr>
            <a:picLocks noChangeAspect="1" noChangeArrowheads="1"/>
          </p:cNvPicPr>
          <p:nvPr/>
        </p:nvPicPr>
        <p:blipFill>
          <a:blip r:embed="rId8" cstate="print"/>
          <a:srcRect/>
          <a:stretch>
            <a:fillRect/>
          </a:stretch>
        </p:blipFill>
        <p:spPr bwMode="auto">
          <a:xfrm>
            <a:off x="6781800" y="3509014"/>
            <a:ext cx="485775" cy="428625"/>
          </a:xfrm>
          <a:prstGeom prst="rect">
            <a:avLst/>
          </a:prstGeom>
          <a:noFill/>
          <a:ln w="9525">
            <a:noFill/>
            <a:miter lim="800000"/>
            <a:headEnd/>
            <a:tailEnd/>
          </a:ln>
          <a:effectLst/>
        </p:spPr>
      </p:pic>
      <p:pic>
        <p:nvPicPr>
          <p:cNvPr id="26635" name="Picture 11"/>
          <p:cNvPicPr>
            <a:picLocks noChangeAspect="1" noChangeArrowheads="1"/>
          </p:cNvPicPr>
          <p:nvPr/>
        </p:nvPicPr>
        <p:blipFill>
          <a:blip r:embed="rId9" cstate="print"/>
          <a:srcRect/>
          <a:stretch>
            <a:fillRect/>
          </a:stretch>
        </p:blipFill>
        <p:spPr bwMode="auto">
          <a:xfrm>
            <a:off x="8229600" y="4038600"/>
            <a:ext cx="771525" cy="791828"/>
          </a:xfrm>
          <a:prstGeom prst="rect">
            <a:avLst/>
          </a:prstGeom>
          <a:noFill/>
          <a:ln w="9525">
            <a:noFill/>
            <a:miter lim="800000"/>
            <a:headEnd/>
            <a:tailEnd/>
          </a:ln>
          <a:effectLst/>
        </p:spPr>
      </p:pic>
      <p:pic>
        <p:nvPicPr>
          <p:cNvPr id="26636" name="Picture 12"/>
          <p:cNvPicPr>
            <a:picLocks noChangeAspect="1" noChangeArrowheads="1"/>
          </p:cNvPicPr>
          <p:nvPr/>
        </p:nvPicPr>
        <p:blipFill>
          <a:blip r:embed="rId10" cstate="print"/>
          <a:srcRect/>
          <a:stretch>
            <a:fillRect/>
          </a:stretch>
        </p:blipFill>
        <p:spPr bwMode="auto">
          <a:xfrm>
            <a:off x="1219200" y="1832614"/>
            <a:ext cx="609600" cy="609600"/>
          </a:xfrm>
          <a:prstGeom prst="rect">
            <a:avLst/>
          </a:prstGeom>
          <a:noFill/>
          <a:ln w="9525">
            <a:noFill/>
            <a:miter lim="800000"/>
            <a:headEnd/>
            <a:tailEnd/>
          </a:ln>
          <a:effectLst/>
        </p:spPr>
      </p:pic>
      <p:pic>
        <p:nvPicPr>
          <p:cNvPr id="26637" name="Picture 13"/>
          <p:cNvPicPr>
            <a:picLocks noChangeAspect="1" noChangeArrowheads="1"/>
          </p:cNvPicPr>
          <p:nvPr/>
        </p:nvPicPr>
        <p:blipFill>
          <a:blip r:embed="rId11" cstate="print"/>
          <a:srcRect/>
          <a:stretch>
            <a:fillRect/>
          </a:stretch>
        </p:blipFill>
        <p:spPr bwMode="auto">
          <a:xfrm>
            <a:off x="6781800" y="2366014"/>
            <a:ext cx="590550" cy="419601"/>
          </a:xfrm>
          <a:prstGeom prst="rect">
            <a:avLst/>
          </a:prstGeom>
          <a:noFill/>
          <a:ln w="9525">
            <a:noFill/>
            <a:miter lim="800000"/>
            <a:headEnd/>
            <a:tailEnd/>
          </a:ln>
          <a:effectLst/>
        </p:spPr>
      </p:pic>
      <p:pic>
        <p:nvPicPr>
          <p:cNvPr id="84" name="Picture 3"/>
          <p:cNvPicPr>
            <a:picLocks noChangeAspect="1" noChangeArrowheads="1"/>
          </p:cNvPicPr>
          <p:nvPr/>
        </p:nvPicPr>
        <p:blipFill>
          <a:blip r:embed="rId12" cstate="print"/>
          <a:srcRect/>
          <a:stretch>
            <a:fillRect/>
          </a:stretch>
        </p:blipFill>
        <p:spPr bwMode="auto">
          <a:xfrm>
            <a:off x="8305800" y="4876800"/>
            <a:ext cx="677863" cy="336550"/>
          </a:xfrm>
          <a:prstGeom prst="rect">
            <a:avLst/>
          </a:prstGeom>
          <a:noFill/>
          <a:ln w="9525">
            <a:miter lim="800000"/>
            <a:headEnd/>
            <a:tailEnd/>
          </a:ln>
          <a:effectLst/>
        </p:spPr>
      </p:pic>
      <p:sp>
        <p:nvSpPr>
          <p:cNvPr id="39" name="Line 66"/>
          <p:cNvSpPr>
            <a:spLocks noChangeShapeType="1"/>
          </p:cNvSpPr>
          <p:nvPr/>
        </p:nvSpPr>
        <p:spPr bwMode="auto">
          <a:xfrm flipH="1">
            <a:off x="1740568" y="4367023"/>
            <a:ext cx="577516" cy="1073103"/>
          </a:xfrm>
          <a:prstGeom prst="line">
            <a:avLst/>
          </a:prstGeom>
          <a:noFill/>
          <a:ln w="9525">
            <a:solidFill>
              <a:schemeClr val="tx1"/>
            </a:solidFill>
            <a:miter lim="800000"/>
            <a:headEnd/>
            <a:tailEnd/>
          </a:ln>
          <a:effectLst/>
        </p:spPr>
        <p:txBody>
          <a:bodyPr wrap="none"/>
          <a:lstStyle/>
          <a:p>
            <a:endParaRPr lang="en-US" dirty="0"/>
          </a:p>
        </p:txBody>
      </p:sp>
      <p:sp>
        <p:nvSpPr>
          <p:cNvPr id="133" name="Line 55"/>
          <p:cNvSpPr>
            <a:spLocks noChangeShapeType="1"/>
          </p:cNvSpPr>
          <p:nvPr/>
        </p:nvSpPr>
        <p:spPr bwMode="auto">
          <a:xfrm flipH="1">
            <a:off x="3200400" y="3429000"/>
            <a:ext cx="649705" cy="536551"/>
          </a:xfrm>
          <a:prstGeom prst="line">
            <a:avLst/>
          </a:prstGeom>
          <a:noFill/>
          <a:ln w="9525">
            <a:solidFill>
              <a:schemeClr val="tx1"/>
            </a:solidFill>
            <a:miter lim="800000"/>
            <a:headEnd/>
            <a:tailEnd/>
          </a:ln>
          <a:effectLst/>
        </p:spPr>
        <p:txBody>
          <a:bodyPr wrap="none"/>
          <a:lstStyle/>
          <a:p>
            <a:endParaRPr lang="en-US" dirty="0"/>
          </a:p>
        </p:txBody>
      </p:sp>
      <p:sp>
        <p:nvSpPr>
          <p:cNvPr id="77" name="TextBox 76"/>
          <p:cNvSpPr txBox="1"/>
          <p:nvPr/>
        </p:nvSpPr>
        <p:spPr>
          <a:xfrm>
            <a:off x="5105400" y="2362200"/>
            <a:ext cx="1293944" cy="307777"/>
          </a:xfrm>
          <a:prstGeom prst="rect">
            <a:avLst/>
          </a:prstGeom>
          <a:noFill/>
        </p:spPr>
        <p:txBody>
          <a:bodyPr wrap="none" rtlCol="0">
            <a:spAutoFit/>
          </a:bodyPr>
          <a:lstStyle/>
          <a:p>
            <a:r>
              <a:rPr lang="en-US" sz="1400" dirty="0" smtClean="0">
                <a:latin typeface="Comic Sans MS" pitchFamily="66" charset="0"/>
              </a:rPr>
              <a:t>SIP Server C</a:t>
            </a:r>
            <a:endParaRPr lang="en-US" sz="1400" dirty="0">
              <a:latin typeface="Comic Sans MS" pitchFamily="66" charset="0"/>
            </a:endParaRPr>
          </a:p>
        </p:txBody>
      </p:sp>
      <p:sp>
        <p:nvSpPr>
          <p:cNvPr id="78" name="TextBox 77"/>
          <p:cNvSpPr txBox="1"/>
          <p:nvPr/>
        </p:nvSpPr>
        <p:spPr>
          <a:xfrm>
            <a:off x="5562600" y="3581400"/>
            <a:ext cx="1316386" cy="307777"/>
          </a:xfrm>
          <a:prstGeom prst="rect">
            <a:avLst/>
          </a:prstGeom>
          <a:noFill/>
        </p:spPr>
        <p:txBody>
          <a:bodyPr wrap="none" rtlCol="0">
            <a:spAutoFit/>
          </a:bodyPr>
          <a:lstStyle/>
          <a:p>
            <a:r>
              <a:rPr lang="en-US" sz="1400" dirty="0" smtClean="0">
                <a:latin typeface="Comic Sans MS" pitchFamily="66" charset="0"/>
              </a:rPr>
              <a:t>SIP Server D</a:t>
            </a:r>
            <a:endParaRPr lang="en-US" sz="1400" dirty="0">
              <a:latin typeface="Comic Sans MS" pitchFamily="66" charset="0"/>
            </a:endParaRPr>
          </a:p>
        </p:txBody>
      </p:sp>
      <p:sp>
        <p:nvSpPr>
          <p:cNvPr id="79" name="TextBox 78"/>
          <p:cNvSpPr txBox="1"/>
          <p:nvPr/>
        </p:nvSpPr>
        <p:spPr>
          <a:xfrm>
            <a:off x="2133600" y="2514600"/>
            <a:ext cx="1300356" cy="307777"/>
          </a:xfrm>
          <a:prstGeom prst="rect">
            <a:avLst/>
          </a:prstGeom>
          <a:noFill/>
        </p:spPr>
        <p:txBody>
          <a:bodyPr wrap="none" rtlCol="0">
            <a:spAutoFit/>
          </a:bodyPr>
          <a:lstStyle/>
          <a:p>
            <a:r>
              <a:rPr lang="en-US" sz="1400" dirty="0" smtClean="0">
                <a:latin typeface="Comic Sans MS" pitchFamily="66" charset="0"/>
              </a:rPr>
              <a:t>SIP Server B</a:t>
            </a:r>
            <a:endParaRPr lang="en-US" sz="1400" dirty="0">
              <a:latin typeface="Comic Sans MS" pitchFamily="66" charset="0"/>
            </a:endParaRPr>
          </a:p>
        </p:txBody>
      </p:sp>
      <p:sp>
        <p:nvSpPr>
          <p:cNvPr id="80" name="TextBox 79"/>
          <p:cNvSpPr txBox="1"/>
          <p:nvPr/>
        </p:nvSpPr>
        <p:spPr>
          <a:xfrm>
            <a:off x="457200" y="3657600"/>
            <a:ext cx="1317990" cy="307777"/>
          </a:xfrm>
          <a:prstGeom prst="rect">
            <a:avLst/>
          </a:prstGeom>
          <a:noFill/>
        </p:spPr>
        <p:txBody>
          <a:bodyPr wrap="none" rtlCol="0">
            <a:spAutoFit/>
          </a:bodyPr>
          <a:lstStyle/>
          <a:p>
            <a:r>
              <a:rPr lang="en-US" sz="1400" dirty="0" smtClean="0">
                <a:latin typeface="Comic Sans MS" pitchFamily="66" charset="0"/>
              </a:rPr>
              <a:t>SIP Server A</a:t>
            </a:r>
            <a:endParaRPr lang="en-US" sz="1400" dirty="0">
              <a:latin typeface="Comic Sans MS" pitchFamily="66" charset="0"/>
            </a:endParaRPr>
          </a:p>
        </p:txBody>
      </p:sp>
      <p:sp>
        <p:nvSpPr>
          <p:cNvPr id="81" name="TextBox 80"/>
          <p:cNvSpPr txBox="1"/>
          <p:nvPr/>
        </p:nvSpPr>
        <p:spPr>
          <a:xfrm>
            <a:off x="152400" y="2438400"/>
            <a:ext cx="1853392" cy="307777"/>
          </a:xfrm>
          <a:prstGeom prst="rect">
            <a:avLst/>
          </a:prstGeom>
          <a:noFill/>
        </p:spPr>
        <p:txBody>
          <a:bodyPr wrap="none" rtlCol="0">
            <a:spAutoFit/>
          </a:bodyPr>
          <a:lstStyle/>
          <a:p>
            <a:r>
              <a:rPr lang="en-US" sz="1400" dirty="0" smtClean="0">
                <a:latin typeface="Comic Sans MS" pitchFamily="66" charset="0"/>
              </a:rPr>
              <a:t>DNS/ENUM Server</a:t>
            </a:r>
            <a:endParaRPr lang="en-US" sz="1400" dirty="0">
              <a:latin typeface="Comic Sans MS" pitchFamily="66" charset="0"/>
            </a:endParaRPr>
          </a:p>
        </p:txBody>
      </p:sp>
      <p:sp>
        <p:nvSpPr>
          <p:cNvPr id="83" name="TextBox 82"/>
          <p:cNvSpPr txBox="1"/>
          <p:nvPr/>
        </p:nvSpPr>
        <p:spPr>
          <a:xfrm>
            <a:off x="6629400" y="2057400"/>
            <a:ext cx="1664238" cy="307777"/>
          </a:xfrm>
          <a:prstGeom prst="rect">
            <a:avLst/>
          </a:prstGeom>
          <a:noFill/>
        </p:spPr>
        <p:txBody>
          <a:bodyPr wrap="none" rtlCol="0">
            <a:spAutoFit/>
          </a:bodyPr>
          <a:lstStyle/>
          <a:p>
            <a:r>
              <a:rPr lang="en-US" sz="1400" dirty="0" smtClean="0">
                <a:latin typeface="Comic Sans MS" pitchFamily="66" charset="0"/>
              </a:rPr>
              <a:t>Local Location DB</a:t>
            </a:r>
            <a:endParaRPr lang="en-US" sz="1400" dirty="0">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40" descr="http://www.infocellar.com/networks/graphics/images/cloud-basic%20(small).jpg"/>
          <p:cNvPicPr>
            <a:picLocks noChangeAspect="1" noChangeArrowheads="1"/>
          </p:cNvPicPr>
          <p:nvPr/>
        </p:nvPicPr>
        <p:blipFill>
          <a:blip r:embed="rId3" cstate="print"/>
          <a:srcRect/>
          <a:stretch>
            <a:fillRect/>
          </a:stretch>
        </p:blipFill>
        <p:spPr bwMode="auto">
          <a:xfrm>
            <a:off x="152400" y="4137072"/>
            <a:ext cx="3465095" cy="1992905"/>
          </a:xfrm>
          <a:prstGeom prst="rect">
            <a:avLst/>
          </a:prstGeom>
          <a:noFill/>
        </p:spPr>
      </p:pic>
      <p:sp>
        <p:nvSpPr>
          <p:cNvPr id="2" name="Title 1"/>
          <p:cNvSpPr>
            <a:spLocks noGrp="1"/>
          </p:cNvSpPr>
          <p:nvPr>
            <p:ph type="title"/>
          </p:nvPr>
        </p:nvSpPr>
        <p:spPr/>
        <p:txBody>
          <a:bodyPr/>
          <a:lstStyle/>
          <a:p>
            <a:r>
              <a:rPr lang="en-US" dirty="0" smtClean="0"/>
              <a:t>VoIP - A Typical Internet Mulitmedia Service</a:t>
            </a:r>
            <a:endParaRPr lang="en-US" dirty="0"/>
          </a:p>
        </p:txBody>
      </p:sp>
      <p:pic>
        <p:nvPicPr>
          <p:cNvPr id="10" name="Picture 25" descr="http://www.infocellar.com/networks/graphics/images/cloud-basic%20(small).jpg"/>
          <p:cNvPicPr>
            <a:picLocks noChangeAspect="1" noChangeArrowheads="1"/>
          </p:cNvPicPr>
          <p:nvPr/>
        </p:nvPicPr>
        <p:blipFill>
          <a:blip r:embed="rId3" cstate="print"/>
          <a:srcRect/>
          <a:stretch>
            <a:fillRect/>
          </a:stretch>
        </p:blipFill>
        <p:spPr bwMode="auto">
          <a:xfrm>
            <a:off x="5029200" y="4038600"/>
            <a:ext cx="3176337" cy="1421222"/>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dirty="0"/>
          </a:p>
        </p:txBody>
      </p:sp>
      <p:pic>
        <p:nvPicPr>
          <p:cNvPr id="9" name="Picture 41" descr="http://www.infocellar.com/networks/graphics/images/cloud-basic%20(small).jpg"/>
          <p:cNvPicPr>
            <a:picLocks noChangeAspect="1" noChangeArrowheads="1"/>
          </p:cNvPicPr>
          <p:nvPr/>
        </p:nvPicPr>
        <p:blipFill>
          <a:blip r:embed="rId3" cstate="print"/>
          <a:srcRect/>
          <a:stretch>
            <a:fillRect/>
          </a:stretch>
        </p:blipFill>
        <p:spPr bwMode="auto">
          <a:xfrm>
            <a:off x="2390274" y="3140619"/>
            <a:ext cx="1732547" cy="996453"/>
          </a:xfrm>
          <a:prstGeom prst="rect">
            <a:avLst/>
          </a:prstGeom>
          <a:noFill/>
        </p:spPr>
      </p:pic>
      <p:pic>
        <p:nvPicPr>
          <p:cNvPr id="11" name="Picture 31" descr="router-blue-small.jpg">
            <a:hlinkClick r:id="rId4"/>
          </p:cNvPr>
          <p:cNvPicPr>
            <a:picLocks noChangeAspect="1" noChangeArrowheads="1"/>
          </p:cNvPicPr>
          <p:nvPr/>
        </p:nvPicPr>
        <p:blipFill>
          <a:blip r:embed="rId5" cstate="print"/>
          <a:srcRect/>
          <a:stretch>
            <a:fillRect/>
          </a:stretch>
        </p:blipFill>
        <p:spPr bwMode="auto">
          <a:xfrm>
            <a:off x="6216316" y="4137072"/>
            <a:ext cx="360947" cy="217176"/>
          </a:xfrm>
          <a:prstGeom prst="rect">
            <a:avLst/>
          </a:prstGeom>
          <a:noFill/>
        </p:spPr>
      </p:pic>
      <p:pic>
        <p:nvPicPr>
          <p:cNvPr id="12" name="Picture 38" descr="router-blue-small.jpg">
            <a:hlinkClick r:id="rId4"/>
          </p:cNvPr>
          <p:cNvPicPr>
            <a:picLocks noChangeAspect="1" noChangeArrowheads="1"/>
          </p:cNvPicPr>
          <p:nvPr/>
        </p:nvPicPr>
        <p:blipFill>
          <a:blip r:embed="rId5" cstate="print"/>
          <a:srcRect/>
          <a:stretch>
            <a:fillRect/>
          </a:stretch>
        </p:blipFill>
        <p:spPr bwMode="auto">
          <a:xfrm>
            <a:off x="6793832" y="4980224"/>
            <a:ext cx="562476" cy="340135"/>
          </a:xfrm>
          <a:prstGeom prst="rect">
            <a:avLst/>
          </a:prstGeom>
          <a:noFill/>
        </p:spPr>
      </p:pic>
      <p:pic>
        <p:nvPicPr>
          <p:cNvPr id="13" name="Picture 39" descr="router-blue-small.jpg">
            <a:hlinkClick r:id="rId4"/>
          </p:cNvPr>
          <p:cNvPicPr>
            <a:picLocks noChangeAspect="1" noChangeArrowheads="1"/>
          </p:cNvPicPr>
          <p:nvPr/>
        </p:nvPicPr>
        <p:blipFill>
          <a:blip r:embed="rId5" cstate="print"/>
          <a:srcRect/>
          <a:stretch>
            <a:fillRect/>
          </a:stretch>
        </p:blipFill>
        <p:spPr bwMode="auto">
          <a:xfrm>
            <a:off x="5205663" y="4675220"/>
            <a:ext cx="433137" cy="261888"/>
          </a:xfrm>
          <a:prstGeom prst="rect">
            <a:avLst/>
          </a:prstGeom>
          <a:noFill/>
        </p:spPr>
      </p:pic>
      <p:pic>
        <p:nvPicPr>
          <p:cNvPr id="15" name="Picture 42" descr="http://www.infocellar.com/networks/graphics/images/cloud-basic%20(small).jpg"/>
          <p:cNvPicPr>
            <a:picLocks noChangeAspect="1" noChangeArrowheads="1"/>
          </p:cNvPicPr>
          <p:nvPr/>
        </p:nvPicPr>
        <p:blipFill>
          <a:blip r:embed="rId3" cstate="print"/>
          <a:srcRect/>
          <a:stretch>
            <a:fillRect/>
          </a:stretch>
        </p:blipFill>
        <p:spPr bwMode="auto">
          <a:xfrm>
            <a:off x="4411579" y="3048000"/>
            <a:ext cx="1227221" cy="705821"/>
          </a:xfrm>
          <a:prstGeom prst="rect">
            <a:avLst/>
          </a:prstGeom>
          <a:noFill/>
        </p:spPr>
      </p:pic>
      <p:pic>
        <p:nvPicPr>
          <p:cNvPr id="16" name="Picture 43" descr="router-blue-small.jpg">
            <a:hlinkClick r:id="rId4"/>
          </p:cNvPr>
          <p:cNvPicPr>
            <a:picLocks noChangeAspect="1" noChangeArrowheads="1"/>
          </p:cNvPicPr>
          <p:nvPr/>
        </p:nvPicPr>
        <p:blipFill>
          <a:blip r:embed="rId5" cstate="print"/>
          <a:srcRect/>
          <a:stretch>
            <a:fillRect/>
          </a:stretch>
        </p:blipFill>
        <p:spPr bwMode="auto">
          <a:xfrm>
            <a:off x="1307432" y="5320359"/>
            <a:ext cx="577516" cy="349717"/>
          </a:xfrm>
          <a:prstGeom prst="rect">
            <a:avLst/>
          </a:prstGeom>
          <a:noFill/>
        </p:spPr>
      </p:pic>
      <p:pic>
        <p:nvPicPr>
          <p:cNvPr id="17" name="Picture 44" descr="router-blue-small.jpg">
            <a:hlinkClick r:id="rId4"/>
          </p:cNvPr>
          <p:cNvPicPr>
            <a:picLocks noChangeAspect="1" noChangeArrowheads="1"/>
          </p:cNvPicPr>
          <p:nvPr/>
        </p:nvPicPr>
        <p:blipFill>
          <a:blip r:embed="rId5" cstate="print"/>
          <a:srcRect/>
          <a:stretch>
            <a:fillRect/>
          </a:stretch>
        </p:blipFill>
        <p:spPr bwMode="auto">
          <a:xfrm>
            <a:off x="2245895" y="4268016"/>
            <a:ext cx="360947" cy="218772"/>
          </a:xfrm>
          <a:prstGeom prst="rect">
            <a:avLst/>
          </a:prstGeom>
          <a:noFill/>
        </p:spPr>
      </p:pic>
      <p:pic>
        <p:nvPicPr>
          <p:cNvPr id="18" name="Picture 45" descr="router-blue-small.jpg">
            <a:hlinkClick r:id="rId4"/>
          </p:cNvPr>
          <p:cNvPicPr>
            <a:picLocks noChangeAspect="1" noChangeArrowheads="1"/>
          </p:cNvPicPr>
          <p:nvPr/>
        </p:nvPicPr>
        <p:blipFill>
          <a:blip r:embed="rId5" cstate="print"/>
          <a:srcRect/>
          <a:stretch>
            <a:fillRect/>
          </a:stretch>
        </p:blipFill>
        <p:spPr bwMode="auto">
          <a:xfrm>
            <a:off x="2895600" y="3907121"/>
            <a:ext cx="360947" cy="218772"/>
          </a:xfrm>
          <a:prstGeom prst="rect">
            <a:avLst/>
          </a:prstGeom>
          <a:noFill/>
        </p:spPr>
      </p:pic>
      <p:pic>
        <p:nvPicPr>
          <p:cNvPr id="19" name="Picture 46" descr="router-blue-small.jpg">
            <a:hlinkClick r:id="rId4"/>
          </p:cNvPr>
          <p:cNvPicPr>
            <a:picLocks noChangeAspect="1" noChangeArrowheads="1"/>
          </p:cNvPicPr>
          <p:nvPr/>
        </p:nvPicPr>
        <p:blipFill>
          <a:blip r:embed="rId5" cstate="print"/>
          <a:srcRect/>
          <a:stretch>
            <a:fillRect/>
          </a:stretch>
        </p:blipFill>
        <p:spPr bwMode="auto">
          <a:xfrm>
            <a:off x="3112168" y="3107085"/>
            <a:ext cx="288758" cy="175657"/>
          </a:xfrm>
          <a:prstGeom prst="rect">
            <a:avLst/>
          </a:prstGeom>
          <a:noFill/>
        </p:spPr>
      </p:pic>
      <p:pic>
        <p:nvPicPr>
          <p:cNvPr id="20" name="Picture 47" descr="router-blue-small.jpg">
            <a:hlinkClick r:id="rId4"/>
          </p:cNvPr>
          <p:cNvPicPr>
            <a:picLocks noChangeAspect="1" noChangeArrowheads="1"/>
          </p:cNvPicPr>
          <p:nvPr/>
        </p:nvPicPr>
        <p:blipFill>
          <a:blip r:embed="rId5" cstate="print"/>
          <a:srcRect/>
          <a:stretch>
            <a:fillRect/>
          </a:stretch>
        </p:blipFill>
        <p:spPr bwMode="auto">
          <a:xfrm>
            <a:off x="3761874" y="3271564"/>
            <a:ext cx="288758" cy="175657"/>
          </a:xfrm>
          <a:prstGeom prst="rect">
            <a:avLst/>
          </a:prstGeom>
          <a:noFill/>
        </p:spPr>
      </p:pic>
      <p:pic>
        <p:nvPicPr>
          <p:cNvPr id="21" name="Picture 48" descr="router-blue-small.jpg">
            <a:hlinkClick r:id="rId4"/>
          </p:cNvPr>
          <p:cNvPicPr>
            <a:picLocks noChangeAspect="1" noChangeArrowheads="1"/>
          </p:cNvPicPr>
          <p:nvPr/>
        </p:nvPicPr>
        <p:blipFill>
          <a:blip r:embed="rId5" cstate="print"/>
          <a:srcRect/>
          <a:stretch>
            <a:fillRect/>
          </a:stretch>
        </p:blipFill>
        <p:spPr bwMode="auto">
          <a:xfrm>
            <a:off x="4339389" y="3271564"/>
            <a:ext cx="288758" cy="175657"/>
          </a:xfrm>
          <a:prstGeom prst="rect">
            <a:avLst/>
          </a:prstGeom>
          <a:noFill/>
        </p:spPr>
      </p:pic>
      <p:pic>
        <p:nvPicPr>
          <p:cNvPr id="22" name="Picture 49" descr="router-blue-small.jpg">
            <a:hlinkClick r:id="rId4"/>
          </p:cNvPr>
          <p:cNvPicPr>
            <a:picLocks noChangeAspect="1" noChangeArrowheads="1"/>
          </p:cNvPicPr>
          <p:nvPr/>
        </p:nvPicPr>
        <p:blipFill>
          <a:blip r:embed="rId5" cstate="print"/>
          <a:srcRect/>
          <a:stretch>
            <a:fillRect/>
          </a:stretch>
        </p:blipFill>
        <p:spPr bwMode="auto">
          <a:xfrm>
            <a:off x="4844716" y="3578164"/>
            <a:ext cx="288758" cy="175657"/>
          </a:xfrm>
          <a:prstGeom prst="rect">
            <a:avLst/>
          </a:prstGeom>
          <a:noFill/>
        </p:spPr>
      </p:pic>
      <p:pic>
        <p:nvPicPr>
          <p:cNvPr id="23" name="Picture 50" descr="router-blue-small.jpg">
            <a:hlinkClick r:id="rId4"/>
          </p:cNvPr>
          <p:cNvPicPr>
            <a:picLocks noChangeAspect="1" noChangeArrowheads="1"/>
          </p:cNvPicPr>
          <p:nvPr/>
        </p:nvPicPr>
        <p:blipFill>
          <a:blip r:embed="rId5" cstate="print"/>
          <a:srcRect/>
          <a:stretch>
            <a:fillRect/>
          </a:stretch>
        </p:blipFill>
        <p:spPr bwMode="auto">
          <a:xfrm>
            <a:off x="4989095" y="3293920"/>
            <a:ext cx="288758" cy="175657"/>
          </a:xfrm>
          <a:prstGeom prst="rect">
            <a:avLst/>
          </a:prstGeom>
          <a:noFill/>
        </p:spPr>
      </p:pic>
      <p:pic>
        <p:nvPicPr>
          <p:cNvPr id="24" name="Picture 51" descr="router-blue-small.jpg">
            <a:hlinkClick r:id="rId4"/>
          </p:cNvPr>
          <p:cNvPicPr>
            <a:picLocks noChangeAspect="1" noChangeArrowheads="1"/>
          </p:cNvPicPr>
          <p:nvPr/>
        </p:nvPicPr>
        <p:blipFill>
          <a:blip r:embed="rId5" cstate="print"/>
          <a:srcRect/>
          <a:stretch>
            <a:fillRect/>
          </a:stretch>
        </p:blipFill>
        <p:spPr bwMode="auto">
          <a:xfrm>
            <a:off x="5422232" y="3194913"/>
            <a:ext cx="288758" cy="175657"/>
          </a:xfrm>
          <a:prstGeom prst="rect">
            <a:avLst/>
          </a:prstGeom>
          <a:noFill/>
        </p:spPr>
      </p:pic>
      <p:pic>
        <p:nvPicPr>
          <p:cNvPr id="25" name="Picture 52" descr="router-blue-small.jpg">
            <a:hlinkClick r:id="rId4"/>
          </p:cNvPr>
          <p:cNvPicPr>
            <a:picLocks noChangeAspect="1" noChangeArrowheads="1"/>
          </p:cNvPicPr>
          <p:nvPr/>
        </p:nvPicPr>
        <p:blipFill>
          <a:blip r:embed="rId5" cstate="print"/>
          <a:srcRect/>
          <a:stretch>
            <a:fillRect/>
          </a:stretch>
        </p:blipFill>
        <p:spPr bwMode="auto">
          <a:xfrm>
            <a:off x="2751221" y="3424864"/>
            <a:ext cx="288758" cy="175657"/>
          </a:xfrm>
          <a:prstGeom prst="rect">
            <a:avLst/>
          </a:prstGeom>
          <a:noFill/>
        </p:spPr>
      </p:pic>
      <p:sp>
        <p:nvSpPr>
          <p:cNvPr id="26" name="Line 53"/>
          <p:cNvSpPr>
            <a:spLocks noChangeShapeType="1"/>
          </p:cNvSpPr>
          <p:nvPr/>
        </p:nvSpPr>
        <p:spPr bwMode="auto">
          <a:xfrm>
            <a:off x="2895600" y="3600521"/>
            <a:ext cx="144379" cy="306601"/>
          </a:xfrm>
          <a:prstGeom prst="line">
            <a:avLst/>
          </a:prstGeom>
          <a:noFill/>
          <a:ln w="9525">
            <a:solidFill>
              <a:schemeClr val="tx1"/>
            </a:solidFill>
            <a:miter lim="800000"/>
            <a:headEnd/>
            <a:tailEnd/>
          </a:ln>
          <a:effectLst/>
        </p:spPr>
        <p:txBody>
          <a:bodyPr wrap="none"/>
          <a:lstStyle/>
          <a:p>
            <a:endParaRPr lang="en-US" dirty="0"/>
          </a:p>
        </p:txBody>
      </p:sp>
      <p:sp>
        <p:nvSpPr>
          <p:cNvPr id="27" name="Line 54"/>
          <p:cNvSpPr>
            <a:spLocks noChangeShapeType="1"/>
          </p:cNvSpPr>
          <p:nvPr/>
        </p:nvSpPr>
        <p:spPr bwMode="auto">
          <a:xfrm flipH="1">
            <a:off x="2895600" y="3217270"/>
            <a:ext cx="288758" cy="229951"/>
          </a:xfrm>
          <a:prstGeom prst="line">
            <a:avLst/>
          </a:prstGeom>
          <a:noFill/>
          <a:ln w="9525">
            <a:solidFill>
              <a:schemeClr val="tx1"/>
            </a:solidFill>
            <a:miter lim="800000"/>
            <a:headEnd/>
            <a:tailEnd/>
          </a:ln>
          <a:effectLst/>
        </p:spPr>
        <p:txBody>
          <a:bodyPr wrap="none"/>
          <a:lstStyle/>
          <a:p>
            <a:endParaRPr lang="en-US" dirty="0"/>
          </a:p>
        </p:txBody>
      </p:sp>
      <p:sp>
        <p:nvSpPr>
          <p:cNvPr id="28" name="Line 55"/>
          <p:cNvSpPr>
            <a:spLocks noChangeShapeType="1"/>
          </p:cNvSpPr>
          <p:nvPr/>
        </p:nvSpPr>
        <p:spPr bwMode="auto">
          <a:xfrm flipH="1">
            <a:off x="3184358" y="3370570"/>
            <a:ext cx="649705" cy="536551"/>
          </a:xfrm>
          <a:prstGeom prst="line">
            <a:avLst/>
          </a:prstGeom>
          <a:noFill/>
          <a:ln w="9525">
            <a:solidFill>
              <a:schemeClr val="tx1"/>
            </a:solidFill>
            <a:miter lim="800000"/>
            <a:headEnd/>
            <a:tailEnd/>
          </a:ln>
          <a:effectLst/>
        </p:spPr>
        <p:txBody>
          <a:bodyPr wrap="none"/>
          <a:lstStyle/>
          <a:p>
            <a:endParaRPr lang="en-US" dirty="0"/>
          </a:p>
        </p:txBody>
      </p:sp>
      <p:sp>
        <p:nvSpPr>
          <p:cNvPr id="29" name="Line 56"/>
          <p:cNvSpPr>
            <a:spLocks noChangeShapeType="1"/>
          </p:cNvSpPr>
          <p:nvPr/>
        </p:nvSpPr>
        <p:spPr bwMode="auto">
          <a:xfrm>
            <a:off x="3400926" y="321727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0" name="Line 57"/>
          <p:cNvSpPr>
            <a:spLocks noChangeShapeType="1"/>
          </p:cNvSpPr>
          <p:nvPr/>
        </p:nvSpPr>
        <p:spPr bwMode="auto">
          <a:xfrm flipV="1">
            <a:off x="2967789" y="3370570"/>
            <a:ext cx="794084" cy="153300"/>
          </a:xfrm>
          <a:prstGeom prst="line">
            <a:avLst/>
          </a:prstGeom>
          <a:noFill/>
          <a:ln w="9525">
            <a:solidFill>
              <a:schemeClr val="tx1"/>
            </a:solidFill>
            <a:miter lim="800000"/>
            <a:headEnd/>
            <a:tailEnd/>
          </a:ln>
          <a:effectLst/>
        </p:spPr>
        <p:txBody>
          <a:bodyPr wrap="none"/>
          <a:lstStyle/>
          <a:p>
            <a:endParaRPr lang="en-US" dirty="0"/>
          </a:p>
        </p:txBody>
      </p:sp>
      <p:sp>
        <p:nvSpPr>
          <p:cNvPr id="31" name="Line 58"/>
          <p:cNvSpPr>
            <a:spLocks noChangeShapeType="1"/>
          </p:cNvSpPr>
          <p:nvPr/>
        </p:nvSpPr>
        <p:spPr bwMode="auto">
          <a:xfrm>
            <a:off x="3978442"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2" name="Line 59"/>
          <p:cNvSpPr>
            <a:spLocks noChangeShapeType="1"/>
          </p:cNvSpPr>
          <p:nvPr/>
        </p:nvSpPr>
        <p:spPr bwMode="auto">
          <a:xfrm>
            <a:off x="4628147"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3" name="Line 60"/>
          <p:cNvSpPr>
            <a:spLocks noChangeShapeType="1"/>
          </p:cNvSpPr>
          <p:nvPr/>
        </p:nvSpPr>
        <p:spPr bwMode="auto">
          <a:xfrm flipV="1">
            <a:off x="5205663" y="329392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4" name="Line 61"/>
          <p:cNvSpPr>
            <a:spLocks noChangeShapeType="1"/>
          </p:cNvSpPr>
          <p:nvPr/>
        </p:nvSpPr>
        <p:spPr bwMode="auto">
          <a:xfrm>
            <a:off x="4555958" y="3370570"/>
            <a:ext cx="433137" cy="306601"/>
          </a:xfrm>
          <a:prstGeom prst="line">
            <a:avLst/>
          </a:prstGeom>
          <a:noFill/>
          <a:ln w="9525">
            <a:solidFill>
              <a:schemeClr val="tx1"/>
            </a:solidFill>
            <a:miter lim="800000"/>
            <a:headEnd/>
            <a:tailEnd/>
          </a:ln>
          <a:effectLst/>
        </p:spPr>
        <p:txBody>
          <a:bodyPr wrap="none"/>
          <a:lstStyle/>
          <a:p>
            <a:endParaRPr lang="en-US" dirty="0"/>
          </a:p>
        </p:txBody>
      </p:sp>
      <p:sp>
        <p:nvSpPr>
          <p:cNvPr id="35" name="Line 62"/>
          <p:cNvSpPr>
            <a:spLocks noChangeShapeType="1"/>
          </p:cNvSpPr>
          <p:nvPr/>
        </p:nvSpPr>
        <p:spPr bwMode="auto">
          <a:xfrm flipH="1">
            <a:off x="5061284" y="3447220"/>
            <a:ext cx="72189" cy="153300"/>
          </a:xfrm>
          <a:prstGeom prst="line">
            <a:avLst/>
          </a:prstGeom>
          <a:noFill/>
          <a:ln w="9525">
            <a:solidFill>
              <a:schemeClr val="tx1"/>
            </a:solidFill>
            <a:miter lim="800000"/>
            <a:headEnd/>
            <a:tailEnd/>
          </a:ln>
          <a:effectLst/>
        </p:spPr>
        <p:txBody>
          <a:bodyPr wrap="none"/>
          <a:lstStyle/>
          <a:p>
            <a:endParaRPr lang="en-US" dirty="0"/>
          </a:p>
        </p:txBody>
      </p:sp>
      <p:sp>
        <p:nvSpPr>
          <p:cNvPr id="36" name="Line 63"/>
          <p:cNvSpPr>
            <a:spLocks noChangeShapeType="1"/>
          </p:cNvSpPr>
          <p:nvPr/>
        </p:nvSpPr>
        <p:spPr bwMode="auto">
          <a:xfrm>
            <a:off x="4989095" y="3677171"/>
            <a:ext cx="1299411" cy="536551"/>
          </a:xfrm>
          <a:prstGeom prst="line">
            <a:avLst/>
          </a:prstGeom>
          <a:noFill/>
          <a:ln w="9525">
            <a:solidFill>
              <a:schemeClr val="tx1"/>
            </a:solidFill>
            <a:miter lim="800000"/>
            <a:headEnd/>
            <a:tailEnd/>
          </a:ln>
          <a:effectLst/>
        </p:spPr>
        <p:txBody>
          <a:bodyPr wrap="none"/>
          <a:lstStyle/>
          <a:p>
            <a:endParaRPr lang="en-US" dirty="0"/>
          </a:p>
        </p:txBody>
      </p:sp>
      <p:sp>
        <p:nvSpPr>
          <p:cNvPr id="37" name="Line 64"/>
          <p:cNvSpPr>
            <a:spLocks noChangeShapeType="1"/>
          </p:cNvSpPr>
          <p:nvPr/>
        </p:nvSpPr>
        <p:spPr bwMode="auto">
          <a:xfrm>
            <a:off x="3184358" y="4060422"/>
            <a:ext cx="2021305" cy="689852"/>
          </a:xfrm>
          <a:prstGeom prst="line">
            <a:avLst/>
          </a:prstGeom>
          <a:noFill/>
          <a:ln w="9525">
            <a:solidFill>
              <a:schemeClr val="tx1"/>
            </a:solidFill>
            <a:miter lim="800000"/>
            <a:headEnd/>
            <a:tailEnd/>
          </a:ln>
          <a:effectLst/>
        </p:spPr>
        <p:txBody>
          <a:bodyPr wrap="none"/>
          <a:lstStyle/>
          <a:p>
            <a:endParaRPr lang="en-US" dirty="0"/>
          </a:p>
        </p:txBody>
      </p:sp>
      <p:sp>
        <p:nvSpPr>
          <p:cNvPr id="38" name="Line 65"/>
          <p:cNvSpPr>
            <a:spLocks noChangeShapeType="1"/>
          </p:cNvSpPr>
          <p:nvPr/>
        </p:nvSpPr>
        <p:spPr bwMode="auto">
          <a:xfrm flipH="1">
            <a:off x="2534653" y="4060422"/>
            <a:ext cx="433137" cy="229951"/>
          </a:xfrm>
          <a:prstGeom prst="line">
            <a:avLst/>
          </a:prstGeom>
          <a:noFill/>
          <a:ln w="9525">
            <a:solidFill>
              <a:schemeClr val="tx1"/>
            </a:solidFill>
            <a:miter lim="800000"/>
            <a:headEnd/>
            <a:tailEnd/>
          </a:ln>
          <a:effectLst/>
        </p:spPr>
        <p:txBody>
          <a:bodyPr wrap="none"/>
          <a:lstStyle/>
          <a:p>
            <a:endParaRPr lang="en-US" dirty="0"/>
          </a:p>
        </p:txBody>
      </p:sp>
      <p:sp>
        <p:nvSpPr>
          <p:cNvPr id="40" name="Line 68"/>
          <p:cNvSpPr>
            <a:spLocks noChangeShapeType="1"/>
          </p:cNvSpPr>
          <p:nvPr/>
        </p:nvSpPr>
        <p:spPr bwMode="auto">
          <a:xfrm flipH="1" flipV="1">
            <a:off x="2823411" y="3063969"/>
            <a:ext cx="288758" cy="76650"/>
          </a:xfrm>
          <a:prstGeom prst="line">
            <a:avLst/>
          </a:prstGeom>
          <a:noFill/>
          <a:ln w="9525">
            <a:solidFill>
              <a:schemeClr val="tx1"/>
            </a:solidFill>
            <a:miter lim="800000"/>
            <a:headEnd/>
            <a:tailEnd/>
          </a:ln>
          <a:effectLst/>
        </p:spPr>
        <p:txBody>
          <a:bodyPr wrap="none"/>
          <a:lstStyle/>
          <a:p>
            <a:endParaRPr lang="en-US" dirty="0"/>
          </a:p>
        </p:txBody>
      </p:sp>
      <p:sp>
        <p:nvSpPr>
          <p:cNvPr id="41" name="Line 69"/>
          <p:cNvSpPr>
            <a:spLocks noChangeShapeType="1"/>
          </p:cNvSpPr>
          <p:nvPr/>
        </p:nvSpPr>
        <p:spPr bwMode="auto">
          <a:xfrm flipV="1">
            <a:off x="5638800" y="3063969"/>
            <a:ext cx="216568" cy="229951"/>
          </a:xfrm>
          <a:prstGeom prst="line">
            <a:avLst/>
          </a:prstGeom>
          <a:noFill/>
          <a:ln w="9525">
            <a:solidFill>
              <a:schemeClr val="tx1"/>
            </a:solidFill>
            <a:miter lim="800000"/>
            <a:headEnd/>
            <a:tailEnd/>
          </a:ln>
          <a:effectLst/>
        </p:spPr>
        <p:txBody>
          <a:bodyPr wrap="none"/>
          <a:lstStyle/>
          <a:p>
            <a:endParaRPr lang="en-US" dirty="0"/>
          </a:p>
        </p:txBody>
      </p:sp>
      <p:sp>
        <p:nvSpPr>
          <p:cNvPr id="42" name="Line 70"/>
          <p:cNvSpPr>
            <a:spLocks noChangeShapeType="1"/>
          </p:cNvSpPr>
          <p:nvPr/>
        </p:nvSpPr>
        <p:spPr bwMode="auto">
          <a:xfrm flipV="1">
            <a:off x="3906253" y="3140619"/>
            <a:ext cx="216568" cy="153300"/>
          </a:xfrm>
          <a:prstGeom prst="line">
            <a:avLst/>
          </a:prstGeom>
          <a:noFill/>
          <a:ln w="9525">
            <a:solidFill>
              <a:schemeClr val="tx1"/>
            </a:solidFill>
            <a:miter lim="800000"/>
            <a:headEnd/>
            <a:tailEnd/>
          </a:ln>
          <a:effectLst/>
        </p:spPr>
        <p:txBody>
          <a:bodyPr wrap="none"/>
          <a:lstStyle/>
          <a:p>
            <a:endParaRPr lang="en-US" dirty="0"/>
          </a:p>
        </p:txBody>
      </p:sp>
      <p:sp>
        <p:nvSpPr>
          <p:cNvPr id="43" name="Line 71"/>
          <p:cNvSpPr>
            <a:spLocks noChangeShapeType="1"/>
          </p:cNvSpPr>
          <p:nvPr/>
        </p:nvSpPr>
        <p:spPr bwMode="auto">
          <a:xfrm flipH="1" flipV="1">
            <a:off x="2101516" y="4060422"/>
            <a:ext cx="216568" cy="306601"/>
          </a:xfrm>
          <a:prstGeom prst="line">
            <a:avLst/>
          </a:prstGeom>
          <a:noFill/>
          <a:ln w="9525">
            <a:solidFill>
              <a:schemeClr val="tx1"/>
            </a:solidFill>
            <a:miter lim="800000"/>
            <a:headEnd/>
            <a:tailEnd/>
          </a:ln>
          <a:effectLst/>
        </p:spPr>
        <p:txBody>
          <a:bodyPr wrap="none"/>
          <a:lstStyle/>
          <a:p>
            <a:endParaRPr lang="en-US" dirty="0"/>
          </a:p>
        </p:txBody>
      </p:sp>
      <p:sp>
        <p:nvSpPr>
          <p:cNvPr id="44" name="Line 72"/>
          <p:cNvSpPr>
            <a:spLocks noChangeShapeType="1"/>
          </p:cNvSpPr>
          <p:nvPr/>
        </p:nvSpPr>
        <p:spPr bwMode="auto">
          <a:xfrm flipH="1">
            <a:off x="5638800" y="4290372"/>
            <a:ext cx="649705" cy="383251"/>
          </a:xfrm>
          <a:prstGeom prst="line">
            <a:avLst/>
          </a:prstGeom>
          <a:noFill/>
          <a:ln w="9525">
            <a:solidFill>
              <a:schemeClr val="tx1"/>
            </a:solidFill>
            <a:miter lim="800000"/>
            <a:headEnd/>
            <a:tailEnd/>
          </a:ln>
          <a:effectLst/>
        </p:spPr>
        <p:txBody>
          <a:bodyPr wrap="none"/>
          <a:lstStyle/>
          <a:p>
            <a:endParaRPr lang="en-US" dirty="0"/>
          </a:p>
        </p:txBody>
      </p:sp>
      <p:sp>
        <p:nvSpPr>
          <p:cNvPr id="45" name="Line 73"/>
          <p:cNvSpPr>
            <a:spLocks noChangeShapeType="1"/>
          </p:cNvSpPr>
          <p:nvPr/>
        </p:nvSpPr>
        <p:spPr bwMode="auto">
          <a:xfrm>
            <a:off x="6432884" y="4213722"/>
            <a:ext cx="577516" cy="843152"/>
          </a:xfrm>
          <a:prstGeom prst="line">
            <a:avLst/>
          </a:prstGeom>
          <a:noFill/>
          <a:ln w="9525">
            <a:solidFill>
              <a:schemeClr val="tx1"/>
            </a:solidFill>
            <a:miter lim="800000"/>
            <a:headEnd/>
            <a:tailEnd/>
          </a:ln>
          <a:effectLst/>
        </p:spPr>
        <p:txBody>
          <a:bodyPr wrap="none"/>
          <a:lstStyle/>
          <a:p>
            <a:endParaRPr lang="en-US" dirty="0"/>
          </a:p>
        </p:txBody>
      </p:sp>
      <p:sp>
        <p:nvSpPr>
          <p:cNvPr id="46" name="Line 74"/>
          <p:cNvSpPr>
            <a:spLocks noChangeShapeType="1"/>
          </p:cNvSpPr>
          <p:nvPr/>
        </p:nvSpPr>
        <p:spPr bwMode="auto">
          <a:xfrm>
            <a:off x="5566611" y="4826924"/>
            <a:ext cx="1299411" cy="306601"/>
          </a:xfrm>
          <a:prstGeom prst="line">
            <a:avLst/>
          </a:prstGeom>
          <a:noFill/>
          <a:ln w="9525">
            <a:solidFill>
              <a:schemeClr val="tx1"/>
            </a:solidFill>
            <a:miter lim="800000"/>
            <a:headEnd/>
            <a:tailEnd/>
          </a:ln>
          <a:effectLst/>
        </p:spPr>
        <p:txBody>
          <a:bodyPr wrap="none"/>
          <a:lstStyle/>
          <a:p>
            <a:endParaRPr lang="en-US" dirty="0"/>
          </a:p>
        </p:txBody>
      </p:sp>
      <p:grpSp>
        <p:nvGrpSpPr>
          <p:cNvPr id="3" name="Group 82"/>
          <p:cNvGrpSpPr>
            <a:grpSpLocks/>
          </p:cNvGrpSpPr>
          <p:nvPr/>
        </p:nvGrpSpPr>
        <p:grpSpPr bwMode="auto">
          <a:xfrm>
            <a:off x="6938211" y="4596973"/>
            <a:ext cx="1299411" cy="459901"/>
            <a:chOff x="1056" y="1728"/>
            <a:chExt cx="864" cy="288"/>
          </a:xfrm>
        </p:grpSpPr>
        <p:sp>
          <p:nvSpPr>
            <p:cNvPr id="71" name="Line 76"/>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72" name="Line 77"/>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3" name="Line 78"/>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4" name="Line 79"/>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5" name="Line 80"/>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76" name="Line 81"/>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6" name="Group 83"/>
          <p:cNvGrpSpPr>
            <a:grpSpLocks/>
          </p:cNvGrpSpPr>
          <p:nvPr/>
        </p:nvGrpSpPr>
        <p:grpSpPr bwMode="auto">
          <a:xfrm>
            <a:off x="5638800" y="4575814"/>
            <a:ext cx="721895" cy="459901"/>
            <a:chOff x="1056" y="1728"/>
            <a:chExt cx="864" cy="288"/>
          </a:xfrm>
        </p:grpSpPr>
        <p:sp>
          <p:nvSpPr>
            <p:cNvPr id="65" name="Line 84"/>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6" name="Line 85"/>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7" name="Line 86"/>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8" name="Line 87"/>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9" name="Line 88"/>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70" name="Line 89"/>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7" name="Group 96"/>
          <p:cNvGrpSpPr>
            <a:grpSpLocks/>
          </p:cNvGrpSpPr>
          <p:nvPr/>
        </p:nvGrpSpPr>
        <p:grpSpPr bwMode="auto">
          <a:xfrm>
            <a:off x="585537" y="4903574"/>
            <a:ext cx="1299411" cy="459901"/>
            <a:chOff x="1056" y="1728"/>
            <a:chExt cx="864" cy="288"/>
          </a:xfrm>
        </p:grpSpPr>
        <p:sp>
          <p:nvSpPr>
            <p:cNvPr id="59" name="Line 97"/>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0" name="Line 98"/>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1" name="Line 99"/>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2" name="Line 100"/>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3" name="Line 101"/>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4" name="Line 102"/>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sp>
        <p:nvSpPr>
          <p:cNvPr id="58" name="Line 164"/>
          <p:cNvSpPr>
            <a:spLocks noChangeShapeType="1"/>
          </p:cNvSpPr>
          <p:nvPr/>
        </p:nvSpPr>
        <p:spPr bwMode="auto">
          <a:xfrm flipV="1">
            <a:off x="6505074" y="3907121"/>
            <a:ext cx="360947" cy="306601"/>
          </a:xfrm>
          <a:prstGeom prst="line">
            <a:avLst/>
          </a:prstGeom>
          <a:noFill/>
          <a:ln w="9525">
            <a:solidFill>
              <a:schemeClr val="tx1"/>
            </a:solidFill>
            <a:miter lim="800000"/>
            <a:headEnd/>
            <a:tailEnd/>
          </a:ln>
          <a:effectLst/>
        </p:spPr>
        <p:txBody>
          <a:bodyPr wrap="none"/>
          <a:lstStyle/>
          <a:p>
            <a:endParaRPr lang="en-US" dirty="0"/>
          </a:p>
        </p:txBody>
      </p:sp>
      <p:pic>
        <p:nvPicPr>
          <p:cNvPr id="26628" name="Picture 4"/>
          <p:cNvPicPr>
            <a:picLocks noChangeAspect="1" noChangeArrowheads="1"/>
          </p:cNvPicPr>
          <p:nvPr/>
        </p:nvPicPr>
        <p:blipFill>
          <a:blip r:embed="rId6" cstate="print"/>
          <a:srcRect/>
          <a:stretch>
            <a:fillRect/>
          </a:stretch>
        </p:blipFill>
        <p:spPr bwMode="auto">
          <a:xfrm>
            <a:off x="685800" y="4271014"/>
            <a:ext cx="762000" cy="659946"/>
          </a:xfrm>
          <a:prstGeom prst="rect">
            <a:avLst/>
          </a:prstGeom>
          <a:noFill/>
          <a:ln w="9525">
            <a:noFill/>
            <a:miter lim="800000"/>
            <a:headEnd/>
            <a:tailEnd/>
          </a:ln>
          <a:effectLst/>
        </p:spPr>
      </p:pic>
      <p:graphicFrame>
        <p:nvGraphicFramePr>
          <p:cNvPr id="26630" name="Object 6"/>
          <p:cNvGraphicFramePr>
            <a:graphicFrameLocks noChangeAspect="1"/>
          </p:cNvGraphicFramePr>
          <p:nvPr/>
        </p:nvGraphicFramePr>
        <p:xfrm>
          <a:off x="0" y="4800600"/>
          <a:ext cx="847725" cy="327025"/>
        </p:xfrm>
        <a:graphic>
          <a:graphicData uri="http://schemas.openxmlformats.org/presentationml/2006/ole">
            <p:oleObj spid="_x0000_s332802" name="Visio" r:id="rId7" imgW="1422400" imgH="558800" progId="">
              <p:embed/>
            </p:oleObj>
          </a:graphicData>
        </a:graphic>
      </p:graphicFrame>
      <p:pic>
        <p:nvPicPr>
          <p:cNvPr id="26632" name="Picture 8"/>
          <p:cNvPicPr>
            <a:picLocks noChangeAspect="1" noChangeArrowheads="1"/>
          </p:cNvPicPr>
          <p:nvPr/>
        </p:nvPicPr>
        <p:blipFill>
          <a:blip r:embed="rId8" cstate="print"/>
          <a:srcRect/>
          <a:stretch>
            <a:fillRect/>
          </a:stretch>
        </p:blipFill>
        <p:spPr bwMode="auto">
          <a:xfrm>
            <a:off x="1752600" y="3661414"/>
            <a:ext cx="485775" cy="428625"/>
          </a:xfrm>
          <a:prstGeom prst="rect">
            <a:avLst/>
          </a:prstGeom>
          <a:noFill/>
          <a:ln w="9525">
            <a:noFill/>
            <a:miter lim="800000"/>
            <a:headEnd/>
            <a:tailEnd/>
          </a:ln>
          <a:effectLst/>
        </p:spPr>
      </p:pic>
      <p:pic>
        <p:nvPicPr>
          <p:cNvPr id="82" name="Picture 8"/>
          <p:cNvPicPr>
            <a:picLocks noChangeAspect="1" noChangeArrowheads="1"/>
          </p:cNvPicPr>
          <p:nvPr/>
        </p:nvPicPr>
        <p:blipFill>
          <a:blip r:embed="rId8" cstate="print"/>
          <a:srcRect/>
          <a:stretch>
            <a:fillRect/>
          </a:stretch>
        </p:blipFill>
        <p:spPr bwMode="auto">
          <a:xfrm>
            <a:off x="2362200" y="2823214"/>
            <a:ext cx="485775" cy="428625"/>
          </a:xfrm>
          <a:prstGeom prst="rect">
            <a:avLst/>
          </a:prstGeom>
          <a:noFill/>
          <a:ln w="9525">
            <a:noFill/>
            <a:miter lim="800000"/>
            <a:headEnd/>
            <a:tailEnd/>
          </a:ln>
          <a:effectLst/>
        </p:spPr>
      </p:pic>
      <p:pic>
        <p:nvPicPr>
          <p:cNvPr id="26633" name="Picture 9"/>
          <p:cNvPicPr>
            <a:picLocks noChangeAspect="1" noChangeArrowheads="1"/>
          </p:cNvPicPr>
          <p:nvPr/>
        </p:nvPicPr>
        <p:blipFill>
          <a:blip r:embed="rId8" cstate="print"/>
          <a:srcRect/>
          <a:stretch>
            <a:fillRect/>
          </a:stretch>
        </p:blipFill>
        <p:spPr bwMode="auto">
          <a:xfrm>
            <a:off x="5486400" y="2667000"/>
            <a:ext cx="485775" cy="428625"/>
          </a:xfrm>
          <a:prstGeom prst="rect">
            <a:avLst/>
          </a:prstGeom>
          <a:noFill/>
          <a:ln w="9525">
            <a:noFill/>
            <a:miter lim="800000"/>
            <a:headEnd/>
            <a:tailEnd/>
          </a:ln>
          <a:effectLst/>
        </p:spPr>
      </p:pic>
      <p:pic>
        <p:nvPicPr>
          <p:cNvPr id="26634" name="Picture 10"/>
          <p:cNvPicPr>
            <a:picLocks noChangeAspect="1" noChangeArrowheads="1"/>
          </p:cNvPicPr>
          <p:nvPr/>
        </p:nvPicPr>
        <p:blipFill>
          <a:blip r:embed="rId8" cstate="print"/>
          <a:srcRect/>
          <a:stretch>
            <a:fillRect/>
          </a:stretch>
        </p:blipFill>
        <p:spPr bwMode="auto">
          <a:xfrm>
            <a:off x="6781800" y="3509014"/>
            <a:ext cx="485775" cy="428625"/>
          </a:xfrm>
          <a:prstGeom prst="rect">
            <a:avLst/>
          </a:prstGeom>
          <a:noFill/>
          <a:ln w="9525">
            <a:noFill/>
            <a:miter lim="800000"/>
            <a:headEnd/>
            <a:tailEnd/>
          </a:ln>
          <a:effectLst/>
        </p:spPr>
      </p:pic>
      <p:pic>
        <p:nvPicPr>
          <p:cNvPr id="26635" name="Picture 11"/>
          <p:cNvPicPr>
            <a:picLocks noChangeAspect="1" noChangeArrowheads="1"/>
          </p:cNvPicPr>
          <p:nvPr/>
        </p:nvPicPr>
        <p:blipFill>
          <a:blip r:embed="rId9" cstate="print"/>
          <a:srcRect/>
          <a:stretch>
            <a:fillRect/>
          </a:stretch>
        </p:blipFill>
        <p:spPr bwMode="auto">
          <a:xfrm>
            <a:off x="8229600" y="4038600"/>
            <a:ext cx="771525" cy="791828"/>
          </a:xfrm>
          <a:prstGeom prst="rect">
            <a:avLst/>
          </a:prstGeom>
          <a:noFill/>
          <a:ln w="9525">
            <a:noFill/>
            <a:miter lim="800000"/>
            <a:headEnd/>
            <a:tailEnd/>
          </a:ln>
          <a:effectLst/>
        </p:spPr>
      </p:pic>
      <p:pic>
        <p:nvPicPr>
          <p:cNvPr id="26636" name="Picture 12"/>
          <p:cNvPicPr>
            <a:picLocks noChangeAspect="1" noChangeArrowheads="1"/>
          </p:cNvPicPr>
          <p:nvPr/>
        </p:nvPicPr>
        <p:blipFill>
          <a:blip r:embed="rId10" cstate="print"/>
          <a:srcRect/>
          <a:stretch>
            <a:fillRect/>
          </a:stretch>
        </p:blipFill>
        <p:spPr bwMode="auto">
          <a:xfrm>
            <a:off x="1219200" y="1832614"/>
            <a:ext cx="609600" cy="609600"/>
          </a:xfrm>
          <a:prstGeom prst="rect">
            <a:avLst/>
          </a:prstGeom>
          <a:noFill/>
          <a:ln w="9525">
            <a:noFill/>
            <a:miter lim="800000"/>
            <a:headEnd/>
            <a:tailEnd/>
          </a:ln>
          <a:effectLst/>
        </p:spPr>
      </p:pic>
      <p:pic>
        <p:nvPicPr>
          <p:cNvPr id="26637" name="Picture 13"/>
          <p:cNvPicPr>
            <a:picLocks noChangeAspect="1" noChangeArrowheads="1"/>
          </p:cNvPicPr>
          <p:nvPr/>
        </p:nvPicPr>
        <p:blipFill>
          <a:blip r:embed="rId11" cstate="print"/>
          <a:srcRect/>
          <a:stretch>
            <a:fillRect/>
          </a:stretch>
        </p:blipFill>
        <p:spPr bwMode="auto">
          <a:xfrm>
            <a:off x="6781800" y="2366014"/>
            <a:ext cx="590550" cy="419601"/>
          </a:xfrm>
          <a:prstGeom prst="rect">
            <a:avLst/>
          </a:prstGeom>
          <a:noFill/>
          <a:ln w="9525">
            <a:noFill/>
            <a:miter lim="800000"/>
            <a:headEnd/>
            <a:tailEnd/>
          </a:ln>
          <a:effectLst/>
        </p:spPr>
      </p:pic>
      <p:grpSp>
        <p:nvGrpSpPr>
          <p:cNvPr id="8" name="Group 128"/>
          <p:cNvGrpSpPr/>
          <p:nvPr/>
        </p:nvGrpSpPr>
        <p:grpSpPr>
          <a:xfrm>
            <a:off x="1752600" y="1984375"/>
            <a:ext cx="6467475" cy="1516426"/>
            <a:chOff x="1752600" y="1984375"/>
            <a:chExt cx="6467475" cy="1516426"/>
          </a:xfrm>
        </p:grpSpPr>
        <p:pic>
          <p:nvPicPr>
            <p:cNvPr id="26638" name="Picture 14"/>
            <p:cNvPicPr>
              <a:picLocks noChangeAspect="1" noChangeArrowheads="1"/>
            </p:cNvPicPr>
            <p:nvPr/>
          </p:nvPicPr>
          <p:blipFill>
            <a:blip r:embed="rId12" cstate="print"/>
            <a:srcRect/>
            <a:stretch>
              <a:fillRect/>
            </a:stretch>
          </p:blipFill>
          <p:spPr bwMode="auto">
            <a:xfrm>
              <a:off x="1752600" y="2366014"/>
              <a:ext cx="542925" cy="438150"/>
            </a:xfrm>
            <a:prstGeom prst="rect">
              <a:avLst/>
            </a:prstGeom>
            <a:noFill/>
            <a:ln w="9525">
              <a:noFill/>
              <a:miter lim="800000"/>
              <a:headEnd/>
              <a:tailEnd/>
            </a:ln>
            <a:effectLst/>
          </p:spPr>
        </p:pic>
        <p:pic>
          <p:nvPicPr>
            <p:cNvPr id="132" name="Object 15"/>
            <p:cNvPicPr>
              <a:picLocks noChangeAspect="1" noChangeArrowheads="1"/>
            </p:cNvPicPr>
            <p:nvPr/>
          </p:nvPicPr>
          <p:blipFill>
            <a:blip r:embed="rId13" cstate="print"/>
            <a:srcRect/>
            <a:stretch>
              <a:fillRect/>
            </a:stretch>
          </p:blipFill>
          <p:spPr bwMode="auto">
            <a:xfrm>
              <a:off x="2057400" y="1984375"/>
              <a:ext cx="1030288" cy="611188"/>
            </a:xfrm>
            <a:prstGeom prst="rect">
              <a:avLst/>
            </a:prstGeom>
            <a:noFill/>
            <a:ln w="9525">
              <a:miter lim="800000"/>
              <a:headEnd/>
              <a:tailEnd/>
            </a:ln>
            <a:effectLst/>
          </p:spPr>
        </p:pic>
        <p:pic>
          <p:nvPicPr>
            <p:cNvPr id="26640" name="Picture 16"/>
            <p:cNvPicPr>
              <a:picLocks noChangeAspect="1" noChangeArrowheads="1"/>
            </p:cNvPicPr>
            <p:nvPr/>
          </p:nvPicPr>
          <p:blipFill>
            <a:blip r:embed="rId14" cstate="print"/>
            <a:srcRect/>
            <a:stretch>
              <a:fillRect/>
            </a:stretch>
          </p:blipFill>
          <p:spPr bwMode="auto">
            <a:xfrm>
              <a:off x="6934200" y="2823214"/>
              <a:ext cx="1285875" cy="677587"/>
            </a:xfrm>
            <a:prstGeom prst="rect">
              <a:avLst/>
            </a:prstGeom>
            <a:noFill/>
            <a:ln w="9525">
              <a:noFill/>
              <a:miter lim="800000"/>
              <a:headEnd/>
              <a:tailEnd/>
            </a:ln>
            <a:effectLst/>
          </p:spPr>
        </p:pic>
      </p:grpSp>
      <p:grpSp>
        <p:nvGrpSpPr>
          <p:cNvPr id="47" name="Group 129"/>
          <p:cNvGrpSpPr/>
          <p:nvPr/>
        </p:nvGrpSpPr>
        <p:grpSpPr>
          <a:xfrm>
            <a:off x="7391400" y="3429000"/>
            <a:ext cx="1752600" cy="800100"/>
            <a:chOff x="7391400" y="3429000"/>
            <a:chExt cx="1752600" cy="800100"/>
          </a:xfrm>
        </p:grpSpPr>
        <p:pic>
          <p:nvPicPr>
            <p:cNvPr id="26641" name="Picture 17"/>
            <p:cNvPicPr>
              <a:picLocks noChangeAspect="1" noChangeArrowheads="1"/>
            </p:cNvPicPr>
            <p:nvPr/>
          </p:nvPicPr>
          <p:blipFill>
            <a:blip r:embed="rId15" cstate="print"/>
            <a:srcRect/>
            <a:stretch>
              <a:fillRect/>
            </a:stretch>
          </p:blipFill>
          <p:spPr bwMode="auto">
            <a:xfrm>
              <a:off x="7391400" y="3810000"/>
              <a:ext cx="752475" cy="419100"/>
            </a:xfrm>
            <a:prstGeom prst="rect">
              <a:avLst/>
            </a:prstGeom>
            <a:noFill/>
            <a:ln w="9525">
              <a:noFill/>
              <a:miter lim="800000"/>
              <a:headEnd/>
              <a:tailEnd/>
            </a:ln>
            <a:effectLst/>
          </p:spPr>
        </p:pic>
        <p:pic>
          <p:nvPicPr>
            <p:cNvPr id="126" name="Object 18"/>
            <p:cNvPicPr>
              <a:picLocks noChangeAspect="1" noChangeArrowheads="1"/>
            </p:cNvPicPr>
            <p:nvPr/>
          </p:nvPicPr>
          <p:blipFill>
            <a:blip r:embed="rId16" cstate="print"/>
            <a:srcRect/>
            <a:stretch>
              <a:fillRect/>
            </a:stretch>
          </p:blipFill>
          <p:spPr bwMode="auto">
            <a:xfrm>
              <a:off x="7788275" y="3429000"/>
              <a:ext cx="1355725" cy="611188"/>
            </a:xfrm>
            <a:prstGeom prst="rect">
              <a:avLst/>
            </a:prstGeom>
            <a:noFill/>
            <a:ln w="9525">
              <a:miter lim="800000"/>
              <a:headEnd/>
              <a:tailEnd/>
            </a:ln>
            <a:effectLst/>
          </p:spPr>
        </p:pic>
      </p:grpSp>
      <p:pic>
        <p:nvPicPr>
          <p:cNvPr id="133" name="Object 24"/>
          <p:cNvPicPr>
            <a:picLocks noChangeAspect="1" noChangeArrowheads="1"/>
          </p:cNvPicPr>
          <p:nvPr/>
        </p:nvPicPr>
        <p:blipFill>
          <a:blip r:embed="rId17" cstate="print"/>
          <a:srcRect/>
          <a:stretch>
            <a:fillRect/>
          </a:stretch>
        </p:blipFill>
        <p:spPr bwMode="auto">
          <a:xfrm>
            <a:off x="8305800" y="4876800"/>
            <a:ext cx="677863" cy="336550"/>
          </a:xfrm>
          <a:prstGeom prst="rect">
            <a:avLst/>
          </a:prstGeom>
          <a:noFill/>
          <a:ln w="9525">
            <a:miter lim="800000"/>
            <a:headEnd/>
            <a:tailEnd/>
          </a:ln>
          <a:effectLst/>
        </p:spPr>
      </p:pic>
      <p:sp>
        <p:nvSpPr>
          <p:cNvPr id="39" name="Line 66"/>
          <p:cNvSpPr>
            <a:spLocks noChangeShapeType="1"/>
          </p:cNvSpPr>
          <p:nvPr/>
        </p:nvSpPr>
        <p:spPr bwMode="auto">
          <a:xfrm flipH="1">
            <a:off x="1740568" y="4367023"/>
            <a:ext cx="577516" cy="1073103"/>
          </a:xfrm>
          <a:prstGeom prst="line">
            <a:avLst/>
          </a:prstGeom>
          <a:noFill/>
          <a:ln w="9525">
            <a:solidFill>
              <a:schemeClr val="tx1"/>
            </a:solidFill>
            <a:miter lim="800000"/>
            <a:headEnd/>
            <a:tailEnd/>
          </a:ln>
          <a:effectLst/>
        </p:spPr>
        <p:txBody>
          <a:bodyPr wrap="none"/>
          <a:lstStyle/>
          <a:p>
            <a:endParaRPr lang="en-US" dirty="0"/>
          </a:p>
        </p:txBody>
      </p:sp>
      <p:grpSp>
        <p:nvGrpSpPr>
          <p:cNvPr id="48" name="Group 131"/>
          <p:cNvGrpSpPr/>
          <p:nvPr/>
        </p:nvGrpSpPr>
        <p:grpSpPr>
          <a:xfrm>
            <a:off x="2100093" y="4220213"/>
            <a:ext cx="6076088" cy="1178319"/>
            <a:chOff x="2100093" y="4220213"/>
            <a:chExt cx="6076088" cy="1178319"/>
          </a:xfrm>
        </p:grpSpPr>
        <p:sp>
          <p:nvSpPr>
            <p:cNvPr id="103" name="Up Arrow 102"/>
            <p:cNvSpPr/>
            <p:nvPr/>
          </p:nvSpPr>
          <p:spPr bwMode="auto">
            <a:xfrm rot="1567082">
              <a:off x="2100093" y="4569200"/>
              <a:ext cx="140453" cy="762000"/>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4" name="Up Arrow 103"/>
            <p:cNvSpPr/>
            <p:nvPr/>
          </p:nvSpPr>
          <p:spPr bwMode="auto">
            <a:xfrm rot="3551489">
              <a:off x="2748377" y="4069765"/>
              <a:ext cx="152850" cy="453746"/>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5" name="Up Arrow 104"/>
            <p:cNvSpPr/>
            <p:nvPr/>
          </p:nvSpPr>
          <p:spPr bwMode="auto">
            <a:xfrm rot="6534014">
              <a:off x="4092073" y="3517546"/>
              <a:ext cx="172553" cy="2008283"/>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6" name="Up Arrow 105"/>
            <p:cNvSpPr/>
            <p:nvPr/>
          </p:nvSpPr>
          <p:spPr bwMode="auto">
            <a:xfrm rot="6268408">
              <a:off x="6091936" y="4504383"/>
              <a:ext cx="154911" cy="1192998"/>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11" name="Up Arrow 110"/>
            <p:cNvSpPr/>
            <p:nvPr/>
          </p:nvSpPr>
          <p:spPr bwMode="auto">
            <a:xfrm rot="4493927">
              <a:off x="7711967" y="4728242"/>
              <a:ext cx="166428" cy="762000"/>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13" name="TextBox 112"/>
            <p:cNvSpPr txBox="1"/>
            <p:nvPr/>
          </p:nvSpPr>
          <p:spPr>
            <a:xfrm>
              <a:off x="2438400" y="5029200"/>
              <a:ext cx="1905000" cy="369332"/>
            </a:xfrm>
            <a:prstGeom prst="rect">
              <a:avLst/>
            </a:prstGeom>
            <a:noFill/>
          </p:spPr>
          <p:txBody>
            <a:bodyPr wrap="square" rtlCol="0">
              <a:spAutoFit/>
            </a:bodyPr>
            <a:lstStyle/>
            <a:p>
              <a:r>
                <a:rPr lang="en-US" b="1" dirty="0" smtClean="0">
                  <a:solidFill>
                    <a:srgbClr val="7030A0"/>
                  </a:solidFill>
                  <a:latin typeface="Comic Sans MS" pitchFamily="66" charset="0"/>
                </a:rPr>
                <a:t>QoS Support</a:t>
              </a:r>
              <a:endParaRPr lang="en-US" b="1" dirty="0">
                <a:solidFill>
                  <a:srgbClr val="7030A0"/>
                </a:solidFill>
                <a:latin typeface="Comic Sans MS" pitchFamily="66" charset="0"/>
              </a:endParaRPr>
            </a:p>
          </p:txBody>
        </p:sp>
      </p:grpSp>
      <p:grpSp>
        <p:nvGrpSpPr>
          <p:cNvPr id="49" name="Group 125"/>
          <p:cNvGrpSpPr/>
          <p:nvPr/>
        </p:nvGrpSpPr>
        <p:grpSpPr>
          <a:xfrm>
            <a:off x="2210967" y="4363375"/>
            <a:ext cx="6042924" cy="1339957"/>
            <a:chOff x="2210967" y="4363375"/>
            <a:chExt cx="6042924" cy="1339957"/>
          </a:xfrm>
        </p:grpSpPr>
        <p:sp>
          <p:nvSpPr>
            <p:cNvPr id="112" name="Up Arrow 111"/>
            <p:cNvSpPr/>
            <p:nvPr/>
          </p:nvSpPr>
          <p:spPr bwMode="auto">
            <a:xfrm rot="4294116">
              <a:off x="7734245" y="4976394"/>
              <a:ext cx="277291" cy="76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grpSp>
          <p:nvGrpSpPr>
            <p:cNvPr id="50" name="Group 130"/>
            <p:cNvGrpSpPr/>
            <p:nvPr/>
          </p:nvGrpSpPr>
          <p:grpSpPr>
            <a:xfrm>
              <a:off x="2210967" y="4363375"/>
              <a:ext cx="4489371" cy="1339957"/>
              <a:chOff x="2210967" y="4363375"/>
              <a:chExt cx="4489371" cy="1339957"/>
            </a:xfrm>
          </p:grpSpPr>
          <p:sp>
            <p:nvSpPr>
              <p:cNvPr id="107" name="Up Arrow 106"/>
              <p:cNvSpPr/>
              <p:nvPr/>
            </p:nvSpPr>
            <p:spPr bwMode="auto">
              <a:xfrm rot="1567082">
                <a:off x="2210967" y="4670331"/>
                <a:ext cx="277291" cy="76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8" name="Up Arrow 107"/>
              <p:cNvSpPr/>
              <p:nvPr/>
            </p:nvSpPr>
            <p:spPr bwMode="auto">
              <a:xfrm rot="3551489">
                <a:off x="2792647" y="4278375"/>
                <a:ext cx="283745" cy="453746"/>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9" name="Up Arrow 108"/>
              <p:cNvSpPr/>
              <p:nvPr/>
            </p:nvSpPr>
            <p:spPr bwMode="auto">
              <a:xfrm rot="6534014">
                <a:off x="4009650" y="3758034"/>
                <a:ext cx="298644" cy="1924147"/>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10" name="Up Arrow 109"/>
              <p:cNvSpPr/>
              <p:nvPr/>
            </p:nvSpPr>
            <p:spPr bwMode="auto">
              <a:xfrm rot="6268408">
                <a:off x="5944312" y="4736248"/>
                <a:ext cx="319053" cy="1192998"/>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14" name="TextBox 113"/>
              <p:cNvSpPr txBox="1"/>
              <p:nvPr/>
            </p:nvSpPr>
            <p:spPr>
              <a:xfrm>
                <a:off x="4114800" y="5334000"/>
                <a:ext cx="2042547" cy="369332"/>
              </a:xfrm>
              <a:prstGeom prst="rect">
                <a:avLst/>
              </a:prstGeom>
              <a:noFill/>
            </p:spPr>
            <p:txBody>
              <a:bodyPr wrap="none" rtlCol="0">
                <a:spAutoFit/>
              </a:bodyPr>
              <a:lstStyle/>
              <a:p>
                <a:r>
                  <a:rPr lang="en-US" b="1" dirty="0" smtClean="0">
                    <a:solidFill>
                      <a:srgbClr val="00B050"/>
                    </a:solidFill>
                    <a:latin typeface="Comic Sans MS" pitchFamily="66" charset="0"/>
                  </a:rPr>
                  <a:t>Media Transport</a:t>
                </a:r>
                <a:endParaRPr lang="en-US" b="1" dirty="0">
                  <a:solidFill>
                    <a:srgbClr val="00B050"/>
                  </a:solidFill>
                  <a:latin typeface="Comic Sans MS" pitchFamily="66" charset="0"/>
                </a:endParaRPr>
              </a:p>
            </p:txBody>
          </p:sp>
        </p:grpSp>
      </p:grpSp>
      <p:grpSp>
        <p:nvGrpSpPr>
          <p:cNvPr id="51" name="Group 132"/>
          <p:cNvGrpSpPr/>
          <p:nvPr/>
        </p:nvGrpSpPr>
        <p:grpSpPr>
          <a:xfrm>
            <a:off x="859811" y="2133600"/>
            <a:ext cx="7190327" cy="2327305"/>
            <a:chOff x="859811" y="2133600"/>
            <a:chExt cx="7190327" cy="2327305"/>
          </a:xfrm>
        </p:grpSpPr>
        <p:sp>
          <p:nvSpPr>
            <p:cNvPr id="117" name="TextBox 116"/>
            <p:cNvSpPr txBox="1"/>
            <p:nvPr/>
          </p:nvSpPr>
          <p:spPr>
            <a:xfrm>
              <a:off x="3733800" y="2133600"/>
              <a:ext cx="2057400" cy="369332"/>
            </a:xfrm>
            <a:prstGeom prst="rect">
              <a:avLst/>
            </a:prstGeom>
            <a:noFill/>
          </p:spPr>
          <p:txBody>
            <a:bodyPr wrap="square" rtlCol="0">
              <a:spAutoFit/>
            </a:bodyPr>
            <a:lstStyle/>
            <a:p>
              <a:r>
                <a:rPr lang="en-US" b="1" dirty="0" smtClean="0">
                  <a:solidFill>
                    <a:srgbClr val="FF33CC"/>
                  </a:solidFill>
                  <a:latin typeface="Comic Sans MS" pitchFamily="66" charset="0"/>
                </a:rPr>
                <a:t>Session Creation</a:t>
              </a:r>
              <a:endParaRPr lang="en-US" b="1" dirty="0">
                <a:solidFill>
                  <a:srgbClr val="FF33CC"/>
                </a:solidFill>
                <a:latin typeface="Comic Sans MS" pitchFamily="66" charset="0"/>
              </a:endParaRPr>
            </a:p>
          </p:txBody>
        </p:sp>
        <p:grpSp>
          <p:nvGrpSpPr>
            <p:cNvPr id="52" name="Group 131"/>
            <p:cNvGrpSpPr/>
            <p:nvPr/>
          </p:nvGrpSpPr>
          <p:grpSpPr>
            <a:xfrm>
              <a:off x="859811" y="2391398"/>
              <a:ext cx="7190327" cy="2069507"/>
              <a:chOff x="859811" y="2391398"/>
              <a:chExt cx="7190327" cy="2069507"/>
            </a:xfrm>
          </p:grpSpPr>
          <p:pic>
            <p:nvPicPr>
              <p:cNvPr id="26645" name="Picture 21"/>
              <p:cNvPicPr>
                <a:picLocks noChangeAspect="1" noChangeArrowheads="1"/>
              </p:cNvPicPr>
              <p:nvPr/>
            </p:nvPicPr>
            <p:blipFill>
              <a:blip r:embed="rId18" cstate="print"/>
              <a:srcRect/>
              <a:stretch>
                <a:fillRect/>
              </a:stretch>
            </p:blipFill>
            <p:spPr bwMode="auto">
              <a:xfrm>
                <a:off x="1905000" y="2971800"/>
                <a:ext cx="388620" cy="609600"/>
              </a:xfrm>
              <a:prstGeom prst="rect">
                <a:avLst/>
              </a:prstGeom>
              <a:noFill/>
              <a:ln w="9525">
                <a:noFill/>
                <a:miter lim="800000"/>
                <a:headEnd/>
                <a:tailEnd/>
              </a:ln>
              <a:effectLst/>
            </p:spPr>
          </p:pic>
          <p:pic>
            <p:nvPicPr>
              <p:cNvPr id="26646" name="Picture 22"/>
              <p:cNvPicPr>
                <a:picLocks noChangeAspect="1" noChangeArrowheads="1"/>
              </p:cNvPicPr>
              <p:nvPr/>
            </p:nvPicPr>
            <p:blipFill>
              <a:blip r:embed="rId19" cstate="print"/>
              <a:srcRect/>
              <a:stretch>
                <a:fillRect/>
              </a:stretch>
            </p:blipFill>
            <p:spPr bwMode="auto">
              <a:xfrm rot="20943811">
                <a:off x="859811" y="3883514"/>
                <a:ext cx="804153" cy="304800"/>
              </a:xfrm>
              <a:prstGeom prst="rect">
                <a:avLst/>
              </a:prstGeom>
              <a:noFill/>
              <a:ln w="9525">
                <a:noFill/>
                <a:miter lim="800000"/>
                <a:headEnd/>
                <a:tailEnd/>
              </a:ln>
              <a:effectLst/>
            </p:spPr>
          </p:pic>
          <p:sp>
            <p:nvSpPr>
              <p:cNvPr id="127" name="Freeform 126"/>
              <p:cNvSpPr/>
              <p:nvPr/>
            </p:nvSpPr>
            <p:spPr bwMode="auto">
              <a:xfrm>
                <a:off x="7298108" y="4067798"/>
                <a:ext cx="752030" cy="393107"/>
              </a:xfrm>
              <a:custGeom>
                <a:avLst/>
                <a:gdLst>
                  <a:gd name="connsiteX0" fmla="*/ 0 w 752030"/>
                  <a:gd name="connsiteY0" fmla="*/ 0 h 393107"/>
                  <a:gd name="connsiteX1" fmla="*/ 188008 w 752030"/>
                  <a:gd name="connsiteY1" fmla="*/ 273466 h 393107"/>
                  <a:gd name="connsiteX2" fmla="*/ 752030 w 752030"/>
                  <a:gd name="connsiteY2" fmla="*/ 393107 h 393107"/>
                  <a:gd name="connsiteX3" fmla="*/ 752030 w 752030"/>
                  <a:gd name="connsiteY3" fmla="*/ 393107 h 393107"/>
                </a:gdLst>
                <a:ahLst/>
                <a:cxnLst>
                  <a:cxn ang="0">
                    <a:pos x="connsiteX0" y="connsiteY0"/>
                  </a:cxn>
                  <a:cxn ang="0">
                    <a:pos x="connsiteX1" y="connsiteY1"/>
                  </a:cxn>
                  <a:cxn ang="0">
                    <a:pos x="connsiteX2" y="connsiteY2"/>
                  </a:cxn>
                  <a:cxn ang="0">
                    <a:pos x="connsiteX3" y="connsiteY3"/>
                  </a:cxn>
                </a:cxnLst>
                <a:rect l="l" t="t" r="r" b="b"/>
                <a:pathLst>
                  <a:path w="752030" h="393107">
                    <a:moveTo>
                      <a:pt x="0" y="0"/>
                    </a:moveTo>
                    <a:cubicBezTo>
                      <a:pt x="31335" y="103974"/>
                      <a:pt x="62670" y="207948"/>
                      <a:pt x="188008" y="273466"/>
                    </a:cubicBezTo>
                    <a:cubicBezTo>
                      <a:pt x="313346" y="338984"/>
                      <a:pt x="752030" y="393107"/>
                      <a:pt x="752030" y="393107"/>
                    </a:cubicBezTo>
                    <a:lnTo>
                      <a:pt x="752030" y="393107"/>
                    </a:lnTo>
                  </a:path>
                </a:pathLst>
              </a:custGeom>
              <a:noFill/>
              <a:ln w="50800" cap="flat" cmpd="sng" algn="ctr">
                <a:solidFill>
                  <a:srgbClr val="FF33C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31" name="Freeform 130"/>
              <p:cNvSpPr/>
              <p:nvPr/>
            </p:nvSpPr>
            <p:spPr bwMode="auto">
              <a:xfrm>
                <a:off x="2905570" y="2391398"/>
                <a:ext cx="3922520" cy="1026920"/>
              </a:xfrm>
              <a:custGeom>
                <a:avLst/>
                <a:gdLst>
                  <a:gd name="connsiteX0" fmla="*/ 0 w 3922520"/>
                  <a:gd name="connsiteY0" fmla="*/ 454352 h 1026920"/>
                  <a:gd name="connsiteX1" fmla="*/ 3204673 w 3922520"/>
                  <a:gd name="connsiteY1" fmla="*/ 95428 h 1026920"/>
                  <a:gd name="connsiteX2" fmla="*/ 3922520 w 3922520"/>
                  <a:gd name="connsiteY2" fmla="*/ 1026920 h 1026920"/>
                  <a:gd name="connsiteX3" fmla="*/ 3922520 w 3922520"/>
                  <a:gd name="connsiteY3" fmla="*/ 1026920 h 1026920"/>
                </a:gdLst>
                <a:ahLst/>
                <a:cxnLst>
                  <a:cxn ang="0">
                    <a:pos x="connsiteX0" y="connsiteY0"/>
                  </a:cxn>
                  <a:cxn ang="0">
                    <a:pos x="connsiteX1" y="connsiteY1"/>
                  </a:cxn>
                  <a:cxn ang="0">
                    <a:pos x="connsiteX2" y="connsiteY2"/>
                  </a:cxn>
                  <a:cxn ang="0">
                    <a:pos x="connsiteX3" y="connsiteY3"/>
                  </a:cxn>
                </a:cxnLst>
                <a:rect l="l" t="t" r="r" b="b"/>
                <a:pathLst>
                  <a:path w="3922520" h="1026920">
                    <a:moveTo>
                      <a:pt x="0" y="454352"/>
                    </a:moveTo>
                    <a:cubicBezTo>
                      <a:pt x="1275460" y="227176"/>
                      <a:pt x="2550920" y="0"/>
                      <a:pt x="3204673" y="95428"/>
                    </a:cubicBezTo>
                    <a:cubicBezTo>
                      <a:pt x="3858426" y="190856"/>
                      <a:pt x="3922520" y="1026920"/>
                      <a:pt x="3922520" y="1026920"/>
                    </a:cubicBezTo>
                    <a:lnTo>
                      <a:pt x="3922520" y="1026920"/>
                    </a:lnTo>
                  </a:path>
                </a:pathLst>
              </a:custGeom>
              <a:noFill/>
              <a:ln w="50800" cap="flat" cmpd="sng" algn="ctr">
                <a:solidFill>
                  <a:srgbClr val="FF33C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grpSp>
      <p:grpSp>
        <p:nvGrpSpPr>
          <p:cNvPr id="53" name="Group 141"/>
          <p:cNvGrpSpPr/>
          <p:nvPr/>
        </p:nvGrpSpPr>
        <p:grpSpPr>
          <a:xfrm>
            <a:off x="1143000" y="1066800"/>
            <a:ext cx="7924800" cy="5294531"/>
            <a:chOff x="1143000" y="1066800"/>
            <a:chExt cx="7924800" cy="5294531"/>
          </a:xfrm>
        </p:grpSpPr>
        <p:sp>
          <p:nvSpPr>
            <p:cNvPr id="123" name="TextBox 122"/>
            <p:cNvSpPr txBox="1"/>
            <p:nvPr/>
          </p:nvSpPr>
          <p:spPr>
            <a:xfrm>
              <a:off x="2362200" y="5715000"/>
              <a:ext cx="2310248" cy="646331"/>
            </a:xfrm>
            <a:prstGeom prst="rect">
              <a:avLst/>
            </a:prstGeom>
            <a:noFill/>
          </p:spPr>
          <p:txBody>
            <a:bodyPr wrap="none" rtlCol="0">
              <a:spAutoFit/>
            </a:bodyPr>
            <a:lstStyle/>
            <a:p>
              <a:r>
                <a:rPr lang="en-US" b="1" dirty="0" smtClean="0">
                  <a:solidFill>
                    <a:srgbClr val="7030A0"/>
                  </a:solidFill>
                  <a:latin typeface="Comic Sans MS" pitchFamily="66" charset="0"/>
                </a:rPr>
                <a:t>GIST + QoS NSLP</a:t>
              </a:r>
            </a:p>
            <a:p>
              <a:r>
                <a:rPr lang="en-US" b="1" dirty="0" smtClean="0">
                  <a:solidFill>
                    <a:srgbClr val="7030A0"/>
                  </a:solidFill>
                  <a:latin typeface="Comic Sans MS" pitchFamily="66" charset="0"/>
                </a:rPr>
                <a:t>     (NSIS)</a:t>
              </a:r>
              <a:endParaRPr lang="en-US" b="1" dirty="0">
                <a:solidFill>
                  <a:srgbClr val="7030A0"/>
                </a:solidFill>
                <a:latin typeface="Comic Sans MS" pitchFamily="66" charset="0"/>
              </a:endParaRPr>
            </a:p>
          </p:txBody>
        </p:sp>
        <p:sp>
          <p:nvSpPr>
            <p:cNvPr id="125" name="Rectangle 124"/>
            <p:cNvSpPr/>
            <p:nvPr/>
          </p:nvSpPr>
          <p:spPr>
            <a:xfrm>
              <a:off x="5715000" y="5867400"/>
              <a:ext cx="615874" cy="369332"/>
            </a:xfrm>
            <a:prstGeom prst="rect">
              <a:avLst/>
            </a:prstGeom>
          </p:spPr>
          <p:txBody>
            <a:bodyPr wrap="none">
              <a:spAutoFit/>
            </a:bodyPr>
            <a:lstStyle/>
            <a:p>
              <a:r>
                <a:rPr lang="en-US" b="1" dirty="0" smtClean="0">
                  <a:solidFill>
                    <a:srgbClr val="00B050"/>
                  </a:solidFill>
                  <a:latin typeface="Comic Sans MS" pitchFamily="66" charset="0"/>
                </a:rPr>
                <a:t>RTP</a:t>
              </a:r>
              <a:endParaRPr lang="en-US" dirty="0"/>
            </a:p>
          </p:txBody>
        </p:sp>
        <p:grpSp>
          <p:nvGrpSpPr>
            <p:cNvPr id="54" name="Group 140"/>
            <p:cNvGrpSpPr/>
            <p:nvPr/>
          </p:nvGrpSpPr>
          <p:grpSpPr>
            <a:xfrm>
              <a:off x="1143000" y="1066800"/>
              <a:ext cx="7924800" cy="5257800"/>
              <a:chOff x="1143000" y="1066800"/>
              <a:chExt cx="7924800" cy="5257800"/>
            </a:xfrm>
          </p:grpSpPr>
          <p:grpSp>
            <p:nvGrpSpPr>
              <p:cNvPr id="55" name="Group 138"/>
              <p:cNvGrpSpPr/>
              <p:nvPr/>
            </p:nvGrpSpPr>
            <p:grpSpPr>
              <a:xfrm>
                <a:off x="4572000" y="1295400"/>
                <a:ext cx="1828800" cy="685800"/>
                <a:chOff x="4572000" y="1295400"/>
                <a:chExt cx="1828800" cy="685800"/>
              </a:xfrm>
            </p:grpSpPr>
            <p:sp>
              <p:nvSpPr>
                <p:cNvPr id="116" name="TextBox 115"/>
                <p:cNvSpPr txBox="1"/>
                <p:nvPr/>
              </p:nvSpPr>
              <p:spPr>
                <a:xfrm>
                  <a:off x="4724400" y="1447800"/>
                  <a:ext cx="1620957" cy="369332"/>
                </a:xfrm>
                <a:prstGeom prst="rect">
                  <a:avLst/>
                </a:prstGeom>
                <a:noFill/>
              </p:spPr>
              <p:txBody>
                <a:bodyPr wrap="none" rtlCol="0">
                  <a:spAutoFit/>
                </a:bodyPr>
                <a:lstStyle/>
                <a:p>
                  <a:r>
                    <a:rPr lang="en-US" b="1" dirty="0" smtClean="0">
                      <a:solidFill>
                        <a:srgbClr val="FF33CC"/>
                      </a:solidFill>
                      <a:latin typeface="Comic Sans MS" pitchFamily="66" charset="0"/>
                    </a:rPr>
                    <a:t>SIP Proxying</a:t>
                  </a:r>
                  <a:endParaRPr lang="en-US" b="1" dirty="0">
                    <a:solidFill>
                      <a:srgbClr val="FF33CC"/>
                    </a:solidFill>
                    <a:latin typeface="Comic Sans MS" pitchFamily="66" charset="0"/>
                  </a:endParaRPr>
                </a:p>
              </p:txBody>
            </p:sp>
            <p:sp>
              <p:nvSpPr>
                <p:cNvPr id="115" name="Oval Callout 114"/>
                <p:cNvSpPr/>
                <p:nvPr/>
              </p:nvSpPr>
              <p:spPr bwMode="auto">
                <a:xfrm>
                  <a:off x="4572000" y="1295400"/>
                  <a:ext cx="1828800" cy="685800"/>
                </a:xfrm>
                <a:prstGeom prst="wedgeEllipseCallout">
                  <a:avLst>
                    <a:gd name="adj1" fmla="val -36762"/>
                    <a:gd name="adj2" fmla="val 70760"/>
                  </a:avLst>
                </a:prstGeom>
                <a:no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grpSp>
            <p:nvGrpSpPr>
              <p:cNvPr id="56" name="Group 139"/>
              <p:cNvGrpSpPr/>
              <p:nvPr/>
            </p:nvGrpSpPr>
            <p:grpSpPr>
              <a:xfrm>
                <a:off x="6781800" y="1447800"/>
                <a:ext cx="2286000" cy="685800"/>
                <a:chOff x="6781800" y="1447800"/>
                <a:chExt cx="2286000" cy="685800"/>
              </a:xfrm>
            </p:grpSpPr>
            <p:sp>
              <p:nvSpPr>
                <p:cNvPr id="121" name="Rectangle 120"/>
                <p:cNvSpPr/>
                <p:nvPr/>
              </p:nvSpPr>
              <p:spPr>
                <a:xfrm>
                  <a:off x="6934200" y="1600200"/>
                  <a:ext cx="2032929" cy="369332"/>
                </a:xfrm>
                <a:prstGeom prst="rect">
                  <a:avLst/>
                </a:prstGeom>
              </p:spPr>
              <p:txBody>
                <a:bodyPr wrap="none">
                  <a:spAutoFit/>
                </a:bodyPr>
                <a:lstStyle/>
                <a:p>
                  <a:r>
                    <a:rPr lang="en-US" b="1" dirty="0" smtClean="0">
                      <a:solidFill>
                        <a:srgbClr val="FF7C80"/>
                      </a:solidFill>
                      <a:latin typeface="Comic Sans MS" pitchFamily="66" charset="0"/>
                    </a:rPr>
                    <a:t>SIP Registration</a:t>
                  </a:r>
                  <a:endParaRPr lang="en-US" b="1" dirty="0">
                    <a:solidFill>
                      <a:srgbClr val="FF7C80"/>
                    </a:solidFill>
                    <a:latin typeface="Comic Sans MS" pitchFamily="66" charset="0"/>
                  </a:endParaRPr>
                </a:p>
              </p:txBody>
            </p:sp>
            <p:sp>
              <p:nvSpPr>
                <p:cNvPr id="120" name="Oval Callout 119"/>
                <p:cNvSpPr/>
                <p:nvPr/>
              </p:nvSpPr>
              <p:spPr bwMode="auto">
                <a:xfrm>
                  <a:off x="6781800" y="1447800"/>
                  <a:ext cx="2286000" cy="685800"/>
                </a:xfrm>
                <a:prstGeom prst="wedgeEllipseCallout">
                  <a:avLst>
                    <a:gd name="adj1" fmla="val 29542"/>
                    <a:gd name="adj2" fmla="val 235952"/>
                  </a:avLst>
                </a:prstGeom>
                <a:noFill/>
                <a:ln w="9525"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sp>
            <p:nvSpPr>
              <p:cNvPr id="122" name="Oval Callout 121"/>
              <p:cNvSpPr/>
              <p:nvPr/>
            </p:nvSpPr>
            <p:spPr bwMode="auto">
              <a:xfrm>
                <a:off x="2362200" y="5638800"/>
                <a:ext cx="2362200" cy="685800"/>
              </a:xfrm>
              <a:prstGeom prst="wedgeEllipseCallout">
                <a:avLst>
                  <a:gd name="adj1" fmla="val -20490"/>
                  <a:gd name="adj2" fmla="val -96792"/>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7030A0"/>
                  </a:solidFill>
                  <a:effectLst/>
                  <a:latin typeface="Arial" charset="0"/>
                  <a:ea typeface="Arial" charset="0"/>
                  <a:cs typeface="Arial" charset="0"/>
                </a:endParaRPr>
              </a:p>
            </p:txBody>
          </p:sp>
          <p:sp>
            <p:nvSpPr>
              <p:cNvPr id="124" name="Oval Callout 123"/>
              <p:cNvSpPr/>
              <p:nvPr/>
            </p:nvSpPr>
            <p:spPr bwMode="auto">
              <a:xfrm>
                <a:off x="5410200" y="5791200"/>
                <a:ext cx="1143000" cy="457200"/>
              </a:xfrm>
              <a:prstGeom prst="wedgeEllipseCallout">
                <a:avLst>
                  <a:gd name="adj1" fmla="val -40016"/>
                  <a:gd name="adj2" fmla="val -68916"/>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7030A0"/>
                  </a:solidFill>
                  <a:effectLst/>
                  <a:latin typeface="Arial" charset="0"/>
                  <a:ea typeface="Arial" charset="0"/>
                  <a:cs typeface="Arial" charset="0"/>
                </a:endParaRPr>
              </a:p>
            </p:txBody>
          </p:sp>
          <p:grpSp>
            <p:nvGrpSpPr>
              <p:cNvPr id="57" name="Group 136"/>
              <p:cNvGrpSpPr/>
              <p:nvPr/>
            </p:nvGrpSpPr>
            <p:grpSpPr>
              <a:xfrm>
                <a:off x="1143000" y="1066800"/>
                <a:ext cx="2590800" cy="685800"/>
                <a:chOff x="1143000" y="1066800"/>
                <a:chExt cx="2590800" cy="685800"/>
              </a:xfrm>
            </p:grpSpPr>
            <p:sp>
              <p:nvSpPr>
                <p:cNvPr id="134" name="Oval Callout 133"/>
                <p:cNvSpPr/>
                <p:nvPr/>
              </p:nvSpPr>
              <p:spPr bwMode="auto">
                <a:xfrm>
                  <a:off x="1143000" y="1066800"/>
                  <a:ext cx="2590800" cy="685800"/>
                </a:xfrm>
                <a:prstGeom prst="wedgeEllipseCallout">
                  <a:avLst>
                    <a:gd name="adj1" fmla="val 7616"/>
                    <a:gd name="adj2" fmla="val 90819"/>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36" name="TextBox 135"/>
                <p:cNvSpPr txBox="1"/>
                <p:nvPr/>
              </p:nvSpPr>
              <p:spPr>
                <a:xfrm>
                  <a:off x="1143000" y="1219200"/>
                  <a:ext cx="2560316" cy="369332"/>
                </a:xfrm>
                <a:prstGeom prst="rect">
                  <a:avLst/>
                </a:prstGeom>
                <a:noFill/>
              </p:spPr>
              <p:txBody>
                <a:bodyPr wrap="none" rtlCol="0">
                  <a:spAutoFit/>
                </a:bodyPr>
                <a:lstStyle/>
                <a:p>
                  <a:r>
                    <a:rPr lang="en-US" b="1" dirty="0" smtClean="0">
                      <a:solidFill>
                        <a:srgbClr val="C00000"/>
                      </a:solidFill>
                      <a:latin typeface="Comic Sans MS" pitchFamily="66" charset="0"/>
                    </a:rPr>
                    <a:t>DNS / ENUM Lookup</a:t>
                  </a:r>
                  <a:endParaRPr lang="en-US" b="1" dirty="0">
                    <a:solidFill>
                      <a:srgbClr val="C00000"/>
                    </a:solidFill>
                    <a:latin typeface="Comic Sans MS" pitchFamily="66" charset="0"/>
                  </a:endParaRPr>
                </a:p>
              </p:txBody>
            </p:sp>
          </p:grpSp>
        </p:grpSp>
      </p:grpSp>
      <p:sp>
        <p:nvSpPr>
          <p:cNvPr id="119" name="TextBox 118"/>
          <p:cNvSpPr txBox="1"/>
          <p:nvPr/>
        </p:nvSpPr>
        <p:spPr>
          <a:xfrm>
            <a:off x="457200" y="3581400"/>
            <a:ext cx="1317990" cy="307777"/>
          </a:xfrm>
          <a:prstGeom prst="rect">
            <a:avLst/>
          </a:prstGeom>
          <a:noFill/>
        </p:spPr>
        <p:txBody>
          <a:bodyPr wrap="none" rtlCol="0">
            <a:spAutoFit/>
          </a:bodyPr>
          <a:lstStyle/>
          <a:p>
            <a:r>
              <a:rPr lang="en-US" sz="1400" dirty="0" smtClean="0">
                <a:latin typeface="Comic Sans MS" pitchFamily="66" charset="0"/>
              </a:rPr>
              <a:t>SIP Server A</a:t>
            </a:r>
            <a:endParaRPr lang="en-US" sz="1400" dirty="0">
              <a:latin typeface="Comic Sans MS" pitchFamily="66" charset="0"/>
            </a:endParaRPr>
          </a:p>
        </p:txBody>
      </p:sp>
      <p:sp>
        <p:nvSpPr>
          <p:cNvPr id="128" name="TextBox 127"/>
          <p:cNvSpPr txBox="1"/>
          <p:nvPr/>
        </p:nvSpPr>
        <p:spPr>
          <a:xfrm>
            <a:off x="2286000" y="2514600"/>
            <a:ext cx="1300356" cy="307777"/>
          </a:xfrm>
          <a:prstGeom prst="rect">
            <a:avLst/>
          </a:prstGeom>
          <a:noFill/>
        </p:spPr>
        <p:txBody>
          <a:bodyPr wrap="none" rtlCol="0">
            <a:spAutoFit/>
          </a:bodyPr>
          <a:lstStyle/>
          <a:p>
            <a:r>
              <a:rPr lang="en-US" sz="1400" dirty="0" smtClean="0">
                <a:latin typeface="Comic Sans MS" pitchFamily="66" charset="0"/>
              </a:rPr>
              <a:t>SIP Server B</a:t>
            </a:r>
            <a:endParaRPr lang="en-US" sz="1400" dirty="0">
              <a:latin typeface="Comic Sans MS" pitchFamily="66" charset="0"/>
            </a:endParaRPr>
          </a:p>
        </p:txBody>
      </p:sp>
      <p:sp>
        <p:nvSpPr>
          <p:cNvPr id="129" name="TextBox 128"/>
          <p:cNvSpPr txBox="1"/>
          <p:nvPr/>
        </p:nvSpPr>
        <p:spPr>
          <a:xfrm>
            <a:off x="4191000" y="2667000"/>
            <a:ext cx="1293944" cy="307777"/>
          </a:xfrm>
          <a:prstGeom prst="rect">
            <a:avLst/>
          </a:prstGeom>
          <a:noFill/>
        </p:spPr>
        <p:txBody>
          <a:bodyPr wrap="none" rtlCol="0">
            <a:spAutoFit/>
          </a:bodyPr>
          <a:lstStyle/>
          <a:p>
            <a:r>
              <a:rPr lang="en-US" sz="1400" dirty="0" smtClean="0">
                <a:latin typeface="Comic Sans MS" pitchFamily="66" charset="0"/>
              </a:rPr>
              <a:t>SIP Server C</a:t>
            </a:r>
            <a:endParaRPr lang="en-US" sz="1400" dirty="0">
              <a:latin typeface="Comic Sans MS" pitchFamily="66" charset="0"/>
            </a:endParaRPr>
          </a:p>
        </p:txBody>
      </p:sp>
      <p:sp>
        <p:nvSpPr>
          <p:cNvPr id="130" name="TextBox 129"/>
          <p:cNvSpPr txBox="1"/>
          <p:nvPr/>
        </p:nvSpPr>
        <p:spPr>
          <a:xfrm>
            <a:off x="5562600" y="3581400"/>
            <a:ext cx="1316386" cy="307777"/>
          </a:xfrm>
          <a:prstGeom prst="rect">
            <a:avLst/>
          </a:prstGeom>
          <a:noFill/>
        </p:spPr>
        <p:txBody>
          <a:bodyPr wrap="none" rtlCol="0">
            <a:spAutoFit/>
          </a:bodyPr>
          <a:lstStyle/>
          <a:p>
            <a:r>
              <a:rPr lang="en-US" sz="1400" dirty="0" smtClean="0">
                <a:latin typeface="Comic Sans MS" pitchFamily="66" charset="0"/>
              </a:rPr>
              <a:t>SIP Server D</a:t>
            </a:r>
            <a:endParaRPr lang="en-US" sz="1400" dirty="0">
              <a:latin typeface="Comic Sans MS" pitchFamily="66" charset="0"/>
            </a:endParaRPr>
          </a:p>
        </p:txBody>
      </p:sp>
      <p:sp>
        <p:nvSpPr>
          <p:cNvPr id="135" name="TextBox 134"/>
          <p:cNvSpPr txBox="1"/>
          <p:nvPr/>
        </p:nvSpPr>
        <p:spPr>
          <a:xfrm>
            <a:off x="0" y="2514600"/>
            <a:ext cx="1853392" cy="307777"/>
          </a:xfrm>
          <a:prstGeom prst="rect">
            <a:avLst/>
          </a:prstGeom>
          <a:noFill/>
        </p:spPr>
        <p:txBody>
          <a:bodyPr wrap="none" rtlCol="0">
            <a:spAutoFit/>
          </a:bodyPr>
          <a:lstStyle/>
          <a:p>
            <a:r>
              <a:rPr lang="en-US" sz="1400" dirty="0" smtClean="0">
                <a:latin typeface="Comic Sans MS" pitchFamily="66" charset="0"/>
              </a:rPr>
              <a:t>DNS/ENUM Server</a:t>
            </a:r>
            <a:endParaRPr lang="en-US" sz="1400" dirty="0">
              <a:latin typeface="Comic Sans MS" pitchFamily="66" charset="0"/>
            </a:endParaRPr>
          </a:p>
        </p:txBody>
      </p:sp>
      <p:sp>
        <p:nvSpPr>
          <p:cNvPr id="143" name="TextBox 142"/>
          <p:cNvSpPr txBox="1"/>
          <p:nvPr/>
        </p:nvSpPr>
        <p:spPr>
          <a:xfrm>
            <a:off x="6019800" y="2133600"/>
            <a:ext cx="1664238" cy="307777"/>
          </a:xfrm>
          <a:prstGeom prst="rect">
            <a:avLst/>
          </a:prstGeom>
          <a:noFill/>
        </p:spPr>
        <p:txBody>
          <a:bodyPr wrap="none" rtlCol="0">
            <a:spAutoFit/>
          </a:bodyPr>
          <a:lstStyle/>
          <a:p>
            <a:r>
              <a:rPr lang="en-US" sz="1400" dirty="0" smtClean="0">
                <a:latin typeface="Comic Sans MS" pitchFamily="66" charset="0"/>
              </a:rPr>
              <a:t>Local Location DB</a:t>
            </a:r>
            <a:endParaRPr lang="en-US" sz="1400" dirty="0">
              <a:latin typeface="Comic Sans MS"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0-#ppt_w/2"/>
                                          </p:val>
                                        </p:tav>
                                        <p:tav tm="100000">
                                          <p:val>
                                            <p:strVal val="#ppt_x"/>
                                          </p:val>
                                        </p:tav>
                                      </p:tavLst>
                                    </p:anim>
                                    <p:anim calcmode="lin" valueType="num">
                                      <p:cBhvr additive="base">
                                        <p:cTn id="1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 A Typical Internet Mulitmedia Service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dirty="0"/>
          </a:p>
        </p:txBody>
      </p:sp>
      <p:pic>
        <p:nvPicPr>
          <p:cNvPr id="6" name="Picture 40" descr="http://www.infocellar.com/networks/graphics/images/cloud-basic%20(small).jpg"/>
          <p:cNvPicPr>
            <a:picLocks noChangeAspect="1" noChangeArrowheads="1"/>
          </p:cNvPicPr>
          <p:nvPr/>
        </p:nvPicPr>
        <p:blipFill>
          <a:blip r:embed="rId3" cstate="print"/>
          <a:srcRect/>
          <a:stretch>
            <a:fillRect/>
          </a:stretch>
        </p:blipFill>
        <p:spPr bwMode="auto">
          <a:xfrm>
            <a:off x="152400" y="4137072"/>
            <a:ext cx="3465095" cy="1992905"/>
          </a:xfrm>
          <a:prstGeom prst="rect">
            <a:avLst/>
          </a:prstGeom>
          <a:noFill/>
        </p:spPr>
      </p:pic>
      <p:pic>
        <p:nvPicPr>
          <p:cNvPr id="9" name="Picture 25" descr="http://www.infocellar.com/networks/graphics/images/cloud-basic%20(small).jpg"/>
          <p:cNvPicPr>
            <a:picLocks noChangeAspect="1" noChangeArrowheads="1"/>
          </p:cNvPicPr>
          <p:nvPr/>
        </p:nvPicPr>
        <p:blipFill>
          <a:blip r:embed="rId3" cstate="print"/>
          <a:srcRect/>
          <a:stretch>
            <a:fillRect/>
          </a:stretch>
        </p:blipFill>
        <p:spPr bwMode="auto">
          <a:xfrm>
            <a:off x="5029200" y="4038600"/>
            <a:ext cx="3176337" cy="1421222"/>
          </a:xfrm>
          <a:prstGeom prst="rect">
            <a:avLst/>
          </a:prstGeom>
          <a:noFill/>
        </p:spPr>
      </p:pic>
      <p:sp>
        <p:nvSpPr>
          <p:cNvPr id="10" name="Date Placeholder 3"/>
          <p:cNvSpPr txBox="1">
            <a:spLocks/>
          </p:cNvSpPr>
          <p:nvPr/>
        </p:nvSpPr>
        <p:spPr bwMode="auto">
          <a:xfrm>
            <a:off x="8382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3F89-0B5A-409A-BC02-7FA472717AFC}" type="datetime1">
              <a:rPr kumimoji="0" lang="en-US"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10/28/09</a:t>
            </a:fld>
            <a:endParaRPr kumimoji="0" lang="en-US"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sp>
        <p:nvSpPr>
          <p:cNvPr id="11" name="Slide Number Placeholder 4"/>
          <p:cNvSpPr txBox="1">
            <a:spLocks/>
          </p:cNvSpPr>
          <p:nvPr/>
        </p:nvSpPr>
        <p:spPr bwMode="auto">
          <a:xfrm>
            <a:off x="67056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pic>
        <p:nvPicPr>
          <p:cNvPr id="12" name="Picture 41" descr="http://www.infocellar.com/networks/graphics/images/cloud-basic%20(small).jpg"/>
          <p:cNvPicPr>
            <a:picLocks noChangeAspect="1" noChangeArrowheads="1"/>
          </p:cNvPicPr>
          <p:nvPr/>
        </p:nvPicPr>
        <p:blipFill>
          <a:blip r:embed="rId3" cstate="print"/>
          <a:srcRect/>
          <a:stretch>
            <a:fillRect/>
          </a:stretch>
        </p:blipFill>
        <p:spPr bwMode="auto">
          <a:xfrm>
            <a:off x="2390274" y="3140619"/>
            <a:ext cx="1732547" cy="996453"/>
          </a:xfrm>
          <a:prstGeom prst="rect">
            <a:avLst/>
          </a:prstGeom>
          <a:noFill/>
        </p:spPr>
      </p:pic>
      <p:pic>
        <p:nvPicPr>
          <p:cNvPr id="13" name="Picture 31" descr="router-blue-small.jpg">
            <a:hlinkClick r:id="rId4"/>
          </p:cNvPr>
          <p:cNvPicPr>
            <a:picLocks noChangeAspect="1" noChangeArrowheads="1"/>
          </p:cNvPicPr>
          <p:nvPr/>
        </p:nvPicPr>
        <p:blipFill>
          <a:blip r:embed="rId5" cstate="print"/>
          <a:srcRect/>
          <a:stretch>
            <a:fillRect/>
          </a:stretch>
        </p:blipFill>
        <p:spPr bwMode="auto">
          <a:xfrm>
            <a:off x="6216316" y="4137072"/>
            <a:ext cx="360947" cy="217176"/>
          </a:xfrm>
          <a:prstGeom prst="rect">
            <a:avLst/>
          </a:prstGeom>
          <a:noFill/>
        </p:spPr>
      </p:pic>
      <p:pic>
        <p:nvPicPr>
          <p:cNvPr id="14" name="Picture 38" descr="router-blue-small.jpg">
            <a:hlinkClick r:id="rId4"/>
          </p:cNvPr>
          <p:cNvPicPr>
            <a:picLocks noChangeAspect="1" noChangeArrowheads="1"/>
          </p:cNvPicPr>
          <p:nvPr/>
        </p:nvPicPr>
        <p:blipFill>
          <a:blip r:embed="rId5" cstate="print"/>
          <a:srcRect/>
          <a:stretch>
            <a:fillRect/>
          </a:stretch>
        </p:blipFill>
        <p:spPr bwMode="auto">
          <a:xfrm>
            <a:off x="6793832" y="4980224"/>
            <a:ext cx="562476" cy="340135"/>
          </a:xfrm>
          <a:prstGeom prst="rect">
            <a:avLst/>
          </a:prstGeom>
          <a:noFill/>
        </p:spPr>
      </p:pic>
      <p:pic>
        <p:nvPicPr>
          <p:cNvPr id="15" name="Picture 39" descr="router-blue-small.jpg">
            <a:hlinkClick r:id="rId4"/>
          </p:cNvPr>
          <p:cNvPicPr>
            <a:picLocks noChangeAspect="1" noChangeArrowheads="1"/>
          </p:cNvPicPr>
          <p:nvPr/>
        </p:nvPicPr>
        <p:blipFill>
          <a:blip r:embed="rId5" cstate="print"/>
          <a:srcRect/>
          <a:stretch>
            <a:fillRect/>
          </a:stretch>
        </p:blipFill>
        <p:spPr bwMode="auto">
          <a:xfrm>
            <a:off x="5205663" y="4675220"/>
            <a:ext cx="433137" cy="261888"/>
          </a:xfrm>
          <a:prstGeom prst="rect">
            <a:avLst/>
          </a:prstGeom>
          <a:noFill/>
        </p:spPr>
      </p:pic>
      <p:pic>
        <p:nvPicPr>
          <p:cNvPr id="16" name="Picture 42" descr="http://www.infocellar.com/networks/graphics/images/cloud-basic%20(small).jpg"/>
          <p:cNvPicPr>
            <a:picLocks noChangeAspect="1" noChangeArrowheads="1"/>
          </p:cNvPicPr>
          <p:nvPr/>
        </p:nvPicPr>
        <p:blipFill>
          <a:blip r:embed="rId3" cstate="print"/>
          <a:srcRect/>
          <a:stretch>
            <a:fillRect/>
          </a:stretch>
        </p:blipFill>
        <p:spPr bwMode="auto">
          <a:xfrm>
            <a:off x="4411579" y="3048000"/>
            <a:ext cx="1227221" cy="705821"/>
          </a:xfrm>
          <a:prstGeom prst="rect">
            <a:avLst/>
          </a:prstGeom>
          <a:noFill/>
        </p:spPr>
      </p:pic>
      <p:pic>
        <p:nvPicPr>
          <p:cNvPr id="17" name="Picture 43" descr="router-blue-small.jpg">
            <a:hlinkClick r:id="rId4"/>
          </p:cNvPr>
          <p:cNvPicPr>
            <a:picLocks noChangeAspect="1" noChangeArrowheads="1"/>
          </p:cNvPicPr>
          <p:nvPr/>
        </p:nvPicPr>
        <p:blipFill>
          <a:blip r:embed="rId5" cstate="print"/>
          <a:srcRect/>
          <a:stretch>
            <a:fillRect/>
          </a:stretch>
        </p:blipFill>
        <p:spPr bwMode="auto">
          <a:xfrm>
            <a:off x="1307432" y="5320359"/>
            <a:ext cx="577516" cy="349717"/>
          </a:xfrm>
          <a:prstGeom prst="rect">
            <a:avLst/>
          </a:prstGeom>
          <a:noFill/>
        </p:spPr>
      </p:pic>
      <p:pic>
        <p:nvPicPr>
          <p:cNvPr id="18" name="Picture 44" descr="router-blue-small.jpg">
            <a:hlinkClick r:id="rId4"/>
          </p:cNvPr>
          <p:cNvPicPr>
            <a:picLocks noChangeAspect="1" noChangeArrowheads="1"/>
          </p:cNvPicPr>
          <p:nvPr/>
        </p:nvPicPr>
        <p:blipFill>
          <a:blip r:embed="rId5" cstate="print"/>
          <a:srcRect/>
          <a:stretch>
            <a:fillRect/>
          </a:stretch>
        </p:blipFill>
        <p:spPr bwMode="auto">
          <a:xfrm>
            <a:off x="2245895" y="4268016"/>
            <a:ext cx="360947" cy="218772"/>
          </a:xfrm>
          <a:prstGeom prst="rect">
            <a:avLst/>
          </a:prstGeom>
          <a:noFill/>
        </p:spPr>
      </p:pic>
      <p:pic>
        <p:nvPicPr>
          <p:cNvPr id="19" name="Picture 45" descr="router-blue-small.jpg">
            <a:hlinkClick r:id="rId4"/>
          </p:cNvPr>
          <p:cNvPicPr>
            <a:picLocks noChangeAspect="1" noChangeArrowheads="1"/>
          </p:cNvPicPr>
          <p:nvPr/>
        </p:nvPicPr>
        <p:blipFill>
          <a:blip r:embed="rId5" cstate="print"/>
          <a:srcRect/>
          <a:stretch>
            <a:fillRect/>
          </a:stretch>
        </p:blipFill>
        <p:spPr bwMode="auto">
          <a:xfrm>
            <a:off x="2895600" y="3907121"/>
            <a:ext cx="360947" cy="218772"/>
          </a:xfrm>
          <a:prstGeom prst="rect">
            <a:avLst/>
          </a:prstGeom>
          <a:noFill/>
        </p:spPr>
      </p:pic>
      <p:pic>
        <p:nvPicPr>
          <p:cNvPr id="20" name="Picture 46" descr="router-blue-small.jpg">
            <a:hlinkClick r:id="rId4"/>
          </p:cNvPr>
          <p:cNvPicPr>
            <a:picLocks noChangeAspect="1" noChangeArrowheads="1"/>
          </p:cNvPicPr>
          <p:nvPr/>
        </p:nvPicPr>
        <p:blipFill>
          <a:blip r:embed="rId5" cstate="print"/>
          <a:srcRect/>
          <a:stretch>
            <a:fillRect/>
          </a:stretch>
        </p:blipFill>
        <p:spPr bwMode="auto">
          <a:xfrm>
            <a:off x="3112168" y="3107085"/>
            <a:ext cx="288758" cy="175657"/>
          </a:xfrm>
          <a:prstGeom prst="rect">
            <a:avLst/>
          </a:prstGeom>
          <a:noFill/>
        </p:spPr>
      </p:pic>
      <p:pic>
        <p:nvPicPr>
          <p:cNvPr id="21" name="Picture 47" descr="router-blue-small.jpg">
            <a:hlinkClick r:id="rId4"/>
          </p:cNvPr>
          <p:cNvPicPr>
            <a:picLocks noChangeAspect="1" noChangeArrowheads="1"/>
          </p:cNvPicPr>
          <p:nvPr/>
        </p:nvPicPr>
        <p:blipFill>
          <a:blip r:embed="rId5" cstate="print"/>
          <a:srcRect/>
          <a:stretch>
            <a:fillRect/>
          </a:stretch>
        </p:blipFill>
        <p:spPr bwMode="auto">
          <a:xfrm>
            <a:off x="3761874" y="3271564"/>
            <a:ext cx="288758" cy="175657"/>
          </a:xfrm>
          <a:prstGeom prst="rect">
            <a:avLst/>
          </a:prstGeom>
          <a:noFill/>
        </p:spPr>
      </p:pic>
      <p:pic>
        <p:nvPicPr>
          <p:cNvPr id="22" name="Picture 48" descr="router-blue-small.jpg">
            <a:hlinkClick r:id="rId4"/>
          </p:cNvPr>
          <p:cNvPicPr>
            <a:picLocks noChangeAspect="1" noChangeArrowheads="1"/>
          </p:cNvPicPr>
          <p:nvPr/>
        </p:nvPicPr>
        <p:blipFill>
          <a:blip r:embed="rId5" cstate="print"/>
          <a:srcRect/>
          <a:stretch>
            <a:fillRect/>
          </a:stretch>
        </p:blipFill>
        <p:spPr bwMode="auto">
          <a:xfrm>
            <a:off x="4339389" y="3271564"/>
            <a:ext cx="288758" cy="175657"/>
          </a:xfrm>
          <a:prstGeom prst="rect">
            <a:avLst/>
          </a:prstGeom>
          <a:noFill/>
        </p:spPr>
      </p:pic>
      <p:pic>
        <p:nvPicPr>
          <p:cNvPr id="23" name="Picture 49" descr="router-blue-small.jpg">
            <a:hlinkClick r:id="rId4"/>
          </p:cNvPr>
          <p:cNvPicPr>
            <a:picLocks noChangeAspect="1" noChangeArrowheads="1"/>
          </p:cNvPicPr>
          <p:nvPr/>
        </p:nvPicPr>
        <p:blipFill>
          <a:blip r:embed="rId5" cstate="print"/>
          <a:srcRect/>
          <a:stretch>
            <a:fillRect/>
          </a:stretch>
        </p:blipFill>
        <p:spPr bwMode="auto">
          <a:xfrm>
            <a:off x="4844716" y="3578164"/>
            <a:ext cx="288758" cy="175657"/>
          </a:xfrm>
          <a:prstGeom prst="rect">
            <a:avLst/>
          </a:prstGeom>
          <a:noFill/>
        </p:spPr>
      </p:pic>
      <p:pic>
        <p:nvPicPr>
          <p:cNvPr id="24" name="Picture 50" descr="router-blue-small.jpg">
            <a:hlinkClick r:id="rId4"/>
          </p:cNvPr>
          <p:cNvPicPr>
            <a:picLocks noChangeAspect="1" noChangeArrowheads="1"/>
          </p:cNvPicPr>
          <p:nvPr/>
        </p:nvPicPr>
        <p:blipFill>
          <a:blip r:embed="rId5" cstate="print"/>
          <a:srcRect/>
          <a:stretch>
            <a:fillRect/>
          </a:stretch>
        </p:blipFill>
        <p:spPr bwMode="auto">
          <a:xfrm>
            <a:off x="4989095" y="3293920"/>
            <a:ext cx="288758" cy="175657"/>
          </a:xfrm>
          <a:prstGeom prst="rect">
            <a:avLst/>
          </a:prstGeom>
          <a:noFill/>
        </p:spPr>
      </p:pic>
      <p:pic>
        <p:nvPicPr>
          <p:cNvPr id="25" name="Picture 51" descr="router-blue-small.jpg">
            <a:hlinkClick r:id="rId4"/>
          </p:cNvPr>
          <p:cNvPicPr>
            <a:picLocks noChangeAspect="1" noChangeArrowheads="1"/>
          </p:cNvPicPr>
          <p:nvPr/>
        </p:nvPicPr>
        <p:blipFill>
          <a:blip r:embed="rId5" cstate="print"/>
          <a:srcRect/>
          <a:stretch>
            <a:fillRect/>
          </a:stretch>
        </p:blipFill>
        <p:spPr bwMode="auto">
          <a:xfrm>
            <a:off x="5422232" y="3194913"/>
            <a:ext cx="288758" cy="175657"/>
          </a:xfrm>
          <a:prstGeom prst="rect">
            <a:avLst/>
          </a:prstGeom>
          <a:noFill/>
        </p:spPr>
      </p:pic>
      <p:pic>
        <p:nvPicPr>
          <p:cNvPr id="26" name="Picture 52" descr="router-blue-small.jpg">
            <a:hlinkClick r:id="rId4"/>
          </p:cNvPr>
          <p:cNvPicPr>
            <a:picLocks noChangeAspect="1" noChangeArrowheads="1"/>
          </p:cNvPicPr>
          <p:nvPr/>
        </p:nvPicPr>
        <p:blipFill>
          <a:blip r:embed="rId5" cstate="print"/>
          <a:srcRect/>
          <a:stretch>
            <a:fillRect/>
          </a:stretch>
        </p:blipFill>
        <p:spPr bwMode="auto">
          <a:xfrm>
            <a:off x="2751221" y="3424864"/>
            <a:ext cx="288758" cy="175657"/>
          </a:xfrm>
          <a:prstGeom prst="rect">
            <a:avLst/>
          </a:prstGeom>
          <a:noFill/>
        </p:spPr>
      </p:pic>
      <p:sp>
        <p:nvSpPr>
          <p:cNvPr id="27" name="Line 53"/>
          <p:cNvSpPr>
            <a:spLocks noChangeShapeType="1"/>
          </p:cNvSpPr>
          <p:nvPr/>
        </p:nvSpPr>
        <p:spPr bwMode="auto">
          <a:xfrm>
            <a:off x="2895600" y="3600521"/>
            <a:ext cx="144379" cy="306601"/>
          </a:xfrm>
          <a:prstGeom prst="line">
            <a:avLst/>
          </a:prstGeom>
          <a:noFill/>
          <a:ln w="9525">
            <a:solidFill>
              <a:schemeClr val="tx1"/>
            </a:solidFill>
            <a:miter lim="800000"/>
            <a:headEnd/>
            <a:tailEnd/>
          </a:ln>
          <a:effectLst/>
        </p:spPr>
        <p:txBody>
          <a:bodyPr wrap="none"/>
          <a:lstStyle/>
          <a:p>
            <a:endParaRPr lang="en-US" dirty="0"/>
          </a:p>
        </p:txBody>
      </p:sp>
      <p:sp>
        <p:nvSpPr>
          <p:cNvPr id="28" name="Line 54"/>
          <p:cNvSpPr>
            <a:spLocks noChangeShapeType="1"/>
          </p:cNvSpPr>
          <p:nvPr/>
        </p:nvSpPr>
        <p:spPr bwMode="auto">
          <a:xfrm flipH="1">
            <a:off x="2895600" y="3217270"/>
            <a:ext cx="288758" cy="229951"/>
          </a:xfrm>
          <a:prstGeom prst="line">
            <a:avLst/>
          </a:prstGeom>
          <a:noFill/>
          <a:ln w="9525">
            <a:solidFill>
              <a:schemeClr val="tx1"/>
            </a:solidFill>
            <a:miter lim="800000"/>
            <a:headEnd/>
            <a:tailEnd/>
          </a:ln>
          <a:effectLst/>
        </p:spPr>
        <p:txBody>
          <a:bodyPr wrap="none"/>
          <a:lstStyle/>
          <a:p>
            <a:endParaRPr lang="en-US" dirty="0"/>
          </a:p>
        </p:txBody>
      </p:sp>
      <p:sp>
        <p:nvSpPr>
          <p:cNvPr id="29" name="Line 55"/>
          <p:cNvSpPr>
            <a:spLocks noChangeShapeType="1"/>
          </p:cNvSpPr>
          <p:nvPr/>
        </p:nvSpPr>
        <p:spPr bwMode="auto">
          <a:xfrm flipH="1">
            <a:off x="3184358" y="3370570"/>
            <a:ext cx="649705" cy="536551"/>
          </a:xfrm>
          <a:prstGeom prst="line">
            <a:avLst/>
          </a:prstGeom>
          <a:noFill/>
          <a:ln w="9525">
            <a:solidFill>
              <a:schemeClr val="tx1"/>
            </a:solidFill>
            <a:miter lim="800000"/>
            <a:headEnd/>
            <a:tailEnd/>
          </a:ln>
          <a:effectLst/>
        </p:spPr>
        <p:txBody>
          <a:bodyPr wrap="none"/>
          <a:lstStyle/>
          <a:p>
            <a:endParaRPr lang="en-US" dirty="0"/>
          </a:p>
        </p:txBody>
      </p:sp>
      <p:sp>
        <p:nvSpPr>
          <p:cNvPr id="30" name="Line 56"/>
          <p:cNvSpPr>
            <a:spLocks noChangeShapeType="1"/>
          </p:cNvSpPr>
          <p:nvPr/>
        </p:nvSpPr>
        <p:spPr bwMode="auto">
          <a:xfrm>
            <a:off x="3400926" y="321727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1" name="Line 57"/>
          <p:cNvSpPr>
            <a:spLocks noChangeShapeType="1"/>
          </p:cNvSpPr>
          <p:nvPr/>
        </p:nvSpPr>
        <p:spPr bwMode="auto">
          <a:xfrm flipV="1">
            <a:off x="2967789" y="3370570"/>
            <a:ext cx="794084" cy="153300"/>
          </a:xfrm>
          <a:prstGeom prst="line">
            <a:avLst/>
          </a:prstGeom>
          <a:noFill/>
          <a:ln w="9525">
            <a:solidFill>
              <a:schemeClr val="tx1"/>
            </a:solidFill>
            <a:miter lim="800000"/>
            <a:headEnd/>
            <a:tailEnd/>
          </a:ln>
          <a:effectLst/>
        </p:spPr>
        <p:txBody>
          <a:bodyPr wrap="none"/>
          <a:lstStyle/>
          <a:p>
            <a:endParaRPr lang="en-US" dirty="0"/>
          </a:p>
        </p:txBody>
      </p:sp>
      <p:sp>
        <p:nvSpPr>
          <p:cNvPr id="32" name="Line 58"/>
          <p:cNvSpPr>
            <a:spLocks noChangeShapeType="1"/>
          </p:cNvSpPr>
          <p:nvPr/>
        </p:nvSpPr>
        <p:spPr bwMode="auto">
          <a:xfrm>
            <a:off x="3978442"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3" name="Line 59"/>
          <p:cNvSpPr>
            <a:spLocks noChangeShapeType="1"/>
          </p:cNvSpPr>
          <p:nvPr/>
        </p:nvSpPr>
        <p:spPr bwMode="auto">
          <a:xfrm>
            <a:off x="4628147"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4" name="Line 60"/>
          <p:cNvSpPr>
            <a:spLocks noChangeShapeType="1"/>
          </p:cNvSpPr>
          <p:nvPr/>
        </p:nvSpPr>
        <p:spPr bwMode="auto">
          <a:xfrm flipV="1">
            <a:off x="5205663" y="329392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5" name="Line 61"/>
          <p:cNvSpPr>
            <a:spLocks noChangeShapeType="1"/>
          </p:cNvSpPr>
          <p:nvPr/>
        </p:nvSpPr>
        <p:spPr bwMode="auto">
          <a:xfrm>
            <a:off x="4555958" y="3370570"/>
            <a:ext cx="433137" cy="306601"/>
          </a:xfrm>
          <a:prstGeom prst="line">
            <a:avLst/>
          </a:prstGeom>
          <a:noFill/>
          <a:ln w="9525">
            <a:solidFill>
              <a:schemeClr val="tx1"/>
            </a:solidFill>
            <a:miter lim="800000"/>
            <a:headEnd/>
            <a:tailEnd/>
          </a:ln>
          <a:effectLst/>
        </p:spPr>
        <p:txBody>
          <a:bodyPr wrap="none"/>
          <a:lstStyle/>
          <a:p>
            <a:endParaRPr lang="en-US" dirty="0"/>
          </a:p>
        </p:txBody>
      </p:sp>
      <p:sp>
        <p:nvSpPr>
          <p:cNvPr id="36" name="Line 62"/>
          <p:cNvSpPr>
            <a:spLocks noChangeShapeType="1"/>
          </p:cNvSpPr>
          <p:nvPr/>
        </p:nvSpPr>
        <p:spPr bwMode="auto">
          <a:xfrm flipH="1">
            <a:off x="5061284" y="3447220"/>
            <a:ext cx="72189" cy="153300"/>
          </a:xfrm>
          <a:prstGeom prst="line">
            <a:avLst/>
          </a:prstGeom>
          <a:noFill/>
          <a:ln w="9525">
            <a:solidFill>
              <a:schemeClr val="tx1"/>
            </a:solidFill>
            <a:miter lim="800000"/>
            <a:headEnd/>
            <a:tailEnd/>
          </a:ln>
          <a:effectLst/>
        </p:spPr>
        <p:txBody>
          <a:bodyPr wrap="none"/>
          <a:lstStyle/>
          <a:p>
            <a:endParaRPr lang="en-US" dirty="0"/>
          </a:p>
        </p:txBody>
      </p:sp>
      <p:sp>
        <p:nvSpPr>
          <p:cNvPr id="37" name="Line 63"/>
          <p:cNvSpPr>
            <a:spLocks noChangeShapeType="1"/>
          </p:cNvSpPr>
          <p:nvPr/>
        </p:nvSpPr>
        <p:spPr bwMode="auto">
          <a:xfrm>
            <a:off x="4989095" y="3677171"/>
            <a:ext cx="1299411" cy="536551"/>
          </a:xfrm>
          <a:prstGeom prst="line">
            <a:avLst/>
          </a:prstGeom>
          <a:noFill/>
          <a:ln w="9525">
            <a:solidFill>
              <a:schemeClr val="tx1"/>
            </a:solidFill>
            <a:miter lim="800000"/>
            <a:headEnd/>
            <a:tailEnd/>
          </a:ln>
          <a:effectLst/>
        </p:spPr>
        <p:txBody>
          <a:bodyPr wrap="none"/>
          <a:lstStyle/>
          <a:p>
            <a:endParaRPr lang="en-US" dirty="0"/>
          </a:p>
        </p:txBody>
      </p:sp>
      <p:sp>
        <p:nvSpPr>
          <p:cNvPr id="38" name="Line 64"/>
          <p:cNvSpPr>
            <a:spLocks noChangeShapeType="1"/>
          </p:cNvSpPr>
          <p:nvPr/>
        </p:nvSpPr>
        <p:spPr bwMode="auto">
          <a:xfrm>
            <a:off x="3184358" y="4060422"/>
            <a:ext cx="2021305" cy="689852"/>
          </a:xfrm>
          <a:prstGeom prst="line">
            <a:avLst/>
          </a:prstGeom>
          <a:noFill/>
          <a:ln w="9525">
            <a:solidFill>
              <a:schemeClr val="tx1"/>
            </a:solidFill>
            <a:miter lim="800000"/>
            <a:headEnd/>
            <a:tailEnd/>
          </a:ln>
          <a:effectLst/>
        </p:spPr>
        <p:txBody>
          <a:bodyPr wrap="none"/>
          <a:lstStyle/>
          <a:p>
            <a:endParaRPr lang="en-US" dirty="0"/>
          </a:p>
        </p:txBody>
      </p:sp>
      <p:sp>
        <p:nvSpPr>
          <p:cNvPr id="39" name="Line 65"/>
          <p:cNvSpPr>
            <a:spLocks noChangeShapeType="1"/>
          </p:cNvSpPr>
          <p:nvPr/>
        </p:nvSpPr>
        <p:spPr bwMode="auto">
          <a:xfrm flipH="1">
            <a:off x="2534653" y="4060422"/>
            <a:ext cx="433137" cy="229951"/>
          </a:xfrm>
          <a:prstGeom prst="line">
            <a:avLst/>
          </a:prstGeom>
          <a:noFill/>
          <a:ln w="9525">
            <a:solidFill>
              <a:schemeClr val="tx1"/>
            </a:solidFill>
            <a:miter lim="800000"/>
            <a:headEnd/>
            <a:tailEnd/>
          </a:ln>
          <a:effectLst/>
        </p:spPr>
        <p:txBody>
          <a:bodyPr wrap="none"/>
          <a:lstStyle/>
          <a:p>
            <a:endParaRPr lang="en-US" dirty="0"/>
          </a:p>
        </p:txBody>
      </p:sp>
      <p:sp>
        <p:nvSpPr>
          <p:cNvPr id="40" name="Line 68"/>
          <p:cNvSpPr>
            <a:spLocks noChangeShapeType="1"/>
          </p:cNvSpPr>
          <p:nvPr/>
        </p:nvSpPr>
        <p:spPr bwMode="auto">
          <a:xfrm flipH="1" flipV="1">
            <a:off x="2823411" y="3063969"/>
            <a:ext cx="288758" cy="76650"/>
          </a:xfrm>
          <a:prstGeom prst="line">
            <a:avLst/>
          </a:prstGeom>
          <a:noFill/>
          <a:ln w="9525">
            <a:solidFill>
              <a:schemeClr val="tx1"/>
            </a:solidFill>
            <a:miter lim="800000"/>
            <a:headEnd/>
            <a:tailEnd/>
          </a:ln>
          <a:effectLst/>
        </p:spPr>
        <p:txBody>
          <a:bodyPr wrap="none"/>
          <a:lstStyle/>
          <a:p>
            <a:endParaRPr lang="en-US" dirty="0"/>
          </a:p>
        </p:txBody>
      </p:sp>
      <p:sp>
        <p:nvSpPr>
          <p:cNvPr id="41" name="Line 69"/>
          <p:cNvSpPr>
            <a:spLocks noChangeShapeType="1"/>
          </p:cNvSpPr>
          <p:nvPr/>
        </p:nvSpPr>
        <p:spPr bwMode="auto">
          <a:xfrm flipV="1">
            <a:off x="5638800" y="3063969"/>
            <a:ext cx="216568" cy="229951"/>
          </a:xfrm>
          <a:prstGeom prst="line">
            <a:avLst/>
          </a:prstGeom>
          <a:noFill/>
          <a:ln w="9525">
            <a:solidFill>
              <a:schemeClr val="tx1"/>
            </a:solidFill>
            <a:miter lim="800000"/>
            <a:headEnd/>
            <a:tailEnd/>
          </a:ln>
          <a:effectLst/>
        </p:spPr>
        <p:txBody>
          <a:bodyPr wrap="none"/>
          <a:lstStyle/>
          <a:p>
            <a:endParaRPr lang="en-US" dirty="0"/>
          </a:p>
        </p:txBody>
      </p:sp>
      <p:sp>
        <p:nvSpPr>
          <p:cNvPr id="42" name="Line 70"/>
          <p:cNvSpPr>
            <a:spLocks noChangeShapeType="1"/>
          </p:cNvSpPr>
          <p:nvPr/>
        </p:nvSpPr>
        <p:spPr bwMode="auto">
          <a:xfrm flipV="1">
            <a:off x="3906253" y="3140619"/>
            <a:ext cx="216568" cy="153300"/>
          </a:xfrm>
          <a:prstGeom prst="line">
            <a:avLst/>
          </a:prstGeom>
          <a:noFill/>
          <a:ln w="9525">
            <a:solidFill>
              <a:schemeClr val="tx1"/>
            </a:solidFill>
            <a:miter lim="800000"/>
            <a:headEnd/>
            <a:tailEnd/>
          </a:ln>
          <a:effectLst/>
        </p:spPr>
        <p:txBody>
          <a:bodyPr wrap="none"/>
          <a:lstStyle/>
          <a:p>
            <a:endParaRPr lang="en-US" dirty="0"/>
          </a:p>
        </p:txBody>
      </p:sp>
      <p:sp>
        <p:nvSpPr>
          <p:cNvPr id="43" name="Line 71"/>
          <p:cNvSpPr>
            <a:spLocks noChangeShapeType="1"/>
          </p:cNvSpPr>
          <p:nvPr/>
        </p:nvSpPr>
        <p:spPr bwMode="auto">
          <a:xfrm flipH="1" flipV="1">
            <a:off x="2101516" y="4060422"/>
            <a:ext cx="216568" cy="306601"/>
          </a:xfrm>
          <a:prstGeom prst="line">
            <a:avLst/>
          </a:prstGeom>
          <a:noFill/>
          <a:ln w="9525">
            <a:solidFill>
              <a:schemeClr val="tx1"/>
            </a:solidFill>
            <a:miter lim="800000"/>
            <a:headEnd/>
            <a:tailEnd/>
          </a:ln>
          <a:effectLst/>
        </p:spPr>
        <p:txBody>
          <a:bodyPr wrap="none"/>
          <a:lstStyle/>
          <a:p>
            <a:endParaRPr lang="en-US" dirty="0"/>
          </a:p>
        </p:txBody>
      </p:sp>
      <p:sp>
        <p:nvSpPr>
          <p:cNvPr id="44" name="Line 72"/>
          <p:cNvSpPr>
            <a:spLocks noChangeShapeType="1"/>
          </p:cNvSpPr>
          <p:nvPr/>
        </p:nvSpPr>
        <p:spPr bwMode="auto">
          <a:xfrm flipH="1">
            <a:off x="5638800" y="4290372"/>
            <a:ext cx="649705" cy="383251"/>
          </a:xfrm>
          <a:prstGeom prst="line">
            <a:avLst/>
          </a:prstGeom>
          <a:noFill/>
          <a:ln w="9525">
            <a:solidFill>
              <a:schemeClr val="tx1"/>
            </a:solidFill>
            <a:miter lim="800000"/>
            <a:headEnd/>
            <a:tailEnd/>
          </a:ln>
          <a:effectLst/>
        </p:spPr>
        <p:txBody>
          <a:bodyPr wrap="none"/>
          <a:lstStyle/>
          <a:p>
            <a:endParaRPr lang="en-US" dirty="0"/>
          </a:p>
        </p:txBody>
      </p:sp>
      <p:sp>
        <p:nvSpPr>
          <p:cNvPr id="45" name="Line 73"/>
          <p:cNvSpPr>
            <a:spLocks noChangeShapeType="1"/>
          </p:cNvSpPr>
          <p:nvPr/>
        </p:nvSpPr>
        <p:spPr bwMode="auto">
          <a:xfrm>
            <a:off x="6432884" y="4213722"/>
            <a:ext cx="577516" cy="843152"/>
          </a:xfrm>
          <a:prstGeom prst="line">
            <a:avLst/>
          </a:prstGeom>
          <a:noFill/>
          <a:ln w="9525">
            <a:solidFill>
              <a:schemeClr val="tx1"/>
            </a:solidFill>
            <a:miter lim="800000"/>
            <a:headEnd/>
            <a:tailEnd/>
          </a:ln>
          <a:effectLst/>
        </p:spPr>
        <p:txBody>
          <a:bodyPr wrap="none"/>
          <a:lstStyle/>
          <a:p>
            <a:endParaRPr lang="en-US" dirty="0"/>
          </a:p>
        </p:txBody>
      </p:sp>
      <p:sp>
        <p:nvSpPr>
          <p:cNvPr id="46" name="Line 74"/>
          <p:cNvSpPr>
            <a:spLocks noChangeShapeType="1"/>
          </p:cNvSpPr>
          <p:nvPr/>
        </p:nvSpPr>
        <p:spPr bwMode="auto">
          <a:xfrm>
            <a:off x="5566611" y="4826924"/>
            <a:ext cx="1299411" cy="306601"/>
          </a:xfrm>
          <a:prstGeom prst="line">
            <a:avLst/>
          </a:prstGeom>
          <a:noFill/>
          <a:ln w="9525">
            <a:solidFill>
              <a:schemeClr val="tx1"/>
            </a:solidFill>
            <a:miter lim="800000"/>
            <a:headEnd/>
            <a:tailEnd/>
          </a:ln>
          <a:effectLst/>
        </p:spPr>
        <p:txBody>
          <a:bodyPr wrap="none"/>
          <a:lstStyle/>
          <a:p>
            <a:endParaRPr lang="en-US" dirty="0"/>
          </a:p>
        </p:txBody>
      </p:sp>
      <p:grpSp>
        <p:nvGrpSpPr>
          <p:cNvPr id="3" name="Group 82"/>
          <p:cNvGrpSpPr>
            <a:grpSpLocks/>
          </p:cNvGrpSpPr>
          <p:nvPr/>
        </p:nvGrpSpPr>
        <p:grpSpPr bwMode="auto">
          <a:xfrm>
            <a:off x="6938211" y="4596973"/>
            <a:ext cx="1299411" cy="459901"/>
            <a:chOff x="1056" y="1728"/>
            <a:chExt cx="864" cy="288"/>
          </a:xfrm>
        </p:grpSpPr>
        <p:sp>
          <p:nvSpPr>
            <p:cNvPr id="48" name="Line 76"/>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49" name="Line 77"/>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0" name="Line 78"/>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1" name="Line 79"/>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2" name="Line 80"/>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53" name="Line 81"/>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7" name="Group 83"/>
          <p:cNvGrpSpPr>
            <a:grpSpLocks/>
          </p:cNvGrpSpPr>
          <p:nvPr/>
        </p:nvGrpSpPr>
        <p:grpSpPr bwMode="auto">
          <a:xfrm>
            <a:off x="5638800" y="4575814"/>
            <a:ext cx="721895" cy="459901"/>
            <a:chOff x="1056" y="1728"/>
            <a:chExt cx="864" cy="288"/>
          </a:xfrm>
        </p:grpSpPr>
        <p:sp>
          <p:nvSpPr>
            <p:cNvPr id="55" name="Line 84"/>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56" name="Line 85"/>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7" name="Line 86"/>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8" name="Line 87"/>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9" name="Line 88"/>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0" name="Line 89"/>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8" name="Group 96"/>
          <p:cNvGrpSpPr>
            <a:grpSpLocks/>
          </p:cNvGrpSpPr>
          <p:nvPr/>
        </p:nvGrpSpPr>
        <p:grpSpPr bwMode="auto">
          <a:xfrm>
            <a:off x="585537" y="4903574"/>
            <a:ext cx="1299411" cy="459901"/>
            <a:chOff x="1056" y="1728"/>
            <a:chExt cx="864" cy="288"/>
          </a:xfrm>
        </p:grpSpPr>
        <p:sp>
          <p:nvSpPr>
            <p:cNvPr id="62" name="Line 97"/>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3" name="Line 98"/>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4" name="Line 99"/>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5" name="Line 100"/>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6" name="Line 101"/>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7" name="Line 102"/>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sp>
        <p:nvSpPr>
          <p:cNvPr id="68" name="Line 164"/>
          <p:cNvSpPr>
            <a:spLocks noChangeShapeType="1"/>
          </p:cNvSpPr>
          <p:nvPr/>
        </p:nvSpPr>
        <p:spPr bwMode="auto">
          <a:xfrm flipV="1">
            <a:off x="6505074" y="3907121"/>
            <a:ext cx="360947" cy="306601"/>
          </a:xfrm>
          <a:prstGeom prst="line">
            <a:avLst/>
          </a:prstGeom>
          <a:noFill/>
          <a:ln w="9525">
            <a:solidFill>
              <a:schemeClr val="tx1"/>
            </a:solidFill>
            <a:miter lim="800000"/>
            <a:headEnd/>
            <a:tailEnd/>
          </a:ln>
          <a:effectLst/>
        </p:spPr>
        <p:txBody>
          <a:bodyPr wrap="none"/>
          <a:lstStyle/>
          <a:p>
            <a:endParaRPr lang="en-US" dirty="0"/>
          </a:p>
        </p:txBody>
      </p:sp>
      <p:pic>
        <p:nvPicPr>
          <p:cNvPr id="69" name="Picture 4"/>
          <p:cNvPicPr>
            <a:picLocks noChangeAspect="1" noChangeArrowheads="1"/>
          </p:cNvPicPr>
          <p:nvPr/>
        </p:nvPicPr>
        <p:blipFill>
          <a:blip r:embed="rId6" cstate="print"/>
          <a:srcRect/>
          <a:stretch>
            <a:fillRect/>
          </a:stretch>
        </p:blipFill>
        <p:spPr bwMode="auto">
          <a:xfrm>
            <a:off x="685800" y="4271014"/>
            <a:ext cx="762000" cy="659946"/>
          </a:xfrm>
          <a:prstGeom prst="rect">
            <a:avLst/>
          </a:prstGeom>
          <a:noFill/>
          <a:ln w="9525">
            <a:noFill/>
            <a:miter lim="800000"/>
            <a:headEnd/>
            <a:tailEnd/>
          </a:ln>
          <a:effectLst/>
        </p:spPr>
      </p:pic>
      <p:graphicFrame>
        <p:nvGraphicFramePr>
          <p:cNvPr id="70" name="Object 6"/>
          <p:cNvGraphicFramePr>
            <a:graphicFrameLocks noChangeAspect="1"/>
          </p:cNvGraphicFramePr>
          <p:nvPr/>
        </p:nvGraphicFramePr>
        <p:xfrm>
          <a:off x="0" y="4800600"/>
          <a:ext cx="847725" cy="327025"/>
        </p:xfrm>
        <a:graphic>
          <a:graphicData uri="http://schemas.openxmlformats.org/presentationml/2006/ole">
            <p:oleObj spid="_x0000_s333826" name="Visio" r:id="rId7" imgW="1422400" imgH="558800" progId="">
              <p:embed/>
            </p:oleObj>
          </a:graphicData>
        </a:graphic>
      </p:graphicFrame>
      <p:pic>
        <p:nvPicPr>
          <p:cNvPr id="71" name="Picture 8"/>
          <p:cNvPicPr>
            <a:picLocks noChangeAspect="1" noChangeArrowheads="1"/>
          </p:cNvPicPr>
          <p:nvPr/>
        </p:nvPicPr>
        <p:blipFill>
          <a:blip r:embed="rId8" cstate="print"/>
          <a:srcRect/>
          <a:stretch>
            <a:fillRect/>
          </a:stretch>
        </p:blipFill>
        <p:spPr bwMode="auto">
          <a:xfrm>
            <a:off x="1752600" y="3661414"/>
            <a:ext cx="485775" cy="428625"/>
          </a:xfrm>
          <a:prstGeom prst="rect">
            <a:avLst/>
          </a:prstGeom>
          <a:noFill/>
          <a:ln w="9525">
            <a:noFill/>
            <a:miter lim="800000"/>
            <a:headEnd/>
            <a:tailEnd/>
          </a:ln>
          <a:effectLst/>
        </p:spPr>
      </p:pic>
      <p:pic>
        <p:nvPicPr>
          <p:cNvPr id="72" name="Picture 8"/>
          <p:cNvPicPr>
            <a:picLocks noChangeAspect="1" noChangeArrowheads="1"/>
          </p:cNvPicPr>
          <p:nvPr/>
        </p:nvPicPr>
        <p:blipFill>
          <a:blip r:embed="rId8" cstate="print"/>
          <a:srcRect/>
          <a:stretch>
            <a:fillRect/>
          </a:stretch>
        </p:blipFill>
        <p:spPr bwMode="auto">
          <a:xfrm>
            <a:off x="2362200" y="2823214"/>
            <a:ext cx="485775" cy="428625"/>
          </a:xfrm>
          <a:prstGeom prst="rect">
            <a:avLst/>
          </a:prstGeom>
          <a:noFill/>
          <a:ln w="9525">
            <a:noFill/>
            <a:miter lim="800000"/>
            <a:headEnd/>
            <a:tailEnd/>
          </a:ln>
          <a:effectLst/>
        </p:spPr>
      </p:pic>
      <p:pic>
        <p:nvPicPr>
          <p:cNvPr id="73" name="Picture 9"/>
          <p:cNvPicPr>
            <a:picLocks noChangeAspect="1" noChangeArrowheads="1"/>
          </p:cNvPicPr>
          <p:nvPr/>
        </p:nvPicPr>
        <p:blipFill>
          <a:blip r:embed="rId8" cstate="print"/>
          <a:srcRect/>
          <a:stretch>
            <a:fillRect/>
          </a:stretch>
        </p:blipFill>
        <p:spPr bwMode="auto">
          <a:xfrm>
            <a:off x="5486400" y="2667000"/>
            <a:ext cx="485775" cy="428625"/>
          </a:xfrm>
          <a:prstGeom prst="rect">
            <a:avLst/>
          </a:prstGeom>
          <a:noFill/>
          <a:ln w="9525">
            <a:noFill/>
            <a:miter lim="800000"/>
            <a:headEnd/>
            <a:tailEnd/>
          </a:ln>
          <a:effectLst/>
        </p:spPr>
      </p:pic>
      <p:pic>
        <p:nvPicPr>
          <p:cNvPr id="74" name="Picture 10"/>
          <p:cNvPicPr>
            <a:picLocks noChangeAspect="1" noChangeArrowheads="1"/>
          </p:cNvPicPr>
          <p:nvPr/>
        </p:nvPicPr>
        <p:blipFill>
          <a:blip r:embed="rId8" cstate="print"/>
          <a:srcRect/>
          <a:stretch>
            <a:fillRect/>
          </a:stretch>
        </p:blipFill>
        <p:spPr bwMode="auto">
          <a:xfrm>
            <a:off x="6781800" y="3509014"/>
            <a:ext cx="485775" cy="428625"/>
          </a:xfrm>
          <a:prstGeom prst="rect">
            <a:avLst/>
          </a:prstGeom>
          <a:noFill/>
          <a:ln w="9525">
            <a:noFill/>
            <a:miter lim="800000"/>
            <a:headEnd/>
            <a:tailEnd/>
          </a:ln>
          <a:effectLst/>
        </p:spPr>
      </p:pic>
      <p:pic>
        <p:nvPicPr>
          <p:cNvPr id="75" name="Picture 11"/>
          <p:cNvPicPr>
            <a:picLocks noChangeAspect="1" noChangeArrowheads="1"/>
          </p:cNvPicPr>
          <p:nvPr/>
        </p:nvPicPr>
        <p:blipFill>
          <a:blip r:embed="rId9" cstate="print"/>
          <a:srcRect/>
          <a:stretch>
            <a:fillRect/>
          </a:stretch>
        </p:blipFill>
        <p:spPr bwMode="auto">
          <a:xfrm>
            <a:off x="8229600" y="4038600"/>
            <a:ext cx="771525" cy="791828"/>
          </a:xfrm>
          <a:prstGeom prst="rect">
            <a:avLst/>
          </a:prstGeom>
          <a:noFill/>
          <a:ln w="9525">
            <a:noFill/>
            <a:miter lim="800000"/>
            <a:headEnd/>
            <a:tailEnd/>
          </a:ln>
          <a:effectLst/>
        </p:spPr>
      </p:pic>
      <p:pic>
        <p:nvPicPr>
          <p:cNvPr id="76" name="Picture 12"/>
          <p:cNvPicPr>
            <a:picLocks noChangeAspect="1" noChangeArrowheads="1"/>
          </p:cNvPicPr>
          <p:nvPr/>
        </p:nvPicPr>
        <p:blipFill>
          <a:blip r:embed="rId10" cstate="print"/>
          <a:srcRect/>
          <a:stretch>
            <a:fillRect/>
          </a:stretch>
        </p:blipFill>
        <p:spPr bwMode="auto">
          <a:xfrm>
            <a:off x="1219200" y="1832614"/>
            <a:ext cx="609600" cy="609600"/>
          </a:xfrm>
          <a:prstGeom prst="rect">
            <a:avLst/>
          </a:prstGeom>
          <a:noFill/>
          <a:ln w="9525">
            <a:noFill/>
            <a:miter lim="800000"/>
            <a:headEnd/>
            <a:tailEnd/>
          </a:ln>
          <a:effectLst/>
        </p:spPr>
      </p:pic>
      <p:pic>
        <p:nvPicPr>
          <p:cNvPr id="77" name="Picture 13"/>
          <p:cNvPicPr>
            <a:picLocks noChangeAspect="1" noChangeArrowheads="1"/>
          </p:cNvPicPr>
          <p:nvPr/>
        </p:nvPicPr>
        <p:blipFill>
          <a:blip r:embed="rId11" cstate="print"/>
          <a:srcRect/>
          <a:stretch>
            <a:fillRect/>
          </a:stretch>
        </p:blipFill>
        <p:spPr bwMode="auto">
          <a:xfrm>
            <a:off x="6781800" y="2366014"/>
            <a:ext cx="590550" cy="419601"/>
          </a:xfrm>
          <a:prstGeom prst="rect">
            <a:avLst/>
          </a:prstGeom>
          <a:noFill/>
          <a:ln w="9525">
            <a:noFill/>
            <a:miter lim="800000"/>
            <a:headEnd/>
            <a:tailEnd/>
          </a:ln>
          <a:effectLst/>
        </p:spPr>
      </p:pic>
      <p:pic>
        <p:nvPicPr>
          <p:cNvPr id="78" name="Picture 14"/>
          <p:cNvPicPr>
            <a:picLocks noChangeAspect="1" noChangeArrowheads="1"/>
          </p:cNvPicPr>
          <p:nvPr/>
        </p:nvPicPr>
        <p:blipFill>
          <a:blip r:embed="rId12" cstate="print"/>
          <a:srcRect/>
          <a:stretch>
            <a:fillRect/>
          </a:stretch>
        </p:blipFill>
        <p:spPr bwMode="auto">
          <a:xfrm>
            <a:off x="1752600" y="2366014"/>
            <a:ext cx="542925" cy="438150"/>
          </a:xfrm>
          <a:prstGeom prst="rect">
            <a:avLst/>
          </a:prstGeom>
          <a:noFill/>
          <a:ln w="9525">
            <a:noFill/>
            <a:miter lim="800000"/>
            <a:headEnd/>
            <a:tailEnd/>
          </a:ln>
          <a:effectLst/>
        </p:spPr>
      </p:pic>
      <p:pic>
        <p:nvPicPr>
          <p:cNvPr id="120" name="Picture 3"/>
          <p:cNvPicPr>
            <a:picLocks noChangeAspect="1" noChangeArrowheads="1"/>
          </p:cNvPicPr>
          <p:nvPr/>
        </p:nvPicPr>
        <p:blipFill>
          <a:blip r:embed="rId13" cstate="print"/>
          <a:srcRect/>
          <a:stretch>
            <a:fillRect/>
          </a:stretch>
        </p:blipFill>
        <p:spPr bwMode="auto">
          <a:xfrm>
            <a:off x="2057400" y="1984375"/>
            <a:ext cx="1030288" cy="611188"/>
          </a:xfrm>
          <a:prstGeom prst="rect">
            <a:avLst/>
          </a:prstGeom>
          <a:noFill/>
          <a:ln w="9525">
            <a:miter lim="800000"/>
            <a:headEnd/>
            <a:tailEnd/>
          </a:ln>
          <a:effectLst/>
        </p:spPr>
      </p:pic>
      <p:pic>
        <p:nvPicPr>
          <p:cNvPr id="80" name="Picture 16"/>
          <p:cNvPicPr>
            <a:picLocks noChangeAspect="1" noChangeArrowheads="1"/>
          </p:cNvPicPr>
          <p:nvPr/>
        </p:nvPicPr>
        <p:blipFill>
          <a:blip r:embed="rId14" cstate="print"/>
          <a:srcRect/>
          <a:stretch>
            <a:fillRect/>
          </a:stretch>
        </p:blipFill>
        <p:spPr bwMode="auto">
          <a:xfrm>
            <a:off x="6934200" y="2823214"/>
            <a:ext cx="1285875" cy="677587"/>
          </a:xfrm>
          <a:prstGeom prst="rect">
            <a:avLst/>
          </a:prstGeom>
          <a:noFill/>
          <a:ln w="9525">
            <a:noFill/>
            <a:miter lim="800000"/>
            <a:headEnd/>
            <a:tailEnd/>
          </a:ln>
          <a:effectLst/>
        </p:spPr>
      </p:pic>
      <p:pic>
        <p:nvPicPr>
          <p:cNvPr id="81" name="Picture 17"/>
          <p:cNvPicPr>
            <a:picLocks noChangeAspect="1" noChangeArrowheads="1"/>
          </p:cNvPicPr>
          <p:nvPr/>
        </p:nvPicPr>
        <p:blipFill>
          <a:blip r:embed="rId15" cstate="print"/>
          <a:srcRect/>
          <a:stretch>
            <a:fillRect/>
          </a:stretch>
        </p:blipFill>
        <p:spPr bwMode="auto">
          <a:xfrm>
            <a:off x="7391400" y="3810000"/>
            <a:ext cx="752475" cy="419100"/>
          </a:xfrm>
          <a:prstGeom prst="rect">
            <a:avLst/>
          </a:prstGeom>
          <a:noFill/>
          <a:ln w="9525">
            <a:noFill/>
            <a:miter lim="800000"/>
            <a:headEnd/>
            <a:tailEnd/>
          </a:ln>
          <a:effectLst/>
        </p:spPr>
      </p:pic>
      <p:pic>
        <p:nvPicPr>
          <p:cNvPr id="119" name="Picture 4"/>
          <p:cNvPicPr>
            <a:picLocks noChangeAspect="1" noChangeArrowheads="1"/>
          </p:cNvPicPr>
          <p:nvPr/>
        </p:nvPicPr>
        <p:blipFill>
          <a:blip r:embed="rId16" cstate="print"/>
          <a:srcRect/>
          <a:stretch>
            <a:fillRect/>
          </a:stretch>
        </p:blipFill>
        <p:spPr bwMode="auto">
          <a:xfrm>
            <a:off x="7788275" y="3429000"/>
            <a:ext cx="1355725" cy="611188"/>
          </a:xfrm>
          <a:prstGeom prst="rect">
            <a:avLst/>
          </a:prstGeom>
          <a:noFill/>
          <a:ln w="9525">
            <a:miter lim="800000"/>
            <a:headEnd/>
            <a:tailEnd/>
          </a:ln>
          <a:effectLst/>
        </p:spPr>
      </p:pic>
      <p:pic>
        <p:nvPicPr>
          <p:cNvPr id="83" name="Picture 21"/>
          <p:cNvPicPr>
            <a:picLocks noChangeAspect="1" noChangeArrowheads="1"/>
          </p:cNvPicPr>
          <p:nvPr/>
        </p:nvPicPr>
        <p:blipFill>
          <a:blip r:embed="rId17" cstate="print"/>
          <a:srcRect/>
          <a:stretch>
            <a:fillRect/>
          </a:stretch>
        </p:blipFill>
        <p:spPr bwMode="auto">
          <a:xfrm>
            <a:off x="1905000" y="2971800"/>
            <a:ext cx="388620" cy="609600"/>
          </a:xfrm>
          <a:prstGeom prst="rect">
            <a:avLst/>
          </a:prstGeom>
          <a:noFill/>
          <a:ln w="9525">
            <a:noFill/>
            <a:miter lim="800000"/>
            <a:headEnd/>
            <a:tailEnd/>
          </a:ln>
          <a:effectLst/>
        </p:spPr>
      </p:pic>
      <p:pic>
        <p:nvPicPr>
          <p:cNvPr id="84" name="Picture 22"/>
          <p:cNvPicPr>
            <a:picLocks noChangeAspect="1" noChangeArrowheads="1"/>
          </p:cNvPicPr>
          <p:nvPr/>
        </p:nvPicPr>
        <p:blipFill>
          <a:blip r:embed="rId18" cstate="print"/>
          <a:srcRect/>
          <a:stretch>
            <a:fillRect/>
          </a:stretch>
        </p:blipFill>
        <p:spPr bwMode="auto">
          <a:xfrm rot="20943811">
            <a:off x="859811" y="3883514"/>
            <a:ext cx="804153" cy="304800"/>
          </a:xfrm>
          <a:prstGeom prst="rect">
            <a:avLst/>
          </a:prstGeom>
          <a:noFill/>
          <a:ln w="9525">
            <a:noFill/>
            <a:miter lim="800000"/>
            <a:headEnd/>
            <a:tailEnd/>
          </a:ln>
          <a:effectLst/>
        </p:spPr>
      </p:pic>
      <p:pic>
        <p:nvPicPr>
          <p:cNvPr id="121" name="Picture 5"/>
          <p:cNvPicPr>
            <a:picLocks noChangeAspect="1" noChangeArrowheads="1"/>
          </p:cNvPicPr>
          <p:nvPr/>
        </p:nvPicPr>
        <p:blipFill>
          <a:blip r:embed="rId19" cstate="print"/>
          <a:srcRect/>
          <a:stretch>
            <a:fillRect/>
          </a:stretch>
        </p:blipFill>
        <p:spPr bwMode="auto">
          <a:xfrm>
            <a:off x="8305800" y="4876800"/>
            <a:ext cx="677863" cy="336550"/>
          </a:xfrm>
          <a:prstGeom prst="rect">
            <a:avLst/>
          </a:prstGeom>
          <a:noFill/>
          <a:ln w="9525">
            <a:miter lim="800000"/>
            <a:headEnd/>
            <a:tailEnd/>
          </a:ln>
          <a:effectLst/>
        </p:spPr>
      </p:pic>
      <p:sp>
        <p:nvSpPr>
          <p:cNvPr id="86" name="Line 66"/>
          <p:cNvSpPr>
            <a:spLocks noChangeShapeType="1"/>
          </p:cNvSpPr>
          <p:nvPr/>
        </p:nvSpPr>
        <p:spPr bwMode="auto">
          <a:xfrm flipH="1">
            <a:off x="1740568" y="4367023"/>
            <a:ext cx="577516" cy="1073103"/>
          </a:xfrm>
          <a:prstGeom prst="line">
            <a:avLst/>
          </a:prstGeom>
          <a:noFill/>
          <a:ln w="9525">
            <a:solidFill>
              <a:schemeClr val="tx1"/>
            </a:solidFill>
            <a:miter lim="800000"/>
            <a:headEnd/>
            <a:tailEnd/>
          </a:ln>
          <a:effectLst/>
        </p:spPr>
        <p:txBody>
          <a:bodyPr wrap="none"/>
          <a:lstStyle/>
          <a:p>
            <a:endParaRPr lang="en-US" dirty="0"/>
          </a:p>
        </p:txBody>
      </p:sp>
      <p:sp>
        <p:nvSpPr>
          <p:cNvPr id="87" name="Up Arrow 86"/>
          <p:cNvSpPr/>
          <p:nvPr/>
        </p:nvSpPr>
        <p:spPr bwMode="auto">
          <a:xfrm rot="1567082">
            <a:off x="2100093" y="4569200"/>
            <a:ext cx="140453" cy="762000"/>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88" name="Up Arrow 87"/>
          <p:cNvSpPr/>
          <p:nvPr/>
        </p:nvSpPr>
        <p:spPr bwMode="auto">
          <a:xfrm rot="3551489">
            <a:off x="2748377" y="4069765"/>
            <a:ext cx="152850" cy="453746"/>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89" name="Up Arrow 88"/>
          <p:cNvSpPr/>
          <p:nvPr/>
        </p:nvSpPr>
        <p:spPr bwMode="auto">
          <a:xfrm rot="6534014">
            <a:off x="4092073" y="3517546"/>
            <a:ext cx="172553" cy="2008283"/>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0" name="Up Arrow 89"/>
          <p:cNvSpPr/>
          <p:nvPr/>
        </p:nvSpPr>
        <p:spPr bwMode="auto">
          <a:xfrm rot="6268408">
            <a:off x="6091936" y="4504383"/>
            <a:ext cx="154911" cy="1192998"/>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1" name="Up Arrow 90"/>
          <p:cNvSpPr/>
          <p:nvPr/>
        </p:nvSpPr>
        <p:spPr bwMode="auto">
          <a:xfrm rot="1567082">
            <a:off x="2210967" y="4670331"/>
            <a:ext cx="277291" cy="76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2" name="Up Arrow 91"/>
          <p:cNvSpPr/>
          <p:nvPr/>
        </p:nvSpPr>
        <p:spPr bwMode="auto">
          <a:xfrm rot="3551489">
            <a:off x="2792647" y="4278375"/>
            <a:ext cx="283745" cy="453746"/>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3" name="Up Arrow 92"/>
          <p:cNvSpPr/>
          <p:nvPr/>
        </p:nvSpPr>
        <p:spPr bwMode="auto">
          <a:xfrm rot="6534014">
            <a:off x="4009650" y="3758034"/>
            <a:ext cx="298644" cy="1924147"/>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4" name="Up Arrow 93"/>
          <p:cNvSpPr/>
          <p:nvPr/>
        </p:nvSpPr>
        <p:spPr bwMode="auto">
          <a:xfrm rot="6268408">
            <a:off x="5944312" y="4736248"/>
            <a:ext cx="319053" cy="1192998"/>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5" name="Up Arrow 94"/>
          <p:cNvSpPr/>
          <p:nvPr/>
        </p:nvSpPr>
        <p:spPr bwMode="auto">
          <a:xfrm rot="4493927">
            <a:off x="7711967" y="4728242"/>
            <a:ext cx="166428" cy="762000"/>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6" name="Up Arrow 95"/>
          <p:cNvSpPr/>
          <p:nvPr/>
        </p:nvSpPr>
        <p:spPr bwMode="auto">
          <a:xfrm rot="4294116">
            <a:off x="7734245" y="4976394"/>
            <a:ext cx="277291" cy="76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7" name="TextBox 96"/>
          <p:cNvSpPr txBox="1"/>
          <p:nvPr/>
        </p:nvSpPr>
        <p:spPr>
          <a:xfrm>
            <a:off x="2438400" y="5029200"/>
            <a:ext cx="1905000" cy="369332"/>
          </a:xfrm>
          <a:prstGeom prst="rect">
            <a:avLst/>
          </a:prstGeom>
          <a:noFill/>
        </p:spPr>
        <p:txBody>
          <a:bodyPr wrap="square" rtlCol="0">
            <a:spAutoFit/>
          </a:bodyPr>
          <a:lstStyle/>
          <a:p>
            <a:r>
              <a:rPr lang="en-US" b="1" dirty="0" smtClean="0">
                <a:solidFill>
                  <a:srgbClr val="7030A0"/>
                </a:solidFill>
                <a:latin typeface="Comic Sans MS" pitchFamily="66" charset="0"/>
              </a:rPr>
              <a:t>QoS Support</a:t>
            </a:r>
            <a:endParaRPr lang="en-US" b="1" dirty="0">
              <a:solidFill>
                <a:srgbClr val="7030A0"/>
              </a:solidFill>
              <a:latin typeface="Comic Sans MS" pitchFamily="66" charset="0"/>
            </a:endParaRPr>
          </a:p>
        </p:txBody>
      </p:sp>
      <p:sp>
        <p:nvSpPr>
          <p:cNvPr id="98" name="TextBox 97"/>
          <p:cNvSpPr txBox="1"/>
          <p:nvPr/>
        </p:nvSpPr>
        <p:spPr>
          <a:xfrm>
            <a:off x="4114800" y="5334000"/>
            <a:ext cx="2042547" cy="369332"/>
          </a:xfrm>
          <a:prstGeom prst="rect">
            <a:avLst/>
          </a:prstGeom>
          <a:noFill/>
        </p:spPr>
        <p:txBody>
          <a:bodyPr wrap="none" rtlCol="0">
            <a:spAutoFit/>
          </a:bodyPr>
          <a:lstStyle/>
          <a:p>
            <a:r>
              <a:rPr lang="en-US" b="1" dirty="0" smtClean="0">
                <a:solidFill>
                  <a:srgbClr val="00B050"/>
                </a:solidFill>
                <a:latin typeface="Comic Sans MS" pitchFamily="66" charset="0"/>
              </a:rPr>
              <a:t>Media Transport</a:t>
            </a:r>
            <a:endParaRPr lang="en-US" b="1" dirty="0">
              <a:solidFill>
                <a:srgbClr val="00B050"/>
              </a:solidFill>
              <a:latin typeface="Comic Sans MS" pitchFamily="66" charset="0"/>
            </a:endParaRPr>
          </a:p>
        </p:txBody>
      </p:sp>
      <p:sp>
        <p:nvSpPr>
          <p:cNvPr id="99" name="Oval Callout 98"/>
          <p:cNvSpPr/>
          <p:nvPr/>
        </p:nvSpPr>
        <p:spPr bwMode="auto">
          <a:xfrm>
            <a:off x="4572000" y="1295400"/>
            <a:ext cx="1828800" cy="685800"/>
          </a:xfrm>
          <a:prstGeom prst="wedgeEllipseCallout">
            <a:avLst>
              <a:gd name="adj1" fmla="val -36762"/>
              <a:gd name="adj2" fmla="val 70760"/>
            </a:avLst>
          </a:prstGeom>
          <a:blipFill>
            <a:blip r:embed="rId20" cstate="print"/>
            <a:tile tx="0" ty="0" sx="100000" sy="100000" flip="none" algn="tl"/>
          </a:blip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00" name="TextBox 99"/>
          <p:cNvSpPr txBox="1"/>
          <p:nvPr/>
        </p:nvSpPr>
        <p:spPr>
          <a:xfrm>
            <a:off x="4724400" y="1447800"/>
            <a:ext cx="1620957" cy="369332"/>
          </a:xfrm>
          <a:prstGeom prst="rect">
            <a:avLst/>
          </a:prstGeom>
          <a:noFill/>
        </p:spPr>
        <p:txBody>
          <a:bodyPr wrap="none" rtlCol="0">
            <a:spAutoFit/>
          </a:bodyPr>
          <a:lstStyle/>
          <a:p>
            <a:r>
              <a:rPr lang="en-US" b="1" dirty="0" smtClean="0">
                <a:solidFill>
                  <a:srgbClr val="FF33CC"/>
                </a:solidFill>
                <a:latin typeface="Comic Sans MS" pitchFamily="66" charset="0"/>
              </a:rPr>
              <a:t>SIP Proxying</a:t>
            </a:r>
            <a:endParaRPr lang="en-US" b="1" dirty="0">
              <a:solidFill>
                <a:srgbClr val="FF33CC"/>
              </a:solidFill>
              <a:latin typeface="Comic Sans MS" pitchFamily="66" charset="0"/>
            </a:endParaRPr>
          </a:p>
        </p:txBody>
      </p:sp>
      <p:sp>
        <p:nvSpPr>
          <p:cNvPr id="101" name="TextBox 100"/>
          <p:cNvSpPr txBox="1"/>
          <p:nvPr/>
        </p:nvSpPr>
        <p:spPr>
          <a:xfrm>
            <a:off x="3733800" y="2133600"/>
            <a:ext cx="2057400" cy="369332"/>
          </a:xfrm>
          <a:prstGeom prst="rect">
            <a:avLst/>
          </a:prstGeom>
          <a:noFill/>
        </p:spPr>
        <p:txBody>
          <a:bodyPr wrap="square" rtlCol="0">
            <a:spAutoFit/>
          </a:bodyPr>
          <a:lstStyle/>
          <a:p>
            <a:r>
              <a:rPr lang="en-US" b="1" dirty="0" smtClean="0">
                <a:solidFill>
                  <a:srgbClr val="FF33CC"/>
                </a:solidFill>
                <a:latin typeface="Comic Sans MS" pitchFamily="66" charset="0"/>
              </a:rPr>
              <a:t>Session Creation</a:t>
            </a:r>
            <a:endParaRPr lang="en-US" b="1" dirty="0">
              <a:solidFill>
                <a:srgbClr val="FF33CC"/>
              </a:solidFill>
              <a:latin typeface="Comic Sans MS" pitchFamily="66" charset="0"/>
            </a:endParaRPr>
          </a:p>
        </p:txBody>
      </p:sp>
      <p:sp>
        <p:nvSpPr>
          <p:cNvPr id="102" name="Oval Callout 101"/>
          <p:cNvSpPr/>
          <p:nvPr/>
        </p:nvSpPr>
        <p:spPr bwMode="auto">
          <a:xfrm>
            <a:off x="1143000" y="1066800"/>
            <a:ext cx="2590800" cy="685800"/>
          </a:xfrm>
          <a:prstGeom prst="wedgeEllipseCallout">
            <a:avLst>
              <a:gd name="adj1" fmla="val 7616"/>
              <a:gd name="adj2" fmla="val 90819"/>
            </a:avLst>
          </a:prstGeom>
          <a:blipFill>
            <a:blip r:embed="rId20" cstate="print"/>
            <a:tile tx="0" ty="0" sx="100000" sy="100000" flip="none" algn="tl"/>
          </a:blip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03" name="TextBox 102"/>
          <p:cNvSpPr txBox="1"/>
          <p:nvPr/>
        </p:nvSpPr>
        <p:spPr>
          <a:xfrm>
            <a:off x="1143000" y="1219200"/>
            <a:ext cx="2560316" cy="369332"/>
          </a:xfrm>
          <a:prstGeom prst="rect">
            <a:avLst/>
          </a:prstGeom>
          <a:noFill/>
        </p:spPr>
        <p:txBody>
          <a:bodyPr wrap="none" rtlCol="0">
            <a:spAutoFit/>
          </a:bodyPr>
          <a:lstStyle/>
          <a:p>
            <a:r>
              <a:rPr lang="en-US" b="1" dirty="0" smtClean="0">
                <a:solidFill>
                  <a:srgbClr val="C00000"/>
                </a:solidFill>
                <a:latin typeface="Comic Sans MS" pitchFamily="66" charset="0"/>
              </a:rPr>
              <a:t>DNS / ENUM Lookup</a:t>
            </a:r>
            <a:endParaRPr lang="en-US" b="1" dirty="0">
              <a:solidFill>
                <a:srgbClr val="C00000"/>
              </a:solidFill>
              <a:latin typeface="Comic Sans MS" pitchFamily="66" charset="0"/>
            </a:endParaRPr>
          </a:p>
        </p:txBody>
      </p:sp>
      <p:sp>
        <p:nvSpPr>
          <p:cNvPr id="104" name="Oval Callout 103"/>
          <p:cNvSpPr/>
          <p:nvPr/>
        </p:nvSpPr>
        <p:spPr bwMode="auto">
          <a:xfrm>
            <a:off x="6781800" y="1447800"/>
            <a:ext cx="2286000" cy="685800"/>
          </a:xfrm>
          <a:prstGeom prst="wedgeEllipseCallout">
            <a:avLst>
              <a:gd name="adj1" fmla="val 29542"/>
              <a:gd name="adj2" fmla="val 235952"/>
            </a:avLst>
          </a:prstGeom>
          <a:blipFill>
            <a:blip r:embed="rId20" cstate="print"/>
            <a:tile tx="0" ty="0" sx="100000" sy="100000" flip="none" algn="tl"/>
          </a:blipFill>
          <a:ln w="9525"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05" name="Rectangle 104"/>
          <p:cNvSpPr/>
          <p:nvPr/>
        </p:nvSpPr>
        <p:spPr>
          <a:xfrm>
            <a:off x="6934200" y="1600200"/>
            <a:ext cx="2032929" cy="369332"/>
          </a:xfrm>
          <a:prstGeom prst="rect">
            <a:avLst/>
          </a:prstGeom>
        </p:spPr>
        <p:txBody>
          <a:bodyPr wrap="none">
            <a:spAutoFit/>
          </a:bodyPr>
          <a:lstStyle/>
          <a:p>
            <a:r>
              <a:rPr lang="en-US" b="1" dirty="0" smtClean="0">
                <a:solidFill>
                  <a:srgbClr val="FF6600"/>
                </a:solidFill>
                <a:latin typeface="Comic Sans MS" pitchFamily="66" charset="0"/>
              </a:rPr>
              <a:t>SIP Registration</a:t>
            </a:r>
            <a:endParaRPr lang="en-US" b="1" dirty="0">
              <a:solidFill>
                <a:srgbClr val="FF6600"/>
              </a:solidFill>
              <a:latin typeface="Comic Sans MS" pitchFamily="66" charset="0"/>
            </a:endParaRPr>
          </a:p>
        </p:txBody>
      </p:sp>
      <p:sp>
        <p:nvSpPr>
          <p:cNvPr id="106" name="Oval Callout 105"/>
          <p:cNvSpPr/>
          <p:nvPr/>
        </p:nvSpPr>
        <p:spPr bwMode="auto">
          <a:xfrm>
            <a:off x="2362200" y="5638800"/>
            <a:ext cx="2362200" cy="685800"/>
          </a:xfrm>
          <a:prstGeom prst="wedgeEllipseCallout">
            <a:avLst>
              <a:gd name="adj1" fmla="val -20490"/>
              <a:gd name="adj2" fmla="val -96792"/>
            </a:avLst>
          </a:prstGeom>
          <a:blipFill>
            <a:blip r:embed="rId20" cstate="print"/>
            <a:tile tx="0" ty="0" sx="100000" sy="100000" flip="none" algn="tl"/>
          </a:blip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7030A0"/>
              </a:solidFill>
              <a:effectLst/>
              <a:latin typeface="Arial" charset="0"/>
              <a:ea typeface="Arial" charset="0"/>
              <a:cs typeface="Arial" charset="0"/>
            </a:endParaRPr>
          </a:p>
        </p:txBody>
      </p:sp>
      <p:sp>
        <p:nvSpPr>
          <p:cNvPr id="107" name="TextBox 106"/>
          <p:cNvSpPr txBox="1"/>
          <p:nvPr/>
        </p:nvSpPr>
        <p:spPr>
          <a:xfrm>
            <a:off x="2362200" y="5715000"/>
            <a:ext cx="2310248" cy="646331"/>
          </a:xfrm>
          <a:prstGeom prst="rect">
            <a:avLst/>
          </a:prstGeom>
          <a:noFill/>
        </p:spPr>
        <p:txBody>
          <a:bodyPr wrap="none" rtlCol="0">
            <a:spAutoFit/>
          </a:bodyPr>
          <a:lstStyle/>
          <a:p>
            <a:r>
              <a:rPr lang="en-US" b="1" dirty="0" smtClean="0">
                <a:solidFill>
                  <a:srgbClr val="7030A0"/>
                </a:solidFill>
                <a:latin typeface="Comic Sans MS" pitchFamily="66" charset="0"/>
              </a:rPr>
              <a:t>GIST + QoS NSLP</a:t>
            </a:r>
          </a:p>
          <a:p>
            <a:r>
              <a:rPr lang="en-US" b="1" dirty="0" smtClean="0">
                <a:solidFill>
                  <a:srgbClr val="7030A0"/>
                </a:solidFill>
                <a:latin typeface="Comic Sans MS" pitchFamily="66" charset="0"/>
              </a:rPr>
              <a:t>      (NSIS)</a:t>
            </a:r>
            <a:endParaRPr lang="en-US" b="1" dirty="0">
              <a:solidFill>
                <a:srgbClr val="7030A0"/>
              </a:solidFill>
              <a:latin typeface="Comic Sans MS" pitchFamily="66" charset="0"/>
            </a:endParaRPr>
          </a:p>
        </p:txBody>
      </p:sp>
      <p:sp>
        <p:nvSpPr>
          <p:cNvPr id="108" name="Oval Callout 107"/>
          <p:cNvSpPr/>
          <p:nvPr/>
        </p:nvSpPr>
        <p:spPr bwMode="auto">
          <a:xfrm>
            <a:off x="5410200" y="5791200"/>
            <a:ext cx="1143000" cy="457200"/>
          </a:xfrm>
          <a:prstGeom prst="wedgeEllipseCallout">
            <a:avLst>
              <a:gd name="adj1" fmla="val -40016"/>
              <a:gd name="adj2" fmla="val -68916"/>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7030A0"/>
              </a:solidFill>
              <a:effectLst/>
              <a:latin typeface="Arial" charset="0"/>
              <a:ea typeface="Arial" charset="0"/>
              <a:cs typeface="Arial" charset="0"/>
            </a:endParaRPr>
          </a:p>
        </p:txBody>
      </p:sp>
      <p:sp>
        <p:nvSpPr>
          <p:cNvPr id="109" name="Rectangle 108"/>
          <p:cNvSpPr/>
          <p:nvPr/>
        </p:nvSpPr>
        <p:spPr>
          <a:xfrm>
            <a:off x="5715000" y="5867400"/>
            <a:ext cx="615874" cy="369332"/>
          </a:xfrm>
          <a:prstGeom prst="rect">
            <a:avLst/>
          </a:prstGeom>
        </p:spPr>
        <p:txBody>
          <a:bodyPr wrap="none">
            <a:spAutoFit/>
          </a:bodyPr>
          <a:lstStyle/>
          <a:p>
            <a:r>
              <a:rPr lang="en-US" b="1" dirty="0" smtClean="0">
                <a:solidFill>
                  <a:srgbClr val="00B050"/>
                </a:solidFill>
                <a:latin typeface="Comic Sans MS" pitchFamily="66" charset="0"/>
              </a:rPr>
              <a:t>RTP</a:t>
            </a:r>
            <a:endParaRPr lang="en-US" dirty="0"/>
          </a:p>
        </p:txBody>
      </p:sp>
      <p:sp>
        <p:nvSpPr>
          <p:cNvPr id="110" name="Freeform 109"/>
          <p:cNvSpPr/>
          <p:nvPr/>
        </p:nvSpPr>
        <p:spPr bwMode="auto">
          <a:xfrm>
            <a:off x="7298108" y="4067798"/>
            <a:ext cx="752030" cy="393107"/>
          </a:xfrm>
          <a:custGeom>
            <a:avLst/>
            <a:gdLst>
              <a:gd name="connsiteX0" fmla="*/ 0 w 752030"/>
              <a:gd name="connsiteY0" fmla="*/ 0 h 393107"/>
              <a:gd name="connsiteX1" fmla="*/ 188008 w 752030"/>
              <a:gd name="connsiteY1" fmla="*/ 273466 h 393107"/>
              <a:gd name="connsiteX2" fmla="*/ 752030 w 752030"/>
              <a:gd name="connsiteY2" fmla="*/ 393107 h 393107"/>
              <a:gd name="connsiteX3" fmla="*/ 752030 w 752030"/>
              <a:gd name="connsiteY3" fmla="*/ 393107 h 393107"/>
            </a:gdLst>
            <a:ahLst/>
            <a:cxnLst>
              <a:cxn ang="0">
                <a:pos x="connsiteX0" y="connsiteY0"/>
              </a:cxn>
              <a:cxn ang="0">
                <a:pos x="connsiteX1" y="connsiteY1"/>
              </a:cxn>
              <a:cxn ang="0">
                <a:pos x="connsiteX2" y="connsiteY2"/>
              </a:cxn>
              <a:cxn ang="0">
                <a:pos x="connsiteX3" y="connsiteY3"/>
              </a:cxn>
            </a:cxnLst>
            <a:rect l="l" t="t" r="r" b="b"/>
            <a:pathLst>
              <a:path w="752030" h="393107">
                <a:moveTo>
                  <a:pt x="0" y="0"/>
                </a:moveTo>
                <a:cubicBezTo>
                  <a:pt x="31335" y="103974"/>
                  <a:pt x="62670" y="207948"/>
                  <a:pt x="188008" y="273466"/>
                </a:cubicBezTo>
                <a:cubicBezTo>
                  <a:pt x="313346" y="338984"/>
                  <a:pt x="752030" y="393107"/>
                  <a:pt x="752030" y="393107"/>
                </a:cubicBezTo>
                <a:lnTo>
                  <a:pt x="752030" y="393107"/>
                </a:lnTo>
              </a:path>
            </a:pathLst>
          </a:custGeom>
          <a:noFill/>
          <a:ln w="50800" cap="flat" cmpd="sng" algn="ctr">
            <a:solidFill>
              <a:srgbClr val="FF33C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12" name="TextBox 111"/>
          <p:cNvSpPr txBox="1"/>
          <p:nvPr/>
        </p:nvSpPr>
        <p:spPr>
          <a:xfrm>
            <a:off x="457200" y="3581400"/>
            <a:ext cx="1317990" cy="307777"/>
          </a:xfrm>
          <a:prstGeom prst="rect">
            <a:avLst/>
          </a:prstGeom>
          <a:noFill/>
        </p:spPr>
        <p:txBody>
          <a:bodyPr wrap="none" rtlCol="0">
            <a:spAutoFit/>
          </a:bodyPr>
          <a:lstStyle/>
          <a:p>
            <a:r>
              <a:rPr lang="en-US" sz="1400" dirty="0" smtClean="0">
                <a:latin typeface="Comic Sans MS" pitchFamily="66" charset="0"/>
              </a:rPr>
              <a:t>SIP Server A</a:t>
            </a:r>
            <a:endParaRPr lang="en-US" sz="1400" dirty="0">
              <a:latin typeface="Comic Sans MS" pitchFamily="66" charset="0"/>
            </a:endParaRPr>
          </a:p>
        </p:txBody>
      </p:sp>
      <p:sp>
        <p:nvSpPr>
          <p:cNvPr id="113" name="TextBox 112"/>
          <p:cNvSpPr txBox="1"/>
          <p:nvPr/>
        </p:nvSpPr>
        <p:spPr>
          <a:xfrm>
            <a:off x="2286000" y="2514600"/>
            <a:ext cx="1300356" cy="307777"/>
          </a:xfrm>
          <a:prstGeom prst="rect">
            <a:avLst/>
          </a:prstGeom>
          <a:noFill/>
        </p:spPr>
        <p:txBody>
          <a:bodyPr wrap="none" rtlCol="0">
            <a:spAutoFit/>
          </a:bodyPr>
          <a:lstStyle/>
          <a:p>
            <a:r>
              <a:rPr lang="en-US" sz="1400" dirty="0" smtClean="0">
                <a:latin typeface="Comic Sans MS" pitchFamily="66" charset="0"/>
              </a:rPr>
              <a:t>SIP Server B</a:t>
            </a:r>
            <a:endParaRPr lang="en-US" sz="1400" dirty="0">
              <a:latin typeface="Comic Sans MS" pitchFamily="66" charset="0"/>
            </a:endParaRPr>
          </a:p>
        </p:txBody>
      </p:sp>
      <p:sp>
        <p:nvSpPr>
          <p:cNvPr id="114" name="TextBox 113"/>
          <p:cNvSpPr txBox="1"/>
          <p:nvPr/>
        </p:nvSpPr>
        <p:spPr>
          <a:xfrm>
            <a:off x="4191000" y="2667000"/>
            <a:ext cx="1293944" cy="307777"/>
          </a:xfrm>
          <a:prstGeom prst="rect">
            <a:avLst/>
          </a:prstGeom>
          <a:noFill/>
        </p:spPr>
        <p:txBody>
          <a:bodyPr wrap="none" rtlCol="0">
            <a:spAutoFit/>
          </a:bodyPr>
          <a:lstStyle/>
          <a:p>
            <a:r>
              <a:rPr lang="en-US" sz="1400" dirty="0" smtClean="0">
                <a:latin typeface="Comic Sans MS" pitchFamily="66" charset="0"/>
              </a:rPr>
              <a:t>SIP Server C</a:t>
            </a:r>
            <a:endParaRPr lang="en-US" sz="1400" dirty="0">
              <a:latin typeface="Comic Sans MS" pitchFamily="66" charset="0"/>
            </a:endParaRPr>
          </a:p>
        </p:txBody>
      </p:sp>
      <p:sp>
        <p:nvSpPr>
          <p:cNvPr id="115" name="TextBox 114"/>
          <p:cNvSpPr txBox="1"/>
          <p:nvPr/>
        </p:nvSpPr>
        <p:spPr>
          <a:xfrm>
            <a:off x="5562600" y="3581400"/>
            <a:ext cx="1316386" cy="307777"/>
          </a:xfrm>
          <a:prstGeom prst="rect">
            <a:avLst/>
          </a:prstGeom>
          <a:noFill/>
        </p:spPr>
        <p:txBody>
          <a:bodyPr wrap="none" rtlCol="0">
            <a:spAutoFit/>
          </a:bodyPr>
          <a:lstStyle/>
          <a:p>
            <a:r>
              <a:rPr lang="en-US" sz="1400" dirty="0" smtClean="0">
                <a:latin typeface="Comic Sans MS" pitchFamily="66" charset="0"/>
              </a:rPr>
              <a:t>SIP Server D</a:t>
            </a:r>
            <a:endParaRPr lang="en-US" sz="1400" dirty="0">
              <a:latin typeface="Comic Sans MS" pitchFamily="66" charset="0"/>
            </a:endParaRPr>
          </a:p>
        </p:txBody>
      </p:sp>
      <p:sp>
        <p:nvSpPr>
          <p:cNvPr id="116" name="TextBox 115"/>
          <p:cNvSpPr txBox="1"/>
          <p:nvPr/>
        </p:nvSpPr>
        <p:spPr>
          <a:xfrm>
            <a:off x="0" y="2514600"/>
            <a:ext cx="1853392" cy="307777"/>
          </a:xfrm>
          <a:prstGeom prst="rect">
            <a:avLst/>
          </a:prstGeom>
          <a:noFill/>
        </p:spPr>
        <p:txBody>
          <a:bodyPr wrap="none" rtlCol="0">
            <a:spAutoFit/>
          </a:bodyPr>
          <a:lstStyle/>
          <a:p>
            <a:r>
              <a:rPr lang="en-US" sz="1400" dirty="0" smtClean="0">
                <a:latin typeface="Comic Sans MS" pitchFamily="66" charset="0"/>
              </a:rPr>
              <a:t>DNS/ENUM Server</a:t>
            </a:r>
            <a:endParaRPr lang="en-US" sz="1400" dirty="0">
              <a:latin typeface="Comic Sans MS" pitchFamily="66" charset="0"/>
            </a:endParaRPr>
          </a:p>
        </p:txBody>
      </p:sp>
      <p:sp>
        <p:nvSpPr>
          <p:cNvPr id="117" name="TextBox 116"/>
          <p:cNvSpPr txBox="1"/>
          <p:nvPr/>
        </p:nvSpPr>
        <p:spPr>
          <a:xfrm>
            <a:off x="6019800" y="2133600"/>
            <a:ext cx="1664238" cy="307777"/>
          </a:xfrm>
          <a:prstGeom prst="rect">
            <a:avLst/>
          </a:prstGeom>
          <a:noFill/>
        </p:spPr>
        <p:txBody>
          <a:bodyPr wrap="none" rtlCol="0">
            <a:spAutoFit/>
          </a:bodyPr>
          <a:lstStyle/>
          <a:p>
            <a:r>
              <a:rPr lang="en-US" sz="1400" dirty="0" smtClean="0">
                <a:latin typeface="Comic Sans MS" pitchFamily="66" charset="0"/>
              </a:rPr>
              <a:t>Local Location DB</a:t>
            </a:r>
            <a:endParaRPr lang="en-US" sz="1400" dirty="0">
              <a:latin typeface="Comic Sans MS" pitchFamily="66" charset="0"/>
            </a:endParaRPr>
          </a:p>
        </p:txBody>
      </p:sp>
      <p:sp>
        <p:nvSpPr>
          <p:cNvPr id="118" name="Freeform 117"/>
          <p:cNvSpPr/>
          <p:nvPr/>
        </p:nvSpPr>
        <p:spPr bwMode="auto">
          <a:xfrm>
            <a:off x="2905570" y="2391398"/>
            <a:ext cx="3922520" cy="1026920"/>
          </a:xfrm>
          <a:custGeom>
            <a:avLst/>
            <a:gdLst>
              <a:gd name="connsiteX0" fmla="*/ 0 w 3922520"/>
              <a:gd name="connsiteY0" fmla="*/ 454352 h 1026920"/>
              <a:gd name="connsiteX1" fmla="*/ 3204673 w 3922520"/>
              <a:gd name="connsiteY1" fmla="*/ 95428 h 1026920"/>
              <a:gd name="connsiteX2" fmla="*/ 3922520 w 3922520"/>
              <a:gd name="connsiteY2" fmla="*/ 1026920 h 1026920"/>
              <a:gd name="connsiteX3" fmla="*/ 3922520 w 3922520"/>
              <a:gd name="connsiteY3" fmla="*/ 1026920 h 1026920"/>
            </a:gdLst>
            <a:ahLst/>
            <a:cxnLst>
              <a:cxn ang="0">
                <a:pos x="connsiteX0" y="connsiteY0"/>
              </a:cxn>
              <a:cxn ang="0">
                <a:pos x="connsiteX1" y="connsiteY1"/>
              </a:cxn>
              <a:cxn ang="0">
                <a:pos x="connsiteX2" y="connsiteY2"/>
              </a:cxn>
              <a:cxn ang="0">
                <a:pos x="connsiteX3" y="connsiteY3"/>
              </a:cxn>
            </a:cxnLst>
            <a:rect l="l" t="t" r="r" b="b"/>
            <a:pathLst>
              <a:path w="3922520" h="1026920">
                <a:moveTo>
                  <a:pt x="0" y="454352"/>
                </a:moveTo>
                <a:cubicBezTo>
                  <a:pt x="1275460" y="227176"/>
                  <a:pt x="2550920" y="0"/>
                  <a:pt x="3204673" y="95428"/>
                </a:cubicBezTo>
                <a:cubicBezTo>
                  <a:pt x="3858426" y="190856"/>
                  <a:pt x="3922520" y="1026920"/>
                  <a:pt x="3922520" y="1026920"/>
                </a:cubicBezTo>
                <a:lnTo>
                  <a:pt x="3922520" y="1026920"/>
                </a:lnTo>
              </a:path>
            </a:pathLst>
          </a:custGeom>
          <a:noFill/>
          <a:ln w="50800" cap="flat" cmpd="sng" algn="ctr">
            <a:solidFill>
              <a:srgbClr val="FF33C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 SIP Overload over UDP</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pitchFamily="2" charset="-122"/>
              </a:rPr>
              <a:t>Feedback-based SIP Overload Control</a:t>
            </a:r>
            <a:r>
              <a:rPr lang="en-US" dirty="0" smtClean="0"/>
              <a:t>: Design Decisions</a:t>
            </a:r>
            <a:endParaRPr lang="en-US" dirty="0"/>
          </a:p>
        </p:txBody>
      </p:sp>
      <p:sp>
        <p:nvSpPr>
          <p:cNvPr id="3" name="Content Placeholder 2"/>
          <p:cNvSpPr>
            <a:spLocks noGrp="1"/>
          </p:cNvSpPr>
          <p:nvPr>
            <p:ph idx="1"/>
          </p:nvPr>
        </p:nvSpPr>
        <p:spPr>
          <a:xfrm>
            <a:off x="457200" y="990601"/>
            <a:ext cx="8229600" cy="3505200"/>
          </a:xfrm>
        </p:spPr>
        <p:txBody>
          <a:bodyPr/>
          <a:lstStyle/>
          <a:p>
            <a:pPr lvl="1"/>
            <a:endParaRPr lang="en-US" altLang="zh-CN" dirty="0" smtClean="0">
              <a:ea typeface="宋体" pitchFamily="2" charset="-122"/>
            </a:endParaRPr>
          </a:p>
          <a:p>
            <a:pPr lvl="1"/>
            <a:r>
              <a:rPr lang="en-US" altLang="zh-CN" sz="2000" dirty="0" smtClean="0">
                <a:ea typeface="宋体" pitchFamily="2" charset="-122"/>
              </a:rPr>
              <a:t>SIP session as a basic control unit</a:t>
            </a:r>
          </a:p>
          <a:p>
            <a:pPr lvl="2"/>
            <a:r>
              <a:rPr lang="en-US" altLang="zh-CN" sz="2000" dirty="0" smtClean="0">
                <a:ea typeface="宋体" pitchFamily="2" charset="-122"/>
              </a:rPr>
              <a:t>Different message carry different weights, e.g. INVITE vs. non-INVITE</a:t>
            </a:r>
          </a:p>
          <a:p>
            <a:pPr lvl="2"/>
            <a:endParaRPr lang="en-US" altLang="zh-CN" sz="2000" dirty="0" smtClean="0">
              <a:ea typeface="宋体" pitchFamily="2" charset="-122"/>
            </a:endParaRPr>
          </a:p>
          <a:p>
            <a:pPr lvl="1"/>
            <a:r>
              <a:rPr lang="en-US" altLang="zh-CN" sz="2000" dirty="0" smtClean="0">
                <a:ea typeface="宋体" pitchFamily="2" charset="-122"/>
              </a:rPr>
              <a:t>Characterizing SIP session</a:t>
            </a:r>
          </a:p>
          <a:p>
            <a:pPr lvl="2"/>
            <a:r>
              <a:rPr lang="en-US" altLang="zh-CN" sz="2000" dirty="0" smtClean="0">
                <a:ea typeface="宋体" pitchFamily="2" charset="-122"/>
              </a:rPr>
              <a:t>check number of INVITEs accepted</a:t>
            </a:r>
          </a:p>
          <a:p>
            <a:pPr lvl="2"/>
            <a:endParaRPr lang="en-US" altLang="zh-CN" sz="2000" dirty="0" smtClean="0">
              <a:ea typeface="宋体" pitchFamily="2" charset="-122"/>
            </a:endParaRPr>
          </a:p>
          <a:p>
            <a:pPr lvl="1"/>
            <a:r>
              <a:rPr lang="en-US" altLang="zh-CN" sz="2000" dirty="0" smtClean="0">
                <a:ea typeface="宋体" pitchFamily="2" charset="-122"/>
              </a:rPr>
              <a:t>Active source estimation</a:t>
            </a:r>
          </a:p>
          <a:p>
            <a:pPr lvl="2"/>
            <a:r>
              <a:rPr lang="en-US" altLang="zh-CN" sz="2000" dirty="0" smtClean="0">
                <a:ea typeface="宋体" pitchFamily="2" charset="-122"/>
              </a:rPr>
              <a:t>directly tracking each current active SE sending incoming load </a:t>
            </a:r>
          </a:p>
          <a:p>
            <a:pPr lvl="2"/>
            <a:endParaRPr lang="zh-CN" altLang="en-US" sz="2000" dirty="0" smtClean="0">
              <a:ea typeface="宋体" pitchFamily="2" charset="-122"/>
            </a:endParaRPr>
          </a:p>
          <a:p>
            <a:pPr lvl="1"/>
            <a:r>
              <a:rPr lang="en-US" altLang="zh-CN" sz="2000" dirty="0" smtClean="0">
                <a:ea typeface="宋体" pitchFamily="2" charset="-122"/>
              </a:rPr>
              <a:t>Dynamic session backlog estimation </a:t>
            </a:r>
          </a:p>
          <a:p>
            <a:pPr lvl="2"/>
            <a:r>
              <a:rPr lang="en-US" altLang="zh-CN" sz="2000" dirty="0" smtClean="0">
                <a:ea typeface="宋体" pitchFamily="2" charset="-122"/>
              </a:rPr>
              <a:t>count both INVITEs and non-INVITEs for current session backlog</a:t>
            </a:r>
          </a:p>
          <a:p>
            <a:pPr lvl="3">
              <a:lnSpc>
                <a:spcPct val="90000"/>
              </a:lnSpc>
              <a:buFontTx/>
              <a:buNone/>
            </a:pPr>
            <a:endParaRPr lang="en-US" dirty="0" smtClean="0">
              <a:ea typeface="宋体" pitchFamily="2" charset="-122"/>
            </a:endParaRPr>
          </a:p>
          <a:p>
            <a:pPr lvl="2"/>
            <a:endParaRPr lang="en-US" altLang="zh-CN" dirty="0" smtClean="0">
              <a:ea typeface="宋体" pitchFamily="2" charset="-122"/>
            </a:endParaRP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r>
              <a:rPr lang="en-US" altLang="zh-CN" dirty="0"/>
              <a:t>Slide </a:t>
            </a:r>
            <a:fld id="{2B6FE52D-A42E-49D5-B5C5-9741BEE28256}" type="slidenum">
              <a:rPr lang="en-US" altLang="zh-CN"/>
              <a:pPr/>
              <a:t>68</a:t>
            </a:fld>
            <a:endParaRPr lang="en-US" altLang="zh-CN" dirty="0"/>
          </a:p>
        </p:txBody>
      </p:sp>
      <p:sp>
        <p:nvSpPr>
          <p:cNvPr id="2487298" name="Rectangle 2"/>
          <p:cNvSpPr>
            <a:spLocks noGrp="1" noChangeArrowheads="1"/>
          </p:cNvSpPr>
          <p:nvPr>
            <p:ph type="title"/>
          </p:nvPr>
        </p:nvSpPr>
        <p:spPr/>
        <p:txBody>
          <a:bodyPr/>
          <a:lstStyle/>
          <a:p>
            <a:r>
              <a:rPr lang="en-US" altLang="zh-CN" dirty="0" smtClean="0">
                <a:ea typeface="宋体" pitchFamily="2" charset="-122"/>
              </a:rPr>
              <a:t>Feedback based SIP Overload Control:</a:t>
            </a:r>
            <a:br>
              <a:rPr lang="en-US" altLang="zh-CN" dirty="0" smtClean="0">
                <a:ea typeface="宋体" pitchFamily="2" charset="-122"/>
              </a:rPr>
            </a:br>
            <a:r>
              <a:rPr lang="en-US" altLang="zh-CN" dirty="0" smtClean="0">
                <a:ea typeface="宋体" pitchFamily="2" charset="-122"/>
              </a:rPr>
              <a:t>Sensitivity </a:t>
            </a:r>
            <a:r>
              <a:rPr lang="en-US" altLang="zh-CN" dirty="0">
                <a:ea typeface="宋体" pitchFamily="2" charset="-122"/>
              </a:rPr>
              <a:t>of Budget Queuing Delay and Control Interval </a:t>
            </a:r>
            <a:endParaRPr lang="en-US" altLang="zh-CN" baseline="30000" dirty="0">
              <a:ea typeface="宋体" pitchFamily="2" charset="-122"/>
            </a:endParaRPr>
          </a:p>
        </p:txBody>
      </p:sp>
      <p:sp>
        <p:nvSpPr>
          <p:cNvPr id="2487299" name="Rectangle 3"/>
          <p:cNvSpPr>
            <a:spLocks noGrp="1" noChangeArrowheads="1"/>
          </p:cNvSpPr>
          <p:nvPr>
            <p:ph type="body" idx="1"/>
          </p:nvPr>
        </p:nvSpPr>
        <p:spPr>
          <a:xfrm>
            <a:off x="0" y="1295400"/>
            <a:ext cx="5105400" cy="5135563"/>
          </a:xfrm>
        </p:spPr>
        <p:txBody>
          <a:bodyPr/>
          <a:lstStyle/>
          <a:p>
            <a:pPr lvl="1"/>
            <a:r>
              <a:rPr lang="en-US" altLang="zh-CN" dirty="0">
                <a:ea typeface="宋体" pitchFamily="2" charset="-122"/>
              </a:rPr>
              <a:t>Small queuing delay (&lt; ½ T1 timer) avoids timeout and gives best results</a:t>
            </a:r>
          </a:p>
          <a:p>
            <a:pPr lvl="1"/>
            <a:r>
              <a:rPr lang="en-US" altLang="zh-CN" dirty="0">
                <a:ea typeface="宋体" pitchFamily="2" charset="-122"/>
              </a:rPr>
              <a:t>Example results for win-disc </a:t>
            </a:r>
            <a:endParaRPr lang="en-US" altLang="zh-CN" baseline="30000" dirty="0">
              <a:ea typeface="宋体" pitchFamily="2" charset="-122"/>
            </a:endParaRPr>
          </a:p>
          <a:p>
            <a:pPr lvl="1"/>
            <a:r>
              <a:rPr lang="en-US" altLang="zh-CN" dirty="0" smtClean="0">
                <a:ea typeface="宋体" pitchFamily="2" charset="-122"/>
              </a:rPr>
              <a:t>Similar </a:t>
            </a:r>
            <a:r>
              <a:rPr lang="en-US" altLang="zh-CN" dirty="0">
                <a:ea typeface="宋体" pitchFamily="2" charset="-122"/>
              </a:rPr>
              <a:t>results for win-cont and rate-abs </a:t>
            </a:r>
          </a:p>
          <a:p>
            <a:pPr lvl="1"/>
            <a:endParaRPr lang="en-US" altLang="zh-CN" dirty="0">
              <a:ea typeface="宋体" pitchFamily="2" charset="-122"/>
            </a:endParaRPr>
          </a:p>
          <a:p>
            <a:pPr lvl="1"/>
            <a:r>
              <a:rPr lang="en-US" altLang="zh-CN" dirty="0">
                <a:ea typeface="宋体" pitchFamily="2" charset="-122"/>
              </a:rPr>
              <a:t>Sensitivity of control interval</a:t>
            </a:r>
          </a:p>
          <a:p>
            <a:pPr lvl="2"/>
            <a:r>
              <a:rPr lang="en-US" altLang="zh-CN" dirty="0">
                <a:ea typeface="宋体" pitchFamily="2" charset="-122"/>
              </a:rPr>
              <a:t>the smaller CI, the better.</a:t>
            </a:r>
          </a:p>
          <a:p>
            <a:pPr lvl="1"/>
            <a:r>
              <a:rPr lang="en-US" altLang="zh-CN" dirty="0">
                <a:ea typeface="宋体" pitchFamily="2" charset="-122"/>
              </a:rPr>
              <a:t>Example results for win-disc, </a:t>
            </a:r>
          </a:p>
          <a:p>
            <a:pPr lvl="2"/>
            <a:r>
              <a:rPr lang="en-US" altLang="zh-CN" dirty="0">
                <a:ea typeface="宋体" pitchFamily="2" charset="-122"/>
              </a:rPr>
              <a:t>at D</a:t>
            </a:r>
            <a:r>
              <a:rPr lang="en-US" altLang="zh-CN" baseline="-25000" dirty="0">
                <a:ea typeface="Arial Unicode MS" pitchFamily="34" charset="-122"/>
                <a:cs typeface="Arial Unicode MS" pitchFamily="34" charset="-122"/>
              </a:rPr>
              <a:t>B</a:t>
            </a:r>
            <a:r>
              <a:rPr lang="en-US" altLang="zh-CN" dirty="0">
                <a:ea typeface="宋体" pitchFamily="2" charset="-122"/>
              </a:rPr>
              <a:t> =200 ms CI &lt;= 200 ms sufficient to archive unit goodput in our scenario</a:t>
            </a:r>
          </a:p>
          <a:p>
            <a:pPr lvl="2"/>
            <a:endParaRPr lang="en-US" altLang="zh-CN" dirty="0">
              <a:ea typeface="宋体" pitchFamily="2" charset="-122"/>
            </a:endParaRPr>
          </a:p>
        </p:txBody>
      </p:sp>
      <p:pic>
        <p:nvPicPr>
          <p:cNvPr id="2487300" name="Picture 4" descr="pap-windisc-bd"/>
          <p:cNvPicPr>
            <a:picLocks noChangeAspect="1" noChangeArrowheads="1"/>
          </p:cNvPicPr>
          <p:nvPr/>
        </p:nvPicPr>
        <p:blipFill>
          <a:blip r:embed="rId3" cstate="print"/>
          <a:srcRect/>
          <a:stretch>
            <a:fillRect/>
          </a:stretch>
        </p:blipFill>
        <p:spPr bwMode="auto">
          <a:xfrm>
            <a:off x="4953000" y="914400"/>
            <a:ext cx="4013200" cy="2530475"/>
          </a:xfrm>
          <a:prstGeom prst="rect">
            <a:avLst/>
          </a:prstGeom>
          <a:noFill/>
        </p:spPr>
      </p:pic>
      <p:pic>
        <p:nvPicPr>
          <p:cNvPr id="2487303" name="Picture 7"/>
          <p:cNvPicPr>
            <a:picLocks noChangeAspect="1" noChangeArrowheads="1"/>
          </p:cNvPicPr>
          <p:nvPr/>
        </p:nvPicPr>
        <p:blipFill>
          <a:blip r:embed="rId4" cstate="print"/>
          <a:srcRect/>
          <a:stretch>
            <a:fillRect/>
          </a:stretch>
        </p:blipFill>
        <p:spPr bwMode="auto">
          <a:xfrm>
            <a:off x="5029200" y="3352800"/>
            <a:ext cx="3886200" cy="2471738"/>
          </a:xfrm>
          <a:prstGeom prst="rect">
            <a:avLst/>
          </a:prstGeom>
          <a:noFill/>
          <a:ln w="9525" algn="ctr">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7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7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7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73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872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872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872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87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 SIP Overload over UDP</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Overload: Motivation - When does it happen?</a:t>
            </a:r>
            <a:endParaRPr lang="en-US" dirty="0"/>
          </a:p>
        </p:txBody>
      </p:sp>
      <p:sp>
        <p:nvSpPr>
          <p:cNvPr id="3" name="Content Placeholder 2"/>
          <p:cNvSpPr>
            <a:spLocks noGrp="1"/>
          </p:cNvSpPr>
          <p:nvPr>
            <p:ph idx="1"/>
          </p:nvPr>
        </p:nvSpPr>
        <p:spPr>
          <a:xfrm>
            <a:off x="2057400" y="990601"/>
            <a:ext cx="4648200" cy="4191000"/>
          </a:xfrm>
        </p:spPr>
        <p:txBody>
          <a:bodyPr/>
          <a:lstStyle/>
          <a:p>
            <a:pPr lvl="1"/>
            <a:r>
              <a:rPr lang="en-US" dirty="0" smtClean="0"/>
              <a:t>Legitimate short-term load spike</a:t>
            </a:r>
          </a:p>
          <a:p>
            <a:pPr lvl="1"/>
            <a:endParaRPr lang="en-US" dirty="0" smtClean="0"/>
          </a:p>
          <a:p>
            <a:pPr lvl="2"/>
            <a:r>
              <a:rPr lang="en-US" sz="1800" dirty="0" smtClean="0"/>
              <a:t>Viewer-voting TV shows or ticket giveaways</a:t>
            </a:r>
          </a:p>
          <a:p>
            <a:pPr lvl="2"/>
            <a:endParaRPr lang="en-US" sz="1800" dirty="0" smtClean="0"/>
          </a:p>
          <a:p>
            <a:pPr lvl="2"/>
            <a:r>
              <a:rPr lang="en-US" sz="1800" dirty="0" smtClean="0"/>
              <a:t>Special holidays</a:t>
            </a:r>
          </a:p>
          <a:p>
            <a:pPr lvl="2"/>
            <a:endParaRPr lang="en-US" sz="1800" dirty="0" smtClean="0"/>
          </a:p>
          <a:p>
            <a:pPr lvl="2"/>
            <a:r>
              <a:rPr lang="en-US" sz="1800" dirty="0" smtClean="0"/>
              <a:t>Natural disaster areas</a:t>
            </a:r>
          </a:p>
          <a:p>
            <a:pPr lvl="2"/>
            <a:endParaRPr lang="en-US" sz="1800" dirty="0" smtClean="0"/>
          </a:p>
          <a:p>
            <a:pPr lvl="2"/>
            <a:r>
              <a:rPr lang="en-US" sz="1800" dirty="0" smtClean="0"/>
              <a:t>Mass phone reboot after power failure and recovery </a:t>
            </a:r>
            <a:endParaRPr lang="en-US" dirty="0"/>
          </a:p>
        </p:txBody>
      </p:sp>
      <p:pic>
        <p:nvPicPr>
          <p:cNvPr id="6" name="Picture 1030" descr="photo1"/>
          <p:cNvPicPr>
            <a:picLocks noChangeAspect="1" noChangeArrowheads="1"/>
          </p:cNvPicPr>
          <p:nvPr/>
        </p:nvPicPr>
        <p:blipFill>
          <a:blip r:embed="rId3" cstate="print"/>
          <a:srcRect/>
          <a:stretch>
            <a:fillRect/>
          </a:stretch>
        </p:blipFill>
        <p:spPr bwMode="auto">
          <a:xfrm>
            <a:off x="6553200" y="3048000"/>
            <a:ext cx="2209800" cy="1524000"/>
          </a:xfrm>
          <a:prstGeom prst="rect">
            <a:avLst/>
          </a:prstGeom>
          <a:noFill/>
        </p:spPr>
      </p:pic>
      <p:pic>
        <p:nvPicPr>
          <p:cNvPr id="231427" name="Picture 3"/>
          <p:cNvPicPr>
            <a:picLocks noChangeAspect="1" noChangeArrowheads="1"/>
          </p:cNvPicPr>
          <p:nvPr/>
        </p:nvPicPr>
        <p:blipFill>
          <a:blip r:embed="rId4" cstate="print"/>
          <a:srcRect/>
          <a:stretch>
            <a:fillRect/>
          </a:stretch>
        </p:blipFill>
        <p:spPr bwMode="auto">
          <a:xfrm>
            <a:off x="685800" y="1295400"/>
            <a:ext cx="1943100" cy="1524000"/>
          </a:xfrm>
          <a:prstGeom prst="rect">
            <a:avLst/>
          </a:prstGeom>
          <a:noFill/>
          <a:ln w="9525">
            <a:noFill/>
            <a:miter lim="800000"/>
            <a:headEnd/>
            <a:tailEnd/>
          </a:ln>
          <a:effectLst/>
        </p:spPr>
      </p:pic>
      <p:pic>
        <p:nvPicPr>
          <p:cNvPr id="231429" name="Picture 5"/>
          <p:cNvPicPr>
            <a:picLocks noChangeAspect="1" noChangeArrowheads="1"/>
          </p:cNvPicPr>
          <p:nvPr/>
        </p:nvPicPr>
        <p:blipFill>
          <a:blip r:embed="rId5" cstate="print"/>
          <a:srcRect/>
          <a:stretch>
            <a:fillRect/>
          </a:stretch>
        </p:blipFill>
        <p:spPr bwMode="auto">
          <a:xfrm>
            <a:off x="6553200" y="1066800"/>
            <a:ext cx="2011606" cy="1538287"/>
          </a:xfrm>
          <a:prstGeom prst="rect">
            <a:avLst/>
          </a:prstGeom>
          <a:noFill/>
          <a:ln w="9525">
            <a:noFill/>
            <a:miter lim="800000"/>
            <a:headEnd/>
            <a:tailEnd/>
          </a:ln>
          <a:effectLst/>
        </p:spPr>
      </p:pic>
      <p:pic>
        <p:nvPicPr>
          <p:cNvPr id="231431" name="Picture 7"/>
          <p:cNvPicPr>
            <a:picLocks noChangeAspect="1" noChangeArrowheads="1"/>
          </p:cNvPicPr>
          <p:nvPr/>
        </p:nvPicPr>
        <p:blipFill>
          <a:blip r:embed="rId6" cstate="print"/>
          <a:srcRect/>
          <a:stretch>
            <a:fillRect/>
          </a:stretch>
        </p:blipFill>
        <p:spPr bwMode="auto">
          <a:xfrm>
            <a:off x="5257800" y="4800600"/>
            <a:ext cx="2133600" cy="1491455"/>
          </a:xfrm>
          <a:prstGeom prst="rect">
            <a:avLst/>
          </a:prstGeom>
          <a:noFill/>
          <a:ln w="9525">
            <a:noFill/>
            <a:miter lim="800000"/>
            <a:headEnd/>
            <a:tailEnd/>
          </a:ln>
          <a:effectLst/>
        </p:spPr>
      </p:pic>
      <p:pic>
        <p:nvPicPr>
          <p:cNvPr id="231433" name="Picture 9"/>
          <p:cNvPicPr>
            <a:picLocks noChangeAspect="1" noChangeArrowheads="1"/>
          </p:cNvPicPr>
          <p:nvPr/>
        </p:nvPicPr>
        <p:blipFill>
          <a:blip r:embed="rId7" cstate="print"/>
          <a:srcRect/>
          <a:stretch>
            <a:fillRect/>
          </a:stretch>
        </p:blipFill>
        <p:spPr bwMode="auto">
          <a:xfrm>
            <a:off x="685800" y="3581400"/>
            <a:ext cx="1981200" cy="1549400"/>
          </a:xfrm>
          <a:prstGeom prst="rect">
            <a:avLst/>
          </a:prstGeom>
          <a:noFill/>
          <a:ln w="9525">
            <a:noFill/>
            <a:miter lim="800000"/>
            <a:headEnd/>
            <a:tailEnd/>
          </a:ln>
          <a:effectLst/>
        </p:spPr>
      </p:pic>
      <p:sp>
        <p:nvSpPr>
          <p:cNvPr id="16" name="Content Placeholder 2"/>
          <p:cNvSpPr txBox="1">
            <a:spLocks/>
          </p:cNvSpPr>
          <p:nvPr/>
        </p:nvSpPr>
        <p:spPr bwMode="auto">
          <a:xfrm>
            <a:off x="1143000" y="4953000"/>
            <a:ext cx="4648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Malicious attack caused overload</a:t>
            </a:r>
          </a:p>
          <a:p>
            <a:pPr marL="808038" marR="0" lvl="2" indent="-165100" algn="l" defTabSz="914400" rtl="0" eaLnBrk="1" fontAlgn="base" latinLnBrk="0" hangingPunct="1">
              <a:lnSpc>
                <a:spcPct val="100000"/>
              </a:lnSpc>
              <a:spcBef>
                <a:spcPct val="30000"/>
              </a:spcBef>
              <a:spcAft>
                <a:spcPct val="0"/>
              </a:spcAft>
              <a:buClr>
                <a:srgbClr val="969696"/>
              </a:buClr>
              <a:buSzTx/>
              <a:buFont typeface="Arial" pitchFamily="34" charset="0"/>
              <a:buChar char="•"/>
              <a:tabLst>
                <a:tab pos="3946525" algn="l"/>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Denial-of-Service attacks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1427"/>
                                        </p:tgtEl>
                                        <p:attrNameLst>
                                          <p:attrName>style.visibility</p:attrName>
                                        </p:attrNameLst>
                                      </p:cBhvr>
                                      <p:to>
                                        <p:strVal val="visible"/>
                                      </p:to>
                                    </p:set>
                                    <p:animEffect transition="in" filter="blinds(horizontal)">
                                      <p:cBhvr>
                                        <p:cTn id="15" dur="500"/>
                                        <p:tgtEl>
                                          <p:spTgt spid="23142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31429"/>
                                        </p:tgtEl>
                                        <p:attrNameLst>
                                          <p:attrName>style.visibility</p:attrName>
                                        </p:attrNameLst>
                                      </p:cBhvr>
                                      <p:to>
                                        <p:strVal val="visible"/>
                                      </p:to>
                                    </p:set>
                                    <p:animEffect transition="in" filter="blinds(horizontal)">
                                      <p:cBhvr>
                                        <p:cTn id="24" dur="500"/>
                                        <p:tgtEl>
                                          <p:spTgt spid="23142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31433"/>
                                        </p:tgtEl>
                                        <p:attrNameLst>
                                          <p:attrName>style.visibility</p:attrName>
                                        </p:attrNameLst>
                                      </p:cBhvr>
                                      <p:to>
                                        <p:strVal val="visible"/>
                                      </p:to>
                                    </p:set>
                                    <p:animEffect transition="in" filter="box(in)">
                                      <p:cBhvr>
                                        <p:cTn id="42" dur="500"/>
                                        <p:tgtEl>
                                          <p:spTgt spid="23143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231431"/>
                                        </p:tgtEl>
                                        <p:attrNameLst>
                                          <p:attrName>style.visibility</p:attrName>
                                        </p:attrNameLst>
                                      </p:cBhvr>
                                      <p:to>
                                        <p:strVal val="visible"/>
                                      </p:to>
                                    </p:set>
                                    <p:animEffect transition="in" filter="checkerboard(across)">
                                      <p:cBhvr>
                                        <p:cTn id="55" dur="500"/>
                                        <p:tgtEl>
                                          <p:spTgt spid="23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SIP over TCP Internals: RE Average Message Processing Rate</a:t>
            </a:r>
            <a:endParaRPr lang="en-US" dirty="0"/>
          </a:p>
        </p:txBody>
      </p:sp>
      <p:sp>
        <p:nvSpPr>
          <p:cNvPr id="3" name="Text Placeholder 2"/>
          <p:cNvSpPr>
            <a:spLocks noGrp="1"/>
          </p:cNvSpPr>
          <p:nvPr>
            <p:ph type="body" sz="half" idx="1"/>
          </p:nvPr>
        </p:nvSpPr>
        <p:spPr>
          <a:xfrm>
            <a:off x="304800" y="990600"/>
            <a:ext cx="4191000" cy="5135563"/>
          </a:xfrm>
        </p:spPr>
        <p:txBody>
          <a:bodyPr/>
          <a:lstStyle/>
          <a:p>
            <a:pPr algn="ctr"/>
            <a:endParaRPr lang="en-US" dirty="0" smtClean="0"/>
          </a:p>
          <a:p>
            <a:pPr lvl="1"/>
            <a:r>
              <a:rPr lang="en-US" dirty="0" smtClean="0"/>
              <a:t>200 retransmission immediately =&gt;  RTD &gt; 500ms</a:t>
            </a:r>
          </a:p>
          <a:p>
            <a:pPr lvl="1"/>
            <a:endParaRPr lang="en-US" dirty="0" smtClean="0"/>
          </a:p>
          <a:p>
            <a:pPr lvl="1"/>
            <a:r>
              <a:rPr lang="en-US" dirty="0" smtClean="0"/>
              <a:t>Loads not atomic =&gt; INV/BYE processing alternates; too many INVs admitted, BYEs lag behind; </a:t>
            </a:r>
          </a:p>
          <a:p>
            <a:pPr lvl="1"/>
            <a:endParaRPr lang="en-US" dirty="0" smtClean="0"/>
          </a:p>
          <a:p>
            <a:pPr lvl="1"/>
            <a:r>
              <a:rPr lang="en-US" dirty="0" smtClean="0"/>
              <a:t>Increasing number of outstanding calls =&gt; even longer delay</a:t>
            </a:r>
          </a:p>
          <a:p>
            <a:pPr lvl="1"/>
            <a:endParaRPr lang="en-US" dirty="0" smtClean="0"/>
          </a:p>
          <a:p>
            <a:pPr lvl="1"/>
            <a:r>
              <a:rPr lang="en-US" dirty="0" smtClean="0"/>
              <a:t>Default RE buffer holds up to 150 INVITEs at a time, about 5 times of allowed maximum calls in the system based on delay budget</a:t>
            </a:r>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70</a:t>
            </a:fld>
            <a:endParaRPr lang="en-US" altLang="zh-CN" dirty="0"/>
          </a:p>
        </p:txBody>
      </p:sp>
      <p:pic>
        <p:nvPicPr>
          <p:cNvPr id="336898" name="Picture 2"/>
          <p:cNvPicPr>
            <a:picLocks noChangeAspect="1" noChangeArrowheads="1"/>
          </p:cNvPicPr>
          <p:nvPr/>
        </p:nvPicPr>
        <p:blipFill>
          <a:blip r:embed="rId3" cstate="print"/>
          <a:srcRect/>
          <a:stretch>
            <a:fillRect/>
          </a:stretch>
        </p:blipFill>
        <p:spPr bwMode="auto">
          <a:xfrm>
            <a:off x="4572000" y="990600"/>
            <a:ext cx="4114800" cy="2475709"/>
          </a:xfrm>
          <a:prstGeom prst="rect">
            <a:avLst/>
          </a:prstGeom>
          <a:noFill/>
          <a:ln w="9525">
            <a:noFill/>
            <a:miter lim="800000"/>
            <a:headEnd/>
            <a:tailEnd/>
          </a:ln>
          <a:effectLst/>
        </p:spPr>
      </p:pic>
      <p:grpSp>
        <p:nvGrpSpPr>
          <p:cNvPr id="4" name="Content Placeholder 14"/>
          <p:cNvGrpSpPr>
            <a:grpSpLocks noGrp="1"/>
          </p:cNvGrpSpPr>
          <p:nvPr>
            <p:ph sz="half" idx="2"/>
          </p:nvPr>
        </p:nvGrpSpPr>
        <p:grpSpPr>
          <a:xfrm>
            <a:off x="4572000" y="3581400"/>
            <a:ext cx="4114800" cy="2544763"/>
            <a:chOff x="4267200" y="3352800"/>
            <a:chExt cx="4591050" cy="2768600"/>
          </a:xfrm>
        </p:grpSpPr>
        <p:pic>
          <p:nvPicPr>
            <p:cNvPr id="16" name="Picture 3"/>
            <p:cNvPicPr>
              <a:picLocks noChangeAspect="1" noChangeArrowheads="1"/>
            </p:cNvPicPr>
            <p:nvPr/>
          </p:nvPicPr>
          <p:blipFill>
            <a:blip r:embed="rId4" cstate="print"/>
            <a:srcRect/>
            <a:stretch>
              <a:fillRect/>
            </a:stretch>
          </p:blipFill>
          <p:spPr bwMode="auto">
            <a:xfrm>
              <a:off x="4267200" y="3352800"/>
              <a:ext cx="4591050" cy="2768600"/>
            </a:xfrm>
            <a:prstGeom prst="rect">
              <a:avLst/>
            </a:prstGeom>
            <a:noFill/>
            <a:ln w="9525">
              <a:noFill/>
              <a:miter lim="800000"/>
              <a:headEnd/>
              <a:tailEnd/>
            </a:ln>
            <a:effectLst/>
          </p:spPr>
        </p:pic>
        <p:cxnSp>
          <p:nvCxnSpPr>
            <p:cNvPr id="17" name="Straight Arrow Connector 16"/>
            <p:cNvCxnSpPr/>
            <p:nvPr/>
          </p:nvCxnSpPr>
          <p:spPr bwMode="auto">
            <a:xfrm>
              <a:off x="7467600" y="3733800"/>
              <a:ext cx="228600" cy="152400"/>
            </a:xfrm>
            <a:prstGeom prst="straightConnector1">
              <a:avLst/>
            </a:prstGeom>
            <a:noFill/>
            <a:ln w="15875" cap="flat" cmpd="sng" algn="ctr">
              <a:solidFill>
                <a:srgbClr val="C00000"/>
              </a:solidFill>
              <a:prstDash val="solid"/>
              <a:round/>
              <a:headEnd type="none" w="med" len="med"/>
              <a:tailEnd type="stealth" w="med" len="lg"/>
            </a:ln>
            <a:effectLst/>
          </p:spPr>
        </p:cxnSp>
        <p:cxnSp>
          <p:nvCxnSpPr>
            <p:cNvPr id="18" name="Straight Arrow Connector 17"/>
            <p:cNvCxnSpPr/>
            <p:nvPr/>
          </p:nvCxnSpPr>
          <p:spPr bwMode="auto">
            <a:xfrm>
              <a:off x="5562600" y="3886200"/>
              <a:ext cx="304800" cy="228600"/>
            </a:xfrm>
            <a:prstGeom prst="straightConnector1">
              <a:avLst/>
            </a:prstGeom>
            <a:noFill/>
            <a:ln w="15875" cap="flat" cmpd="sng" algn="ctr">
              <a:solidFill>
                <a:srgbClr val="0070C0"/>
              </a:solidFill>
              <a:prstDash val="solid"/>
              <a:round/>
              <a:headEnd type="none" w="med" len="med"/>
              <a:tailEnd type="stealth" w="med" len="lg"/>
            </a:ln>
            <a:effectLst/>
          </p:spPr>
        </p:cxnSp>
        <p:cxnSp>
          <p:nvCxnSpPr>
            <p:cNvPr id="19" name="Straight Arrow Connector 18"/>
            <p:cNvCxnSpPr/>
            <p:nvPr/>
          </p:nvCxnSpPr>
          <p:spPr bwMode="auto">
            <a:xfrm rot="16200000" flipH="1">
              <a:off x="6629400" y="5334000"/>
              <a:ext cx="228600" cy="76200"/>
            </a:xfrm>
            <a:prstGeom prst="straightConnector1">
              <a:avLst/>
            </a:prstGeom>
            <a:noFill/>
            <a:ln w="15875" cap="flat" cmpd="sng" algn="ctr">
              <a:solidFill>
                <a:srgbClr val="FF6600"/>
              </a:solidFill>
              <a:prstDash val="solid"/>
              <a:round/>
              <a:headEnd type="none" w="med" len="med"/>
              <a:tailEnd type="stealth" w="med" len="lg"/>
            </a:ln>
            <a:effectLst/>
          </p:spPr>
        </p:cxnSp>
      </p:grpSp>
      <p:sp>
        <p:nvSpPr>
          <p:cNvPr id="13" name="TextBox 12"/>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SIP over TCP Internals: UAS Total Messages Processed</a:t>
            </a:r>
            <a:endParaRPr lang="en-US" dirty="0"/>
          </a:p>
        </p:txBody>
      </p:sp>
      <p:sp>
        <p:nvSpPr>
          <p:cNvPr id="3" name="Text Placeholder 2"/>
          <p:cNvSpPr>
            <a:spLocks noGrp="1"/>
          </p:cNvSpPr>
          <p:nvPr>
            <p:ph type="body" sz="half" idx="1"/>
          </p:nvPr>
        </p:nvSpPr>
        <p:spPr>
          <a:xfrm>
            <a:off x="457200" y="4572000"/>
            <a:ext cx="8382000" cy="1554163"/>
          </a:xfrm>
        </p:spPr>
        <p:txBody>
          <a:bodyPr/>
          <a:lstStyle/>
          <a:p>
            <a:pPr>
              <a:buFont typeface="Wingdings" pitchFamily="2" charset="2"/>
              <a:buChar char="q"/>
            </a:pPr>
            <a:r>
              <a:rPr lang="en-US" sz="1600" dirty="0" smtClean="0"/>
              <a:t>0 – 38s: number of outstanding calls equal to number of ACKs received</a:t>
            </a:r>
          </a:p>
          <a:p>
            <a:pPr>
              <a:buFont typeface="Wingdings" pitchFamily="2" charset="2"/>
              <a:buChar char="q"/>
            </a:pPr>
            <a:r>
              <a:rPr lang="en-US" sz="1600" dirty="0" smtClean="0"/>
              <a:t>After 38s: outstanding calls increase with INV and decrease with ACK/BYE processing</a:t>
            </a:r>
          </a:p>
          <a:p>
            <a:pPr>
              <a:buFont typeface="Wingdings" pitchFamily="2" charset="2"/>
              <a:buChar char="q"/>
            </a:pPr>
            <a:r>
              <a:rPr lang="en-US" sz="1600" dirty="0" smtClean="0"/>
              <a:t>After 69s: INV unexpected: actually ACK and BYE messages arrived after call timeout</a:t>
            </a:r>
          </a:p>
          <a:p>
            <a:pPr>
              <a:buFont typeface="Wingdings" pitchFamily="2" charset="2"/>
              <a:buChar char="q"/>
            </a:pPr>
            <a:r>
              <a:rPr lang="en-US" sz="1600" dirty="0" smtClean="0"/>
              <a:t>After 101s: call states established by unexpected ACK and BYE messages timeout </a:t>
            </a:r>
          </a:p>
          <a:p>
            <a:pPr>
              <a:buFont typeface="Wingdings" pitchFamily="2" charset="2"/>
              <a:buChar char="q"/>
            </a:pPr>
            <a:r>
              <a:rPr lang="en-US" sz="1600" dirty="0" smtClean="0">
                <a:solidFill>
                  <a:srgbClr val="FF0000"/>
                </a:solidFill>
              </a:rPr>
              <a:t>Timely received num of ACKs virtually stopped growing after 77s -&gt; Zero throughput</a:t>
            </a:r>
          </a:p>
          <a:p>
            <a:endParaRPr lang="en-US" dirty="0" smtClean="0"/>
          </a:p>
          <a:p>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71</a:t>
            </a:fld>
            <a:endParaRPr lang="en-US" altLang="zh-CN" dirty="0"/>
          </a:p>
        </p:txBody>
      </p:sp>
      <p:grpSp>
        <p:nvGrpSpPr>
          <p:cNvPr id="4" name="Group 49"/>
          <p:cNvGrpSpPr/>
          <p:nvPr/>
        </p:nvGrpSpPr>
        <p:grpSpPr>
          <a:xfrm>
            <a:off x="1600200" y="914400"/>
            <a:ext cx="5833582" cy="3517900"/>
            <a:chOff x="1696673" y="2286000"/>
            <a:chExt cx="5833582" cy="3517900"/>
          </a:xfrm>
        </p:grpSpPr>
        <p:pic>
          <p:nvPicPr>
            <p:cNvPr id="338948" name="Picture 4"/>
            <p:cNvPicPr>
              <a:picLocks noChangeAspect="1" noChangeArrowheads="1"/>
            </p:cNvPicPr>
            <p:nvPr/>
          </p:nvPicPr>
          <p:blipFill>
            <a:blip r:embed="rId3" cstate="print"/>
            <a:srcRect/>
            <a:stretch>
              <a:fillRect/>
            </a:stretch>
          </p:blipFill>
          <p:spPr bwMode="auto">
            <a:xfrm>
              <a:off x="1696673" y="2286000"/>
              <a:ext cx="5833582" cy="3517900"/>
            </a:xfrm>
            <a:prstGeom prst="rect">
              <a:avLst/>
            </a:prstGeom>
            <a:noFill/>
            <a:ln w="9525">
              <a:noFill/>
              <a:miter lim="800000"/>
              <a:headEnd/>
              <a:tailEnd/>
            </a:ln>
            <a:effectLst/>
          </p:spPr>
        </p:pic>
        <p:sp>
          <p:nvSpPr>
            <p:cNvPr id="25" name="TextBox 1"/>
            <p:cNvSpPr txBox="1"/>
            <p:nvPr/>
          </p:nvSpPr>
          <p:spPr>
            <a:xfrm>
              <a:off x="4343400" y="3352800"/>
              <a:ext cx="792480" cy="2895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F81BD"/>
                  </a:solidFill>
                  <a:effectLst/>
                  <a:uLnTx/>
                  <a:uFillTx/>
                  <a:latin typeface="Calibri"/>
                  <a:ea typeface="+mn-ea"/>
                  <a:cs typeface="+mn-cs"/>
                </a:rPr>
                <a:t>INV Recv</a:t>
              </a:r>
            </a:p>
          </p:txBody>
        </p:sp>
        <p:sp>
          <p:nvSpPr>
            <p:cNvPr id="27" name="TextBox 1"/>
            <p:cNvSpPr txBox="1"/>
            <p:nvPr/>
          </p:nvSpPr>
          <p:spPr>
            <a:xfrm>
              <a:off x="4876800" y="3810000"/>
              <a:ext cx="1104900" cy="2895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79646"/>
                  </a:solidFill>
                  <a:effectLst/>
                  <a:uLnTx/>
                  <a:uFillTx/>
                  <a:latin typeface="Calibri"/>
                  <a:ea typeface="+mn-ea"/>
                  <a:cs typeface="+mn-cs"/>
                </a:rPr>
                <a:t>200 Timeout</a:t>
              </a:r>
            </a:p>
          </p:txBody>
        </p:sp>
        <p:sp>
          <p:nvSpPr>
            <p:cNvPr id="28" name="Rectangle 27"/>
            <p:cNvSpPr/>
            <p:nvPr/>
          </p:nvSpPr>
          <p:spPr>
            <a:xfrm>
              <a:off x="6248400" y="3810000"/>
              <a:ext cx="976549" cy="461665"/>
            </a:xfrm>
            <a:prstGeom prst="rect">
              <a:avLst/>
            </a:prstGeom>
          </p:spPr>
          <p:txBody>
            <a:bodyPr wrap="none">
              <a:spAutoFit/>
            </a:bodyPr>
            <a:lstStyle/>
            <a:p>
              <a:pPr lvl="0"/>
              <a:r>
                <a:rPr lang="en-US" sz="1200" b="1" kern="0" dirty="0" smtClean="0">
                  <a:solidFill>
                    <a:srgbClr val="C0504D"/>
                  </a:solidFill>
                  <a:latin typeface="Calibri"/>
                </a:rPr>
                <a:t>Outstanding</a:t>
              </a:r>
            </a:p>
            <a:p>
              <a:pPr lvl="0"/>
              <a:r>
                <a:rPr lang="en-US" sz="1200" b="1" kern="0" dirty="0" smtClean="0">
                  <a:solidFill>
                    <a:srgbClr val="C0504D"/>
                  </a:solidFill>
                  <a:latin typeface="Calibri"/>
                </a:rPr>
                <a:t>Calls</a:t>
              </a:r>
              <a:endParaRPr lang="en-US" sz="1200" b="1" kern="0" dirty="0">
                <a:solidFill>
                  <a:srgbClr val="C0504D"/>
                </a:solidFill>
                <a:latin typeface="Calibri"/>
              </a:endParaRPr>
            </a:p>
          </p:txBody>
        </p:sp>
        <p:sp>
          <p:nvSpPr>
            <p:cNvPr id="29" name="Rectangle 28"/>
            <p:cNvSpPr/>
            <p:nvPr/>
          </p:nvSpPr>
          <p:spPr>
            <a:xfrm>
              <a:off x="6019800" y="4419600"/>
              <a:ext cx="1223412" cy="276999"/>
            </a:xfrm>
            <a:prstGeom prst="rect">
              <a:avLst/>
            </a:prstGeom>
          </p:spPr>
          <p:txBody>
            <a:bodyPr wrap="none">
              <a:spAutoFit/>
            </a:bodyPr>
            <a:lstStyle/>
            <a:p>
              <a:pPr lvl="0"/>
              <a:r>
                <a:rPr lang="en-US" sz="1200" b="1" kern="0" dirty="0" smtClean="0">
                  <a:solidFill>
                    <a:srgbClr val="9BBB59">
                      <a:lumMod val="75000"/>
                    </a:srgbClr>
                  </a:solidFill>
                  <a:latin typeface="Calibri"/>
                </a:rPr>
                <a:t>INV Unexpected</a:t>
              </a:r>
              <a:endParaRPr lang="en-US" sz="1200" b="1" kern="0" dirty="0">
                <a:solidFill>
                  <a:srgbClr val="9BBB59">
                    <a:lumMod val="75000"/>
                  </a:srgbClr>
                </a:solidFill>
                <a:latin typeface="Calibri"/>
              </a:endParaRPr>
            </a:p>
          </p:txBody>
        </p:sp>
        <p:sp>
          <p:nvSpPr>
            <p:cNvPr id="31" name="TextBox 1"/>
            <p:cNvSpPr txBox="1"/>
            <p:nvPr/>
          </p:nvSpPr>
          <p:spPr>
            <a:xfrm>
              <a:off x="5181600" y="4572000"/>
              <a:ext cx="792480" cy="2895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40000"/>
                      <a:lumOff val="60000"/>
                    </a:srgbClr>
                  </a:solidFill>
                  <a:effectLst/>
                  <a:uLnTx/>
                  <a:uFillTx/>
                  <a:latin typeface="Calibri"/>
                  <a:ea typeface="+mn-ea"/>
                  <a:cs typeface="+mn-cs"/>
                </a:rPr>
                <a:t>ACK Recv</a:t>
              </a:r>
            </a:p>
          </p:txBody>
        </p:sp>
        <p:sp>
          <p:nvSpPr>
            <p:cNvPr id="32" name="Rectangle 31"/>
            <p:cNvSpPr/>
            <p:nvPr/>
          </p:nvSpPr>
          <p:spPr>
            <a:xfrm>
              <a:off x="5334000" y="5029200"/>
              <a:ext cx="990977" cy="276999"/>
            </a:xfrm>
            <a:prstGeom prst="rect">
              <a:avLst/>
            </a:prstGeom>
          </p:spPr>
          <p:txBody>
            <a:bodyPr wrap="none">
              <a:spAutoFit/>
            </a:bodyPr>
            <a:lstStyle/>
            <a:p>
              <a:pPr lvl="0"/>
              <a:r>
                <a:rPr lang="en-US" sz="1200" b="1" kern="0" dirty="0" smtClean="0">
                  <a:solidFill>
                    <a:srgbClr val="8064A2"/>
                  </a:solidFill>
                  <a:latin typeface="Calibri"/>
                </a:rPr>
                <a:t>INV Timeout</a:t>
              </a:r>
              <a:endParaRPr lang="en-US" sz="1200" b="1" kern="0" dirty="0">
                <a:solidFill>
                  <a:srgbClr val="8064A2"/>
                </a:solidFill>
                <a:latin typeface="Calibri"/>
              </a:endParaRPr>
            </a:p>
          </p:txBody>
        </p:sp>
        <p:cxnSp>
          <p:nvCxnSpPr>
            <p:cNvPr id="34" name="Straight Arrow Connector 33"/>
            <p:cNvCxnSpPr/>
            <p:nvPr/>
          </p:nvCxnSpPr>
          <p:spPr bwMode="auto">
            <a:xfrm>
              <a:off x="4648200" y="3581400"/>
              <a:ext cx="304800" cy="152400"/>
            </a:xfrm>
            <a:prstGeom prst="straightConnector1">
              <a:avLst/>
            </a:prstGeom>
            <a:noFill/>
            <a:ln w="15875" cap="flat" cmpd="sng" algn="ctr">
              <a:solidFill>
                <a:srgbClr val="0070C0"/>
              </a:solidFill>
              <a:prstDash val="solid"/>
              <a:round/>
              <a:headEnd type="none" w="med" len="med"/>
              <a:tailEnd type="stealth" w="med" len="lg"/>
            </a:ln>
            <a:effectLst/>
          </p:spPr>
        </p:cxnSp>
        <p:cxnSp>
          <p:nvCxnSpPr>
            <p:cNvPr id="36" name="Straight Arrow Connector 35"/>
            <p:cNvCxnSpPr/>
            <p:nvPr/>
          </p:nvCxnSpPr>
          <p:spPr bwMode="auto">
            <a:xfrm rot="16200000" flipH="1">
              <a:off x="5067300" y="4076700"/>
              <a:ext cx="152400" cy="76200"/>
            </a:xfrm>
            <a:prstGeom prst="straightConnector1">
              <a:avLst/>
            </a:prstGeom>
            <a:noFill/>
            <a:ln w="15875" cap="flat" cmpd="sng" algn="ctr">
              <a:solidFill>
                <a:srgbClr val="FF9900"/>
              </a:solidFill>
              <a:prstDash val="solid"/>
              <a:round/>
              <a:headEnd type="none" w="med" len="med"/>
              <a:tailEnd type="stealth" w="med" len="lg"/>
            </a:ln>
            <a:effectLst/>
          </p:spPr>
        </p:cxnSp>
        <p:cxnSp>
          <p:nvCxnSpPr>
            <p:cNvPr id="39" name="Straight Arrow Connector 38"/>
            <p:cNvCxnSpPr/>
            <p:nvPr/>
          </p:nvCxnSpPr>
          <p:spPr bwMode="auto">
            <a:xfrm rot="10800000" flipV="1">
              <a:off x="5943600" y="4038600"/>
              <a:ext cx="304800" cy="76200"/>
            </a:xfrm>
            <a:prstGeom prst="straightConnector1">
              <a:avLst/>
            </a:prstGeom>
            <a:noFill/>
            <a:ln w="15875" cap="flat" cmpd="sng" algn="ctr">
              <a:solidFill>
                <a:srgbClr val="C00000"/>
              </a:solidFill>
              <a:prstDash val="solid"/>
              <a:round/>
              <a:headEnd type="none" w="med" len="med"/>
              <a:tailEnd type="stealth" w="med" len="lg"/>
            </a:ln>
            <a:effectLst/>
          </p:spPr>
        </p:cxnSp>
        <p:cxnSp>
          <p:nvCxnSpPr>
            <p:cNvPr id="43" name="Straight Arrow Connector 42"/>
            <p:cNvCxnSpPr/>
            <p:nvPr/>
          </p:nvCxnSpPr>
          <p:spPr bwMode="auto">
            <a:xfrm rot="10800000" flipV="1">
              <a:off x="4953000" y="4800600"/>
              <a:ext cx="304800" cy="76200"/>
            </a:xfrm>
            <a:prstGeom prst="straightConnector1">
              <a:avLst/>
            </a:prstGeom>
            <a:noFill/>
            <a:ln w="15875" cap="flat" cmpd="sng" algn="ctr">
              <a:solidFill>
                <a:schemeClr val="accent1">
                  <a:lumMod val="90000"/>
                </a:schemeClr>
              </a:solidFill>
              <a:prstDash val="solid"/>
              <a:round/>
              <a:headEnd type="none" w="med" len="med"/>
              <a:tailEnd type="stealth" w="med" len="lg"/>
            </a:ln>
            <a:effectLst/>
          </p:spPr>
        </p:cxnSp>
        <p:cxnSp>
          <p:nvCxnSpPr>
            <p:cNvPr id="44" name="Straight Arrow Connector 43"/>
            <p:cNvCxnSpPr>
              <a:stCxn id="29" idx="1"/>
            </p:cNvCxnSpPr>
            <p:nvPr/>
          </p:nvCxnSpPr>
          <p:spPr bwMode="auto">
            <a:xfrm rot="10800000">
              <a:off x="5715000" y="4419600"/>
              <a:ext cx="304800" cy="138500"/>
            </a:xfrm>
            <a:prstGeom prst="straightConnector1">
              <a:avLst/>
            </a:prstGeom>
            <a:noFill/>
            <a:ln w="15875" cap="flat" cmpd="sng" algn="ctr">
              <a:solidFill>
                <a:srgbClr val="92D050"/>
              </a:solidFill>
              <a:prstDash val="solid"/>
              <a:round/>
              <a:headEnd type="none" w="med" len="med"/>
              <a:tailEnd type="stealth" w="med" len="lg"/>
            </a:ln>
            <a:effectLst/>
          </p:spPr>
        </p:cxnSp>
        <p:cxnSp>
          <p:nvCxnSpPr>
            <p:cNvPr id="47" name="Straight Arrow Connector 46"/>
            <p:cNvCxnSpPr/>
            <p:nvPr/>
          </p:nvCxnSpPr>
          <p:spPr bwMode="auto">
            <a:xfrm rot="10800000">
              <a:off x="5105400" y="5105400"/>
              <a:ext cx="228600" cy="76200"/>
            </a:xfrm>
            <a:prstGeom prst="straightConnector1">
              <a:avLst/>
            </a:prstGeom>
            <a:noFill/>
            <a:ln w="15875" cap="flat" cmpd="sng" algn="ctr">
              <a:solidFill>
                <a:srgbClr val="7030A0"/>
              </a:solidFill>
              <a:prstDash val="solid"/>
              <a:round/>
              <a:headEnd type="none" w="med" len="med"/>
              <a:tailEnd type="stealth" w="med" len="lg"/>
            </a:ln>
            <a:effectLst/>
          </p:spPr>
        </p:cxnSp>
      </p:grpSp>
      <p:sp>
        <p:nvSpPr>
          <p:cNvPr id="20" name="TextBox 19"/>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DC+MB+SF: RE Average Message Processing</a:t>
            </a:r>
            <a:endParaRPr lang="en-US" dirty="0"/>
          </a:p>
        </p:txBody>
      </p:sp>
      <p:sp>
        <p:nvSpPr>
          <p:cNvPr id="3" name="Text Placeholder 2"/>
          <p:cNvSpPr>
            <a:spLocks noGrp="1"/>
          </p:cNvSpPr>
          <p:nvPr>
            <p:ph type="body" sz="half" idx="1"/>
          </p:nvPr>
        </p:nvSpPr>
        <p:spPr>
          <a:xfrm>
            <a:off x="228600" y="1447800"/>
            <a:ext cx="4038600" cy="2057400"/>
          </a:xfrm>
        </p:spPr>
        <p:txBody>
          <a:bodyPr/>
          <a:lstStyle/>
          <a:p>
            <a:endParaRPr lang="en-US" dirty="0" smtClean="0"/>
          </a:p>
          <a:p>
            <a:pPr>
              <a:buFont typeface="Wingdings" pitchFamily="2" charset="2"/>
              <a:buChar char="q"/>
            </a:pPr>
            <a:r>
              <a:rPr lang="en-US" dirty="0" smtClean="0"/>
              <a:t>All messages handled in time</a:t>
            </a:r>
          </a:p>
          <a:p>
            <a:pPr>
              <a:buFont typeface="Wingdings" pitchFamily="2" charset="2"/>
              <a:buChar char="q"/>
            </a:pPr>
            <a:r>
              <a:rPr lang="en-US" dirty="0" smtClean="0"/>
              <a:t># outstanding calls bt. 1 and 3 !</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72</a:t>
            </a:fld>
            <a:endParaRPr lang="en-US" altLang="zh-CN" dirty="0"/>
          </a:p>
        </p:txBody>
      </p:sp>
      <p:pic>
        <p:nvPicPr>
          <p:cNvPr id="425986" name="Picture 2"/>
          <p:cNvPicPr>
            <a:picLocks noChangeAspect="1" noChangeArrowheads="1"/>
          </p:cNvPicPr>
          <p:nvPr/>
        </p:nvPicPr>
        <p:blipFill>
          <a:blip r:embed="rId2" cstate="print"/>
          <a:srcRect/>
          <a:stretch>
            <a:fillRect/>
          </a:stretch>
        </p:blipFill>
        <p:spPr bwMode="auto">
          <a:xfrm>
            <a:off x="4191000" y="990600"/>
            <a:ext cx="4597400" cy="2768600"/>
          </a:xfrm>
          <a:prstGeom prst="rect">
            <a:avLst/>
          </a:prstGeom>
          <a:noFill/>
          <a:ln w="9525">
            <a:noFill/>
            <a:miter lim="800000"/>
            <a:headEnd/>
            <a:tailEnd/>
          </a:ln>
          <a:effectLst/>
        </p:spPr>
      </p:pic>
      <p:pic>
        <p:nvPicPr>
          <p:cNvPr id="425987" name="Picture 3"/>
          <p:cNvPicPr>
            <a:picLocks noGrp="1" noChangeAspect="1" noChangeArrowheads="1"/>
          </p:cNvPicPr>
          <p:nvPr>
            <p:ph sz="half" idx="2"/>
          </p:nvPr>
        </p:nvPicPr>
        <p:blipFill>
          <a:blip r:embed="rId3" cstate="print"/>
          <a:srcRect/>
          <a:stretch>
            <a:fillRect/>
          </a:stretch>
        </p:blipFill>
        <p:spPr bwMode="auto">
          <a:xfrm>
            <a:off x="4191000" y="3810000"/>
            <a:ext cx="4572000" cy="2578774"/>
          </a:xfrm>
          <a:prstGeom prst="rect">
            <a:avLst/>
          </a:prstGeom>
          <a:noFill/>
          <a:ln w="9525">
            <a:noFill/>
            <a:miter lim="800000"/>
            <a:headEnd/>
            <a:tailEnd/>
          </a:ln>
          <a:effectLst/>
        </p:spPr>
      </p:pic>
      <p:sp>
        <p:nvSpPr>
          <p:cNvPr id="11" name="Text Placeholder 2"/>
          <p:cNvSpPr txBox="1">
            <a:spLocks/>
          </p:cNvSpPr>
          <p:nvPr/>
        </p:nvSpPr>
        <p:spPr bwMode="auto">
          <a:xfrm>
            <a:off x="304800" y="4343400"/>
            <a:ext cx="35814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kern="0" dirty="0" smtClean="0"/>
              <a:t>UAS total</a:t>
            </a:r>
            <a:r>
              <a:rPr kumimoji="0" lang="en-US" sz="1800" b="0" i="0" u="none" strike="noStrike" kern="0" cap="none" spc="0" normalizeH="0" baseline="0" noProof="0" dirty="0" smtClean="0">
                <a:ln>
                  <a:noFill/>
                </a:ln>
                <a:solidFill>
                  <a:schemeClr val="tx1"/>
                </a:solidFill>
                <a:effectLst/>
                <a:uLnTx/>
                <a:uFillTx/>
                <a:latin typeface="+mn-lt"/>
                <a:ea typeface="+mn-ea"/>
                <a:cs typeface="+mn-cs"/>
              </a:rPr>
              <a:t> message processing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Each INVITE matches</a:t>
            </a:r>
            <a:r>
              <a:rPr kumimoji="0" lang="en-US" sz="1800" b="0" i="0" u="none" strike="noStrike" kern="0" cap="none" spc="0" normalizeH="0" noProof="0" dirty="0" smtClean="0">
                <a:ln>
                  <a:noFill/>
                </a:ln>
                <a:solidFill>
                  <a:schemeClr val="tx1"/>
                </a:solidFill>
                <a:effectLst/>
                <a:uLnTx/>
                <a:uFillTx/>
                <a:latin typeface="+mn-lt"/>
                <a:ea typeface="+mn-ea"/>
                <a:cs typeface="+mn-cs"/>
              </a:rPr>
              <a:t> ACK</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defRPr/>
            </a:pPr>
            <a:r>
              <a:rPr lang="en-US" dirty="0" smtClean="0"/>
              <a:t>VDC+MB+SF: </a:t>
            </a:r>
            <a:r>
              <a:rPr lang="en-US" dirty="0" smtClean="0">
                <a:solidFill>
                  <a:schemeClr val="tx1"/>
                </a:solidFill>
              </a:rPr>
              <a:t>RE and UAS Message Processing</a:t>
            </a:r>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73</a:t>
            </a:fld>
            <a:endParaRPr lang="en-US" altLang="zh-CN" dirty="0"/>
          </a:p>
        </p:txBody>
      </p:sp>
      <p:sp>
        <p:nvSpPr>
          <p:cNvPr id="8" name="Text Placeholder 2"/>
          <p:cNvSpPr txBox="1">
            <a:spLocks/>
          </p:cNvSpPr>
          <p:nvPr/>
        </p:nvSpPr>
        <p:spPr bwMode="auto">
          <a:xfrm>
            <a:off x="228600" y="1447800"/>
            <a:ext cx="40386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RE average message processing rate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All messages handled in time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 outstanding calls bt. 0 and 3 </a:t>
            </a:r>
          </a:p>
          <a:p>
            <a:pPr marL="342900" marR="0" lvl="0" indent="-342900" algn="l" defTabSz="914400" rtl="0" eaLnBrk="1" fontAlgn="base" latinLnBrk="0" hangingPunct="1">
              <a:lnSpc>
                <a:spcPct val="100000"/>
              </a:lnSpc>
              <a:spcBef>
                <a:spcPct val="20000"/>
              </a:spcBef>
              <a:spcAft>
                <a:spcPct val="0"/>
              </a:spcAft>
              <a:buClrTx/>
              <a:buSzTx/>
              <a:tabLst/>
              <a:defRPr/>
            </a:pPr>
            <a:r>
              <a:rPr lang="en-US" kern="0" dirty="0" smtClean="0"/>
              <a:t>    comparing to bt. 1 and 3 in DC</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9" name="Date Placeholder 4"/>
          <p:cNvSpPr txBox="1">
            <a:spLocks/>
          </p:cNvSpPr>
          <p:nvPr/>
        </p:nvSpPr>
        <p:spPr bwMode="auto">
          <a:xfrm>
            <a:off x="64770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F3B1F-C97C-4CE6-BD66-39166AFD5702}" type="datetime1">
              <a:rPr kumimoji="0" lang="zh-CN" altLang="en-US"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10/28/09</a:t>
            </a:fld>
            <a:endParaRPr kumimoji="0" lang="en-US" altLang="zh-CN"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sp>
        <p:nvSpPr>
          <p:cNvPr id="10" name="Slide Number Placeholder 5"/>
          <p:cNvSpPr txBox="1">
            <a:spLocks/>
          </p:cNvSpPr>
          <p:nvPr/>
        </p:nvSpPr>
        <p:spPr bwMode="auto">
          <a:xfrm>
            <a:off x="7620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smtClean="0">
                <a:ln>
                  <a:noFill/>
                </a:ln>
                <a:solidFill>
                  <a:schemeClr val="tx1"/>
                </a:solidFill>
                <a:effectLst/>
                <a:uLnTx/>
                <a:uFillTx/>
                <a:latin typeface="Trebuchet MS" pitchFamily="34" charset="0"/>
                <a:ea typeface="SimSun" pitchFamily="2" charset="-122"/>
                <a:cs typeface="+mn-cs"/>
              </a:rPr>
              <a:t>Slide </a:t>
            </a:r>
            <a:fld id="{3126CB39-E116-4B13-903C-58B6EF3DEF2A}" type="slidenum">
              <a:rPr kumimoji="0" lang="en-US" altLang="zh-CN"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altLang="zh-CN"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sp>
        <p:nvSpPr>
          <p:cNvPr id="13" name="Text Placeholder 2"/>
          <p:cNvSpPr txBox="1">
            <a:spLocks/>
          </p:cNvSpPr>
          <p:nvPr/>
        </p:nvSpPr>
        <p:spPr bwMode="auto">
          <a:xfrm>
            <a:off x="304800" y="4343400"/>
            <a:ext cx="35814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kern="0" dirty="0" smtClean="0"/>
              <a:t>UAS total</a:t>
            </a:r>
            <a:r>
              <a:rPr kumimoji="0" lang="en-US" sz="1800" b="0" i="0" u="none" strike="noStrike" kern="0" cap="none" spc="0" normalizeH="0" baseline="0" noProof="0" dirty="0" smtClean="0">
                <a:ln>
                  <a:noFill/>
                </a:ln>
                <a:solidFill>
                  <a:schemeClr val="tx1"/>
                </a:solidFill>
                <a:effectLst/>
                <a:uLnTx/>
                <a:uFillTx/>
                <a:latin typeface="+mn-lt"/>
                <a:ea typeface="+mn-ea"/>
                <a:cs typeface="+mn-cs"/>
              </a:rPr>
              <a:t> message processing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Each INVITE matches</a:t>
            </a:r>
            <a:r>
              <a:rPr kumimoji="0" lang="en-US" sz="1800" b="0" i="0" u="none" strike="noStrike" kern="0" cap="none" spc="0" normalizeH="0" noProof="0" dirty="0" smtClean="0">
                <a:ln>
                  <a:noFill/>
                </a:ln>
                <a:solidFill>
                  <a:schemeClr val="tx1"/>
                </a:solidFill>
                <a:effectLst/>
                <a:uLnTx/>
                <a:uFillTx/>
                <a:latin typeface="+mn-lt"/>
                <a:ea typeface="+mn-ea"/>
                <a:cs typeface="+mn-cs"/>
              </a:rPr>
              <a:t> ACK</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pic>
        <p:nvPicPr>
          <p:cNvPr id="428034" name="Picture 2"/>
          <p:cNvPicPr>
            <a:picLocks noGrp="1" noChangeAspect="1" noChangeArrowheads="1"/>
          </p:cNvPicPr>
          <p:nvPr>
            <p:ph sz="half" idx="2"/>
          </p:nvPr>
        </p:nvPicPr>
        <p:blipFill>
          <a:blip r:embed="rId2" cstate="print"/>
          <a:srcRect/>
          <a:stretch>
            <a:fillRect/>
          </a:stretch>
        </p:blipFill>
        <p:spPr bwMode="auto">
          <a:xfrm>
            <a:off x="4572000" y="914400"/>
            <a:ext cx="4267200" cy="2569375"/>
          </a:xfrm>
          <a:prstGeom prst="rect">
            <a:avLst/>
          </a:prstGeom>
          <a:noFill/>
          <a:ln w="9525">
            <a:noFill/>
            <a:miter lim="800000"/>
            <a:headEnd/>
            <a:tailEnd/>
          </a:ln>
          <a:effectLst/>
        </p:spPr>
      </p:pic>
      <p:pic>
        <p:nvPicPr>
          <p:cNvPr id="428035" name="Picture 3"/>
          <p:cNvPicPr>
            <a:picLocks noChangeAspect="1" noChangeArrowheads="1"/>
          </p:cNvPicPr>
          <p:nvPr/>
        </p:nvPicPr>
        <p:blipFill>
          <a:blip r:embed="rId3" cstate="print"/>
          <a:srcRect/>
          <a:stretch>
            <a:fillRect/>
          </a:stretch>
        </p:blipFill>
        <p:spPr bwMode="auto">
          <a:xfrm>
            <a:off x="4546600" y="3581400"/>
            <a:ext cx="4216400" cy="253915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VDC+MB+SF: Relaxing the Application Buffer</a:t>
            </a:r>
            <a:endParaRPr lang="en-US" dirty="0"/>
          </a:p>
        </p:txBody>
      </p:sp>
      <p:sp>
        <p:nvSpPr>
          <p:cNvPr id="3" name="Text Placeholder 2"/>
          <p:cNvSpPr>
            <a:spLocks noGrp="1"/>
          </p:cNvSpPr>
          <p:nvPr>
            <p:ph type="body" sz="half" idx="1"/>
          </p:nvPr>
        </p:nvSpPr>
        <p:spPr>
          <a:xfrm>
            <a:off x="457200" y="990601"/>
            <a:ext cx="4038600" cy="2057400"/>
          </a:xfrm>
        </p:spPr>
        <p:txBody>
          <a:bodyPr/>
          <a:lstStyle/>
          <a:p>
            <a:pPr>
              <a:buFont typeface="Wingdings" pitchFamily="2" charset="2"/>
              <a:buChar char="q"/>
            </a:pPr>
            <a:r>
              <a:rPr lang="en-US" dirty="0" smtClean="0"/>
              <a:t>Throughput roughly the same </a:t>
            </a:r>
          </a:p>
          <a:p>
            <a:endParaRPr lang="en-US" dirty="0" smtClean="0"/>
          </a:p>
          <a:p>
            <a:pPr>
              <a:buFont typeface="Wingdings" pitchFamily="2" charset="2"/>
              <a:buChar char="q"/>
            </a:pPr>
            <a:r>
              <a:rPr lang="en-US" dirty="0" smtClean="0"/>
              <a:t>Number of bytes read from the socket each time virtually unaffected by the App. buffer size</a:t>
            </a:r>
          </a:p>
          <a:p>
            <a:endParaRPr lang="en-US" dirty="0" smtClean="0"/>
          </a:p>
          <a:p>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74</a:t>
            </a:fld>
            <a:endParaRPr lang="en-US" altLang="zh-CN" dirty="0"/>
          </a:p>
        </p:txBody>
      </p:sp>
      <p:pic>
        <p:nvPicPr>
          <p:cNvPr id="430082" name="Picture 2"/>
          <p:cNvPicPr>
            <a:picLocks noGrp="1" noChangeAspect="1" noChangeArrowheads="1"/>
          </p:cNvPicPr>
          <p:nvPr>
            <p:ph sz="half" idx="2"/>
          </p:nvPr>
        </p:nvPicPr>
        <p:blipFill>
          <a:blip r:embed="rId3" cstate="print"/>
          <a:srcRect/>
          <a:stretch>
            <a:fillRect/>
          </a:stretch>
        </p:blipFill>
        <p:spPr bwMode="auto">
          <a:xfrm>
            <a:off x="4572000" y="990600"/>
            <a:ext cx="4038600" cy="2434959"/>
          </a:xfrm>
          <a:prstGeom prst="rect">
            <a:avLst/>
          </a:prstGeom>
          <a:noFill/>
          <a:ln w="9525">
            <a:noFill/>
            <a:miter lim="800000"/>
            <a:headEnd/>
            <a:tailEnd/>
          </a:ln>
          <a:effectLst/>
        </p:spPr>
      </p:pic>
      <p:pic>
        <p:nvPicPr>
          <p:cNvPr id="430083" name="Picture 3"/>
          <p:cNvPicPr>
            <a:picLocks noChangeAspect="1" noChangeArrowheads="1"/>
          </p:cNvPicPr>
          <p:nvPr/>
        </p:nvPicPr>
        <p:blipFill>
          <a:blip r:embed="rId4" cstate="print"/>
          <a:srcRect/>
          <a:stretch>
            <a:fillRect/>
          </a:stretch>
        </p:blipFill>
        <p:spPr bwMode="auto">
          <a:xfrm>
            <a:off x="0" y="3352800"/>
            <a:ext cx="4048125" cy="3292475"/>
          </a:xfrm>
          <a:prstGeom prst="rect">
            <a:avLst/>
          </a:prstGeom>
          <a:noFill/>
          <a:ln w="9525">
            <a:noFill/>
            <a:miter lim="800000"/>
            <a:headEnd/>
            <a:tailEnd/>
          </a:ln>
          <a:effectLst/>
        </p:spPr>
      </p:pic>
      <p:sp>
        <p:nvSpPr>
          <p:cNvPr id="13" name="TextBox 12"/>
          <p:cNvSpPr txBox="1"/>
          <p:nvPr/>
        </p:nvSpPr>
        <p:spPr>
          <a:xfrm>
            <a:off x="609600" y="5867400"/>
            <a:ext cx="3429000" cy="369332"/>
          </a:xfrm>
          <a:prstGeom prst="rect">
            <a:avLst/>
          </a:prstGeom>
          <a:noFill/>
        </p:spPr>
        <p:txBody>
          <a:bodyPr wrap="square" rtlCol="0">
            <a:spAutoFit/>
          </a:bodyPr>
          <a:lstStyle/>
          <a:p>
            <a:r>
              <a:rPr lang="en-US" dirty="0" smtClean="0"/>
              <a:t>L150 w/ default App. buffer</a:t>
            </a:r>
            <a:endParaRPr lang="en-US" dirty="0"/>
          </a:p>
        </p:txBody>
      </p:sp>
      <p:sp>
        <p:nvSpPr>
          <p:cNvPr id="14" name="TextBox 13"/>
          <p:cNvSpPr txBox="1"/>
          <p:nvPr/>
        </p:nvSpPr>
        <p:spPr>
          <a:xfrm>
            <a:off x="4953000" y="5867400"/>
            <a:ext cx="3276600" cy="369332"/>
          </a:xfrm>
          <a:prstGeom prst="rect">
            <a:avLst/>
          </a:prstGeom>
          <a:noFill/>
        </p:spPr>
        <p:txBody>
          <a:bodyPr wrap="square" rtlCol="0">
            <a:spAutoFit/>
          </a:bodyPr>
          <a:lstStyle/>
          <a:p>
            <a:r>
              <a:rPr lang="en-US" dirty="0" smtClean="0"/>
              <a:t>L750 w/ default App. buffer</a:t>
            </a:r>
            <a:endParaRPr lang="en-US" dirty="0"/>
          </a:p>
        </p:txBody>
      </p:sp>
      <p:pic>
        <p:nvPicPr>
          <p:cNvPr id="430085" name="Picture 5"/>
          <p:cNvPicPr>
            <a:picLocks noChangeAspect="1" noChangeArrowheads="1"/>
          </p:cNvPicPr>
          <p:nvPr/>
        </p:nvPicPr>
        <p:blipFill>
          <a:blip r:embed="rId5" cstate="print"/>
          <a:srcRect/>
          <a:stretch>
            <a:fillRect/>
          </a:stretch>
        </p:blipFill>
        <p:spPr bwMode="auto">
          <a:xfrm>
            <a:off x="3733800" y="3352800"/>
            <a:ext cx="4621213" cy="3157537"/>
          </a:xfrm>
          <a:prstGeom prst="rect">
            <a:avLst/>
          </a:prstGeom>
          <a:noFill/>
          <a:ln w="9525">
            <a:noFill/>
            <a:miter lim="800000"/>
            <a:headEnd/>
            <a:tailEnd/>
          </a:ln>
          <a:effectLst/>
        </p:spPr>
      </p:pic>
      <p:cxnSp>
        <p:nvCxnSpPr>
          <p:cNvPr id="17" name="Straight Arrow Connector 16"/>
          <p:cNvCxnSpPr/>
          <p:nvPr/>
        </p:nvCxnSpPr>
        <p:spPr bwMode="auto">
          <a:xfrm>
            <a:off x="3276600" y="2819400"/>
            <a:ext cx="1524000" cy="1219200"/>
          </a:xfrm>
          <a:prstGeom prst="straightConnector1">
            <a:avLst/>
          </a:prstGeom>
          <a:no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5400000">
            <a:off x="2438400" y="2819400"/>
            <a:ext cx="609600" cy="609600"/>
          </a:xfrm>
          <a:prstGeom prst="straightConnector1">
            <a:avLst/>
          </a:prstGeom>
          <a:noFill/>
          <a:ln w="381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505200" y="1371600"/>
            <a:ext cx="762000" cy="1588"/>
          </a:xfrm>
          <a:prstGeom prst="straightConnector1">
            <a:avLst/>
          </a:prstGeom>
          <a:noFill/>
          <a:ln w="38100" cap="flat" cmpd="sng" algn="ctr">
            <a:solidFill>
              <a:schemeClr val="tx1"/>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Relaxing Receive Buffer and Application buffer</a:t>
            </a:r>
            <a:endParaRPr lang="en-US" dirty="0"/>
          </a:p>
        </p:txBody>
      </p:sp>
      <p:sp>
        <p:nvSpPr>
          <p:cNvPr id="3" name="Text Placeholder 2"/>
          <p:cNvSpPr>
            <a:spLocks noGrp="1"/>
          </p:cNvSpPr>
          <p:nvPr>
            <p:ph type="body" sz="half" idx="1"/>
          </p:nvPr>
        </p:nvSpPr>
        <p:spPr>
          <a:xfrm>
            <a:off x="1066800" y="4495800"/>
            <a:ext cx="3352800" cy="457200"/>
          </a:xfrm>
        </p:spPr>
        <p:txBody>
          <a:bodyPr/>
          <a:lstStyle/>
          <a:p>
            <a:r>
              <a:rPr lang="en-US" dirty="0" smtClean="0"/>
              <a:t>Default application buffer 64K</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75</a:t>
            </a:fld>
            <a:endParaRPr lang="en-US" altLang="zh-CN" dirty="0"/>
          </a:p>
        </p:txBody>
      </p:sp>
      <p:pic>
        <p:nvPicPr>
          <p:cNvPr id="432130" name="Picture 2"/>
          <p:cNvPicPr>
            <a:picLocks noChangeAspect="1" noChangeArrowheads="1"/>
          </p:cNvPicPr>
          <p:nvPr/>
        </p:nvPicPr>
        <p:blipFill>
          <a:blip r:embed="rId3" cstate="print"/>
          <a:srcRect/>
          <a:stretch>
            <a:fillRect/>
          </a:stretch>
        </p:blipFill>
        <p:spPr bwMode="auto">
          <a:xfrm>
            <a:off x="4419600" y="990600"/>
            <a:ext cx="4368800" cy="2514600"/>
          </a:xfrm>
          <a:prstGeom prst="rect">
            <a:avLst/>
          </a:prstGeom>
          <a:noFill/>
          <a:ln w="9525">
            <a:noFill/>
            <a:miter lim="800000"/>
            <a:headEnd/>
            <a:tailEnd/>
          </a:ln>
          <a:effectLst/>
        </p:spPr>
      </p:pic>
      <p:pic>
        <p:nvPicPr>
          <p:cNvPr id="432131" name="Picture 3"/>
          <p:cNvPicPr>
            <a:picLocks noChangeAspect="1" noChangeArrowheads="1"/>
          </p:cNvPicPr>
          <p:nvPr/>
        </p:nvPicPr>
        <p:blipFill>
          <a:blip r:embed="rId4" cstate="print"/>
          <a:srcRect/>
          <a:stretch>
            <a:fillRect/>
          </a:stretch>
        </p:blipFill>
        <p:spPr bwMode="auto">
          <a:xfrm>
            <a:off x="4419600" y="3657600"/>
            <a:ext cx="4368800" cy="2585046"/>
          </a:xfrm>
          <a:prstGeom prst="rect">
            <a:avLst/>
          </a:prstGeom>
          <a:noFill/>
          <a:ln w="9525">
            <a:noFill/>
            <a:miter lim="800000"/>
            <a:headEnd/>
            <a:tailEnd/>
          </a:ln>
          <a:effectLst/>
        </p:spPr>
      </p:pic>
      <p:sp>
        <p:nvSpPr>
          <p:cNvPr id="11" name="Text Placeholder 2"/>
          <p:cNvSpPr txBox="1">
            <a:spLocks/>
          </p:cNvSpPr>
          <p:nvPr/>
        </p:nvSpPr>
        <p:spPr bwMode="auto">
          <a:xfrm>
            <a:off x="762000" y="52578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Default receive buffer 64K</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12" name="Picture 2"/>
          <p:cNvPicPr>
            <a:picLocks noChangeAspect="1" noChangeArrowheads="1"/>
          </p:cNvPicPr>
          <p:nvPr/>
        </p:nvPicPr>
        <p:blipFill>
          <a:blip r:embed="rId5" cstate="print"/>
          <a:srcRect/>
          <a:stretch>
            <a:fillRect/>
          </a:stretch>
        </p:blipFill>
        <p:spPr bwMode="auto">
          <a:xfrm>
            <a:off x="228600" y="990600"/>
            <a:ext cx="4038600" cy="2434959"/>
          </a:xfrm>
          <a:prstGeom prst="rect">
            <a:avLst/>
          </a:prstGeom>
          <a:noFill/>
          <a:ln w="9525">
            <a:noFill/>
            <a:miter lim="800000"/>
            <a:headEnd/>
            <a:tailEnd/>
          </a:ln>
          <a:effectLst/>
        </p:spPr>
      </p:pic>
      <p:sp>
        <p:nvSpPr>
          <p:cNvPr id="13" name="Text Placeholder 2"/>
          <p:cNvSpPr txBox="1">
            <a:spLocks/>
          </p:cNvSpPr>
          <p:nvPr/>
        </p:nvSpPr>
        <p:spPr bwMode="auto">
          <a:xfrm>
            <a:off x="228600" y="3886200"/>
            <a:ext cx="3352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kern="0" dirty="0" smtClean="0"/>
              <a:t>Min</a:t>
            </a:r>
            <a:r>
              <a:rPr kumimoji="0" lang="en-US" sz="1800" b="0" i="0" u="none" strike="noStrike" kern="0" cap="none" spc="0" normalizeH="0" baseline="0" noProof="0" dirty="0" smtClean="0">
                <a:ln>
                  <a:noFill/>
                </a:ln>
                <a:solidFill>
                  <a:schemeClr val="tx1"/>
                </a:solidFill>
                <a:effectLst/>
                <a:uLnTx/>
                <a:uFillTx/>
                <a:latin typeface="+mn-lt"/>
                <a:ea typeface="+mn-ea"/>
                <a:cs typeface="+mn-cs"/>
              </a:rPr>
              <a:t> application buffer 1300B</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cxnSp>
        <p:nvCxnSpPr>
          <p:cNvPr id="15" name="Straight Arrow Connector 14"/>
          <p:cNvCxnSpPr>
            <a:stCxn id="13" idx="0"/>
          </p:cNvCxnSpPr>
          <p:nvPr/>
        </p:nvCxnSpPr>
        <p:spPr bwMode="auto">
          <a:xfrm rot="5400000" flipH="1" flipV="1">
            <a:off x="1752600" y="3733800"/>
            <a:ext cx="304800" cy="1588"/>
          </a:xfrm>
          <a:prstGeom prst="straightConnector1">
            <a:avLst/>
          </a:prstGeom>
          <a:noFill/>
          <a:ln w="381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flipH="1" flipV="1">
            <a:off x="3619500" y="3771900"/>
            <a:ext cx="838200" cy="457200"/>
          </a:xfrm>
          <a:prstGeom prst="straightConnector1">
            <a:avLst/>
          </a:prstGeom>
          <a:noFill/>
          <a:ln w="381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V="1">
            <a:off x="3733800" y="5181600"/>
            <a:ext cx="533400" cy="228600"/>
          </a:xfrm>
          <a:prstGeom prst="straightConnector1">
            <a:avLst/>
          </a:prstGeom>
          <a:noFill/>
          <a:ln w="38100" cap="flat" cmpd="sng" algn="ctr">
            <a:solidFill>
              <a:schemeClr val="tx1"/>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Relaxing both Receive and Application Buffer: Post Dial Delay</a:t>
            </a:r>
            <a:endParaRPr lang="en-US" dirty="0"/>
          </a:p>
        </p:txBody>
      </p:sp>
      <p:sp>
        <p:nvSpPr>
          <p:cNvPr id="3" name="Text Placeholder 2"/>
          <p:cNvSpPr>
            <a:spLocks noGrp="1"/>
          </p:cNvSpPr>
          <p:nvPr>
            <p:ph type="body" sz="half" idx="1"/>
          </p:nvPr>
        </p:nvSpPr>
        <p:spPr>
          <a:xfrm>
            <a:off x="990600" y="4648200"/>
            <a:ext cx="6781800" cy="1477963"/>
          </a:xfrm>
        </p:spPr>
        <p:txBody>
          <a:bodyPr/>
          <a:lstStyle/>
          <a:p>
            <a:pPr>
              <a:buFont typeface="Wingdings" pitchFamily="2" charset="2"/>
              <a:buChar char="q"/>
            </a:pPr>
            <a:r>
              <a:rPr lang="en-US" dirty="0" smtClean="0"/>
              <a:t>Though throughputs are similar, limiting receiving buffer is significantly more effective in reducing delay and thus preventing retransmission</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76</a:t>
            </a:fld>
            <a:endParaRPr lang="en-US" altLang="zh-CN" dirty="0"/>
          </a:p>
        </p:txBody>
      </p:sp>
      <p:pic>
        <p:nvPicPr>
          <p:cNvPr id="433154" name="Picture 2"/>
          <p:cNvPicPr>
            <a:picLocks noChangeAspect="1" noChangeArrowheads="1"/>
          </p:cNvPicPr>
          <p:nvPr/>
        </p:nvPicPr>
        <p:blipFill>
          <a:blip r:embed="rId2" cstate="print"/>
          <a:srcRect/>
          <a:stretch>
            <a:fillRect/>
          </a:stretch>
        </p:blipFill>
        <p:spPr bwMode="auto">
          <a:xfrm>
            <a:off x="1828800" y="1066800"/>
            <a:ext cx="5465427" cy="329133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Relaxing Send Buffer</a:t>
            </a:r>
            <a:endParaRPr lang="en-US" dirty="0"/>
          </a:p>
        </p:txBody>
      </p:sp>
      <p:sp>
        <p:nvSpPr>
          <p:cNvPr id="3" name="Text Placeholder 2"/>
          <p:cNvSpPr>
            <a:spLocks noGrp="1"/>
          </p:cNvSpPr>
          <p:nvPr>
            <p:ph type="body" sz="half" idx="1"/>
          </p:nvPr>
        </p:nvSpPr>
        <p:spPr>
          <a:xfrm>
            <a:off x="381000" y="1676400"/>
            <a:ext cx="3200400" cy="838199"/>
          </a:xfrm>
        </p:spPr>
        <p:txBody>
          <a:bodyPr/>
          <a:lstStyle/>
          <a:p>
            <a:r>
              <a:rPr lang="en-US" dirty="0" smtClean="0"/>
              <a:t>Throughput under receive buffer 2K, min application buffer 1300B</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77</a:t>
            </a:fld>
            <a:endParaRPr lang="en-US" altLang="zh-CN" dirty="0"/>
          </a:p>
        </p:txBody>
      </p:sp>
      <p:sp>
        <p:nvSpPr>
          <p:cNvPr id="11" name="Text Placeholder 2"/>
          <p:cNvSpPr txBox="1">
            <a:spLocks/>
          </p:cNvSpPr>
          <p:nvPr/>
        </p:nvSpPr>
        <p:spPr bwMode="auto">
          <a:xfrm>
            <a:off x="381000" y="4495800"/>
            <a:ext cx="3505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Throughput</a:t>
            </a:r>
            <a:r>
              <a:rPr kumimoji="0" lang="en-US" sz="1800" b="0" i="0" u="none" strike="noStrike" kern="0" cap="none" spc="0" normalizeH="0" noProof="0" dirty="0" smtClean="0">
                <a:ln>
                  <a:noFill/>
                </a:ln>
                <a:solidFill>
                  <a:schemeClr val="tx1"/>
                </a:solidFill>
                <a:effectLst/>
                <a:uLnTx/>
                <a:uFillTx/>
                <a:latin typeface="+mn-lt"/>
                <a:ea typeface="+mn-ea"/>
                <a:cs typeface="+mn-cs"/>
              </a:rPr>
              <a:t> under r</a:t>
            </a:r>
            <a:r>
              <a:rPr kumimoji="0" lang="en-US" sz="1800" b="0" i="0" u="none" strike="noStrike" kern="0" cap="none" spc="0" normalizeH="0" baseline="0" noProof="0" dirty="0" smtClean="0">
                <a:ln>
                  <a:noFill/>
                </a:ln>
                <a:solidFill>
                  <a:schemeClr val="tx1"/>
                </a:solidFill>
                <a:effectLst/>
                <a:uLnTx/>
                <a:uFillTx/>
                <a:latin typeface="+mn-lt"/>
                <a:ea typeface="+mn-ea"/>
                <a:cs typeface="+mn-cs"/>
              </a:rPr>
              <a:t>eceive buffer 2K, default application buffer 64K</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434180" name="Picture 4"/>
          <p:cNvPicPr>
            <a:picLocks noChangeAspect="1" noChangeArrowheads="1"/>
          </p:cNvPicPr>
          <p:nvPr/>
        </p:nvPicPr>
        <p:blipFill>
          <a:blip r:embed="rId2" cstate="print"/>
          <a:srcRect/>
          <a:stretch>
            <a:fillRect/>
          </a:stretch>
        </p:blipFill>
        <p:spPr bwMode="auto">
          <a:xfrm>
            <a:off x="3962400" y="838200"/>
            <a:ext cx="4657725" cy="2762250"/>
          </a:xfrm>
          <a:prstGeom prst="rect">
            <a:avLst/>
          </a:prstGeom>
          <a:noFill/>
          <a:ln w="9525">
            <a:noFill/>
            <a:miter lim="800000"/>
            <a:headEnd/>
            <a:tailEnd/>
          </a:ln>
          <a:effectLst/>
        </p:spPr>
      </p:pic>
      <p:pic>
        <p:nvPicPr>
          <p:cNvPr id="434181" name="Picture 5"/>
          <p:cNvPicPr>
            <a:picLocks noChangeAspect="1" noChangeArrowheads="1"/>
          </p:cNvPicPr>
          <p:nvPr/>
        </p:nvPicPr>
        <p:blipFill>
          <a:blip r:embed="rId3" cstate="print"/>
          <a:srcRect/>
          <a:stretch>
            <a:fillRect/>
          </a:stretch>
        </p:blipFill>
        <p:spPr bwMode="auto">
          <a:xfrm>
            <a:off x="3962400" y="3657600"/>
            <a:ext cx="4591050" cy="2768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Relaxing Send Buffer</a:t>
            </a:r>
            <a:endParaRPr lang="en-US" dirty="0"/>
          </a:p>
        </p:txBody>
      </p:sp>
      <p:sp>
        <p:nvSpPr>
          <p:cNvPr id="3" name="Text Placeholder 2"/>
          <p:cNvSpPr>
            <a:spLocks noGrp="1"/>
          </p:cNvSpPr>
          <p:nvPr>
            <p:ph type="body" sz="half" idx="1"/>
          </p:nvPr>
        </p:nvSpPr>
        <p:spPr>
          <a:xfrm>
            <a:off x="457200" y="990601"/>
            <a:ext cx="4038600" cy="1523999"/>
          </a:xfrm>
        </p:spPr>
        <p:txBody>
          <a:bodyPr/>
          <a:lstStyle/>
          <a:p>
            <a:pPr>
              <a:buFont typeface="Wingdings" pitchFamily="2" charset="2"/>
              <a:buChar char="q"/>
            </a:pPr>
            <a:r>
              <a:rPr lang="en-US" dirty="0" smtClean="0"/>
              <a:t>Throughput under default receive buffer 64K, Min. application buffer 1300</a:t>
            </a:r>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78</a:t>
            </a:fld>
            <a:endParaRPr lang="en-US" altLang="zh-CN" dirty="0"/>
          </a:p>
        </p:txBody>
      </p:sp>
      <p:pic>
        <p:nvPicPr>
          <p:cNvPr id="435202" name="Picture 2"/>
          <p:cNvPicPr>
            <a:picLocks noGrp="1" noChangeAspect="1" noChangeArrowheads="1"/>
          </p:cNvPicPr>
          <p:nvPr>
            <p:ph sz="half" idx="2"/>
          </p:nvPr>
        </p:nvPicPr>
        <p:blipFill>
          <a:blip r:embed="rId2" cstate="print"/>
          <a:srcRect/>
          <a:stretch>
            <a:fillRect/>
          </a:stretch>
        </p:blipFill>
        <p:spPr bwMode="auto">
          <a:xfrm>
            <a:off x="4648200" y="990600"/>
            <a:ext cx="4038600" cy="2431730"/>
          </a:xfrm>
          <a:prstGeom prst="rect">
            <a:avLst/>
          </a:prstGeom>
          <a:noFill/>
          <a:ln w="9525">
            <a:noFill/>
            <a:miter lim="800000"/>
            <a:headEnd/>
            <a:tailEnd/>
          </a:ln>
          <a:effectLst/>
        </p:spPr>
      </p:pic>
      <p:pic>
        <p:nvPicPr>
          <p:cNvPr id="435203" name="Picture 3"/>
          <p:cNvPicPr>
            <a:picLocks noChangeAspect="1" noChangeArrowheads="1"/>
          </p:cNvPicPr>
          <p:nvPr/>
        </p:nvPicPr>
        <p:blipFill>
          <a:blip r:embed="rId3" cstate="print"/>
          <a:srcRect/>
          <a:stretch>
            <a:fillRect/>
          </a:stretch>
        </p:blipFill>
        <p:spPr bwMode="auto">
          <a:xfrm>
            <a:off x="4191000" y="3505200"/>
            <a:ext cx="4584700" cy="2755900"/>
          </a:xfrm>
          <a:prstGeom prst="rect">
            <a:avLst/>
          </a:prstGeom>
          <a:noFill/>
          <a:ln w="9525">
            <a:noFill/>
            <a:miter lim="800000"/>
            <a:headEnd/>
            <a:tailEnd/>
          </a:ln>
          <a:effectLst/>
        </p:spPr>
      </p:pic>
      <p:sp>
        <p:nvSpPr>
          <p:cNvPr id="11" name="Text Placeholder 2"/>
          <p:cNvSpPr txBox="1">
            <a:spLocks/>
          </p:cNvSpPr>
          <p:nvPr/>
        </p:nvSpPr>
        <p:spPr bwMode="auto">
          <a:xfrm>
            <a:off x="381000" y="2362200"/>
            <a:ext cx="4038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Send buffer size seen under load 750, default send buffer 16K, default application buffer 64K,</a:t>
            </a:r>
            <a:r>
              <a:rPr kumimoji="0" lang="en-US" sz="1800" b="0" i="0" u="none" strike="noStrike" kern="0" cap="none" spc="0" normalizeH="0" noProof="0" dirty="0" smtClean="0">
                <a:ln>
                  <a:noFill/>
                </a:ln>
                <a:solidFill>
                  <a:schemeClr val="tx1"/>
                </a:solidFill>
                <a:effectLst/>
                <a:uLnTx/>
                <a:uFillTx/>
                <a:latin typeface="+mn-lt"/>
                <a:ea typeface="+mn-ea"/>
                <a:cs typeface="+mn-cs"/>
              </a:rPr>
              <a:t> receive buffer 2K</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With a minimized number of active calls in the system, send buffer size does not matter</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533400" y="4800600"/>
            <a:ext cx="4267200" cy="1046440"/>
          </a:xfrm>
          <a:prstGeom prst="rect">
            <a:avLst/>
          </a:prstGeom>
          <a:noFill/>
        </p:spPr>
        <p:txBody>
          <a:bodyPr wrap="square" rtlCol="0">
            <a:spAutoFit/>
          </a:bodyPr>
          <a:lstStyle/>
          <a:p>
            <a:r>
              <a:rPr lang="en-US" dirty="0" smtClean="0"/>
              <a:t>Conclusion: </a:t>
            </a:r>
          </a:p>
          <a:p>
            <a:endParaRPr lang="en-US" sz="800" dirty="0" smtClean="0"/>
          </a:p>
          <a:p>
            <a:r>
              <a:rPr lang="en-US" dirty="0" smtClean="0">
                <a:solidFill>
                  <a:srgbClr val="FF0000"/>
                </a:solidFill>
              </a:rPr>
              <a:t>only needs to tune the receive buffer!</a:t>
            </a:r>
          </a:p>
          <a:p>
            <a:r>
              <a:rPr lang="en-US" dirty="0" smtClean="0">
                <a:solidFill>
                  <a:srgbClr val="FF0000"/>
                </a:solidFill>
              </a:rPr>
              <a:t>MB </a:t>
            </a:r>
            <a:r>
              <a:rPr lang="en-US" dirty="0" smtClean="0">
                <a:solidFill>
                  <a:srgbClr val="FF0000"/>
                </a:solidFill>
                <a:sym typeface="Wingdings" pitchFamily="2" charset="2"/>
              </a:rPr>
              <a:t> MRB (Minimized Receive Buffer)</a:t>
            </a:r>
            <a:endParaRPr lang="en-US" dirty="0">
              <a:solidFill>
                <a:srgbClr val="FF0000"/>
              </a:solidFill>
            </a:endParaRPr>
          </a:p>
        </p:txBody>
      </p:sp>
      <p:cxnSp>
        <p:nvCxnSpPr>
          <p:cNvPr id="15" name="Straight Arrow Connector 14"/>
          <p:cNvCxnSpPr/>
          <p:nvPr/>
        </p:nvCxnSpPr>
        <p:spPr bwMode="auto">
          <a:xfrm>
            <a:off x="4419600" y="3962400"/>
            <a:ext cx="762000" cy="381000"/>
          </a:xfrm>
          <a:prstGeom prst="straightConnector1">
            <a:avLst/>
          </a:prstGeom>
          <a:noFill/>
          <a:ln w="381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3657600" y="1676400"/>
            <a:ext cx="533400" cy="1588"/>
          </a:xfrm>
          <a:prstGeom prst="straightConnector1">
            <a:avLst/>
          </a:prstGeom>
          <a:noFill/>
          <a:ln w="38100" cap="flat" cmpd="sng" algn="ctr">
            <a:solidFill>
              <a:schemeClr val="tx1"/>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Performance DC+MRB+SF vs. VDC+MRB+SF</a:t>
            </a:r>
            <a:endParaRPr lang="en-US" dirty="0"/>
          </a:p>
        </p:txBody>
      </p:sp>
      <p:sp>
        <p:nvSpPr>
          <p:cNvPr id="3" name="Text Placeholder 2"/>
          <p:cNvSpPr>
            <a:spLocks noGrp="1"/>
          </p:cNvSpPr>
          <p:nvPr>
            <p:ph type="body" sz="half" idx="1"/>
          </p:nvPr>
        </p:nvSpPr>
        <p:spPr>
          <a:xfrm>
            <a:off x="457200" y="1447800"/>
            <a:ext cx="3581400" cy="4648200"/>
          </a:xfrm>
        </p:spPr>
        <p:txBody>
          <a:bodyPr/>
          <a:lstStyle/>
          <a:p>
            <a:pPr>
              <a:buFont typeface="Wingdings" pitchFamily="2" charset="2"/>
              <a:buChar char="q"/>
            </a:pPr>
            <a:r>
              <a:rPr lang="en-US" dirty="0" smtClean="0"/>
              <a:t>Using 1SE, 3SE and 10SE, receive buffer 2K</a:t>
            </a:r>
          </a:p>
          <a:p>
            <a:endParaRPr lang="en-US" dirty="0" smtClean="0"/>
          </a:p>
          <a:p>
            <a:pPr>
              <a:buFont typeface="Wingdings" pitchFamily="2" charset="2"/>
              <a:buChar char="q"/>
            </a:pPr>
            <a:r>
              <a:rPr lang="en-US" dirty="0" smtClean="0"/>
              <a:t>Overall overload throughput very similar</a:t>
            </a:r>
          </a:p>
          <a:p>
            <a:endParaRPr lang="en-US" dirty="0" smtClean="0"/>
          </a:p>
          <a:p>
            <a:pPr>
              <a:buFont typeface="Wingdings" pitchFamily="2" charset="2"/>
              <a:buChar char="q"/>
            </a:pPr>
            <a:r>
              <a:rPr lang="en-US" dirty="0" smtClean="0"/>
              <a:t>DC underload performance slightly better than VDC in single SE case</a:t>
            </a:r>
          </a:p>
          <a:p>
            <a:endParaRPr lang="en-US" dirty="0" smtClean="0"/>
          </a:p>
          <a:p>
            <a:pPr>
              <a:buFont typeface="Wingdings" pitchFamily="2" charset="2"/>
              <a:buChar char="q"/>
            </a:pPr>
            <a:r>
              <a:rPr lang="en-US" dirty="0" smtClean="0"/>
              <a:t>However, VDC delay smaller than DC</a:t>
            </a:r>
          </a:p>
          <a:p>
            <a:pPr lvl="1">
              <a:buFont typeface="Wingdings" pitchFamily="2" charset="2"/>
              <a:buChar char="q"/>
            </a:pPr>
            <a:r>
              <a:rPr lang="en-US" dirty="0" smtClean="0"/>
              <a:t>E.g., 200 retransmission seen in 10SE L750 scenario</a:t>
            </a:r>
          </a:p>
          <a:p>
            <a:pPr lvl="1">
              <a:buNone/>
            </a:pPr>
            <a:r>
              <a:rPr lang="en-US" dirty="0" smtClean="0"/>
              <a:t>    for DC but not for VDC </a:t>
            </a:r>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r>
              <a:rPr lang="en-US" altLang="zh-CN" dirty="0" smtClean="0"/>
              <a:t>Slide </a:t>
            </a:r>
            <a:fld id="{3126CB39-E116-4B13-903C-58B6EF3DEF2A}" type="slidenum">
              <a:rPr lang="en-US" altLang="zh-CN" smtClean="0"/>
              <a:pPr/>
              <a:t>79</a:t>
            </a:fld>
            <a:endParaRPr lang="en-US" altLang="zh-CN" dirty="0"/>
          </a:p>
        </p:txBody>
      </p:sp>
      <p:pic>
        <p:nvPicPr>
          <p:cNvPr id="436228" name="Picture 4"/>
          <p:cNvPicPr>
            <a:picLocks noChangeAspect="1" noChangeArrowheads="1"/>
          </p:cNvPicPr>
          <p:nvPr/>
        </p:nvPicPr>
        <p:blipFill>
          <a:blip r:embed="rId2" cstate="print"/>
          <a:srcRect/>
          <a:stretch>
            <a:fillRect/>
          </a:stretch>
        </p:blipFill>
        <p:spPr bwMode="auto">
          <a:xfrm>
            <a:off x="4191000" y="3657600"/>
            <a:ext cx="4419600" cy="2692400"/>
          </a:xfrm>
          <a:prstGeom prst="rect">
            <a:avLst/>
          </a:prstGeom>
          <a:noFill/>
          <a:ln w="9525">
            <a:noFill/>
            <a:miter lim="800000"/>
            <a:headEnd/>
            <a:tailEnd/>
          </a:ln>
          <a:effectLst/>
        </p:spPr>
      </p:pic>
      <p:pic>
        <p:nvPicPr>
          <p:cNvPr id="436229" name="Picture 5"/>
          <p:cNvPicPr>
            <a:picLocks noGrp="1" noChangeAspect="1" noChangeArrowheads="1"/>
          </p:cNvPicPr>
          <p:nvPr>
            <p:ph sz="half" idx="2"/>
          </p:nvPr>
        </p:nvPicPr>
        <p:blipFill>
          <a:blip r:embed="rId3" cstate="print"/>
          <a:srcRect/>
          <a:stretch>
            <a:fillRect/>
          </a:stretch>
        </p:blipFill>
        <p:spPr bwMode="auto">
          <a:xfrm>
            <a:off x="4191000" y="914400"/>
            <a:ext cx="4429335" cy="2667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Overload: Real Data</a:t>
            </a:r>
            <a:endParaRPr lang="en-US" dirty="0"/>
          </a:p>
        </p:txBody>
      </p:sp>
      <p:sp>
        <p:nvSpPr>
          <p:cNvPr id="7" name="Text Box 45"/>
          <p:cNvSpPr txBox="1">
            <a:spLocks noChangeArrowheads="1"/>
          </p:cNvSpPr>
          <p:nvPr/>
        </p:nvSpPr>
        <p:spPr bwMode="auto">
          <a:xfrm>
            <a:off x="1022350" y="6021388"/>
            <a:ext cx="7648575" cy="396875"/>
          </a:xfrm>
          <a:prstGeom prst="rect">
            <a:avLst/>
          </a:prstGeom>
          <a:noFill/>
          <a:ln w="9525">
            <a:noFill/>
            <a:miter lim="800000"/>
            <a:headEnd/>
            <a:tailEnd/>
          </a:ln>
          <a:effectLst/>
        </p:spPr>
        <p:txBody>
          <a:bodyPr wrap="none">
            <a:spAutoFit/>
          </a:bodyPr>
          <a:lstStyle/>
          <a:p>
            <a:pPr algn="l"/>
            <a:r>
              <a:rPr lang="en-US" altLang="ja-JP" sz="1000" dirty="0"/>
              <a:t>4am           8am       12pm          4pm         8pm         12am           4am          8am       12pm         4pm          8pm         12am          4am           8am</a:t>
            </a:r>
          </a:p>
          <a:p>
            <a:pPr algn="l"/>
            <a:r>
              <a:rPr lang="en-US" altLang="ja-JP" sz="1000" dirty="0"/>
              <a:t>Jan 17                                                                           Jan 18                                                                                            Jan 19</a:t>
            </a:r>
          </a:p>
        </p:txBody>
      </p:sp>
      <p:sp>
        <p:nvSpPr>
          <p:cNvPr id="8" name="Rectangle 4"/>
          <p:cNvSpPr>
            <a:spLocks noChangeArrowheads="1"/>
          </p:cNvSpPr>
          <p:nvPr/>
        </p:nvSpPr>
        <p:spPr bwMode="auto">
          <a:xfrm>
            <a:off x="914400" y="1143000"/>
            <a:ext cx="7848600" cy="4800600"/>
          </a:xfrm>
          <a:prstGeom prst="rect">
            <a:avLst/>
          </a:prstGeom>
          <a:solidFill>
            <a:srgbClr val="C0C0C0">
              <a:alpha val="50000"/>
            </a:srgbClr>
          </a:solidFill>
          <a:ln w="9525">
            <a:solidFill>
              <a:schemeClr val="tx1"/>
            </a:solidFill>
            <a:miter lim="800000"/>
            <a:headEnd/>
            <a:tailEnd/>
          </a:ln>
          <a:effectLst/>
        </p:spPr>
        <p:txBody>
          <a:bodyPr wrap="none" anchor="ctr"/>
          <a:lstStyle/>
          <a:p>
            <a:endParaRPr lang="en-US" sz="2000" b="0" dirty="0"/>
          </a:p>
        </p:txBody>
      </p:sp>
      <p:sp>
        <p:nvSpPr>
          <p:cNvPr id="9" name="Line 5"/>
          <p:cNvSpPr>
            <a:spLocks noChangeShapeType="1"/>
          </p:cNvSpPr>
          <p:nvPr/>
        </p:nvSpPr>
        <p:spPr bwMode="auto">
          <a:xfrm>
            <a:off x="923925" y="5410200"/>
            <a:ext cx="7839075" cy="0"/>
          </a:xfrm>
          <a:prstGeom prst="line">
            <a:avLst/>
          </a:prstGeom>
          <a:noFill/>
          <a:ln w="38100">
            <a:solidFill>
              <a:srgbClr val="9900CC"/>
            </a:solidFill>
            <a:round/>
            <a:headEnd/>
            <a:tailEnd/>
          </a:ln>
          <a:effectLst/>
        </p:spPr>
        <p:txBody>
          <a:bodyPr/>
          <a:lstStyle/>
          <a:p>
            <a:endParaRPr lang="en-US" dirty="0"/>
          </a:p>
        </p:txBody>
      </p:sp>
      <p:sp>
        <p:nvSpPr>
          <p:cNvPr id="10" name="AutoShape 6"/>
          <p:cNvSpPr>
            <a:spLocks noChangeArrowheads="1"/>
          </p:cNvSpPr>
          <p:nvPr/>
        </p:nvSpPr>
        <p:spPr bwMode="auto">
          <a:xfrm rot="10742982" flipV="1">
            <a:off x="1295400" y="3581400"/>
            <a:ext cx="152400" cy="533400"/>
          </a:xfrm>
          <a:prstGeom prst="downArrow">
            <a:avLst>
              <a:gd name="adj1" fmla="val 50000"/>
              <a:gd name="adj2" fmla="val 87500"/>
            </a:avLst>
          </a:prstGeom>
          <a:solidFill>
            <a:srgbClr val="FF00FF"/>
          </a:solidFill>
          <a:ln w="9525">
            <a:noFill/>
            <a:miter lim="800000"/>
            <a:headEnd/>
            <a:tailEnd/>
          </a:ln>
          <a:effectLst/>
        </p:spPr>
        <p:txBody>
          <a:bodyPr vert="eaVert" wrap="none" anchor="ctr"/>
          <a:lstStyle/>
          <a:p>
            <a:endParaRPr lang="en-US" dirty="0"/>
          </a:p>
        </p:txBody>
      </p:sp>
      <p:sp>
        <p:nvSpPr>
          <p:cNvPr id="11" name="Text Box 7"/>
          <p:cNvSpPr txBox="1">
            <a:spLocks noChangeArrowheads="1"/>
          </p:cNvSpPr>
          <p:nvPr/>
        </p:nvSpPr>
        <p:spPr bwMode="auto">
          <a:xfrm>
            <a:off x="533400" y="2987675"/>
            <a:ext cx="1485900" cy="942975"/>
          </a:xfrm>
          <a:prstGeom prst="rect">
            <a:avLst/>
          </a:prstGeom>
          <a:noFill/>
          <a:ln w="9525">
            <a:noFill/>
            <a:miter lim="800000"/>
            <a:headEnd/>
            <a:tailEnd/>
          </a:ln>
          <a:effectLst/>
        </p:spPr>
        <p:txBody>
          <a:bodyPr>
            <a:spAutoFit/>
          </a:bodyPr>
          <a:lstStyle/>
          <a:p>
            <a:pPr>
              <a:spcBef>
                <a:spcPct val="50000"/>
              </a:spcBef>
            </a:pPr>
            <a:r>
              <a:rPr lang="en-US" altLang="ja-JP" sz="1400" b="0" dirty="0"/>
              <a:t>Earthquake happened at 5:46am, Jan. 17, 1995</a:t>
            </a:r>
          </a:p>
        </p:txBody>
      </p:sp>
      <p:sp>
        <p:nvSpPr>
          <p:cNvPr id="12" name="AutoShape 8"/>
          <p:cNvSpPr>
            <a:spLocks noChangeArrowheads="1"/>
          </p:cNvSpPr>
          <p:nvPr/>
        </p:nvSpPr>
        <p:spPr bwMode="auto">
          <a:xfrm>
            <a:off x="3035300" y="1968500"/>
            <a:ext cx="165100" cy="3670300"/>
          </a:xfrm>
          <a:prstGeom prst="upArrow">
            <a:avLst>
              <a:gd name="adj1" fmla="val 50000"/>
              <a:gd name="adj2" fmla="val 261109"/>
            </a:avLst>
          </a:prstGeom>
          <a:solidFill>
            <a:schemeClr val="accent1"/>
          </a:solidFill>
          <a:ln w="9525">
            <a:solidFill>
              <a:srgbClr val="92D050"/>
            </a:solidFill>
            <a:miter lim="800000"/>
            <a:headEnd/>
            <a:tailEnd/>
          </a:ln>
          <a:effectLst/>
        </p:spPr>
        <p:txBody>
          <a:bodyPr vert="eaVert" wrap="none" anchor="ctr"/>
          <a:lstStyle/>
          <a:p>
            <a:endParaRPr lang="en-US" dirty="0"/>
          </a:p>
        </p:txBody>
      </p:sp>
      <p:sp>
        <p:nvSpPr>
          <p:cNvPr id="13" name="Text Box 9"/>
          <p:cNvSpPr txBox="1">
            <a:spLocks noChangeArrowheads="1"/>
          </p:cNvSpPr>
          <p:nvPr/>
        </p:nvSpPr>
        <p:spPr bwMode="auto">
          <a:xfrm>
            <a:off x="3657600" y="5135563"/>
            <a:ext cx="1612900" cy="457200"/>
          </a:xfrm>
          <a:prstGeom prst="rect">
            <a:avLst/>
          </a:prstGeom>
          <a:noFill/>
          <a:ln w="9525">
            <a:noFill/>
            <a:miter lim="800000"/>
            <a:headEnd/>
            <a:tailEnd/>
          </a:ln>
          <a:effectLst/>
        </p:spPr>
        <p:txBody>
          <a:bodyPr>
            <a:spAutoFit/>
          </a:bodyPr>
          <a:lstStyle/>
          <a:p>
            <a:pPr>
              <a:spcBef>
                <a:spcPct val="50000"/>
              </a:spcBef>
            </a:pPr>
            <a:r>
              <a:rPr lang="en-US" altLang="ja-JP" sz="1200" b="0" dirty="0"/>
              <a:t>Capacity of NTT facility</a:t>
            </a:r>
          </a:p>
        </p:txBody>
      </p:sp>
      <p:sp>
        <p:nvSpPr>
          <p:cNvPr id="14" name="Freeform 10"/>
          <p:cNvSpPr>
            <a:spLocks/>
          </p:cNvSpPr>
          <p:nvPr/>
        </p:nvSpPr>
        <p:spPr bwMode="auto">
          <a:xfrm>
            <a:off x="1152525" y="1816100"/>
            <a:ext cx="7505700" cy="4095750"/>
          </a:xfrm>
          <a:custGeom>
            <a:avLst/>
            <a:gdLst/>
            <a:ahLst/>
            <a:cxnLst>
              <a:cxn ang="0">
                <a:pos x="0" y="2552"/>
              </a:cxn>
              <a:cxn ang="0">
                <a:pos x="126" y="2540"/>
              </a:cxn>
              <a:cxn ang="0">
                <a:pos x="174" y="2456"/>
              </a:cxn>
              <a:cxn ang="0">
                <a:pos x="258" y="2012"/>
              </a:cxn>
              <a:cxn ang="0">
                <a:pos x="294" y="1712"/>
              </a:cxn>
              <a:cxn ang="0">
                <a:pos x="300" y="1646"/>
              </a:cxn>
              <a:cxn ang="0">
                <a:pos x="336" y="1592"/>
              </a:cxn>
              <a:cxn ang="0">
                <a:pos x="354" y="1418"/>
              </a:cxn>
              <a:cxn ang="0">
                <a:pos x="498" y="158"/>
              </a:cxn>
              <a:cxn ang="0">
                <a:pos x="594" y="470"/>
              </a:cxn>
              <a:cxn ang="0">
                <a:pos x="660" y="770"/>
              </a:cxn>
              <a:cxn ang="0">
                <a:pos x="744" y="596"/>
              </a:cxn>
              <a:cxn ang="0">
                <a:pos x="810" y="620"/>
              </a:cxn>
              <a:cxn ang="0">
                <a:pos x="912" y="734"/>
              </a:cxn>
              <a:cxn ang="0">
                <a:pos x="1032" y="554"/>
              </a:cxn>
              <a:cxn ang="0">
                <a:pos x="1110" y="440"/>
              </a:cxn>
              <a:cxn ang="0">
                <a:pos x="1242" y="62"/>
              </a:cxn>
              <a:cxn ang="0">
                <a:pos x="1350" y="686"/>
              </a:cxn>
              <a:cxn ang="0">
                <a:pos x="1386" y="824"/>
              </a:cxn>
              <a:cxn ang="0">
                <a:pos x="1458" y="944"/>
              </a:cxn>
              <a:cxn ang="0">
                <a:pos x="1602" y="1580"/>
              </a:cxn>
              <a:cxn ang="0">
                <a:pos x="1746" y="2294"/>
              </a:cxn>
              <a:cxn ang="0">
                <a:pos x="1920" y="2516"/>
              </a:cxn>
              <a:cxn ang="0">
                <a:pos x="2118" y="2576"/>
              </a:cxn>
              <a:cxn ang="0">
                <a:pos x="2244" y="2540"/>
              </a:cxn>
              <a:cxn ang="0">
                <a:pos x="2346" y="2360"/>
              </a:cxn>
              <a:cxn ang="0">
                <a:pos x="2454" y="1964"/>
              </a:cxn>
              <a:cxn ang="0">
                <a:pos x="2562" y="1916"/>
              </a:cxn>
              <a:cxn ang="0">
                <a:pos x="2610" y="1718"/>
              </a:cxn>
              <a:cxn ang="0">
                <a:pos x="2766" y="1784"/>
              </a:cxn>
              <a:cxn ang="0">
                <a:pos x="2916" y="1874"/>
              </a:cxn>
              <a:cxn ang="0">
                <a:pos x="3126" y="1850"/>
              </a:cxn>
              <a:cxn ang="0">
                <a:pos x="3270" y="1832"/>
              </a:cxn>
              <a:cxn ang="0">
                <a:pos x="3432" y="1754"/>
              </a:cxn>
              <a:cxn ang="0">
                <a:pos x="3564" y="1802"/>
              </a:cxn>
              <a:cxn ang="0">
                <a:pos x="3654" y="1970"/>
              </a:cxn>
              <a:cxn ang="0">
                <a:pos x="3834" y="2402"/>
              </a:cxn>
              <a:cxn ang="0">
                <a:pos x="3996" y="2534"/>
              </a:cxn>
              <a:cxn ang="0">
                <a:pos x="4182" y="2576"/>
              </a:cxn>
              <a:cxn ang="0">
                <a:pos x="4380" y="2516"/>
              </a:cxn>
              <a:cxn ang="0">
                <a:pos x="4524" y="2336"/>
              </a:cxn>
              <a:cxn ang="0">
                <a:pos x="4728" y="1928"/>
              </a:cxn>
            </a:cxnLst>
            <a:rect l="0" t="0" r="r" b="b"/>
            <a:pathLst>
              <a:path w="4728" h="2580">
                <a:moveTo>
                  <a:pt x="0" y="2552"/>
                </a:moveTo>
                <a:cubicBezTo>
                  <a:pt x="21" y="2550"/>
                  <a:pt x="97" y="2556"/>
                  <a:pt x="126" y="2540"/>
                </a:cubicBezTo>
                <a:cubicBezTo>
                  <a:pt x="155" y="2524"/>
                  <a:pt x="152" y="2544"/>
                  <a:pt x="174" y="2456"/>
                </a:cubicBezTo>
                <a:cubicBezTo>
                  <a:pt x="196" y="2368"/>
                  <a:pt x="238" y="2136"/>
                  <a:pt x="258" y="2012"/>
                </a:cubicBezTo>
                <a:cubicBezTo>
                  <a:pt x="278" y="1888"/>
                  <a:pt x="287" y="1773"/>
                  <a:pt x="294" y="1712"/>
                </a:cubicBezTo>
                <a:cubicBezTo>
                  <a:pt x="301" y="1651"/>
                  <a:pt x="293" y="1666"/>
                  <a:pt x="300" y="1646"/>
                </a:cubicBezTo>
                <a:cubicBezTo>
                  <a:pt x="307" y="1626"/>
                  <a:pt x="327" y="1630"/>
                  <a:pt x="336" y="1592"/>
                </a:cubicBezTo>
                <a:cubicBezTo>
                  <a:pt x="345" y="1554"/>
                  <a:pt x="327" y="1657"/>
                  <a:pt x="354" y="1418"/>
                </a:cubicBezTo>
                <a:cubicBezTo>
                  <a:pt x="381" y="1179"/>
                  <a:pt x="458" y="316"/>
                  <a:pt x="498" y="158"/>
                </a:cubicBezTo>
                <a:cubicBezTo>
                  <a:pt x="538" y="0"/>
                  <a:pt x="567" y="368"/>
                  <a:pt x="594" y="470"/>
                </a:cubicBezTo>
                <a:cubicBezTo>
                  <a:pt x="621" y="572"/>
                  <a:pt x="635" y="749"/>
                  <a:pt x="660" y="770"/>
                </a:cubicBezTo>
                <a:cubicBezTo>
                  <a:pt x="685" y="791"/>
                  <a:pt x="719" y="621"/>
                  <a:pt x="744" y="596"/>
                </a:cubicBezTo>
                <a:cubicBezTo>
                  <a:pt x="769" y="571"/>
                  <a:pt x="782" y="597"/>
                  <a:pt x="810" y="620"/>
                </a:cubicBezTo>
                <a:cubicBezTo>
                  <a:pt x="838" y="643"/>
                  <a:pt x="875" y="745"/>
                  <a:pt x="912" y="734"/>
                </a:cubicBezTo>
                <a:cubicBezTo>
                  <a:pt x="949" y="723"/>
                  <a:pt x="999" y="603"/>
                  <a:pt x="1032" y="554"/>
                </a:cubicBezTo>
                <a:cubicBezTo>
                  <a:pt x="1065" y="505"/>
                  <a:pt x="1075" y="522"/>
                  <a:pt x="1110" y="440"/>
                </a:cubicBezTo>
                <a:cubicBezTo>
                  <a:pt x="1145" y="358"/>
                  <a:pt x="1202" y="21"/>
                  <a:pt x="1242" y="62"/>
                </a:cubicBezTo>
                <a:cubicBezTo>
                  <a:pt x="1282" y="103"/>
                  <a:pt x="1326" y="559"/>
                  <a:pt x="1350" y="686"/>
                </a:cubicBezTo>
                <a:cubicBezTo>
                  <a:pt x="1374" y="813"/>
                  <a:pt x="1368" y="781"/>
                  <a:pt x="1386" y="824"/>
                </a:cubicBezTo>
                <a:cubicBezTo>
                  <a:pt x="1404" y="867"/>
                  <a:pt x="1422" y="818"/>
                  <a:pt x="1458" y="944"/>
                </a:cubicBezTo>
                <a:cubicBezTo>
                  <a:pt x="1494" y="1070"/>
                  <a:pt x="1554" y="1355"/>
                  <a:pt x="1602" y="1580"/>
                </a:cubicBezTo>
                <a:cubicBezTo>
                  <a:pt x="1650" y="1805"/>
                  <a:pt x="1693" y="2138"/>
                  <a:pt x="1746" y="2294"/>
                </a:cubicBezTo>
                <a:cubicBezTo>
                  <a:pt x="1799" y="2450"/>
                  <a:pt x="1858" y="2469"/>
                  <a:pt x="1920" y="2516"/>
                </a:cubicBezTo>
                <a:cubicBezTo>
                  <a:pt x="1982" y="2563"/>
                  <a:pt x="2064" y="2572"/>
                  <a:pt x="2118" y="2576"/>
                </a:cubicBezTo>
                <a:cubicBezTo>
                  <a:pt x="2172" y="2580"/>
                  <a:pt x="2206" y="2576"/>
                  <a:pt x="2244" y="2540"/>
                </a:cubicBezTo>
                <a:cubicBezTo>
                  <a:pt x="2282" y="2504"/>
                  <a:pt x="2311" y="2456"/>
                  <a:pt x="2346" y="2360"/>
                </a:cubicBezTo>
                <a:cubicBezTo>
                  <a:pt x="2381" y="2264"/>
                  <a:pt x="2418" y="2038"/>
                  <a:pt x="2454" y="1964"/>
                </a:cubicBezTo>
                <a:cubicBezTo>
                  <a:pt x="2490" y="1890"/>
                  <a:pt x="2536" y="1957"/>
                  <a:pt x="2562" y="1916"/>
                </a:cubicBezTo>
                <a:cubicBezTo>
                  <a:pt x="2588" y="1875"/>
                  <a:pt x="2576" y="1740"/>
                  <a:pt x="2610" y="1718"/>
                </a:cubicBezTo>
                <a:cubicBezTo>
                  <a:pt x="2644" y="1696"/>
                  <a:pt x="2715" y="1758"/>
                  <a:pt x="2766" y="1784"/>
                </a:cubicBezTo>
                <a:cubicBezTo>
                  <a:pt x="2817" y="1810"/>
                  <a:pt x="2856" y="1863"/>
                  <a:pt x="2916" y="1874"/>
                </a:cubicBezTo>
                <a:cubicBezTo>
                  <a:pt x="2976" y="1885"/>
                  <a:pt x="3067" y="1857"/>
                  <a:pt x="3126" y="1850"/>
                </a:cubicBezTo>
                <a:cubicBezTo>
                  <a:pt x="3185" y="1843"/>
                  <a:pt x="3219" y="1848"/>
                  <a:pt x="3270" y="1832"/>
                </a:cubicBezTo>
                <a:cubicBezTo>
                  <a:pt x="3321" y="1816"/>
                  <a:pt x="3383" y="1759"/>
                  <a:pt x="3432" y="1754"/>
                </a:cubicBezTo>
                <a:cubicBezTo>
                  <a:pt x="3481" y="1749"/>
                  <a:pt x="3527" y="1766"/>
                  <a:pt x="3564" y="1802"/>
                </a:cubicBezTo>
                <a:cubicBezTo>
                  <a:pt x="3601" y="1838"/>
                  <a:pt x="3609" y="1870"/>
                  <a:pt x="3654" y="1970"/>
                </a:cubicBezTo>
                <a:cubicBezTo>
                  <a:pt x="3699" y="2070"/>
                  <a:pt x="3777" y="2308"/>
                  <a:pt x="3834" y="2402"/>
                </a:cubicBezTo>
                <a:cubicBezTo>
                  <a:pt x="3891" y="2496"/>
                  <a:pt x="3938" y="2505"/>
                  <a:pt x="3996" y="2534"/>
                </a:cubicBezTo>
                <a:cubicBezTo>
                  <a:pt x="4054" y="2563"/>
                  <a:pt x="4118" y="2579"/>
                  <a:pt x="4182" y="2576"/>
                </a:cubicBezTo>
                <a:cubicBezTo>
                  <a:pt x="4246" y="2573"/>
                  <a:pt x="4323" y="2556"/>
                  <a:pt x="4380" y="2516"/>
                </a:cubicBezTo>
                <a:cubicBezTo>
                  <a:pt x="4437" y="2476"/>
                  <a:pt x="4466" y="2434"/>
                  <a:pt x="4524" y="2336"/>
                </a:cubicBezTo>
                <a:cubicBezTo>
                  <a:pt x="4582" y="2238"/>
                  <a:pt x="4686" y="2013"/>
                  <a:pt x="4728" y="1928"/>
                </a:cubicBezTo>
              </a:path>
            </a:pathLst>
          </a:custGeom>
          <a:noFill/>
          <a:ln w="41275">
            <a:solidFill>
              <a:srgbClr val="FF0000"/>
            </a:solidFill>
            <a:round/>
            <a:headEnd/>
            <a:tailEnd/>
          </a:ln>
          <a:effectLst/>
        </p:spPr>
        <p:txBody>
          <a:bodyPr/>
          <a:lstStyle/>
          <a:p>
            <a:endParaRPr lang="en-US" dirty="0"/>
          </a:p>
        </p:txBody>
      </p:sp>
      <p:sp>
        <p:nvSpPr>
          <p:cNvPr id="15" name="Freeform 11"/>
          <p:cNvSpPr>
            <a:spLocks/>
          </p:cNvSpPr>
          <p:nvPr/>
        </p:nvSpPr>
        <p:spPr bwMode="auto">
          <a:xfrm>
            <a:off x="1152525" y="5635625"/>
            <a:ext cx="2790825" cy="279400"/>
          </a:xfrm>
          <a:custGeom>
            <a:avLst/>
            <a:gdLst/>
            <a:ahLst/>
            <a:cxnLst>
              <a:cxn ang="0">
                <a:pos x="0" y="170"/>
              </a:cxn>
              <a:cxn ang="0">
                <a:pos x="180" y="146"/>
              </a:cxn>
              <a:cxn ang="0">
                <a:pos x="324" y="104"/>
              </a:cxn>
              <a:cxn ang="0">
                <a:pos x="414" y="56"/>
              </a:cxn>
              <a:cxn ang="0">
                <a:pos x="516" y="2"/>
              </a:cxn>
              <a:cxn ang="0">
                <a:pos x="636" y="44"/>
              </a:cxn>
              <a:cxn ang="0">
                <a:pos x="726" y="80"/>
              </a:cxn>
              <a:cxn ang="0">
                <a:pos x="888" y="62"/>
              </a:cxn>
              <a:cxn ang="0">
                <a:pos x="1020" y="50"/>
              </a:cxn>
              <a:cxn ang="0">
                <a:pos x="1206" y="62"/>
              </a:cxn>
              <a:cxn ang="0">
                <a:pos x="1368" y="98"/>
              </a:cxn>
              <a:cxn ang="0">
                <a:pos x="1530" y="140"/>
              </a:cxn>
              <a:cxn ang="0">
                <a:pos x="1758" y="176"/>
              </a:cxn>
            </a:cxnLst>
            <a:rect l="0" t="0" r="r" b="b"/>
            <a:pathLst>
              <a:path w="1758" h="176">
                <a:moveTo>
                  <a:pt x="0" y="170"/>
                </a:moveTo>
                <a:cubicBezTo>
                  <a:pt x="30" y="167"/>
                  <a:pt x="126" y="157"/>
                  <a:pt x="180" y="146"/>
                </a:cubicBezTo>
                <a:cubicBezTo>
                  <a:pt x="234" y="135"/>
                  <a:pt x="285" y="119"/>
                  <a:pt x="324" y="104"/>
                </a:cubicBezTo>
                <a:cubicBezTo>
                  <a:pt x="363" y="89"/>
                  <a:pt x="382" y="73"/>
                  <a:pt x="414" y="56"/>
                </a:cubicBezTo>
                <a:cubicBezTo>
                  <a:pt x="446" y="39"/>
                  <a:pt x="479" y="4"/>
                  <a:pt x="516" y="2"/>
                </a:cubicBezTo>
                <a:cubicBezTo>
                  <a:pt x="553" y="0"/>
                  <a:pt x="601" y="31"/>
                  <a:pt x="636" y="44"/>
                </a:cubicBezTo>
                <a:cubicBezTo>
                  <a:pt x="671" y="57"/>
                  <a:pt x="684" y="77"/>
                  <a:pt x="726" y="80"/>
                </a:cubicBezTo>
                <a:cubicBezTo>
                  <a:pt x="768" y="83"/>
                  <a:pt x="839" y="67"/>
                  <a:pt x="888" y="62"/>
                </a:cubicBezTo>
                <a:cubicBezTo>
                  <a:pt x="937" y="57"/>
                  <a:pt x="967" y="50"/>
                  <a:pt x="1020" y="50"/>
                </a:cubicBezTo>
                <a:cubicBezTo>
                  <a:pt x="1073" y="50"/>
                  <a:pt x="1148" y="54"/>
                  <a:pt x="1206" y="62"/>
                </a:cubicBezTo>
                <a:cubicBezTo>
                  <a:pt x="1264" y="70"/>
                  <a:pt x="1314" y="85"/>
                  <a:pt x="1368" y="98"/>
                </a:cubicBezTo>
                <a:cubicBezTo>
                  <a:pt x="1422" y="111"/>
                  <a:pt x="1465" y="127"/>
                  <a:pt x="1530" y="140"/>
                </a:cubicBezTo>
                <a:cubicBezTo>
                  <a:pt x="1595" y="153"/>
                  <a:pt x="1711" y="169"/>
                  <a:pt x="1758" y="176"/>
                </a:cubicBezTo>
              </a:path>
            </a:pathLst>
          </a:custGeom>
          <a:noFill/>
          <a:ln w="25400">
            <a:solidFill>
              <a:srgbClr val="0000FF"/>
            </a:solidFill>
            <a:round/>
            <a:headEnd/>
            <a:tailEnd/>
          </a:ln>
          <a:effectLst/>
        </p:spPr>
        <p:txBody>
          <a:bodyPr/>
          <a:lstStyle/>
          <a:p>
            <a:endParaRPr lang="en-US" dirty="0"/>
          </a:p>
        </p:txBody>
      </p:sp>
      <p:sp>
        <p:nvSpPr>
          <p:cNvPr id="16" name="Line 12"/>
          <p:cNvSpPr>
            <a:spLocks noChangeShapeType="1"/>
          </p:cNvSpPr>
          <p:nvPr/>
        </p:nvSpPr>
        <p:spPr bwMode="auto">
          <a:xfrm>
            <a:off x="914400" y="4953000"/>
            <a:ext cx="7848600" cy="0"/>
          </a:xfrm>
          <a:prstGeom prst="line">
            <a:avLst/>
          </a:prstGeom>
          <a:noFill/>
          <a:ln w="9525">
            <a:solidFill>
              <a:schemeClr val="tx1"/>
            </a:solidFill>
            <a:round/>
            <a:headEnd/>
            <a:tailEnd/>
          </a:ln>
          <a:effectLst/>
        </p:spPr>
        <p:txBody>
          <a:bodyPr/>
          <a:lstStyle/>
          <a:p>
            <a:endParaRPr lang="en-US" dirty="0"/>
          </a:p>
        </p:txBody>
      </p:sp>
      <p:sp>
        <p:nvSpPr>
          <p:cNvPr id="17" name="Line 13"/>
          <p:cNvSpPr>
            <a:spLocks noChangeShapeType="1"/>
          </p:cNvSpPr>
          <p:nvPr/>
        </p:nvSpPr>
        <p:spPr bwMode="auto">
          <a:xfrm>
            <a:off x="914400" y="3962400"/>
            <a:ext cx="7848600" cy="0"/>
          </a:xfrm>
          <a:prstGeom prst="line">
            <a:avLst/>
          </a:prstGeom>
          <a:noFill/>
          <a:ln w="9525">
            <a:solidFill>
              <a:schemeClr val="tx1"/>
            </a:solidFill>
            <a:round/>
            <a:headEnd/>
            <a:tailEnd/>
          </a:ln>
          <a:effectLst/>
        </p:spPr>
        <p:txBody>
          <a:bodyPr/>
          <a:lstStyle/>
          <a:p>
            <a:endParaRPr lang="en-US" dirty="0"/>
          </a:p>
        </p:txBody>
      </p:sp>
      <p:sp>
        <p:nvSpPr>
          <p:cNvPr id="18" name="Line 14"/>
          <p:cNvSpPr>
            <a:spLocks noChangeShapeType="1"/>
          </p:cNvSpPr>
          <p:nvPr/>
        </p:nvSpPr>
        <p:spPr bwMode="auto">
          <a:xfrm>
            <a:off x="914400" y="2971800"/>
            <a:ext cx="7848600" cy="0"/>
          </a:xfrm>
          <a:prstGeom prst="line">
            <a:avLst/>
          </a:prstGeom>
          <a:noFill/>
          <a:ln w="9525">
            <a:solidFill>
              <a:schemeClr val="tx1"/>
            </a:solidFill>
            <a:round/>
            <a:headEnd/>
            <a:tailEnd/>
          </a:ln>
          <a:effectLst/>
        </p:spPr>
        <p:txBody>
          <a:bodyPr/>
          <a:lstStyle/>
          <a:p>
            <a:endParaRPr lang="en-US" dirty="0"/>
          </a:p>
        </p:txBody>
      </p:sp>
      <p:sp>
        <p:nvSpPr>
          <p:cNvPr id="19" name="Line 15"/>
          <p:cNvSpPr>
            <a:spLocks noChangeShapeType="1"/>
          </p:cNvSpPr>
          <p:nvPr/>
        </p:nvSpPr>
        <p:spPr bwMode="auto">
          <a:xfrm>
            <a:off x="914400" y="1981200"/>
            <a:ext cx="7848600" cy="0"/>
          </a:xfrm>
          <a:prstGeom prst="line">
            <a:avLst/>
          </a:prstGeom>
          <a:noFill/>
          <a:ln w="9525">
            <a:solidFill>
              <a:schemeClr val="tx1"/>
            </a:solidFill>
            <a:round/>
            <a:headEnd/>
            <a:tailEnd/>
          </a:ln>
          <a:effectLst/>
        </p:spPr>
        <p:txBody>
          <a:bodyPr/>
          <a:lstStyle/>
          <a:p>
            <a:endParaRPr lang="en-US" dirty="0"/>
          </a:p>
        </p:txBody>
      </p:sp>
      <p:sp>
        <p:nvSpPr>
          <p:cNvPr id="20" name="Text Box 16"/>
          <p:cNvSpPr txBox="1">
            <a:spLocks noChangeArrowheads="1"/>
          </p:cNvSpPr>
          <p:nvPr/>
        </p:nvSpPr>
        <p:spPr bwMode="auto">
          <a:xfrm>
            <a:off x="457200" y="4733925"/>
            <a:ext cx="374650" cy="244475"/>
          </a:xfrm>
          <a:prstGeom prst="rect">
            <a:avLst/>
          </a:prstGeom>
          <a:noFill/>
          <a:ln w="9525">
            <a:noFill/>
            <a:miter lim="800000"/>
            <a:headEnd/>
            <a:tailEnd/>
          </a:ln>
          <a:effectLst/>
        </p:spPr>
        <p:txBody>
          <a:bodyPr wrap="none">
            <a:spAutoFit/>
          </a:bodyPr>
          <a:lstStyle/>
          <a:p>
            <a:pPr algn="l"/>
            <a:r>
              <a:rPr lang="en-US" altLang="ja-JP" sz="1000" dirty="0"/>
              <a:t>200</a:t>
            </a:r>
          </a:p>
        </p:txBody>
      </p:sp>
      <p:sp>
        <p:nvSpPr>
          <p:cNvPr id="21" name="Text Box 17"/>
          <p:cNvSpPr txBox="1">
            <a:spLocks noChangeArrowheads="1"/>
          </p:cNvSpPr>
          <p:nvPr/>
        </p:nvSpPr>
        <p:spPr bwMode="auto">
          <a:xfrm>
            <a:off x="457200" y="3743325"/>
            <a:ext cx="374650" cy="244475"/>
          </a:xfrm>
          <a:prstGeom prst="rect">
            <a:avLst/>
          </a:prstGeom>
          <a:noFill/>
          <a:ln w="9525">
            <a:noFill/>
            <a:miter lim="800000"/>
            <a:headEnd/>
            <a:tailEnd/>
          </a:ln>
          <a:effectLst/>
        </p:spPr>
        <p:txBody>
          <a:bodyPr wrap="none">
            <a:spAutoFit/>
          </a:bodyPr>
          <a:lstStyle/>
          <a:p>
            <a:pPr algn="l"/>
            <a:r>
              <a:rPr lang="en-US" altLang="ja-JP" sz="1000" dirty="0"/>
              <a:t>400</a:t>
            </a:r>
          </a:p>
        </p:txBody>
      </p:sp>
      <p:sp>
        <p:nvSpPr>
          <p:cNvPr id="22" name="Text Box 18"/>
          <p:cNvSpPr txBox="1">
            <a:spLocks noChangeArrowheads="1"/>
          </p:cNvSpPr>
          <p:nvPr/>
        </p:nvSpPr>
        <p:spPr bwMode="auto">
          <a:xfrm>
            <a:off x="457200" y="2752725"/>
            <a:ext cx="374650" cy="244475"/>
          </a:xfrm>
          <a:prstGeom prst="rect">
            <a:avLst/>
          </a:prstGeom>
          <a:noFill/>
          <a:ln w="9525">
            <a:noFill/>
            <a:miter lim="800000"/>
            <a:headEnd/>
            <a:tailEnd/>
          </a:ln>
          <a:effectLst/>
        </p:spPr>
        <p:txBody>
          <a:bodyPr wrap="none">
            <a:spAutoFit/>
          </a:bodyPr>
          <a:lstStyle/>
          <a:p>
            <a:pPr algn="l"/>
            <a:r>
              <a:rPr lang="en-US" altLang="ja-JP" sz="1000" dirty="0"/>
              <a:t>600</a:t>
            </a:r>
          </a:p>
        </p:txBody>
      </p:sp>
      <p:sp>
        <p:nvSpPr>
          <p:cNvPr id="23" name="Text Box 19"/>
          <p:cNvSpPr txBox="1">
            <a:spLocks noChangeArrowheads="1"/>
          </p:cNvSpPr>
          <p:nvPr/>
        </p:nvSpPr>
        <p:spPr bwMode="auto">
          <a:xfrm>
            <a:off x="457200" y="1762125"/>
            <a:ext cx="374650" cy="244475"/>
          </a:xfrm>
          <a:prstGeom prst="rect">
            <a:avLst/>
          </a:prstGeom>
          <a:noFill/>
          <a:ln w="9525">
            <a:noFill/>
            <a:miter lim="800000"/>
            <a:headEnd/>
            <a:tailEnd/>
          </a:ln>
          <a:effectLst/>
        </p:spPr>
        <p:txBody>
          <a:bodyPr wrap="none">
            <a:spAutoFit/>
          </a:bodyPr>
          <a:lstStyle/>
          <a:p>
            <a:pPr algn="l"/>
            <a:r>
              <a:rPr lang="en-US" altLang="ja-JP" sz="1000" dirty="0"/>
              <a:t>800</a:t>
            </a:r>
          </a:p>
        </p:txBody>
      </p:sp>
      <p:sp>
        <p:nvSpPr>
          <p:cNvPr id="24" name="Text Box 21"/>
          <p:cNvSpPr txBox="1">
            <a:spLocks noChangeArrowheads="1"/>
          </p:cNvSpPr>
          <p:nvPr/>
        </p:nvSpPr>
        <p:spPr bwMode="auto">
          <a:xfrm>
            <a:off x="4267200" y="1981200"/>
            <a:ext cx="4340225" cy="2308324"/>
          </a:xfrm>
          <a:prstGeom prst="rect">
            <a:avLst/>
          </a:prstGeom>
          <a:solidFill>
            <a:schemeClr val="bg1"/>
          </a:solidFill>
          <a:ln w="9525">
            <a:solidFill>
              <a:schemeClr val="tx1"/>
            </a:solidFill>
            <a:miter lim="800000"/>
            <a:headEnd/>
            <a:tailEnd/>
          </a:ln>
          <a:effectLst/>
        </p:spPr>
        <p:txBody>
          <a:bodyPr wrap="square">
            <a:spAutoFit/>
          </a:bodyPr>
          <a:lstStyle/>
          <a:p>
            <a:pPr algn="l">
              <a:spcBef>
                <a:spcPct val="50000"/>
              </a:spcBef>
              <a:buFontTx/>
              <a:buChar char="•"/>
            </a:pPr>
            <a:r>
              <a:rPr lang="en-US" altLang="ja-JP" sz="1600" dirty="0" smtClean="0"/>
              <a:t> </a:t>
            </a:r>
            <a:r>
              <a:rPr lang="en-US" altLang="ja-JP" sz="1600" b="0" u="sng" dirty="0" smtClean="0"/>
              <a:t>about </a:t>
            </a:r>
            <a:r>
              <a:rPr lang="en-US" altLang="ja-JP" sz="1600" b="0" u="sng" dirty="0"/>
              <a:t>20 times higher than normal day</a:t>
            </a:r>
            <a:r>
              <a:rPr lang="en-US" altLang="ja-JP" sz="1600" b="0" dirty="0"/>
              <a:t> of average calls in an hour to Kobe from nation-wide</a:t>
            </a:r>
          </a:p>
          <a:p>
            <a:pPr algn="l">
              <a:spcBef>
                <a:spcPct val="50000"/>
              </a:spcBef>
              <a:buFontTx/>
              <a:buChar char="•"/>
            </a:pPr>
            <a:r>
              <a:rPr lang="en-US" altLang="ja-JP" sz="1600" b="0" dirty="0" smtClean="0"/>
              <a:t> Traffic </a:t>
            </a:r>
            <a:r>
              <a:rPr lang="en-US" altLang="ja-JP" sz="1600" b="0" dirty="0"/>
              <a:t>increased rapidly just after the earthquake at 5:50 and the peak is more than 50 times higher than normal day.</a:t>
            </a:r>
          </a:p>
          <a:p>
            <a:pPr algn="l">
              <a:spcBef>
                <a:spcPct val="50000"/>
              </a:spcBef>
              <a:buFontTx/>
              <a:buChar char="•"/>
            </a:pPr>
            <a:r>
              <a:rPr lang="en-US" altLang="ja-JP" sz="1600" b="0" dirty="0" smtClean="0"/>
              <a:t> The </a:t>
            </a:r>
            <a:r>
              <a:rPr lang="en-US" altLang="ja-JP" sz="1600" b="0" dirty="0"/>
              <a:t>congestion continued until next Monday</a:t>
            </a:r>
          </a:p>
        </p:txBody>
      </p:sp>
      <p:sp>
        <p:nvSpPr>
          <p:cNvPr id="25" name="AutoShape 22"/>
          <p:cNvSpPr>
            <a:spLocks noChangeArrowheads="1"/>
          </p:cNvSpPr>
          <p:nvPr/>
        </p:nvSpPr>
        <p:spPr bwMode="auto">
          <a:xfrm>
            <a:off x="3132138" y="1125538"/>
            <a:ext cx="3040062" cy="503237"/>
          </a:xfrm>
          <a:prstGeom prst="roundRect">
            <a:avLst>
              <a:gd name="adj" fmla="val 16667"/>
            </a:avLst>
          </a:prstGeom>
          <a:solidFill>
            <a:srgbClr val="66CCFF"/>
          </a:solidFill>
          <a:ln w="9525">
            <a:solidFill>
              <a:schemeClr val="tx1"/>
            </a:solidFill>
            <a:round/>
            <a:headEnd/>
            <a:tailEnd/>
          </a:ln>
          <a:effectLst>
            <a:outerShdw dist="35921" dir="2700000" algn="ctr" rotWithShape="0">
              <a:schemeClr val="bg2"/>
            </a:outerShdw>
          </a:effectLst>
        </p:spPr>
        <p:txBody>
          <a:bodyPr wrap="none" anchor="ctr"/>
          <a:lstStyle/>
          <a:p>
            <a:r>
              <a:rPr lang="en-US" altLang="ja-JP" sz="2400" b="0" dirty="0"/>
              <a:t>Nation-wide =&gt; Kobe</a:t>
            </a:r>
          </a:p>
        </p:txBody>
      </p:sp>
      <p:sp>
        <p:nvSpPr>
          <p:cNvPr id="26" name="Text Box 25"/>
          <p:cNvSpPr txBox="1">
            <a:spLocks noChangeArrowheads="1"/>
          </p:cNvSpPr>
          <p:nvPr/>
        </p:nvSpPr>
        <p:spPr bwMode="auto">
          <a:xfrm>
            <a:off x="6248400" y="1295400"/>
            <a:ext cx="2360613" cy="635000"/>
          </a:xfrm>
          <a:prstGeom prst="rect">
            <a:avLst/>
          </a:prstGeom>
          <a:solidFill>
            <a:schemeClr val="bg1"/>
          </a:solidFill>
          <a:ln w="9525">
            <a:solidFill>
              <a:schemeClr val="tx1"/>
            </a:solidFill>
            <a:miter lim="800000"/>
            <a:headEnd/>
            <a:tailEnd/>
          </a:ln>
          <a:effectLst/>
        </p:spPr>
        <p:txBody>
          <a:bodyPr>
            <a:spAutoFit/>
          </a:bodyPr>
          <a:lstStyle/>
          <a:p>
            <a:pPr algn="l">
              <a:lnSpc>
                <a:spcPct val="50000"/>
              </a:lnSpc>
              <a:spcBef>
                <a:spcPct val="50000"/>
              </a:spcBef>
            </a:pPr>
            <a:endParaRPr lang="en-US" altLang="ja-JP" sz="1000" b="0" dirty="0"/>
          </a:p>
          <a:p>
            <a:pPr algn="l">
              <a:lnSpc>
                <a:spcPct val="50000"/>
              </a:lnSpc>
              <a:spcBef>
                <a:spcPct val="50000"/>
              </a:spcBef>
            </a:pPr>
            <a:r>
              <a:rPr lang="en-US" altLang="ja-JP" sz="1000" b="0" dirty="0"/>
              <a:t>                            Earthquake of Jan.</a:t>
            </a:r>
          </a:p>
          <a:p>
            <a:pPr algn="l">
              <a:lnSpc>
                <a:spcPct val="50000"/>
              </a:lnSpc>
              <a:spcBef>
                <a:spcPct val="50000"/>
              </a:spcBef>
            </a:pPr>
            <a:r>
              <a:rPr lang="en-US" altLang="ja-JP" sz="1000" b="0" dirty="0"/>
              <a:t>                             17, 1995</a:t>
            </a:r>
          </a:p>
          <a:p>
            <a:pPr algn="l">
              <a:lnSpc>
                <a:spcPct val="50000"/>
              </a:lnSpc>
              <a:spcBef>
                <a:spcPct val="50000"/>
              </a:spcBef>
            </a:pPr>
            <a:r>
              <a:rPr lang="en-US" altLang="ja-JP" sz="1000" b="0" dirty="0"/>
              <a:t>                             regular day</a:t>
            </a:r>
          </a:p>
        </p:txBody>
      </p:sp>
      <p:sp>
        <p:nvSpPr>
          <p:cNvPr id="27" name="Line 26"/>
          <p:cNvSpPr>
            <a:spLocks noChangeShapeType="1"/>
          </p:cNvSpPr>
          <p:nvPr/>
        </p:nvSpPr>
        <p:spPr bwMode="auto">
          <a:xfrm>
            <a:off x="6427788" y="1600200"/>
            <a:ext cx="673100" cy="0"/>
          </a:xfrm>
          <a:prstGeom prst="line">
            <a:avLst/>
          </a:prstGeom>
          <a:noFill/>
          <a:ln w="38100">
            <a:solidFill>
              <a:srgbClr val="FF0000"/>
            </a:solidFill>
            <a:round/>
            <a:headEnd/>
            <a:tailEnd/>
          </a:ln>
          <a:effectLst/>
        </p:spPr>
        <p:txBody>
          <a:bodyPr/>
          <a:lstStyle/>
          <a:p>
            <a:endParaRPr lang="en-US" dirty="0"/>
          </a:p>
        </p:txBody>
      </p:sp>
      <p:sp>
        <p:nvSpPr>
          <p:cNvPr id="28" name="Line 27"/>
          <p:cNvSpPr>
            <a:spLocks noChangeShapeType="1"/>
          </p:cNvSpPr>
          <p:nvPr/>
        </p:nvSpPr>
        <p:spPr bwMode="auto">
          <a:xfrm>
            <a:off x="6427788" y="1817688"/>
            <a:ext cx="673100" cy="0"/>
          </a:xfrm>
          <a:prstGeom prst="line">
            <a:avLst/>
          </a:prstGeom>
          <a:noFill/>
          <a:ln w="38100">
            <a:solidFill>
              <a:srgbClr val="0000FF"/>
            </a:solidFill>
            <a:round/>
            <a:headEnd/>
            <a:tailEnd/>
          </a:ln>
          <a:effectLst/>
        </p:spPr>
        <p:txBody>
          <a:bodyPr/>
          <a:lstStyle/>
          <a:p>
            <a:endParaRPr lang="en-US" dirty="0"/>
          </a:p>
        </p:txBody>
      </p:sp>
      <p:sp>
        <p:nvSpPr>
          <p:cNvPr id="29" name="Text Box 28"/>
          <p:cNvSpPr txBox="1">
            <a:spLocks noChangeArrowheads="1"/>
          </p:cNvSpPr>
          <p:nvPr/>
        </p:nvSpPr>
        <p:spPr bwMode="auto">
          <a:xfrm>
            <a:off x="6553200" y="1228725"/>
            <a:ext cx="533400" cy="254000"/>
          </a:xfrm>
          <a:prstGeom prst="rect">
            <a:avLst/>
          </a:prstGeom>
          <a:solidFill>
            <a:schemeClr val="bg1"/>
          </a:solidFill>
          <a:ln w="9525">
            <a:solidFill>
              <a:schemeClr val="tx1"/>
            </a:solidFill>
            <a:miter lim="800000"/>
            <a:headEnd/>
            <a:tailEnd/>
          </a:ln>
          <a:effectLst/>
        </p:spPr>
        <p:txBody>
          <a:bodyPr wrap="none">
            <a:spAutoFit/>
          </a:bodyPr>
          <a:lstStyle/>
          <a:p>
            <a:pPr algn="l">
              <a:spcBef>
                <a:spcPct val="50000"/>
              </a:spcBef>
            </a:pPr>
            <a:r>
              <a:rPr lang="en-US" altLang="ja-JP" sz="1000" b="0" dirty="0"/>
              <a:t>legend</a:t>
            </a:r>
          </a:p>
        </p:txBody>
      </p:sp>
      <p:sp>
        <p:nvSpPr>
          <p:cNvPr id="30" name="Rectangle 31"/>
          <p:cNvSpPr>
            <a:spLocks noChangeArrowheads="1"/>
          </p:cNvSpPr>
          <p:nvPr/>
        </p:nvSpPr>
        <p:spPr bwMode="auto">
          <a:xfrm>
            <a:off x="3124200" y="3124200"/>
            <a:ext cx="800100" cy="822325"/>
          </a:xfrm>
          <a:prstGeom prst="rect">
            <a:avLst/>
          </a:prstGeom>
          <a:noFill/>
          <a:ln w="9525">
            <a:noFill/>
            <a:miter lim="800000"/>
            <a:headEnd/>
            <a:tailEnd/>
          </a:ln>
          <a:effectLst/>
        </p:spPr>
        <p:txBody>
          <a:bodyPr>
            <a:spAutoFit/>
          </a:bodyPr>
          <a:lstStyle/>
          <a:p>
            <a:pPr algn="l"/>
            <a:r>
              <a:rPr lang="en-US" altLang="ja-JP" sz="1200" b="0" dirty="0"/>
              <a:t>About 20times of normal day</a:t>
            </a:r>
          </a:p>
        </p:txBody>
      </p:sp>
      <p:sp>
        <p:nvSpPr>
          <p:cNvPr id="31" name="Rectangle 32"/>
          <p:cNvSpPr>
            <a:spLocks noChangeArrowheads="1"/>
          </p:cNvSpPr>
          <p:nvPr/>
        </p:nvSpPr>
        <p:spPr bwMode="auto">
          <a:xfrm>
            <a:off x="4191000" y="5516563"/>
            <a:ext cx="1447800" cy="457200"/>
          </a:xfrm>
          <a:prstGeom prst="rect">
            <a:avLst/>
          </a:prstGeom>
          <a:noFill/>
          <a:ln w="9525">
            <a:noFill/>
            <a:miter lim="800000"/>
            <a:headEnd/>
            <a:tailEnd/>
          </a:ln>
          <a:effectLst/>
        </p:spPr>
        <p:txBody>
          <a:bodyPr>
            <a:spAutoFit/>
          </a:bodyPr>
          <a:lstStyle/>
          <a:p>
            <a:pPr algn="l"/>
            <a:r>
              <a:rPr lang="en-US" altLang="ja-JP" sz="1200" b="0" dirty="0"/>
              <a:t>(max usage of normal days)</a:t>
            </a:r>
          </a:p>
        </p:txBody>
      </p:sp>
      <p:sp>
        <p:nvSpPr>
          <p:cNvPr id="32" name="Line 33"/>
          <p:cNvSpPr>
            <a:spLocks noChangeShapeType="1"/>
          </p:cNvSpPr>
          <p:nvPr/>
        </p:nvSpPr>
        <p:spPr bwMode="auto">
          <a:xfrm>
            <a:off x="5486400" y="5638800"/>
            <a:ext cx="2743200" cy="0"/>
          </a:xfrm>
          <a:prstGeom prst="line">
            <a:avLst/>
          </a:prstGeom>
          <a:noFill/>
          <a:ln w="28575">
            <a:solidFill>
              <a:schemeClr val="tx1"/>
            </a:solidFill>
            <a:prstDash val="sysDot"/>
            <a:round/>
            <a:headEnd/>
            <a:tailEnd/>
          </a:ln>
          <a:effectLst/>
        </p:spPr>
        <p:txBody>
          <a:bodyPr/>
          <a:lstStyle/>
          <a:p>
            <a:endParaRPr lang="en-US" dirty="0"/>
          </a:p>
        </p:txBody>
      </p:sp>
      <p:sp>
        <p:nvSpPr>
          <p:cNvPr id="33" name="Line 34"/>
          <p:cNvSpPr>
            <a:spLocks noChangeShapeType="1"/>
          </p:cNvSpPr>
          <p:nvPr/>
        </p:nvSpPr>
        <p:spPr bwMode="auto">
          <a:xfrm>
            <a:off x="3124200" y="5638800"/>
            <a:ext cx="1143000" cy="0"/>
          </a:xfrm>
          <a:prstGeom prst="line">
            <a:avLst/>
          </a:prstGeom>
          <a:noFill/>
          <a:ln w="28575">
            <a:solidFill>
              <a:schemeClr val="tx1"/>
            </a:solidFill>
            <a:prstDash val="sysDot"/>
            <a:round/>
            <a:headEnd/>
            <a:tailEnd/>
          </a:ln>
          <a:effectLst/>
        </p:spPr>
        <p:txBody>
          <a:bodyPr/>
          <a:lstStyle/>
          <a:p>
            <a:endParaRPr lang="en-US" dirty="0"/>
          </a:p>
        </p:txBody>
      </p:sp>
      <p:sp>
        <p:nvSpPr>
          <p:cNvPr id="34" name="AutoShape 38"/>
          <p:cNvSpPr>
            <a:spLocks noChangeArrowheads="1"/>
          </p:cNvSpPr>
          <p:nvPr/>
        </p:nvSpPr>
        <p:spPr bwMode="auto">
          <a:xfrm>
            <a:off x="5257800" y="4572000"/>
            <a:ext cx="152400" cy="1066800"/>
          </a:xfrm>
          <a:prstGeom prst="upArrow">
            <a:avLst>
              <a:gd name="adj1" fmla="val 50000"/>
              <a:gd name="adj2" fmla="val 82218"/>
            </a:avLst>
          </a:prstGeom>
          <a:solidFill>
            <a:schemeClr val="accent1"/>
          </a:solidFill>
          <a:ln w="9525">
            <a:solidFill>
              <a:srgbClr val="92D050"/>
            </a:solidFill>
            <a:miter lim="800000"/>
            <a:headEnd/>
            <a:tailEnd/>
          </a:ln>
          <a:effectLst/>
        </p:spPr>
        <p:txBody>
          <a:bodyPr vert="eaVert" wrap="none" anchor="ctr"/>
          <a:lstStyle/>
          <a:p>
            <a:endParaRPr lang="en-US" dirty="0"/>
          </a:p>
        </p:txBody>
      </p:sp>
      <p:sp>
        <p:nvSpPr>
          <p:cNvPr id="35" name="Rectangle 39"/>
          <p:cNvSpPr>
            <a:spLocks noChangeArrowheads="1"/>
          </p:cNvSpPr>
          <p:nvPr/>
        </p:nvSpPr>
        <p:spPr bwMode="auto">
          <a:xfrm>
            <a:off x="5364163" y="4868863"/>
            <a:ext cx="1182687" cy="457200"/>
          </a:xfrm>
          <a:prstGeom prst="rect">
            <a:avLst/>
          </a:prstGeom>
          <a:noFill/>
          <a:ln w="9525">
            <a:noFill/>
            <a:miter lim="800000"/>
            <a:headEnd/>
            <a:tailEnd/>
          </a:ln>
          <a:effectLst/>
        </p:spPr>
        <p:txBody>
          <a:bodyPr>
            <a:spAutoFit/>
          </a:bodyPr>
          <a:lstStyle/>
          <a:p>
            <a:pPr algn="l"/>
            <a:r>
              <a:rPr lang="en-US" altLang="ja-JP" sz="1200" b="0" dirty="0"/>
              <a:t>About 7 times of normal day</a:t>
            </a:r>
          </a:p>
        </p:txBody>
      </p:sp>
      <p:sp>
        <p:nvSpPr>
          <p:cNvPr id="65" name="TextBox 64"/>
          <p:cNvSpPr txBox="1"/>
          <p:nvPr/>
        </p:nvSpPr>
        <p:spPr>
          <a:xfrm>
            <a:off x="3276600" y="6477000"/>
            <a:ext cx="2590800" cy="276999"/>
          </a:xfrm>
          <a:prstGeom prst="rect">
            <a:avLst/>
          </a:prstGeom>
          <a:noFill/>
        </p:spPr>
        <p:txBody>
          <a:bodyPr wrap="square" rtlCol="0">
            <a:spAutoFit/>
          </a:bodyPr>
          <a:lstStyle/>
          <a:p>
            <a:r>
              <a:rPr lang="en-US" sz="1200" dirty="0" smtClean="0"/>
              <a:t>Courtesy of NTT</a:t>
            </a:r>
            <a:endParaRPr lang="en-US" sz="1200"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381000" y="0"/>
            <a:ext cx="8458200" cy="685800"/>
          </a:xfrm>
        </p:spPr>
        <p:txBody>
          <a:bodyPr/>
          <a:lstStyle/>
          <a:p>
            <a:r>
              <a:rPr lang="en-US" altLang="zh-CN" dirty="0" smtClean="0">
                <a:ea typeface="SimSun" pitchFamily="2" charset="-122"/>
              </a:rPr>
              <a:t>SIP Server Overload Categorized - Proxy to Proxy Overload</a:t>
            </a:r>
            <a:endParaRPr lang="en-US" altLang="zh-CN" dirty="0">
              <a:ea typeface="SimSun" pitchFamily="2" charset="-122"/>
            </a:endParaRPr>
          </a:p>
        </p:txBody>
      </p:sp>
      <p:sp>
        <p:nvSpPr>
          <p:cNvPr id="619523" name="Rectangle 3"/>
          <p:cNvSpPr>
            <a:spLocks noGrp="1" noChangeArrowheads="1"/>
          </p:cNvSpPr>
          <p:nvPr>
            <p:ph type="body" idx="1"/>
          </p:nvPr>
        </p:nvSpPr>
        <p:spPr>
          <a:xfrm>
            <a:off x="4343400" y="1524000"/>
            <a:ext cx="4572000" cy="2438400"/>
          </a:xfrm>
        </p:spPr>
        <p:txBody>
          <a:bodyPr/>
          <a:lstStyle/>
          <a:p>
            <a:pPr lvl="1">
              <a:lnSpc>
                <a:spcPct val="90000"/>
              </a:lnSpc>
            </a:pPr>
            <a:r>
              <a:rPr lang="en-US" altLang="zh-CN" dirty="0" smtClean="0">
                <a:ea typeface="SimSun" pitchFamily="2" charset="-122"/>
              </a:rPr>
              <a:t>Known</a:t>
            </a:r>
            <a:r>
              <a:rPr lang="en-US" altLang="zh-CN" dirty="0" smtClean="0">
                <a:ea typeface="SimSun" pitchFamily="2" charset="-122"/>
              </a:rPr>
              <a:t> overload </a:t>
            </a:r>
            <a:r>
              <a:rPr lang="en-US" altLang="zh-CN" dirty="0" smtClean="0">
                <a:ea typeface="SimSun" pitchFamily="2" charset="-122"/>
              </a:rPr>
              <a:t>c</a:t>
            </a:r>
            <a:r>
              <a:rPr lang="en-US" altLang="zh-CN" dirty="0" smtClean="0">
                <a:ea typeface="SimSun" pitchFamily="2" charset="-122"/>
              </a:rPr>
              <a:t>aller/callee </a:t>
            </a:r>
            <a:r>
              <a:rPr lang="en-US" altLang="zh-CN" dirty="0" smtClean="0">
                <a:ea typeface="SimSun" pitchFamily="2" charset="-122"/>
              </a:rPr>
              <a:t>scope </a:t>
            </a:r>
            <a:endParaRPr lang="en-US" altLang="zh-CN" dirty="0" smtClean="0">
              <a:ea typeface="SimSun" pitchFamily="2" charset="-122"/>
            </a:endParaRPr>
          </a:p>
          <a:p>
            <a:pPr lvl="2">
              <a:lnSpc>
                <a:spcPct val="90000"/>
              </a:lnSpc>
            </a:pPr>
            <a:r>
              <a:rPr lang="en-US" altLang="zh-CN" sz="1800" dirty="0" smtClean="0">
                <a:ea typeface="SimSun" pitchFamily="2" charset="-122"/>
              </a:rPr>
              <a:t>human </a:t>
            </a:r>
            <a:r>
              <a:rPr lang="en-US" altLang="zh-CN" sz="1800" dirty="0" smtClean="0">
                <a:ea typeface="SimSun" pitchFamily="2" charset="-122"/>
              </a:rPr>
              <a:t>callee destination limits:</a:t>
            </a:r>
            <a:r>
              <a:rPr lang="en-US" altLang="zh-CN" sz="1800" dirty="0" smtClean="0">
                <a:ea typeface="SimSun" pitchFamily="2" charset="-122"/>
              </a:rPr>
              <a:t> </a:t>
            </a:r>
            <a:r>
              <a:rPr lang="en-US" altLang="zh-CN" sz="1800" dirty="0" smtClean="0">
                <a:ea typeface="SimSun" pitchFamily="2" charset="-122"/>
              </a:rPr>
              <a:t>ticket give-away</a:t>
            </a:r>
            <a:endParaRPr lang="en-US" altLang="zh-CN" sz="1800" dirty="0" smtClean="0">
              <a:ea typeface="SimSun" pitchFamily="2" charset="-122"/>
            </a:endParaRPr>
          </a:p>
          <a:p>
            <a:pPr lvl="2">
              <a:lnSpc>
                <a:spcPct val="90000"/>
              </a:lnSpc>
            </a:pPr>
            <a:r>
              <a:rPr lang="en-US" altLang="zh-CN" sz="1800" dirty="0" smtClean="0">
                <a:ea typeface="SimSun" pitchFamily="2" charset="-122"/>
              </a:rPr>
              <a:t>malicious </a:t>
            </a:r>
            <a:r>
              <a:rPr lang="en-US" altLang="zh-CN" sz="1800" dirty="0" smtClean="0">
                <a:ea typeface="SimSun" pitchFamily="2" charset="-122"/>
              </a:rPr>
              <a:t>caller injecting traffic</a:t>
            </a:r>
          </a:p>
          <a:p>
            <a:pPr lvl="2">
              <a:lnSpc>
                <a:spcPct val="90000"/>
              </a:lnSpc>
            </a:pPr>
            <a:endParaRPr lang="en-US" altLang="zh-CN" dirty="0" smtClean="0">
              <a:ea typeface="SimSun" pitchFamily="2" charset="-122"/>
            </a:endParaRPr>
          </a:p>
          <a:p>
            <a:pPr lvl="2">
              <a:lnSpc>
                <a:spcPct val="90000"/>
              </a:lnSpc>
            </a:pPr>
            <a:endParaRPr lang="en-US" altLang="zh-CN" dirty="0">
              <a:ea typeface="SimSun" pitchFamily="2" charset="-122"/>
            </a:endParaRPr>
          </a:p>
        </p:txBody>
      </p:sp>
      <p:sp>
        <p:nvSpPr>
          <p:cNvPr id="8" name="Rectangle 3"/>
          <p:cNvSpPr txBox="1">
            <a:spLocks noChangeArrowheads="1"/>
          </p:cNvSpPr>
          <p:nvPr/>
        </p:nvSpPr>
        <p:spPr bwMode="auto">
          <a:xfrm>
            <a:off x="1295400" y="3962400"/>
            <a:ext cx="61722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28638" marR="0" lvl="1" indent="-238125" algn="l" defTabSz="914400" rtl="0" eaLnBrk="1" fontAlgn="base" latinLnBrk="0" hangingPunct="1">
              <a:lnSpc>
                <a:spcPct val="90000"/>
              </a:lnSpc>
              <a:spcBef>
                <a:spcPct val="30000"/>
              </a:spcBef>
              <a:spcAft>
                <a:spcPct val="0"/>
              </a:spcAft>
              <a:buClr>
                <a:srgbClr val="969696"/>
              </a:buClr>
              <a:buSzTx/>
              <a:buFont typeface="Wingdings" pitchFamily="2" charset="2"/>
              <a:buChar char="§"/>
              <a:tabLst>
                <a:tab pos="3946525" algn="l"/>
              </a:tabLst>
              <a:defRPr/>
            </a:pPr>
            <a:endParaRPr kumimoji="0" lang="en-US" altLang="zh-CN" sz="16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528638" marR="0" lvl="1" indent="-238125" algn="l" defTabSz="914400" rtl="0" eaLnBrk="1" fontAlgn="base" latinLnBrk="0" hangingPunct="1">
              <a:lnSpc>
                <a:spcPct val="90000"/>
              </a:lnSpc>
              <a:spcBef>
                <a:spcPct val="30000"/>
              </a:spcBef>
              <a:spcAft>
                <a:spcPct val="0"/>
              </a:spcAft>
              <a:buClr>
                <a:srgbClr val="969696"/>
              </a:buClr>
              <a:buSzTx/>
              <a:buFont typeface="Wingdings" pitchFamily="2" charset="2"/>
              <a:buChar char="§"/>
              <a:tabLst>
                <a:tab pos="3946525" algn="l"/>
              </a:tabLst>
              <a:defRPr/>
            </a:pPr>
            <a:r>
              <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rPr>
              <a:t>Unknown</a:t>
            </a:r>
            <a:r>
              <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rPr>
              <a:t> overload </a:t>
            </a:r>
            <a:r>
              <a:rPr lang="en-US" altLang="zh-CN" kern="0" dirty="0" err="1" smtClean="0">
                <a:solidFill>
                  <a:srgbClr val="000000"/>
                </a:solidFill>
                <a:ea typeface="SimSun" pitchFamily="2" charset="-122"/>
              </a:rPr>
              <a:t>c</a:t>
            </a:r>
            <a:r>
              <a:rPr kumimoji="0" lang="en-US" altLang="zh-CN" sz="1800" b="0" i="0" u="none" strike="noStrike" kern="0" cap="none" spc="0" normalizeH="0" baseline="0" noProof="0" dirty="0" err="1" smtClean="0">
                <a:ln>
                  <a:noFill/>
                </a:ln>
                <a:solidFill>
                  <a:srgbClr val="000000"/>
                </a:solidFill>
                <a:effectLst/>
                <a:uLnTx/>
                <a:uFillTx/>
                <a:latin typeface="+mn-lt"/>
                <a:ea typeface="SimSun" pitchFamily="2" charset="-122"/>
                <a:cs typeface="+mn-cs"/>
              </a:rPr>
              <a:t>aller</a:t>
            </a:r>
            <a:r>
              <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rPr>
              <a:t>/callee </a:t>
            </a:r>
            <a:r>
              <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rPr>
              <a:t>scope:</a:t>
            </a:r>
          </a:p>
          <a:p>
            <a:pPr marL="808038" lvl="2" indent="-165100" fontAlgn="base">
              <a:lnSpc>
                <a:spcPct val="90000"/>
              </a:lnSpc>
              <a:spcBef>
                <a:spcPct val="30000"/>
              </a:spcBef>
              <a:spcAft>
                <a:spcPct val="0"/>
              </a:spcAft>
              <a:buClr>
                <a:srgbClr val="969696"/>
              </a:buClr>
              <a:buFont typeface="Arial" pitchFamily="34" charset="0"/>
              <a:buChar char="•"/>
              <a:tabLst>
                <a:tab pos="3946525" algn="l"/>
              </a:tabLst>
            </a:pPr>
            <a:r>
              <a:rPr lang="en-US" altLang="zh-CN" kern="0" dirty="0" smtClean="0">
                <a:solidFill>
                  <a:srgbClr val="000000"/>
                </a:solidFill>
                <a:ea typeface="SimSun" pitchFamily="2" charset="-122"/>
              </a:rPr>
              <a:t>proxy server capacity limits</a:t>
            </a:r>
            <a:endParaRPr lang="en-US" altLang="zh-CN" kern="0" dirty="0" smtClean="0">
              <a:solidFill>
                <a:srgbClr val="000000"/>
              </a:solidFill>
              <a:ea typeface="SimSun" pitchFamily="2" charset="-122"/>
            </a:endParaRPr>
          </a:p>
          <a:p>
            <a:pPr marL="808038" lvl="2" indent="-165100" fontAlgn="base">
              <a:lnSpc>
                <a:spcPct val="90000"/>
              </a:lnSpc>
              <a:spcBef>
                <a:spcPct val="30000"/>
              </a:spcBef>
              <a:spcAft>
                <a:spcPct val="0"/>
              </a:spcAft>
              <a:buClr>
                <a:srgbClr val="969696"/>
              </a:buClr>
              <a:buFont typeface="Arial" pitchFamily="34" charset="0"/>
              <a:buChar char="•"/>
              <a:tabLst>
                <a:tab pos="3946525" algn="l"/>
              </a:tabLst>
            </a:pPr>
            <a:r>
              <a:rPr lang="en-US" altLang="zh-CN" kern="0" dirty="0" smtClean="0">
                <a:solidFill>
                  <a:srgbClr val="000000"/>
                </a:solidFill>
                <a:ea typeface="SimSun" pitchFamily="2" charset="-122"/>
              </a:rPr>
              <a:t>disaster </a:t>
            </a:r>
            <a:r>
              <a:rPr lang="en-US" altLang="zh-CN" kern="0" dirty="0" smtClean="0">
                <a:solidFill>
                  <a:srgbClr val="000000"/>
                </a:solidFill>
                <a:ea typeface="SimSun" pitchFamily="2" charset="-122"/>
              </a:rPr>
              <a:t>aftermath - </a:t>
            </a:r>
            <a:r>
              <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rPr>
              <a:t>regional callee scope</a:t>
            </a:r>
            <a:endPar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808038" lvl="2" indent="-165100" fontAlgn="base">
              <a:lnSpc>
                <a:spcPct val="90000"/>
              </a:lnSpc>
              <a:spcBef>
                <a:spcPct val="30000"/>
              </a:spcBef>
              <a:spcAft>
                <a:spcPct val="0"/>
              </a:spcAft>
              <a:buClr>
                <a:srgbClr val="969696"/>
              </a:buClr>
              <a:buFont typeface="Arial" pitchFamily="34" charset="0"/>
              <a:buChar char="•"/>
              <a:tabLst>
                <a:tab pos="3946525" algn="l"/>
              </a:tabLst>
            </a:pPr>
            <a:r>
              <a:rPr lang="en-US" altLang="zh-CN" kern="0" dirty="0" smtClean="0">
                <a:solidFill>
                  <a:srgbClr val="000000"/>
                </a:solidFill>
                <a:ea typeface="SimSun" pitchFamily="2" charset="-122"/>
              </a:rPr>
              <a:t>holiday </a:t>
            </a:r>
            <a:r>
              <a:rPr lang="en-US" altLang="zh-CN" kern="0" dirty="0" smtClean="0">
                <a:solidFill>
                  <a:srgbClr val="000000"/>
                </a:solidFill>
                <a:ea typeface="SimSun" pitchFamily="2" charset="-122"/>
              </a:rPr>
              <a:t>greetings - </a:t>
            </a:r>
            <a:r>
              <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rPr>
              <a:t>global callee scope</a:t>
            </a: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528638" marR="0" lvl="1" indent="-238125" algn="l" defTabSz="914400" rtl="0" eaLnBrk="1" fontAlgn="base" latinLnBrk="0" hangingPunct="1">
              <a:lnSpc>
                <a:spcPct val="90000"/>
              </a:lnSpc>
              <a:spcBef>
                <a:spcPct val="30000"/>
              </a:spcBef>
              <a:spcAft>
                <a:spcPct val="0"/>
              </a:spcAft>
              <a:buClr>
                <a:srgbClr val="969696"/>
              </a:buClr>
              <a:buSzTx/>
              <a:buFont typeface="Wingdings" pitchFamily="2" charset="2"/>
              <a:buChar char="§"/>
              <a:tabLst>
                <a:tab pos="3946525" algn="l"/>
              </a:tabLst>
              <a:defRPr/>
            </a:pPr>
            <a:endParaRPr kumimoji="0" lang="en-US" altLang="zh-CN" sz="16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endParaRPr kumimoji="0" lang="en-US" altLang="zh-CN" sz="1600" b="0" i="0" u="none" strike="noStrike" kern="0" cap="none" spc="0" normalizeH="0" baseline="0" noProof="0" dirty="0">
              <a:ln>
                <a:noFill/>
              </a:ln>
              <a:solidFill>
                <a:srgbClr val="000000"/>
              </a:solidFill>
              <a:effectLst/>
              <a:uLnTx/>
              <a:uFillTx/>
              <a:latin typeface="+mn-lt"/>
              <a:ea typeface="SimSun" pitchFamily="2" charset="-122"/>
              <a:cs typeface="+mn-cs"/>
            </a:endParaRPr>
          </a:p>
        </p:txBody>
      </p:sp>
      <p:grpSp>
        <p:nvGrpSpPr>
          <p:cNvPr id="49" name="Group 48"/>
          <p:cNvGrpSpPr/>
          <p:nvPr/>
        </p:nvGrpSpPr>
        <p:grpSpPr>
          <a:xfrm>
            <a:off x="685800" y="1066800"/>
            <a:ext cx="3722077" cy="2819400"/>
            <a:chOff x="4191000" y="990600"/>
            <a:chExt cx="4636477" cy="3653786"/>
          </a:xfrm>
        </p:grpSpPr>
        <p:sp>
          <p:nvSpPr>
            <p:cNvPr id="9" name="Oval 8"/>
            <p:cNvSpPr/>
            <p:nvPr/>
          </p:nvSpPr>
          <p:spPr bwMode="auto">
            <a:xfrm>
              <a:off x="6934200" y="2209800"/>
              <a:ext cx="990600" cy="9906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8" descr="sipd"/>
            <p:cNvPicPr>
              <a:picLocks noChangeAspect="1" noChangeArrowheads="1"/>
            </p:cNvPicPr>
            <p:nvPr/>
          </p:nvPicPr>
          <p:blipFill>
            <a:blip r:embed="rId3" cstate="print"/>
            <a:srcRect/>
            <a:stretch>
              <a:fillRect/>
            </a:stretch>
          </p:blipFill>
          <p:spPr bwMode="auto">
            <a:xfrm>
              <a:off x="7086600" y="2438400"/>
              <a:ext cx="685800" cy="624266"/>
            </a:xfrm>
            <a:prstGeom prst="rect">
              <a:avLst/>
            </a:prstGeom>
            <a:noFill/>
          </p:spPr>
        </p:pic>
        <p:sp>
          <p:nvSpPr>
            <p:cNvPr id="11" name="Line 12"/>
            <p:cNvSpPr>
              <a:spLocks noChangeShapeType="1"/>
            </p:cNvSpPr>
            <p:nvPr/>
          </p:nvSpPr>
          <p:spPr bwMode="auto">
            <a:xfrm>
              <a:off x="5943600" y="1752600"/>
              <a:ext cx="990600" cy="8382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2" name="TextBox 11"/>
            <p:cNvSpPr txBox="1"/>
            <p:nvPr/>
          </p:nvSpPr>
          <p:spPr>
            <a:xfrm>
              <a:off x="6858000" y="3200400"/>
              <a:ext cx="1208985" cy="307777"/>
            </a:xfrm>
            <a:prstGeom prst="rect">
              <a:avLst/>
            </a:prstGeom>
            <a:noFill/>
          </p:spPr>
          <p:txBody>
            <a:bodyPr wrap="none" rtlCol="0">
              <a:spAutoFit/>
            </a:bodyPr>
            <a:lstStyle/>
            <a:p>
              <a:r>
                <a:rPr lang="en-US" sz="1400" dirty="0" smtClean="0">
                  <a:latin typeface="Comic Sans MS" pitchFamily="66" charset="0"/>
                </a:rPr>
                <a:t>SIP Proxy D</a:t>
              </a:r>
              <a:endParaRPr lang="en-US" sz="1400" dirty="0">
                <a:latin typeface="Comic Sans MS" pitchFamily="66" charset="0"/>
              </a:endParaRPr>
            </a:p>
          </p:txBody>
        </p:sp>
        <p:pic>
          <p:nvPicPr>
            <p:cNvPr id="13" name="Picture 8" descr="sipd"/>
            <p:cNvPicPr>
              <a:picLocks noChangeAspect="1" noChangeArrowheads="1"/>
            </p:cNvPicPr>
            <p:nvPr/>
          </p:nvPicPr>
          <p:blipFill>
            <a:blip r:embed="rId3" cstate="print"/>
            <a:srcRect/>
            <a:stretch>
              <a:fillRect/>
            </a:stretch>
          </p:blipFill>
          <p:spPr bwMode="auto">
            <a:xfrm>
              <a:off x="5181600" y="3657600"/>
              <a:ext cx="685800" cy="624266"/>
            </a:xfrm>
            <a:prstGeom prst="rect">
              <a:avLst/>
            </a:prstGeom>
            <a:noFill/>
          </p:spPr>
        </p:pic>
        <p:pic>
          <p:nvPicPr>
            <p:cNvPr id="14" name="Picture 8" descr="sipd"/>
            <p:cNvPicPr>
              <a:picLocks noChangeAspect="1" noChangeArrowheads="1"/>
            </p:cNvPicPr>
            <p:nvPr/>
          </p:nvPicPr>
          <p:blipFill>
            <a:blip r:embed="rId3" cstate="print"/>
            <a:srcRect/>
            <a:stretch>
              <a:fillRect/>
            </a:stretch>
          </p:blipFill>
          <p:spPr bwMode="auto">
            <a:xfrm>
              <a:off x="5181600" y="2438400"/>
              <a:ext cx="685800" cy="624266"/>
            </a:xfrm>
            <a:prstGeom prst="rect">
              <a:avLst/>
            </a:prstGeom>
            <a:noFill/>
          </p:spPr>
        </p:pic>
        <p:pic>
          <p:nvPicPr>
            <p:cNvPr id="15" name="Picture 8" descr="sipd"/>
            <p:cNvPicPr>
              <a:picLocks noChangeAspect="1" noChangeArrowheads="1"/>
            </p:cNvPicPr>
            <p:nvPr/>
          </p:nvPicPr>
          <p:blipFill>
            <a:blip r:embed="rId3" cstate="print"/>
            <a:srcRect/>
            <a:stretch>
              <a:fillRect/>
            </a:stretch>
          </p:blipFill>
          <p:spPr bwMode="auto">
            <a:xfrm>
              <a:off x="5181600" y="1219200"/>
              <a:ext cx="685800" cy="624266"/>
            </a:xfrm>
            <a:prstGeom prst="rect">
              <a:avLst/>
            </a:prstGeom>
            <a:noFill/>
          </p:spPr>
        </p:pic>
        <p:sp>
          <p:nvSpPr>
            <p:cNvPr id="16" name="Line 12"/>
            <p:cNvSpPr>
              <a:spLocks noChangeShapeType="1"/>
            </p:cNvSpPr>
            <p:nvPr/>
          </p:nvSpPr>
          <p:spPr bwMode="auto">
            <a:xfrm>
              <a:off x="5943600" y="2743200"/>
              <a:ext cx="990600" cy="45719"/>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7" name="Line 12"/>
            <p:cNvSpPr>
              <a:spLocks noChangeShapeType="1"/>
            </p:cNvSpPr>
            <p:nvPr/>
          </p:nvSpPr>
          <p:spPr bwMode="auto">
            <a:xfrm flipV="1">
              <a:off x="6019800" y="2895600"/>
              <a:ext cx="914400" cy="990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grpSp>
          <p:nvGrpSpPr>
            <p:cNvPr id="18" name="Group 17"/>
            <p:cNvGrpSpPr/>
            <p:nvPr/>
          </p:nvGrpSpPr>
          <p:grpSpPr>
            <a:xfrm>
              <a:off x="7924800" y="2057400"/>
              <a:ext cx="902677" cy="1295400"/>
              <a:chOff x="4038600" y="2590800"/>
              <a:chExt cx="902677" cy="1295400"/>
            </a:xfrm>
          </p:grpSpPr>
          <p:pic>
            <p:nvPicPr>
              <p:cNvPr id="19" name="Picture 11"/>
              <p:cNvPicPr>
                <a:picLocks noChangeAspect="1" noChangeArrowheads="1"/>
              </p:cNvPicPr>
              <p:nvPr/>
            </p:nvPicPr>
            <p:blipFill>
              <a:blip r:embed="rId4" cstate="print"/>
              <a:srcRect/>
              <a:stretch>
                <a:fillRect/>
              </a:stretch>
            </p:blipFill>
            <p:spPr bwMode="auto">
              <a:xfrm>
                <a:off x="4495800" y="2590800"/>
                <a:ext cx="445477" cy="457200"/>
              </a:xfrm>
              <a:prstGeom prst="rect">
                <a:avLst/>
              </a:prstGeom>
              <a:noFill/>
              <a:ln w="9525">
                <a:noFill/>
                <a:miter lim="800000"/>
                <a:headEnd/>
                <a:tailEnd/>
              </a:ln>
              <a:effectLst/>
            </p:spPr>
          </p:pic>
          <p:sp>
            <p:nvSpPr>
              <p:cNvPr id="20" name="Line 12"/>
              <p:cNvSpPr>
                <a:spLocks noChangeShapeType="1"/>
              </p:cNvSpPr>
              <p:nvPr/>
            </p:nvSpPr>
            <p:spPr bwMode="auto">
              <a:xfrm>
                <a:off x="4038600" y="35052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21" name="Line 12"/>
              <p:cNvSpPr>
                <a:spLocks noChangeShapeType="1"/>
              </p:cNvSpPr>
              <p:nvPr/>
            </p:nvSpPr>
            <p:spPr bwMode="auto">
              <a:xfrm flipV="1">
                <a:off x="4038600" y="29718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22" name="Straight Connector 21"/>
              <p:cNvCxnSpPr/>
              <p:nvPr/>
            </p:nvCxnSpPr>
            <p:spPr bwMode="auto">
              <a:xfrm rot="5400000">
                <a:off x="4077494" y="3313906"/>
                <a:ext cx="228600" cy="1588"/>
              </a:xfrm>
              <a:prstGeom prst="line">
                <a:avLst/>
              </a:prstGeom>
              <a:noFill/>
              <a:ln w="38100" cap="flat" cmpd="sng" algn="ctr">
                <a:solidFill>
                  <a:schemeClr val="accent6"/>
                </a:solidFill>
                <a:prstDash val="sysDot"/>
                <a:round/>
                <a:headEnd type="none" w="med" len="med"/>
                <a:tailEnd type="none" w="med" len="med"/>
              </a:ln>
              <a:effectLst/>
            </p:spPr>
          </p:cxnSp>
          <p:pic>
            <p:nvPicPr>
              <p:cNvPr id="23" name="Picture 11"/>
              <p:cNvPicPr>
                <a:picLocks noChangeAspect="1" noChangeArrowheads="1"/>
              </p:cNvPicPr>
              <p:nvPr/>
            </p:nvPicPr>
            <p:blipFill>
              <a:blip r:embed="rId4" cstate="print"/>
              <a:srcRect/>
              <a:stretch>
                <a:fillRect/>
              </a:stretch>
            </p:blipFill>
            <p:spPr bwMode="auto">
              <a:xfrm>
                <a:off x="4495800" y="3429000"/>
                <a:ext cx="445477" cy="457200"/>
              </a:xfrm>
              <a:prstGeom prst="rect">
                <a:avLst/>
              </a:prstGeom>
              <a:noFill/>
              <a:ln w="9525">
                <a:noFill/>
                <a:miter lim="800000"/>
                <a:headEnd/>
                <a:tailEnd/>
              </a:ln>
              <a:effectLst/>
            </p:spPr>
          </p:pic>
          <p:cxnSp>
            <p:nvCxnSpPr>
              <p:cNvPr id="24" name="Straight Connector 23"/>
              <p:cNvCxnSpPr/>
              <p:nvPr/>
            </p:nvCxnSpPr>
            <p:spPr bwMode="auto">
              <a:xfrm rot="5400000">
                <a:off x="4610894" y="3237706"/>
                <a:ext cx="228600" cy="1588"/>
              </a:xfrm>
              <a:prstGeom prst="line">
                <a:avLst/>
              </a:prstGeom>
              <a:noFill/>
              <a:ln w="38100" cap="flat" cmpd="sng" algn="ctr">
                <a:solidFill>
                  <a:srgbClr val="FF9900"/>
                </a:solidFill>
                <a:prstDash val="sysDot"/>
                <a:round/>
                <a:headEnd type="none" w="med" len="med"/>
                <a:tailEnd type="none" w="med" len="med"/>
              </a:ln>
              <a:effectLst/>
            </p:spPr>
          </p:cxnSp>
        </p:grpSp>
        <p:sp>
          <p:nvSpPr>
            <p:cNvPr id="25" name="TextBox 24"/>
            <p:cNvSpPr txBox="1"/>
            <p:nvPr/>
          </p:nvSpPr>
          <p:spPr>
            <a:xfrm>
              <a:off x="4953000" y="4267200"/>
              <a:ext cx="1186543" cy="307777"/>
            </a:xfrm>
            <a:prstGeom prst="rect">
              <a:avLst/>
            </a:prstGeom>
            <a:noFill/>
          </p:spPr>
          <p:txBody>
            <a:bodyPr wrap="none" rtlCol="0">
              <a:spAutoFit/>
            </a:bodyPr>
            <a:lstStyle/>
            <a:p>
              <a:r>
                <a:rPr lang="en-US" sz="1400" dirty="0" smtClean="0">
                  <a:latin typeface="Comic Sans MS" pitchFamily="66" charset="0"/>
                </a:rPr>
                <a:t>SIP Proxy C</a:t>
              </a:r>
              <a:endParaRPr lang="en-US" sz="1400" dirty="0">
                <a:latin typeface="Comic Sans MS" pitchFamily="66" charset="0"/>
              </a:endParaRPr>
            </a:p>
          </p:txBody>
        </p:sp>
        <p:sp>
          <p:nvSpPr>
            <p:cNvPr id="26" name="TextBox 25"/>
            <p:cNvSpPr txBox="1"/>
            <p:nvPr/>
          </p:nvSpPr>
          <p:spPr>
            <a:xfrm>
              <a:off x="4953000" y="3048000"/>
              <a:ext cx="1192955" cy="307777"/>
            </a:xfrm>
            <a:prstGeom prst="rect">
              <a:avLst/>
            </a:prstGeom>
            <a:noFill/>
          </p:spPr>
          <p:txBody>
            <a:bodyPr wrap="none" rtlCol="0">
              <a:spAutoFit/>
            </a:bodyPr>
            <a:lstStyle/>
            <a:p>
              <a:r>
                <a:rPr lang="en-US" sz="1400" dirty="0" smtClean="0">
                  <a:latin typeface="Comic Sans MS" pitchFamily="66" charset="0"/>
                </a:rPr>
                <a:t>SIP Proxy B</a:t>
              </a:r>
              <a:endParaRPr lang="en-US" sz="1400" dirty="0">
                <a:latin typeface="Comic Sans MS" pitchFamily="66" charset="0"/>
              </a:endParaRPr>
            </a:p>
          </p:txBody>
        </p:sp>
        <p:sp>
          <p:nvSpPr>
            <p:cNvPr id="27" name="TextBox 26"/>
            <p:cNvSpPr txBox="1"/>
            <p:nvPr/>
          </p:nvSpPr>
          <p:spPr>
            <a:xfrm>
              <a:off x="4953000" y="1828800"/>
              <a:ext cx="1210588" cy="307777"/>
            </a:xfrm>
            <a:prstGeom prst="rect">
              <a:avLst/>
            </a:prstGeom>
            <a:noFill/>
          </p:spPr>
          <p:txBody>
            <a:bodyPr wrap="none" rtlCol="0">
              <a:spAutoFit/>
            </a:bodyPr>
            <a:lstStyle/>
            <a:p>
              <a:r>
                <a:rPr lang="en-US" sz="1400" dirty="0" smtClean="0">
                  <a:latin typeface="Comic Sans MS" pitchFamily="66" charset="0"/>
                </a:rPr>
                <a:t>SIP Proxy A</a:t>
              </a:r>
              <a:endParaRPr lang="en-US" sz="1400" dirty="0">
                <a:latin typeface="Comic Sans MS" pitchFamily="66" charset="0"/>
              </a:endParaRPr>
            </a:p>
          </p:txBody>
        </p:sp>
        <p:grpSp>
          <p:nvGrpSpPr>
            <p:cNvPr id="28" name="Group 27"/>
            <p:cNvGrpSpPr/>
            <p:nvPr/>
          </p:nvGrpSpPr>
          <p:grpSpPr>
            <a:xfrm>
              <a:off x="4191000" y="3505200"/>
              <a:ext cx="914400" cy="1139186"/>
              <a:chOff x="381000" y="3962400"/>
              <a:chExt cx="914400" cy="1139186"/>
            </a:xfrm>
          </p:grpSpPr>
          <p:pic>
            <p:nvPicPr>
              <p:cNvPr id="29" name="Picture 4"/>
              <p:cNvPicPr>
                <a:picLocks noChangeAspect="1" noChangeArrowheads="1"/>
              </p:cNvPicPr>
              <p:nvPr/>
            </p:nvPicPr>
            <p:blipFill>
              <a:blip r:embed="rId5"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0" name="Picture 4"/>
              <p:cNvPicPr>
                <a:picLocks noChangeAspect="1" noChangeArrowheads="1"/>
              </p:cNvPicPr>
              <p:nvPr/>
            </p:nvPicPr>
            <p:blipFill>
              <a:blip r:embed="rId5"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1" name="Straight Connector 30"/>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2"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33"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34" name="Straight Connector 33"/>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35" name="Group 34"/>
            <p:cNvGrpSpPr/>
            <p:nvPr/>
          </p:nvGrpSpPr>
          <p:grpSpPr>
            <a:xfrm>
              <a:off x="4191000" y="2286000"/>
              <a:ext cx="914400" cy="1139186"/>
              <a:chOff x="381000" y="3962400"/>
              <a:chExt cx="914400" cy="1139186"/>
            </a:xfrm>
          </p:grpSpPr>
          <p:pic>
            <p:nvPicPr>
              <p:cNvPr id="36" name="Picture 4"/>
              <p:cNvPicPr>
                <a:picLocks noChangeAspect="1" noChangeArrowheads="1"/>
              </p:cNvPicPr>
              <p:nvPr/>
            </p:nvPicPr>
            <p:blipFill>
              <a:blip r:embed="rId5"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7" name="Picture 4"/>
              <p:cNvPicPr>
                <a:picLocks noChangeAspect="1" noChangeArrowheads="1"/>
              </p:cNvPicPr>
              <p:nvPr/>
            </p:nvPicPr>
            <p:blipFill>
              <a:blip r:embed="rId5"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8" name="Straight Connector 37"/>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9"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0"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1" name="Straight Connector 40"/>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42" name="Group 41"/>
            <p:cNvGrpSpPr/>
            <p:nvPr/>
          </p:nvGrpSpPr>
          <p:grpSpPr>
            <a:xfrm>
              <a:off x="4191000" y="990600"/>
              <a:ext cx="914400" cy="1139186"/>
              <a:chOff x="381000" y="3962400"/>
              <a:chExt cx="914400" cy="1139186"/>
            </a:xfrm>
          </p:grpSpPr>
          <p:pic>
            <p:nvPicPr>
              <p:cNvPr id="43" name="Picture 4"/>
              <p:cNvPicPr>
                <a:picLocks noChangeAspect="1" noChangeArrowheads="1"/>
              </p:cNvPicPr>
              <p:nvPr/>
            </p:nvPicPr>
            <p:blipFill>
              <a:blip r:embed="rId5"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44" name="Picture 4"/>
              <p:cNvPicPr>
                <a:picLocks noChangeAspect="1" noChangeArrowheads="1"/>
              </p:cNvPicPr>
              <p:nvPr/>
            </p:nvPicPr>
            <p:blipFill>
              <a:blip r:embed="rId5"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45" name="Straight Connector 44"/>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46"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7"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8" name="Straight Connector 47"/>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sp>
        <p:nvSpPr>
          <p:cNvPr id="50" name="Slide Number Placeholder 49"/>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95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95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p:bldP spid="8" grpId="3"/>
    </p:bldLst>
  </p:timing>
</p:sld>
</file>

<file path=ppt/theme/theme1.xml><?xml version="1.0" encoding="utf-8"?>
<a:theme xmlns:a="http://schemas.openxmlformats.org/drawingml/2006/main" name="Theme1">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rebuchet MS"/>
        <a:ea typeface="Arial"/>
        <a:cs typeface="Arial"/>
      </a:majorFont>
      <a:minorFont>
        <a:latin typeface="Trebuchet MS"/>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ea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1">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rebuchet MS"/>
        <a:ea typeface="Arial"/>
        <a:cs typeface="Arial"/>
      </a:majorFont>
      <a:minorFont>
        <a:latin typeface="Trebuchet MS"/>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ea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14503</TotalTime>
  <Words>5918</Words>
  <Application>Microsoft Macintosh PowerPoint</Application>
  <PresentationFormat>On-screen Show (4:3)</PresentationFormat>
  <Paragraphs>1291</Paragraphs>
  <Slides>79</Slides>
  <Notes>31</Notes>
  <HiddenSlides>3</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79</vt:i4>
      </vt:variant>
    </vt:vector>
  </HeadingPairs>
  <TitlesOfParts>
    <vt:vector size="82" baseType="lpstr">
      <vt:lpstr>Theme1</vt:lpstr>
      <vt:lpstr>1_Theme1</vt:lpstr>
      <vt:lpstr>Visio</vt:lpstr>
      <vt:lpstr>SIP Server Overload Control </vt:lpstr>
      <vt:lpstr>Outline</vt:lpstr>
      <vt:lpstr>The Protocol Zoo</vt:lpstr>
      <vt:lpstr>The Protocol Zoo</vt:lpstr>
      <vt:lpstr>SIP – Session Initiation Protocol</vt:lpstr>
      <vt:lpstr>SIP Proxying</vt:lpstr>
      <vt:lpstr>SIP Server Overload: Motivation - When does it happen?</vt:lpstr>
      <vt:lpstr>SIP Server Overload: Real Data</vt:lpstr>
      <vt:lpstr>SIP Server Overload Categorized - Proxy to Proxy Overload</vt:lpstr>
      <vt:lpstr>SIP Server Overload Categorized – UA to Registrar Overload</vt:lpstr>
      <vt:lpstr>SIP Server Overload: Existing Overload Control Layering </vt:lpstr>
      <vt:lpstr>SIP Server Overload: Borrow from HTTP Overload Control?  </vt:lpstr>
      <vt:lpstr>SIP Server Overload: Transport Layer Overload Control for SIP?</vt:lpstr>
      <vt:lpstr>SIP Server Overload: The Family Tree</vt:lpstr>
      <vt:lpstr>SIP Server Overload: The Family Tree</vt:lpstr>
      <vt:lpstr>SIP Server Overload: Filter-based Control – Push Control to the Edge</vt:lpstr>
      <vt:lpstr>SIP Server Overload: The Family Tree</vt:lpstr>
      <vt:lpstr>SIP Server Overload: The Family Tree</vt:lpstr>
      <vt:lpstr>SIP over UDP: Simple Dropping upon overload?</vt:lpstr>
      <vt:lpstr>SIP over UDP: Message Rejection upon Overload?</vt:lpstr>
      <vt:lpstr>Feedback-based SIP Overload Control</vt:lpstr>
      <vt:lpstr>Absolute Rate Feedback</vt:lpstr>
      <vt:lpstr>Relative Rate Feedback</vt:lpstr>
      <vt:lpstr>Window Feedback</vt:lpstr>
      <vt:lpstr>Feedback-based SIP Overload Control: Design Requirements</vt:lpstr>
      <vt:lpstr>Window-based Feedback Control Algorithms</vt:lpstr>
      <vt:lpstr>Rate-based Feedback Control Algorithms</vt:lpstr>
      <vt:lpstr>Simulation Assumptions and Metrics</vt:lpstr>
      <vt:lpstr>SIP Overload Performance without any Feedback Control</vt:lpstr>
      <vt:lpstr>Feedback based SIP Overload Control:  Best Performance Comparison across Algorithms </vt:lpstr>
      <vt:lpstr>SIP Overload Control: Fairness </vt:lpstr>
      <vt:lpstr>Dynamic Load Performance w/ Provider Centric Fairness</vt:lpstr>
      <vt:lpstr>Dynamic Load Performance w/ User Centric Fairness</vt:lpstr>
      <vt:lpstr>Feedback based SIP Overload Control: Conclusions</vt:lpstr>
      <vt:lpstr>SIP Server Overload: The Family Tree</vt:lpstr>
      <vt:lpstr>SIP Server Overload: The Family Tree</vt:lpstr>
      <vt:lpstr>SIP over TCP</vt:lpstr>
      <vt:lpstr>TCP Flow Control: Preventing Receiver Overflow</vt:lpstr>
      <vt:lpstr>SIP Over TCP Testbed</vt:lpstr>
      <vt:lpstr>SIP over TCP: Default Performance</vt:lpstr>
      <vt:lpstr>Default SIP over TCP Internals: Final Screen Log</vt:lpstr>
      <vt:lpstr>Default SIP over TCP Internals: Post Dial Delay</vt:lpstr>
      <vt:lpstr>SIP over TCP Overload Control: Observations and Solutions</vt:lpstr>
      <vt:lpstr>SIP Over TCP Overload Control Mechanism: DC+MB</vt:lpstr>
      <vt:lpstr>Why does DC+MB still fail and how to fix it?</vt:lpstr>
      <vt:lpstr>SIP Over TCP Overload Control Mechanism: DC+MB+SF</vt:lpstr>
      <vt:lpstr>DC+MB+SF: Throughput</vt:lpstr>
      <vt:lpstr>DC+MB+SF: Post Dial Delay</vt:lpstr>
      <vt:lpstr>SIP Over TCP Overload Control Mechanism: VDC+MB</vt:lpstr>
      <vt:lpstr>Smart forwarding for Virtual Dual Connection</vt:lpstr>
      <vt:lpstr>VDC+MB+SF: Throughput</vt:lpstr>
      <vt:lpstr>VDC+MB+SF: Post Dial Delay Comparing with DC+MB+SF</vt:lpstr>
      <vt:lpstr>VDC+MB+SF: Buffer tuning </vt:lpstr>
      <vt:lpstr>Overall Performance VDC+MRB+SF: Using 1SE / 3SE / 10SE</vt:lpstr>
      <vt:lpstr>VDC+MRB+SF: Comparing 1SE, 3SE and 10SE </vt:lpstr>
      <vt:lpstr>VDC+MRB+SF: Receiving Buffer Impact 10 SE w/ 11 Times Overload</vt:lpstr>
      <vt:lpstr>VDC+MRB+SF: Fairness</vt:lpstr>
      <vt:lpstr>Insights from Our SIP over TCP Overload Control Study</vt:lpstr>
      <vt:lpstr>SIP Server Overload: The Family Tree</vt:lpstr>
      <vt:lpstr>SIP Server Overload: Conclusion</vt:lpstr>
      <vt:lpstr>End</vt:lpstr>
      <vt:lpstr>Backup slides – VoIP basics</vt:lpstr>
      <vt:lpstr>VoIP - A Typical Internet Mulitmedia Service</vt:lpstr>
      <vt:lpstr>VoIP - A Typical Internet Mulitmedia Service</vt:lpstr>
      <vt:lpstr>VoIP - A Typical Internet Mulitmedia Service</vt:lpstr>
      <vt:lpstr>Backup slides – SIP Overload over UDP</vt:lpstr>
      <vt:lpstr>Feedback-based SIP Overload Control: Design Decisions</vt:lpstr>
      <vt:lpstr>Feedback based SIP Overload Control: Sensitivity of Budget Queuing Delay and Control Interval </vt:lpstr>
      <vt:lpstr>Backup slides – SIP Overload over UDP</vt:lpstr>
      <vt:lpstr>Default SIP over TCP Internals: RE Average Message Processing Rate</vt:lpstr>
      <vt:lpstr>Default SIP over TCP Internals: UAS Total Messages Processed</vt:lpstr>
      <vt:lpstr>DC+MB+SF: RE Average Message Processing</vt:lpstr>
      <vt:lpstr>VDC+MB+SF: RE and UAS Message Processing</vt:lpstr>
      <vt:lpstr>VDC+MB+SF: Relaxing the Application Buffer</vt:lpstr>
      <vt:lpstr>Relaxing Receive Buffer and Application buffer</vt:lpstr>
      <vt:lpstr>Relaxing both Receive and Application Buffer: Post Dial Delay</vt:lpstr>
      <vt:lpstr>Relaxing Send Buffer</vt:lpstr>
      <vt:lpstr>Relaxing Send Buffer</vt:lpstr>
      <vt:lpstr>Overall Performance DC+MRB+SF vs. VDC+MRB+SF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Scalable, Robust and Secure Signaling for Internet Multimedia Services</dc:title>
  <dc:creator>charles</dc:creator>
  <cp:lastModifiedBy>Henning Schulzrinne</cp:lastModifiedBy>
  <cp:revision>1375</cp:revision>
  <dcterms:created xsi:type="dcterms:W3CDTF">2009-10-28T15:07:31Z</dcterms:created>
  <dcterms:modified xsi:type="dcterms:W3CDTF">2009-10-28T19:22:00Z</dcterms:modified>
</cp:coreProperties>
</file>