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2"/>
  </p:notesMasterIdLst>
  <p:sldIdLst>
    <p:sldId id="287" r:id="rId2"/>
    <p:sldId id="257" r:id="rId3"/>
    <p:sldId id="288" r:id="rId4"/>
    <p:sldId id="289" r:id="rId5"/>
    <p:sldId id="292" r:id="rId6"/>
    <p:sldId id="291" r:id="rId7"/>
    <p:sldId id="294" r:id="rId8"/>
    <p:sldId id="295" r:id="rId9"/>
    <p:sldId id="296" r:id="rId10"/>
    <p:sldId id="297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CFC073F5-0A6C-4E1D-B76E-E7B252D86A6C}" type="datetimeFigureOut">
              <a:rPr lang="en-US"/>
              <a:pPr/>
              <a:t>8/10/2009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04AC1F3A-351A-400B-B2AF-BA41E3FA7B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54AEF-B4FB-48FE-89B3-22E35AFA3C6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23888-969C-4D7D-BCC0-CF1C6A5752B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E6BF-BCAD-43F1-AD3E-B433329F617D}" type="datetime1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02D9-90D4-4E6C-B58F-7A10C8770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23FA-BF20-4840-8E55-4AFC1EEEA7AA}" type="datetime1">
              <a:rPr lang="en-US"/>
              <a:pPr>
                <a:defRPr/>
              </a:pPr>
              <a:t>8/10/2009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9613-868E-4ED3-8FA7-C7FB56F09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2419-5AE6-4AD7-ACCD-87290DE957D6}" type="datetime1">
              <a:rPr lang="en-US"/>
              <a:pPr>
                <a:defRPr/>
              </a:pPr>
              <a:t>8/10/2009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0F9A-F5BB-44A9-9D0B-FEAEE420A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9AF3-EDCE-4985-91FA-80AF1808F1D8}" type="datetime1">
              <a:rPr lang="en-US"/>
              <a:pPr>
                <a:defRPr/>
              </a:pPr>
              <a:t>8/10/2009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6271-B1D6-45CB-88AB-81E2B1147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591A-E970-41A9-B536-AEDD032BE01B}" type="datetime1">
              <a:rPr lang="en-US"/>
              <a:pPr>
                <a:defRPr/>
              </a:pPr>
              <a:t>8/10/2009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3891-B93C-465A-8117-8CBD457C3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7FBA-BCB8-445E-B467-0259CE0B7E31}" type="datetime1">
              <a:rPr lang="en-US"/>
              <a:pPr>
                <a:defRPr/>
              </a:pPr>
              <a:t>8/10/2009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63F3-52E3-4C93-94A2-4DC14C7B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F462-416B-4763-BA75-C397390FE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6AB4-B20B-4620-A80F-E7AB2C2F71F9}" type="datetime1">
              <a:rPr lang="en-US"/>
              <a:pPr>
                <a:defRPr/>
              </a:pPr>
              <a:t>8/10/2009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0885-9847-4A34-87F9-BDF7C092E060}" type="datetime1">
              <a:rPr lang="en-US"/>
              <a:pPr>
                <a:defRPr/>
              </a:pPr>
              <a:t>8/10/2009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947C-5D8D-4D4C-8215-DB805998E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8E392-C95A-44AD-9556-5BA68A83DAF7}" type="datetime1">
              <a:rPr lang="en-US"/>
              <a:pPr>
                <a:defRPr/>
              </a:pPr>
              <a:t>8/10/2009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3A71-607F-4718-A63D-C90D8B5C7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B370-8073-4A0B-8F41-907924B9D534}" type="datetime1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3ED1-8A73-4D86-B801-F6D0F9CE1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6DF8-48CD-4D05-BAFB-4D9088EB0CDA}" type="datetime1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A613-E1DA-4F87-B662-110E8EE7E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F993E9-A8E0-4A51-A9A9-EB5025BD5290}" type="datetime1">
              <a:rPr lang="en-US"/>
              <a:pPr>
                <a:defRPr/>
              </a:pPr>
              <a:t>8/10/2009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C5607E-C588-4613-B05F-4184BBFF6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200" smtClean="0"/>
              <a:t/>
            </a:r>
            <a:br>
              <a:rPr sz="3200" smtClean="0"/>
            </a:br>
            <a:r>
              <a:rPr sz="3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vDelay</a:t>
            </a:r>
            <a:r>
              <a:rPr sz="3200" smtClean="0"/>
              <a:t>: A tool to measure capture-to-display latency and frame rate</a:t>
            </a:r>
            <a:endParaRPr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78486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7540625" y="6488113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August 10,2009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6E1EE7-6510-4F21-8F9A-D3C39AD28A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609600" y="3852863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200" spc="100" dirty="0">
                <a:solidFill>
                  <a:schemeClr val="tx2"/>
                </a:solidFill>
                <a:latin typeface="+mn-lt"/>
              </a:rPr>
              <a:t>Omer </a:t>
            </a:r>
            <a:r>
              <a:rPr lang="en-US" sz="2200" spc="100" dirty="0" err="1">
                <a:solidFill>
                  <a:schemeClr val="tx2"/>
                </a:solidFill>
                <a:latin typeface="+mn-lt"/>
              </a:rPr>
              <a:t>Boyaci</a:t>
            </a:r>
            <a:r>
              <a:rPr lang="en-US" sz="2200" spc="100" dirty="0">
                <a:solidFill>
                  <a:schemeClr val="tx2"/>
                </a:solidFill>
                <a:latin typeface="+mn-lt"/>
              </a:rPr>
              <a:t>, Andrea Forte, </a:t>
            </a:r>
            <a:r>
              <a:rPr lang="en-US" sz="2200" spc="100" dirty="0" err="1">
                <a:solidFill>
                  <a:schemeClr val="tx2"/>
                </a:solidFill>
                <a:latin typeface="+mn-lt"/>
              </a:rPr>
              <a:t>Salman</a:t>
            </a:r>
            <a:r>
              <a:rPr lang="en-US" sz="2200" spc="1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spc="100" dirty="0" err="1">
                <a:solidFill>
                  <a:schemeClr val="tx2"/>
                </a:solidFill>
                <a:latin typeface="+mn-lt"/>
              </a:rPr>
              <a:t>Abdulbaset</a:t>
            </a:r>
            <a:r>
              <a:rPr lang="en-US" sz="2200" spc="100" dirty="0">
                <a:solidFill>
                  <a:schemeClr val="tx2"/>
                </a:solidFill>
                <a:latin typeface="+mn-lt"/>
              </a:rPr>
              <a:t> and Henning </a:t>
            </a:r>
            <a:r>
              <a:rPr lang="en-US" sz="2200" spc="100" dirty="0" err="1">
                <a:solidFill>
                  <a:schemeClr val="tx2"/>
                </a:solidFill>
                <a:latin typeface="+mn-lt"/>
              </a:rPr>
              <a:t>Schulzrinne</a:t>
            </a:r>
            <a:endParaRPr lang="en-US" sz="2200" spc="1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Video chat applications have very different congestion control mechanism.</a:t>
            </a:r>
          </a:p>
          <a:p>
            <a:r>
              <a:rPr lang="en-US" smtClean="0"/>
              <a:t>Big DSL/cable modem buffers increase network latency in case of congestions.</a:t>
            </a:r>
          </a:p>
          <a:p>
            <a:r>
              <a:rPr lang="en-US" smtClean="0"/>
              <a:t>Capture-to-display latency of video chat applications varies from 70ms to 300ms.</a:t>
            </a:r>
          </a:p>
        </p:txBody>
      </p:sp>
      <p:sp>
        <p:nvSpPr>
          <p:cNvPr id="808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55DA98-0DC5-4575-9CEC-8BF74DE6CA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Conclusion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Introduction</a:t>
            </a:r>
            <a:endParaRPr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 lvl="1"/>
            <a:r>
              <a:rPr lang="en-US" smtClean="0"/>
              <a:t>Measures capture-to-display latency and frame rate of a video chat session</a:t>
            </a:r>
          </a:p>
          <a:p>
            <a:pPr lvl="1"/>
            <a:r>
              <a:rPr lang="en-US" smtClean="0"/>
              <a:t>Do not require access to source code or network stream</a:t>
            </a:r>
          </a:p>
          <a:p>
            <a:pPr lvl="1"/>
            <a:r>
              <a:rPr lang="en-US" smtClean="0"/>
              <a:t>No modifications to the executables</a:t>
            </a:r>
          </a:p>
          <a:p>
            <a:pPr lvl="1"/>
            <a:r>
              <a:rPr lang="en-US" smtClean="0"/>
              <a:t>Sender and receiver side vDelay applications are written in Java so it is platform independent.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274E81-21C6-4B8A-8133-F747DD8E8D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6758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E9E410-E8FE-43AC-83BC-F540B90E01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vDelay</a:t>
            </a:r>
            <a:endParaRPr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15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306E32-39C5-4E35-A4CD-94B4D81E6F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vDelay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 Layer (Java)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Renders the timestamp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6670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Operating System (Frame Buffer)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5814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Display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(LCD)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4958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Webcam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4102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Video Chat App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(Encoding)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3581400"/>
            <a:ext cx="266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Application Layer 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(Java)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Captures the timestamp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5400" y="44958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Operating System (Frame Buffer)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15200" y="35814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Display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(LCD)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05400" y="54102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Video Chat App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(Decoding)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352800" y="5486400"/>
            <a:ext cx="1524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Frame</a:t>
            </a:r>
            <a:endParaRPr lang="en-US" dirty="0"/>
          </a:p>
        </p:txBody>
      </p:sp>
      <p:sp>
        <p:nvSpPr>
          <p:cNvPr id="70670" name="Content Placeholder 2"/>
          <p:cNvSpPr>
            <a:spLocks/>
          </p:cNvSpPr>
          <p:nvPr/>
        </p:nvSpPr>
        <p:spPr bwMode="auto">
          <a:xfrm>
            <a:off x="685800" y="1371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None/>
            </a:pPr>
            <a:r>
              <a:rPr lang="en-US" sz="2000" u="sng">
                <a:solidFill>
                  <a:schemeClr val="tx2"/>
                </a:solidFill>
                <a:latin typeface="Constantia" pitchFamily="18" charset="0"/>
              </a:rPr>
              <a:t>Sender side</a:t>
            </a:r>
          </a:p>
        </p:txBody>
      </p:sp>
      <p:sp>
        <p:nvSpPr>
          <p:cNvPr id="70671" name="Content Placeholder 2"/>
          <p:cNvSpPr>
            <a:spLocks/>
          </p:cNvSpPr>
          <p:nvPr/>
        </p:nvSpPr>
        <p:spPr bwMode="auto">
          <a:xfrm>
            <a:off x="5410200" y="3124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None/>
            </a:pPr>
            <a:r>
              <a:rPr lang="en-US" sz="2000" u="sng">
                <a:solidFill>
                  <a:schemeClr val="tx2"/>
                </a:solidFill>
                <a:latin typeface="Constantia" pitchFamily="18" charset="0"/>
              </a:rPr>
              <a:t>Receiver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27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272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6"/>
          <p:cNvSpPr txBox="1">
            <a:spLocks noChangeArrowheads="1"/>
          </p:cNvSpPr>
          <p:nvPr/>
        </p:nvSpPr>
        <p:spPr bwMode="auto">
          <a:xfrm>
            <a:off x="2057400" y="3048000"/>
            <a:ext cx="4830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atin typeface="Constantia" pitchFamily="18" charset="0"/>
              </a:rPr>
              <a:t>Demo </a:t>
            </a:r>
          </a:p>
          <a:p>
            <a:pPr algn="ctr"/>
            <a:r>
              <a:rPr lang="en-US" sz="4000" b="1">
                <a:latin typeface="Constantia" pitchFamily="18" charset="0"/>
              </a:rPr>
              <a:t>Rendering Barcode</a:t>
            </a:r>
            <a:endParaRPr lang="en-US" b="1">
              <a:latin typeface="Constantia" pitchFamily="18" charset="0"/>
            </a:endParaRPr>
          </a:p>
        </p:txBody>
      </p:sp>
      <p:sp>
        <p:nvSpPr>
          <p:cNvPr id="686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686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4D9A7-12E2-4379-8EFE-39E7D65C84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vDelay</a:t>
            </a:r>
            <a:endParaRPr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49350"/>
            <a:ext cx="487203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 descr="barcod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1081088"/>
            <a:ext cx="649922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Content Placeholder 2"/>
          <p:cNvSpPr>
            <a:spLocks/>
          </p:cNvSpPr>
          <p:nvPr/>
        </p:nvSpPr>
        <p:spPr bwMode="auto">
          <a:xfrm>
            <a:off x="152400" y="57912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None/>
            </a:pPr>
            <a:r>
              <a:rPr lang="en-US">
                <a:solidFill>
                  <a:schemeClr val="tx2"/>
                </a:solidFill>
                <a:latin typeface="Constantia" pitchFamily="18" charset="0"/>
              </a:rPr>
              <a:t>Screenshot of the receiver side vDelay application. </a:t>
            </a:r>
          </a:p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None/>
            </a:pPr>
            <a:r>
              <a:rPr lang="en-US">
                <a:solidFill>
                  <a:schemeClr val="tx2"/>
                </a:solidFill>
                <a:latin typeface="Constantia" pitchFamily="18" charset="0"/>
              </a:rPr>
              <a:t>FPS, CDL, and FRR statistics are shown at the top of the image. </a:t>
            </a:r>
          </a:p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None/>
            </a:pPr>
            <a:r>
              <a:rPr lang="en-US">
                <a:solidFill>
                  <a:schemeClr val="tx2"/>
                </a:solidFill>
                <a:latin typeface="Constantia" pitchFamily="18" charset="0"/>
              </a:rPr>
              <a:t>The barcode received from the caller agent is also visible.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85598E-7A69-4466-99D3-9B3BE8EB5F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vDelay (Tools)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09600" y="1811338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 Layer (Java)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Renders the timestamp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0" y="1828800"/>
            <a:ext cx="266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Application Layer 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(Java)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Captures the timestamp</a:t>
            </a:r>
          </a:p>
        </p:txBody>
      </p:sp>
      <p:sp>
        <p:nvSpPr>
          <p:cNvPr id="72709" name="TextBox 18"/>
          <p:cNvSpPr txBox="1">
            <a:spLocks noChangeArrowheads="1"/>
          </p:cNvSpPr>
          <p:nvPr/>
        </p:nvSpPr>
        <p:spPr bwMode="auto">
          <a:xfrm>
            <a:off x="533400" y="2711450"/>
            <a:ext cx="3617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EAN-8 barcodes</a:t>
            </a:r>
          </a:p>
          <a:p>
            <a:r>
              <a:rPr lang="en-US">
                <a:latin typeface="Constantia" pitchFamily="18" charset="0"/>
              </a:rPr>
              <a:t>Barcode4J library (10000 barcodes)</a:t>
            </a:r>
          </a:p>
        </p:txBody>
      </p:sp>
      <p:pic>
        <p:nvPicPr>
          <p:cNvPr id="727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63938"/>
            <a:ext cx="25908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181600" y="2773362"/>
            <a:ext cx="3919919" cy="17543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Screen Capture (Java)(</a:t>
            </a:r>
            <a:r>
              <a:rPr lang="en-US" strike="sngStrike" dirty="0">
                <a:latin typeface="+mn-lt"/>
              </a:rPr>
              <a:t>Aero</a:t>
            </a:r>
            <a:r>
              <a:rPr lang="en-US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Checks whether new frame or not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If new -&gt;</a:t>
            </a:r>
            <a:r>
              <a:rPr lang="en-US" dirty="0" err="1">
                <a:latin typeface="+mn-lt"/>
              </a:rPr>
              <a:t>Zxing</a:t>
            </a:r>
            <a:r>
              <a:rPr lang="en-US" dirty="0">
                <a:latin typeface="+mn-lt"/>
              </a:rPr>
              <a:t> library (Google Code)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Reports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Frame per second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Capture-to-display latency </a:t>
            </a:r>
          </a:p>
        </p:txBody>
      </p:sp>
      <p:sp>
        <p:nvSpPr>
          <p:cNvPr id="72714" name="Content Placeholder 2"/>
          <p:cNvSpPr>
            <a:spLocks/>
          </p:cNvSpPr>
          <p:nvPr/>
        </p:nvSpPr>
        <p:spPr bwMode="auto">
          <a:xfrm>
            <a:off x="762000" y="1371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None/>
            </a:pPr>
            <a:r>
              <a:rPr lang="en-US" sz="2000" u="sng">
                <a:solidFill>
                  <a:schemeClr val="tx2"/>
                </a:solidFill>
                <a:latin typeface="Constantia" pitchFamily="18" charset="0"/>
              </a:rPr>
              <a:t>Sender side</a:t>
            </a:r>
          </a:p>
        </p:txBody>
      </p:sp>
      <p:sp>
        <p:nvSpPr>
          <p:cNvPr id="72715" name="Content Placeholder 2"/>
          <p:cNvSpPr>
            <a:spLocks/>
          </p:cNvSpPr>
          <p:nvPr/>
        </p:nvSpPr>
        <p:spPr bwMode="auto">
          <a:xfrm>
            <a:off x="5334000" y="1371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None/>
            </a:pPr>
            <a:r>
              <a:rPr lang="en-US" sz="2000" u="sng">
                <a:solidFill>
                  <a:schemeClr val="tx2"/>
                </a:solidFill>
                <a:latin typeface="Constantia" pitchFamily="18" charset="0"/>
              </a:rPr>
              <a:t>Receiver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Shutter speed of the webcam</a:t>
            </a:r>
          </a:p>
          <a:p>
            <a:pPr lvl="1"/>
            <a:r>
              <a:rPr lang="en-US" smtClean="0"/>
              <a:t>Lower is better (1ms worked for us)</a:t>
            </a:r>
          </a:p>
          <a:p>
            <a:r>
              <a:rPr lang="en-US" smtClean="0"/>
              <a:t>Gain (Aperture)</a:t>
            </a:r>
          </a:p>
          <a:p>
            <a:pPr lvl="1"/>
            <a:r>
              <a:rPr lang="en-US" smtClean="0"/>
              <a:t>Should be set to maximum to decrease shutter speed</a:t>
            </a:r>
          </a:p>
          <a:p>
            <a:r>
              <a:rPr lang="en-US" smtClean="0"/>
              <a:t>LCD vertical refresh rate</a:t>
            </a:r>
          </a:p>
          <a:p>
            <a:pPr lvl="1"/>
            <a:r>
              <a:rPr lang="en-US" smtClean="0"/>
              <a:t>Higher is better (60Hz in our case)</a:t>
            </a:r>
          </a:p>
          <a:p>
            <a:r>
              <a:rPr lang="en-US" smtClean="0"/>
              <a:t>LCD latency</a:t>
            </a:r>
          </a:p>
          <a:p>
            <a:pPr lvl="1"/>
            <a:r>
              <a:rPr lang="en-US" smtClean="0"/>
              <a:t>Lower is better (5ms in our case)</a:t>
            </a:r>
          </a:p>
          <a:p>
            <a:r>
              <a:rPr lang="en-US" smtClean="0"/>
              <a:t>Video quality</a:t>
            </a:r>
          </a:p>
          <a:p>
            <a:pPr lvl="1"/>
            <a:r>
              <a:rPr lang="en-US" smtClean="0"/>
              <a:t>Reading barcodes are easier for HQ video</a:t>
            </a:r>
          </a:p>
        </p:txBody>
      </p:sp>
      <p:sp>
        <p:nvSpPr>
          <p:cNvPr id="7373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7E5954-07DA-44F6-AD31-2AD1C88F62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vDelay: Important factors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D4670D-C726-4390-9529-A8230287E4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vDelay: Results (Latency)</a:t>
            </a:r>
            <a:endParaRPr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285875"/>
            <a:ext cx="89249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A9026D-C8BA-42CB-ACBE-A1B332D555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vDelay: Results (Frame per sec)</a:t>
            </a:r>
            <a:endParaRPr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524000"/>
            <a:ext cx="8439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ral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General presentation</Template>
  <TotalTime>42</TotalTime>
  <Words>240</Words>
  <Application>Microsoft Office PowerPoint</Application>
  <PresentationFormat>On-screen Show (4:3)</PresentationFormat>
  <Paragraphs>68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Constantia</vt:lpstr>
      <vt:lpstr>Arial</vt:lpstr>
      <vt:lpstr>Wingdings 2</vt:lpstr>
      <vt:lpstr>Calibri</vt:lpstr>
      <vt:lpstr>General presentation</vt:lpstr>
      <vt:lpstr>General presentation</vt:lpstr>
      <vt:lpstr>General presentation</vt:lpstr>
      <vt:lpstr>General presentation</vt:lpstr>
      <vt:lpstr>General presentation</vt:lpstr>
      <vt:lpstr>General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4</cp:revision>
  <dcterms:created xsi:type="dcterms:W3CDTF">2009-04-28T09:33:12Z</dcterms:created>
  <dcterms:modified xsi:type="dcterms:W3CDTF">2009-08-10T18:02:56Z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TC101079711033</vt:lpwstr>
  </property>
</Properties>
</file>