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31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7" r:id="rId3"/>
    <p:sldId id="257" r:id="rId4"/>
    <p:sldId id="273" r:id="rId5"/>
    <p:sldId id="265" r:id="rId6"/>
    <p:sldId id="258" r:id="rId7"/>
    <p:sldId id="262" r:id="rId8"/>
    <p:sldId id="274" r:id="rId9"/>
    <p:sldId id="264" r:id="rId10"/>
    <p:sldId id="266" r:id="rId11"/>
    <p:sldId id="259" r:id="rId12"/>
    <p:sldId id="260" r:id="rId13"/>
    <p:sldId id="261" r:id="rId14"/>
    <p:sldId id="263" r:id="rId15"/>
    <p:sldId id="268" r:id="rId16"/>
    <p:sldId id="269" r:id="rId17"/>
    <p:sldId id="272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F3A5A-72A1-0C43-9CCD-9458BBC34A76}" type="datetimeFigureOut">
              <a:rPr lang="en-US" smtClean="0"/>
              <a:pPr/>
              <a:t>8/3/09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E23D0-37D1-8E45-96B8-56FE4442C4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C7B84-5C81-A348-9D97-A454CE06D7EF}" type="datetimeFigureOut">
              <a:rPr lang="en-US" smtClean="0"/>
              <a:pPr/>
              <a:t>8/3/09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7D3A1-B5DA-1247-9A8B-607C4E984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54C2F6-EEAC-4C47-97A3-D230BDCB97FD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AD2EAA-DBED-FF4F-9112-8628D04A5CF3}" type="slidenum">
              <a:rPr lang="en-US"/>
              <a:pPr/>
              <a:t>13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4C055D-4E46-314E-BA42-CBB714CB4342}" type="slidenum">
              <a:rPr lang="en-US"/>
              <a:pPr/>
              <a:t>14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673"/>
            <a:ext cx="5029200" cy="411456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702B00CB-D202-0341-9110-C858DA1C9BDB}" type="datetime1">
              <a:rPr lang="en-US" smtClean="0"/>
              <a:pPr/>
              <a:t>8/3/09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SmartGrid forum 8/3/09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6FE4E5A-7D68-3942-B83E-3AD163A37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D0752-E825-EE4D-9DD9-54A423E12310}" type="datetime1">
              <a:rPr lang="en-US" smtClean="0"/>
              <a:pPr/>
              <a:t>8/3/09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SmartGrid forum 8/3/09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51E4-DA63-7049-9ABD-36FAE54BC188}" type="datetime1">
              <a:rPr lang="en-US" smtClean="0"/>
              <a:pPr/>
              <a:t>8/3/09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SmartGrid forum 8/3/09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451E4-DA63-7049-9ABD-36FAE54BC188}" type="datetime1">
              <a:rPr lang="en-US" smtClean="0"/>
              <a:pPr/>
              <a:t>8/3/09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SmartGrid forum 8/3/09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2A1E7-25F6-FA46-BDB3-B7B01AF94AD2}" type="datetime1">
              <a:rPr lang="en-US" smtClean="0"/>
              <a:pPr/>
              <a:t>8/3/09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SmartGrid forum 8/3/09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9536-3CCD-DC4E-8CED-A9D9174B8E96}" type="datetime1">
              <a:rPr lang="en-US" smtClean="0"/>
              <a:pPr/>
              <a:t>8/3/09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SmartGrid forum 8/3/09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157163"/>
            <a:ext cx="8229600" cy="949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IEEE DLT 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1E39C-4290-E842-AC6C-82ABBDB3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EA1B1-4230-E34D-82B3-C0CDB84E67AC}" type="datetime1">
              <a:rPr lang="en-US" smtClean="0"/>
              <a:pPr/>
              <a:t>8/3/09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SmartGrid forum 8/3/09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8C409-2C5E-DF4D-8AFA-471537053C9F}" type="datetime1">
              <a:rPr lang="en-US" smtClean="0"/>
              <a:pPr/>
              <a:t>8/3/09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SmartGrid forum 8/3/09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58FC6-DEB2-174A-8782-56626BBE24ED}" type="datetime1">
              <a:rPr lang="en-US" smtClean="0"/>
              <a:pPr/>
              <a:t>8/3/09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SmartGrid forum 8/3/09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2326-DE3C-8348-B1FF-A9DEFEAB7577}" type="datetime1">
              <a:rPr lang="en-US" smtClean="0"/>
              <a:pPr/>
              <a:t>8/3/09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SmartGrid forum 8/3/09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7DA32-B935-E94D-B1A8-7977D312D809}" type="datetime1">
              <a:rPr lang="en-US" smtClean="0"/>
              <a:pPr/>
              <a:t>8/3/09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SmartGrid forum 8/3/09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BE99-3799-564E-9466-E84A606D1F6D}" type="datetime1">
              <a:rPr lang="en-US" smtClean="0"/>
              <a:pPr/>
              <a:t>8/3/09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SmartGrid forum 8/3/09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4D451E4-DA63-7049-9ABD-36FAE54BC188}" type="datetime1">
              <a:rPr lang="en-US" smtClean="0"/>
              <a:pPr/>
              <a:t>8/3/09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SmartGrid forum 8/3/09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46FE4E5A-7D68-3942-B83E-3AD163A376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5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5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583036"/>
            <a:ext cx="7214004" cy="29221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89" dirty="0" smtClean="0"/>
              <a:t>Internet protocols for the </a:t>
            </a:r>
            <a:r>
              <a:rPr lang="en-US" sz="4889" dirty="0" err="1" smtClean="0"/>
              <a:t>SmartGrid</a:t>
            </a:r>
            <a:r>
              <a:rPr lang="en-US" sz="4889" dirty="0" smtClean="0"/>
              <a:t> – architectural </a:t>
            </a:r>
            <a:r>
              <a:rPr lang="en-US" sz="4889" dirty="0" smtClean="0"/>
              <a:t>considerations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Henning Schulzrinne</a:t>
            </a:r>
          </a:p>
          <a:p>
            <a:r>
              <a:rPr lang="en-US" dirty="0" smtClean="0"/>
              <a:t>Columbia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Requirements: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protocols must support diagnostics</a:t>
            </a:r>
          </a:p>
          <a:p>
            <a:pPr lvl="1"/>
            <a:r>
              <a:rPr lang="en-US" dirty="0" err="1" smtClean="0"/>
              <a:t>reachability</a:t>
            </a:r>
            <a:r>
              <a:rPr lang="en-US" dirty="0" smtClean="0"/>
              <a:t> (“ping”)</a:t>
            </a:r>
          </a:p>
          <a:p>
            <a:pPr lvl="1"/>
            <a:r>
              <a:rPr lang="en-US" dirty="0" err="1" smtClean="0"/>
              <a:t>liveness</a:t>
            </a:r>
            <a:r>
              <a:rPr lang="en-US" dirty="0" smtClean="0"/>
              <a:t> (e.g., HTTP options)</a:t>
            </a:r>
          </a:p>
          <a:p>
            <a:pPr lvl="1"/>
            <a:r>
              <a:rPr lang="en-US" dirty="0" smtClean="0"/>
              <a:t>middle box discovery (“traceroute”)</a:t>
            </a:r>
          </a:p>
          <a:p>
            <a:pPr lvl="2"/>
            <a:r>
              <a:rPr lang="en-US" dirty="0" smtClean="0"/>
              <a:t>including transformations (see “SIP History”)</a:t>
            </a:r>
          </a:p>
          <a:p>
            <a:pPr lvl="1"/>
            <a:r>
              <a:rPr lang="en-US" dirty="0" smtClean="0"/>
              <a:t>discovery of client and server properties</a:t>
            </a:r>
          </a:p>
          <a:p>
            <a:r>
              <a:rPr lang="en-US" dirty="0" smtClean="0"/>
              <a:t>extensive failure indications</a:t>
            </a:r>
          </a:p>
          <a:p>
            <a:pPr lvl="1"/>
            <a:r>
              <a:rPr lang="en-US" dirty="0" smtClean="0"/>
              <a:t>not just a status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two-port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486400" cy="4495800"/>
          </a:xfrm>
        </p:spPr>
        <p:txBody>
          <a:bodyPr/>
          <a:lstStyle/>
          <a:p>
            <a:r>
              <a:rPr lang="en-US" dirty="0" smtClean="0"/>
              <a:t>Many public access systems only allow port 80 (HTTP) and maybe 25 (SMTP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related NAT issues</a:t>
            </a:r>
            <a:endParaRPr lang="en-US" dirty="0" smtClean="0"/>
          </a:p>
          <a:p>
            <a:r>
              <a:rPr lang="en-US" dirty="0" smtClean="0"/>
              <a:t>Everything tunneled </a:t>
            </a:r>
            <a:r>
              <a:rPr lang="en-US" dirty="0" smtClean="0"/>
              <a:t>over outbound </a:t>
            </a:r>
            <a:r>
              <a:rPr lang="en-US" dirty="0" smtClean="0"/>
              <a:t>HTTP</a:t>
            </a:r>
          </a:p>
          <a:p>
            <a:pPr lvl="1"/>
            <a:r>
              <a:rPr lang="en-US" dirty="0" smtClean="0"/>
              <a:t>Web-based email</a:t>
            </a:r>
          </a:p>
          <a:p>
            <a:pPr lvl="1"/>
            <a:r>
              <a:rPr lang="en-US" dirty="0" smtClean="0"/>
              <a:t>Flash video delivery (e.g., YouTube)</a:t>
            </a:r>
          </a:p>
          <a:p>
            <a:pPr lvl="1"/>
            <a:r>
              <a:rPr lang="en-US" dirty="0" smtClean="0"/>
              <a:t>HTTP CONNECT for remote login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DLT 2009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10000"/>
            <a:ext cx="1676400" cy="2403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95400"/>
            <a:ext cx="1676400" cy="247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1000" y="6096000"/>
            <a:ext cx="9504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Dave </a:t>
            </a:r>
            <a:r>
              <a:rPr lang="en-US" sz="1100" dirty="0" err="1" smtClean="0"/>
              <a:t>Thaler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4B32AA-72B7-9447-AB13-505064F4E9B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Internet services – the missing entry</a:t>
            </a:r>
          </a:p>
        </p:txBody>
      </p:sp>
      <p:graphicFrame>
        <p:nvGraphicFramePr>
          <p:cNvPr id="136195" name="Group 3"/>
          <p:cNvGraphicFramePr>
            <a:graphicFrameLocks noGrp="1"/>
          </p:cNvGraphicFramePr>
          <p:nvPr>
            <p:ph idx="1"/>
          </p:nvPr>
        </p:nvGraphicFramePr>
        <p:xfrm>
          <a:off x="1563688" y="1725613"/>
          <a:ext cx="7086600" cy="3727641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905000"/>
                <a:gridCol w="2514600"/>
                <a:gridCol w="2667000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Service/delivery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synchronous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asynchronous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</a:tr>
              <a:tr h="178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push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instant messaging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presence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event notification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session setup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media-on-demand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messaging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</a:tr>
              <a:tr h="1092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pull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data retrieval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file download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remote procedure call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peer-to-peer file sharing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DLT 2009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B87BD1-8641-9E47-8EFF-871288FD202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Filling in the protocol gap</a:t>
            </a:r>
          </a:p>
        </p:txBody>
      </p:sp>
      <p:graphicFrame>
        <p:nvGraphicFramePr>
          <p:cNvPr id="137219" name="Group 3"/>
          <p:cNvGraphicFramePr>
            <a:graphicFrameLocks noGrp="1"/>
          </p:cNvGraphicFramePr>
          <p:nvPr/>
        </p:nvGraphicFramePr>
        <p:xfrm>
          <a:off x="1066800" y="1946275"/>
          <a:ext cx="7086600" cy="2650743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905000"/>
                <a:gridCol w="2514600"/>
                <a:gridCol w="2667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Service/delivery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synchronous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asynchronous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</a:tr>
              <a:tr h="720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push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SIP, RTSP (control)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RTP (media, measurements)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SMTP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pull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HTTP (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sym typeface="Wingdings"/>
                        </a:rPr>
                        <a:t>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Wingdings"/>
                        </a:rPr>
                        <a:t> SOAP, REST)</a:t>
                      </a: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(not yet standardized)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DLT 2009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6CDBFE-CA75-C547-9641-63CB87712B7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to do: event notification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2">
            <a:normAutofit/>
          </a:bodyPr>
          <a:lstStyle/>
          <a:p>
            <a:pPr eaLnBrk="1" hangingPunct="1"/>
            <a:r>
              <a:rPr lang="en-US" sz="1800" dirty="0"/>
              <a:t>notify (small) group of users when something of interest happens</a:t>
            </a:r>
          </a:p>
          <a:p>
            <a:pPr lvl="1" eaLnBrk="1" hangingPunct="1"/>
            <a:r>
              <a:rPr lang="en-US" sz="1600" dirty="0"/>
              <a:t>presence = change of communications state</a:t>
            </a:r>
          </a:p>
          <a:p>
            <a:pPr lvl="1" eaLnBrk="1" hangingPunct="1"/>
            <a:r>
              <a:rPr lang="en-US" sz="1600" dirty="0"/>
              <a:t>email, voicemail alerts</a:t>
            </a:r>
          </a:p>
          <a:p>
            <a:pPr lvl="1" eaLnBrk="1" hangingPunct="1"/>
            <a:r>
              <a:rPr lang="en-US" sz="1600" dirty="0"/>
              <a:t>environmental conditions</a:t>
            </a:r>
          </a:p>
          <a:p>
            <a:pPr lvl="1" eaLnBrk="1" hangingPunct="1"/>
            <a:r>
              <a:rPr lang="en-US" sz="1600" dirty="0"/>
              <a:t>vehicle status</a:t>
            </a:r>
          </a:p>
          <a:p>
            <a:pPr lvl="1" eaLnBrk="1" hangingPunct="1"/>
            <a:r>
              <a:rPr lang="en-US" sz="1600" dirty="0"/>
              <a:t>emergency alerts</a:t>
            </a:r>
          </a:p>
          <a:p>
            <a:pPr eaLnBrk="1" hangingPunct="1"/>
            <a:r>
              <a:rPr lang="en-US" sz="1800" dirty="0"/>
              <a:t>kludges</a:t>
            </a:r>
          </a:p>
          <a:p>
            <a:pPr lvl="1" eaLnBrk="1" hangingPunct="1"/>
            <a:r>
              <a:rPr lang="en-US" sz="1600" dirty="0"/>
              <a:t>HTTP with pending response</a:t>
            </a:r>
          </a:p>
          <a:p>
            <a:pPr lvl="1" eaLnBrk="1" hangingPunct="1"/>
            <a:r>
              <a:rPr lang="en-US" sz="1600" dirty="0"/>
              <a:t>inverse HTTP --&gt; doesn’t work with </a:t>
            </a:r>
            <a:r>
              <a:rPr lang="en-US" sz="1600" dirty="0" err="1"/>
              <a:t>NATs</a:t>
            </a:r>
            <a:endParaRPr lang="en-US" sz="1600" dirty="0"/>
          </a:p>
          <a:p>
            <a:pPr eaLnBrk="1" hangingPunct="1"/>
            <a:r>
              <a:rPr lang="en-US" sz="1800" dirty="0"/>
              <a:t>Lots of research (e.g., SIENA)</a:t>
            </a:r>
          </a:p>
          <a:p>
            <a:pPr eaLnBrk="1" hangingPunct="1"/>
            <a:r>
              <a:rPr lang="en-US" sz="1800" dirty="0"/>
              <a:t>IETF efforts starting</a:t>
            </a:r>
          </a:p>
          <a:p>
            <a:pPr lvl="1" eaLnBrk="1" hangingPunct="1"/>
            <a:r>
              <a:rPr lang="en-US" sz="1600" dirty="0"/>
              <a:t>SIP-based</a:t>
            </a:r>
          </a:p>
          <a:p>
            <a:pPr lvl="1" eaLnBrk="1" hangingPunct="1"/>
            <a:r>
              <a:rPr lang="en-US" sz="1600" dirty="0"/>
              <a:t>XMPP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DLT 2009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profiling helpful, but limited</a:t>
            </a:r>
          </a:p>
          <a:p>
            <a:r>
              <a:rPr lang="en-US" dirty="0" smtClean="0"/>
              <a:t>What design patterns are needed?</a:t>
            </a:r>
          </a:p>
          <a:p>
            <a:pPr lvl="1"/>
            <a:r>
              <a:rPr lang="en-US" dirty="0" smtClean="0"/>
              <a:t>Are there commodity application protocols that fit the pattern?</a:t>
            </a:r>
          </a:p>
          <a:p>
            <a:pPr lvl="2"/>
            <a:r>
              <a:rPr lang="en-US" dirty="0" smtClean="0"/>
              <a:t>lookup, remote invocation</a:t>
            </a:r>
          </a:p>
          <a:p>
            <a:pPr lvl="2"/>
            <a:r>
              <a:rPr lang="en-US" dirty="0" smtClean="0"/>
              <a:t>event notification</a:t>
            </a:r>
          </a:p>
          <a:p>
            <a:pPr lvl="2"/>
            <a:r>
              <a:rPr lang="en-US" dirty="0" smtClean="0"/>
              <a:t>asynchronous delivery</a:t>
            </a:r>
          </a:p>
          <a:p>
            <a:pPr lvl="2"/>
            <a:r>
              <a:rPr lang="en-US" dirty="0" smtClean="0"/>
              <a:t>directories</a:t>
            </a:r>
          </a:p>
          <a:p>
            <a:r>
              <a:rPr lang="en-US" dirty="0" smtClean="0"/>
              <a:t>Avoid amateur protocol design</a:t>
            </a:r>
          </a:p>
          <a:p>
            <a:pPr lvl="1"/>
            <a:r>
              <a:rPr lang="en-US" dirty="0" smtClean="0"/>
              <a:t>and protocol design without domain knowledge…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9455"/>
            <a:ext cx="7772400" cy="33480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 smtClean="0"/>
              <a:t>IETF RECIPE: </a:t>
            </a:r>
            <a:r>
              <a:rPr lang="en-US" sz="5400" b="1" dirty="0" smtClean="0"/>
              <a:t>R</a:t>
            </a:r>
            <a:r>
              <a:rPr lang="en-US" sz="5400" dirty="0" smtClean="0"/>
              <a:t>educing </a:t>
            </a:r>
            <a:r>
              <a:rPr lang="en-US" sz="5400" b="1" dirty="0" smtClean="0"/>
              <a:t>E</a:t>
            </a:r>
            <a:r>
              <a:rPr lang="en-US" sz="5400" dirty="0" smtClean="0"/>
              <a:t>nergy </a:t>
            </a:r>
            <a:r>
              <a:rPr lang="en-US" sz="5400" b="1" dirty="0" smtClean="0"/>
              <a:t>C</a:t>
            </a:r>
            <a:r>
              <a:rPr lang="en-US" sz="5400" dirty="0" smtClean="0"/>
              <a:t>onsumption through </a:t>
            </a:r>
            <a:r>
              <a:rPr lang="en-US" sz="5400" b="1" dirty="0" smtClean="0"/>
              <a:t>P</a:t>
            </a:r>
            <a:r>
              <a:rPr lang="en-US" sz="5400" dirty="0" smtClean="0"/>
              <a:t>rotocols </a:t>
            </a:r>
            <a:r>
              <a:rPr lang="en-US" sz="5400" b="1" dirty="0" smtClean="0"/>
              <a:t>E</a:t>
            </a:r>
            <a:r>
              <a:rPr lang="en-US" sz="5400" dirty="0" smtClean="0"/>
              <a:t>xploration</a:t>
            </a:r>
            <a:endParaRPr lang="en-US" sz="5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 effort: RECIPE bar-</a:t>
            </a:r>
            <a:r>
              <a:rPr lang="en-US" dirty="0" err="1" smtClean="0"/>
              <a:t>bof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First meeting at IETF 74 (San Francisco)</a:t>
            </a:r>
          </a:p>
          <a:p>
            <a:r>
              <a:rPr lang="en-US" dirty="0" smtClean="0"/>
              <a:t>Focus on communication within households and enterprises</a:t>
            </a:r>
          </a:p>
          <a:p>
            <a:r>
              <a:rPr lang="en-US" dirty="0" smtClean="0"/>
              <a:t>Not just metering</a:t>
            </a:r>
          </a:p>
          <a:p>
            <a:r>
              <a:rPr lang="en-US" dirty="0" smtClean="0"/>
              <a:t>Two efforts:</a:t>
            </a:r>
          </a:p>
          <a:p>
            <a:pPr lvl="1"/>
            <a:r>
              <a:rPr lang="en-US" dirty="0" smtClean="0"/>
              <a:t>announce or retrieve grid properties</a:t>
            </a:r>
          </a:p>
          <a:p>
            <a:pPr lvl="1"/>
            <a:r>
              <a:rPr lang="en-US" dirty="0" smtClean="0"/>
              <a:t>control devices</a:t>
            </a:r>
          </a:p>
          <a:p>
            <a:r>
              <a:rPr lang="en-US" dirty="0" smtClean="0"/>
              <a:t>Privacy-sensitive</a:t>
            </a:r>
          </a:p>
          <a:p>
            <a:r>
              <a:rPr lang="en-US" dirty="0" smtClean="0"/>
              <a:t>Security focus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time management</a:t>
            </a:r>
          </a:p>
          <a:p>
            <a:pPr lvl="1"/>
            <a:r>
              <a:rPr lang="en-US" dirty="0" smtClean="0"/>
              <a:t>Plug-in hybrid is notified when it should charge</a:t>
            </a:r>
          </a:p>
          <a:p>
            <a:pPr lvl="1"/>
            <a:r>
              <a:rPr lang="en-US" dirty="0" smtClean="0"/>
              <a:t>Dishwasher, water heater run after midnight</a:t>
            </a:r>
          </a:p>
          <a:p>
            <a:pPr lvl="1"/>
            <a:r>
              <a:rPr lang="en-US" dirty="0" smtClean="0"/>
              <a:t>“when can I get 100 kW?”</a:t>
            </a:r>
          </a:p>
          <a:p>
            <a:r>
              <a:rPr lang="en-US" dirty="0" smtClean="0"/>
              <a:t>Utility requests load reduction</a:t>
            </a:r>
          </a:p>
          <a:p>
            <a:pPr lvl="1"/>
            <a:r>
              <a:rPr lang="en-US" dirty="0" smtClean="0"/>
              <a:t>“please reduce load by 1 MW”</a:t>
            </a:r>
          </a:p>
          <a:p>
            <a:r>
              <a:rPr lang="en-US" dirty="0" smtClean="0"/>
              <a:t>Energy management</a:t>
            </a:r>
          </a:p>
          <a:p>
            <a:pPr lvl="1"/>
            <a:r>
              <a:rPr lang="en-US" dirty="0" smtClean="0"/>
              <a:t>“</a:t>
            </a:r>
            <a:r>
              <a:rPr lang="en-US" smtClean="0"/>
              <a:t>Dear fridge, </a:t>
            </a:r>
            <a:r>
              <a:rPr lang="en-US" dirty="0" smtClean="0"/>
              <a:t>how many kWh have you used?”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Discover controllers and elements</a:t>
            </a:r>
          </a:p>
          <a:p>
            <a:pPr lvl="1"/>
            <a:r>
              <a:rPr lang="en-US" dirty="0" smtClean="0"/>
              <a:t>Utility (gas, electric)</a:t>
            </a:r>
          </a:p>
          <a:p>
            <a:pPr lvl="1"/>
            <a:r>
              <a:rPr lang="en-US" dirty="0" smtClean="0"/>
              <a:t>Local controllers</a:t>
            </a:r>
          </a:p>
          <a:p>
            <a:r>
              <a:rPr lang="en-US" dirty="0" smtClean="0"/>
              <a:t>Authenticate</a:t>
            </a:r>
          </a:p>
          <a:p>
            <a:pPr lvl="1"/>
            <a:r>
              <a:rPr lang="en-US" dirty="0" smtClean="0"/>
              <a:t>Prices and actions may depend on customer contract</a:t>
            </a:r>
          </a:p>
          <a:p>
            <a:r>
              <a:rPr lang="en-US" dirty="0" smtClean="0"/>
              <a:t>Control</a:t>
            </a:r>
          </a:p>
          <a:p>
            <a:r>
              <a:rPr lang="en-US" dirty="0" smtClean="0"/>
              <a:t>Information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17638"/>
            <a:ext cx="1822450" cy="1818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10000"/>
            <a:ext cx="812800" cy="1100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400" y="5562601"/>
            <a:ext cx="1524000" cy="114300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5021244" y="4873749"/>
            <a:ext cx="590651" cy="1269921"/>
          </a:xfrm>
          <a:custGeom>
            <a:avLst/>
            <a:gdLst>
              <a:gd name="connsiteX0" fmla="*/ 84379 w 590651"/>
              <a:gd name="connsiteY0" fmla="*/ 0 h 1269921"/>
              <a:gd name="connsiteX1" fmla="*/ 84379 w 590651"/>
              <a:gd name="connsiteY1" fmla="*/ 1038246 h 1269921"/>
              <a:gd name="connsiteX2" fmla="*/ 590651 w 590651"/>
              <a:gd name="connsiteY2" fmla="*/ 1269921 h 126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651" h="1269921">
                <a:moveTo>
                  <a:pt x="84379" y="0"/>
                </a:moveTo>
                <a:cubicBezTo>
                  <a:pt x="42189" y="413296"/>
                  <a:pt x="0" y="826593"/>
                  <a:pt x="84379" y="1038246"/>
                </a:cubicBezTo>
                <a:cubicBezTo>
                  <a:pt x="168758" y="1249899"/>
                  <a:pt x="590651" y="1269921"/>
                  <a:pt x="590651" y="1269921"/>
                </a:cubicBezTo>
              </a:path>
            </a:pathLst>
          </a:cu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409917" y="2321038"/>
            <a:ext cx="1215624" cy="1523046"/>
          </a:xfrm>
          <a:custGeom>
            <a:avLst/>
            <a:gdLst>
              <a:gd name="connsiteX0" fmla="*/ 0 w 1215624"/>
              <a:gd name="connsiteY0" fmla="*/ 55773 h 1751860"/>
              <a:gd name="connsiteX1" fmla="*/ 1055448 w 1215624"/>
              <a:gd name="connsiteY1" fmla="*/ 244545 h 1751860"/>
              <a:gd name="connsiteX2" fmla="*/ 961059 w 1215624"/>
              <a:gd name="connsiteY2" fmla="*/ 1523046 h 1751860"/>
              <a:gd name="connsiteX3" fmla="*/ 926735 w 1215624"/>
              <a:gd name="connsiteY3" fmla="*/ 1617432 h 1751860"/>
              <a:gd name="connsiteX0" fmla="*/ 0 w 1215624"/>
              <a:gd name="connsiteY0" fmla="*/ 55773 h 1523046"/>
              <a:gd name="connsiteX1" fmla="*/ 1055448 w 1215624"/>
              <a:gd name="connsiteY1" fmla="*/ 244545 h 1523046"/>
              <a:gd name="connsiteX2" fmla="*/ 961059 w 1215624"/>
              <a:gd name="connsiteY2" fmla="*/ 1523046 h 152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5624" h="1523046">
                <a:moveTo>
                  <a:pt x="0" y="55773"/>
                </a:moveTo>
                <a:cubicBezTo>
                  <a:pt x="447636" y="27886"/>
                  <a:pt x="895272" y="0"/>
                  <a:pt x="1055448" y="244545"/>
                </a:cubicBezTo>
                <a:cubicBezTo>
                  <a:pt x="1215624" y="489090"/>
                  <a:pt x="982511" y="1294232"/>
                  <a:pt x="961059" y="1523046"/>
                </a:cubicBezTo>
              </a:path>
            </a:pathLst>
          </a:cu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702322" y="2840160"/>
            <a:ext cx="549176" cy="1063988"/>
          </a:xfrm>
          <a:custGeom>
            <a:avLst/>
            <a:gdLst>
              <a:gd name="connsiteX0" fmla="*/ 0 w 549176"/>
              <a:gd name="connsiteY0" fmla="*/ 0 h 1063988"/>
              <a:gd name="connsiteX1" fmla="*/ 214522 w 549176"/>
              <a:gd name="connsiteY1" fmla="*/ 626380 h 1063988"/>
              <a:gd name="connsiteX2" fmla="*/ 549176 w 549176"/>
              <a:gd name="connsiteY2" fmla="*/ 1063988 h 106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9176" h="1063988">
                <a:moveTo>
                  <a:pt x="0" y="0"/>
                </a:moveTo>
                <a:cubicBezTo>
                  <a:pt x="61496" y="224524"/>
                  <a:pt x="122993" y="449049"/>
                  <a:pt x="214522" y="626380"/>
                </a:cubicBezTo>
                <a:cubicBezTo>
                  <a:pt x="306051" y="803711"/>
                  <a:pt x="427613" y="933849"/>
                  <a:pt x="549176" y="1063988"/>
                </a:cubicBezTo>
              </a:path>
            </a:pathLst>
          </a:cu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573459" y="1951706"/>
            <a:ext cx="174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“charge at 2300”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11243" y="3242846"/>
            <a:ext cx="146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“wash at 1900”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467600" y="5562601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“what’s the projected cost of a kWh at 1500?”</a:t>
            </a:r>
            <a:endParaRPr lang="en-US" sz="1400" i="1" dirty="0"/>
          </a:p>
        </p:txBody>
      </p:sp>
      <p:pic>
        <p:nvPicPr>
          <p:cNvPr id="17" name="Picture 16" descr="Chevrolet-Volt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459" y="3810000"/>
            <a:ext cx="1708150" cy="10320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protocols &gt;&gt; 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685800" y="1600200"/>
            <a:ext cx="1600200" cy="762000"/>
          </a:xfrm>
          <a:prstGeom prst="roundRect">
            <a:avLst/>
          </a:prstGeom>
          <a:solidFill>
            <a:srgbClr val="FF6600">
              <a:alpha val="56000"/>
            </a:srgb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application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85800" y="2438400"/>
            <a:ext cx="1600200" cy="7620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upper-layer protocol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(HTTP, SMTP, SIP)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85800" y="4318000"/>
            <a:ext cx="1600200" cy="76200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IP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85800" y="5486400"/>
            <a:ext cx="1600200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lumMod val="75000"/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link layer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71900" y="4343400"/>
            <a:ext cx="1600200" cy="1930400"/>
            <a:chOff x="3962400" y="4343400"/>
            <a:chExt cx="1600200" cy="19304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962400" y="4343400"/>
              <a:ext cx="1600200" cy="762000"/>
            </a:xfrm>
            <a:prstGeom prst="roundRect">
              <a:avLst/>
            </a:prstGeom>
            <a:solidFill>
              <a:srgbClr val="00800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IP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3962400" y="5511800"/>
              <a:ext cx="1600200" cy="762000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3">
                  <a:lumMod val="75000"/>
                  <a:alpha val="75000"/>
                </a:schemeClr>
              </a:glow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rPr>
                <a:t>link layer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endParaRPr>
            </a:p>
          </p:txBody>
        </p:sp>
      </p:grpSp>
      <p:sp>
        <p:nvSpPr>
          <p:cNvPr id="14" name="Rounded Rectangle 13"/>
          <p:cNvSpPr/>
          <p:nvPr/>
        </p:nvSpPr>
        <p:spPr bwMode="auto">
          <a:xfrm>
            <a:off x="6858000" y="1651000"/>
            <a:ext cx="1600200" cy="762000"/>
          </a:xfrm>
          <a:prstGeom prst="roundRect">
            <a:avLst/>
          </a:prstGeom>
          <a:solidFill>
            <a:srgbClr val="FF6600">
              <a:alpha val="56000"/>
            </a:srgb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application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858000" y="2537880"/>
            <a:ext cx="1600200" cy="7620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upper-layer protocol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858000" y="4368800"/>
            <a:ext cx="1600200" cy="76200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IP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858000" y="5537200"/>
            <a:ext cx="1600200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3">
                <a:lumMod val="75000"/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link layer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04800" y="4114800"/>
            <a:ext cx="8534400" cy="76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Magnetic Disk 18"/>
          <p:cNvSpPr/>
          <p:nvPr/>
        </p:nvSpPr>
        <p:spPr>
          <a:xfrm>
            <a:off x="3055716" y="1981200"/>
            <a:ext cx="1045029" cy="121920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ARP</a:t>
            </a:r>
          </a:p>
          <a:p>
            <a:pPr algn="ctr"/>
            <a:r>
              <a:rPr lang="en-US" dirty="0" smtClean="0"/>
              <a:t>DNS</a:t>
            </a:r>
          </a:p>
          <a:p>
            <a:pPr algn="ctr"/>
            <a:r>
              <a:rPr lang="en-US" dirty="0" smtClean="0"/>
              <a:t>LDAP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 bwMode="auto">
          <a:xfrm>
            <a:off x="685800" y="3299880"/>
            <a:ext cx="1600200" cy="762000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TCP, UDP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(SCTP)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6858000" y="3352800"/>
            <a:ext cx="1600200" cy="762000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TCP, UDP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65" charset="0"/>
                <a:ea typeface="ＭＳ Ｐゴシック" pitchFamily="-65" charset="-128"/>
                <a:cs typeface="ＭＳ Ｐゴシック" pitchFamily="-65" charset="-128"/>
              </a:rPr>
              <a:t>(SCTP)</a:t>
            </a:r>
          </a:p>
        </p:txBody>
      </p:sp>
      <p:sp>
        <p:nvSpPr>
          <p:cNvPr id="22" name="Alternate Process 21"/>
          <p:cNvSpPr/>
          <p:nvPr/>
        </p:nvSpPr>
        <p:spPr>
          <a:xfrm>
            <a:off x="4631335" y="2068398"/>
            <a:ext cx="1141797" cy="113200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time sync</a:t>
            </a:r>
          </a:p>
          <a:p>
            <a:pPr algn="ctr"/>
            <a:r>
              <a:rPr lang="en-US" dirty="0" smtClean="0"/>
              <a:t>(NTP)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First rule of protocol design: Don’t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avoid custom protocol stacks</a:t>
            </a:r>
          </a:p>
          <a:p>
            <a:pPr lvl="1"/>
            <a:r>
              <a:rPr lang="en-US" dirty="0" smtClean="0"/>
              <a:t>except maybe in small, high-value niches (1000s)</a:t>
            </a:r>
          </a:p>
          <a:p>
            <a:r>
              <a:rPr lang="en-US" dirty="0" smtClean="0"/>
              <a:t>only a few patterns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RPC, event notification, discovery, directories, …</a:t>
            </a:r>
            <a:endParaRPr lang="en-US" dirty="0" smtClean="0"/>
          </a:p>
          <a:p>
            <a:r>
              <a:rPr lang="en-US" dirty="0" smtClean="0"/>
              <a:t>use by home routers, DSL modems, set-top boxes, electronic picture frames, …</a:t>
            </a:r>
          </a:p>
          <a:p>
            <a:r>
              <a:rPr lang="en-US" dirty="0" err="1" smtClean="0"/>
              <a:t>SmartGrid</a:t>
            </a:r>
            <a:r>
              <a:rPr lang="en-US" dirty="0" smtClean="0"/>
              <a:t> is not a stand-alone application</a:t>
            </a:r>
          </a:p>
          <a:p>
            <a:pPr lvl="1"/>
            <a:r>
              <a:rPr lang="en-US" dirty="0" smtClean="0"/>
              <a:t>integration with security, entertainment</a:t>
            </a:r>
          </a:p>
          <a:p>
            <a:r>
              <a:rPr lang="en-US" dirty="0" smtClean="0"/>
              <a:t>allow use of existing libraries &amp; stacks</a:t>
            </a:r>
          </a:p>
          <a:p>
            <a:pPr lvl="1"/>
            <a:r>
              <a:rPr lang="en-US" dirty="0" smtClean="0"/>
              <a:t>more testing</a:t>
            </a:r>
          </a:p>
          <a:p>
            <a:pPr lvl="1"/>
            <a:r>
              <a:rPr lang="en-US" dirty="0" smtClean="0"/>
              <a:t>better security coverage</a:t>
            </a:r>
          </a:p>
          <a:p>
            <a:pPr lvl="1"/>
            <a:r>
              <a:rPr lang="en-US" dirty="0" smtClean="0"/>
              <a:t>less likely to be abandoned</a:t>
            </a:r>
          </a:p>
          <a:p>
            <a:pPr lvl="1"/>
            <a:r>
              <a:rPr lang="en-US" dirty="0" smtClean="0"/>
              <a:t>IPR issues less likely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Core expertise in Internet protocol design</a:t>
            </a:r>
          </a:p>
          <a:p>
            <a:pPr lvl="1"/>
            <a:r>
              <a:rPr lang="en-US" dirty="0" smtClean="0"/>
              <a:t>heavy emphasis on security, manageability, scalability</a:t>
            </a:r>
          </a:p>
          <a:p>
            <a:r>
              <a:rPr lang="en-US" dirty="0" smtClean="0"/>
              <a:t>Open participation (as individuals, not organizations)</a:t>
            </a:r>
          </a:p>
          <a:p>
            <a:pPr lvl="1"/>
            <a:r>
              <a:rPr lang="en-US" dirty="0" smtClean="0"/>
              <a:t>WG mailing lists + 3 annual meetings</a:t>
            </a:r>
          </a:p>
          <a:p>
            <a:pPr lvl="1"/>
            <a:r>
              <a:rPr lang="en-US" dirty="0" smtClean="0"/>
              <a:t>public, no-cost access to </a:t>
            </a:r>
          </a:p>
          <a:p>
            <a:pPr lvl="2"/>
            <a:r>
              <a:rPr lang="en-US" dirty="0" smtClean="0"/>
              <a:t>mailing list archives</a:t>
            </a:r>
          </a:p>
          <a:p>
            <a:pPr lvl="2"/>
            <a:r>
              <a:rPr lang="en-US" dirty="0" smtClean="0"/>
              <a:t>drafts (I-Ds and </a:t>
            </a:r>
            <a:r>
              <a:rPr lang="en-US" dirty="0" err="1" smtClean="0"/>
              <a:t>RFCs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“Rough consensus, running code”</a:t>
            </a:r>
          </a:p>
          <a:p>
            <a:r>
              <a:rPr lang="en-US" dirty="0" smtClean="0"/>
              <a:t>International</a:t>
            </a:r>
          </a:p>
          <a:p>
            <a:pPr lvl="1"/>
            <a:r>
              <a:rPr lang="en-US" dirty="0" smtClean="0"/>
              <a:t>typically, about 50% US participation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Requirements: Avoid optimization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(early) optimization</a:t>
            </a:r>
          </a:p>
          <a:p>
            <a:pPr lvl="1"/>
            <a:r>
              <a:rPr lang="en-US" dirty="0" smtClean="0"/>
              <a:t>light-weight vs. heavy-weight debates</a:t>
            </a:r>
          </a:p>
          <a:p>
            <a:pPr lvl="2"/>
            <a:r>
              <a:rPr lang="en-US" dirty="0" smtClean="0"/>
              <a:t>“binary is faster than text!”</a:t>
            </a:r>
          </a:p>
          <a:p>
            <a:pPr lvl="1"/>
            <a:r>
              <a:rPr lang="en-US" dirty="0" smtClean="0"/>
              <a:t>often based on superstition, not engineering</a:t>
            </a:r>
          </a:p>
          <a:p>
            <a:pPr lvl="2"/>
            <a:r>
              <a:rPr lang="en-US" dirty="0" smtClean="0"/>
              <a:t>small message volume</a:t>
            </a:r>
          </a:p>
          <a:p>
            <a:pPr lvl="1"/>
            <a:r>
              <a:rPr lang="en-US" dirty="0" smtClean="0"/>
              <a:t>e.g., “cannot handle XML”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every </a:t>
            </a:r>
            <a:r>
              <a:rPr lang="en-US" dirty="0" err="1" smtClean="0">
                <a:sym typeface="Wingdings"/>
              </a:rPr>
              <a:t>smartphone</a:t>
            </a:r>
            <a:r>
              <a:rPr lang="en-US" dirty="0" smtClean="0">
                <a:sym typeface="Wingdings"/>
              </a:rPr>
              <a:t> has a web browser (with a built-in language interpreter, too!)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Requirements: 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044700"/>
            <a:ext cx="4276469" cy="40814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Wide range of user interface</a:t>
            </a:r>
          </a:p>
          <a:p>
            <a:pPr lvl="1"/>
            <a:r>
              <a:rPr lang="en-US" dirty="0" smtClean="0"/>
              <a:t>from PC touch screen to washer</a:t>
            </a:r>
          </a:p>
          <a:p>
            <a:r>
              <a:rPr lang="en-US" dirty="0" smtClean="0"/>
              <a:t>difficult initial configuration</a:t>
            </a:r>
          </a:p>
          <a:p>
            <a:pPr lvl="1"/>
            <a:r>
              <a:rPr lang="en-US" dirty="0" smtClean="0"/>
              <a:t>literally, must be “plug-and-play”</a:t>
            </a:r>
          </a:p>
          <a:p>
            <a:pPr lvl="1"/>
            <a:r>
              <a:rPr lang="en-US" dirty="0" smtClean="0"/>
              <a:t>need laptop to connect dish washer</a:t>
            </a:r>
          </a:p>
          <a:p>
            <a:pPr lvl="1"/>
            <a:r>
              <a:rPr lang="en-US" dirty="0" smtClean="0"/>
              <a:t>protocols must be self-configuring (or not require configuration)</a:t>
            </a:r>
          </a:p>
          <a:p>
            <a:r>
              <a:rPr lang="en-US" dirty="0" smtClean="0"/>
              <a:t>authentication particularly challenging</a:t>
            </a:r>
          </a:p>
          <a:p>
            <a:pPr lvl="1"/>
            <a:r>
              <a:rPr lang="en-US" dirty="0" smtClean="0"/>
              <a:t>credential entry</a:t>
            </a:r>
          </a:p>
          <a:p>
            <a:r>
              <a:rPr lang="en-US" dirty="0" smtClean="0"/>
              <a:t>status indication</a:t>
            </a:r>
          </a:p>
          <a:p>
            <a:pPr lvl="1"/>
            <a:r>
              <a:rPr lang="en-US" dirty="0" smtClean="0"/>
              <a:t>rely on existing UI-equipped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WasherSid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778" y="1371600"/>
            <a:ext cx="1280190" cy="1779588"/>
          </a:xfrm>
          <a:prstGeom prst="rect">
            <a:avLst/>
          </a:prstGeom>
        </p:spPr>
      </p:pic>
      <p:pic>
        <p:nvPicPr>
          <p:cNvPr id="6" name="Picture 5" descr="touch-screen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123" y="3419248"/>
            <a:ext cx="1202845" cy="1030437"/>
          </a:xfrm>
          <a:prstGeom prst="rect">
            <a:avLst/>
          </a:prstGeom>
        </p:spPr>
      </p:pic>
      <p:pic>
        <p:nvPicPr>
          <p:cNvPr id="7" name="Picture 6" descr="iphone_linux-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123" y="4651470"/>
            <a:ext cx="1784422" cy="1623824"/>
          </a:xfrm>
          <a:prstGeom prst="rect">
            <a:avLst/>
          </a:prstGeom>
        </p:spPr>
      </p:pic>
      <p:pic>
        <p:nvPicPr>
          <p:cNvPr id="8" name="Picture 7" descr="asus-eee-pc-1002h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9056" y="1378630"/>
            <a:ext cx="1574944" cy="133214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6891897" y="1733103"/>
            <a:ext cx="1468332" cy="780559"/>
          </a:xfrm>
          <a:prstGeom prst="wedgeEllipseCallout">
            <a:avLst>
              <a:gd name="adj1" fmla="val -62274"/>
              <a:gd name="adj2" fmla="val 641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Please enter password?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Requirements: Extensibility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device lifetimes measured in decades</a:t>
            </a:r>
          </a:p>
          <a:p>
            <a:r>
              <a:rPr lang="en-US" dirty="0" smtClean="0"/>
              <a:t>manufacturer may disappear or abandon product</a:t>
            </a:r>
          </a:p>
          <a:p>
            <a:r>
              <a:rPr lang="en-US" dirty="0" smtClean="0"/>
              <a:t>some may not be upgraded</a:t>
            </a:r>
          </a:p>
          <a:p>
            <a:pPr lvl="1"/>
            <a:r>
              <a:rPr lang="en-US" dirty="0" smtClean="0"/>
              <a:t>but software upgrades must be designed in</a:t>
            </a:r>
          </a:p>
          <a:p>
            <a:r>
              <a:rPr lang="en-US" dirty="0" smtClean="0"/>
              <a:t>small (“narrow”) interfaces preferred</a:t>
            </a:r>
          </a:p>
          <a:p>
            <a:r>
              <a:rPr lang="en-US" dirty="0" smtClean="0"/>
              <a:t>backwards-compatibility types:</a:t>
            </a:r>
          </a:p>
          <a:p>
            <a:pPr lvl="1"/>
            <a:r>
              <a:rPr lang="en-US" dirty="0" smtClean="0"/>
              <a:t>ignore new information elements</a:t>
            </a:r>
          </a:p>
          <a:p>
            <a:pPr lvl="1"/>
            <a:r>
              <a:rPr lang="en-US" dirty="0" smtClean="0"/>
              <a:t>indicate level of support (“support version 1.2”)</a:t>
            </a:r>
          </a:p>
          <a:p>
            <a:pPr lvl="1"/>
            <a:r>
              <a:rPr lang="en-US" dirty="0" smtClean="0"/>
              <a:t>fail gracefully (“sorry, not supported”)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Requirements: no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Profiles =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define subset of functionality of spec </a:t>
            </a:r>
            <a:r>
              <a:rPr lang="en-US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/>
              </a:rPr>
              <a:t>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/>
              </a:rPr>
              <a:t> bad</a:t>
            </a:r>
          </a:p>
          <a:p>
            <a:pPr lvl="2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sym typeface="Wingdings"/>
              </a:rPr>
              <a:t>interoperability problems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66FF66"/>
                </a:solidFill>
                <a:sym typeface="Wingdings"/>
              </a:rPr>
              <a:t>define list of </a:t>
            </a:r>
            <a:r>
              <a:rPr lang="en-US" dirty="0" err="1" smtClean="0">
                <a:solidFill>
                  <a:srgbClr val="66FF66"/>
                </a:solidFill>
                <a:sym typeface="Wingdings"/>
              </a:rPr>
              <a:t>RFCs</a:t>
            </a:r>
            <a:r>
              <a:rPr lang="en-US" dirty="0" smtClean="0">
                <a:solidFill>
                  <a:srgbClr val="66FF66"/>
                </a:solidFill>
                <a:sym typeface="Wingdings"/>
              </a:rPr>
              <a:t> that everybody needs to implement to get sticker</a:t>
            </a:r>
          </a:p>
          <a:p>
            <a:pPr lvl="2"/>
            <a:r>
              <a:rPr lang="en-US" dirty="0" smtClean="0">
                <a:solidFill>
                  <a:srgbClr val="66FF66"/>
                </a:solidFill>
                <a:sym typeface="Wingdings"/>
              </a:rPr>
              <a:t>maybe elevate </a:t>
            </a:r>
            <a:r>
              <a:rPr lang="en-US" dirty="0" err="1" smtClean="0">
                <a:solidFill>
                  <a:srgbClr val="66FF66"/>
                </a:solidFill>
                <a:sym typeface="Wingdings"/>
              </a:rPr>
              <a:t>SHOULDs</a:t>
            </a:r>
            <a:r>
              <a:rPr lang="en-US" dirty="0" smtClean="0">
                <a:solidFill>
                  <a:srgbClr val="66FF66"/>
                </a:solidFill>
                <a:sym typeface="Wingdings"/>
              </a:rPr>
              <a:t> to </a:t>
            </a:r>
            <a:r>
              <a:rPr lang="en-US" dirty="0" err="1" smtClean="0">
                <a:solidFill>
                  <a:srgbClr val="66FF66"/>
                </a:solidFill>
                <a:sym typeface="Wingdings"/>
              </a:rPr>
              <a:t>MUSTs</a:t>
            </a:r>
            <a:endParaRPr lang="en-US" dirty="0" smtClean="0">
              <a:solidFill>
                <a:srgbClr val="66FF66"/>
              </a:solidFill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Requirements: naming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044700"/>
            <a:ext cx="6273929" cy="40814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You can’t manage what you </a:t>
            </a:r>
            <a:r>
              <a:rPr lang="en-US" dirty="0" smtClean="0"/>
              <a:t>can’t name</a:t>
            </a:r>
            <a:endParaRPr lang="en-US" dirty="0" smtClean="0"/>
          </a:p>
          <a:p>
            <a:r>
              <a:rPr lang="en-US" dirty="0" smtClean="0"/>
              <a:t>Customers</a:t>
            </a:r>
            <a:r>
              <a:rPr lang="en-US" dirty="0" smtClean="0"/>
              <a:t>, households, devices, …</a:t>
            </a:r>
          </a:p>
          <a:p>
            <a:pPr lvl="1"/>
            <a:r>
              <a:rPr lang="en-US" dirty="0" smtClean="0"/>
              <a:t>deal transparently with moves</a:t>
            </a:r>
          </a:p>
          <a:p>
            <a:r>
              <a:rPr lang="en-US" dirty="0" smtClean="0"/>
              <a:t>Avoid manual assignment</a:t>
            </a:r>
          </a:p>
          <a:p>
            <a:pPr lvl="1"/>
            <a:r>
              <a:rPr lang="en-US" dirty="0" smtClean="0"/>
              <a:t>duplication, UI issues</a:t>
            </a:r>
          </a:p>
          <a:p>
            <a:r>
              <a:rPr lang="en-US" dirty="0" smtClean="0"/>
              <a:t>Who certifies name ownership?</a:t>
            </a:r>
          </a:p>
          <a:p>
            <a:pPr lvl="1"/>
            <a:r>
              <a:rPr lang="en-US" dirty="0" smtClean="0"/>
              <a:t>TLS certificate scaling</a:t>
            </a:r>
          </a:p>
          <a:p>
            <a:pPr lvl="1"/>
            <a:r>
              <a:rPr lang="en-US" dirty="0" smtClean="0"/>
              <a:t>hierarchical model</a:t>
            </a:r>
          </a:p>
          <a:p>
            <a:pPr lvl="2"/>
            <a:r>
              <a:rPr lang="en-US" dirty="0" smtClean="0"/>
              <a:t>e.g., one per company, with local authentication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4E5A-7D68-3942-B83E-3AD163A3760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moving_van_compan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902" y="2044700"/>
            <a:ext cx="2094596" cy="157094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234</TotalTime>
  <Words>970</Words>
  <Application>Microsoft Macintosh PowerPoint</Application>
  <PresentationFormat>On-screen Show (4:3)</PresentationFormat>
  <Paragraphs>212</Paragraphs>
  <Slides>19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Twilight</vt:lpstr>
      <vt:lpstr>Internet protocols for the SmartGrid – architectural considerations</vt:lpstr>
      <vt:lpstr>Internet protocols &gt;&gt; IP</vt:lpstr>
      <vt:lpstr>First rule of protocol design: Don’t</vt:lpstr>
      <vt:lpstr>IETF model</vt:lpstr>
      <vt:lpstr>Requirements: Avoid optimization</vt:lpstr>
      <vt:lpstr>Requirements: UI</vt:lpstr>
      <vt:lpstr>Requirements: Extensibility</vt:lpstr>
      <vt:lpstr>Requirements: no profiles</vt:lpstr>
      <vt:lpstr>Requirements: naming</vt:lpstr>
      <vt:lpstr>Requirements: diagnostics</vt:lpstr>
      <vt:lpstr>The two-port Internet</vt:lpstr>
      <vt:lpstr>Internet services – the missing entry</vt:lpstr>
      <vt:lpstr>Filling in the protocol gap</vt:lpstr>
      <vt:lpstr>Left to do: event notification</vt:lpstr>
      <vt:lpstr>Summary</vt:lpstr>
      <vt:lpstr>IETF RECIPE: Reducing Energy Consumption through Protocols Exploration</vt:lpstr>
      <vt:lpstr>IETF effort: RECIPE bar-bof</vt:lpstr>
      <vt:lpstr>Use cases</vt:lpstr>
      <vt:lpstr>Architecture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protocols for the SmartGrid – architectural consideration</dc:title>
  <dc:creator>Henning Schulzrinne</dc:creator>
  <cp:lastModifiedBy>Henning Schulzrinne</cp:lastModifiedBy>
  <cp:revision>8</cp:revision>
  <dcterms:created xsi:type="dcterms:W3CDTF">2009-08-03T17:35:34Z</dcterms:created>
  <dcterms:modified xsi:type="dcterms:W3CDTF">2009-08-03T17:46:52Z</dcterms:modified>
</cp:coreProperties>
</file>