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Default Extension="gif" ContentType="image/gif"/>
  <Override PartName="/ppt/notesSlides/notesSlide20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oleObject4.bin" ContentType="application/vnd.openxmlformats-officedocument.oleObject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oleObject2.bin" ContentType="application/vnd.openxmlformats-officedocument.oleObject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Default Extension="wmf" ContentType="image/x-wmf"/>
  <Override PartName="/ppt/notesSlides/notesSlide4.xml" ContentType="application/vnd.openxmlformats-officedocument.presentationml.notesSlide+xml"/>
  <Override PartName="/ppt/notesSlides/notesSlide15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oleObject3.bin" ContentType="application/vnd.openxmlformats-officedocument.oleObject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78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Default Extension="emf" ContentType="image/x-emf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Default Extension="vml" ContentType="application/vnd.openxmlformats-officedocument.vmlDrawing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slides/slide80.xml" ContentType="application/vnd.openxmlformats-officedocument.presentationml.slide+xml"/>
  <Override PartName="/ppt/slides/slide69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embeddings/oleObject6.bin" ContentType="application/vnd.openxmlformats-officedocument.oleObject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81.xml" ContentType="application/vnd.openxmlformats-officedocument.presentationml.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63.xml" ContentType="application/vnd.openxmlformats-officedocument.presentationml.slide+xml"/>
  <Override PartName="/ppt/embeddings/oleObject5.bin" ContentType="application/vnd.openxmlformats-officedocument.oleObject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70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slides/slide79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72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Default Extension="pdf" ContentType="application/pd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9" r:id="rId1"/>
  </p:sldMasterIdLst>
  <p:notesMasterIdLst>
    <p:notesMasterId r:id="rId83"/>
  </p:notesMasterIdLst>
  <p:handoutMasterIdLst>
    <p:handoutMasterId r:id="rId84"/>
  </p:handoutMasterIdLst>
  <p:sldIdLst>
    <p:sldId id="256" r:id="rId2"/>
    <p:sldId id="257" r:id="rId3"/>
    <p:sldId id="363" r:id="rId4"/>
    <p:sldId id="326" r:id="rId5"/>
    <p:sldId id="360" r:id="rId6"/>
    <p:sldId id="328" r:id="rId7"/>
    <p:sldId id="329" r:id="rId8"/>
    <p:sldId id="330" r:id="rId9"/>
    <p:sldId id="331" r:id="rId10"/>
    <p:sldId id="332" r:id="rId11"/>
    <p:sldId id="325" r:id="rId12"/>
    <p:sldId id="361" r:id="rId13"/>
    <p:sldId id="369" r:id="rId14"/>
    <p:sldId id="368" r:id="rId15"/>
    <p:sldId id="364" r:id="rId16"/>
    <p:sldId id="315" r:id="rId17"/>
    <p:sldId id="344" r:id="rId18"/>
    <p:sldId id="316" r:id="rId19"/>
    <p:sldId id="312" r:id="rId20"/>
    <p:sldId id="313" r:id="rId21"/>
    <p:sldId id="303" r:id="rId22"/>
    <p:sldId id="304" r:id="rId23"/>
    <p:sldId id="334" r:id="rId24"/>
    <p:sldId id="342" r:id="rId25"/>
    <p:sldId id="305" r:id="rId26"/>
    <p:sldId id="365" r:id="rId27"/>
    <p:sldId id="300" r:id="rId28"/>
    <p:sldId id="343" r:id="rId29"/>
    <p:sldId id="298" r:id="rId30"/>
    <p:sldId id="299" r:id="rId31"/>
    <p:sldId id="314" r:id="rId32"/>
    <p:sldId id="366" r:id="rId33"/>
    <p:sldId id="317" r:id="rId34"/>
    <p:sldId id="318" r:id="rId35"/>
    <p:sldId id="310" r:id="rId36"/>
    <p:sldId id="311" r:id="rId37"/>
    <p:sldId id="320" r:id="rId38"/>
    <p:sldId id="322" r:id="rId39"/>
    <p:sldId id="324" r:id="rId40"/>
    <p:sldId id="321" r:id="rId41"/>
    <p:sldId id="323" r:id="rId42"/>
    <p:sldId id="367" r:id="rId43"/>
    <p:sldId id="306" r:id="rId44"/>
    <p:sldId id="327" r:id="rId45"/>
    <p:sldId id="340" r:id="rId46"/>
    <p:sldId id="341" r:id="rId47"/>
    <p:sldId id="338" r:id="rId48"/>
    <p:sldId id="297" r:id="rId49"/>
    <p:sldId id="339" r:id="rId50"/>
    <p:sldId id="302" r:id="rId51"/>
    <p:sldId id="307" r:id="rId52"/>
    <p:sldId id="308" r:id="rId53"/>
    <p:sldId id="337" r:id="rId54"/>
    <p:sldId id="362" r:id="rId55"/>
    <p:sldId id="336" r:id="rId56"/>
    <p:sldId id="335" r:id="rId57"/>
    <p:sldId id="345" r:id="rId58"/>
    <p:sldId id="261" r:id="rId59"/>
    <p:sldId id="262" r:id="rId60"/>
    <p:sldId id="264" r:id="rId61"/>
    <p:sldId id="265" r:id="rId62"/>
    <p:sldId id="267" r:id="rId63"/>
    <p:sldId id="268" r:id="rId64"/>
    <p:sldId id="269" r:id="rId65"/>
    <p:sldId id="270" r:id="rId66"/>
    <p:sldId id="346" r:id="rId67"/>
    <p:sldId id="271" r:id="rId68"/>
    <p:sldId id="347" r:id="rId69"/>
    <p:sldId id="290" r:id="rId70"/>
    <p:sldId id="348" r:id="rId71"/>
    <p:sldId id="349" r:id="rId72"/>
    <p:sldId id="350" r:id="rId73"/>
    <p:sldId id="351" r:id="rId74"/>
    <p:sldId id="353" r:id="rId75"/>
    <p:sldId id="355" r:id="rId76"/>
    <p:sldId id="354" r:id="rId77"/>
    <p:sldId id="356" r:id="rId78"/>
    <p:sldId id="357" r:id="rId79"/>
    <p:sldId id="358" r:id="rId80"/>
    <p:sldId id="359" r:id="rId81"/>
    <p:sldId id="289" r:id="rId8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66FF66"/>
    <a:srgbClr val="FFCC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0809" autoAdjust="0"/>
    <p:restoredTop sz="92229" autoAdjust="0"/>
  </p:normalViewPr>
  <p:slideViewPr>
    <p:cSldViewPr>
      <p:cViewPr varScale="1">
        <p:scale>
          <a:sx n="100" d="100"/>
          <a:sy n="100" d="100"/>
        </p:scale>
        <p:origin x="-1256" y="-104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74" Type="http://schemas.openxmlformats.org/officeDocument/2006/relationships/slide" Target="slides/slide73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77" Type="http://schemas.openxmlformats.org/officeDocument/2006/relationships/slide" Target="slides/slide76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85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slide" Target="slides/slide70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slide" Target="slides/slide72.xml"/><Relationship Id="rId89" Type="http://schemas.openxmlformats.org/officeDocument/2006/relationships/tableStyles" Target="tableStyles.xml"/><Relationship Id="rId88" Type="http://schemas.openxmlformats.org/officeDocument/2006/relationships/theme" Target="theme/theme1.xml"/><Relationship Id="rId87" Type="http://schemas.openxmlformats.org/officeDocument/2006/relationships/viewProps" Target="viewProps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82" Type="http://schemas.openxmlformats.org/officeDocument/2006/relationships/slide" Target="slides/slide81.xml"/><Relationship Id="rId69" Type="http://schemas.openxmlformats.org/officeDocument/2006/relationships/slide" Target="slides/slide68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75" Type="http://schemas.openxmlformats.org/officeDocument/2006/relationships/slide" Target="slides/slide7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76" Type="http://schemas.openxmlformats.org/officeDocument/2006/relationships/slide" Target="slides/slide75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3" Type="http://schemas.openxmlformats.org/officeDocument/2006/relationships/slide" Target="slides/slide2.xml"/><Relationship Id="rId86" Type="http://schemas.openxmlformats.org/officeDocument/2006/relationships/presProps" Target="presProps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84" Type="http://schemas.openxmlformats.org/officeDocument/2006/relationships/handoutMaster" Target="handoutMasters/handoutMaster1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83" Type="http://schemas.openxmlformats.org/officeDocument/2006/relationships/notesMaster" Target="notesMasters/notesMaster1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78" Type="http://schemas.openxmlformats.org/officeDocument/2006/relationships/slide" Target="slides/slide77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image" Target="../media/image1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3" Type="http://schemas.openxmlformats.org/officeDocument/2006/relationships/image" Target="../media/image148.png"/><Relationship Id="rId1" Type="http://schemas.openxmlformats.org/officeDocument/2006/relationships/image" Target="../media/image14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9238E-BCC1-884F-B5F8-DB943A946A87}" type="datetimeFigureOut">
              <a:rPr lang="en-US" smtClean="0"/>
              <a:pPr/>
              <a:t>4/1/09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83E8A-B994-9646-B787-693F4CA9DC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39FA17D-7575-4142-8F05-8D41DA8FC06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DEC55D-286C-2346-ACA8-711421F834D1}" type="slidenum">
              <a:rPr lang="en-US"/>
              <a:pPr/>
              <a:t>1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i="1" dirty="0" smtClean="0"/>
              <a:t>draft-</a:t>
            </a:r>
            <a:r>
              <a:rPr lang="en-US" sz="1200" i="1" dirty="0" err="1" smtClean="0"/>
              <a:t>iab-ip-model-evolution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FA17D-7575-4142-8F05-8D41DA8FC065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085494-EEF4-F945-8F78-FEC70186D297}" type="slidenum">
              <a:rPr lang="en-US"/>
              <a:pPr/>
              <a:t>43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http://www.cs.ucl.ac.uk/staff/M.Handley/papers/only-just-works.pdf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FA17D-7575-4142-8F05-8D41DA8FC065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E9F217-CB1B-1447-ABDA-56F171873B84}" type="slidenum">
              <a:rPr lang="en-US"/>
              <a:pPr/>
              <a:t>51</a:t>
            </a:fld>
            <a:endParaRPr lang="en-US"/>
          </a:p>
        </p:txBody>
      </p:sp>
      <p:sp>
        <p:nvSpPr>
          <p:cNvPr id="2805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D35358-B1CB-F747-A0FE-21D1C11BDA4C}" type="slidenum">
              <a:rPr lang="en-US"/>
              <a:pPr/>
              <a:t>52</a:t>
            </a:fld>
            <a:endParaRPr lang="en-US"/>
          </a:p>
        </p:txBody>
      </p:sp>
      <p:sp>
        <p:nvSpPr>
          <p:cNvPr id="2816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0DEE27-1B9A-5049-9ED4-76F2BFDD28DA}" type="slidenum">
              <a:rPr lang="en-US"/>
              <a:pPr/>
              <a:t>54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D0917A1-E574-F148-87AF-45AF85B0A673}" type="slidenum">
              <a:rPr lang="en-US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15242C-1C9F-9648-8F96-73D84400C646}" type="slidenum">
              <a:rPr lang="en-US"/>
              <a:pPr/>
              <a:t>58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82625"/>
            <a:ext cx="4554538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25938"/>
            <a:ext cx="5029200" cy="40989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3C6F8A-7D04-4647-8A8A-4BE69F0D1C2C}" type="slidenum">
              <a:rPr lang="en-US"/>
              <a:pPr/>
              <a:t>59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02839D-AE01-284F-BEBD-F5DC2F5B7E87}" type="slidenum">
              <a:rPr lang="en-US"/>
              <a:pPr/>
              <a:t>60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977F61-95CB-F747-845D-F1BD919A9590}" type="slidenum">
              <a:rPr lang="en-US"/>
              <a:pPr/>
              <a:t>2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C8AB3D-CBC5-594D-983C-09250C28A73A}" type="slidenum">
              <a:rPr lang="en-US"/>
              <a:pPr/>
              <a:t>61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6273A1-F789-6C4B-82C3-880B95B1DA23}" type="slidenum">
              <a:rPr lang="en-US"/>
              <a:pPr/>
              <a:t>62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AD200D-DBFD-F64E-9C0F-885C613A3B53}" type="slidenum">
              <a:rPr lang="en-US"/>
              <a:pPr/>
              <a:t>63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BE5D32-44E1-F545-AA8F-CB843C489A01}" type="slidenum">
              <a:rPr lang="en-US"/>
              <a:pPr/>
              <a:t>64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AA625A-0AD6-CE4C-925C-DF150D908E00}" type="slidenum">
              <a:rPr lang="en-US"/>
              <a:pPr/>
              <a:t>65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E67A13A-9FDD-9845-8DB5-071CAB371F87}" type="slidenum">
              <a:rPr lang="en-US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BD2D33-55CA-824B-8F9E-A4BE829E3871}" type="slidenum">
              <a:rPr lang="en-US"/>
              <a:pPr/>
              <a:t>67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63B54A-8629-744C-B959-34C6B898B6F5}" type="slidenum">
              <a:rPr lang="en-US"/>
              <a:pPr/>
              <a:t>69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lvl="1">
              <a:spcBef>
                <a:spcPct val="0"/>
              </a:spcBef>
            </a:pPr>
            <a:r>
              <a:rPr lang="en-US" dirty="0" err="1" smtClean="0"/>
              <a:t>Autoupdate</a:t>
            </a: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341247-F526-8F47-8D3F-4D555587E07D}" type="slidenum">
              <a:rPr lang="en-US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CC73C6-A6D0-5346-8586-A494B0D456DE}" type="slidenum">
              <a:rPr lang="en-US"/>
              <a:pPr/>
              <a:t>73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Therefore these networks have unique characteristics and introduce new challenges from the networking basics to the applications</a:t>
            </a:r>
          </a:p>
          <a:p>
            <a:r>
              <a:rPr lang="en-US"/>
              <a:t>THERE IS NO END-TO-END PATH.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94B3D6-FAE2-D74D-A3A9-C089D44E5427}" type="slidenum">
              <a:rPr lang="en-US"/>
              <a:pPr/>
              <a:t>20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B97F3E-D062-EE42-8901-E0FA61F73D09}" type="slidenum">
              <a:rPr lang="en-US"/>
              <a:pPr/>
              <a:t>81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1F0744-E0ED-A745-A0DC-91B30CA7708F}" type="slidenum">
              <a:rPr lang="en-US"/>
              <a:pPr/>
              <a:t>21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268285-4978-4E42-A9EC-DFD8C6EAB414}" type="slidenum">
              <a:rPr lang="en-US"/>
              <a:pPr/>
              <a:t>22</a:t>
            </a:fld>
            <a:endParaRPr lang="en-US"/>
          </a:p>
        </p:txBody>
      </p:sp>
      <p:sp>
        <p:nvSpPr>
          <p:cNvPr id="292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2994E2-34CE-C74B-ADFA-E0FC1F44E997}" type="slidenum">
              <a:rPr lang="en-US"/>
              <a:pPr/>
              <a:t>23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http://cl.cse.wustl.edu/classes/cse240/p15-patterson.pdf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021FE8-8C00-3A45-B860-EEA1677A89BD}" type="slidenum">
              <a:rPr lang="en-US"/>
              <a:pPr/>
              <a:t>25</a:t>
            </a:fld>
            <a:endParaRPr lang="en-US"/>
          </a:p>
        </p:txBody>
      </p:sp>
      <p:sp>
        <p:nvSpPr>
          <p:cNvPr id="2949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BB0C85-2BD6-3349-9A7A-242DCE7A3EB6}" type="slidenum">
              <a:rPr lang="en-US"/>
              <a:pPr/>
              <a:t>28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D. </a:t>
            </a:r>
            <a:r>
              <a:rPr lang="en-US" dirty="0" err="1" smtClean="0"/>
              <a:t>Thaler</a:t>
            </a:r>
            <a:r>
              <a:rPr lang="en-US" dirty="0" smtClean="0"/>
              <a:t> presentation IETF 73 (</a:t>
            </a:r>
            <a:r>
              <a:rPr lang="en-US" sz="1200" i="1" dirty="0" smtClean="0"/>
              <a:t>draft-</a:t>
            </a:r>
            <a:r>
              <a:rPr lang="en-US" sz="1200" i="1" dirty="0" err="1" smtClean="0"/>
              <a:t>iab-ip-model-evolution</a:t>
            </a:r>
            <a:r>
              <a:rPr lang="en-US" sz="1200" i="1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FA17D-7575-4142-8F05-8D41DA8FC065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2463" y="936625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60488" y="254793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Sarnoff 2009 (Princeton, NJ)</a:t>
            </a:r>
            <a:endParaRPr 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3FED3CC-94F1-6B48-9C42-16FD51A157EA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103" name="Picture 7" descr="csc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80325" y="4867275"/>
            <a:ext cx="1268413" cy="1025525"/>
          </a:xfrm>
          <a:prstGeom prst="rect">
            <a:avLst/>
          </a:prstGeom>
          <a:noFill/>
        </p:spPr>
      </p:pic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69900" y="2193925"/>
            <a:ext cx="8229600" cy="0"/>
          </a:xfrm>
          <a:prstGeom prst="line">
            <a:avLst/>
          </a:prstGeom>
          <a:noFill/>
          <a:ln w="57150" cmpd="thickThin">
            <a:solidFill>
              <a:srgbClr val="EE003B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5" name="Picture 9" descr="IRT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6388" y="4841875"/>
            <a:ext cx="1052512" cy="93821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Sarnoff 2009 (Princeton, NJ)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E3B440E-D6E4-4C49-AC49-5315074C93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157163"/>
            <a:ext cx="205898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7675" y="157163"/>
            <a:ext cx="6027738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Sarnoff 2009 (Princeton, NJ)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F50141-EF4C-754B-977F-FF3A40B39E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157163"/>
            <a:ext cx="8229600" cy="949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Sarnoff 2009 (Princeton, NJ)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F4DAB020-8B06-0040-914D-4783D63280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Sarnoff 2009 (Princeton, NJ)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AC0F09B-6BA5-8342-ACB2-60DB0FF443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Sarnoff 2009 (Princeton, NJ)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CA09A35-7ADB-3C4F-B33D-BCADF81E0E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Sarnoff 2009 (Princeton, NJ)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6D3590E-58B7-174C-AF42-9DBCDFDD7A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Sarnoff 2009 (Princeton, NJ)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F80882C-661C-ED46-9247-F1546F647F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Sarnoff 2009 (Princeton, NJ)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6BB199E-C43F-CD4E-AA68-1F4574C598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Sarnoff 2009 (Princeton, NJ)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793DEC5-798E-C846-B11E-417B7ABD5E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Sarnoff 2009 (Princeton, NJ)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49A104E-947B-C643-860E-B18DFFAB32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Sarnoff 2009 (Princeton, NJ)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77D6121-69AB-FC48-AC5D-A84C8D619C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7675" y="157163"/>
            <a:ext cx="822960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1" i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1/30/2008</a:t>
            </a: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r>
              <a:rPr lang="en-US" smtClean="0"/>
              <a:t>Sarnoff 2009 (Princeton, NJ)</a:t>
            </a:r>
            <a:endParaRPr 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/>
            </a:lvl1pPr>
          </a:lstStyle>
          <a:p>
            <a:fld id="{40C9E390-6772-5849-ACA8-EC32D1B34597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079" name="Picture 7" descr="cscu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59713" y="142875"/>
            <a:ext cx="838200" cy="677863"/>
          </a:xfrm>
          <a:prstGeom prst="rect">
            <a:avLst/>
          </a:prstGeom>
          <a:noFill/>
        </p:spPr>
      </p:pic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466725" y="985838"/>
            <a:ext cx="8229600" cy="0"/>
          </a:xfrm>
          <a:prstGeom prst="line">
            <a:avLst/>
          </a:prstGeom>
          <a:noFill/>
          <a:ln w="57150" cmpd="thickThin">
            <a:solidFill>
              <a:srgbClr val="EE003B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pitchFamily="-65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pitchFamily="-65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pitchFamily="-65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pitchFamily="-65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pitchFamily="-6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pitchFamily="-6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pitchFamily="-6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pitchFamily="-65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333399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6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5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jpeg"/><Relationship Id="rId5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4" Type="http://schemas.openxmlformats.org/officeDocument/2006/relationships/image" Target="../media/image47.png"/><Relationship Id="rId10" Type="http://schemas.openxmlformats.org/officeDocument/2006/relationships/image" Target="../media/image53.png"/><Relationship Id="rId5" Type="http://schemas.openxmlformats.org/officeDocument/2006/relationships/image" Target="../media/image48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9" Type="http://schemas.openxmlformats.org/officeDocument/2006/relationships/image" Target="../media/image52.png"/><Relationship Id="rId3" Type="http://schemas.openxmlformats.org/officeDocument/2006/relationships/image" Target="../media/image46.png"/><Relationship Id="rId6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4.png"/><Relationship Id="rId6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4" Type="http://schemas.openxmlformats.org/officeDocument/2006/relationships/image" Target="../media/image64.pdf"/><Relationship Id="rId5" Type="http://schemas.openxmlformats.org/officeDocument/2006/relationships/image" Target="../media/image65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wmf"/><Relationship Id="rId9" Type="http://schemas.openxmlformats.org/officeDocument/2006/relationships/image" Target="../media/image69.wmf"/><Relationship Id="rId3" Type="http://schemas.openxmlformats.org/officeDocument/2006/relationships/image" Target="../media/image63.wmf"/><Relationship Id="rId6" Type="http://schemas.openxmlformats.org/officeDocument/2006/relationships/image" Target="../media/image66.pd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3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wmf"/><Relationship Id="rId3" Type="http://schemas.openxmlformats.org/officeDocument/2006/relationships/image" Target="../media/image73.wmf"/><Relationship Id="rId5" Type="http://schemas.openxmlformats.org/officeDocument/2006/relationships/image" Target="../media/image75.wmf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78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wmf"/><Relationship Id="rId3" Type="http://schemas.openxmlformats.org/officeDocument/2006/relationships/image" Target="../media/image7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6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image" Target="../media/image82.png"/><Relationship Id="rId4" Type="http://schemas.openxmlformats.org/officeDocument/2006/relationships/image" Target="../media/image80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9.gif"/><Relationship Id="rId5" Type="http://schemas.openxmlformats.org/officeDocument/2006/relationships/image" Target="../media/image81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7" Type="http://schemas.openxmlformats.org/officeDocument/2006/relationships/image" Target="../media/image88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wmf"/><Relationship Id="rId9" Type="http://schemas.openxmlformats.org/officeDocument/2006/relationships/image" Target="../media/image90.emf"/><Relationship Id="rId3" Type="http://schemas.openxmlformats.org/officeDocument/2006/relationships/image" Target="../media/image84.png"/><Relationship Id="rId6" Type="http://schemas.openxmlformats.org/officeDocument/2006/relationships/image" Target="../media/image87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image" Target="../media/image93.wmf"/><Relationship Id="rId5" Type="http://schemas.openxmlformats.org/officeDocument/2006/relationships/image" Target="../media/image80.wmf"/><Relationship Id="rId7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df"/><Relationship Id="rId3" Type="http://schemas.openxmlformats.org/officeDocument/2006/relationships/image" Target="../media/image92.png"/><Relationship Id="rId6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6.png"/><Relationship Id="rId5" Type="http://schemas.openxmlformats.org/officeDocument/2006/relationships/image" Target="../media/image98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4" Type="http://schemas.openxmlformats.org/officeDocument/2006/relationships/image" Target="../media/image100.jpeg"/><Relationship Id="rId10" Type="http://schemas.openxmlformats.org/officeDocument/2006/relationships/image" Target="../media/image106.jpeg"/><Relationship Id="rId5" Type="http://schemas.openxmlformats.org/officeDocument/2006/relationships/image" Target="../media/image101.png"/><Relationship Id="rId7" Type="http://schemas.openxmlformats.org/officeDocument/2006/relationships/image" Target="../media/image103.jpeg"/><Relationship Id="rId11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Relationship Id="rId9" Type="http://schemas.openxmlformats.org/officeDocument/2006/relationships/image" Target="../media/image105.jpeg"/><Relationship Id="rId3" Type="http://schemas.openxmlformats.org/officeDocument/2006/relationships/image" Target="../media/image99.jpeg"/><Relationship Id="rId6" Type="http://schemas.openxmlformats.org/officeDocument/2006/relationships/image" Target="../media/image10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6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19.png"/><Relationship Id="rId4" Type="http://schemas.openxmlformats.org/officeDocument/2006/relationships/image" Target="../media/image109.png"/><Relationship Id="rId7" Type="http://schemas.openxmlformats.org/officeDocument/2006/relationships/image" Target="../media/image112.pdf"/><Relationship Id="rId11" Type="http://schemas.openxmlformats.org/officeDocument/2006/relationships/image" Target="../media/image116.pd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16" Type="http://schemas.openxmlformats.org/officeDocument/2006/relationships/image" Target="../media/image121.png"/><Relationship Id="rId8" Type="http://schemas.openxmlformats.org/officeDocument/2006/relationships/image" Target="../media/image113.png"/><Relationship Id="rId13" Type="http://schemas.openxmlformats.org/officeDocument/2006/relationships/image" Target="../media/image118.pdf"/><Relationship Id="rId10" Type="http://schemas.openxmlformats.org/officeDocument/2006/relationships/image" Target="../media/image115.png"/><Relationship Id="rId5" Type="http://schemas.openxmlformats.org/officeDocument/2006/relationships/image" Target="../media/image110.pdf"/><Relationship Id="rId15" Type="http://schemas.openxmlformats.org/officeDocument/2006/relationships/image" Target="../media/image120.pdf"/><Relationship Id="rId12" Type="http://schemas.openxmlformats.org/officeDocument/2006/relationships/image" Target="../media/image117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9" Type="http://schemas.openxmlformats.org/officeDocument/2006/relationships/image" Target="../media/image114.pdf"/><Relationship Id="rId3" Type="http://schemas.openxmlformats.org/officeDocument/2006/relationships/image" Target="../media/image108.pd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2.wm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6.png"/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3.png"/><Relationship Id="rId5" Type="http://schemas.openxmlformats.org/officeDocument/2006/relationships/image" Target="../media/image125.pd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6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4" Type="http://schemas.openxmlformats.org/officeDocument/2006/relationships/image" Target="../media/image130.wmf"/><Relationship Id="rId10" Type="http://schemas.openxmlformats.org/officeDocument/2006/relationships/oleObject" Target="../embeddings/oleObject2.bin"/><Relationship Id="rId5" Type="http://schemas.openxmlformats.org/officeDocument/2006/relationships/image" Target="../media/image131.wmf"/><Relationship Id="rId7" Type="http://schemas.openxmlformats.org/officeDocument/2006/relationships/image" Target="../media/image132.jpeg"/><Relationship Id="rId11" Type="http://schemas.openxmlformats.org/officeDocument/2006/relationships/image" Target="../media/image134.png"/><Relationship Id="rId12" Type="http://schemas.openxmlformats.org/officeDocument/2006/relationships/image" Target="../media/image13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9" Type="http://schemas.openxmlformats.org/officeDocument/2006/relationships/oleObject" Target="../embeddings/oleObject1.bin"/><Relationship Id="rId3" Type="http://schemas.openxmlformats.org/officeDocument/2006/relationships/notesSlide" Target="../notesSlides/notesSlide29.xml"/><Relationship Id="rId6" Type="http://schemas.openxmlformats.org/officeDocument/2006/relationships/image" Target="../media/image74.png"/></Relationships>
</file>

<file path=ppt/slides/_rels/slide7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eg"/><Relationship Id="rId3" Type="http://schemas.openxmlformats.org/officeDocument/2006/relationships/image" Target="../media/image132.jpeg"/><Relationship Id="rId5" Type="http://schemas.openxmlformats.org/officeDocument/2006/relationships/image" Target="../media/image136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3" Type="http://schemas.openxmlformats.org/officeDocument/2006/relationships/image" Target="../media/image138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0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3.bin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3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3" Type="http://schemas.openxmlformats.org/officeDocument/2006/relationships/image" Target="../media/image144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5" Type="http://schemas.openxmlformats.org/officeDocument/2006/relationships/image" Target="../media/image27.png"/></Relationships>
</file>

<file path=ppt/slides/_rels/slide80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6.bin"/><Relationship Id="rId4" Type="http://schemas.openxmlformats.org/officeDocument/2006/relationships/oleObject" Target="../embeddings/oleObject5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.bin"/><Relationship Id="rId5" Type="http://schemas.openxmlformats.org/officeDocument/2006/relationships/image" Target="../media/image149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5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1638" y="1133475"/>
            <a:ext cx="8491537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Networking - Civil engineering for the 21st century</a:t>
            </a:r>
            <a:endParaRPr lang="en-US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/>
              <a:t>Henning </a:t>
            </a:r>
            <a:r>
              <a:rPr lang="en-US" i="1" dirty="0" smtClean="0"/>
              <a:t>Schulzrinne</a:t>
            </a:r>
          </a:p>
          <a:p>
            <a:r>
              <a:rPr lang="en-US" sz="1600" dirty="0" smtClean="0"/>
              <a:t>Dept. of Computer Science</a:t>
            </a:r>
          </a:p>
          <a:p>
            <a:r>
              <a:rPr lang="en-US" sz="1600" dirty="0" smtClean="0"/>
              <a:t>Columbia University</a:t>
            </a:r>
          </a:p>
          <a:p>
            <a:r>
              <a:rPr lang="en-US" sz="1600" dirty="0" smtClean="0"/>
              <a:t>New York, NY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long-lived interfaces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295400"/>
            <a:ext cx="1132586" cy="198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5200" y="3276600"/>
            <a:ext cx="1814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Cigarette lighter</a:t>
            </a:r>
          </a:p>
          <a:p>
            <a:pPr algn="ctr"/>
            <a:r>
              <a:rPr lang="en-US" sz="1800" dirty="0" smtClean="0"/>
              <a:t>(1956)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24000"/>
            <a:ext cx="1219200" cy="11340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281940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1878</a:t>
            </a:r>
            <a:endParaRPr lang="en-US" sz="18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6705600" y="1600200"/>
            <a:ext cx="1016000" cy="1436132"/>
            <a:chOff x="6705600" y="1600200"/>
            <a:chExt cx="1016000" cy="143613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5600" y="1600200"/>
              <a:ext cx="1016000" cy="1016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864511" y="2667000"/>
              <a:ext cx="698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1993</a:t>
              </a:r>
              <a:endParaRPr lang="en-US" sz="1800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3733800"/>
            <a:ext cx="1371600" cy="9098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4648200"/>
            <a:ext cx="128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fuel nozzle</a:t>
            </a:r>
            <a:endParaRPr lang="en-US" sz="18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6553200" y="3505200"/>
            <a:ext cx="1524000" cy="1924110"/>
            <a:chOff x="6553200" y="3505200"/>
            <a:chExt cx="1524000" cy="192411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53200" y="3505200"/>
              <a:ext cx="1524000" cy="1524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937583" y="5029200"/>
              <a:ext cx="7552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1982</a:t>
              </a:r>
              <a:endParaRPr lang="en-US" sz="20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971800" y="5791200"/>
            <a:ext cx="7890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SQL</a:t>
            </a:r>
          </a:p>
          <a:p>
            <a:r>
              <a:rPr lang="en-US" sz="1800" dirty="0" smtClean="0"/>
              <a:t>1974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038600" y="4876800"/>
            <a:ext cx="698178" cy="1055132"/>
            <a:chOff x="4038600" y="4876800"/>
            <a:chExt cx="698178" cy="105513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14800" y="4876800"/>
              <a:ext cx="609600" cy="6096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038600" y="5562600"/>
              <a:ext cx="698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1992</a:t>
              </a:r>
              <a:endParaRPr lang="en-US" sz="1800" dirty="0"/>
            </a:p>
          </p:txBody>
        </p:sp>
      </p:grp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interfaces permanent?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Widely distributed, uncoordinated participants</a:t>
            </a:r>
          </a:p>
          <a:p>
            <a:r>
              <a:rPr lang="en-US" dirty="0" smtClean="0"/>
              <a:t>Capital-intensive</a:t>
            </a:r>
          </a:p>
          <a:p>
            <a:pPr lvl="1"/>
            <a:r>
              <a:rPr lang="en-US" dirty="0" smtClean="0"/>
              <a:t>depreciated over 5+ years</a:t>
            </a:r>
          </a:p>
          <a:p>
            <a:pPr lvl="1"/>
            <a:r>
              <a:rPr lang="en-US" dirty="0" smtClean="0"/>
              <a:t>see </a:t>
            </a:r>
            <a:r>
              <a:rPr lang="en-US" smtClean="0"/>
              <a:t>Y2K problem</a:t>
            </a:r>
          </a:p>
          <a:p>
            <a:r>
              <a:rPr lang="en-US" dirty="0" smtClean="0"/>
              <a:t>Allocation of cost vs. savings</a:t>
            </a:r>
          </a:p>
          <a:p>
            <a:pPr lvl="1"/>
            <a:r>
              <a:rPr lang="en-US" dirty="0" smtClean="0"/>
              <a:t>ISP saves money, end user pays</a:t>
            </a:r>
          </a:p>
          <a:p>
            <a:r>
              <a:rPr lang="en-US" dirty="0" smtClean="0"/>
              <a:t>Hard to have multiple at once</a:t>
            </a:r>
          </a:p>
          <a:p>
            <a:pPr lvl="1"/>
            <a:r>
              <a:rPr lang="en-US" dirty="0" smtClean="0"/>
              <a:t>“natural monopoly”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Extrapolating from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IP now “the” data interface</a:t>
            </a:r>
          </a:p>
          <a:p>
            <a:r>
              <a:rPr lang="en-US" dirty="0" smtClean="0"/>
              <a:t>Unclear that any packet-based system can be</a:t>
            </a:r>
          </a:p>
          <a:p>
            <a:pPr lvl="1"/>
            <a:r>
              <a:rPr lang="en-US" dirty="0" smtClean="0"/>
              <a:t>≥ 10 times cheaper</a:t>
            </a:r>
          </a:p>
          <a:p>
            <a:pPr lvl="1"/>
            <a:r>
              <a:rPr lang="en-US" dirty="0" smtClean="0"/>
              <a:t>≥ 10 times more functionality</a:t>
            </a:r>
          </a:p>
          <a:p>
            <a:pPr lvl="1"/>
            <a:r>
              <a:rPr lang="en-US" dirty="0" smtClean="0"/>
              <a:t>≥ 10 times more secure</a:t>
            </a:r>
          </a:p>
          <a:p>
            <a:r>
              <a:rPr lang="en-US" dirty="0" smtClean="0"/>
              <a:t>Replacing phone system due to generality, not performance</a:t>
            </a:r>
          </a:p>
          <a:p>
            <a:pPr lvl="1"/>
            <a:r>
              <a:rPr lang="en-US" dirty="0" smtClean="0"/>
              <a:t>IP offers general channel</a:t>
            </a:r>
          </a:p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We’re stuck with IPv4/IPv6</a:t>
            </a:r>
          </a:p>
          <a:p>
            <a:pPr lvl="1"/>
            <a:r>
              <a:rPr lang="en-US" dirty="0" smtClean="0"/>
              <a:t>except for niche applications (car networks, </a:t>
            </a:r>
            <a:r>
              <a:rPr lang="en-US" dirty="0" err="1" smtClean="0"/>
              <a:t>BlueTooth</a:t>
            </a:r>
            <a:r>
              <a:rPr lang="en-US" dirty="0" smtClean="0"/>
              <a:t>, USB, …)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Integrating infrastructures: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/>
          <a:lstStyle/>
          <a:p>
            <a:r>
              <a:rPr lang="en-US" dirty="0" smtClean="0"/>
              <a:t>Much of the improvement in civil infrastructure needs networks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information networks complement other networks</a:t>
            </a:r>
            <a:endParaRPr lang="en-US" dirty="0" smtClean="0"/>
          </a:p>
          <a:p>
            <a:pPr lvl="1"/>
            <a:r>
              <a:rPr lang="en-US" dirty="0" smtClean="0"/>
              <a:t>transportation</a:t>
            </a:r>
          </a:p>
          <a:p>
            <a:pPr lvl="1"/>
            <a:r>
              <a:rPr lang="en-US" dirty="0" smtClean="0"/>
              <a:t>energy</a:t>
            </a:r>
          </a:p>
          <a:p>
            <a:r>
              <a:rPr lang="en-US" dirty="0" smtClean="0"/>
              <a:t>Energy time management</a:t>
            </a:r>
          </a:p>
          <a:p>
            <a:pPr lvl="1"/>
            <a:r>
              <a:rPr lang="en-US" dirty="0" smtClean="0"/>
              <a:t>Plug-in hybrid is notified when it should charge</a:t>
            </a:r>
          </a:p>
          <a:p>
            <a:pPr lvl="1"/>
            <a:r>
              <a:rPr lang="en-US" dirty="0" smtClean="0"/>
              <a:t>Dishwasher, water heater run after midnight</a:t>
            </a:r>
          </a:p>
          <a:p>
            <a:pPr lvl="1"/>
            <a:r>
              <a:rPr lang="en-US" dirty="0" smtClean="0"/>
              <a:t>“when can I get 100 kW?”</a:t>
            </a:r>
          </a:p>
          <a:p>
            <a:r>
              <a:rPr lang="en-US" dirty="0" smtClean="0"/>
              <a:t>Utility requests load reduction</a:t>
            </a:r>
          </a:p>
          <a:p>
            <a:pPr lvl="1"/>
            <a:r>
              <a:rPr lang="en-US" dirty="0" smtClean="0"/>
              <a:t>“please reduce load by 1 MW”</a:t>
            </a:r>
          </a:p>
          <a:p>
            <a:r>
              <a:rPr lang="en-US" dirty="0" smtClean="0"/>
              <a:t>Energy management</a:t>
            </a:r>
          </a:p>
          <a:p>
            <a:pPr lvl="1"/>
            <a:r>
              <a:rPr lang="en-US" dirty="0" smtClean="0"/>
              <a:t>“Dear fridge, how many kWh have you used?”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Possible IETF RECIPE effort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14800" cy="3962400"/>
          </a:xfrm>
        </p:spPr>
        <p:txBody>
          <a:bodyPr>
            <a:normAutofit/>
          </a:bodyPr>
          <a:lstStyle/>
          <a:p>
            <a:r>
              <a:rPr lang="en-US" dirty="0" smtClean="0"/>
              <a:t>Discover controllers and elements</a:t>
            </a:r>
          </a:p>
          <a:p>
            <a:pPr lvl="1"/>
            <a:r>
              <a:rPr lang="en-US" dirty="0" smtClean="0"/>
              <a:t>Utility (gas, electric)</a:t>
            </a:r>
          </a:p>
          <a:p>
            <a:pPr lvl="1"/>
            <a:r>
              <a:rPr lang="en-US" dirty="0" smtClean="0"/>
              <a:t>Local controllers</a:t>
            </a:r>
          </a:p>
          <a:p>
            <a:r>
              <a:rPr lang="en-US" dirty="0" smtClean="0"/>
              <a:t>Authenticate</a:t>
            </a:r>
          </a:p>
          <a:p>
            <a:pPr lvl="1"/>
            <a:r>
              <a:rPr lang="en-US" dirty="0" smtClean="0"/>
              <a:t>Prices and actions may depend on customer contract</a:t>
            </a:r>
          </a:p>
          <a:p>
            <a:r>
              <a:rPr lang="en-US" dirty="0" smtClean="0"/>
              <a:t>Control</a:t>
            </a:r>
          </a:p>
          <a:p>
            <a:r>
              <a:rPr lang="en-US" dirty="0" smtClean="0"/>
              <a:t>Information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17638"/>
            <a:ext cx="1822450" cy="1818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810000"/>
            <a:ext cx="812800" cy="11004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400" y="5562601"/>
            <a:ext cx="1524000" cy="114300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5021244" y="4873749"/>
            <a:ext cx="590651" cy="1269921"/>
          </a:xfrm>
          <a:custGeom>
            <a:avLst/>
            <a:gdLst>
              <a:gd name="connsiteX0" fmla="*/ 84379 w 590651"/>
              <a:gd name="connsiteY0" fmla="*/ 0 h 1269921"/>
              <a:gd name="connsiteX1" fmla="*/ 84379 w 590651"/>
              <a:gd name="connsiteY1" fmla="*/ 1038246 h 1269921"/>
              <a:gd name="connsiteX2" fmla="*/ 590651 w 590651"/>
              <a:gd name="connsiteY2" fmla="*/ 1269921 h 1269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651" h="1269921">
                <a:moveTo>
                  <a:pt x="84379" y="0"/>
                </a:moveTo>
                <a:cubicBezTo>
                  <a:pt x="42189" y="413296"/>
                  <a:pt x="0" y="826593"/>
                  <a:pt x="84379" y="1038246"/>
                </a:cubicBezTo>
                <a:cubicBezTo>
                  <a:pt x="168758" y="1249899"/>
                  <a:pt x="590651" y="1269921"/>
                  <a:pt x="590651" y="1269921"/>
                </a:cubicBezTo>
              </a:path>
            </a:pathLst>
          </a:cu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409917" y="2321038"/>
            <a:ext cx="1215624" cy="1523046"/>
          </a:xfrm>
          <a:custGeom>
            <a:avLst/>
            <a:gdLst>
              <a:gd name="connsiteX0" fmla="*/ 0 w 1215624"/>
              <a:gd name="connsiteY0" fmla="*/ 55773 h 1751860"/>
              <a:gd name="connsiteX1" fmla="*/ 1055448 w 1215624"/>
              <a:gd name="connsiteY1" fmla="*/ 244545 h 1751860"/>
              <a:gd name="connsiteX2" fmla="*/ 961059 w 1215624"/>
              <a:gd name="connsiteY2" fmla="*/ 1523046 h 1751860"/>
              <a:gd name="connsiteX3" fmla="*/ 926735 w 1215624"/>
              <a:gd name="connsiteY3" fmla="*/ 1617432 h 1751860"/>
              <a:gd name="connsiteX0" fmla="*/ 0 w 1215624"/>
              <a:gd name="connsiteY0" fmla="*/ 55773 h 1523046"/>
              <a:gd name="connsiteX1" fmla="*/ 1055448 w 1215624"/>
              <a:gd name="connsiteY1" fmla="*/ 244545 h 1523046"/>
              <a:gd name="connsiteX2" fmla="*/ 961059 w 1215624"/>
              <a:gd name="connsiteY2" fmla="*/ 1523046 h 152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5624" h="1523046">
                <a:moveTo>
                  <a:pt x="0" y="55773"/>
                </a:moveTo>
                <a:cubicBezTo>
                  <a:pt x="447636" y="27886"/>
                  <a:pt x="895272" y="0"/>
                  <a:pt x="1055448" y="244545"/>
                </a:cubicBezTo>
                <a:cubicBezTo>
                  <a:pt x="1215624" y="489090"/>
                  <a:pt x="982511" y="1294232"/>
                  <a:pt x="961059" y="1523046"/>
                </a:cubicBezTo>
              </a:path>
            </a:pathLst>
          </a:cu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702322" y="2840160"/>
            <a:ext cx="549176" cy="1063988"/>
          </a:xfrm>
          <a:custGeom>
            <a:avLst/>
            <a:gdLst>
              <a:gd name="connsiteX0" fmla="*/ 0 w 549176"/>
              <a:gd name="connsiteY0" fmla="*/ 0 h 1063988"/>
              <a:gd name="connsiteX1" fmla="*/ 214522 w 549176"/>
              <a:gd name="connsiteY1" fmla="*/ 626380 h 1063988"/>
              <a:gd name="connsiteX2" fmla="*/ 549176 w 549176"/>
              <a:gd name="connsiteY2" fmla="*/ 1063988 h 106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9176" h="1063988">
                <a:moveTo>
                  <a:pt x="0" y="0"/>
                </a:moveTo>
                <a:cubicBezTo>
                  <a:pt x="61496" y="224524"/>
                  <a:pt x="122993" y="449049"/>
                  <a:pt x="214522" y="626380"/>
                </a:cubicBezTo>
                <a:cubicBezTo>
                  <a:pt x="306051" y="803711"/>
                  <a:pt x="427613" y="933849"/>
                  <a:pt x="549176" y="1063988"/>
                </a:cubicBezTo>
              </a:path>
            </a:pathLst>
          </a:cu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73459" y="1951706"/>
            <a:ext cx="1749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“charge at 2300”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11243" y="3242846"/>
            <a:ext cx="146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“wash at 1900”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467600" y="5562601"/>
            <a:ext cx="167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“what’s the projected cost of a kWh at 1500?”</a:t>
            </a:r>
            <a:endParaRPr lang="en-US" sz="1400" i="1" dirty="0"/>
          </a:p>
        </p:txBody>
      </p:sp>
      <p:pic>
        <p:nvPicPr>
          <p:cNvPr id="17" name="Picture 16" descr="Chevrolet-Volt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3459" y="3810000"/>
            <a:ext cx="1708150" cy="1032082"/>
          </a:xfrm>
          <a:prstGeom prst="rect">
            <a:avLst/>
          </a:prstGeom>
        </p:spPr>
      </p:pic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role does research need to play?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Pasteur’s quadrant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1183641"/>
          <a:ext cx="6553200" cy="3540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0521"/>
                <a:gridCol w="860521"/>
                <a:gridCol w="2317558"/>
                <a:gridCol w="2514600"/>
              </a:tblGrid>
              <a:tr h="139700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Quest for Fundamental</a:t>
                      </a:r>
                      <a:r>
                        <a:rPr lang="en-US" baseline="0" dirty="0" smtClean="0"/>
                        <a:t> Understanding?</a:t>
                      </a:r>
                      <a:endParaRPr lang="en-US" dirty="0"/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Pure</a:t>
                      </a:r>
                      <a:r>
                        <a:rPr lang="en-US" baseline="0" dirty="0" smtClean="0"/>
                        <a:t> basic research</a:t>
                      </a:r>
                    </a:p>
                    <a:p>
                      <a:pPr algn="ctr"/>
                      <a:r>
                        <a:rPr lang="en-US" baseline="0" dirty="0" smtClean="0"/>
                        <a:t>(Bohr)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8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Use-inspired</a:t>
                      </a:r>
                      <a:r>
                        <a:rPr lang="en-US" b="1" baseline="0" dirty="0" smtClean="0"/>
                        <a:t> basic research</a:t>
                      </a:r>
                    </a:p>
                    <a:p>
                      <a:pPr algn="ctr"/>
                      <a:r>
                        <a:rPr lang="en-US" b="1" baseline="0" dirty="0" smtClean="0"/>
                        <a:t>(Pasteur)</a:t>
                      </a:r>
                      <a:endParaRPr lang="en-US" b="1" dirty="0"/>
                    </a:p>
                  </a:txBody>
                  <a:tcPr anchor="ctr">
                    <a:solidFill>
                      <a:srgbClr val="FF6600">
                        <a:alpha val="53000"/>
                      </a:srgbClr>
                    </a:solidFill>
                  </a:tcPr>
                </a:tc>
              </a:tr>
              <a:tr h="139700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i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Pure applied</a:t>
                      </a:r>
                      <a:r>
                        <a:rPr lang="en-US" b="1" baseline="0" dirty="0" smtClean="0"/>
                        <a:t> research</a:t>
                      </a:r>
                    </a:p>
                    <a:p>
                      <a:pPr algn="ctr"/>
                      <a:r>
                        <a:rPr lang="en-US" b="1" baseline="0" dirty="0" smtClean="0"/>
                        <a:t>(Edison)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7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Considerations of Use?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550223"/>
            <a:ext cx="6232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Pasteur’s Quadrant: Basic Science and Technological Innovation, Stokes 1997 </a:t>
            </a:r>
            <a:r>
              <a:rPr lang="en-US" sz="1200" dirty="0" smtClean="0"/>
              <a:t>(modified</a:t>
            </a:r>
            <a:r>
              <a:rPr lang="en-US" sz="1200" i="1" dirty="0" smtClean="0"/>
              <a:t>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352800" y="2667000"/>
            <a:ext cx="2133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Guessing at problems</a:t>
            </a:r>
          </a:p>
          <a:p>
            <a:pPr algn="ctr"/>
            <a:r>
              <a:rPr lang="en-US" i="1" dirty="0" smtClean="0"/>
              <a:t>(</a:t>
            </a:r>
            <a:r>
              <a:rPr lang="en-US" i="1" dirty="0" err="1" smtClean="0"/>
              <a:t>Infocom</a:t>
            </a:r>
            <a:r>
              <a:rPr lang="en-US" i="1" dirty="0" smtClean="0"/>
              <a:t>)</a:t>
            </a:r>
          </a:p>
        </p:txBody>
      </p:sp>
      <p:sp>
        <p:nvSpPr>
          <p:cNvPr id="7" name="Oval Callout 6"/>
          <p:cNvSpPr/>
          <p:nvPr/>
        </p:nvSpPr>
        <p:spPr bwMode="auto">
          <a:xfrm>
            <a:off x="7391400" y="3733800"/>
            <a:ext cx="1524000" cy="1143000"/>
          </a:xfrm>
          <a:prstGeom prst="wedgeEllipseCallout">
            <a:avLst>
              <a:gd name="adj1" fmla="val -78559"/>
              <a:gd name="adj2" fmla="val -48101"/>
            </a:avLst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Most 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networking research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is here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" name="Oval Callout 7"/>
          <p:cNvSpPr/>
          <p:nvPr/>
        </p:nvSpPr>
        <p:spPr bwMode="auto">
          <a:xfrm>
            <a:off x="7620000" y="1600200"/>
            <a:ext cx="1524000" cy="1143000"/>
          </a:xfrm>
          <a:prstGeom prst="wedgeEllipseCallout">
            <a:avLst>
              <a:gd name="adj1" fmla="val -74883"/>
              <a:gd name="adj2" fmla="val 13176"/>
            </a:avLst>
          </a:prstGeom>
          <a:solidFill>
            <a:srgbClr val="FFCC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Most </a:t>
            </a:r>
            <a:r>
              <a:rPr lang="en-US" sz="1100" dirty="0" smtClean="0">
                <a:solidFill>
                  <a:schemeClr val="accent3">
                    <a:lumMod val="50000"/>
                  </a:schemeClr>
                </a:solidFill>
              </a:rPr>
              <a:t>networking research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accent3">
                    <a:lumMod val="50000"/>
                  </a:schemeClr>
                </a:solidFill>
              </a:rPr>
              <a:t>wants to be  here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research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reality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581400"/>
            <a:ext cx="2139881" cy="2298700"/>
          </a:xfrm>
          <a:prstGeom prst="rect">
            <a:avLst/>
          </a:prstGeom>
        </p:spPr>
      </p:pic>
      <p:pic>
        <p:nvPicPr>
          <p:cNvPr id="5" name="Picture 4" descr="science-pap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143000"/>
            <a:ext cx="1616075" cy="2155825"/>
          </a:xfrm>
          <a:prstGeom prst="rect">
            <a:avLst/>
          </a:prstGeom>
          <a:noFill/>
        </p:spPr>
      </p:pic>
      <p:pic>
        <p:nvPicPr>
          <p:cNvPr id="6" name="Picture 7" descr="resume-example-student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3657600"/>
            <a:ext cx="1725613" cy="2484438"/>
          </a:xfrm>
          <a:prstGeom prst="rect">
            <a:avLst/>
          </a:prstGeom>
          <a:noFill/>
        </p:spPr>
      </p:pic>
      <p:pic>
        <p:nvPicPr>
          <p:cNvPr id="7" name="Picture 12" descr="ietflogo2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1371600"/>
            <a:ext cx="1550988" cy="82391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81000" y="3352800"/>
            <a:ext cx="2186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13,000 </a:t>
            </a:r>
            <a:r>
              <a:rPr lang="en-US" sz="1800" dirty="0" err="1" smtClean="0"/>
              <a:t>QoS</a:t>
            </a:r>
            <a:r>
              <a:rPr lang="en-US" sz="1800" dirty="0" smtClean="0"/>
              <a:t> papers</a:t>
            </a:r>
            <a:endParaRPr lang="en-US" sz="1800" dirty="0"/>
          </a:p>
        </p:txBody>
      </p:sp>
      <p:cxnSp>
        <p:nvCxnSpPr>
          <p:cNvPr id="10" name="Shape 9"/>
          <p:cNvCxnSpPr/>
          <p:nvPr/>
        </p:nvCxnSpPr>
        <p:spPr bwMode="auto">
          <a:xfrm rot="16200000" flipH="1">
            <a:off x="990601" y="2895600"/>
            <a:ext cx="2057401" cy="1600199"/>
          </a:xfrm>
          <a:prstGeom prst="curvedConnector3">
            <a:avLst>
              <a:gd name="adj1" fmla="val 15801"/>
            </a:avLst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7" idx="1"/>
          </p:cNvCxnSpPr>
          <p:nvPr/>
        </p:nvCxnSpPr>
        <p:spPr bwMode="auto">
          <a:xfrm rot="10800000">
            <a:off x="2057400" y="1752601"/>
            <a:ext cx="2971800" cy="309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2743200" y="1219200"/>
            <a:ext cx="165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rarely read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2133600" y="2133600"/>
            <a:ext cx="30480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971800" y="2438400"/>
            <a:ext cx="2443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“too much effort”</a:t>
            </a:r>
            <a:endParaRPr lang="en-US" dirty="0"/>
          </a:p>
        </p:txBody>
      </p:sp>
      <p:cxnSp>
        <p:nvCxnSpPr>
          <p:cNvPr id="27" name="Shape 26"/>
          <p:cNvCxnSpPr>
            <a:stCxn id="7" idx="3"/>
          </p:cNvCxnSpPr>
          <p:nvPr/>
        </p:nvCxnSpPr>
        <p:spPr bwMode="auto">
          <a:xfrm>
            <a:off x="6580188" y="1783557"/>
            <a:ext cx="887412" cy="1416843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vs. Evolution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1397000"/>
          <a:ext cx="6096000" cy="17526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Planning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Evolution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requirements 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start small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describe all 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outline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architecture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ATM</a:t>
                      </a:r>
                      <a:r>
                        <a:rPr lang="en-US" baseline="0" dirty="0" smtClean="0"/>
                        <a:t> &amp; B-ISDN</a:t>
                      </a:r>
                    </a:p>
                    <a:p>
                      <a:r>
                        <a:rPr lang="en-US" baseline="0" dirty="0" smtClean="0"/>
                        <a:t>NGN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Ethernet</a:t>
                      </a:r>
                      <a:r>
                        <a:rPr lang="en-US" baseline="0" dirty="0" smtClean="0"/>
                        <a:t> &amp; web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8200" y="6324600"/>
            <a:ext cx="3298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see also CACM 12/08</a:t>
            </a:r>
            <a:endParaRPr lang="en-US" i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we an engineering discipline?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Reasonable set of rules and tools for designing networks</a:t>
            </a:r>
          </a:p>
          <a:p>
            <a:r>
              <a:rPr lang="en-US" dirty="0" smtClean="0"/>
              <a:t>But:</a:t>
            </a:r>
          </a:p>
          <a:p>
            <a:pPr lvl="1"/>
            <a:r>
              <a:rPr lang="en-US" dirty="0" smtClean="0"/>
              <a:t>no easy way to predict service capabilities</a:t>
            </a:r>
          </a:p>
          <a:p>
            <a:pPr lvl="1"/>
            <a:r>
              <a:rPr lang="en-US" dirty="0" smtClean="0"/>
              <a:t>no formal protocol engineering</a:t>
            </a:r>
          </a:p>
          <a:p>
            <a:pPr lvl="2"/>
            <a:r>
              <a:rPr lang="en-US" dirty="0" smtClean="0"/>
              <a:t>mostly passed-down “wisdom” and (IETF/ITU) culture</a:t>
            </a:r>
          </a:p>
          <a:p>
            <a:pPr lvl="1"/>
            <a:r>
              <a:rPr lang="en-US" dirty="0" smtClean="0"/>
              <a:t>no (formal) learning from mistakes</a:t>
            </a:r>
          </a:p>
          <a:p>
            <a:pPr lvl="1"/>
            <a:r>
              <a:rPr lang="en-US" dirty="0" smtClean="0"/>
              <a:t>no “Professional Engineering” (PE) exams</a:t>
            </a:r>
          </a:p>
          <a:p>
            <a:pPr lvl="2"/>
            <a:r>
              <a:rPr lang="en-US" dirty="0" smtClean="0"/>
              <a:t>just (Cisco/Novell/Microsoft) certification</a:t>
            </a:r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65138" indent="-465138">
              <a:lnSpc>
                <a:spcPct val="90000"/>
              </a:lnSpc>
            </a:pPr>
            <a:r>
              <a:rPr lang="en-US" sz="2800" dirty="0" smtClean="0"/>
              <a:t>Network as core infrastructure</a:t>
            </a:r>
          </a:p>
          <a:p>
            <a:pPr marL="465138" indent="-465138">
              <a:lnSpc>
                <a:spcPct val="90000"/>
              </a:lnSpc>
            </a:pPr>
            <a:r>
              <a:rPr lang="en-US" sz="2800" dirty="0" smtClean="0"/>
              <a:t>The illusion of a next-generation Internet</a:t>
            </a:r>
          </a:p>
          <a:p>
            <a:pPr marL="865188" lvl="1" indent="-465138">
              <a:lnSpc>
                <a:spcPct val="90000"/>
              </a:lnSpc>
            </a:pPr>
            <a:r>
              <a:rPr lang="en-US" dirty="0" smtClean="0"/>
              <a:t>Interfaces persist, implementations change</a:t>
            </a:r>
          </a:p>
          <a:p>
            <a:pPr marL="865188" lvl="1" indent="-465138">
              <a:lnSpc>
                <a:spcPct val="90000"/>
              </a:lnSpc>
            </a:pPr>
            <a:r>
              <a:rPr lang="en-US" dirty="0" smtClean="0"/>
              <a:t>Towards the two-port Internet</a:t>
            </a:r>
          </a:p>
          <a:p>
            <a:pPr marL="865188" lvl="1" indent="-465138">
              <a:lnSpc>
                <a:spcPct val="90000"/>
              </a:lnSpc>
            </a:pPr>
            <a:r>
              <a:rPr lang="en-US" dirty="0" smtClean="0"/>
              <a:t>What you learned in Networking 101 is (mostly) wrong</a:t>
            </a:r>
          </a:p>
          <a:p>
            <a:pPr marL="465138" indent="-465138">
              <a:lnSpc>
                <a:spcPct val="90000"/>
              </a:lnSpc>
            </a:pPr>
            <a:r>
              <a:rPr lang="en-US" sz="2800" dirty="0" smtClean="0"/>
              <a:t>Challenges – 2 examples:</a:t>
            </a:r>
            <a:endParaRPr lang="en-US" sz="1800" dirty="0" smtClean="0"/>
          </a:p>
          <a:p>
            <a:pPr marL="865188" lvl="1" indent="-465138">
              <a:lnSpc>
                <a:spcPct val="90000"/>
              </a:lnSpc>
            </a:pPr>
            <a:r>
              <a:rPr lang="en-US" dirty="0" smtClean="0"/>
              <a:t>diagnostics 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DYSWIS</a:t>
            </a:r>
          </a:p>
          <a:p>
            <a:pPr marL="865188" lvl="1" indent="-465138">
              <a:lnSpc>
                <a:spcPct val="90000"/>
              </a:lnSpc>
            </a:pPr>
            <a:r>
              <a:rPr lang="en-US" dirty="0" smtClean="0">
                <a:sym typeface="Wingdings"/>
              </a:rPr>
              <a:t>opportunistic and store-carry-forward networks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7DS</a:t>
            </a:r>
            <a:endParaRPr lang="en-US" dirty="0" smtClean="0"/>
          </a:p>
          <a:p>
            <a:pPr marL="865188" lvl="1" indent="-465138">
              <a:lnSpc>
                <a:spcPct val="90000"/>
              </a:lnSpc>
            </a:pPr>
            <a:endParaRPr lang="en-US" sz="1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Internet and networks timeline</a:t>
            </a:r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457200" y="25146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9220" name="AutoShape 4"/>
          <p:cNvCxnSpPr>
            <a:cxnSpLocks noChangeShapeType="1"/>
          </p:cNvCxnSpPr>
          <p:nvPr/>
        </p:nvCxnSpPr>
        <p:spPr bwMode="auto">
          <a:xfrm>
            <a:off x="457200" y="2286000"/>
            <a:ext cx="0" cy="381000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cxnSp>
      <p:cxnSp>
        <p:nvCxnSpPr>
          <p:cNvPr id="9221" name="AutoShape 5"/>
          <p:cNvCxnSpPr>
            <a:cxnSpLocks noChangeShapeType="1"/>
          </p:cNvCxnSpPr>
          <p:nvPr/>
        </p:nvCxnSpPr>
        <p:spPr bwMode="auto">
          <a:xfrm>
            <a:off x="8229600" y="2362200"/>
            <a:ext cx="0" cy="381000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cxnSp>
      <p:cxnSp>
        <p:nvCxnSpPr>
          <p:cNvPr id="9222" name="AutoShape 6"/>
          <p:cNvCxnSpPr>
            <a:cxnSpLocks noChangeShapeType="1"/>
          </p:cNvCxnSpPr>
          <p:nvPr/>
        </p:nvCxnSpPr>
        <p:spPr bwMode="auto">
          <a:xfrm>
            <a:off x="6400800" y="2286000"/>
            <a:ext cx="0" cy="381000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cxnSp>
      <p:cxnSp>
        <p:nvCxnSpPr>
          <p:cNvPr id="9223" name="AutoShape 7"/>
          <p:cNvCxnSpPr>
            <a:cxnSpLocks noChangeShapeType="1"/>
          </p:cNvCxnSpPr>
          <p:nvPr/>
        </p:nvCxnSpPr>
        <p:spPr bwMode="auto">
          <a:xfrm>
            <a:off x="2743200" y="2286000"/>
            <a:ext cx="0" cy="381000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cxnSp>
      <p:cxnSp>
        <p:nvCxnSpPr>
          <p:cNvPr id="9224" name="AutoShape 8"/>
          <p:cNvCxnSpPr>
            <a:cxnSpLocks noChangeShapeType="1"/>
          </p:cNvCxnSpPr>
          <p:nvPr/>
        </p:nvCxnSpPr>
        <p:spPr bwMode="auto">
          <a:xfrm>
            <a:off x="4572000" y="2286000"/>
            <a:ext cx="0" cy="381000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cxnSp>
      <p:cxnSp>
        <p:nvCxnSpPr>
          <p:cNvPr id="9225" name="AutoShape 9"/>
          <p:cNvCxnSpPr>
            <a:cxnSpLocks noChangeShapeType="1"/>
          </p:cNvCxnSpPr>
          <p:nvPr/>
        </p:nvCxnSpPr>
        <p:spPr bwMode="auto">
          <a:xfrm>
            <a:off x="1524000" y="2286000"/>
            <a:ext cx="0" cy="381000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cxn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76200" y="27051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800">
                <a:latin typeface="Tahoma" pitchFamily="-65" charset="0"/>
              </a:rPr>
              <a:t>1960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1143000" y="27051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800">
                <a:latin typeface="Tahoma" pitchFamily="-65" charset="0"/>
              </a:rPr>
              <a:t>1970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2395538" y="27051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800">
                <a:latin typeface="Tahoma" pitchFamily="-65" charset="0"/>
              </a:rPr>
              <a:t>1980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4224338" y="27051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800">
                <a:latin typeface="Tahoma" pitchFamily="-65" charset="0"/>
              </a:rPr>
              <a:t>1990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6048375" y="27051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800">
                <a:latin typeface="Tahoma" pitchFamily="-65" charset="0"/>
              </a:rPr>
              <a:t>2000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7891463" y="27051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800">
                <a:latin typeface="Tahoma" pitchFamily="-65" charset="0"/>
              </a:rPr>
              <a:t>2010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609600" y="2090738"/>
            <a:ext cx="7572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theory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1539875" y="1817688"/>
            <a:ext cx="11398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university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prototypes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2978150" y="1828800"/>
            <a:ext cx="15113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production use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in research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4695825" y="1828800"/>
            <a:ext cx="15954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commercial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early residential</a:t>
            </a:r>
          </a:p>
        </p:txBody>
      </p:sp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6823075" y="1828800"/>
            <a:ext cx="11445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broadband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home</a:t>
            </a:r>
          </a:p>
        </p:txBody>
      </p:sp>
      <p:sp>
        <p:nvSpPr>
          <p:cNvPr id="9237" name="AutoShape 21"/>
          <p:cNvSpPr>
            <a:spLocks/>
          </p:cNvSpPr>
          <p:nvPr/>
        </p:nvSpPr>
        <p:spPr bwMode="auto">
          <a:xfrm rot="16200000" flipV="1">
            <a:off x="2133600" y="2438400"/>
            <a:ext cx="76200" cy="1295400"/>
          </a:xfrm>
          <a:prstGeom prst="leftBrace">
            <a:avLst>
              <a:gd name="adj1" fmla="val 141667"/>
              <a:gd name="adj2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8" name="AutoShape 22"/>
          <p:cNvSpPr>
            <a:spLocks noChangeArrowheads="1"/>
          </p:cNvSpPr>
          <p:nvPr/>
        </p:nvSpPr>
        <p:spPr bwMode="auto">
          <a:xfrm>
            <a:off x="1600200" y="3657600"/>
            <a:ext cx="1143000" cy="1752600"/>
          </a:xfrm>
          <a:prstGeom prst="flowChartAlternateProcess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800">
                <a:latin typeface="Tahoma" pitchFamily="-65" charset="0"/>
              </a:rPr>
              <a:t>email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800">
                <a:latin typeface="Tahoma" pitchFamily="-65" charset="0"/>
              </a:rPr>
              <a:t>ftp</a:t>
            </a:r>
          </a:p>
        </p:txBody>
      </p:sp>
      <p:sp>
        <p:nvSpPr>
          <p:cNvPr id="9239" name="AutoShape 23"/>
          <p:cNvSpPr>
            <a:spLocks noChangeArrowheads="1"/>
          </p:cNvSpPr>
          <p:nvPr/>
        </p:nvSpPr>
        <p:spPr bwMode="auto">
          <a:xfrm>
            <a:off x="3200400" y="3657600"/>
            <a:ext cx="1143000" cy="1828800"/>
          </a:xfrm>
          <a:prstGeom prst="flowChartAlternateProcess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DNS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RIP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UDP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TCP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SMTP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SNMP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finger</a:t>
            </a:r>
          </a:p>
        </p:txBody>
      </p:sp>
      <p:sp>
        <p:nvSpPr>
          <p:cNvPr id="9240" name="AutoShape 24"/>
          <p:cNvSpPr>
            <a:spLocks noChangeArrowheads="1"/>
          </p:cNvSpPr>
          <p:nvPr/>
        </p:nvSpPr>
        <p:spPr bwMode="auto">
          <a:xfrm>
            <a:off x="4876800" y="3657600"/>
            <a:ext cx="1143000" cy="1676400"/>
          </a:xfrm>
          <a:prstGeom prst="flowChartAlternateProcess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ATM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BGP, OSPF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Mbone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IPsec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HTTP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HTML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RTP</a:t>
            </a:r>
          </a:p>
        </p:txBody>
      </p:sp>
      <p:sp>
        <p:nvSpPr>
          <p:cNvPr id="9241" name="AutoShape 25"/>
          <p:cNvSpPr>
            <a:spLocks/>
          </p:cNvSpPr>
          <p:nvPr/>
        </p:nvSpPr>
        <p:spPr bwMode="auto">
          <a:xfrm rot="16200000" flipV="1">
            <a:off x="3657600" y="2438400"/>
            <a:ext cx="76200" cy="1295400"/>
          </a:xfrm>
          <a:prstGeom prst="leftBrace">
            <a:avLst>
              <a:gd name="adj1" fmla="val 141667"/>
              <a:gd name="adj2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2" name="AutoShape 26"/>
          <p:cNvSpPr>
            <a:spLocks/>
          </p:cNvSpPr>
          <p:nvPr/>
        </p:nvSpPr>
        <p:spPr bwMode="auto">
          <a:xfrm rot="16200000" flipV="1">
            <a:off x="5410200" y="2438400"/>
            <a:ext cx="76200" cy="1295400"/>
          </a:xfrm>
          <a:prstGeom prst="leftBrace">
            <a:avLst>
              <a:gd name="adj1" fmla="val 141667"/>
              <a:gd name="adj2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3" name="AutoShape 27"/>
          <p:cNvSpPr>
            <a:spLocks/>
          </p:cNvSpPr>
          <p:nvPr/>
        </p:nvSpPr>
        <p:spPr bwMode="auto">
          <a:xfrm rot="16200000" flipV="1">
            <a:off x="7315200" y="2438400"/>
            <a:ext cx="76200" cy="1295400"/>
          </a:xfrm>
          <a:prstGeom prst="leftBrace">
            <a:avLst>
              <a:gd name="adj1" fmla="val 141667"/>
              <a:gd name="adj2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4" name="AutoShape 28"/>
          <p:cNvSpPr>
            <a:spLocks noChangeArrowheads="1"/>
          </p:cNvSpPr>
          <p:nvPr/>
        </p:nvSpPr>
        <p:spPr bwMode="auto">
          <a:xfrm>
            <a:off x="1676400" y="3200400"/>
            <a:ext cx="990600" cy="304800"/>
          </a:xfrm>
          <a:prstGeom prst="flowChartTerminator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100 kb/s</a:t>
            </a:r>
          </a:p>
        </p:txBody>
      </p:sp>
      <p:sp>
        <p:nvSpPr>
          <p:cNvPr id="9245" name="AutoShape 29"/>
          <p:cNvSpPr>
            <a:spLocks noChangeArrowheads="1"/>
          </p:cNvSpPr>
          <p:nvPr/>
        </p:nvSpPr>
        <p:spPr bwMode="auto">
          <a:xfrm>
            <a:off x="2971800" y="3200400"/>
            <a:ext cx="990600" cy="304800"/>
          </a:xfrm>
          <a:prstGeom prst="flowChartTerminator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1 Mb/s</a:t>
            </a:r>
          </a:p>
        </p:txBody>
      </p:sp>
      <p:sp>
        <p:nvSpPr>
          <p:cNvPr id="9246" name="AutoShape 30"/>
          <p:cNvSpPr>
            <a:spLocks noChangeArrowheads="1"/>
          </p:cNvSpPr>
          <p:nvPr/>
        </p:nvSpPr>
        <p:spPr bwMode="auto">
          <a:xfrm>
            <a:off x="4267200" y="3200400"/>
            <a:ext cx="990600" cy="304800"/>
          </a:xfrm>
          <a:prstGeom prst="flowChartTerminator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10 Mb/s</a:t>
            </a:r>
          </a:p>
        </p:txBody>
      </p:sp>
      <p:sp>
        <p:nvSpPr>
          <p:cNvPr id="9247" name="AutoShape 31"/>
          <p:cNvSpPr>
            <a:spLocks noChangeArrowheads="1"/>
          </p:cNvSpPr>
          <p:nvPr/>
        </p:nvSpPr>
        <p:spPr bwMode="auto">
          <a:xfrm>
            <a:off x="6705600" y="3657600"/>
            <a:ext cx="1143000" cy="1676400"/>
          </a:xfrm>
          <a:prstGeom prst="flowChartAlternateProcess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XML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OWL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SIP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Jabber</a:t>
            </a:r>
          </a:p>
        </p:txBody>
      </p:sp>
      <p:sp>
        <p:nvSpPr>
          <p:cNvPr id="9248" name="AutoShape 32"/>
          <p:cNvSpPr>
            <a:spLocks noChangeArrowheads="1"/>
          </p:cNvSpPr>
          <p:nvPr/>
        </p:nvSpPr>
        <p:spPr bwMode="auto">
          <a:xfrm>
            <a:off x="5791200" y="3200400"/>
            <a:ext cx="990600" cy="304800"/>
          </a:xfrm>
          <a:prstGeom prst="flowChartTerminator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100 Mb/s</a:t>
            </a:r>
          </a:p>
        </p:txBody>
      </p:sp>
      <p:sp>
        <p:nvSpPr>
          <p:cNvPr id="9249" name="AutoShape 33"/>
          <p:cNvSpPr>
            <a:spLocks noChangeArrowheads="1"/>
          </p:cNvSpPr>
          <p:nvPr/>
        </p:nvSpPr>
        <p:spPr bwMode="auto">
          <a:xfrm>
            <a:off x="7391400" y="3200400"/>
            <a:ext cx="990600" cy="304800"/>
          </a:xfrm>
          <a:prstGeom prst="flowChartTerminator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1 Gb/s</a:t>
            </a:r>
          </a:p>
        </p:txBody>
      </p:sp>
      <p:sp>
        <p:nvSpPr>
          <p:cNvPr id="9250" name="Text Box 34"/>
          <p:cNvSpPr txBox="1">
            <a:spLocks noChangeArrowheads="1"/>
          </p:cNvSpPr>
          <p:nvPr/>
        </p:nvSpPr>
        <p:spPr bwMode="auto">
          <a:xfrm>
            <a:off x="415925" y="3124200"/>
            <a:ext cx="803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port</a:t>
            </a:r>
          </a:p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speeds</a:t>
            </a:r>
          </a:p>
        </p:txBody>
      </p:sp>
      <p:sp>
        <p:nvSpPr>
          <p:cNvPr id="9251" name="Text Box 35"/>
          <p:cNvSpPr txBox="1">
            <a:spLocks noChangeArrowheads="1"/>
          </p:cNvSpPr>
          <p:nvPr/>
        </p:nvSpPr>
        <p:spPr bwMode="auto">
          <a:xfrm>
            <a:off x="457200" y="4067175"/>
            <a:ext cx="10017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Internet</a:t>
            </a:r>
          </a:p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protocols</a:t>
            </a:r>
          </a:p>
        </p:txBody>
      </p:sp>
      <p:sp>
        <p:nvSpPr>
          <p:cNvPr id="9252" name="AutoShape 36"/>
          <p:cNvSpPr>
            <a:spLocks noChangeArrowheads="1"/>
          </p:cNvSpPr>
          <p:nvPr/>
        </p:nvSpPr>
        <p:spPr bwMode="auto">
          <a:xfrm>
            <a:off x="1600200" y="5638800"/>
            <a:ext cx="1371600" cy="990600"/>
          </a:xfrm>
          <a:prstGeom prst="flowChartMultidocumen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queuing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architecture</a:t>
            </a:r>
          </a:p>
        </p:txBody>
      </p:sp>
      <p:sp>
        <p:nvSpPr>
          <p:cNvPr id="9253" name="AutoShape 37"/>
          <p:cNvSpPr>
            <a:spLocks noChangeArrowheads="1"/>
          </p:cNvSpPr>
          <p:nvPr/>
        </p:nvSpPr>
        <p:spPr bwMode="auto">
          <a:xfrm>
            <a:off x="3048000" y="5638800"/>
            <a:ext cx="1371600" cy="990600"/>
          </a:xfrm>
          <a:prstGeom prst="flowChartMultidocumen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routing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cong. control</a:t>
            </a:r>
          </a:p>
        </p:txBody>
      </p:sp>
      <p:sp>
        <p:nvSpPr>
          <p:cNvPr id="9254" name="AutoShape 38"/>
          <p:cNvSpPr>
            <a:spLocks noChangeArrowheads="1"/>
          </p:cNvSpPr>
          <p:nvPr/>
        </p:nvSpPr>
        <p:spPr bwMode="auto">
          <a:xfrm>
            <a:off x="4800600" y="5638800"/>
            <a:ext cx="1371600" cy="990600"/>
          </a:xfrm>
          <a:prstGeom prst="flowChartMultidocumen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DQDB, ATM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QoS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VoD</a:t>
            </a:r>
          </a:p>
        </p:txBody>
      </p:sp>
      <p:sp>
        <p:nvSpPr>
          <p:cNvPr id="9255" name="AutoShape 39"/>
          <p:cNvSpPr>
            <a:spLocks noChangeArrowheads="1"/>
          </p:cNvSpPr>
          <p:nvPr/>
        </p:nvSpPr>
        <p:spPr bwMode="auto">
          <a:xfrm>
            <a:off x="6553200" y="5638800"/>
            <a:ext cx="1371600" cy="990600"/>
          </a:xfrm>
          <a:prstGeom prst="flowChartMultidocumen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p2p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ad-hoc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sensor</a:t>
            </a:r>
          </a:p>
        </p:txBody>
      </p:sp>
      <p:sp>
        <p:nvSpPr>
          <p:cNvPr id="40" name="Footer Placeholder 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Completing the migration of comm. applications</a:t>
            </a:r>
            <a:endParaRPr lang="en-US"/>
          </a:p>
        </p:txBody>
      </p:sp>
      <p:pic>
        <p:nvPicPr>
          <p:cNvPr id="2897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143000"/>
            <a:ext cx="167640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97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1143000"/>
            <a:ext cx="16002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97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2667000"/>
            <a:ext cx="19812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979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8600" y="3048000"/>
            <a:ext cx="1562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979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9200" y="4572000"/>
            <a:ext cx="12890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9800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14800" y="4648200"/>
            <a:ext cx="13462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9801" name="Line 9"/>
          <p:cNvSpPr>
            <a:spLocks noChangeShapeType="1"/>
          </p:cNvSpPr>
          <p:nvPr/>
        </p:nvSpPr>
        <p:spPr bwMode="auto">
          <a:xfrm>
            <a:off x="2895600" y="1828800"/>
            <a:ext cx="838200" cy="0"/>
          </a:xfrm>
          <a:prstGeom prst="line">
            <a:avLst/>
          </a:prstGeom>
          <a:noFill/>
          <a:ln w="76200">
            <a:solidFill>
              <a:srgbClr val="F53929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9802" name="Line 10"/>
          <p:cNvSpPr>
            <a:spLocks noChangeShapeType="1"/>
          </p:cNvSpPr>
          <p:nvPr/>
        </p:nvSpPr>
        <p:spPr bwMode="auto">
          <a:xfrm>
            <a:off x="2971800" y="5410200"/>
            <a:ext cx="838200" cy="0"/>
          </a:xfrm>
          <a:prstGeom prst="line">
            <a:avLst/>
          </a:prstGeom>
          <a:noFill/>
          <a:ln w="76200">
            <a:solidFill>
              <a:srgbClr val="F53929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9803" name="Line 11"/>
          <p:cNvSpPr>
            <a:spLocks noChangeShapeType="1"/>
          </p:cNvSpPr>
          <p:nvPr/>
        </p:nvSpPr>
        <p:spPr bwMode="auto">
          <a:xfrm>
            <a:off x="3048000" y="3505200"/>
            <a:ext cx="838200" cy="0"/>
          </a:xfrm>
          <a:prstGeom prst="line">
            <a:avLst/>
          </a:prstGeom>
          <a:noFill/>
          <a:ln w="76200">
            <a:solidFill>
              <a:srgbClr val="F53929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9804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15000" y="4800600"/>
            <a:ext cx="19177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9805" name="Picture 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62600" y="990600"/>
            <a:ext cx="13208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AutoShape 2"/>
          <p:cNvSpPr>
            <a:spLocks noChangeArrowheads="1"/>
          </p:cNvSpPr>
          <p:nvPr/>
        </p:nvSpPr>
        <p:spPr bwMode="auto">
          <a:xfrm>
            <a:off x="3581400" y="1447800"/>
            <a:ext cx="3505200" cy="2514600"/>
          </a:xfrm>
          <a:prstGeom prst="foldedCorner">
            <a:avLst>
              <a:gd name="adj" fmla="val 12500"/>
            </a:avLst>
          </a:prstGeom>
          <a:solidFill>
            <a:srgbClr val="C0C0C0">
              <a:alpha val="16000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Migration of </a:t>
            </a:r>
            <a:r>
              <a:rPr lang="en-US" dirty="0" smtClean="0"/>
              <a:t>applications, cont’d.</a:t>
            </a:r>
            <a:endParaRPr lang="en-US" dirty="0"/>
          </a:p>
        </p:txBody>
      </p:sp>
      <p:pic>
        <p:nvPicPr>
          <p:cNvPr id="2918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066800"/>
            <a:ext cx="14478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184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1524000"/>
            <a:ext cx="13335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184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2286000"/>
            <a:ext cx="1676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184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3505200"/>
            <a:ext cx="109537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184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0" y="2667000"/>
            <a:ext cx="11938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1849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0" y="1752600"/>
            <a:ext cx="12954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91850" name="Group 10"/>
          <p:cNvGraphicFramePr>
            <a:graphicFrameLocks noGrp="1"/>
          </p:cNvGraphicFramePr>
          <p:nvPr/>
        </p:nvGraphicFramePr>
        <p:xfrm>
          <a:off x="2590800" y="4114800"/>
          <a:ext cx="6096000" cy="1920240"/>
        </p:xfrm>
        <a:graphic>
          <a:graphicData uri="http://schemas.openxmlformats.org/drawingml/2006/table">
            <a:tbl>
              <a:tblPr/>
              <a:tblGrid>
                <a:gridCol w="1676400"/>
                <a:gridCol w="1447800"/>
                <a:gridCol w="1447800"/>
                <a:gridCol w="1524000"/>
              </a:tblGrid>
              <a:tr h="49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text, still images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audio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video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2000"/>
                      </a:srgbClr>
                    </a:solidFill>
                  </a:tcPr>
                </a:tc>
              </a:tr>
              <a:tr h="606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synchronous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IM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944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VoIP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944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video conferencing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944E">
                        <a:alpha val="50000"/>
                      </a:srgbClr>
                    </a:solidFill>
                  </a:tcPr>
                </a:tc>
              </a:tr>
              <a:tr h="17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asynchronous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email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944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email, voicemail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944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YouTube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944E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91872" name="Line 32"/>
          <p:cNvSpPr>
            <a:spLocks noChangeShapeType="1"/>
          </p:cNvSpPr>
          <p:nvPr/>
        </p:nvSpPr>
        <p:spPr bwMode="auto">
          <a:xfrm>
            <a:off x="2438400" y="2590800"/>
            <a:ext cx="838200" cy="0"/>
          </a:xfrm>
          <a:prstGeom prst="line">
            <a:avLst/>
          </a:prstGeom>
          <a:noFill/>
          <a:ln w="76200">
            <a:solidFill>
              <a:srgbClr val="F53929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1873" name="Line 33"/>
          <p:cNvSpPr>
            <a:spLocks noChangeShapeType="1"/>
          </p:cNvSpPr>
          <p:nvPr/>
        </p:nvSpPr>
        <p:spPr bwMode="auto">
          <a:xfrm>
            <a:off x="2438400" y="1600200"/>
            <a:ext cx="838200" cy="685800"/>
          </a:xfrm>
          <a:prstGeom prst="line">
            <a:avLst/>
          </a:prstGeom>
          <a:noFill/>
          <a:ln w="76200">
            <a:solidFill>
              <a:srgbClr val="F53929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1874" name="Line 34"/>
          <p:cNvSpPr>
            <a:spLocks noChangeShapeType="1"/>
          </p:cNvSpPr>
          <p:nvPr/>
        </p:nvSpPr>
        <p:spPr bwMode="auto">
          <a:xfrm flipV="1">
            <a:off x="2133600" y="3048000"/>
            <a:ext cx="1219200" cy="838200"/>
          </a:xfrm>
          <a:prstGeom prst="line">
            <a:avLst/>
          </a:prstGeom>
          <a:noFill/>
          <a:ln w="76200">
            <a:solidFill>
              <a:srgbClr val="F53929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Aside: technology evolution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Early technology stages:</a:t>
            </a:r>
          </a:p>
          <a:p>
            <a:pPr lvl="1">
              <a:lnSpc>
                <a:spcPct val="90000"/>
              </a:lnSpc>
            </a:pPr>
            <a:r>
              <a:rPr lang="en-US"/>
              <a:t>make it work</a:t>
            </a:r>
          </a:p>
          <a:p>
            <a:pPr lvl="1">
              <a:lnSpc>
                <a:spcPct val="90000"/>
              </a:lnSpc>
            </a:pPr>
            <a:r>
              <a:rPr lang="en-US"/>
              <a:t>make it cheap</a:t>
            </a:r>
          </a:p>
          <a:p>
            <a:pPr lvl="1">
              <a:lnSpc>
                <a:spcPct val="90000"/>
              </a:lnSpc>
            </a:pPr>
            <a:r>
              <a:rPr lang="en-US"/>
              <a:t>make it fashionable</a:t>
            </a:r>
          </a:p>
          <a:p>
            <a:pPr lvl="1">
              <a:lnSpc>
                <a:spcPct val="90000"/>
              </a:lnSpc>
            </a:pPr>
            <a:r>
              <a:rPr lang="en-US" sz="1200">
                <a:latin typeface="Verdana" charset="0"/>
              </a:rPr>
              <a:t>This happened in the auto industry. Early cars barely worked at all, every journey was an adventure. In the 1920s Ford broke the automobile patent and built a car for the common man, a car that did not need the skills of a mechanic to drive. Reliability improved gradually until the 1970s when there was a sudden realization that consumers would pay more for a car that was not designed to rust. Today most cars will go 10,000 miles between services and not need major repairs beyond a clutch plate for 50,000 or even 100,000 miles</a:t>
            </a:r>
            <a:endParaRPr lang="en-US" sz="1400"/>
          </a:p>
          <a:p>
            <a:pPr>
              <a:lnSpc>
                <a:spcPct val="90000"/>
              </a:lnSpc>
            </a:pPr>
            <a:r>
              <a:rPr lang="en-US"/>
              <a:t>Completion of conversion from analog to digital/packet media</a:t>
            </a:r>
          </a:p>
          <a:p>
            <a:pPr>
              <a:lnSpc>
                <a:spcPct val="90000"/>
              </a:lnSpc>
            </a:pPr>
            <a:r>
              <a:rPr lang="en-US"/>
              <a:t>Patterson: </a:t>
            </a:r>
            <a:r>
              <a:rPr lang="en-US" b="1">
                <a:effectLst>
                  <a:outerShdw blurRad="38100" dist="38100" dir="2700000" algn="tl">
                    <a:srgbClr val="DDDDDD"/>
                  </a:outerShdw>
                </a:effectLst>
              </a:rPr>
              <a:t>S</a:t>
            </a:r>
            <a:r>
              <a:rPr lang="en-US"/>
              <a:t>ecurity, </a:t>
            </a:r>
            <a:r>
              <a:rPr lang="en-US" b="1">
                <a:effectLst>
                  <a:outerShdw blurRad="38100" dist="38100" dir="2700000" algn="tl">
                    <a:srgbClr val="DDDDDD"/>
                  </a:outerShdw>
                </a:effectLst>
              </a:rPr>
              <a:t>P</a:t>
            </a:r>
            <a:r>
              <a:rPr lang="en-US"/>
              <a:t>rivacy, </a:t>
            </a:r>
            <a:r>
              <a:rPr lang="en-US" b="1">
                <a:effectLst>
                  <a:outerShdw blurRad="38100" dist="38100" dir="2700000" algn="tl">
                    <a:srgbClr val="DDDDDD"/>
                  </a:outerShdw>
                </a:effectLst>
              </a:rPr>
              <a:t>U</a:t>
            </a:r>
            <a:r>
              <a:rPr lang="en-US"/>
              <a:t>sability, </a:t>
            </a:r>
            <a:r>
              <a:rPr lang="en-US" b="1">
                <a:effectLst>
                  <a:outerShdw blurRad="38100" dist="38100" dir="2700000" algn="tl">
                    <a:srgbClr val="DDDDDD"/>
                  </a:outerShdw>
                </a:effectLst>
              </a:rPr>
              <a:t>R</a:t>
            </a:r>
            <a:r>
              <a:rPr lang="en-US"/>
              <a:t>eliability</a:t>
            </a:r>
          </a:p>
          <a:p>
            <a:pPr lvl="1">
              <a:lnSpc>
                <a:spcPct val="90000"/>
              </a:lnSpc>
            </a:pPr>
            <a:r>
              <a:rPr lang="en-US"/>
              <a:t>phishing attacks, DDOS</a:t>
            </a:r>
          </a:p>
          <a:p>
            <a:pPr lvl="1">
              <a:lnSpc>
                <a:spcPct val="90000"/>
              </a:lnSpc>
            </a:pPr>
            <a:r>
              <a:rPr lang="en-US"/>
              <a:t>cost of purchase vs. cost of ownership</a:t>
            </a:r>
          </a:p>
          <a:p>
            <a:pPr lvl="1">
              <a:lnSpc>
                <a:spcPct val="90000"/>
              </a:lnSpc>
            </a:pPr>
            <a:r>
              <a:rPr lang="en-US"/>
              <a:t>dependability (crashes &amp; reboots)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the Internet ossifying?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Lack of network transparency</a:t>
            </a:r>
          </a:p>
          <a:p>
            <a:pPr lvl="1"/>
            <a:r>
              <a:rPr lang="en-US" dirty="0" err="1" smtClean="0"/>
              <a:t>NATs</a:t>
            </a:r>
            <a:r>
              <a:rPr lang="en-US" dirty="0" smtClean="0"/>
              <a:t>: only UDP + TCP; only client-server</a:t>
            </a:r>
          </a:p>
          <a:p>
            <a:pPr lvl="1"/>
            <a:r>
              <a:rPr lang="en-US" dirty="0" smtClean="0"/>
              <a:t>Firewalls</a:t>
            </a:r>
          </a:p>
          <a:p>
            <a:r>
              <a:rPr lang="en-US" dirty="0" smtClean="0"/>
              <a:t>Standardization delays</a:t>
            </a:r>
          </a:p>
          <a:p>
            <a:pPr lvl="1"/>
            <a:r>
              <a:rPr lang="en-US" dirty="0" smtClean="0"/>
              <a:t>No major new application-layer protocol since 1998</a:t>
            </a:r>
          </a:p>
          <a:p>
            <a:pPr lvl="1"/>
            <a:r>
              <a:rPr lang="en-US" dirty="0" smtClean="0"/>
              <a:t>Protocols routinely take 5+ years</a:t>
            </a:r>
          </a:p>
          <a:p>
            <a:r>
              <a:rPr lang="en-US" dirty="0" smtClean="0"/>
              <a:t>Deployed base</a:t>
            </a:r>
          </a:p>
          <a:p>
            <a:pPr lvl="1"/>
            <a:r>
              <a:rPr lang="en-US" dirty="0" smtClean="0"/>
              <a:t>Major OS upgrade every 7-8 years</a:t>
            </a:r>
          </a:p>
          <a:p>
            <a:pPr lvl="1"/>
            <a:r>
              <a:rPr lang="en-US" dirty="0" smtClean="0"/>
              <a:t>But: automatic software updates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Building Internet applications</a:t>
            </a:r>
          </a:p>
        </p:txBody>
      </p:sp>
      <p:sp>
        <p:nvSpPr>
          <p:cNvPr id="293891" name="AutoShape 3"/>
          <p:cNvSpPr>
            <a:spLocks noChangeArrowheads="1"/>
          </p:cNvSpPr>
          <p:nvPr/>
        </p:nvSpPr>
        <p:spPr bwMode="auto">
          <a:xfrm>
            <a:off x="2133600" y="4953000"/>
            <a:ext cx="4572000" cy="1066800"/>
          </a:xfrm>
          <a:prstGeom prst="flowChartAlternateProcess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C/C++ with sockets</a:t>
            </a:r>
          </a:p>
          <a:p>
            <a:pPr algn="ctr"/>
            <a:r>
              <a:rPr lang="en-US" sz="2000" i="1">
                <a:solidFill>
                  <a:srgbClr val="EE944E"/>
                </a:solidFill>
              </a:rPr>
              <a:t>custom protocols on UDP, TCP</a:t>
            </a:r>
            <a:endParaRPr lang="en-US" sz="2000"/>
          </a:p>
        </p:txBody>
      </p:sp>
      <p:sp>
        <p:nvSpPr>
          <p:cNvPr id="293892" name="AutoShape 4"/>
          <p:cNvSpPr>
            <a:spLocks noChangeArrowheads="1"/>
          </p:cNvSpPr>
          <p:nvPr/>
        </p:nvSpPr>
        <p:spPr bwMode="auto">
          <a:xfrm>
            <a:off x="2590800" y="2209800"/>
            <a:ext cx="1981200" cy="914400"/>
          </a:xfrm>
          <a:prstGeom prst="flowChartAlternateProcess">
            <a:avLst/>
          </a:prstGeom>
          <a:solidFill>
            <a:srgbClr val="FF9900">
              <a:alpha val="4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extensible CMS, Wiki</a:t>
            </a:r>
          </a:p>
          <a:p>
            <a:pPr algn="ctr"/>
            <a:r>
              <a:rPr lang="en-US" sz="1000"/>
              <a:t>(Drupal, Mambo, Joomla, ...)</a:t>
            </a:r>
            <a:endParaRPr lang="en-US"/>
          </a:p>
        </p:txBody>
      </p:sp>
      <p:sp>
        <p:nvSpPr>
          <p:cNvPr id="293893" name="AutoShape 5"/>
          <p:cNvSpPr>
            <a:spLocks noChangeArrowheads="1"/>
          </p:cNvSpPr>
          <p:nvPr/>
        </p:nvSpPr>
        <p:spPr bwMode="auto">
          <a:xfrm>
            <a:off x="2438400" y="3124200"/>
            <a:ext cx="3962400" cy="914400"/>
          </a:xfrm>
          <a:prstGeom prst="flowChartAlternateProcess">
            <a:avLst/>
          </a:prstGeom>
          <a:solidFill>
            <a:srgbClr val="FFFF00">
              <a:alpha val="46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Ruby on Rails, Spring, ...</a:t>
            </a:r>
          </a:p>
          <a:p>
            <a:pPr algn="ctr"/>
            <a:r>
              <a:rPr lang="en-US" sz="2000" i="1">
                <a:solidFill>
                  <a:srgbClr val="EE944E"/>
                </a:solidFill>
              </a:rPr>
              <a:t>Ajax, SOAP</a:t>
            </a:r>
            <a:endParaRPr lang="en-US" sz="2000" i="1"/>
          </a:p>
        </p:txBody>
      </p:sp>
      <p:sp>
        <p:nvSpPr>
          <p:cNvPr id="293894" name="AutoShape 6"/>
          <p:cNvSpPr>
            <a:spLocks noChangeArrowheads="1"/>
          </p:cNvSpPr>
          <p:nvPr/>
        </p:nvSpPr>
        <p:spPr bwMode="auto">
          <a:xfrm>
            <a:off x="2286000" y="4038600"/>
            <a:ext cx="4267200" cy="914400"/>
          </a:xfrm>
          <a:prstGeom prst="flowChartAlternateProcess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PHP, Java w/libraries</a:t>
            </a:r>
          </a:p>
          <a:p>
            <a:pPr algn="ctr"/>
            <a:r>
              <a:rPr lang="en-US" sz="2000" i="1">
                <a:solidFill>
                  <a:srgbClr val="EE944E"/>
                </a:solidFill>
              </a:rPr>
              <a:t>Java RMI, HTTP</a:t>
            </a:r>
            <a:endParaRPr lang="en-US" sz="2000"/>
          </a:p>
        </p:txBody>
      </p:sp>
      <p:sp>
        <p:nvSpPr>
          <p:cNvPr id="293895" name="AutoShape 7"/>
          <p:cNvSpPr>
            <a:spLocks noChangeArrowheads="1"/>
          </p:cNvSpPr>
          <p:nvPr/>
        </p:nvSpPr>
        <p:spPr bwMode="auto">
          <a:xfrm>
            <a:off x="4572000" y="1524000"/>
            <a:ext cx="1600200" cy="762000"/>
          </a:xfrm>
          <a:prstGeom prst="wedgeRoundRectCallout">
            <a:avLst>
              <a:gd name="adj1" fmla="val -58532"/>
              <a:gd name="adj2" fmla="val 73542"/>
              <a:gd name="adj3" fmla="val 16667"/>
            </a:avLst>
          </a:prstGeom>
          <a:solidFill>
            <a:srgbClr val="C0C0C0">
              <a:alpha val="2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i="1"/>
              <a:t>80% care about this level</a:t>
            </a:r>
          </a:p>
        </p:txBody>
      </p:sp>
      <p:sp>
        <p:nvSpPr>
          <p:cNvPr id="293896" name="AutoShape 8"/>
          <p:cNvSpPr>
            <a:spLocks noChangeArrowheads="1"/>
          </p:cNvSpPr>
          <p:nvPr/>
        </p:nvSpPr>
        <p:spPr bwMode="auto">
          <a:xfrm>
            <a:off x="7086600" y="4800600"/>
            <a:ext cx="1600200" cy="762000"/>
          </a:xfrm>
          <a:prstGeom prst="wedgeRoundRectCallout">
            <a:avLst>
              <a:gd name="adj1" fmla="val -84426"/>
              <a:gd name="adj2" fmla="val 61875"/>
              <a:gd name="adj3" fmla="val 16667"/>
            </a:avLst>
          </a:prstGeom>
          <a:solidFill>
            <a:srgbClr val="C0C0C0">
              <a:alpha val="2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i="1"/>
              <a:t>taught in Networking 101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many Internets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 bwMode="auto">
          <a:xfrm>
            <a:off x="1143000" y="1219200"/>
            <a:ext cx="7620000" cy="5181600"/>
          </a:xfrm>
          <a:prstGeom prst="ellipse">
            <a:avLst/>
          </a:prstGeom>
          <a:solidFill>
            <a:schemeClr val="accent3">
              <a:lumMod val="50000"/>
              <a:alpha val="8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676400" y="1676400"/>
            <a:ext cx="6705600" cy="4267200"/>
          </a:xfrm>
          <a:prstGeom prst="ellipse">
            <a:avLst/>
          </a:prstGeom>
          <a:solidFill>
            <a:srgbClr val="3366FF">
              <a:alpha val="8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209800" y="2362200"/>
            <a:ext cx="5334000" cy="2971800"/>
          </a:xfrm>
          <a:prstGeom prst="ellipse">
            <a:avLst/>
          </a:prstGeom>
          <a:solidFill>
            <a:srgbClr val="66FF66">
              <a:alpha val="8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590800" y="2895600"/>
            <a:ext cx="3581400" cy="2057400"/>
          </a:xfrm>
          <a:prstGeom prst="ellipse">
            <a:avLst/>
          </a:prstGeom>
          <a:solidFill>
            <a:srgbClr val="FFFF00">
              <a:alpha val="8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Internet are you connected to?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3429000" y="3276600"/>
            <a:ext cx="1066800" cy="9906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multicast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114800" y="3276600"/>
            <a:ext cx="1066800" cy="990600"/>
          </a:xfrm>
          <a:prstGeom prst="ellipse">
            <a:avLst/>
          </a:prstGeom>
          <a:solidFill>
            <a:srgbClr val="FF6600">
              <a:alpha val="6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QoS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733800" y="3733800"/>
            <a:ext cx="1066800" cy="990600"/>
          </a:xfrm>
          <a:prstGeom prst="ellipse">
            <a:avLst/>
          </a:prstGeom>
          <a:solidFill>
            <a:srgbClr val="800000">
              <a:alpha val="6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IPv6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3886200"/>
            <a:ext cx="697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IPv4</a:t>
            </a:r>
          </a:p>
          <a:p>
            <a:pPr algn="ctr"/>
            <a:r>
              <a:rPr lang="en-US" sz="2000" dirty="0" smtClean="0"/>
              <a:t>PIA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324600" y="3505200"/>
            <a:ext cx="906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IPv4</a:t>
            </a:r>
          </a:p>
          <a:p>
            <a:pPr algn="ctr"/>
            <a:r>
              <a:rPr lang="en-US" sz="2000" dirty="0" smtClean="0"/>
              <a:t>DHCP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239000" y="2667000"/>
            <a:ext cx="697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IPv4</a:t>
            </a:r>
          </a:p>
          <a:p>
            <a:pPr algn="ctr"/>
            <a:r>
              <a:rPr lang="en-US" sz="2000" dirty="0" smtClean="0"/>
              <a:t>NAT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1219200"/>
            <a:ext cx="1835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 80 + 25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Cause of death for the next big thing</a:t>
            </a:r>
          </a:p>
        </p:txBody>
      </p:sp>
      <p:graphicFrame>
        <p:nvGraphicFramePr>
          <p:cNvPr id="77827" name="Group 3"/>
          <p:cNvGraphicFramePr>
            <a:graphicFrameLocks noGrp="1"/>
          </p:cNvGraphicFramePr>
          <p:nvPr/>
        </p:nvGraphicFramePr>
        <p:xfrm>
          <a:off x="838200" y="1397000"/>
          <a:ext cx="8077200" cy="4029075"/>
        </p:xfrm>
        <a:graphic>
          <a:graphicData uri="http://schemas.openxmlformats.org/drawingml/2006/table">
            <a:tbl>
              <a:tblPr/>
              <a:tblGrid>
                <a:gridCol w="3048000"/>
                <a:gridCol w="685800"/>
                <a:gridCol w="838200"/>
                <a:gridCol w="914400"/>
                <a:gridCol w="1143000"/>
                <a:gridCol w="762000"/>
                <a:gridCol w="685800"/>
              </a:tblGrid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QoS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multi-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cast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mobile IP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active networks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IPsec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IPv6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not manageable across competing domains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not configurable by normal users (or apps writers)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no business model for ISPs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no initial gain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80% solution in existing system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(NAT)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increase system vulnerability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two-port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486400" cy="4495800"/>
          </a:xfrm>
        </p:spPr>
        <p:txBody>
          <a:bodyPr/>
          <a:lstStyle/>
          <a:p>
            <a:r>
              <a:rPr lang="en-US" dirty="0" smtClean="0"/>
              <a:t>Many public access systems only allow port 80 (HTTP) and maybe 25 (SMTP)</a:t>
            </a:r>
          </a:p>
          <a:p>
            <a:pPr lvl="1"/>
            <a:r>
              <a:rPr lang="en-US" dirty="0" smtClean="0"/>
              <a:t>e.g., public libraries</a:t>
            </a:r>
          </a:p>
          <a:p>
            <a:r>
              <a:rPr lang="en-US" dirty="0" smtClean="0"/>
              <a:t>Everything tunneled over HTTP</a:t>
            </a:r>
          </a:p>
          <a:p>
            <a:pPr lvl="1"/>
            <a:r>
              <a:rPr lang="en-US" dirty="0" smtClean="0"/>
              <a:t>Web-based email</a:t>
            </a:r>
          </a:p>
          <a:p>
            <a:pPr lvl="1"/>
            <a:r>
              <a:rPr lang="en-US" dirty="0" smtClean="0"/>
              <a:t>Flash video delivery (e.g., YouTube)</a:t>
            </a:r>
          </a:p>
          <a:p>
            <a:pPr lvl="1"/>
            <a:r>
              <a:rPr lang="en-US" dirty="0" smtClean="0"/>
              <a:t>HTTP CONNECT for remote login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3604025"/>
            <a:ext cx="1676400" cy="2403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066800"/>
            <a:ext cx="1676400" cy="247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01000" y="6096000"/>
            <a:ext cx="950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Dave </a:t>
            </a:r>
            <a:r>
              <a:rPr lang="en-US" sz="1100" dirty="0" err="1" smtClean="0"/>
              <a:t>Thaler</a:t>
            </a:r>
            <a:endParaRPr lang="en-US" sz="11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IP as a core infrastructure interface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than just Internet Classic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153400" cy="43713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30680"/>
                <a:gridCol w="1630680"/>
                <a:gridCol w="1630680"/>
                <a:gridCol w="1630680"/>
                <a:gridCol w="1630680"/>
              </a:tblGrid>
              <a:tr h="315214">
                <a:tc>
                  <a:txBody>
                    <a:bodyPr/>
                    <a:lstStyle/>
                    <a:p>
                      <a:r>
                        <a:rPr lang="en-US" dirty="0" smtClean="0"/>
                        <a:t>Network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wireless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path stability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</a:t>
                      </a:r>
                      <a:r>
                        <a:rPr lang="en-US" baseline="0" dirty="0" smtClean="0"/>
                        <a:t> units</a:t>
                      </a:r>
                      <a:endParaRPr lang="en-US" dirty="0"/>
                    </a:p>
                  </a:txBody>
                  <a:tcPr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Internet “classic”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last hop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end systems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</a:t>
                      </a:r>
                      <a:r>
                        <a:rPr lang="en-US" baseline="0" dirty="0" smtClean="0"/>
                        <a:t> hours</a:t>
                      </a:r>
                      <a:endParaRPr lang="en-US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dirty="0" smtClean="0"/>
                        <a:t>IP </a:t>
                      </a:r>
                      <a:r>
                        <a:rPr lang="en-US" dirty="0" err="1" smtClean="0"/>
                        <a:t>datagrams</a:t>
                      </a:r>
                      <a:endParaRPr lang="en-US" dirty="0"/>
                    </a:p>
                  </a:txBody>
                  <a:tcPr anchor="ctr"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mesh networks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links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end systems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hours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mobile ad-hoc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links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nodes, random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minutes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5214">
                <a:tc>
                  <a:txBody>
                    <a:bodyPr/>
                    <a:lstStyle/>
                    <a:p>
                      <a:r>
                        <a:rPr lang="en-US" dirty="0" smtClean="0"/>
                        <a:t>opportunistic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single node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≈</a:t>
                      </a:r>
                      <a:r>
                        <a:rPr lang="en-US" baseline="0" dirty="0" smtClean="0"/>
                        <a:t> minute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delay-tolerant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links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some</a:t>
                      </a:r>
                      <a:r>
                        <a:rPr lang="en-US" baseline="0" dirty="0" smtClean="0"/>
                        <a:t> predictable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some</a:t>
                      </a:r>
                      <a:r>
                        <a:rPr lang="en-US" baseline="0" dirty="0" smtClean="0"/>
                        <a:t> predictable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bundles</a:t>
                      </a:r>
                      <a:endParaRPr lang="en-US" dirty="0"/>
                    </a:p>
                  </a:txBody>
                  <a:tcPr/>
                </a:tc>
              </a:tr>
              <a:tr h="1079500">
                <a:tc>
                  <a:txBody>
                    <a:bodyPr/>
                    <a:lstStyle/>
                    <a:p>
                      <a:r>
                        <a:rPr lang="en-US" dirty="0" smtClean="0"/>
                        <a:t>store-carry-forward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nodes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nodes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path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application</a:t>
                      </a:r>
                      <a:r>
                        <a:rPr lang="en-US" baseline="0" dirty="0" smtClean="0"/>
                        <a:t> data units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Networks beyond the Internet, cont’d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1397000"/>
          <a:ext cx="6096000" cy="3779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Network model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route stability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motion of data</a:t>
                      </a:r>
                      <a:r>
                        <a:rPr lang="en-US" sz="2800" baseline="0" dirty="0" smtClean="0"/>
                        <a:t> routers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Internet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minutes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unlikely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mobile ad-hoc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 </a:t>
                      </a:r>
                      <a:r>
                        <a:rPr lang="en-US" sz="2800" dirty="0" err="1" smtClean="0"/>
                        <a:t>τ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disruptive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store-carry-forward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&lt; 3 </a:t>
                      </a:r>
                      <a:r>
                        <a:rPr lang="en-US" sz="2800" dirty="0" err="1" smtClean="0"/>
                        <a:t>τ</a:t>
                      </a:r>
                      <a:endParaRPr lang="en-US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helpful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defines the Internet?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 model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685800" y="1981200"/>
            <a:ext cx="1600200" cy="4267200"/>
            <a:chOff x="685800" y="1981200"/>
            <a:chExt cx="1600200" cy="426720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685800" y="1981200"/>
              <a:ext cx="1600200" cy="762000"/>
            </a:xfrm>
            <a:prstGeom prst="roundRect">
              <a:avLst/>
            </a:prstGeom>
            <a:solidFill>
              <a:srgbClr val="FF6600">
                <a:alpha val="56000"/>
              </a:srgb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application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685800" y="3149600"/>
              <a:ext cx="1600200" cy="7620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upper-layer protocol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685800" y="4318000"/>
              <a:ext cx="1600200" cy="762000"/>
            </a:xfrm>
            <a:prstGeom prst="roundRect">
              <a:avLst/>
            </a:prstGeom>
            <a:solidFill>
              <a:srgbClr val="00800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IP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685800" y="5486400"/>
              <a:ext cx="1600200" cy="7620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3">
                  <a:lumMod val="75000"/>
                  <a:alpha val="75000"/>
                </a:schemeClr>
              </a:glow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link layer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771900" y="4343400"/>
            <a:ext cx="1600200" cy="1930400"/>
            <a:chOff x="3962400" y="4343400"/>
            <a:chExt cx="1600200" cy="1930400"/>
          </a:xfrm>
        </p:grpSpPr>
        <p:sp>
          <p:nvSpPr>
            <p:cNvPr id="9" name="Rounded Rectangle 8"/>
            <p:cNvSpPr/>
            <p:nvPr/>
          </p:nvSpPr>
          <p:spPr bwMode="auto">
            <a:xfrm>
              <a:off x="3962400" y="4343400"/>
              <a:ext cx="1600200" cy="762000"/>
            </a:xfrm>
            <a:prstGeom prst="roundRect">
              <a:avLst/>
            </a:prstGeom>
            <a:solidFill>
              <a:srgbClr val="00800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IP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3962400" y="5511800"/>
              <a:ext cx="1600200" cy="7620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3">
                  <a:lumMod val="75000"/>
                  <a:alpha val="75000"/>
                </a:schemeClr>
              </a:glow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link layer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858000" y="2032000"/>
            <a:ext cx="1600200" cy="4267200"/>
            <a:chOff x="6858000" y="2032000"/>
            <a:chExt cx="1600200" cy="4267200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6858000" y="2032000"/>
              <a:ext cx="1600200" cy="762000"/>
            </a:xfrm>
            <a:prstGeom prst="roundRect">
              <a:avLst/>
            </a:prstGeom>
            <a:solidFill>
              <a:srgbClr val="FF6600">
                <a:alpha val="56000"/>
              </a:srgb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application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6858000" y="3200400"/>
              <a:ext cx="1600200" cy="7620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upper-layer protocol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6858000" y="4368800"/>
              <a:ext cx="1600200" cy="762000"/>
            </a:xfrm>
            <a:prstGeom prst="roundRect">
              <a:avLst/>
            </a:prstGeom>
            <a:solidFill>
              <a:srgbClr val="00800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IP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6858000" y="5537200"/>
              <a:ext cx="1600200" cy="7620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3">
                  <a:lumMod val="75000"/>
                  <a:alpha val="75000"/>
                </a:schemeClr>
              </a:glow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link layer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 bwMode="auto">
          <a:xfrm>
            <a:off x="304800" y="4114800"/>
            <a:ext cx="8534400" cy="762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762000" y="6858000"/>
            <a:ext cx="2522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D. </a:t>
            </a:r>
            <a:r>
              <a:rPr lang="en-US" dirty="0" err="1" smtClean="0"/>
              <a:t>Thaler</a:t>
            </a:r>
            <a:r>
              <a:rPr lang="en-US" dirty="0" smtClean="0"/>
              <a:t>, IETF 7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IP service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Unchanged since 1978</a:t>
            </a:r>
          </a:p>
          <a:p>
            <a:r>
              <a:rPr lang="en-US" sz="3200" dirty="0" smtClean="0"/>
              <a:t>Send without signaling</a:t>
            </a:r>
          </a:p>
          <a:p>
            <a:r>
              <a:rPr lang="en-US" sz="3200" dirty="0" smtClean="0"/>
              <a:t>Receive at provisioned address, without signaling</a:t>
            </a:r>
          </a:p>
          <a:p>
            <a:pPr lvl="1"/>
            <a:r>
              <a:rPr lang="en-US" sz="2800" dirty="0" smtClean="0"/>
              <a:t>but: permission-based sending</a:t>
            </a:r>
          </a:p>
          <a:p>
            <a:r>
              <a:rPr lang="en-US" sz="3200" dirty="0" smtClean="0"/>
              <a:t>Variable-sized packets &lt; ≈ 1,500 bytes</a:t>
            </a:r>
          </a:p>
          <a:p>
            <a:r>
              <a:rPr lang="en-US" sz="3200" dirty="0" smtClean="0"/>
              <a:t>Packets may be lost, duplicated, re-ordered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00200"/>
            <a:ext cx="4343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057400"/>
            <a:ext cx="2514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Myth #1: Addresses are global &amp; constant</a:t>
            </a:r>
            <a:endParaRPr lang="en-US" sz="3200" dirty="0"/>
          </a:p>
        </p:txBody>
      </p:sp>
      <p:pic>
        <p:nvPicPr>
          <p:cNvPr id="4" name="Picture 25"/>
          <p:cNvPicPr>
            <a:picLocks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1066800" y="2590800"/>
            <a:ext cx="1828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2590800"/>
            <a:ext cx="1676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0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/>
              <a:stretch>
                <a:fillRect/>
              </a:stretch>
            </p:blipFill>
          </mc:Choice>
          <mc:Fallback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1447800" y="3505200"/>
            <a:ext cx="895350" cy="773113"/>
          </a:xfrm>
          <a:prstGeom prst="rect">
            <a:avLst/>
          </a:prstGeom>
          <a:noFill/>
        </p:spPr>
      </p:pic>
      <p:pic>
        <p:nvPicPr>
          <p:cNvPr id="9" name="Picture 13" descr="MainframeApr9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62800" y="5029200"/>
            <a:ext cx="814388" cy="1023938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 bwMode="auto">
          <a:xfrm>
            <a:off x="2362200" y="3429000"/>
            <a:ext cx="4953000" cy="2209800"/>
          </a:xfrm>
          <a:prstGeom prst="line">
            <a:avLst/>
          </a:prstGeom>
          <a:solidFill>
            <a:schemeClr val="accent1"/>
          </a:solidFill>
          <a:ln w="152400" cap="rnd" cmpd="dbl" algn="ctr">
            <a:solidFill>
              <a:srgbClr val="FF6600">
                <a:alpha val="43000"/>
              </a:srgbClr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419600" y="4648200"/>
            <a:ext cx="1023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71600" y="4191000"/>
            <a:ext cx="83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DHCP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6400800" y="5943600"/>
            <a:ext cx="1532466" cy="369332"/>
          </a:xfrm>
          <a:prstGeom prst="rect">
            <a:avLst/>
          </a:prstGeom>
          <a:solidFill>
            <a:srgbClr val="FF6600">
              <a:alpha val="3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128.59.16.28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2209800" y="3048000"/>
            <a:ext cx="1532466" cy="369332"/>
          </a:xfrm>
          <a:prstGeom prst="rect">
            <a:avLst/>
          </a:prstGeom>
          <a:solidFill>
            <a:srgbClr val="FF6600">
              <a:alpha val="3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128.59.16.14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6477000" y="2971800"/>
            <a:ext cx="1297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10.0.1.2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219200" y="2667000"/>
            <a:ext cx="140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192.168.0.1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1600200" y="2133600"/>
            <a:ext cx="111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10.0.1.1</a:t>
            </a:r>
            <a:endParaRPr lang="en-US" sz="2000" dirty="0"/>
          </a:p>
        </p:txBody>
      </p:sp>
      <p:sp>
        <p:nvSpPr>
          <p:cNvPr id="21" name="Decision 20"/>
          <p:cNvSpPr/>
          <p:nvPr/>
        </p:nvSpPr>
        <p:spPr bwMode="auto">
          <a:xfrm>
            <a:off x="2209800" y="5486400"/>
            <a:ext cx="914400" cy="612648"/>
          </a:xfrm>
          <a:prstGeom prst="flowChartDecision">
            <a:avLst/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?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2" name="Picture 28" descr="Androgynous Perso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95400" y="2819400"/>
            <a:ext cx="608012" cy="702745"/>
          </a:xfrm>
          <a:prstGeom prst="rect">
            <a:avLst/>
          </a:prstGeom>
          <a:noFill/>
        </p:spPr>
      </p:pic>
      <p:cxnSp>
        <p:nvCxnSpPr>
          <p:cNvPr id="24" name="Straight Arrow Connector 23"/>
          <p:cNvCxnSpPr>
            <a:endCxn id="21" idx="0"/>
          </p:cNvCxnSpPr>
          <p:nvPr/>
        </p:nvCxnSpPr>
        <p:spPr bwMode="auto">
          <a:xfrm rot="16200000" flipH="1">
            <a:off x="1562100" y="4381500"/>
            <a:ext cx="190500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6FF66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057400" y="6096000"/>
            <a:ext cx="743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STUN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3124200" y="2286000"/>
            <a:ext cx="1125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1.2.3.4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" name="Cloud Callout 27"/>
          <p:cNvSpPr/>
          <p:nvPr/>
        </p:nvSpPr>
        <p:spPr bwMode="auto">
          <a:xfrm>
            <a:off x="4800600" y="990600"/>
            <a:ext cx="4038600" cy="1066800"/>
          </a:xfrm>
          <a:prstGeom prst="cloudCallout">
            <a:avLst>
              <a:gd name="adj1" fmla="val -29215"/>
              <a:gd name="adj2" fmla="val 9450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also: identifier-locator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split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Myth #2: Connectivity commutes, associates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33600"/>
          </a:xfrm>
        </p:spPr>
        <p:txBody>
          <a:bodyPr/>
          <a:lstStyle/>
          <a:p>
            <a:r>
              <a:rPr lang="en-US" dirty="0" err="1" smtClean="0"/>
              <a:t>Referals</a:t>
            </a:r>
            <a:r>
              <a:rPr lang="en-US" dirty="0" smtClean="0"/>
              <a:t>, call-backs, redirects</a:t>
            </a:r>
          </a:p>
          <a:p>
            <a:r>
              <a:rPr lang="en-US" dirty="0" smtClean="0"/>
              <a:t>Assumptions:</a:t>
            </a:r>
          </a:p>
          <a:p>
            <a:pPr lvl="1"/>
            <a:r>
              <a:rPr lang="en-US" dirty="0" smtClean="0"/>
              <a:t>A connects to</a:t>
            </a:r>
            <a:r>
              <a:rPr lang="en-US" dirty="0" smtClean="0">
                <a:sym typeface="Wingdings"/>
              </a:rPr>
              <a:t> B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B can connect to A</a:t>
            </a:r>
          </a:p>
          <a:p>
            <a:pPr lvl="1"/>
            <a:r>
              <a:rPr lang="en-US" dirty="0" smtClean="0">
                <a:sym typeface="Wingdings"/>
              </a:rPr>
              <a:t>A connects to B, B to C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C can connect to A</a:t>
            </a:r>
          </a:p>
          <a:p>
            <a:r>
              <a:rPr lang="en-US" dirty="0" smtClean="0">
                <a:sym typeface="Wingdings"/>
              </a:rPr>
              <a:t>May be time-dependent</a:t>
            </a:r>
            <a:endParaRPr lang="en-US" dirty="0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886200"/>
            <a:ext cx="10287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>
            <a:stCxn id="4" idx="3"/>
          </p:cNvCxnSpPr>
          <p:nvPr/>
        </p:nvCxnSpPr>
        <p:spPr bwMode="auto">
          <a:xfrm flipV="1">
            <a:off x="1866900" y="4278313"/>
            <a:ext cx="4381500" cy="396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10800000">
            <a:off x="1752600" y="4572000"/>
            <a:ext cx="4495800" cy="158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hape 12"/>
          <p:cNvCxnSpPr/>
          <p:nvPr/>
        </p:nvCxnSpPr>
        <p:spPr bwMode="auto">
          <a:xfrm rot="5400000" flipH="1">
            <a:off x="3808412" y="1982788"/>
            <a:ext cx="22225" cy="5353050"/>
          </a:xfrm>
          <a:prstGeom prst="curvedConnector4">
            <a:avLst>
              <a:gd name="adj1" fmla="val -7095955"/>
              <a:gd name="adj2" fmla="val 64614"/>
            </a:avLst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267200" y="4191000"/>
            <a:ext cx="119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ms</a:t>
            </a:r>
            <a:endParaRPr lang="en-US" dirty="0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3886200"/>
            <a:ext cx="938212" cy="852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Myth #2a: Bidirectional connectivity</a:t>
            </a:r>
            <a:endParaRPr lang="en-US" dirty="0"/>
          </a:p>
        </p:txBody>
      </p:sp>
      <p:pic>
        <p:nvPicPr>
          <p:cNvPr id="4" name="Picture 1050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1600200"/>
            <a:ext cx="1152525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9" descr="DSL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4191000"/>
            <a:ext cx="71437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undraiser-lapto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2667000"/>
            <a:ext cx="1066800" cy="1066800"/>
          </a:xfrm>
          <a:prstGeom prst="rect">
            <a:avLst/>
          </a:prstGeom>
          <a:noFill/>
        </p:spPr>
      </p:pic>
      <p:pic>
        <p:nvPicPr>
          <p:cNvPr id="7" name="Picture 41" descr="IPTVBroadcastSer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2362200"/>
            <a:ext cx="1398587" cy="784225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>
            <a:stCxn id="7" idx="1"/>
            <a:endCxn id="4" idx="3"/>
          </p:cNvCxnSpPr>
          <p:nvPr/>
        </p:nvCxnSpPr>
        <p:spPr bwMode="auto">
          <a:xfrm rot="10800000">
            <a:off x="5191126" y="1828007"/>
            <a:ext cx="1743075" cy="9263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>
            <a:stCxn id="4" idx="1"/>
            <a:endCxn id="6" idx="3"/>
          </p:cNvCxnSpPr>
          <p:nvPr/>
        </p:nvCxnSpPr>
        <p:spPr bwMode="auto">
          <a:xfrm rot="10800000" flipV="1">
            <a:off x="2209800" y="1828006"/>
            <a:ext cx="1828800" cy="13723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2133600" y="3581400"/>
            <a:ext cx="22098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>
            <a:stCxn id="5" idx="3"/>
            <a:endCxn id="7" idx="2"/>
          </p:cNvCxnSpPr>
          <p:nvPr/>
        </p:nvCxnSpPr>
        <p:spPr bwMode="auto">
          <a:xfrm flipV="1">
            <a:off x="5057775" y="3146425"/>
            <a:ext cx="2575719" cy="145097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66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stCxn id="5" idx="1"/>
            <a:endCxn id="6" idx="2"/>
          </p:cNvCxnSpPr>
          <p:nvPr/>
        </p:nvCxnSpPr>
        <p:spPr bwMode="auto">
          <a:xfrm rot="10800000">
            <a:off x="1676400" y="3733800"/>
            <a:ext cx="2667000" cy="863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Myth #3: End-to-end delay of 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packet typical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124200"/>
            <a:ext cx="8229600" cy="2514600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packet may have additional latency</a:t>
            </a:r>
          </a:p>
          <a:p>
            <a:pPr lvl="1"/>
            <a:r>
              <a:rPr lang="en-US" dirty="0" smtClean="0"/>
              <a:t>ARP, flow-based routers</a:t>
            </a:r>
          </a:p>
          <a:p>
            <a:r>
              <a:rPr lang="en-US" dirty="0" smtClean="0"/>
              <a:t>MIPv6, PIM-SM, MSDP: fixed path during initial data burst</a:t>
            </a:r>
          </a:p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Choice of server may be suboptimal</a:t>
            </a:r>
          </a:p>
          <a:p>
            <a:pPr lvl="1"/>
            <a:r>
              <a:rPr lang="en-US" dirty="0" smtClean="0"/>
              <a:t>higher delay, lower throughput, inefficient network usage</a:t>
            </a:r>
          </a:p>
          <a:p>
            <a:pPr lvl="1"/>
            <a:endParaRPr lang="en-US" dirty="0"/>
          </a:p>
        </p:txBody>
      </p:sp>
      <p:pic>
        <p:nvPicPr>
          <p:cNvPr id="4" name="Picture 42" descr="IPTVContentManag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1800" y="1143000"/>
            <a:ext cx="1398587" cy="784225"/>
          </a:xfrm>
          <a:prstGeom prst="rect">
            <a:avLst/>
          </a:prstGeom>
          <a:noFill/>
        </p:spPr>
      </p:pic>
      <p:pic>
        <p:nvPicPr>
          <p:cNvPr id="5" name="Picture 42" descr="IPTVContentManag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2209800"/>
            <a:ext cx="1398587" cy="784225"/>
          </a:xfrm>
          <a:prstGeom prst="rect">
            <a:avLst/>
          </a:prstGeom>
          <a:noFill/>
        </p:spPr>
      </p:pic>
      <p:pic>
        <p:nvPicPr>
          <p:cNvPr id="6" name="Picture 52" descr="HDT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47800"/>
            <a:ext cx="1203325" cy="957262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>
            <a:stCxn id="6" idx="3"/>
            <a:endCxn id="4" idx="1"/>
          </p:cNvCxnSpPr>
          <p:nvPr/>
        </p:nvCxnSpPr>
        <p:spPr bwMode="auto">
          <a:xfrm flipV="1">
            <a:off x="1660525" y="1535113"/>
            <a:ext cx="5121275" cy="3913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0" name="Straight Arrow Connector 9"/>
          <p:cNvCxnSpPr>
            <a:stCxn id="6" idx="3"/>
            <a:endCxn id="5" idx="1"/>
          </p:cNvCxnSpPr>
          <p:nvPr/>
        </p:nvCxnSpPr>
        <p:spPr bwMode="auto">
          <a:xfrm>
            <a:off x="1660525" y="1926431"/>
            <a:ext cx="3292475" cy="6754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11" name="Picture 36" descr="Router with firew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1600200"/>
            <a:ext cx="946150" cy="793750"/>
          </a:xfrm>
          <a:prstGeom prst="rect">
            <a:avLst/>
          </a:prstGeom>
          <a:noFill/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Addressing 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host has only one address &amp; one interface</a:t>
            </a:r>
          </a:p>
          <a:p>
            <a:pPr lvl="1"/>
            <a:r>
              <a:rPr lang="en-US" dirty="0" smtClean="0"/>
              <a:t>apps resolve name and use first one returned</a:t>
            </a:r>
          </a:p>
          <a:p>
            <a:pPr lvl="1"/>
            <a:r>
              <a:rPr lang="en-US" dirty="0" smtClean="0"/>
              <a:t>address used to identify users and machines</a:t>
            </a:r>
          </a:p>
          <a:p>
            <a:pPr lvl="1"/>
            <a:r>
              <a:rPr lang="en-US" dirty="0" smtClean="0"/>
              <a:t>machine-wide DHCP options</a:t>
            </a:r>
          </a:p>
          <a:p>
            <a:r>
              <a:rPr lang="en-US" dirty="0" smtClean="0"/>
              <a:t>Failing</a:t>
            </a:r>
          </a:p>
          <a:p>
            <a:pPr lvl="1"/>
            <a:r>
              <a:rPr lang="en-US" dirty="0" smtClean="0"/>
              <a:t>multi-homing on hosts (</a:t>
            </a:r>
            <a:r>
              <a:rPr lang="en-US" dirty="0" err="1" smtClean="0"/>
              <a:t>WiFi</a:t>
            </a:r>
            <a:r>
              <a:rPr lang="en-US" dirty="0" smtClean="0"/>
              <a:t> + Ethernet + BlueTooth + 3G)</a:t>
            </a:r>
          </a:p>
          <a:p>
            <a:r>
              <a:rPr lang="en-US" dirty="0" smtClean="0"/>
              <a:t>Attempts to restore</a:t>
            </a:r>
          </a:p>
          <a:p>
            <a:pPr lvl="1"/>
            <a:r>
              <a:rPr lang="en-US" dirty="0" smtClean="0"/>
              <a:t>MIP: attachment-independent address</a:t>
            </a:r>
          </a:p>
          <a:p>
            <a:pPr lvl="1"/>
            <a:r>
              <a:rPr lang="en-US" dirty="0" smtClean="0"/>
              <a:t>HIP: cryptographic host identify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great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3048000"/>
          </a:xfrm>
        </p:spPr>
        <p:txBody>
          <a:bodyPr/>
          <a:lstStyle/>
          <a:p>
            <a:r>
              <a:rPr lang="en-US" dirty="0" smtClean="0"/>
              <a:t>Technical structures that support a society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“civil infrastructure”</a:t>
            </a:r>
          </a:p>
          <a:p>
            <a:pPr lvl="1"/>
            <a:r>
              <a:rPr lang="en-US" dirty="0" smtClean="0">
                <a:sym typeface="Wingdings"/>
              </a:rPr>
              <a:t>Large</a:t>
            </a:r>
          </a:p>
          <a:p>
            <a:pPr lvl="1"/>
            <a:r>
              <a:rPr lang="en-US" dirty="0" smtClean="0">
                <a:sym typeface="Wingdings"/>
              </a:rPr>
              <a:t>Constructed over generations</a:t>
            </a:r>
          </a:p>
          <a:p>
            <a:pPr lvl="1"/>
            <a:r>
              <a:rPr lang="en-US" dirty="0" smtClean="0">
                <a:sym typeface="Wingdings"/>
              </a:rPr>
              <a:t>Not often replaced as a whole system</a:t>
            </a:r>
          </a:p>
          <a:p>
            <a:pPr lvl="1"/>
            <a:r>
              <a:rPr lang="en-US" dirty="0" smtClean="0">
                <a:sym typeface="Wingdings"/>
              </a:rPr>
              <a:t>Continual refurbishment of components</a:t>
            </a:r>
          </a:p>
          <a:p>
            <a:pPr lvl="1"/>
            <a:r>
              <a:rPr lang="en-US" dirty="0" smtClean="0">
                <a:sym typeface="Wingdings"/>
              </a:rPr>
              <a:t>Interdependent components </a:t>
            </a:r>
            <a:r>
              <a:rPr lang="en-US" b="1" dirty="0" smtClean="0">
                <a:sym typeface="Wingdings"/>
              </a:rPr>
              <a:t>with well-defined interfaces</a:t>
            </a:r>
          </a:p>
          <a:p>
            <a:pPr lvl="1"/>
            <a:r>
              <a:rPr lang="en-US" dirty="0" smtClean="0">
                <a:sym typeface="Wingdings"/>
              </a:rPr>
              <a:t>High initial cost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5867400"/>
            <a:ext cx="1320800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724400"/>
            <a:ext cx="1270000" cy="127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4724400"/>
            <a:ext cx="1447800" cy="915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4724401"/>
            <a:ext cx="1524000" cy="1136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4724400"/>
            <a:ext cx="1295400" cy="1029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5638800"/>
            <a:ext cx="1451452" cy="1079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5999274"/>
            <a:ext cx="1447800" cy="8587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4343400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water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438400" y="4343400"/>
            <a:ext cx="968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energy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495800" y="4343400"/>
            <a:ext cx="175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transportation</a:t>
            </a:r>
            <a:endParaRPr lang="en-US" sz="20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Multicast supported on link</a:t>
            </a:r>
          </a:p>
          <a:p>
            <a:r>
              <a:rPr lang="en-US" dirty="0" smtClean="0"/>
              <a:t>IPv4 broadcast</a:t>
            </a:r>
          </a:p>
          <a:p>
            <a:r>
              <a:rPr lang="en-US" dirty="0" smtClean="0"/>
              <a:t>Broadcast/multicast &lt;&lt; replicated </a:t>
            </a:r>
            <a:r>
              <a:rPr lang="en-US" dirty="0" err="1" smtClean="0"/>
              <a:t>unicast</a:t>
            </a:r>
            <a:endParaRPr lang="en-US" dirty="0" smtClean="0"/>
          </a:p>
          <a:p>
            <a:r>
              <a:rPr lang="en-US" dirty="0" smtClean="0"/>
              <a:t>Reordering is rare</a:t>
            </a:r>
          </a:p>
          <a:p>
            <a:r>
              <a:rPr lang="en-US" dirty="0" smtClean="0"/>
              <a:t>Loss is rare and random</a:t>
            </a:r>
          </a:p>
          <a:p>
            <a:r>
              <a:rPr lang="en-US" dirty="0" smtClean="0"/>
              <a:t>An end-to-end path exists at a single time point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5867400"/>
            <a:ext cx="3230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</a:t>
            </a:r>
            <a:r>
              <a:rPr lang="en-US" sz="1400" dirty="0" err="1" smtClean="0"/>
              <a:t>Thaler</a:t>
            </a:r>
            <a:r>
              <a:rPr lang="en-US" sz="1400" dirty="0" smtClean="0"/>
              <a:t>, </a:t>
            </a:r>
            <a:r>
              <a:rPr lang="en-US" sz="1400" i="1" dirty="0"/>
              <a:t>draft-</a:t>
            </a:r>
            <a:r>
              <a:rPr lang="en-US" sz="1400" i="1" dirty="0" err="1"/>
              <a:t>iab-ip-model-evolution</a:t>
            </a:r>
            <a:endParaRPr lang="en-US" sz="14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Link-layer technologies</a:t>
            </a:r>
          </a:p>
          <a:p>
            <a:pPr lvl="1"/>
            <a:r>
              <a:rPr lang="en-US" dirty="0" smtClean="0"/>
              <a:t>satellite, DSL</a:t>
            </a:r>
          </a:p>
          <a:p>
            <a:pPr lvl="1"/>
            <a:r>
              <a:rPr lang="en-US" dirty="0" smtClean="0"/>
              <a:t>NBMA</a:t>
            </a:r>
          </a:p>
          <a:p>
            <a:r>
              <a:rPr lang="en-US" dirty="0" smtClean="0"/>
              <a:t>Network-layer technologies</a:t>
            </a:r>
          </a:p>
          <a:p>
            <a:pPr lvl="1"/>
            <a:r>
              <a:rPr lang="en-US" dirty="0" smtClean="0"/>
              <a:t>security: broken by design vs. broken by accident?</a:t>
            </a:r>
          </a:p>
          <a:p>
            <a:pPr lvl="1"/>
            <a:r>
              <a:rPr lang="en-US" dirty="0" err="1" smtClean="0"/>
              <a:t>NATs</a:t>
            </a:r>
            <a:endParaRPr lang="en-US" dirty="0" smtClean="0"/>
          </a:p>
          <a:p>
            <a:pPr lvl="1"/>
            <a:r>
              <a:rPr lang="en-US" dirty="0" smtClean="0"/>
              <a:t>Ill-defined meaning of IP addresses and names</a:t>
            </a:r>
          </a:p>
          <a:p>
            <a:pPr lvl="2"/>
            <a:r>
              <a:rPr lang="en-US" dirty="0" smtClean="0"/>
              <a:t>theoretically, single network interface</a:t>
            </a:r>
          </a:p>
          <a:p>
            <a:pPr lvl="2"/>
            <a:r>
              <a:rPr lang="en-US" dirty="0" smtClean="0"/>
              <a:t>practically, often more than that</a:t>
            </a:r>
          </a:p>
          <a:p>
            <a:pPr lvl="3"/>
            <a:r>
              <a:rPr lang="en-US" dirty="0" smtClean="0"/>
              <a:t>virtualization</a:t>
            </a:r>
          </a:p>
          <a:p>
            <a:pPr lvl="3"/>
            <a:r>
              <a:rPr lang="en-US" dirty="0" smtClean="0"/>
              <a:t>multi-homing</a:t>
            </a:r>
          </a:p>
          <a:p>
            <a:pPr lvl="3"/>
            <a:r>
              <a:rPr lang="en-US" dirty="0" smtClean="0"/>
              <a:t>fail-over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Research challenges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User challenges vs. research challenges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447800"/>
          </a:xfrm>
        </p:spPr>
        <p:txBody>
          <a:bodyPr/>
          <a:lstStyle/>
          <a:p>
            <a:r>
              <a:rPr lang="en-US"/>
              <a:t>Are we addressing real user needs?</a:t>
            </a:r>
          </a:p>
          <a:p>
            <a:pPr lvl="1"/>
            <a:r>
              <a:rPr lang="en-US"/>
              <a:t>Engineering vs. sports</a:t>
            </a:r>
          </a:p>
          <a:p>
            <a:r>
              <a:rPr lang="en-US"/>
              <a:t>My guesses</a:t>
            </a:r>
          </a:p>
        </p:txBody>
      </p:sp>
      <p:sp>
        <p:nvSpPr>
          <p:cNvPr id="167940" name="Oval 4"/>
          <p:cNvSpPr>
            <a:spLocks noChangeArrowheads="1"/>
          </p:cNvSpPr>
          <p:nvPr/>
        </p:nvSpPr>
        <p:spPr bwMode="auto">
          <a:xfrm>
            <a:off x="990600" y="3276600"/>
            <a:ext cx="1676400" cy="609600"/>
          </a:xfrm>
          <a:prstGeom prst="ellipse">
            <a:avLst/>
          </a:prstGeom>
          <a:solidFill>
            <a:srgbClr val="3366FF">
              <a:alpha val="2899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reliability</a:t>
            </a:r>
          </a:p>
        </p:txBody>
      </p:sp>
      <p:sp>
        <p:nvSpPr>
          <p:cNvPr id="167941" name="Oval 5"/>
          <p:cNvSpPr>
            <a:spLocks noChangeArrowheads="1"/>
          </p:cNvSpPr>
          <p:nvPr/>
        </p:nvSpPr>
        <p:spPr bwMode="auto">
          <a:xfrm>
            <a:off x="3962400" y="2667000"/>
            <a:ext cx="1676400" cy="609600"/>
          </a:xfrm>
          <a:prstGeom prst="ellipse">
            <a:avLst/>
          </a:prstGeom>
          <a:solidFill>
            <a:srgbClr val="339966">
              <a:alpha val="33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/>
              <a:t>ease of use</a:t>
            </a:r>
          </a:p>
        </p:txBody>
      </p:sp>
      <p:sp>
        <p:nvSpPr>
          <p:cNvPr id="167942" name="Oval 6"/>
          <p:cNvSpPr>
            <a:spLocks noChangeArrowheads="1"/>
          </p:cNvSpPr>
          <p:nvPr/>
        </p:nvSpPr>
        <p:spPr bwMode="auto">
          <a:xfrm>
            <a:off x="1447800" y="4876800"/>
            <a:ext cx="1676400" cy="6096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cost</a:t>
            </a:r>
          </a:p>
        </p:txBody>
      </p:sp>
      <p:sp>
        <p:nvSpPr>
          <p:cNvPr id="167943" name="Oval 7"/>
          <p:cNvSpPr>
            <a:spLocks noChangeArrowheads="1"/>
          </p:cNvSpPr>
          <p:nvPr/>
        </p:nvSpPr>
        <p:spPr bwMode="auto">
          <a:xfrm>
            <a:off x="6248400" y="2667000"/>
            <a:ext cx="1676400" cy="685800"/>
          </a:xfrm>
          <a:prstGeom prst="ellipse">
            <a:avLst/>
          </a:prstGeom>
          <a:solidFill>
            <a:srgbClr val="339966">
              <a:alpha val="47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no manual</a:t>
            </a:r>
          </a:p>
        </p:txBody>
      </p:sp>
      <p:sp>
        <p:nvSpPr>
          <p:cNvPr id="167944" name="Oval 8"/>
          <p:cNvSpPr>
            <a:spLocks noChangeArrowheads="1"/>
          </p:cNvSpPr>
          <p:nvPr/>
        </p:nvSpPr>
        <p:spPr bwMode="auto">
          <a:xfrm>
            <a:off x="3657600" y="4038600"/>
            <a:ext cx="1676400" cy="609600"/>
          </a:xfrm>
          <a:prstGeom prst="ellipse">
            <a:avLst/>
          </a:prstGeom>
          <a:solidFill>
            <a:srgbClr val="339966">
              <a:alpha val="34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/>
              <a:t>integration</a:t>
            </a:r>
            <a:endParaRPr lang="en-US"/>
          </a:p>
        </p:txBody>
      </p:sp>
      <p:sp>
        <p:nvSpPr>
          <p:cNvPr id="167945" name="Oval 9"/>
          <p:cNvSpPr>
            <a:spLocks noChangeArrowheads="1"/>
          </p:cNvSpPr>
          <p:nvPr/>
        </p:nvSpPr>
        <p:spPr bwMode="auto">
          <a:xfrm>
            <a:off x="5181600" y="5105400"/>
            <a:ext cx="1676400" cy="609600"/>
          </a:xfrm>
          <a:prstGeom prst="ellipse">
            <a:avLst/>
          </a:prstGeom>
          <a:solidFill>
            <a:srgbClr val="FF00FF">
              <a:alpha val="37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/>
              <a:t>limited risk</a:t>
            </a:r>
            <a:endParaRPr lang="en-US"/>
          </a:p>
        </p:txBody>
      </p:sp>
      <p:sp>
        <p:nvSpPr>
          <p:cNvPr id="167948" name="AutoShape 12"/>
          <p:cNvSpPr>
            <a:spLocks noChangeArrowheads="1"/>
          </p:cNvSpPr>
          <p:nvPr/>
        </p:nvSpPr>
        <p:spPr bwMode="auto">
          <a:xfrm>
            <a:off x="6705600" y="4495800"/>
            <a:ext cx="1524000" cy="685800"/>
          </a:xfrm>
          <a:prstGeom prst="wedgeEllipseCallout">
            <a:avLst>
              <a:gd name="adj1" fmla="val -43750"/>
              <a:gd name="adj2" fmla="val 67824"/>
            </a:avLst>
          </a:prstGeom>
          <a:solidFill>
            <a:srgbClr val="FF00FF">
              <a:alpha val="3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phishing</a:t>
            </a:r>
          </a:p>
          <a:p>
            <a:pPr algn="ctr"/>
            <a:r>
              <a:rPr lang="en-US" sz="1800"/>
              <a:t>data loss</a:t>
            </a:r>
          </a:p>
        </p:txBody>
      </p:sp>
      <p:sp>
        <p:nvSpPr>
          <p:cNvPr id="167949" name="AutoShape 13"/>
          <p:cNvSpPr>
            <a:spLocks noChangeArrowheads="1"/>
          </p:cNvSpPr>
          <p:nvPr/>
        </p:nvSpPr>
        <p:spPr bwMode="auto">
          <a:xfrm>
            <a:off x="5105400" y="3352800"/>
            <a:ext cx="1524000" cy="76200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339966">
              <a:alpha val="11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/>
              <a:t>no re-entry</a:t>
            </a:r>
          </a:p>
          <a:p>
            <a:pPr algn="ctr"/>
            <a:r>
              <a:rPr lang="en-US" sz="1600"/>
              <a:t>no duplication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</a:t>
            </a:r>
            <a:r>
              <a:rPr lang="en-US" sz="2400" baseline="30000" dirty="0" smtClean="0"/>
              <a:t>7</a:t>
            </a:r>
            <a:r>
              <a:rPr lang="en-US" sz="2400" dirty="0" smtClean="0"/>
              <a:t>: Anytime Anywhere Affordable Access to Anything by Anyone Authorized</a:t>
            </a:r>
            <a:endParaRPr lang="en-US" sz="2400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Anytime and anywhere</a:t>
            </a:r>
          </a:p>
          <a:p>
            <a:pPr lvl="1"/>
            <a:r>
              <a:rPr lang="en-US" dirty="0" smtClean="0"/>
              <a:t>From chip-level and biological networks to global scale</a:t>
            </a:r>
          </a:p>
          <a:p>
            <a:r>
              <a:rPr lang="en-US" dirty="0" smtClean="0"/>
              <a:t>Anything</a:t>
            </a:r>
          </a:p>
          <a:p>
            <a:pPr lvl="1"/>
            <a:r>
              <a:rPr lang="en-US" dirty="0" smtClean="0"/>
              <a:t>Digital artifacts to services</a:t>
            </a:r>
          </a:p>
          <a:p>
            <a:r>
              <a:rPr lang="en-US" dirty="0" smtClean="0"/>
              <a:t>Anyone</a:t>
            </a:r>
          </a:p>
          <a:p>
            <a:pPr lvl="1"/>
            <a:r>
              <a:rPr lang="en-US" dirty="0" smtClean="0"/>
              <a:t>“young and old, rich and poor, </a:t>
            </a:r>
            <a:r>
              <a:rPr lang="en-US" dirty="0" err="1" smtClean="0"/>
              <a:t>abled</a:t>
            </a:r>
            <a:r>
              <a:rPr lang="en-US" dirty="0" smtClean="0"/>
              <a:t> and disabled, literate and illiterate”</a:t>
            </a:r>
          </a:p>
          <a:p>
            <a:r>
              <a:rPr lang="en-US" dirty="0" smtClean="0"/>
              <a:t>Access</a:t>
            </a:r>
          </a:p>
          <a:p>
            <a:pPr lvl="1"/>
            <a:r>
              <a:rPr lang="en-US" dirty="0" smtClean="0"/>
              <a:t>“Only authorized users will have the relevant access rights.”</a:t>
            </a:r>
          </a:p>
          <a:p>
            <a:r>
              <a:rPr lang="en-US" dirty="0" smtClean="0"/>
              <a:t>Affordable</a:t>
            </a:r>
          </a:p>
          <a:p>
            <a:r>
              <a:rPr lang="en-US" dirty="0" smtClean="0"/>
              <a:t>Authorized</a:t>
            </a:r>
            <a:endParaRPr lang="en-US" dirty="0"/>
          </a:p>
        </p:txBody>
      </p:sp>
      <p:sp>
        <p:nvSpPr>
          <p:cNvPr id="4" name="Oval Callout 3"/>
          <p:cNvSpPr/>
          <p:nvPr/>
        </p:nvSpPr>
        <p:spPr bwMode="auto">
          <a:xfrm>
            <a:off x="3048000" y="838200"/>
            <a:ext cx="2514600" cy="914400"/>
          </a:xfrm>
          <a:prstGeom prst="wedgeEllipseCallout">
            <a:avLst>
              <a:gd name="adj1" fmla="val -60833"/>
              <a:gd name="adj2" fmla="val -52399"/>
            </a:avLst>
          </a:prstGeom>
          <a:solidFill>
            <a:schemeClr val="accent2">
              <a:lumMod val="40000"/>
              <a:lumOff val="60000"/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200" dirty="0" smtClean="0"/>
              <a:t>Jeanette Wing, NSF, Assistant Director for CISE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1600" y="6172200"/>
            <a:ext cx="33051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http://www.cra.org/CRN/articles/nov08/Wing-A7.html</a:t>
            </a:r>
            <a:endParaRPr lang="en-US" sz="105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challenges</a:t>
            </a:r>
            <a:endParaRPr lang="en-US" dirty="0"/>
          </a:p>
        </p:txBody>
      </p:sp>
      <p:pic>
        <p:nvPicPr>
          <p:cNvPr id="5" name="Picture 4" descr="ipv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0"/>
            <a:ext cx="1524000" cy="277389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400800" y="1828800"/>
            <a:ext cx="1878639" cy="1973997"/>
            <a:chOff x="6400800" y="1828800"/>
            <a:chExt cx="1878639" cy="1973997"/>
          </a:xfrm>
        </p:grpSpPr>
        <p:pic>
          <p:nvPicPr>
            <p:cNvPr id="13" name="Picture 37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05600" y="18288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6400800" y="2971800"/>
              <a:ext cx="1878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routing table</a:t>
              </a:r>
            </a:p>
            <a:p>
              <a:r>
                <a:rPr lang="en-US" dirty="0" smtClean="0"/>
                <a:t>explosion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352800" y="1752600"/>
            <a:ext cx="2057400" cy="1528465"/>
            <a:chOff x="3352800" y="1752600"/>
            <a:chExt cx="2057400" cy="1528465"/>
          </a:xfrm>
        </p:grpSpPr>
        <p:pic>
          <p:nvPicPr>
            <p:cNvPr id="6" name="Picture 25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29000" y="1905000"/>
              <a:ext cx="1174750" cy="773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Connector 7"/>
            <p:cNvCxnSpPr>
              <a:stCxn id="6" idx="3"/>
            </p:cNvCxnSpPr>
            <p:nvPr/>
          </p:nvCxnSpPr>
          <p:spPr bwMode="auto">
            <a:xfrm flipV="1">
              <a:off x="4603750" y="1752600"/>
              <a:ext cx="730250" cy="5389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>
              <a:stCxn id="6" idx="3"/>
            </p:cNvCxnSpPr>
            <p:nvPr/>
          </p:nvCxnSpPr>
          <p:spPr bwMode="auto">
            <a:xfrm flipV="1">
              <a:off x="4603750" y="2286000"/>
              <a:ext cx="806450" cy="55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>
              <a:stCxn id="6" idx="3"/>
            </p:cNvCxnSpPr>
            <p:nvPr/>
          </p:nvCxnSpPr>
          <p:spPr bwMode="auto">
            <a:xfrm>
              <a:off x="4603750" y="2291556"/>
              <a:ext cx="730250" cy="604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3352800" y="2819400"/>
              <a:ext cx="19464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multi-homing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953000" y="5334000"/>
            <a:ext cx="2471199" cy="461665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99.9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99.999%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1981200" y="4857690"/>
            <a:ext cx="2223485" cy="2000310"/>
            <a:chOff x="4876800" y="4419600"/>
            <a:chExt cx="2223485" cy="200031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6800" y="4419600"/>
              <a:ext cx="2108200" cy="158115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876800" y="6019800"/>
              <a:ext cx="22234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zero configuration</a:t>
              </a:r>
              <a:endParaRPr lang="en-US" sz="2000" dirty="0"/>
            </a:p>
          </p:txBody>
        </p:sp>
      </p:grpSp>
      <p:cxnSp>
        <p:nvCxnSpPr>
          <p:cNvPr id="23" name="Straight Arrow Connector 22"/>
          <p:cNvCxnSpPr/>
          <p:nvPr/>
        </p:nvCxnSpPr>
        <p:spPr bwMode="auto">
          <a:xfrm>
            <a:off x="990600" y="4191000"/>
            <a:ext cx="7315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990600" y="4267200"/>
            <a:ext cx="1373693" cy="461665"/>
          </a:xfrm>
          <a:prstGeom prst="rect">
            <a:avLst/>
          </a:prstGeom>
          <a:solidFill>
            <a:srgbClr val="FF0000">
              <a:alpha val="48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+2 years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810000" y="4267200"/>
            <a:ext cx="1373693" cy="461665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+5 years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553200" y="4267200"/>
            <a:ext cx="1373693" cy="461665"/>
          </a:xfrm>
          <a:prstGeom prst="rect">
            <a:avLst/>
          </a:prstGeom>
          <a:solidFill>
            <a:srgbClr val="3366FF">
              <a:alpha val="7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+8 years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BGP growth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19200"/>
            <a:ext cx="7264400" cy="48921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6172200"/>
            <a:ext cx="2698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http://</a:t>
            </a:r>
            <a:r>
              <a:rPr lang="en-US" sz="2000" dirty="0" err="1" smtClean="0"/>
              <a:t>bgp.potaroo.net</a:t>
            </a:r>
            <a:r>
              <a:rPr lang="en-US" sz="2000" dirty="0" smtClean="0"/>
              <a:t>/</a:t>
            </a:r>
            <a:endParaRPr lang="en-US" sz="2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of the (near) future</a:t>
            </a:r>
            <a:endParaRPr lang="en-US" dirty="0"/>
          </a:p>
        </p:txBody>
      </p:sp>
      <p:pic>
        <p:nvPicPr>
          <p:cNvPr id="3" name="Picture 2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295400"/>
            <a:ext cx="2743200" cy="161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iphone_ho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057400"/>
            <a:ext cx="974725" cy="1609725"/>
          </a:xfrm>
          <a:prstGeom prst="rect">
            <a:avLst/>
          </a:prstGeom>
          <a:noFill/>
        </p:spPr>
      </p:pic>
      <p:pic>
        <p:nvPicPr>
          <p:cNvPr id="5" name="Picture 68" descr="Wireless Router, Added 04/20/20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2971800"/>
            <a:ext cx="685800" cy="61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990600"/>
            <a:ext cx="7493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0" y="1905000"/>
            <a:ext cx="11811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4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3352800"/>
            <a:ext cx="11811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600" y="4191000"/>
            <a:ext cx="952500" cy="1136650"/>
          </a:xfrm>
          <a:prstGeom prst="rect">
            <a:avLst/>
          </a:prstGeom>
        </p:spPr>
      </p:pic>
      <p:pic>
        <p:nvPicPr>
          <p:cNvPr id="10" name="Picture 59" descr="Wireless Modem Wireless Gatewa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29200" y="1828800"/>
            <a:ext cx="382587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 bwMode="auto">
          <a:xfrm>
            <a:off x="3733800" y="2438400"/>
            <a:ext cx="1295400" cy="152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stCxn id="4" idx="3"/>
          </p:cNvCxnSpPr>
          <p:nvPr/>
        </p:nvCxnSpPr>
        <p:spPr bwMode="auto">
          <a:xfrm flipV="1">
            <a:off x="1812925" y="2590800"/>
            <a:ext cx="3216275" cy="27146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086600" y="2057400"/>
            <a:ext cx="885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MSO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10400" y="3505200"/>
            <a:ext cx="903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Telco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00800" y="4953000"/>
            <a:ext cx="176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3G, 4G, </a:t>
            </a:r>
            <a:r>
              <a:rPr lang="en-US" sz="1800" dirty="0" err="1" smtClean="0"/>
              <a:t>WiMax</a:t>
            </a:r>
            <a:endParaRPr lang="en-US" sz="1800" dirty="0"/>
          </a:p>
        </p:txBody>
      </p:sp>
      <p:cxnSp>
        <p:nvCxnSpPr>
          <p:cNvPr id="19" name="Straight Connector 18"/>
          <p:cNvCxnSpPr>
            <a:stCxn id="10" idx="3"/>
            <a:endCxn id="7" idx="1"/>
          </p:cNvCxnSpPr>
          <p:nvPr/>
        </p:nvCxnSpPr>
        <p:spPr bwMode="auto">
          <a:xfrm flipV="1">
            <a:off x="5411787" y="2262188"/>
            <a:ext cx="1446213" cy="1460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>
            <a:stCxn id="10" idx="3"/>
            <a:endCxn id="8" idx="1"/>
          </p:cNvCxnSpPr>
          <p:nvPr/>
        </p:nvCxnSpPr>
        <p:spPr bwMode="auto">
          <a:xfrm>
            <a:off x="5411787" y="2408238"/>
            <a:ext cx="1446213" cy="13017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stCxn id="4" idx="3"/>
            <a:endCxn id="5" idx="1"/>
          </p:cNvCxnSpPr>
          <p:nvPr/>
        </p:nvCxnSpPr>
        <p:spPr bwMode="auto">
          <a:xfrm>
            <a:off x="1812925" y="2862263"/>
            <a:ext cx="1997075" cy="4151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>
            <a:stCxn id="4" idx="3"/>
            <a:endCxn id="9" idx="1"/>
          </p:cNvCxnSpPr>
          <p:nvPr/>
        </p:nvCxnSpPr>
        <p:spPr bwMode="auto">
          <a:xfrm>
            <a:off x="1812925" y="2862263"/>
            <a:ext cx="3749675" cy="18970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0" y="4800600"/>
            <a:ext cx="56016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Homes passed by multiple networks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</a:t>
            </a:r>
          </a:p>
          <a:p>
            <a:r>
              <a:rPr lang="en-US" sz="2000" dirty="0" smtClean="0">
                <a:sym typeface="Wingdings"/>
              </a:rPr>
              <a:t>increase reliability by connecting to all</a:t>
            </a:r>
          </a:p>
          <a:p>
            <a:r>
              <a:rPr lang="en-US" sz="2000" dirty="0" smtClean="0">
                <a:sym typeface="Wingdings"/>
              </a:rPr>
              <a:t>(“reliable system out of </a:t>
            </a:r>
            <a:r>
              <a:rPr lang="en-US" sz="2000" smtClean="0">
                <a:sym typeface="Wingdings"/>
              </a:rPr>
              <a:t>unreliable components”)</a:t>
            </a:r>
            <a:endParaRPr lang="en-US" sz="2000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for new network abstractions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to isolate applications from gritty network reality</a:t>
            </a:r>
          </a:p>
          <a:p>
            <a:r>
              <a:rPr lang="en-US" dirty="0" smtClean="0"/>
              <a:t>Name-based</a:t>
            </a:r>
          </a:p>
          <a:p>
            <a:pPr lvl="1"/>
            <a:r>
              <a:rPr lang="en-US" dirty="0" smtClean="0"/>
              <a:t>multiple end points for one service</a:t>
            </a:r>
          </a:p>
          <a:p>
            <a:pPr lvl="2"/>
            <a:r>
              <a:rPr lang="en-US" dirty="0" smtClean="0"/>
              <a:t>extend DNS MX and SIP NAPTR/SRV model to all services</a:t>
            </a:r>
          </a:p>
          <a:p>
            <a:pPr lvl="1"/>
            <a:r>
              <a:rPr lang="en-US" dirty="0" smtClean="0"/>
              <a:t>IPv4 = IPv6</a:t>
            </a:r>
          </a:p>
          <a:p>
            <a:pPr lvl="1"/>
            <a:r>
              <a:rPr lang="en-US" dirty="0" smtClean="0"/>
              <a:t>local vs. global address space</a:t>
            </a:r>
          </a:p>
          <a:p>
            <a:pPr lvl="1"/>
            <a:r>
              <a:rPr lang="en-US" dirty="0" smtClean="0"/>
              <a:t>TCP = SCTP</a:t>
            </a:r>
          </a:p>
          <a:p>
            <a:pPr lvl="1"/>
            <a:r>
              <a:rPr lang="en-US" dirty="0" smtClean="0"/>
              <a:t>multi-homing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security?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“The future Internet must be secure”</a:t>
            </a:r>
          </a:p>
          <a:p>
            <a:r>
              <a:rPr lang="en-US" dirty="0" smtClean="0"/>
              <a:t>Most security-related problems are </a:t>
            </a:r>
            <a:r>
              <a:rPr lang="en-US" b="1" dirty="0" smtClean="0"/>
              <a:t>not</a:t>
            </a:r>
            <a:r>
              <a:rPr lang="en-US" dirty="0" smtClean="0"/>
              <a:t> network problems</a:t>
            </a:r>
          </a:p>
          <a:p>
            <a:pPr lvl="1"/>
            <a:r>
              <a:rPr lang="en-US" dirty="0" smtClean="0"/>
              <a:t>spam: identity and access, not SMTP</a:t>
            </a:r>
          </a:p>
          <a:p>
            <a:pPr lvl="1"/>
            <a:r>
              <a:rPr lang="en-US" dirty="0" smtClean="0"/>
              <a:t>web: (mostly) not TLS, but distinguishing real bank from fake one</a:t>
            </a:r>
          </a:p>
          <a:p>
            <a:pPr lvl="1"/>
            <a:r>
              <a:rPr lang="en-US" dirty="0" smtClean="0"/>
              <a:t>web: cross-domain scripting, code injection</a:t>
            </a:r>
          </a:p>
          <a:p>
            <a:pPr lvl="1"/>
            <a:r>
              <a:rPr lang="en-US" dirty="0" smtClean="0"/>
              <a:t>browser vulnerabilities &amp; keyboard sniffers</a:t>
            </a:r>
          </a:p>
          <a:p>
            <a:r>
              <a:rPr lang="en-US" dirty="0" smtClean="0"/>
              <a:t>Automated tools</a:t>
            </a:r>
          </a:p>
          <a:p>
            <a:pPr lvl="1"/>
            <a:r>
              <a:rPr lang="en-US" dirty="0" smtClean="0"/>
              <a:t>better languages, taint tracking, automated input checking, stack protection, memory randomization, …</a:t>
            </a:r>
          </a:p>
          <a:p>
            <a:r>
              <a:rPr lang="en-US" dirty="0" smtClean="0"/>
              <a:t>Probably need more trust mediation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Internet as core civil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Involved in all information exchange</a:t>
            </a:r>
          </a:p>
          <a:p>
            <a:pPr lvl="1"/>
            <a:r>
              <a:rPr lang="en-US" dirty="0" smtClean="0"/>
              <a:t>(in a few years)</a:t>
            </a:r>
          </a:p>
          <a:p>
            <a:r>
              <a:rPr lang="en-US" dirty="0" smtClean="0"/>
              <a:t>Crucial to</a:t>
            </a:r>
          </a:p>
          <a:p>
            <a:pPr lvl="1"/>
            <a:r>
              <a:rPr lang="en-US" dirty="0" smtClean="0"/>
              <a:t>commerce</a:t>
            </a:r>
          </a:p>
          <a:p>
            <a:pPr lvl="1"/>
            <a:r>
              <a:rPr lang="en-US" dirty="0" smtClean="0"/>
              <a:t>governance</a:t>
            </a:r>
          </a:p>
          <a:p>
            <a:pPr lvl="1"/>
            <a:r>
              <a:rPr lang="en-US" dirty="0" smtClean="0"/>
              <a:t>coordination</a:t>
            </a:r>
          </a:p>
          <a:p>
            <a:pPr lvl="1"/>
            <a:r>
              <a:rPr lang="en-US" dirty="0" smtClean="0"/>
              <a:t>inter-personal communication</a:t>
            </a:r>
          </a:p>
          <a:p>
            <a:r>
              <a:rPr lang="en-US" dirty="0" smtClean="0"/>
              <a:t>Assumed to just be there</a:t>
            </a:r>
          </a:p>
          <a:p>
            <a:pPr lvl="1"/>
            <a:r>
              <a:rPr lang="en-US" dirty="0" smtClean="0"/>
              <a:t>“plumbing”, “pipes”, …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security?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239000" y="1371600"/>
          <a:ext cx="1600200" cy="333756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600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9:</a:t>
                      </a:r>
                      <a:r>
                        <a:rPr lang="en-US" baseline="0" dirty="0" smtClean="0"/>
                        <a:t> Political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8:</a:t>
                      </a:r>
                      <a:r>
                        <a:rPr lang="en-US" baseline="0" dirty="0" smtClean="0"/>
                        <a:t> Financial</a:t>
                      </a:r>
                      <a:endParaRPr lang="en-US" dirty="0"/>
                    </a:p>
                  </a:txBody>
                  <a:tcPr>
                    <a:solidFill>
                      <a:srgbClr val="008000">
                        <a:alpha val="32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Application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Presentation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Session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Transport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Network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Link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1040"/>
          <p:cNvPicPr>
            <a:picLocks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4648200" y="1600200"/>
            <a:ext cx="928687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8" descr="Androgynous Pers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2667000"/>
            <a:ext cx="1120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4419600"/>
            <a:ext cx="906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4419600"/>
            <a:ext cx="906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57200" y="6019800"/>
            <a:ext cx="8310989" cy="461665"/>
          </a:xfrm>
          <a:prstGeom prst="rect">
            <a:avLst/>
          </a:prstGeom>
          <a:solidFill>
            <a:srgbClr val="CCFFCC">
              <a:alpha val="26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Technologies (mostly) available, but use &amp; deployment hard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7" idx="3"/>
            <a:endCxn id="5" idx="1"/>
          </p:cNvCxnSpPr>
          <p:nvPr/>
        </p:nvCxnSpPr>
        <p:spPr bwMode="auto">
          <a:xfrm flipV="1">
            <a:off x="2797175" y="1927225"/>
            <a:ext cx="1851025" cy="13874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495800" y="1828800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secure DNS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9" idx="3"/>
            <a:endCxn id="8" idx="1"/>
          </p:cNvCxnSpPr>
          <p:nvPr/>
        </p:nvCxnSpPr>
        <p:spPr bwMode="auto">
          <a:xfrm>
            <a:off x="3268662" y="4686300"/>
            <a:ext cx="1836738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8" name="Straight Arrow Connector 17"/>
          <p:cNvCxnSpPr>
            <a:stCxn id="7" idx="2"/>
            <a:endCxn id="9" idx="1"/>
          </p:cNvCxnSpPr>
          <p:nvPr/>
        </p:nvCxnSpPr>
        <p:spPr bwMode="auto">
          <a:xfrm rot="16200000" flipH="1">
            <a:off x="1937544" y="4261644"/>
            <a:ext cx="723900" cy="1254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352800" y="4800600"/>
            <a:ext cx="183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secure BGP</a:t>
            </a:r>
            <a:endParaRPr lang="en-US" dirty="0"/>
          </a:p>
        </p:txBody>
      </p:sp>
      <p:sp>
        <p:nvSpPr>
          <p:cNvPr id="20" name="Cloud Callout 19"/>
          <p:cNvSpPr/>
          <p:nvPr/>
        </p:nvSpPr>
        <p:spPr bwMode="auto">
          <a:xfrm>
            <a:off x="1600200" y="1066800"/>
            <a:ext cx="2590800" cy="1600200"/>
          </a:xfrm>
          <a:prstGeom prst="cloud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passwords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err="1" smtClean="0"/>
              <a:t>certs</a:t>
            </a:r>
            <a:r>
              <a:rPr lang="en-US" sz="2000" dirty="0" smtClean="0"/>
              <a:t> + crypto token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3200400"/>
            <a:ext cx="1093402" cy="615950"/>
          </a:xfrm>
          <a:prstGeom prst="rect">
            <a:avLst/>
          </a:prstGeom>
        </p:spPr>
      </p:pic>
      <p:pic>
        <p:nvPicPr>
          <p:cNvPr id="25" name="Picture 68" descr="Wireless Router, Added 04/20/200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581400"/>
            <a:ext cx="10668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457200" y="4572001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usable</a:t>
            </a:r>
          </a:p>
          <a:p>
            <a:r>
              <a:rPr lang="en-US" sz="2000" dirty="0" smtClean="0"/>
              <a:t>security</a:t>
            </a:r>
          </a:p>
          <a:p>
            <a:r>
              <a:rPr lang="en-US" sz="2000" dirty="0" smtClean="0"/>
              <a:t>configuration</a:t>
            </a: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Usability: </a:t>
            </a:r>
            <a:r>
              <a:rPr lang="en-US" dirty="0"/>
              <a:t>Email configuration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91000" cy="2971800"/>
          </a:xfrm>
        </p:spPr>
        <p:txBody>
          <a:bodyPr/>
          <a:lstStyle/>
          <a:p>
            <a:r>
              <a:rPr lang="en-US"/>
              <a:t>Application configuration for (mobile) devices painful</a:t>
            </a:r>
          </a:p>
          <a:p>
            <a:r>
              <a:rPr lang="en-US"/>
              <a:t>SMTP port 25 vs. 587</a:t>
            </a:r>
          </a:p>
          <a:p>
            <a:r>
              <a:rPr lang="en-US"/>
              <a:t>IMAP vs. POP</a:t>
            </a:r>
          </a:p>
          <a:p>
            <a:r>
              <a:rPr lang="en-US"/>
              <a:t>TLS vs. SSL vs. “secure authentication”</a:t>
            </a:r>
          </a:p>
          <a:p>
            <a:r>
              <a:rPr lang="en-US"/>
              <a:t>Worse for SIP...</a:t>
            </a:r>
          </a:p>
        </p:txBody>
      </p:sp>
      <p:pic>
        <p:nvPicPr>
          <p:cNvPr id="177156" name="Picture 4" descr="thunderbi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676400"/>
            <a:ext cx="4183063" cy="3479800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Usability: </a:t>
            </a:r>
            <a:r>
              <a:rPr lang="en-US" dirty="0"/>
              <a:t>SIP configuration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6553200" cy="17526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800"/>
              <a:t>highly technical parameters, with differing names</a:t>
            </a:r>
          </a:p>
          <a:p>
            <a:pPr>
              <a:spcBef>
                <a:spcPct val="0"/>
              </a:spcBef>
            </a:pPr>
            <a:r>
              <a:rPr lang="en-US" sz="1800"/>
              <a:t>inconsistent conventions for user and realm</a:t>
            </a:r>
          </a:p>
          <a:p>
            <a:pPr>
              <a:spcBef>
                <a:spcPct val="0"/>
              </a:spcBef>
            </a:pPr>
            <a:r>
              <a:rPr lang="en-US" sz="1800"/>
              <a:t>made worse by limited end systems (configure by multi-tap)</a:t>
            </a:r>
          </a:p>
          <a:p>
            <a:pPr>
              <a:spcBef>
                <a:spcPct val="0"/>
              </a:spcBef>
            </a:pPr>
            <a:r>
              <a:rPr lang="en-US" sz="1800"/>
              <a:t>usually fails with some cryptic error message and no indication which parameter</a:t>
            </a:r>
          </a:p>
          <a:p>
            <a:pPr>
              <a:spcBef>
                <a:spcPct val="0"/>
              </a:spcBef>
            </a:pPr>
            <a:r>
              <a:rPr lang="en-US" sz="1800"/>
              <a:t>out-of-box experience not good</a:t>
            </a:r>
            <a:endParaRPr lang="en-US"/>
          </a:p>
        </p:txBody>
      </p:sp>
      <p:pic>
        <p:nvPicPr>
          <p:cNvPr id="182276" name="Picture 4" descr="ScreenShot0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048000"/>
            <a:ext cx="4143375" cy="3638550"/>
          </a:xfrm>
          <a:prstGeom prst="rect">
            <a:avLst/>
          </a:prstGeom>
          <a:noFill/>
        </p:spPr>
      </p:pic>
      <p:pic>
        <p:nvPicPr>
          <p:cNvPr id="182277" name="Picture 5" descr="ScreenShot0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124200"/>
            <a:ext cx="4181475" cy="3552825"/>
          </a:xfrm>
          <a:prstGeom prst="rect">
            <a:avLst/>
          </a:prstGeom>
          <a:noFill/>
        </p:spPr>
      </p:pic>
      <p:pic>
        <p:nvPicPr>
          <p:cNvPr id="182278" name="Picture 6" descr="skyp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1447800"/>
            <a:ext cx="1265238" cy="1265238"/>
          </a:xfrm>
          <a:prstGeom prst="rect">
            <a:avLst/>
          </a:prstGeom>
          <a:noFill/>
        </p:spPr>
      </p:pic>
      <p:cxnSp>
        <p:nvCxnSpPr>
          <p:cNvPr id="182279" name="AutoShape 7"/>
          <p:cNvCxnSpPr>
            <a:cxnSpLocks noChangeShapeType="1"/>
            <a:stCxn id="182275" idx="0"/>
            <a:endCxn id="0" idx="0"/>
          </p:cNvCxnSpPr>
          <p:nvPr/>
        </p:nvCxnSpPr>
        <p:spPr bwMode="auto">
          <a:xfrm rot="5400000" flipV="1">
            <a:off x="5803107" y="-773907"/>
            <a:ext cx="152400" cy="4291013"/>
          </a:xfrm>
          <a:prstGeom prst="curvedConnector3">
            <a:avLst>
              <a:gd name="adj1" fmla="val -1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82280" name="Text Box 8"/>
          <p:cNvSpPr txBox="1">
            <a:spLocks noChangeArrowheads="1"/>
          </p:cNvSpPr>
          <p:nvPr/>
        </p:nvSpPr>
        <p:spPr bwMode="auto">
          <a:xfrm>
            <a:off x="6248400" y="1066800"/>
            <a:ext cx="1874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partially explains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2" name="Picture 32" descr="iphone_h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2438400"/>
            <a:ext cx="974725" cy="1609725"/>
          </a:xfrm>
          <a:prstGeom prst="rect">
            <a:avLst/>
          </a:prstGeom>
          <a:noFill/>
        </p:spPr>
      </p:pic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Usability: Interconnected devices</a:t>
            </a:r>
            <a:endParaRPr lang="en-US" dirty="0"/>
          </a:p>
        </p:txBody>
      </p:sp>
      <p:pic>
        <p:nvPicPr>
          <p:cNvPr id="184324" name="Picture 4" descr="key_fo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447800"/>
            <a:ext cx="1955800" cy="1069975"/>
          </a:xfrm>
          <a:prstGeom prst="rect">
            <a:avLst/>
          </a:prstGeom>
          <a:noFill/>
        </p:spPr>
      </p:pic>
      <p:pic>
        <p:nvPicPr>
          <p:cNvPr id="184326" name="Picture 6" descr="metal2_medi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3048000"/>
            <a:ext cx="963613" cy="1300163"/>
          </a:xfrm>
          <a:prstGeom prst="rect">
            <a:avLst/>
          </a:prstGeom>
          <a:noFill/>
        </p:spPr>
      </p:pic>
      <p:pic>
        <p:nvPicPr>
          <p:cNvPr id="184327" name="Picture 7" descr="OSIWeatherStation8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4724400"/>
            <a:ext cx="1295400" cy="1212850"/>
          </a:xfrm>
          <a:prstGeom prst="rect">
            <a:avLst/>
          </a:prstGeom>
          <a:noFill/>
        </p:spPr>
      </p:pic>
      <p:pic>
        <p:nvPicPr>
          <p:cNvPr id="184328" name="Picture 8" descr="Wireless_Door_Be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5105400"/>
            <a:ext cx="1614488" cy="1420813"/>
          </a:xfrm>
          <a:prstGeom prst="rect">
            <a:avLst/>
          </a:prstGeom>
          <a:noFill/>
        </p:spPr>
      </p:pic>
      <p:pic>
        <p:nvPicPr>
          <p:cNvPr id="184329" name="Picture 9" descr="garmin-nuvi-670-gps-unveil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6800" y="1143000"/>
            <a:ext cx="1587500" cy="1587500"/>
          </a:xfrm>
          <a:prstGeom prst="rect">
            <a:avLst/>
          </a:prstGeom>
          <a:noFill/>
        </p:spPr>
      </p:pic>
      <p:pic>
        <p:nvPicPr>
          <p:cNvPr id="184331" name="Picture 11" descr="r92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19600" y="2895600"/>
            <a:ext cx="1471613" cy="1236663"/>
          </a:xfrm>
          <a:prstGeom prst="rect">
            <a:avLst/>
          </a:prstGeom>
          <a:noFill/>
        </p:spPr>
      </p:pic>
      <p:pic>
        <p:nvPicPr>
          <p:cNvPr id="184332" name="Picture 12" descr="510-bose radi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0" y="4876800"/>
            <a:ext cx="1395413" cy="1162050"/>
          </a:xfrm>
          <a:prstGeom prst="rect">
            <a:avLst/>
          </a:prstGeom>
          <a:noFill/>
        </p:spPr>
      </p:pic>
      <p:pic>
        <p:nvPicPr>
          <p:cNvPr id="184334" name="Picture 14" descr="wirelesswat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62800" y="3962400"/>
            <a:ext cx="1425575" cy="1163638"/>
          </a:xfrm>
          <a:prstGeom prst="rect">
            <a:avLst/>
          </a:prstGeom>
          <a:noFill/>
        </p:spPr>
      </p:pic>
      <p:sp>
        <p:nvSpPr>
          <p:cNvPr id="184335" name="Text Box 15"/>
          <p:cNvSpPr txBox="1">
            <a:spLocks noChangeArrowheads="1"/>
          </p:cNvSpPr>
          <p:nvPr/>
        </p:nvSpPr>
        <p:spPr bwMode="auto">
          <a:xfrm>
            <a:off x="762000" y="5715000"/>
            <a:ext cx="153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any weather service</a:t>
            </a:r>
          </a:p>
          <a:p>
            <a:r>
              <a:rPr lang="en-US" sz="1200"/>
              <a:t>school closings</a:t>
            </a:r>
          </a:p>
        </p:txBody>
      </p:sp>
      <p:pic>
        <p:nvPicPr>
          <p:cNvPr id="184340" name="Picture 20" descr="laptop_complet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15000" y="3352800"/>
            <a:ext cx="1441450" cy="1349375"/>
          </a:xfrm>
          <a:prstGeom prst="rect">
            <a:avLst/>
          </a:prstGeom>
          <a:noFill/>
        </p:spPr>
      </p:pic>
      <p:cxnSp>
        <p:nvCxnSpPr>
          <p:cNvPr id="184341" name="AutoShape 21"/>
          <p:cNvCxnSpPr>
            <a:cxnSpLocks noChangeShapeType="1"/>
            <a:stCxn id="0" idx="1"/>
            <a:endCxn id="0" idx="0"/>
          </p:cNvCxnSpPr>
          <p:nvPr/>
        </p:nvCxnSpPr>
        <p:spPr bwMode="auto">
          <a:xfrm rot="10800000" flipH="1" flipV="1">
            <a:off x="4876800" y="1936750"/>
            <a:ext cx="279400" cy="958850"/>
          </a:xfrm>
          <a:prstGeom prst="curvedConnector4">
            <a:avLst>
              <a:gd name="adj1" fmla="val -81819"/>
              <a:gd name="adj2" fmla="val 91389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184342" name="Text Box 22"/>
          <p:cNvSpPr txBox="1">
            <a:spLocks noChangeArrowheads="1"/>
          </p:cNvSpPr>
          <p:nvPr/>
        </p:nvSpPr>
        <p:spPr bwMode="auto">
          <a:xfrm>
            <a:off x="685800" y="1371600"/>
            <a:ext cx="1303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opens doors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84343" name="Text Box 23"/>
          <p:cNvSpPr txBox="1">
            <a:spLocks noChangeArrowheads="1"/>
          </p:cNvSpPr>
          <p:nvPr/>
        </p:nvSpPr>
        <p:spPr bwMode="auto">
          <a:xfrm>
            <a:off x="304800" y="2819400"/>
            <a:ext cx="1358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4955FF"/>
                </a:solidFill>
              </a:rPr>
              <a:t>incoming call</a:t>
            </a:r>
            <a:endParaRPr lang="en-US"/>
          </a:p>
        </p:txBody>
      </p:sp>
      <p:sp>
        <p:nvSpPr>
          <p:cNvPr id="184344" name="Text Box 24"/>
          <p:cNvSpPr txBox="1">
            <a:spLocks noChangeArrowheads="1"/>
          </p:cNvSpPr>
          <p:nvPr/>
        </p:nvSpPr>
        <p:spPr bwMode="auto">
          <a:xfrm>
            <a:off x="2743200" y="2133600"/>
            <a:ext cx="1550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4955FF"/>
                </a:solidFill>
              </a:rPr>
              <a:t>generates TAN</a:t>
            </a:r>
            <a:endParaRPr lang="en-US"/>
          </a:p>
        </p:txBody>
      </p:sp>
      <p:sp>
        <p:nvSpPr>
          <p:cNvPr id="184345" name="Text Box 25"/>
          <p:cNvSpPr txBox="1">
            <a:spLocks noChangeArrowheads="1"/>
          </p:cNvSpPr>
          <p:nvPr/>
        </p:nvSpPr>
        <p:spPr bwMode="auto">
          <a:xfrm>
            <a:off x="3048000" y="5715000"/>
            <a:ext cx="1482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acoustic alerts</a:t>
            </a:r>
            <a:endParaRPr lang="en-US"/>
          </a:p>
        </p:txBody>
      </p:sp>
      <p:cxnSp>
        <p:nvCxnSpPr>
          <p:cNvPr id="184346" name="AutoShape 26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3565525" y="3243263"/>
            <a:ext cx="854075" cy="271462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184347" name="Text Box 27"/>
          <p:cNvSpPr txBox="1">
            <a:spLocks noChangeArrowheads="1"/>
          </p:cNvSpPr>
          <p:nvPr/>
        </p:nvSpPr>
        <p:spPr bwMode="auto">
          <a:xfrm>
            <a:off x="4876800" y="2819400"/>
            <a:ext cx="1663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updates location</a:t>
            </a:r>
            <a:endParaRPr lang="en-US"/>
          </a:p>
        </p:txBody>
      </p:sp>
      <p:sp>
        <p:nvSpPr>
          <p:cNvPr id="184348" name="Text Box 28"/>
          <p:cNvSpPr txBox="1">
            <a:spLocks noChangeArrowheads="1"/>
          </p:cNvSpPr>
          <p:nvPr/>
        </p:nvSpPr>
        <p:spPr bwMode="auto">
          <a:xfrm>
            <a:off x="3505200" y="3581400"/>
            <a:ext cx="1381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time, location</a:t>
            </a:r>
            <a:endParaRPr lang="en-US"/>
          </a:p>
        </p:txBody>
      </p:sp>
      <p:sp>
        <p:nvSpPr>
          <p:cNvPr id="184349" name="Text Box 29"/>
          <p:cNvSpPr txBox="1">
            <a:spLocks noChangeArrowheads="1"/>
          </p:cNvSpPr>
          <p:nvPr/>
        </p:nvSpPr>
        <p:spPr bwMode="auto">
          <a:xfrm>
            <a:off x="7543800" y="5257800"/>
            <a:ext cx="1290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alert, events</a:t>
            </a:r>
            <a:endParaRPr lang="en-US">
              <a:solidFill>
                <a:schemeClr val="hlink"/>
              </a:solidFill>
            </a:endParaRPr>
          </a:p>
        </p:txBody>
      </p:sp>
      <p:cxnSp>
        <p:nvCxnSpPr>
          <p:cNvPr id="184350" name="AutoShape 30"/>
          <p:cNvCxnSpPr>
            <a:cxnSpLocks noChangeShapeType="1"/>
            <a:stCxn id="0" idx="0"/>
            <a:endCxn id="0" idx="0"/>
          </p:cNvCxnSpPr>
          <p:nvPr/>
        </p:nvCxnSpPr>
        <p:spPr bwMode="auto">
          <a:xfrm rot="5400000" flipH="1">
            <a:off x="6850857" y="2937668"/>
            <a:ext cx="609600" cy="1439863"/>
          </a:xfrm>
          <a:prstGeom prst="curvedConnector3">
            <a:avLst>
              <a:gd name="adj1" fmla="val 137500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cxnSp>
        <p:nvCxnSpPr>
          <p:cNvPr id="184351" name="AutoShape 31"/>
          <p:cNvCxnSpPr>
            <a:cxnSpLocks noChangeShapeType="1"/>
            <a:stCxn id="0" idx="2"/>
            <a:endCxn id="0" idx="2"/>
          </p:cNvCxnSpPr>
          <p:nvPr/>
        </p:nvCxnSpPr>
        <p:spPr bwMode="auto">
          <a:xfrm rot="16200000" flipV="1">
            <a:off x="4937919" y="2188369"/>
            <a:ext cx="1077913" cy="4797425"/>
          </a:xfrm>
          <a:prstGeom prst="curvedConnector3">
            <a:avLst>
              <a:gd name="adj1" fmla="val -21208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cxnSp>
        <p:nvCxnSpPr>
          <p:cNvPr id="184353" name="AutoShape 33"/>
          <p:cNvCxnSpPr>
            <a:cxnSpLocks noChangeShapeType="1"/>
            <a:stCxn id="0" idx="2"/>
            <a:endCxn id="0" idx="2"/>
          </p:cNvCxnSpPr>
          <p:nvPr/>
        </p:nvCxnSpPr>
        <p:spPr bwMode="auto">
          <a:xfrm rot="16200000" flipV="1">
            <a:off x="4429919" y="2696369"/>
            <a:ext cx="654050" cy="3357562"/>
          </a:xfrm>
          <a:prstGeom prst="curvedConnector3">
            <a:avLst>
              <a:gd name="adj1" fmla="val -34954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184354" name="Text Box 34"/>
          <p:cNvSpPr txBox="1">
            <a:spLocks noChangeArrowheads="1"/>
          </p:cNvSpPr>
          <p:nvPr/>
        </p:nvSpPr>
        <p:spPr bwMode="auto">
          <a:xfrm>
            <a:off x="4191000" y="4572000"/>
            <a:ext cx="1404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address book</a:t>
            </a:r>
            <a:endParaRPr lang="en-US"/>
          </a:p>
        </p:txBody>
      </p:sp>
      <p:cxnSp>
        <p:nvCxnSpPr>
          <p:cNvPr id="184355" name="AutoShape 35"/>
          <p:cNvCxnSpPr>
            <a:cxnSpLocks noChangeShapeType="1"/>
            <a:stCxn id="0" idx="2"/>
            <a:endCxn id="0" idx="2"/>
          </p:cNvCxnSpPr>
          <p:nvPr/>
        </p:nvCxnSpPr>
        <p:spPr bwMode="auto">
          <a:xfrm rot="5400000">
            <a:off x="2239963" y="3509962"/>
            <a:ext cx="300038" cy="1376363"/>
          </a:xfrm>
          <a:prstGeom prst="curvedConnector3">
            <a:avLst>
              <a:gd name="adj1" fmla="val 176190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Mobile why’s 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/>
              <a:t>Not research, but examples of real annoyances</a:t>
            </a:r>
          </a:p>
          <a:p>
            <a:r>
              <a:rPr lang="en-US" sz="2000"/>
              <a:t>Why does each mobile device need its own power supply?</a:t>
            </a:r>
          </a:p>
          <a:p>
            <a:r>
              <a:rPr lang="en-US" sz="2000"/>
              <a:t>Why do I have to adjust the clock on my camera each time I travel?</a:t>
            </a:r>
          </a:p>
          <a:p>
            <a:r>
              <a:rPr lang="en-US" sz="2000"/>
              <a:t>Why do I have to know what my IMAP server is and whether it uses TLS or SSL?</a:t>
            </a:r>
          </a:p>
          <a:p>
            <a:r>
              <a:rPr lang="en-US" sz="2000"/>
              <a:t>Why do I have to type in my address book?</a:t>
            </a:r>
          </a:p>
          <a:p>
            <a:r>
              <a:rPr lang="en-US" sz="2000"/>
              <a:t>Why do I have to “synchronize” my PDA?</a:t>
            </a:r>
          </a:p>
          <a:p>
            <a:r>
              <a:rPr lang="en-US" sz="2000"/>
              <a:t>Why do I have to manually update software?</a:t>
            </a:r>
          </a:p>
          <a:p>
            <a:r>
              <a:rPr lang="en-US" sz="2000"/>
              <a:t>Why is connecting a laptop to a projector a gamble?</a:t>
            </a:r>
          </a:p>
          <a:p>
            <a:r>
              <a:rPr lang="en-US" sz="2000"/>
              <a:t>Why do we use USB memory sticks when all laptops have 802.11b?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3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“invisible” behavior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MP3 player in car automatically picks up new files in home server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A new email with </a:t>
            </a:r>
            <a:r>
              <a:rPr lang="en-US" sz="2000" dirty="0" err="1"/>
              <a:t>vcard</a:t>
            </a:r>
            <a:r>
              <a:rPr lang="en-US" sz="2000" dirty="0"/>
              <a:t> attachment automatically updates my cell phone address book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The display of my laptop appears on the local projector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without cable or configuration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I can call people I just met </a:t>
            </a:r>
            <a:r>
              <a:rPr lang="en-US" sz="2000" dirty="0" smtClean="0"/>
              <a:t>at COMSNETS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without exchanging business cards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My car key opens my front door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My cell phone serves as a TAN (one-time password) generator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My cell phone automatically turns itself off during a lecture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My camera knows where the picture was taken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Protocol &amp; UI design guidelines</a:t>
            </a:r>
          </a:p>
        </p:txBody>
      </p:sp>
      <p:sp>
        <p:nvSpPr>
          <p:cNvPr id="28365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Users should never be exposed to protocol names, ports or cryptographic protocols.</a:t>
            </a:r>
          </a:p>
          <a:p>
            <a:pPr>
              <a:lnSpc>
                <a:spcPct val="90000"/>
              </a:lnSpc>
            </a:pPr>
            <a:r>
              <a:rPr lang="en-US"/>
              <a:t>If the network does not support an option, the UI should not show it.</a:t>
            </a:r>
          </a:p>
          <a:p>
            <a:pPr>
              <a:lnSpc>
                <a:spcPct val="90000"/>
              </a:lnSpc>
            </a:pPr>
            <a:r>
              <a:rPr lang="en-US"/>
              <a:t>Every application protocol must allow the discovery of the domain-appropriate server and any backups.</a:t>
            </a:r>
          </a:p>
          <a:p>
            <a:pPr>
              <a:lnSpc>
                <a:spcPct val="90000"/>
              </a:lnSpc>
            </a:pPr>
            <a:r>
              <a:rPr lang="en-US"/>
              <a:t>User-specific parameters must have reasonable defaults; others must be obtained automatically.</a:t>
            </a:r>
          </a:p>
          <a:p>
            <a:pPr>
              <a:lnSpc>
                <a:spcPct val="90000"/>
              </a:lnSpc>
            </a:pPr>
            <a:r>
              <a:rPr lang="en-US"/>
              <a:t>A UI must make it clear why a protocol failed and indicate who is likely responsible.</a:t>
            </a:r>
          </a:p>
          <a:p>
            <a:pPr>
              <a:lnSpc>
                <a:spcPct val="90000"/>
              </a:lnSpc>
            </a:pPr>
            <a:r>
              <a:rPr lang="en-US"/>
              <a:t>Protocols must work with (reasonable) NATs or fail with a clear indication that a NAT is the likely culprit.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Increasing reliability and usability through end system diagnostics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with Kyung-Hwa Kim, Vishal Singh and Kai Miao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Circle of blame</a:t>
            </a:r>
          </a:p>
        </p:txBody>
      </p:sp>
      <p:sp>
        <p:nvSpPr>
          <p:cNvPr id="14339" name="AutoShape 3"/>
          <p:cNvSpPr>
            <a:spLocks noChangeArrowheads="1"/>
          </p:cNvSpPr>
          <p:nvPr/>
        </p:nvSpPr>
        <p:spPr bwMode="auto">
          <a:xfrm>
            <a:off x="1295400" y="3276600"/>
            <a:ext cx="14478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pitchFamily="-65" charset="0"/>
              </a:rPr>
              <a:t>OS</a:t>
            </a: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6400800" y="3276600"/>
            <a:ext cx="1447800" cy="762000"/>
          </a:xfrm>
          <a:prstGeom prst="roundRect">
            <a:avLst>
              <a:gd name="adj" fmla="val 16667"/>
            </a:avLst>
          </a:prstGeom>
          <a:solidFill>
            <a:srgbClr val="FF9900">
              <a:alpha val="5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5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pitchFamily="-65" charset="0"/>
              </a:rPr>
              <a:t>VSP</a:t>
            </a:r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3848100" y="5486400"/>
            <a:ext cx="1447800" cy="762000"/>
          </a:xfrm>
          <a:prstGeom prst="roundRect">
            <a:avLst>
              <a:gd name="adj" fmla="val 16667"/>
            </a:avLst>
          </a:prstGeom>
          <a:solidFill>
            <a:srgbClr val="800000">
              <a:alpha val="4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pitchFamily="-65" charset="0"/>
              </a:rPr>
              <a:t>app</a:t>
            </a:r>
          </a:p>
          <a:p>
            <a:pPr algn="ctr"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pitchFamily="-65" charset="0"/>
              </a:rPr>
              <a:t>vendor</a:t>
            </a: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3810000" y="1066800"/>
            <a:ext cx="1447800" cy="762000"/>
          </a:xfrm>
          <a:prstGeom prst="roundRect">
            <a:avLst>
              <a:gd name="adj" fmla="val 16667"/>
            </a:avLst>
          </a:prstGeom>
          <a:solidFill>
            <a:srgbClr val="00FF00">
              <a:alpha val="5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pitchFamily="-65" charset="0"/>
              </a:rPr>
              <a:t>ISP</a:t>
            </a:r>
          </a:p>
        </p:txBody>
      </p:sp>
      <p:cxnSp>
        <p:nvCxnSpPr>
          <p:cNvPr id="14343" name="AutoShape 7"/>
          <p:cNvCxnSpPr>
            <a:cxnSpLocks noChangeShapeType="1"/>
            <a:stCxn id="14339" idx="0"/>
            <a:endCxn id="14342" idx="1"/>
          </p:cNvCxnSpPr>
          <p:nvPr/>
        </p:nvCxnSpPr>
        <p:spPr bwMode="auto">
          <a:xfrm rot="16200000">
            <a:off x="2000250" y="1466850"/>
            <a:ext cx="1828800" cy="17907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4344" name="AutoShape 8"/>
          <p:cNvCxnSpPr>
            <a:cxnSpLocks noChangeShapeType="1"/>
            <a:stCxn id="14342" idx="3"/>
            <a:endCxn id="14340" idx="0"/>
          </p:cNvCxnSpPr>
          <p:nvPr/>
        </p:nvCxnSpPr>
        <p:spPr bwMode="auto">
          <a:xfrm>
            <a:off x="5257800" y="1447800"/>
            <a:ext cx="1866900" cy="18288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4345" name="AutoShape 9"/>
          <p:cNvCxnSpPr>
            <a:cxnSpLocks noChangeShapeType="1"/>
            <a:stCxn id="14340" idx="2"/>
            <a:endCxn id="14341" idx="3"/>
          </p:cNvCxnSpPr>
          <p:nvPr/>
        </p:nvCxnSpPr>
        <p:spPr bwMode="auto">
          <a:xfrm rot="5400000">
            <a:off x="5295900" y="4038600"/>
            <a:ext cx="1828800" cy="18288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4346" name="AutoShape 10"/>
          <p:cNvCxnSpPr>
            <a:cxnSpLocks noChangeShapeType="1"/>
            <a:stCxn id="14341" idx="1"/>
            <a:endCxn id="14339" idx="2"/>
          </p:cNvCxnSpPr>
          <p:nvPr/>
        </p:nvCxnSpPr>
        <p:spPr bwMode="auto">
          <a:xfrm rot="10800000">
            <a:off x="2019300" y="4038600"/>
            <a:ext cx="1828800" cy="18288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28600" y="4724400"/>
            <a:ext cx="2597150" cy="1355725"/>
          </a:xfrm>
          <a:prstGeom prst="rect">
            <a:avLst/>
          </a:prstGeom>
          <a:solidFill>
            <a:srgbClr val="8000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must be a 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Windows registry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problem </a:t>
            </a:r>
            <a:r>
              <a:rPr lang="en-US" sz="2000" i="1">
                <a:latin typeface="Trebuchet MS" pitchFamily="-65" charset="0"/>
                <a:sym typeface="Wingdings" pitchFamily="-65" charset="2"/>
              </a:rPr>
              <a:t> </a:t>
            </a:r>
            <a:r>
              <a:rPr lang="en-US" sz="2000" i="1">
                <a:latin typeface="Trebuchet MS" pitchFamily="-65" charset="0"/>
              </a:rPr>
              <a:t>re-install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Windows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28600" y="1143000"/>
            <a:ext cx="2927350" cy="1355725"/>
          </a:xfrm>
          <a:prstGeom prst="rect">
            <a:avLst/>
          </a:prstGeom>
          <a:solidFill>
            <a:schemeClr val="accent1">
              <a:alpha val="50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probably packet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loss in your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Internet connection </a:t>
            </a:r>
            <a:r>
              <a:rPr lang="en-US" sz="2000" i="1">
                <a:latin typeface="Trebuchet MS" pitchFamily="-65" charset="0"/>
                <a:sym typeface="Wingdings" pitchFamily="-65" charset="2"/>
              </a:rPr>
              <a:t>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  <a:sym typeface="Wingdings" pitchFamily="-65" charset="2"/>
              </a:rPr>
              <a:t>reboot your DSL modem</a:t>
            </a:r>
            <a:endParaRPr lang="en-US" sz="2000" i="1">
              <a:latin typeface="Trebuchet MS" pitchFamily="-65" charset="0"/>
            </a:endParaRP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6400800" y="5486400"/>
            <a:ext cx="1781175" cy="1020763"/>
          </a:xfrm>
          <a:prstGeom prst="rect">
            <a:avLst/>
          </a:prstGeom>
          <a:solidFill>
            <a:srgbClr val="FF9900">
              <a:alpha val="2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must be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your software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  <a:sym typeface="Wingdings" pitchFamily="-65" charset="2"/>
              </a:rPr>
              <a:t> upgrade</a:t>
            </a:r>
            <a:endParaRPr lang="en-US" sz="2000" i="1">
              <a:latin typeface="Trebuchet MS" pitchFamily="-65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6076950" y="1219200"/>
            <a:ext cx="3070225" cy="685800"/>
          </a:xfrm>
          <a:prstGeom prst="rect">
            <a:avLst/>
          </a:prstGeom>
          <a:solidFill>
            <a:srgbClr val="00FF00">
              <a:alpha val="34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probably a gateway fault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  <a:sym typeface="Wingdings" pitchFamily="-65" charset="2"/>
              </a:rPr>
              <a:t> choose us as provider</a:t>
            </a:r>
            <a:endParaRPr lang="en-US" sz="2000" i="1">
              <a:latin typeface="Trebuchet MS" pitchFamily="-65" charset="0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Diagnostic undecidability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1600200"/>
            <a:ext cx="76835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/>
              <a:t>symptom: “cannot reach server”</a:t>
            </a:r>
          </a:p>
          <a:p>
            <a:pPr>
              <a:lnSpc>
                <a:spcPct val="80000"/>
              </a:lnSpc>
            </a:pPr>
            <a:r>
              <a:rPr lang="en-US"/>
              <a:t>more precise: send packet, but no response</a:t>
            </a:r>
          </a:p>
          <a:p>
            <a:pPr>
              <a:lnSpc>
                <a:spcPct val="80000"/>
              </a:lnSpc>
            </a:pPr>
            <a:r>
              <a:rPr lang="en-US"/>
              <a:t>causes:</a:t>
            </a:r>
          </a:p>
          <a:p>
            <a:pPr lvl="1">
              <a:lnSpc>
                <a:spcPct val="80000"/>
              </a:lnSpc>
            </a:pPr>
            <a:r>
              <a:rPr lang="en-US"/>
              <a:t>NAT problem (return packet dropped)?</a:t>
            </a:r>
          </a:p>
          <a:p>
            <a:pPr lvl="1">
              <a:lnSpc>
                <a:spcPct val="80000"/>
              </a:lnSpc>
            </a:pPr>
            <a:r>
              <a:rPr lang="en-US"/>
              <a:t>firewall problem?</a:t>
            </a:r>
          </a:p>
          <a:p>
            <a:pPr lvl="1">
              <a:lnSpc>
                <a:spcPct val="80000"/>
              </a:lnSpc>
            </a:pPr>
            <a:r>
              <a:rPr lang="en-US"/>
              <a:t>path to server broken?</a:t>
            </a:r>
          </a:p>
          <a:p>
            <a:pPr lvl="1">
              <a:lnSpc>
                <a:spcPct val="80000"/>
              </a:lnSpc>
            </a:pPr>
            <a:r>
              <a:rPr lang="en-US"/>
              <a:t>outdated server information (moved)?</a:t>
            </a:r>
          </a:p>
          <a:p>
            <a:pPr lvl="1">
              <a:lnSpc>
                <a:spcPct val="80000"/>
              </a:lnSpc>
            </a:pPr>
            <a:r>
              <a:rPr lang="en-US"/>
              <a:t>server dead?</a:t>
            </a:r>
          </a:p>
          <a:p>
            <a:pPr>
              <a:lnSpc>
                <a:spcPct val="80000"/>
              </a:lnSpc>
            </a:pPr>
            <a:r>
              <a:rPr lang="en-US"/>
              <a:t>5 causes </a:t>
            </a:r>
            <a:r>
              <a:rPr lang="en-US">
                <a:sym typeface="Wingdings" pitchFamily="-65" charset="2"/>
              </a:rPr>
              <a:t> very different remedies</a:t>
            </a:r>
          </a:p>
          <a:p>
            <a:pPr lvl="1">
              <a:lnSpc>
                <a:spcPct val="80000"/>
              </a:lnSpc>
            </a:pPr>
            <a:r>
              <a:rPr lang="en-US">
                <a:sym typeface="Wingdings" pitchFamily="-65" charset="2"/>
              </a:rPr>
              <a:t>no good way for non-technical user to tell</a:t>
            </a:r>
          </a:p>
          <a:p>
            <a:pPr>
              <a:lnSpc>
                <a:spcPct val="80000"/>
              </a:lnSpc>
            </a:pPr>
            <a:r>
              <a:rPr lang="en-US"/>
              <a:t>Whom do you call?</a:t>
            </a:r>
          </a:p>
          <a:p>
            <a:pPr lvl="1">
              <a:lnSpc>
                <a:spcPct val="80000"/>
              </a:lnSpc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Interfaces: Energy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667000"/>
            <a:ext cx="1143000" cy="918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35814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1904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0"/>
            <a:ext cx="11430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371600"/>
            <a:ext cx="1651000" cy="1077278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7" idx="3"/>
            <a:endCxn id="8" idx="1"/>
          </p:cNvCxnSpPr>
          <p:nvPr/>
        </p:nvCxnSpPr>
        <p:spPr bwMode="auto">
          <a:xfrm>
            <a:off x="1295400" y="1905000"/>
            <a:ext cx="762000" cy="523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4724400"/>
            <a:ext cx="1256257" cy="1403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62600" y="6172200"/>
            <a:ext cx="498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1901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3962400" y="2286000"/>
            <a:ext cx="147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110/220V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4999180"/>
            <a:ext cx="965200" cy="840740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11" idx="3"/>
            <a:endCxn id="14" idx="1"/>
          </p:cNvCxnSpPr>
          <p:nvPr/>
        </p:nvCxnSpPr>
        <p:spPr bwMode="auto">
          <a:xfrm flipV="1">
            <a:off x="6818857" y="5419550"/>
            <a:ext cx="1105943" cy="65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838200" y="4648200"/>
            <a:ext cx="4506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73038">
              <a:buFont typeface="Arial"/>
              <a:buChar char="•"/>
            </a:pPr>
            <a:r>
              <a:rPr lang="en-US" dirty="0" smtClean="0"/>
              <a:t>Lots of other (niche) interfaces</a:t>
            </a:r>
          </a:p>
          <a:p>
            <a:pPr indent="173038">
              <a:buFont typeface="Arial"/>
              <a:buChar char="•"/>
            </a:pPr>
            <a:r>
              <a:rPr lang="en-US" dirty="0" smtClean="0"/>
              <a:t>Replaced in a few applications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5486400"/>
            <a:ext cx="952500" cy="952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5638800"/>
            <a:ext cx="800100" cy="697523"/>
          </a:xfrm>
          <a:prstGeom prst="rect">
            <a:avLst/>
          </a:prstGeom>
        </p:spPr>
      </p:pic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5867400" y="2362200"/>
            <a:ext cx="2971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/>
              <a:stretch>
                <a:fillRect/>
              </a:stretch>
            </p:blipFill>
          </mc:Choice>
          <mc:Fallback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381000" y="2298700"/>
            <a:ext cx="48768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Traditional network management model</a:t>
            </a:r>
          </a:p>
        </p:txBody>
      </p:sp>
      <p:pic>
        <p:nvPicPr>
          <p:cNvPr id="20485" name="Picture 5"/>
          <p:cNvPicPr>
            <a:picLocks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rcRect/>
              <a:stretch>
                <a:fillRect/>
              </a:stretch>
            </p:blipFill>
          </mc:Choice>
          <mc:Fallback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3665538" y="3657600"/>
            <a:ext cx="906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rcRect/>
              <a:stretch>
                <a:fillRect/>
              </a:stretch>
            </p:blipFill>
          </mc:Choice>
          <mc:Fallback>
            <p:blipFill>
              <a:blip r:embed="rId10"/>
              <a:srcRect/>
              <a:stretch>
                <a:fillRect/>
              </a:stretch>
            </p:blipFill>
          </mc:Fallback>
        </mc:AlternateContent>
        <p:spPr bwMode="auto">
          <a:xfrm>
            <a:off x="2743200" y="1752600"/>
            <a:ext cx="100965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7" name="Picture 7"/>
          <p:cNvPicPr>
            <a:picLocks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rcRect/>
              <a:stretch>
                <a:fillRect/>
              </a:stretch>
            </p:blipFill>
          </mc:Choice>
          <mc:Fallback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6324600" y="3429000"/>
            <a:ext cx="9064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rcRect/>
              <a:stretch>
                <a:fillRect/>
              </a:stretch>
            </p:blipFill>
          </mc:Choice>
          <mc:Fallback>
            <p:blipFill>
              <a:blip r:embed="rId12"/>
              <a:srcRect/>
              <a:stretch>
                <a:fillRect/>
              </a:stretch>
            </p:blipFill>
          </mc:Fallback>
        </mc:AlternateContent>
        <p:spPr bwMode="auto">
          <a:xfrm>
            <a:off x="2286000" y="3733800"/>
            <a:ext cx="73501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9" name="Picture 9" descr="PhoneIP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rcRect/>
              <a:stretch>
                <a:fillRect/>
              </a:stretch>
            </p:blipFill>
          </mc:Choice>
          <mc:Fallback>
            <p:blipFill>
              <a:blip r:embed="rId14"/>
              <a:srcRect/>
              <a:stretch>
                <a:fillRect/>
              </a:stretch>
            </p:blipFill>
          </mc:Fallback>
        </mc:AlternateContent>
        <p:spPr bwMode="auto">
          <a:xfrm>
            <a:off x="609600" y="3429000"/>
            <a:ext cx="990600" cy="865188"/>
          </a:xfrm>
          <a:prstGeom prst="rect">
            <a:avLst/>
          </a:prstGeom>
          <a:noFill/>
        </p:spPr>
      </p:pic>
      <p:pic>
        <p:nvPicPr>
          <p:cNvPr id="20490" name="Picture 10"/>
          <p:cNvPicPr>
            <a:picLocks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15"/>
              <a:srcRect/>
              <a:stretch>
                <a:fillRect/>
              </a:stretch>
            </p:blipFill>
          </mc:Choice>
          <mc:Fallback>
            <p:blipFill>
              <a:blip r:embed="rId16"/>
              <a:srcRect/>
              <a:stretch>
                <a:fillRect/>
              </a:stretch>
            </p:blipFill>
          </mc:Fallback>
        </mc:AlternateContent>
        <p:spPr bwMode="auto">
          <a:xfrm>
            <a:off x="5181600" y="3200400"/>
            <a:ext cx="423863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1" name="Picture 11"/>
          <p:cNvPicPr>
            <a:picLocks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rcRect/>
              <a:stretch>
                <a:fillRect/>
              </a:stretch>
            </p:blipFill>
          </mc:Choice>
          <mc:Fallback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7848600" y="3657600"/>
            <a:ext cx="9064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rcRect/>
              <a:stretch>
                <a:fillRect/>
              </a:stretch>
            </p:blipFill>
          </mc:Choice>
          <mc:Fallback>
            <p:blipFill>
              <a:blip r:embed="rId10"/>
              <a:srcRect/>
              <a:stretch>
                <a:fillRect/>
              </a:stretch>
            </p:blipFill>
          </mc:Fallback>
        </mc:AlternateContent>
        <p:spPr bwMode="auto">
          <a:xfrm>
            <a:off x="7239000" y="1752600"/>
            <a:ext cx="100965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3" name="Picture 13" descr="sipd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819400" y="4876800"/>
            <a:ext cx="685800" cy="609600"/>
          </a:xfrm>
          <a:prstGeom prst="rect">
            <a:avLst/>
          </a:prstGeom>
          <a:noFill/>
        </p:spPr>
      </p:pic>
      <p:cxnSp>
        <p:nvCxnSpPr>
          <p:cNvPr id="20494" name="AutoShape 14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1600200" y="3862388"/>
            <a:ext cx="685800" cy="28575"/>
          </a:xfrm>
          <a:prstGeom prst="straightConnector1">
            <a:avLst/>
          </a:prstGeom>
          <a:noFill/>
          <a:ln w="38100">
            <a:solidFill>
              <a:schemeClr val="hlink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0495" name="AutoShape 15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3021013" y="3890963"/>
            <a:ext cx="644525" cy="33337"/>
          </a:xfrm>
          <a:prstGeom prst="straightConnector1">
            <a:avLst/>
          </a:prstGeom>
          <a:noFill/>
          <a:ln w="38100">
            <a:solidFill>
              <a:schemeClr val="hlink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0496" name="AutoShape 16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4572000" y="3703638"/>
            <a:ext cx="609600" cy="220662"/>
          </a:xfrm>
          <a:prstGeom prst="straightConnector1">
            <a:avLst/>
          </a:prstGeom>
          <a:noFill/>
          <a:ln w="38100">
            <a:solidFill>
              <a:schemeClr val="hlink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0497" name="AutoShape 17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5605463" y="3695700"/>
            <a:ext cx="719137" cy="7938"/>
          </a:xfrm>
          <a:prstGeom prst="straightConnector1">
            <a:avLst/>
          </a:prstGeom>
          <a:noFill/>
          <a:ln w="38100">
            <a:solidFill>
              <a:schemeClr val="hlink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0498" name="AutoShape 18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7231063" y="3695700"/>
            <a:ext cx="617537" cy="2286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0499" name="AutoShape 19"/>
          <p:cNvCxnSpPr>
            <a:cxnSpLocks noChangeShapeType="1"/>
            <a:stCxn id="0" idx="2"/>
            <a:endCxn id="0" idx="1"/>
          </p:cNvCxnSpPr>
          <p:nvPr/>
        </p:nvCxnSpPr>
        <p:spPr bwMode="auto">
          <a:xfrm>
            <a:off x="1104900" y="4294188"/>
            <a:ext cx="1714500" cy="887412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 type="triangle" w="med" len="med"/>
          </a:ln>
          <a:effectLst/>
        </p:spPr>
      </p:cxnSp>
      <p:cxnSp>
        <p:nvCxnSpPr>
          <p:cNvPr id="20500" name="AutoShape 20"/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2397125" y="2882900"/>
            <a:ext cx="1108075" cy="59372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 type="triangle" w="med" len="med"/>
          </a:ln>
          <a:effectLst/>
        </p:spPr>
      </p:cxnSp>
      <p:cxnSp>
        <p:nvCxnSpPr>
          <p:cNvPr id="20501" name="AutoShape 21"/>
          <p:cNvCxnSpPr>
            <a:cxnSpLocks noChangeShapeType="1"/>
            <a:endCxn id="0" idx="0"/>
          </p:cNvCxnSpPr>
          <p:nvPr/>
        </p:nvCxnSpPr>
        <p:spPr bwMode="auto">
          <a:xfrm rot="16200000" flipH="1">
            <a:off x="3202782" y="2740818"/>
            <a:ext cx="990600" cy="842963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 type="triangle" w="med" len="med"/>
          </a:ln>
          <a:effectLst/>
        </p:spPr>
      </p:cxnSp>
      <p:cxnSp>
        <p:nvCxnSpPr>
          <p:cNvPr id="20502" name="AutoShape 22"/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1774825" y="1955800"/>
            <a:ext cx="803275" cy="214312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 type="triangle" w="med" len="med"/>
          </a:ln>
          <a:effectLst/>
        </p:spPr>
      </p:cxnSp>
      <p:cxnSp>
        <p:nvCxnSpPr>
          <p:cNvPr id="20503" name="AutoShape 23"/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2079625" y="3708400"/>
            <a:ext cx="2251075" cy="8572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 type="triangle" w="med" len="med"/>
          </a:ln>
          <a:effectLst/>
        </p:spPr>
      </p:cxnSp>
      <p:cxnSp>
        <p:nvCxnSpPr>
          <p:cNvPr id="20504" name="AutoShape 24"/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6859587" y="2544763"/>
            <a:ext cx="803275" cy="96520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 type="triangle" w="med" len="med"/>
          </a:ln>
          <a:effectLst/>
        </p:spPr>
      </p:cxnSp>
      <p:cxnSp>
        <p:nvCxnSpPr>
          <p:cNvPr id="20505" name="AutoShape 25"/>
          <p:cNvCxnSpPr>
            <a:cxnSpLocks noChangeShapeType="1"/>
            <a:stCxn id="0" idx="2"/>
            <a:endCxn id="0" idx="0"/>
          </p:cNvCxnSpPr>
          <p:nvPr/>
        </p:nvCxnSpPr>
        <p:spPr bwMode="auto">
          <a:xfrm rot="16200000" flipH="1">
            <a:off x="7507287" y="2862263"/>
            <a:ext cx="1031875" cy="55880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 type="triangle" w="med" len="med"/>
          </a:ln>
          <a:effectLst/>
        </p:spPr>
      </p:cxnSp>
      <p:sp>
        <p:nvSpPr>
          <p:cNvPr id="20506" name="Text Box 26"/>
          <p:cNvSpPr txBox="1">
            <a:spLocks noChangeArrowheads="1"/>
          </p:cNvSpPr>
          <p:nvPr/>
        </p:nvSpPr>
        <p:spPr bwMode="auto">
          <a:xfrm>
            <a:off x="3717925" y="2825750"/>
            <a:ext cx="830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latin typeface="Tahoma" pitchFamily="-65" charset="0"/>
              </a:rPr>
              <a:t>SNMP</a:t>
            </a:r>
          </a:p>
        </p:txBody>
      </p:sp>
      <p:cxnSp>
        <p:nvCxnSpPr>
          <p:cNvPr id="20507" name="AutoShape 27"/>
          <p:cNvCxnSpPr>
            <a:cxnSpLocks noChangeShapeType="1"/>
            <a:stCxn id="0" idx="3"/>
            <a:endCxn id="0" idx="0"/>
          </p:cNvCxnSpPr>
          <p:nvPr/>
        </p:nvCxnSpPr>
        <p:spPr bwMode="auto">
          <a:xfrm>
            <a:off x="3752850" y="2189163"/>
            <a:ext cx="3025775" cy="1239837"/>
          </a:xfrm>
          <a:prstGeom prst="curved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20508" name="Text Box 28"/>
          <p:cNvSpPr txBox="1">
            <a:spLocks noChangeArrowheads="1"/>
          </p:cNvSpPr>
          <p:nvPr/>
        </p:nvSpPr>
        <p:spPr bwMode="auto">
          <a:xfrm>
            <a:off x="5181600" y="2133600"/>
            <a:ext cx="4619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200" b="1">
                <a:solidFill>
                  <a:schemeClr val="hlink"/>
                </a:solidFill>
                <a:latin typeface="Tahoma" pitchFamily="-65" charset="0"/>
              </a:rPr>
              <a:t>X</a:t>
            </a:r>
          </a:p>
        </p:txBody>
      </p:sp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4708525" y="5137150"/>
            <a:ext cx="333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latin typeface="Tahoma" pitchFamily="-65" charset="0"/>
              </a:rPr>
              <a:t>“management from the center”</a:t>
            </a:r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Old assumptions, now wrong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Single provider (enterprise, carrier)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has access to most path elements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professionally managed</a:t>
            </a:r>
          </a:p>
          <a:p>
            <a:pPr>
              <a:lnSpc>
                <a:spcPct val="90000"/>
              </a:lnSpc>
            </a:pPr>
            <a:r>
              <a:rPr lang="en-US" sz="1800"/>
              <a:t>Problems are hard failures &amp; elements operate correctly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element failures (“link dead”)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substantial packet loss</a:t>
            </a:r>
          </a:p>
          <a:p>
            <a:pPr>
              <a:lnSpc>
                <a:spcPct val="90000"/>
              </a:lnSpc>
            </a:pPr>
            <a:r>
              <a:rPr lang="en-US" sz="1800"/>
              <a:t>Mostly L2 and L3 elements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switches, routers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rarely 802.11 APs</a:t>
            </a:r>
          </a:p>
          <a:p>
            <a:pPr>
              <a:lnSpc>
                <a:spcPct val="90000"/>
              </a:lnSpc>
            </a:pPr>
            <a:r>
              <a:rPr lang="en-US" sz="1800"/>
              <a:t>Problems are specific to a protocol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“IP is not working”</a:t>
            </a:r>
          </a:p>
          <a:p>
            <a:pPr>
              <a:lnSpc>
                <a:spcPct val="90000"/>
              </a:lnSpc>
            </a:pPr>
            <a:r>
              <a:rPr lang="en-US" sz="1800"/>
              <a:t>Indirect detection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MIB variable vs. actual protocol performance</a:t>
            </a:r>
          </a:p>
          <a:p>
            <a:pPr>
              <a:lnSpc>
                <a:spcPct val="90000"/>
              </a:lnSpc>
            </a:pPr>
            <a:r>
              <a:rPr lang="en-US" sz="1800"/>
              <a:t>End systems don’t need management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DMI &amp; SNMP never succeeded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each application does its own updates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the protocol stack</a:t>
            </a:r>
          </a:p>
        </p:txBody>
      </p:sp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762000" y="2819400"/>
            <a:ext cx="1600200" cy="914400"/>
          </a:xfrm>
          <a:prstGeom prst="roundRect">
            <a:avLst>
              <a:gd name="adj" fmla="val 16667"/>
            </a:avLst>
          </a:prstGeom>
          <a:solidFill>
            <a:srgbClr val="99CC00">
              <a:alpha val="7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latin typeface="Tahoma" pitchFamily="-65" charset="0"/>
              </a:rPr>
              <a:t>RTP</a:t>
            </a:r>
          </a:p>
        </p:txBody>
      </p:sp>
      <p:sp>
        <p:nvSpPr>
          <p:cNvPr id="26628" name="AutoShape 4"/>
          <p:cNvSpPr>
            <a:spLocks noChangeArrowheads="1"/>
          </p:cNvSpPr>
          <p:nvPr/>
        </p:nvSpPr>
        <p:spPr bwMode="auto">
          <a:xfrm>
            <a:off x="762000" y="3886200"/>
            <a:ext cx="1676400" cy="914400"/>
          </a:xfrm>
          <a:prstGeom prst="roundRect">
            <a:avLst>
              <a:gd name="adj" fmla="val 16667"/>
            </a:avLst>
          </a:prstGeom>
          <a:solidFill>
            <a:srgbClr val="00FF00">
              <a:alpha val="7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latin typeface="Tahoma" pitchFamily="-65" charset="0"/>
              </a:rPr>
              <a:t>UDP/TCP</a:t>
            </a:r>
          </a:p>
        </p:txBody>
      </p:sp>
      <p:sp>
        <p:nvSpPr>
          <p:cNvPr id="26629" name="AutoShape 5"/>
          <p:cNvSpPr>
            <a:spLocks noChangeArrowheads="1"/>
          </p:cNvSpPr>
          <p:nvPr/>
        </p:nvSpPr>
        <p:spPr bwMode="auto">
          <a:xfrm>
            <a:off x="762000" y="5029200"/>
            <a:ext cx="1676400" cy="9144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latin typeface="Tahoma" pitchFamily="-65" charset="0"/>
              </a:rPr>
              <a:t>IP</a:t>
            </a:r>
          </a:p>
        </p:txBody>
      </p:sp>
      <p:sp>
        <p:nvSpPr>
          <p:cNvPr id="26630" name="AutoShape 6"/>
          <p:cNvSpPr>
            <a:spLocks noChangeArrowheads="1"/>
          </p:cNvSpPr>
          <p:nvPr/>
        </p:nvSpPr>
        <p:spPr bwMode="auto">
          <a:xfrm>
            <a:off x="5638800" y="2819400"/>
            <a:ext cx="2743200" cy="914400"/>
          </a:xfrm>
          <a:prstGeom prst="roundRect">
            <a:avLst>
              <a:gd name="adj" fmla="val 16667"/>
            </a:avLst>
          </a:prstGeom>
          <a:solidFill>
            <a:srgbClr val="99CC00">
              <a:alpha val="7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latin typeface="Tahoma" pitchFamily="-65" charset="0"/>
              </a:rPr>
              <a:t>SIP</a:t>
            </a:r>
          </a:p>
        </p:txBody>
      </p:sp>
      <p:sp>
        <p:nvSpPr>
          <p:cNvPr id="26631" name="AutoShape 7"/>
          <p:cNvSpPr>
            <a:spLocks/>
          </p:cNvSpPr>
          <p:nvPr/>
        </p:nvSpPr>
        <p:spPr bwMode="auto">
          <a:xfrm>
            <a:off x="3048000" y="5181600"/>
            <a:ext cx="2133600" cy="609600"/>
          </a:xfrm>
          <a:prstGeom prst="borderCallout2">
            <a:avLst>
              <a:gd name="adj1" fmla="val 18750"/>
              <a:gd name="adj2" fmla="val -3569"/>
              <a:gd name="adj3" fmla="val 18750"/>
              <a:gd name="adj4" fmla="val -3569"/>
              <a:gd name="adj5" fmla="val 40106"/>
              <a:gd name="adj6" fmla="val -30731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latin typeface="Tahoma" pitchFamily="-65" charset="0"/>
              </a:rPr>
              <a:t>no route</a:t>
            </a:r>
          </a:p>
          <a:p>
            <a:pPr algn="ctr" eaLnBrk="1" hangingPunct="1"/>
            <a:r>
              <a:rPr lang="en-US" sz="1800">
                <a:latin typeface="Tahoma" pitchFamily="-65" charset="0"/>
              </a:rPr>
              <a:t>packet loss</a:t>
            </a:r>
          </a:p>
        </p:txBody>
      </p:sp>
      <p:sp>
        <p:nvSpPr>
          <p:cNvPr id="26632" name="AutoShape 8"/>
          <p:cNvSpPr>
            <a:spLocks/>
          </p:cNvSpPr>
          <p:nvPr/>
        </p:nvSpPr>
        <p:spPr bwMode="auto">
          <a:xfrm>
            <a:off x="2895600" y="3962400"/>
            <a:ext cx="2209800" cy="762000"/>
          </a:xfrm>
          <a:prstGeom prst="borderCallout2">
            <a:avLst>
              <a:gd name="adj1" fmla="val 15000"/>
              <a:gd name="adj2" fmla="val -3449"/>
              <a:gd name="adj3" fmla="val 15000"/>
              <a:gd name="adj4" fmla="val -3449"/>
              <a:gd name="adj5" fmla="val 29583"/>
              <a:gd name="adj6" fmla="val -17602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600">
                <a:latin typeface="Tahoma" pitchFamily="-65" charset="0"/>
              </a:rPr>
              <a:t>TCP neg. failure</a:t>
            </a:r>
          </a:p>
          <a:p>
            <a:pPr algn="ctr" eaLnBrk="1" hangingPunct="1"/>
            <a:r>
              <a:rPr lang="en-US" sz="1600">
                <a:latin typeface="Tahoma" pitchFamily="-65" charset="0"/>
              </a:rPr>
              <a:t>NAT time-out</a:t>
            </a:r>
          </a:p>
          <a:p>
            <a:pPr algn="ctr" eaLnBrk="1" hangingPunct="1"/>
            <a:r>
              <a:rPr lang="en-US" sz="1600">
                <a:latin typeface="Tahoma" pitchFamily="-65" charset="0"/>
              </a:rPr>
              <a:t>firewall policy</a:t>
            </a:r>
          </a:p>
        </p:txBody>
      </p:sp>
      <p:sp>
        <p:nvSpPr>
          <p:cNvPr id="26633" name="AutoShape 9"/>
          <p:cNvSpPr>
            <a:spLocks/>
          </p:cNvSpPr>
          <p:nvPr/>
        </p:nvSpPr>
        <p:spPr bwMode="auto">
          <a:xfrm>
            <a:off x="2895600" y="3124200"/>
            <a:ext cx="2133600" cy="609600"/>
          </a:xfrm>
          <a:prstGeom prst="borderCallout2">
            <a:avLst>
              <a:gd name="adj1" fmla="val 18750"/>
              <a:gd name="adj2" fmla="val -3569"/>
              <a:gd name="adj3" fmla="val 18750"/>
              <a:gd name="adj4" fmla="val -3569"/>
              <a:gd name="adj5" fmla="val 40625"/>
              <a:gd name="adj6" fmla="val -26639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latin typeface="Tahoma" pitchFamily="-65" charset="0"/>
              </a:rPr>
              <a:t>protocol problem</a:t>
            </a:r>
          </a:p>
          <a:p>
            <a:pPr algn="ctr" eaLnBrk="1" hangingPunct="1"/>
            <a:r>
              <a:rPr lang="en-US" sz="1800">
                <a:latin typeface="Tahoma" pitchFamily="-65" charset="0"/>
              </a:rPr>
              <a:t>playout errors</a:t>
            </a:r>
          </a:p>
        </p:txBody>
      </p:sp>
      <p:sp>
        <p:nvSpPr>
          <p:cNvPr id="26634" name="AutoShape 10"/>
          <p:cNvSpPr>
            <a:spLocks noChangeArrowheads="1"/>
          </p:cNvSpPr>
          <p:nvPr/>
        </p:nvSpPr>
        <p:spPr bwMode="auto">
          <a:xfrm>
            <a:off x="838200" y="1752600"/>
            <a:ext cx="1447800" cy="914400"/>
          </a:xfrm>
          <a:prstGeom prst="roundRect">
            <a:avLst>
              <a:gd name="adj" fmla="val 16667"/>
            </a:avLst>
          </a:prstGeom>
          <a:solidFill>
            <a:srgbClr val="FF6600">
              <a:alpha val="60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latin typeface="Tahoma" pitchFamily="-65" charset="0"/>
              </a:rPr>
              <a:t>media</a:t>
            </a:r>
          </a:p>
        </p:txBody>
      </p:sp>
      <p:sp>
        <p:nvSpPr>
          <p:cNvPr id="26635" name="AutoShape 11"/>
          <p:cNvSpPr>
            <a:spLocks/>
          </p:cNvSpPr>
          <p:nvPr/>
        </p:nvSpPr>
        <p:spPr bwMode="auto">
          <a:xfrm>
            <a:off x="2895600" y="1828800"/>
            <a:ext cx="2057400" cy="914400"/>
          </a:xfrm>
          <a:prstGeom prst="borderCallout2">
            <a:avLst>
              <a:gd name="adj1" fmla="val 12500"/>
              <a:gd name="adj2" fmla="val -3704"/>
              <a:gd name="adj3" fmla="val 12500"/>
              <a:gd name="adj4" fmla="val -3704"/>
              <a:gd name="adj5" fmla="val 37500"/>
              <a:gd name="adj6" fmla="val -2947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latin typeface="Tahoma" pitchFamily="-65" charset="0"/>
              </a:rPr>
              <a:t>echo</a:t>
            </a:r>
          </a:p>
          <a:p>
            <a:pPr algn="ctr" eaLnBrk="1" hangingPunct="1"/>
            <a:r>
              <a:rPr lang="en-US" sz="1800">
                <a:latin typeface="Tahoma" pitchFamily="-65" charset="0"/>
              </a:rPr>
              <a:t>gain problems</a:t>
            </a:r>
          </a:p>
          <a:p>
            <a:pPr algn="ctr" eaLnBrk="1" hangingPunct="1"/>
            <a:r>
              <a:rPr lang="en-US" sz="1800">
                <a:latin typeface="Tahoma" pitchFamily="-65" charset="0"/>
              </a:rPr>
              <a:t>VAD action</a:t>
            </a:r>
          </a:p>
        </p:txBody>
      </p:sp>
      <p:sp>
        <p:nvSpPr>
          <p:cNvPr id="26636" name="AutoShape 12"/>
          <p:cNvSpPr>
            <a:spLocks/>
          </p:cNvSpPr>
          <p:nvPr/>
        </p:nvSpPr>
        <p:spPr bwMode="auto">
          <a:xfrm>
            <a:off x="6553200" y="1524000"/>
            <a:ext cx="2133600" cy="1143000"/>
          </a:xfrm>
          <a:prstGeom prst="borderCallout2">
            <a:avLst>
              <a:gd name="adj1" fmla="val 10000"/>
              <a:gd name="adj2" fmla="val -3569"/>
              <a:gd name="adj3" fmla="val 10000"/>
              <a:gd name="adj4" fmla="val -3569"/>
              <a:gd name="adj5" fmla="val 116667"/>
              <a:gd name="adj6" fmla="val -30208"/>
            </a:avLst>
          </a:prstGeom>
          <a:solidFill>
            <a:srgbClr val="99CC00">
              <a:alpha val="6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latin typeface="Tahoma" pitchFamily="-65" charset="0"/>
              </a:rPr>
              <a:t>protocol problem</a:t>
            </a:r>
          </a:p>
          <a:p>
            <a:pPr algn="ctr" eaLnBrk="1" hangingPunct="1"/>
            <a:r>
              <a:rPr lang="en-US" sz="1800">
                <a:latin typeface="Tahoma" pitchFamily="-65" charset="0"/>
              </a:rPr>
              <a:t>authorization</a:t>
            </a:r>
          </a:p>
          <a:p>
            <a:pPr algn="ctr" eaLnBrk="1" hangingPunct="1"/>
            <a:r>
              <a:rPr lang="en-US" sz="1800">
                <a:latin typeface="Tahoma" pitchFamily="-65" charset="0"/>
              </a:rPr>
              <a:t>asymmetric conn (NAT)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failures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1988" y="1600200"/>
            <a:ext cx="7685087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Hard failures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connection attempt fails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no media connection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NAT time-out</a:t>
            </a:r>
          </a:p>
          <a:p>
            <a:pPr>
              <a:lnSpc>
                <a:spcPct val="80000"/>
              </a:lnSpc>
            </a:pPr>
            <a:r>
              <a:rPr lang="en-US" sz="2800"/>
              <a:t>Soft failures (degradation)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packet loss (bursts)</a:t>
            </a:r>
          </a:p>
          <a:p>
            <a:pPr lvl="2">
              <a:lnSpc>
                <a:spcPct val="80000"/>
              </a:lnSpc>
            </a:pPr>
            <a:r>
              <a:rPr lang="en-US" sz="2000"/>
              <a:t>access network? backbone? remote access?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delay (bursts)</a:t>
            </a:r>
          </a:p>
          <a:p>
            <a:pPr lvl="2">
              <a:lnSpc>
                <a:spcPct val="80000"/>
              </a:lnSpc>
            </a:pPr>
            <a:r>
              <a:rPr lang="en-US" sz="2000"/>
              <a:t>OS? access networks?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acoustic problems (microphone gain, echo)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a software bug (poor voice quality)</a:t>
            </a:r>
          </a:p>
          <a:p>
            <a:pPr lvl="2">
              <a:lnSpc>
                <a:spcPct val="80000"/>
              </a:lnSpc>
            </a:pPr>
            <a:r>
              <a:rPr lang="en-US" sz="2000"/>
              <a:t>protocol stack? Codec? Software framework?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additional problems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5313" y="1600200"/>
            <a:ext cx="8094662" cy="4525963"/>
          </a:xfrm>
        </p:spPr>
        <p:txBody>
          <a:bodyPr/>
          <a:lstStyle/>
          <a:p>
            <a:r>
              <a:rPr lang="en-US">
                <a:latin typeface="Courier New" pitchFamily="-65" charset="0"/>
              </a:rPr>
              <a:t>ping </a:t>
            </a:r>
            <a:r>
              <a:rPr lang="en-US"/>
              <a:t>and </a:t>
            </a:r>
            <a:r>
              <a:rPr lang="en-US">
                <a:latin typeface="Courier New" pitchFamily="-65" charset="0"/>
              </a:rPr>
              <a:t>traceroute </a:t>
            </a:r>
            <a:r>
              <a:rPr lang="en-US"/>
              <a:t>no longer works reliably</a:t>
            </a:r>
          </a:p>
          <a:p>
            <a:pPr lvl="1"/>
            <a:r>
              <a:rPr lang="en-US"/>
              <a:t>WinXP SP 2 turns off ICMP</a:t>
            </a:r>
          </a:p>
          <a:p>
            <a:pPr lvl="1"/>
            <a:r>
              <a:rPr lang="en-US"/>
              <a:t>some networks filter all ICMP messages</a:t>
            </a:r>
          </a:p>
          <a:p>
            <a:r>
              <a:rPr lang="en-US"/>
              <a:t>Early NAT binding time-out</a:t>
            </a:r>
          </a:p>
          <a:p>
            <a:pPr lvl="1"/>
            <a:r>
              <a:rPr lang="en-US"/>
              <a:t>initial packet exchange succeeds, but then TCP binding is removed (“web-only Internet”)</a:t>
            </a:r>
          </a:p>
          <a:p>
            <a:r>
              <a:rPr lang="en-US"/>
              <a:t>policy intent vs. failure</a:t>
            </a:r>
          </a:p>
          <a:p>
            <a:pPr lvl="1"/>
            <a:r>
              <a:rPr lang="en-US"/>
              <a:t>“broken by design”</a:t>
            </a:r>
          </a:p>
          <a:p>
            <a:pPr lvl="1"/>
            <a:r>
              <a:rPr lang="en-US" i="1"/>
              <a:t>“we don’t allow port 25”</a:t>
            </a:r>
            <a:r>
              <a:rPr lang="en-US"/>
              <a:t> vs. </a:t>
            </a:r>
            <a:r>
              <a:rPr lang="en-US" i="1"/>
              <a:t>“SMTP server temporarily unreachable”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Fault localization</a:t>
            </a: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Fault classification – local vs. global </a:t>
            </a:r>
          </a:p>
          <a:p>
            <a:pPr lvl="1">
              <a:lnSpc>
                <a:spcPct val="90000"/>
              </a:lnSpc>
            </a:pPr>
            <a:r>
              <a:rPr lang="en-US"/>
              <a:t>Does it affect only me or does it affect others also?</a:t>
            </a:r>
          </a:p>
          <a:p>
            <a:pPr>
              <a:lnSpc>
                <a:spcPct val="90000"/>
              </a:lnSpc>
            </a:pPr>
            <a:r>
              <a:rPr lang="en-US"/>
              <a:t>Global failures</a:t>
            </a:r>
          </a:p>
          <a:p>
            <a:pPr lvl="1">
              <a:lnSpc>
                <a:spcPct val="90000"/>
              </a:lnSpc>
            </a:pPr>
            <a:r>
              <a:rPr lang="en-US"/>
              <a:t>Server failure</a:t>
            </a:r>
          </a:p>
          <a:p>
            <a:pPr lvl="2">
              <a:lnSpc>
                <a:spcPct val="90000"/>
              </a:lnSpc>
            </a:pPr>
            <a:r>
              <a:rPr lang="en-US"/>
              <a:t> e.g., SIP proxy, DNS failure, database failures</a:t>
            </a:r>
          </a:p>
          <a:p>
            <a:pPr lvl="1">
              <a:lnSpc>
                <a:spcPct val="90000"/>
              </a:lnSpc>
            </a:pPr>
            <a:r>
              <a:rPr lang="en-US"/>
              <a:t>Network failures</a:t>
            </a:r>
          </a:p>
          <a:p>
            <a:pPr>
              <a:lnSpc>
                <a:spcPct val="90000"/>
              </a:lnSpc>
            </a:pPr>
            <a:r>
              <a:rPr lang="en-US"/>
              <a:t>Local failures</a:t>
            </a:r>
          </a:p>
          <a:p>
            <a:pPr lvl="1">
              <a:lnSpc>
                <a:spcPct val="90000"/>
              </a:lnSpc>
            </a:pPr>
            <a:r>
              <a:rPr lang="en-US"/>
              <a:t>Specific source failure</a:t>
            </a:r>
          </a:p>
          <a:p>
            <a:pPr lvl="2">
              <a:lnSpc>
                <a:spcPct val="90000"/>
              </a:lnSpc>
            </a:pPr>
            <a:r>
              <a:rPr lang="en-US"/>
              <a:t>node A cannot make call to anyone</a:t>
            </a:r>
          </a:p>
          <a:p>
            <a:pPr lvl="1">
              <a:lnSpc>
                <a:spcPct val="90000"/>
              </a:lnSpc>
            </a:pPr>
            <a:r>
              <a:rPr lang="en-US"/>
              <a:t>Specific destination or participant failure</a:t>
            </a:r>
          </a:p>
          <a:p>
            <a:pPr lvl="2">
              <a:lnSpc>
                <a:spcPct val="90000"/>
              </a:lnSpc>
            </a:pPr>
            <a:r>
              <a:rPr lang="en-US"/>
              <a:t>no one can make call to node B</a:t>
            </a:r>
          </a:p>
          <a:p>
            <a:pPr lvl="1">
              <a:lnSpc>
                <a:spcPct val="90000"/>
              </a:lnSpc>
            </a:pPr>
            <a:r>
              <a:rPr lang="en-US"/>
              <a:t>Locally observed, but global failures</a:t>
            </a:r>
          </a:p>
          <a:p>
            <a:pPr lvl="2">
              <a:lnSpc>
                <a:spcPct val="90000"/>
              </a:lnSpc>
            </a:pPr>
            <a:r>
              <a:rPr lang="en-US"/>
              <a:t>DNS service failed, but only B observed it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"/>
          <p:cNvSpPr>
            <a:spLocks noChangeAspect="1" noEditPoints="1" noChangeArrowheads="1"/>
          </p:cNvSpPr>
          <p:nvPr/>
        </p:nvSpPr>
        <p:spPr bwMode="auto">
          <a:xfrm>
            <a:off x="3505200" y="3581400"/>
            <a:ext cx="1944688" cy="1295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E7EDB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r>
              <a:rPr lang="en-US">
                <a:latin typeface="Calibri" pitchFamily="-65" charset="0"/>
              </a:rPr>
              <a:t>Internet</a:t>
            </a:r>
          </a:p>
        </p:txBody>
      </p:sp>
      <p:sp>
        <p:nvSpPr>
          <p:cNvPr id="14339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Do You See What I See?</a:t>
            </a:r>
          </a:p>
        </p:txBody>
      </p:sp>
      <p:sp>
        <p:nvSpPr>
          <p:cNvPr id="14340" name="Content Placeholder 16"/>
          <p:cNvSpPr>
            <a:spLocks noGrp="1"/>
          </p:cNvSpPr>
          <p:nvPr>
            <p:ph sz="quarter" idx="4294967295"/>
          </p:nvPr>
        </p:nvSpPr>
        <p:spPr>
          <a:xfrm>
            <a:off x="0" y="1600200"/>
            <a:ext cx="8335963" cy="4724400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6" name="Picture 4" descr="j01953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3581400"/>
            <a:ext cx="1268413" cy="1295400"/>
          </a:xfrm>
          <a:prstGeom prst="rect">
            <a:avLst/>
          </a:prstGeom>
          <a:noFill/>
          <a:ln w="9525">
            <a:solidFill>
              <a:srgbClr val="397FD3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</p:pic>
      <p:pic>
        <p:nvPicPr>
          <p:cNvPr id="14343" name="Picture 4" descr="j01953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4419600"/>
            <a:ext cx="12684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4" descr="j01953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2133600"/>
            <a:ext cx="12684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429000" y="2209800"/>
            <a:ext cx="533400" cy="1143000"/>
            <a:chOff x="3408" y="1728"/>
            <a:chExt cx="858" cy="1428"/>
          </a:xfrm>
        </p:grpSpPr>
        <p:sp>
          <p:nvSpPr>
            <p:cNvPr id="14354" name="tower"/>
            <p:cNvSpPr>
              <a:spLocks noEditPoints="1" noChangeArrowheads="1"/>
            </p:cNvSpPr>
            <p:nvPr/>
          </p:nvSpPr>
          <p:spPr bwMode="auto">
            <a:xfrm>
              <a:off x="3408" y="1728"/>
              <a:ext cx="570" cy="1140"/>
            </a:xfrm>
            <a:custGeom>
              <a:avLst/>
              <a:gdLst>
                <a:gd name="T0" fmla="*/ 0 w 21600"/>
                <a:gd name="T1" fmla="*/ 115 h 21600"/>
                <a:gd name="T2" fmla="*/ 176 w 21600"/>
                <a:gd name="T3" fmla="*/ 0 h 21600"/>
                <a:gd name="T4" fmla="*/ 285 w 21600"/>
                <a:gd name="T5" fmla="*/ 0 h 21600"/>
                <a:gd name="T6" fmla="*/ 570 w 21600"/>
                <a:gd name="T7" fmla="*/ 0 h 21600"/>
                <a:gd name="T8" fmla="*/ 570 w 21600"/>
                <a:gd name="T9" fmla="*/ 615 h 21600"/>
                <a:gd name="T10" fmla="*/ 570 w 21600"/>
                <a:gd name="T11" fmla="*/ 1025 h 21600"/>
                <a:gd name="T12" fmla="*/ 400 w 21600"/>
                <a:gd name="T13" fmla="*/ 1140 h 21600"/>
                <a:gd name="T14" fmla="*/ 279 w 21600"/>
                <a:gd name="T15" fmla="*/ 1140 h 21600"/>
                <a:gd name="T16" fmla="*/ 0 w 21600"/>
                <a:gd name="T17" fmla="*/ 1140 h 21600"/>
                <a:gd name="T18" fmla="*/ 0 w 21600"/>
                <a:gd name="T19" fmla="*/ 608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5 w 21600"/>
                <a:gd name="T31" fmla="*/ 22547 h 21600"/>
                <a:gd name="T32" fmla="*/ 21486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pitchFamily="-65" charset="0"/>
              </a:endParaRPr>
            </a:p>
          </p:txBody>
        </p:sp>
        <p:sp>
          <p:nvSpPr>
            <p:cNvPr id="14355" name="tower"/>
            <p:cNvSpPr>
              <a:spLocks noEditPoints="1" noChangeArrowheads="1"/>
            </p:cNvSpPr>
            <p:nvPr/>
          </p:nvSpPr>
          <p:spPr bwMode="auto">
            <a:xfrm>
              <a:off x="3504" y="1824"/>
              <a:ext cx="570" cy="1140"/>
            </a:xfrm>
            <a:custGeom>
              <a:avLst/>
              <a:gdLst>
                <a:gd name="T0" fmla="*/ 0 w 21600"/>
                <a:gd name="T1" fmla="*/ 115 h 21600"/>
                <a:gd name="T2" fmla="*/ 176 w 21600"/>
                <a:gd name="T3" fmla="*/ 0 h 21600"/>
                <a:gd name="T4" fmla="*/ 285 w 21600"/>
                <a:gd name="T5" fmla="*/ 0 h 21600"/>
                <a:gd name="T6" fmla="*/ 570 w 21600"/>
                <a:gd name="T7" fmla="*/ 0 h 21600"/>
                <a:gd name="T8" fmla="*/ 570 w 21600"/>
                <a:gd name="T9" fmla="*/ 615 h 21600"/>
                <a:gd name="T10" fmla="*/ 570 w 21600"/>
                <a:gd name="T11" fmla="*/ 1025 h 21600"/>
                <a:gd name="T12" fmla="*/ 400 w 21600"/>
                <a:gd name="T13" fmla="*/ 1140 h 21600"/>
                <a:gd name="T14" fmla="*/ 279 w 21600"/>
                <a:gd name="T15" fmla="*/ 1140 h 21600"/>
                <a:gd name="T16" fmla="*/ 0 w 21600"/>
                <a:gd name="T17" fmla="*/ 1140 h 21600"/>
                <a:gd name="T18" fmla="*/ 0 w 21600"/>
                <a:gd name="T19" fmla="*/ 608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5 w 21600"/>
                <a:gd name="T31" fmla="*/ 22547 h 21600"/>
                <a:gd name="T32" fmla="*/ 21486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pitchFamily="-65" charset="0"/>
              </a:endParaRPr>
            </a:p>
          </p:txBody>
        </p:sp>
        <p:sp>
          <p:nvSpPr>
            <p:cNvPr id="14356" name="tower"/>
            <p:cNvSpPr>
              <a:spLocks noEditPoints="1" noChangeArrowheads="1"/>
            </p:cNvSpPr>
            <p:nvPr/>
          </p:nvSpPr>
          <p:spPr bwMode="auto">
            <a:xfrm>
              <a:off x="3600" y="1920"/>
              <a:ext cx="570" cy="1140"/>
            </a:xfrm>
            <a:custGeom>
              <a:avLst/>
              <a:gdLst>
                <a:gd name="T0" fmla="*/ 0 w 21600"/>
                <a:gd name="T1" fmla="*/ 115 h 21600"/>
                <a:gd name="T2" fmla="*/ 176 w 21600"/>
                <a:gd name="T3" fmla="*/ 0 h 21600"/>
                <a:gd name="T4" fmla="*/ 285 w 21600"/>
                <a:gd name="T5" fmla="*/ 0 h 21600"/>
                <a:gd name="T6" fmla="*/ 570 w 21600"/>
                <a:gd name="T7" fmla="*/ 0 h 21600"/>
                <a:gd name="T8" fmla="*/ 570 w 21600"/>
                <a:gd name="T9" fmla="*/ 615 h 21600"/>
                <a:gd name="T10" fmla="*/ 570 w 21600"/>
                <a:gd name="T11" fmla="*/ 1025 h 21600"/>
                <a:gd name="T12" fmla="*/ 400 w 21600"/>
                <a:gd name="T13" fmla="*/ 1140 h 21600"/>
                <a:gd name="T14" fmla="*/ 279 w 21600"/>
                <a:gd name="T15" fmla="*/ 1140 h 21600"/>
                <a:gd name="T16" fmla="*/ 0 w 21600"/>
                <a:gd name="T17" fmla="*/ 1140 h 21600"/>
                <a:gd name="T18" fmla="*/ 0 w 21600"/>
                <a:gd name="T19" fmla="*/ 608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5 w 21600"/>
                <a:gd name="T31" fmla="*/ 22547 h 21600"/>
                <a:gd name="T32" fmla="*/ 21486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pitchFamily="-65" charset="0"/>
              </a:endParaRPr>
            </a:p>
          </p:txBody>
        </p:sp>
        <p:sp>
          <p:nvSpPr>
            <p:cNvPr id="14357" name="tower"/>
            <p:cNvSpPr>
              <a:spLocks noEditPoints="1" noChangeArrowheads="1"/>
            </p:cNvSpPr>
            <p:nvPr/>
          </p:nvSpPr>
          <p:spPr bwMode="auto">
            <a:xfrm>
              <a:off x="3696" y="2016"/>
              <a:ext cx="570" cy="1140"/>
            </a:xfrm>
            <a:custGeom>
              <a:avLst/>
              <a:gdLst>
                <a:gd name="T0" fmla="*/ 0 w 21600"/>
                <a:gd name="T1" fmla="*/ 115 h 21600"/>
                <a:gd name="T2" fmla="*/ 176 w 21600"/>
                <a:gd name="T3" fmla="*/ 0 h 21600"/>
                <a:gd name="T4" fmla="*/ 285 w 21600"/>
                <a:gd name="T5" fmla="*/ 0 h 21600"/>
                <a:gd name="T6" fmla="*/ 570 w 21600"/>
                <a:gd name="T7" fmla="*/ 0 h 21600"/>
                <a:gd name="T8" fmla="*/ 570 w 21600"/>
                <a:gd name="T9" fmla="*/ 615 h 21600"/>
                <a:gd name="T10" fmla="*/ 570 w 21600"/>
                <a:gd name="T11" fmla="*/ 1025 h 21600"/>
                <a:gd name="T12" fmla="*/ 400 w 21600"/>
                <a:gd name="T13" fmla="*/ 1140 h 21600"/>
                <a:gd name="T14" fmla="*/ 279 w 21600"/>
                <a:gd name="T15" fmla="*/ 1140 h 21600"/>
                <a:gd name="T16" fmla="*/ 0 w 21600"/>
                <a:gd name="T17" fmla="*/ 1140 h 21600"/>
                <a:gd name="T18" fmla="*/ 0 w 21600"/>
                <a:gd name="T19" fmla="*/ 608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5 w 21600"/>
                <a:gd name="T31" fmla="*/ 22547 h 21600"/>
                <a:gd name="T32" fmla="*/ 21486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pitchFamily="-65" charset="0"/>
              </a:endParaRPr>
            </a:p>
          </p:txBody>
        </p:sp>
      </p:grpSp>
      <p:sp>
        <p:nvSpPr>
          <p:cNvPr id="14346" name="AutoShape 13"/>
          <p:cNvSpPr>
            <a:spLocks noChangeArrowheads="1"/>
          </p:cNvSpPr>
          <p:nvPr/>
        </p:nvSpPr>
        <p:spPr bwMode="auto">
          <a:xfrm rot="-3011760">
            <a:off x="2359025" y="3314700"/>
            <a:ext cx="1271588" cy="388938"/>
          </a:xfrm>
          <a:custGeom>
            <a:avLst/>
            <a:gdLst>
              <a:gd name="T0" fmla="*/ 953766 w 21600"/>
              <a:gd name="T1" fmla="*/ 0 h 21600"/>
              <a:gd name="T2" fmla="*/ 0 w 21600"/>
              <a:gd name="T3" fmla="*/ 194625 h 21600"/>
              <a:gd name="T4" fmla="*/ 953766 w 21600"/>
              <a:gd name="T5" fmla="*/ 389249 h 21600"/>
              <a:gd name="T6" fmla="*/ 1271688 w 21600"/>
              <a:gd name="T7" fmla="*/ 19462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65" charset="0"/>
            </a:endParaRPr>
          </a:p>
        </p:txBody>
      </p:sp>
      <p:sp>
        <p:nvSpPr>
          <p:cNvPr id="14347" name="AutoShape 15"/>
          <p:cNvSpPr>
            <a:spLocks noChangeArrowheads="1"/>
          </p:cNvSpPr>
          <p:nvPr/>
        </p:nvSpPr>
        <p:spPr bwMode="auto">
          <a:xfrm rot="-3011760">
            <a:off x="2794000" y="3270250"/>
            <a:ext cx="434975" cy="53657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65" charset="0"/>
            </a:endParaRPr>
          </a:p>
        </p:txBody>
      </p:sp>
      <p:cxnSp>
        <p:nvCxnSpPr>
          <p:cNvPr id="30" name="Elbow Connector 29"/>
          <p:cNvCxnSpPr/>
          <p:nvPr/>
        </p:nvCxnSpPr>
        <p:spPr>
          <a:xfrm>
            <a:off x="2590800" y="4495800"/>
            <a:ext cx="3810000" cy="533400"/>
          </a:xfrm>
          <a:prstGeom prst="bentConnector3">
            <a:avLst>
              <a:gd name="adj1" fmla="val 50000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flipV="1">
            <a:off x="2590800" y="2819400"/>
            <a:ext cx="3810000" cy="1371600"/>
          </a:xfrm>
          <a:prstGeom prst="bentConnector3">
            <a:avLst>
              <a:gd name="adj1" fmla="val 59405"/>
            </a:avLst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ular Callout 38"/>
          <p:cNvSpPr/>
          <p:nvPr/>
        </p:nvSpPr>
        <p:spPr>
          <a:xfrm>
            <a:off x="1066800" y="2286000"/>
            <a:ext cx="1447800" cy="1066800"/>
          </a:xfrm>
          <a:prstGeom prst="wedgeRoundRectCallout">
            <a:avLst>
              <a:gd name="adj1" fmla="val 11599"/>
              <a:gd name="adj2" fmla="val 7524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Do you see what I see?</a:t>
            </a:r>
          </a:p>
        </p:txBody>
      </p:sp>
      <p:sp>
        <p:nvSpPr>
          <p:cNvPr id="43" name="Rounded Rectangle 42"/>
          <p:cNvSpPr>
            <a:spLocks noChangeArrowheads="1"/>
          </p:cNvSpPr>
          <p:nvPr/>
        </p:nvSpPr>
        <p:spPr bwMode="auto">
          <a:xfrm>
            <a:off x="1143000" y="4953000"/>
            <a:ext cx="1143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0E9FD"/>
              </a:gs>
              <a:gs pos="14000">
                <a:srgbClr val="C4D6F9"/>
              </a:gs>
              <a:gs pos="45000">
                <a:srgbClr val="A9C3F4"/>
              </a:gs>
              <a:gs pos="64999">
                <a:srgbClr val="A9C3F4"/>
              </a:gs>
              <a:gs pos="86000">
                <a:srgbClr val="BCD1F8"/>
              </a:gs>
              <a:gs pos="100000">
                <a:srgbClr val="E2EAFB"/>
              </a:gs>
            </a:gsLst>
            <a:lin ang="16200000" scaled="1"/>
          </a:gradFill>
          <a:ln w="9525">
            <a:solidFill>
              <a:srgbClr val="397FD3"/>
            </a:solidFill>
            <a:round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00"/>
                </a:solidFill>
                <a:latin typeface="Calibri" pitchFamily="-65" charset="0"/>
              </a:rPr>
              <a:t>End user</a:t>
            </a:r>
          </a:p>
        </p:txBody>
      </p:sp>
      <p:sp>
        <p:nvSpPr>
          <p:cNvPr id="44" name="Rounded Rectangle 43"/>
          <p:cNvSpPr>
            <a:spLocks noChangeArrowheads="1"/>
          </p:cNvSpPr>
          <p:nvPr/>
        </p:nvSpPr>
        <p:spPr bwMode="auto">
          <a:xfrm>
            <a:off x="6553200" y="3505200"/>
            <a:ext cx="1143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0E9FD"/>
              </a:gs>
              <a:gs pos="14000">
                <a:srgbClr val="C4D6F9"/>
              </a:gs>
              <a:gs pos="45000">
                <a:srgbClr val="A9C3F4"/>
              </a:gs>
              <a:gs pos="64999">
                <a:srgbClr val="A9C3F4"/>
              </a:gs>
              <a:gs pos="86000">
                <a:srgbClr val="BCD1F8"/>
              </a:gs>
              <a:gs pos="100000">
                <a:srgbClr val="E2EAFB"/>
              </a:gs>
            </a:gsLst>
            <a:lin ang="16200000" scaled="1"/>
          </a:gradFill>
          <a:ln w="9525">
            <a:solidFill>
              <a:srgbClr val="397FD3"/>
            </a:solidFill>
            <a:round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itchFamily="-65" charset="0"/>
              </a:rPr>
              <a:t>End user</a:t>
            </a:r>
          </a:p>
        </p:txBody>
      </p:sp>
      <p:sp>
        <p:nvSpPr>
          <p:cNvPr id="45" name="Rounded Rectangle 44"/>
          <p:cNvSpPr>
            <a:spLocks noChangeArrowheads="1"/>
          </p:cNvSpPr>
          <p:nvPr/>
        </p:nvSpPr>
        <p:spPr bwMode="auto">
          <a:xfrm>
            <a:off x="6553200" y="5791200"/>
            <a:ext cx="1143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0E9FD"/>
              </a:gs>
              <a:gs pos="14000">
                <a:srgbClr val="C4D6F9"/>
              </a:gs>
              <a:gs pos="45000">
                <a:srgbClr val="A9C3F4"/>
              </a:gs>
              <a:gs pos="64999">
                <a:srgbClr val="A9C3F4"/>
              </a:gs>
              <a:gs pos="86000">
                <a:srgbClr val="BCD1F8"/>
              </a:gs>
              <a:gs pos="100000">
                <a:srgbClr val="E2EAFB"/>
              </a:gs>
            </a:gsLst>
            <a:lin ang="16200000" scaled="1"/>
          </a:gradFill>
          <a:ln w="9525">
            <a:solidFill>
              <a:srgbClr val="397FD3"/>
            </a:solidFill>
            <a:round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itchFamily="-65" charset="0"/>
              </a:rPr>
              <a:t>End </a:t>
            </a:r>
            <a:r>
              <a:rPr lang="en-US" sz="1800" dirty="0">
                <a:solidFill>
                  <a:srgbClr val="000000"/>
                </a:solidFill>
                <a:latin typeface="Calibri" pitchFamily="-65" charset="0"/>
              </a:rPr>
              <a:t>user</a:t>
            </a:r>
            <a:endParaRPr lang="en-US" sz="2000" dirty="0">
              <a:solidFill>
                <a:srgbClr val="000000"/>
              </a:solidFill>
              <a:latin typeface="Calibri" pitchFamily="-65" charset="0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Project: </a:t>
            </a:r>
            <a:r>
              <a:rPr lang="en-US" dirty="0"/>
              <a:t>“Do You See What I See?”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1600200"/>
            <a:ext cx="76835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Each node has a set of active and passive measurement tools</a:t>
            </a:r>
          </a:p>
          <a:p>
            <a:pPr>
              <a:lnSpc>
                <a:spcPct val="80000"/>
              </a:lnSpc>
            </a:pPr>
            <a:r>
              <a:rPr lang="en-US" sz="2000"/>
              <a:t>Use intercept (NDIS, pcap) 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to detect problems automatically</a:t>
            </a:r>
          </a:p>
          <a:p>
            <a:pPr lvl="2">
              <a:lnSpc>
                <a:spcPct val="80000"/>
              </a:lnSpc>
            </a:pPr>
            <a:r>
              <a:rPr lang="en-US" sz="1600"/>
              <a:t>e.g., no response to SIP, HTTP or DNS request</a:t>
            </a:r>
          </a:p>
          <a:p>
            <a:pPr lvl="2">
              <a:lnSpc>
                <a:spcPct val="80000"/>
              </a:lnSpc>
            </a:pPr>
            <a:r>
              <a:rPr lang="en-US" sz="1600"/>
              <a:t>deviation from normal protocol exchange behavior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gather performance statistics (packet jitter)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capture RTCP and similar measurement packets</a:t>
            </a:r>
          </a:p>
          <a:p>
            <a:pPr>
              <a:lnSpc>
                <a:spcPct val="80000"/>
              </a:lnSpc>
            </a:pPr>
            <a:r>
              <a:rPr lang="en-US" sz="2000"/>
              <a:t>Nodes can ask others for their view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possibly also dedicated “weather stations”</a:t>
            </a:r>
          </a:p>
          <a:p>
            <a:pPr>
              <a:lnSpc>
                <a:spcPct val="80000"/>
              </a:lnSpc>
            </a:pPr>
            <a:r>
              <a:rPr lang="en-US" sz="2000"/>
              <a:t>Iterative process, leading to: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user indication of cause of failure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in some cases, work-around (application-layer routing) </a:t>
            </a:r>
            <a:r>
              <a:rPr lang="en-US" sz="1800">
                <a:sym typeface="Wingdings" pitchFamily="-65" charset="2"/>
              </a:rPr>
              <a:t> TURN server, use remote DNS servers</a:t>
            </a:r>
            <a:endParaRPr lang="en-US" sz="1800"/>
          </a:p>
          <a:p>
            <a:pPr>
              <a:lnSpc>
                <a:spcPct val="80000"/>
              </a:lnSpc>
            </a:pPr>
            <a:r>
              <a:rPr lang="en-US" sz="2000"/>
              <a:t>Nodes collect statistical information on failures and their likely causes</a:t>
            </a:r>
          </a:p>
        </p:txBody>
      </p:sp>
      <p:sp>
        <p:nvSpPr>
          <p:cNvPr id="34820" name="AutoShape 4"/>
          <p:cNvSpPr>
            <a:spLocks noChangeArrowheads="1"/>
          </p:cNvSpPr>
          <p:nvPr/>
        </p:nvSpPr>
        <p:spPr bwMode="auto">
          <a:xfrm>
            <a:off x="6781800" y="838200"/>
            <a:ext cx="2133600" cy="762000"/>
          </a:xfrm>
          <a:prstGeom prst="wedgeEllipseCallout">
            <a:avLst>
              <a:gd name="adj1" fmla="val -74704"/>
              <a:gd name="adj2" fmla="val -379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DYSWIS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DYSWIS overview</a:t>
            </a:r>
            <a:endParaRPr lang="en-US" dirty="0"/>
          </a:p>
        </p:txBody>
      </p:sp>
      <p:grpSp>
        <p:nvGrpSpPr>
          <p:cNvPr id="4" name="Group 130"/>
          <p:cNvGrpSpPr>
            <a:grpSpLocks/>
          </p:cNvGrpSpPr>
          <p:nvPr/>
        </p:nvGrpSpPr>
        <p:grpSpPr bwMode="auto">
          <a:xfrm>
            <a:off x="990600" y="1295400"/>
            <a:ext cx="6629400" cy="5029200"/>
            <a:chOff x="1905000" y="1295400"/>
            <a:chExt cx="6400800" cy="4343400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1905000" y="1295400"/>
              <a:ext cx="5029200" cy="4191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0E9FD"/>
                </a:gs>
                <a:gs pos="14000">
                  <a:srgbClr val="C4D6F9"/>
                </a:gs>
                <a:gs pos="45000">
                  <a:srgbClr val="A9C3F4"/>
                </a:gs>
                <a:gs pos="64999">
                  <a:srgbClr val="A9C3F4"/>
                </a:gs>
                <a:gs pos="86000">
                  <a:srgbClr val="BCD1F8"/>
                </a:gs>
                <a:gs pos="100000">
                  <a:srgbClr val="E2EAFB"/>
                </a:gs>
              </a:gsLst>
              <a:lin ang="16200000" scaled="1"/>
            </a:gradFill>
            <a:ln w="9525">
              <a:solidFill>
                <a:srgbClr val="397FD3"/>
              </a:solidFill>
              <a:round/>
              <a:headEnd/>
              <a:tailEnd/>
            </a:ln>
            <a:effectLst>
              <a:outerShdw blurRad="63500" dist="26940" dir="5400000" rotWithShape="0">
                <a:srgbClr val="000000">
                  <a:alpha val="43137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0000"/>
                </a:solidFill>
                <a:latin typeface="Calibri" pitchFamily="-65" charset="0"/>
              </a:endParaRPr>
            </a:p>
          </p:txBody>
        </p:sp>
        <p:grpSp>
          <p:nvGrpSpPr>
            <p:cNvPr id="6" name="Group 52"/>
            <p:cNvGrpSpPr>
              <a:grpSpLocks/>
            </p:cNvGrpSpPr>
            <p:nvPr/>
          </p:nvGrpSpPr>
          <p:grpSpPr bwMode="auto">
            <a:xfrm>
              <a:off x="2438400" y="4343400"/>
              <a:ext cx="838200" cy="457200"/>
              <a:chOff x="3657600" y="4876800"/>
              <a:chExt cx="838200" cy="457200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7" name="Group 56"/>
            <p:cNvGrpSpPr>
              <a:grpSpLocks/>
            </p:cNvGrpSpPr>
            <p:nvPr/>
          </p:nvGrpSpPr>
          <p:grpSpPr bwMode="auto">
            <a:xfrm>
              <a:off x="5715000" y="3733800"/>
              <a:ext cx="838200" cy="457200"/>
              <a:chOff x="3657600" y="4876800"/>
              <a:chExt cx="838200" cy="457200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8" name="Group 64"/>
            <p:cNvGrpSpPr>
              <a:grpSpLocks/>
            </p:cNvGrpSpPr>
            <p:nvPr/>
          </p:nvGrpSpPr>
          <p:grpSpPr bwMode="auto">
            <a:xfrm>
              <a:off x="2590800" y="1981200"/>
              <a:ext cx="838200" cy="457200"/>
              <a:chOff x="3657600" y="4876800"/>
              <a:chExt cx="838200" cy="457200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9" name="Group 68"/>
            <p:cNvGrpSpPr>
              <a:grpSpLocks/>
            </p:cNvGrpSpPr>
            <p:nvPr/>
          </p:nvGrpSpPr>
          <p:grpSpPr bwMode="auto">
            <a:xfrm>
              <a:off x="2133600" y="3657600"/>
              <a:ext cx="838200" cy="457200"/>
              <a:chOff x="3657600" y="4876800"/>
              <a:chExt cx="838200" cy="457200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10" name="Group 80"/>
            <p:cNvGrpSpPr>
              <a:grpSpLocks/>
            </p:cNvGrpSpPr>
            <p:nvPr/>
          </p:nvGrpSpPr>
          <p:grpSpPr bwMode="auto">
            <a:xfrm>
              <a:off x="3352800" y="4953000"/>
              <a:ext cx="838200" cy="457200"/>
              <a:chOff x="3657600" y="4876800"/>
              <a:chExt cx="838200" cy="457200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11" name="Group 84"/>
            <p:cNvGrpSpPr>
              <a:grpSpLocks/>
            </p:cNvGrpSpPr>
            <p:nvPr/>
          </p:nvGrpSpPr>
          <p:grpSpPr bwMode="auto">
            <a:xfrm>
              <a:off x="4572000" y="4953000"/>
              <a:ext cx="838200" cy="457200"/>
              <a:chOff x="3657600" y="4876800"/>
              <a:chExt cx="838200" cy="457200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12" name="Group 92"/>
            <p:cNvGrpSpPr>
              <a:grpSpLocks/>
            </p:cNvGrpSpPr>
            <p:nvPr/>
          </p:nvGrpSpPr>
          <p:grpSpPr bwMode="auto">
            <a:xfrm>
              <a:off x="5943600" y="3048000"/>
              <a:ext cx="838200" cy="457200"/>
              <a:chOff x="3657600" y="4876800"/>
              <a:chExt cx="838200" cy="457200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13" name="Group 103"/>
            <p:cNvGrpSpPr>
              <a:grpSpLocks/>
            </p:cNvGrpSpPr>
            <p:nvPr/>
          </p:nvGrpSpPr>
          <p:grpSpPr bwMode="auto">
            <a:xfrm>
              <a:off x="5029200" y="1676400"/>
              <a:ext cx="838200" cy="457200"/>
              <a:chOff x="3657600" y="4876800"/>
              <a:chExt cx="838200" cy="457200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>
              <a:off x="4420257" y="1599767"/>
              <a:ext cx="1295181" cy="11434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6200000" flipH="1" flipV="1">
              <a:off x="3371666" y="1733440"/>
              <a:ext cx="685511" cy="57171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0800000" flipV="1">
              <a:off x="2971800" y="3276528"/>
              <a:ext cx="2972019" cy="7622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0800000">
              <a:off x="3428562" y="2362056"/>
              <a:ext cx="2515257" cy="9144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0800000" flipV="1">
              <a:off x="3276819" y="1905506"/>
              <a:ext cx="1751943" cy="28188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 flipV="1">
              <a:off x="2152721" y="3296231"/>
              <a:ext cx="2666640" cy="95184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0800000">
              <a:off x="4000282" y="1828728"/>
              <a:ext cx="571718" cy="33535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10800000" flipV="1">
              <a:off x="4115238" y="3962040"/>
              <a:ext cx="1600200" cy="137239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7162800" y="2286000"/>
              <a:ext cx="1143000" cy="838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DHT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i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 looking for remote node</a:t>
              </a:r>
            </a:p>
          </p:txBody>
        </p:sp>
        <p:cxnSp>
          <p:nvCxnSpPr>
            <p:cNvPr id="23" name="Straight Connector 22"/>
            <p:cNvCxnSpPr>
              <a:cxnSpLocks noChangeShapeType="1"/>
              <a:stCxn id="22" idx="2"/>
              <a:endCxn id="5" idx="3"/>
            </p:cNvCxnSpPr>
            <p:nvPr/>
          </p:nvCxnSpPr>
          <p:spPr bwMode="auto">
            <a:xfrm rot="5400000">
              <a:off x="7200900" y="2857500"/>
              <a:ext cx="266700" cy="800100"/>
            </a:xfrm>
            <a:prstGeom prst="line">
              <a:avLst/>
            </a:prstGeom>
            <a:noFill/>
            <a:ln w="25400">
              <a:solidFill>
                <a:srgbClr val="8064A2"/>
              </a:solidFill>
              <a:round/>
              <a:headEnd/>
              <a:tailEnd/>
            </a:ln>
            <a:effectLst>
              <a:outerShdw blurRad="63500" dist="26940" dir="5400000" rotWithShape="0">
                <a:srgbClr val="000000">
                  <a:alpha val="43137"/>
                </a:srgbClr>
              </a:outerShdw>
            </a:effectLst>
          </p:spPr>
        </p:cxnSp>
        <p:sp>
          <p:nvSpPr>
            <p:cNvPr id="24" name="Rectangle 23"/>
            <p:cNvSpPr/>
            <p:nvPr/>
          </p:nvSpPr>
          <p:spPr>
            <a:xfrm>
              <a:off x="3733800" y="2590800"/>
              <a:ext cx="1219200" cy="6096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XMLRPC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i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 Remote Function call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10800000">
              <a:off x="2895162" y="3199751"/>
              <a:ext cx="3048657" cy="7677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2971800" y="3886633"/>
              <a:ext cx="2515257" cy="9144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27" name="Group 178"/>
            <p:cNvGrpSpPr>
              <a:grpSpLocks/>
            </p:cNvGrpSpPr>
            <p:nvPr/>
          </p:nvGrpSpPr>
          <p:grpSpPr bwMode="auto">
            <a:xfrm>
              <a:off x="5715000" y="2362200"/>
              <a:ext cx="838200" cy="457200"/>
              <a:chOff x="3657600" y="4876800"/>
              <a:chExt cx="838200" cy="45720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28" name="Group 182"/>
            <p:cNvGrpSpPr>
              <a:grpSpLocks/>
            </p:cNvGrpSpPr>
            <p:nvPr/>
          </p:nvGrpSpPr>
          <p:grpSpPr bwMode="auto">
            <a:xfrm>
              <a:off x="5486400" y="4419600"/>
              <a:ext cx="838200" cy="457200"/>
              <a:chOff x="3657600" y="4876800"/>
              <a:chExt cx="838200" cy="45720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29" name="Group 186"/>
            <p:cNvGrpSpPr>
              <a:grpSpLocks/>
            </p:cNvGrpSpPr>
            <p:nvPr/>
          </p:nvGrpSpPr>
          <p:grpSpPr bwMode="auto">
            <a:xfrm>
              <a:off x="2057400" y="2819400"/>
              <a:ext cx="838200" cy="457200"/>
              <a:chOff x="3657600" y="4876800"/>
              <a:chExt cx="838200" cy="45720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5867400" y="5334000"/>
              <a:ext cx="990600" cy="304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Internet</a:t>
              </a:r>
            </a:p>
          </p:txBody>
        </p:sp>
        <p:grpSp>
          <p:nvGrpSpPr>
            <p:cNvPr id="31" name="Group 103"/>
            <p:cNvGrpSpPr>
              <a:grpSpLocks/>
            </p:cNvGrpSpPr>
            <p:nvPr/>
          </p:nvGrpSpPr>
          <p:grpSpPr bwMode="auto">
            <a:xfrm>
              <a:off x="3733800" y="1371600"/>
              <a:ext cx="838200" cy="457200"/>
              <a:chOff x="3657600" y="4876800"/>
              <a:chExt cx="838200" cy="45720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</p:grpSp>
      <p:sp>
        <p:nvSpPr>
          <p:cNvPr id="68" name="Footer Placeholder 6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53" name="Oval 25"/>
          <p:cNvSpPr>
            <a:spLocks noChangeArrowheads="1"/>
          </p:cNvSpPr>
          <p:nvPr/>
        </p:nvSpPr>
        <p:spPr bwMode="auto">
          <a:xfrm>
            <a:off x="7596188" y="2060575"/>
            <a:ext cx="1512887" cy="863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/>
              <a:t>Diagnosis node</a:t>
            </a:r>
          </a:p>
        </p:txBody>
      </p:sp>
      <p:cxnSp>
        <p:nvCxnSpPr>
          <p:cNvPr id="73730" name="AutoShape 2"/>
          <p:cNvCxnSpPr>
            <a:cxnSpLocks noChangeShapeType="1"/>
            <a:stCxn id="0" idx="2"/>
            <a:endCxn id="0" idx="0"/>
          </p:cNvCxnSpPr>
          <p:nvPr/>
        </p:nvCxnSpPr>
        <p:spPr bwMode="auto">
          <a:xfrm flipH="1">
            <a:off x="1524000" y="2986088"/>
            <a:ext cx="3175" cy="1204912"/>
          </a:xfrm>
          <a:prstGeom prst="straightConnector1">
            <a:avLst/>
          </a:prstGeom>
          <a:noFill/>
          <a:ln w="762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73731" name="AutoShape 3"/>
          <p:cNvSpPr>
            <a:spLocks noChangeArrowheads="1"/>
          </p:cNvSpPr>
          <p:nvPr/>
        </p:nvSpPr>
        <p:spPr bwMode="auto">
          <a:xfrm>
            <a:off x="152400" y="990600"/>
            <a:ext cx="7086600" cy="5257800"/>
          </a:xfrm>
          <a:prstGeom prst="roundRect">
            <a:avLst>
              <a:gd name="adj" fmla="val 16667"/>
            </a:avLst>
          </a:prstGeom>
          <a:solidFill>
            <a:srgbClr val="C0C0C0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Architecture</a:t>
            </a:r>
          </a:p>
        </p:txBody>
      </p:sp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4191000"/>
            <a:ext cx="1190625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4" name="Picture 6" descr="ScreenShot0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447800"/>
            <a:ext cx="768350" cy="1538288"/>
          </a:xfrm>
          <a:prstGeom prst="rect">
            <a:avLst/>
          </a:prstGeom>
          <a:noFill/>
        </p:spPr>
      </p:pic>
      <p:sp>
        <p:nvSpPr>
          <p:cNvPr id="73735" name="AutoShape 7"/>
          <p:cNvSpPr>
            <a:spLocks/>
          </p:cNvSpPr>
          <p:nvPr/>
        </p:nvSpPr>
        <p:spPr bwMode="auto">
          <a:xfrm>
            <a:off x="2438400" y="1714500"/>
            <a:ext cx="1371600" cy="609600"/>
          </a:xfrm>
          <a:prstGeom prst="borderCallout2">
            <a:avLst>
              <a:gd name="adj1" fmla="val 18750"/>
              <a:gd name="adj2" fmla="val -5556"/>
              <a:gd name="adj3" fmla="val 18750"/>
              <a:gd name="adj4" fmla="val -21875"/>
              <a:gd name="adj5" fmla="val 118750"/>
              <a:gd name="adj6" fmla="val -388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400">
                <a:latin typeface="Trebuchet MS" pitchFamily="-65" charset="0"/>
              </a:rPr>
              <a:t>“not working”</a:t>
            </a:r>
          </a:p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400">
                <a:latin typeface="Trebuchet MS" pitchFamily="-65" charset="0"/>
              </a:rPr>
              <a:t>(notification)</a:t>
            </a: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533400" y="3276600"/>
            <a:ext cx="1981200" cy="533400"/>
          </a:xfrm>
          <a:prstGeom prst="rect">
            <a:avLst/>
          </a:prstGeom>
          <a:solidFill>
            <a:schemeClr val="hlink">
              <a:alpha val="46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200">
                <a:latin typeface="Trebuchet MS" pitchFamily="-65" charset="0"/>
              </a:rPr>
              <a:t>inspect protocol requests</a:t>
            </a:r>
          </a:p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200">
                <a:latin typeface="Trebuchet MS" pitchFamily="-65" charset="0"/>
              </a:rPr>
              <a:t>(DNS, HTTP, RTCP, …)</a:t>
            </a:r>
          </a:p>
        </p:txBody>
      </p:sp>
      <p:sp>
        <p:nvSpPr>
          <p:cNvPr id="73737" name="AutoShape 9"/>
          <p:cNvSpPr>
            <a:spLocks noChangeArrowheads="1"/>
          </p:cNvSpPr>
          <p:nvPr/>
        </p:nvSpPr>
        <p:spPr bwMode="auto">
          <a:xfrm>
            <a:off x="3352800" y="4267200"/>
            <a:ext cx="762000" cy="914400"/>
          </a:xfrm>
          <a:prstGeom prst="flowChartMagneticDisk">
            <a:avLst/>
          </a:prstGeom>
          <a:solidFill>
            <a:srgbClr val="00FF00">
              <a:alpha val="4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3738" name="AutoShape 10"/>
          <p:cNvCxnSpPr>
            <a:cxnSpLocks noChangeShapeType="1"/>
            <a:stCxn id="73740" idx="2"/>
            <a:endCxn id="73737" idx="2"/>
          </p:cNvCxnSpPr>
          <p:nvPr/>
        </p:nvCxnSpPr>
        <p:spPr bwMode="auto">
          <a:xfrm rot="5400000">
            <a:off x="3467100" y="3619500"/>
            <a:ext cx="990600" cy="1219200"/>
          </a:xfrm>
          <a:prstGeom prst="curvedConnector4">
            <a:avLst>
              <a:gd name="adj1" fmla="val 26921"/>
              <a:gd name="adj2" fmla="val 11875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2511425" y="4648200"/>
            <a:ext cx="16795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200">
                <a:latin typeface="Trebuchet MS" pitchFamily="-65" charset="0"/>
              </a:rPr>
              <a:t>“DNS failure for 15m”</a:t>
            </a:r>
          </a:p>
        </p:txBody>
      </p:sp>
      <p:sp>
        <p:nvSpPr>
          <p:cNvPr id="73740" name="AutoShape 12"/>
          <p:cNvSpPr>
            <a:spLocks noChangeArrowheads="1"/>
          </p:cNvSpPr>
          <p:nvPr/>
        </p:nvSpPr>
        <p:spPr bwMode="auto">
          <a:xfrm>
            <a:off x="3581400" y="2819400"/>
            <a:ext cx="1981200" cy="914400"/>
          </a:xfrm>
          <a:prstGeom prst="flowChartAlternateProcess">
            <a:avLst/>
          </a:prstGeom>
          <a:solidFill>
            <a:srgbClr val="C0C0C0">
              <a:alpha val="4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1800">
                <a:latin typeface="Trebuchet MS" pitchFamily="-65" charset="0"/>
              </a:rPr>
              <a:t>orchestrate tests</a:t>
            </a:r>
          </a:p>
          <a:p>
            <a:pPr algn="ctr"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1800">
                <a:latin typeface="Trebuchet MS" pitchFamily="-65" charset="0"/>
              </a:rPr>
              <a:t>contact others</a:t>
            </a:r>
          </a:p>
        </p:txBody>
      </p:sp>
      <p:cxnSp>
        <p:nvCxnSpPr>
          <p:cNvPr id="73741" name="AutoShape 13"/>
          <p:cNvCxnSpPr>
            <a:cxnSpLocks noChangeShapeType="1"/>
            <a:stCxn id="73736" idx="3"/>
            <a:endCxn id="73740" idx="1"/>
          </p:cNvCxnSpPr>
          <p:nvPr/>
        </p:nvCxnSpPr>
        <p:spPr bwMode="auto">
          <a:xfrm flipV="1">
            <a:off x="2514600" y="3276600"/>
            <a:ext cx="1066800" cy="26670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3742" name="AutoShape 14"/>
          <p:cNvSpPr>
            <a:spLocks noChangeArrowheads="1"/>
          </p:cNvSpPr>
          <p:nvPr/>
        </p:nvSpPr>
        <p:spPr bwMode="auto">
          <a:xfrm>
            <a:off x="4876800" y="3733800"/>
            <a:ext cx="2057400" cy="762000"/>
          </a:xfrm>
          <a:prstGeom prst="wedgeRoundRectCallout">
            <a:avLst>
              <a:gd name="adj1" fmla="val -27394"/>
              <a:gd name="adj2" fmla="val -12062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200">
                <a:latin typeface="Trebuchet MS" pitchFamily="-65" charset="0"/>
              </a:rPr>
              <a:t>ping 127.0.0.1</a:t>
            </a:r>
          </a:p>
          <a:p>
            <a:pPr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200">
                <a:latin typeface="Trebuchet MS" pitchFamily="-65" charset="0"/>
              </a:rPr>
              <a:t>can buddy reach our resolver?</a:t>
            </a:r>
          </a:p>
        </p:txBody>
      </p:sp>
      <p:sp>
        <p:nvSpPr>
          <p:cNvPr id="73743" name="AutoShape 15"/>
          <p:cNvSpPr>
            <a:spLocks noChangeArrowheads="1"/>
          </p:cNvSpPr>
          <p:nvPr/>
        </p:nvSpPr>
        <p:spPr bwMode="auto">
          <a:xfrm>
            <a:off x="4876800" y="5029200"/>
            <a:ext cx="2057400" cy="838200"/>
          </a:xfrm>
          <a:prstGeom prst="roundRect">
            <a:avLst>
              <a:gd name="adj" fmla="val 16667"/>
            </a:avLst>
          </a:prstGeom>
          <a:solidFill>
            <a:srgbClr val="FF0000">
              <a:alpha val="3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6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1400">
                <a:latin typeface="Trebuchet MS" pitchFamily="-65" charset="0"/>
              </a:rPr>
              <a:t>notify admin</a:t>
            </a:r>
          </a:p>
          <a:p>
            <a:pPr algn="ctr" eaLnBrk="1" hangingPunct="1">
              <a:lnSpc>
                <a:spcPct val="6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1400">
                <a:latin typeface="Trebuchet MS" pitchFamily="-65" charset="0"/>
              </a:rPr>
              <a:t>(email, IM, SIP events, …)</a:t>
            </a:r>
          </a:p>
        </p:txBody>
      </p:sp>
      <p:cxnSp>
        <p:nvCxnSpPr>
          <p:cNvPr id="73744" name="AutoShape 16"/>
          <p:cNvCxnSpPr>
            <a:cxnSpLocks noChangeShapeType="1"/>
            <a:stCxn id="73743" idx="3"/>
          </p:cNvCxnSpPr>
          <p:nvPr/>
        </p:nvCxnSpPr>
        <p:spPr bwMode="auto">
          <a:xfrm flipV="1">
            <a:off x="6934200" y="5410200"/>
            <a:ext cx="1066800" cy="38100"/>
          </a:xfrm>
          <a:prstGeom prst="straightConnector1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73745" name="AutoShape 17"/>
          <p:cNvCxnSpPr>
            <a:cxnSpLocks noChangeShapeType="1"/>
            <a:stCxn id="73740" idx="2"/>
            <a:endCxn id="73743" idx="1"/>
          </p:cNvCxnSpPr>
          <p:nvPr/>
        </p:nvCxnSpPr>
        <p:spPr bwMode="auto">
          <a:xfrm rot="16200000" flipH="1">
            <a:off x="3867150" y="4438650"/>
            <a:ext cx="1714500" cy="304800"/>
          </a:xfrm>
          <a:prstGeom prst="curved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pic>
        <p:nvPicPr>
          <p:cNvPr id="73746" name="Picture 18"/>
          <p:cNvPicPr>
            <a:picLocks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/>
              <a:stretch>
                <a:fillRect/>
              </a:stretch>
            </p:blipFill>
          </mc:Choice>
          <mc:Fallback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228600" y="5105400"/>
            <a:ext cx="9096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3747" name="AutoShape 19"/>
          <p:cNvCxnSpPr>
            <a:cxnSpLocks noChangeShapeType="1"/>
            <a:stCxn id="73740" idx="3"/>
            <a:endCxn id="73753" idx="3"/>
          </p:cNvCxnSpPr>
          <p:nvPr/>
        </p:nvCxnSpPr>
        <p:spPr bwMode="auto">
          <a:xfrm flipV="1">
            <a:off x="5562600" y="2797175"/>
            <a:ext cx="2255838" cy="479425"/>
          </a:xfrm>
          <a:prstGeom prst="curved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3748" name="Text Box 20"/>
          <p:cNvSpPr txBox="1">
            <a:spLocks noChangeArrowheads="1"/>
          </p:cNvSpPr>
          <p:nvPr/>
        </p:nvSpPr>
        <p:spPr bwMode="auto">
          <a:xfrm>
            <a:off x="7324725" y="3082925"/>
            <a:ext cx="1498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200">
                <a:latin typeface="Trebuchet MS" pitchFamily="-65" charset="0"/>
              </a:rPr>
              <a:t>request diagnostics</a:t>
            </a:r>
          </a:p>
        </p:txBody>
      </p:sp>
      <p:pic>
        <p:nvPicPr>
          <p:cNvPr id="73749" name="Picture 21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/>
              <a:stretch>
                <a:fillRect/>
              </a:stretch>
            </p:blipFill>
          </mc:Choice>
          <mc:Fallback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8153400" y="1828800"/>
            <a:ext cx="3889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3750" name="AutoShape 22"/>
          <p:cNvCxnSpPr>
            <a:cxnSpLocks noChangeShapeType="1"/>
            <a:stCxn id="73735" idx="1"/>
            <a:endCxn id="73740" idx="1"/>
          </p:cNvCxnSpPr>
          <p:nvPr/>
        </p:nvCxnSpPr>
        <p:spPr bwMode="auto">
          <a:xfrm rot="16200000" flipH="1">
            <a:off x="2876550" y="2571750"/>
            <a:ext cx="952500" cy="457200"/>
          </a:xfrm>
          <a:prstGeom prst="curved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3752" name="Text Box 24"/>
          <p:cNvSpPr txBox="1">
            <a:spLocks noChangeArrowheads="1"/>
          </p:cNvSpPr>
          <p:nvPr/>
        </p:nvSpPr>
        <p:spPr bwMode="auto">
          <a:xfrm>
            <a:off x="4602163" y="1287463"/>
            <a:ext cx="1912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Sensor node</a:t>
            </a: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Interfaces: Paper-based information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81400" y="3962400"/>
            <a:ext cx="1561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1798, 1922 (DIN)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990600"/>
            <a:ext cx="2168689" cy="2959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143000"/>
            <a:ext cx="1295400" cy="1160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810000"/>
            <a:ext cx="990600" cy="1040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4419600"/>
            <a:ext cx="1219200" cy="1469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143000"/>
            <a:ext cx="1032655" cy="118110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10" idx="3"/>
            <a:endCxn id="7" idx="1"/>
          </p:cNvCxnSpPr>
          <p:nvPr/>
        </p:nvCxnSpPr>
        <p:spPr bwMode="auto">
          <a:xfrm flipV="1">
            <a:off x="1337455" y="1723340"/>
            <a:ext cx="415145" cy="102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0" y="5029200"/>
            <a:ext cx="1314450" cy="861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2590800"/>
            <a:ext cx="609600" cy="609600"/>
          </a:xfrm>
          <a:prstGeom prst="rect">
            <a:avLst/>
          </a:prstGeom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Example rule</a:t>
            </a:r>
            <a:endParaRPr lang="en-US" altLang="ko-KR" sz="3600" dirty="0"/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0" y="1498600"/>
            <a:ext cx="3581400" cy="4525963"/>
          </a:xfrm>
          <a:solidFill>
            <a:schemeClr val="bg2">
              <a:lumMod val="40000"/>
              <a:lumOff val="60000"/>
            </a:schemeClr>
          </a:solidFill>
          <a:ln/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i="1" dirty="0"/>
              <a:t>Rule Example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ko-KR" sz="1200" b="1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(load-function </a:t>
            </a:r>
            <a:r>
              <a:rPr lang="en-US" altLang="ko-KR" sz="1200" b="1" dirty="0" err="1"/>
              <a:t>ExMyUpcase</a:t>
            </a:r>
            <a:r>
              <a:rPr lang="en-US" altLang="ko-KR" sz="1200" b="1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(load-function </a:t>
            </a:r>
            <a:r>
              <a:rPr lang="en-US" altLang="ko-KR" sz="1200" b="1" dirty="0" err="1"/>
              <a:t>SelfDiagnosis</a:t>
            </a:r>
            <a:r>
              <a:rPr lang="en-US" altLang="ko-KR" sz="1200" b="1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(load-function </a:t>
            </a:r>
            <a:r>
              <a:rPr lang="en-US" altLang="ko-KR" sz="1200" b="1" dirty="0" err="1"/>
              <a:t>DnsConnection</a:t>
            </a:r>
            <a:r>
              <a:rPr lang="en-US" altLang="ko-KR" sz="1200" b="1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(load-function </a:t>
            </a:r>
            <a:r>
              <a:rPr lang="en-US" altLang="ko-KR" sz="1200" b="1" dirty="0" err="1"/>
              <a:t>ProxyServer</a:t>
            </a:r>
            <a:r>
              <a:rPr lang="en-US" altLang="ko-KR" sz="1200" b="1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(load-function </a:t>
            </a:r>
            <a:r>
              <a:rPr lang="en-US" altLang="ko-KR" sz="1200" b="1" dirty="0" err="1"/>
              <a:t>SipResult</a:t>
            </a:r>
            <a:r>
              <a:rPr lang="en-US" altLang="ko-KR" sz="1200" b="1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(</a:t>
            </a:r>
            <a:r>
              <a:rPr lang="en-US" altLang="ko-KR" sz="1200" b="1" dirty="0" err="1"/>
              <a:t>defrule</a:t>
            </a:r>
            <a:r>
              <a:rPr lang="en-US" altLang="ko-KR" sz="1200" b="1" dirty="0"/>
              <a:t> MAIN::SIP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 (declare (auto-focus TRUE))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 =&gt;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 (process-sip void)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(</a:t>
            </a:r>
            <a:r>
              <a:rPr lang="en-US" altLang="ko-KR" sz="1200" b="1" dirty="0" err="1"/>
              <a:t>deffunction</a:t>
            </a:r>
            <a:r>
              <a:rPr lang="en-US" altLang="ko-KR" sz="1200" b="1" dirty="0"/>
              <a:t> process-sip (?</a:t>
            </a:r>
            <a:r>
              <a:rPr lang="en-US" altLang="ko-KR" sz="1200" b="1" dirty="0" err="1"/>
              <a:t>args</a:t>
            </a:r>
            <a:r>
              <a:rPr lang="en-US" altLang="ko-KR" sz="1200" b="1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 "test </a:t>
            </a:r>
            <a:r>
              <a:rPr lang="en-US" altLang="ko-KR" sz="1200" b="1" dirty="0" err="1"/>
              <a:t>dns</a:t>
            </a:r>
            <a:r>
              <a:rPr lang="en-US" altLang="ko-KR" sz="1200" b="1" dirty="0"/>
              <a:t> and proxy server for sip"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 (bind ?result "NA")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 (bind ?result (self-diagnosis void))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 if (</a:t>
            </a:r>
            <a:r>
              <a:rPr lang="en-US" altLang="ko-KR" sz="1200" b="1" dirty="0" err="1"/>
              <a:t>eq</a:t>
            </a:r>
            <a:r>
              <a:rPr lang="en-US" altLang="ko-KR" sz="1200" b="1" dirty="0"/>
              <a:t> ?result "ok") then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  (bind ?result (</a:t>
            </a:r>
            <a:r>
              <a:rPr lang="en-US" altLang="ko-KR" sz="1200" b="1" dirty="0" err="1"/>
              <a:t>dns</a:t>
            </a:r>
            <a:r>
              <a:rPr lang="en-US" altLang="ko-KR" sz="1200" b="1" dirty="0"/>
              <a:t>-connection other))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  if (</a:t>
            </a:r>
            <a:r>
              <a:rPr lang="en-US" altLang="ko-KR" sz="1200" b="1" dirty="0" err="1"/>
              <a:t>eq</a:t>
            </a:r>
            <a:r>
              <a:rPr lang="en-US" altLang="ko-KR" sz="1200" b="1" dirty="0"/>
              <a:t> ?result "ok") then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   (bind ?result (proxy-connection void))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ko-KR" sz="1200" b="1" dirty="0"/>
          </a:p>
        </p:txBody>
      </p:sp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4766733" y="1574800"/>
            <a:ext cx="3962400" cy="452596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</a:pPr>
            <a:r>
              <a:rPr lang="en-US" altLang="ko-KR" sz="1200" b="1" dirty="0">
                <a:latin typeface="Tahoma" charset="0"/>
              </a:rPr>
              <a:t> (sip-result ?result)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altLang="ko-KR" sz="1200" b="1" dirty="0">
                <a:latin typeface="Tahoma" charset="0"/>
              </a:rPr>
              <a:t>)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altLang="ko-KR" sz="1200" b="1" dirty="0">
                <a:latin typeface="Tahoma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altLang="ko-KR" sz="1200" b="1" dirty="0">
                <a:latin typeface="Tahoma" charset="0"/>
              </a:rPr>
              <a:t>(</a:t>
            </a:r>
            <a:r>
              <a:rPr lang="en-US" altLang="ko-KR" sz="1200" b="1" dirty="0" err="1">
                <a:latin typeface="Tahoma" charset="0"/>
              </a:rPr>
              <a:t>deffunction</a:t>
            </a:r>
            <a:r>
              <a:rPr lang="en-US" altLang="ko-KR" sz="1200" b="1" dirty="0">
                <a:latin typeface="Tahoma" charset="0"/>
              </a:rPr>
              <a:t> process-</a:t>
            </a:r>
            <a:r>
              <a:rPr lang="en-US" altLang="ko-KR" sz="1200" b="1" dirty="0" err="1">
                <a:latin typeface="Tahoma" charset="0"/>
              </a:rPr>
              <a:t>dns</a:t>
            </a:r>
            <a:r>
              <a:rPr lang="en-US" altLang="ko-KR" sz="1200" b="1" dirty="0">
                <a:latin typeface="Tahoma" charset="0"/>
              </a:rPr>
              <a:t> (?</a:t>
            </a:r>
            <a:r>
              <a:rPr lang="en-US" altLang="ko-KR" sz="1200" b="1" dirty="0" err="1">
                <a:latin typeface="Tahoma" charset="0"/>
              </a:rPr>
              <a:t>args</a:t>
            </a:r>
            <a:r>
              <a:rPr lang="en-US" altLang="ko-KR" sz="1200" b="1" dirty="0">
                <a:latin typeface="Tahoma" charset="0"/>
              </a:rPr>
              <a:t>)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altLang="ko-KR" sz="1200" b="1" dirty="0">
                <a:latin typeface="Tahoma" charset="0"/>
              </a:rPr>
              <a:t> "test </a:t>
            </a:r>
            <a:r>
              <a:rPr lang="en-US" altLang="ko-KR" sz="1200" b="1" dirty="0" err="1">
                <a:latin typeface="Tahoma" charset="0"/>
              </a:rPr>
              <a:t>dns</a:t>
            </a:r>
            <a:r>
              <a:rPr lang="en-US" altLang="ko-KR" sz="1200" b="1" dirty="0">
                <a:latin typeface="Tahoma" charset="0"/>
              </a:rPr>
              <a:t> server"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altLang="ko-KR" sz="1200" b="1" dirty="0">
                <a:latin typeface="Tahoma" charset="0"/>
              </a:rPr>
              <a:t> (bind ?result "NA")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altLang="ko-KR" sz="1200" b="1" dirty="0">
                <a:latin typeface="Tahoma" charset="0"/>
              </a:rPr>
              <a:t> (bind ?result (</a:t>
            </a:r>
            <a:r>
              <a:rPr lang="en-US" altLang="ko-KR" sz="1200" b="1" dirty="0" err="1">
                <a:latin typeface="Tahoma" charset="0"/>
              </a:rPr>
              <a:t>dns</a:t>
            </a:r>
            <a:r>
              <a:rPr lang="en-US" altLang="ko-KR" sz="1200" b="1" dirty="0">
                <a:latin typeface="Tahoma" charset="0"/>
              </a:rPr>
              <a:t>-connection void))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altLang="ko-KR" sz="1200" b="1" dirty="0">
                <a:latin typeface="Tahoma" charset="0"/>
              </a:rPr>
              <a:t> if (</a:t>
            </a:r>
            <a:r>
              <a:rPr lang="en-US" altLang="ko-KR" sz="1200" b="1" dirty="0" err="1">
                <a:latin typeface="Tahoma" charset="0"/>
              </a:rPr>
              <a:t>eq</a:t>
            </a:r>
            <a:r>
              <a:rPr lang="en-US" altLang="ko-KR" sz="1200" b="1" dirty="0">
                <a:latin typeface="Tahoma" charset="0"/>
              </a:rPr>
              <a:t> ?result "ok") then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altLang="ko-KR" sz="1200" b="1" dirty="0">
                <a:latin typeface="Tahoma" charset="0"/>
              </a:rPr>
              <a:t>  (bind ?result (</a:t>
            </a:r>
            <a:r>
              <a:rPr lang="en-US" altLang="ko-KR" sz="1200" b="1" dirty="0" err="1">
                <a:latin typeface="Tahoma" charset="0"/>
              </a:rPr>
              <a:t>dns</a:t>
            </a:r>
            <a:r>
              <a:rPr lang="en-US" altLang="ko-KR" sz="1200" b="1" dirty="0">
                <a:latin typeface="Tahoma" charset="0"/>
              </a:rPr>
              <a:t>-resolution other))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altLang="ko-KR" sz="1200" b="1" dirty="0">
                <a:latin typeface="Tahoma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altLang="ko-KR" sz="1200" b="1" dirty="0">
                <a:latin typeface="Tahoma" charset="0"/>
              </a:rPr>
              <a:t> (sip-result ?result)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altLang="ko-KR" sz="1200" b="1" dirty="0">
                <a:latin typeface="Tahoma" charset="0"/>
              </a:rPr>
              <a:t>)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endParaRPr lang="en-US" altLang="ko-KR" sz="1200" b="1" dirty="0">
              <a:latin typeface="Tahoma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endParaRPr lang="en-US" altLang="ko-KR" sz="1200" b="1" dirty="0">
              <a:latin typeface="Tahoma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333399"/>
                </a:solidFill>
              </a:rPr>
              <a:t>Implementation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828800"/>
            <a:ext cx="522446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609600" y="6324600"/>
            <a:ext cx="716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-65" charset="0"/>
              </a:rPr>
              <a:t>http://</a:t>
            </a:r>
            <a:r>
              <a:rPr lang="en-US" dirty="0" err="1">
                <a:latin typeface="Calibri" pitchFamily="-65" charset="0"/>
              </a:rPr>
              <a:t>wiki.cs.columbia.edu</a:t>
            </a:r>
            <a:r>
              <a:rPr lang="en-US" dirty="0">
                <a:latin typeface="Calibri" pitchFamily="-65" charset="0"/>
              </a:rPr>
              <a:t>/display/res/DYSWIS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2463" y="304800"/>
            <a:ext cx="7772400" cy="1774825"/>
          </a:xfrm>
        </p:spPr>
        <p:txBody>
          <a:bodyPr/>
          <a:lstStyle/>
          <a:p>
            <a:r>
              <a:rPr lang="en-US" dirty="0" smtClean="0"/>
              <a:t>7DS and opportunistic networks: exploring networks beyond the Internet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with </a:t>
            </a:r>
            <a:r>
              <a:rPr lang="en-US" dirty="0" err="1" smtClean="0"/>
              <a:t>Suman</a:t>
            </a:r>
            <a:r>
              <a:rPr lang="en-US" dirty="0" smtClean="0"/>
              <a:t> </a:t>
            </a:r>
            <a:r>
              <a:rPr lang="en-US" dirty="0" err="1" smtClean="0"/>
              <a:t>Srinivasan</a:t>
            </a:r>
            <a:r>
              <a:rPr lang="en-US" dirty="0" smtClean="0"/>
              <a:t>, </a:t>
            </a:r>
            <a:r>
              <a:rPr lang="en-US" dirty="0" err="1" smtClean="0"/>
              <a:t>Arezu</a:t>
            </a:r>
            <a:r>
              <a:rPr lang="en-US" dirty="0" smtClean="0"/>
              <a:t> </a:t>
            </a:r>
            <a:r>
              <a:rPr lang="en-US" dirty="0" err="1" smtClean="0"/>
              <a:t>Moghadam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5" name="Cloud"/>
          <p:cNvSpPr>
            <a:spLocks noChangeAspect="1" noEditPoints="1" noChangeArrowheads="1"/>
          </p:cNvSpPr>
          <p:nvPr/>
        </p:nvSpPr>
        <p:spPr bwMode="auto">
          <a:xfrm>
            <a:off x="0" y="3429000"/>
            <a:ext cx="3352800" cy="2743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4" name="Cloud"/>
          <p:cNvSpPr>
            <a:spLocks noChangeAspect="1" noEditPoints="1" noChangeArrowheads="1"/>
          </p:cNvSpPr>
          <p:nvPr/>
        </p:nvSpPr>
        <p:spPr bwMode="auto">
          <a:xfrm>
            <a:off x="5978525" y="3184525"/>
            <a:ext cx="3124200" cy="26146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2" name="Picture 4" descr="j02236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0450" y="3810000"/>
            <a:ext cx="206375" cy="541338"/>
          </a:xfrm>
          <a:prstGeom prst="rect">
            <a:avLst/>
          </a:prstGeom>
          <a:noFill/>
          <a:effectLst/>
        </p:spPr>
      </p:pic>
      <p:pic>
        <p:nvPicPr>
          <p:cNvPr id="12293" name="Picture 5" descr="j0223598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07325" y="4419600"/>
            <a:ext cx="727075" cy="673100"/>
          </a:xfrm>
          <a:prstGeom prst="rect">
            <a:avLst/>
          </a:prstGeom>
          <a:noFill/>
          <a:effectLst>
            <a:outerShdw blurRad="63500" dist="107763" dir="81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2294" name="Picture 6" descr="fundraiser-laptop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21600000">
            <a:off x="6629400" y="3581400"/>
            <a:ext cx="796925" cy="796925"/>
          </a:xfrm>
          <a:prstGeom prst="rect">
            <a:avLst/>
          </a:prstGeom>
          <a:noFill/>
        </p:spPr>
      </p:pic>
      <p:pic>
        <p:nvPicPr>
          <p:cNvPr id="12295" name="Picture 7" descr="B000269R5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8400" y="4953000"/>
            <a:ext cx="43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 descr="nokiaCellPhon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0" y="4724400"/>
            <a:ext cx="396875" cy="517525"/>
          </a:xfrm>
          <a:prstGeom prst="rect">
            <a:avLst/>
          </a:prstGeom>
          <a:noFill/>
        </p:spPr>
      </p:pic>
      <p:sp>
        <p:nvSpPr>
          <p:cNvPr id="12386" name="Cloud"/>
          <p:cNvSpPr>
            <a:spLocks noChangeAspect="1" noEditPoints="1" noChangeArrowheads="1"/>
          </p:cNvSpPr>
          <p:nvPr/>
        </p:nvSpPr>
        <p:spPr bwMode="auto">
          <a:xfrm>
            <a:off x="2590800" y="304800"/>
            <a:ext cx="3810000" cy="247332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81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82" name="Text Box 94"/>
          <p:cNvSpPr txBox="1">
            <a:spLocks noChangeArrowheads="1"/>
          </p:cNvSpPr>
          <p:nvPr/>
        </p:nvSpPr>
        <p:spPr bwMode="auto">
          <a:xfrm>
            <a:off x="3241675" y="987425"/>
            <a:ext cx="2693988" cy="793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tIns="91440" bIns="91440">
            <a:prstTxWarp prst="textNoShape">
              <a:avLst/>
            </a:prstTxWarp>
            <a:spAutoFit/>
          </a:bodyPr>
          <a:lstStyle/>
          <a:p>
            <a:pPr algn="l">
              <a:spcBef>
                <a:spcPct val="10000"/>
              </a:spcBef>
              <a:tabLst>
                <a:tab pos="500063" algn="l"/>
              </a:tabLst>
            </a:pPr>
            <a:r>
              <a:rPr lang="en-US" sz="4000" b="1">
                <a:solidFill>
                  <a:srgbClr val="0099CC"/>
                </a:solidFill>
                <a:latin typeface="Palatino" pitchFamily="-65" charset="0"/>
              </a:rPr>
              <a:t>Internet</a:t>
            </a:r>
            <a:endParaRPr lang="en-US" sz="4000">
              <a:solidFill>
                <a:srgbClr val="0099CC"/>
              </a:solidFill>
              <a:latin typeface="Palatino" pitchFamily="-65" charset="0"/>
            </a:endParaRPr>
          </a:p>
        </p:txBody>
      </p:sp>
      <p:pic>
        <p:nvPicPr>
          <p:cNvPr id="12384" name="Picture 96" descr="B000269R5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69225" y="3505200"/>
            <a:ext cx="4191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88" name="Picture 100" descr="fundraiser-laptop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5181600"/>
            <a:ext cx="838200" cy="838200"/>
          </a:xfrm>
          <a:prstGeom prst="rect">
            <a:avLst/>
          </a:prstGeom>
          <a:noFill/>
        </p:spPr>
      </p:pic>
      <p:pic>
        <p:nvPicPr>
          <p:cNvPr id="12389" name="Picture 101" descr="nokiaCellPhon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9738" y="4648200"/>
            <a:ext cx="409575" cy="533400"/>
          </a:xfrm>
          <a:prstGeom prst="rect">
            <a:avLst/>
          </a:prstGeom>
          <a:noFill/>
        </p:spPr>
      </p:pic>
      <p:pic>
        <p:nvPicPr>
          <p:cNvPr id="12390" name="Picture 102" descr="nokiaCellPhon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3625" y="3886200"/>
            <a:ext cx="409575" cy="533400"/>
          </a:xfrm>
          <a:prstGeom prst="rect">
            <a:avLst/>
          </a:prstGeom>
          <a:noFill/>
        </p:spPr>
      </p:pic>
      <p:sp>
        <p:nvSpPr>
          <p:cNvPr id="12381" name="AutoShape 93"/>
          <p:cNvSpPr>
            <a:spLocks noChangeArrowheads="1"/>
          </p:cNvSpPr>
          <p:nvPr/>
        </p:nvSpPr>
        <p:spPr bwMode="auto">
          <a:xfrm rot="13346772">
            <a:off x="5694363" y="2794000"/>
            <a:ext cx="949325" cy="288925"/>
          </a:xfrm>
          <a:prstGeom prst="rightArrow">
            <a:avLst>
              <a:gd name="adj1" fmla="val 50000"/>
              <a:gd name="adj2" fmla="val 82143"/>
            </a:avLst>
          </a:prstGeom>
          <a:solidFill>
            <a:srgbClr val="FFFF99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/>
          </a:p>
        </p:txBody>
      </p:sp>
      <p:sp>
        <p:nvSpPr>
          <p:cNvPr id="12396" name="AutoShape 108"/>
          <p:cNvSpPr>
            <a:spLocks noChangeArrowheads="1"/>
          </p:cNvSpPr>
          <p:nvPr/>
        </p:nvSpPr>
        <p:spPr bwMode="auto">
          <a:xfrm rot="-68131370">
            <a:off x="2294732" y="2628106"/>
            <a:ext cx="838200" cy="442913"/>
          </a:xfrm>
          <a:prstGeom prst="rightArrow">
            <a:avLst>
              <a:gd name="adj1" fmla="val 50000"/>
              <a:gd name="adj2" fmla="val 47312"/>
            </a:avLst>
          </a:prstGeom>
          <a:solidFill>
            <a:srgbClr val="CCFFCC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FFCC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/>
          </a:p>
        </p:txBody>
      </p:sp>
      <p:sp>
        <p:nvSpPr>
          <p:cNvPr id="12397" name="AutoShape 109"/>
          <p:cNvSpPr>
            <a:spLocks noChangeArrowheads="1"/>
          </p:cNvSpPr>
          <p:nvPr/>
        </p:nvSpPr>
        <p:spPr bwMode="auto">
          <a:xfrm rot="-653730">
            <a:off x="2057400" y="3124200"/>
            <a:ext cx="457200" cy="469900"/>
          </a:xfrm>
          <a:prstGeom prst="plus">
            <a:avLst>
              <a:gd name="adj" fmla="val 3541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8" name="Text Box 110"/>
          <p:cNvSpPr txBox="1">
            <a:spLocks noChangeArrowheads="1"/>
          </p:cNvSpPr>
          <p:nvPr/>
        </p:nvSpPr>
        <p:spPr bwMode="auto">
          <a:xfrm>
            <a:off x="6969125" y="4175125"/>
            <a:ext cx="990600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tIns="91440" bIns="91440">
            <a:prstTxWarp prst="textNoShape">
              <a:avLst/>
            </a:prstTxWarp>
            <a:spAutoFit/>
          </a:bodyPr>
          <a:lstStyle/>
          <a:p>
            <a:pPr>
              <a:spcBef>
                <a:spcPct val="10000"/>
              </a:spcBef>
              <a:tabLst>
                <a:tab pos="500063" algn="l"/>
              </a:tabLst>
            </a:pPr>
            <a:r>
              <a:rPr lang="en-US" sz="4800" b="1">
                <a:solidFill>
                  <a:srgbClr val="FF0000"/>
                </a:solidFill>
                <a:latin typeface="Palatino" pitchFamily="-65" charset="0"/>
              </a:rPr>
              <a:t>?</a:t>
            </a:r>
            <a:endParaRPr lang="en-US" sz="4800">
              <a:solidFill>
                <a:srgbClr val="FF0000"/>
              </a:solidFill>
              <a:latin typeface="Palatino" pitchFamily="-65" charset="0"/>
            </a:endParaRPr>
          </a:p>
        </p:txBody>
      </p:sp>
      <p:sp>
        <p:nvSpPr>
          <p:cNvPr id="12399" name="Text Box 111"/>
          <p:cNvSpPr txBox="1">
            <a:spLocks noChangeArrowheads="1"/>
          </p:cNvSpPr>
          <p:nvPr/>
        </p:nvSpPr>
        <p:spPr bwMode="auto">
          <a:xfrm>
            <a:off x="1219200" y="4038600"/>
            <a:ext cx="990600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tIns="91440" bIns="91440">
            <a:prstTxWarp prst="textNoShape">
              <a:avLst/>
            </a:prstTxWarp>
            <a:spAutoFit/>
          </a:bodyPr>
          <a:lstStyle/>
          <a:p>
            <a:pPr>
              <a:spcBef>
                <a:spcPct val="10000"/>
              </a:spcBef>
              <a:tabLst>
                <a:tab pos="500063" algn="l"/>
              </a:tabLst>
            </a:pPr>
            <a:r>
              <a:rPr lang="en-US" sz="4800" b="1">
                <a:solidFill>
                  <a:srgbClr val="FF0000"/>
                </a:solidFill>
                <a:latin typeface="Palatino" pitchFamily="-65" charset="0"/>
              </a:rPr>
              <a:t>?</a:t>
            </a:r>
            <a:endParaRPr lang="en-US" sz="4800">
              <a:solidFill>
                <a:srgbClr val="FF0000"/>
              </a:solidFill>
              <a:latin typeface="Palatino" pitchFamily="-65" charset="0"/>
            </a:endParaRPr>
          </a:p>
        </p:txBody>
      </p:sp>
      <p:graphicFrame>
        <p:nvGraphicFramePr>
          <p:cNvPr id="12403" name="Object 115"/>
          <p:cNvGraphicFramePr>
            <a:graphicFrameLocks noChangeAspect="1"/>
          </p:cNvGraphicFramePr>
          <p:nvPr/>
        </p:nvGraphicFramePr>
        <p:xfrm>
          <a:off x="3581400" y="1828800"/>
          <a:ext cx="990600" cy="895350"/>
        </p:xfrm>
        <a:graphic>
          <a:graphicData uri="http://schemas.openxmlformats.org/presentationml/2006/ole">
            <p:oleObj spid="_x0000_s132098" name="Bitmap Image" r:id="rId9" imgW="1380952" imgH="1247619" progId="">
              <p:embed/>
            </p:oleObj>
          </a:graphicData>
        </a:graphic>
      </p:graphicFrame>
      <p:graphicFrame>
        <p:nvGraphicFramePr>
          <p:cNvPr id="12404" name="Object 116"/>
          <p:cNvGraphicFramePr>
            <a:graphicFrameLocks noChangeAspect="1"/>
          </p:cNvGraphicFramePr>
          <p:nvPr/>
        </p:nvGraphicFramePr>
        <p:xfrm>
          <a:off x="5410200" y="5029200"/>
          <a:ext cx="1138238" cy="1409700"/>
        </p:xfrm>
        <a:graphic>
          <a:graphicData uri="http://schemas.openxmlformats.org/presentationml/2006/ole">
            <p:oleObj spid="_x0000_s132099" name="Bitmap Image" r:id="rId10" imgW="1200318" imgH="1486107" progId="">
              <p:embed/>
            </p:oleObj>
          </a:graphicData>
        </a:graphic>
      </p:graphicFrame>
      <p:sp>
        <p:nvSpPr>
          <p:cNvPr id="12412" name="Rectangle 124"/>
          <p:cNvSpPr>
            <a:spLocks noChangeArrowheads="1"/>
          </p:cNvSpPr>
          <p:nvPr/>
        </p:nvSpPr>
        <p:spPr bwMode="auto">
          <a:xfrm>
            <a:off x="8229600" y="4038600"/>
            <a:ext cx="304800" cy="457200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/>
              <a:t>D</a:t>
            </a:r>
          </a:p>
        </p:txBody>
      </p:sp>
      <p:sp>
        <p:nvSpPr>
          <p:cNvPr id="12413" name="AutoShape 125"/>
          <p:cNvSpPr>
            <a:spLocks noChangeArrowheads="1"/>
          </p:cNvSpPr>
          <p:nvPr/>
        </p:nvSpPr>
        <p:spPr bwMode="auto">
          <a:xfrm rot="-653730">
            <a:off x="6248400" y="3124200"/>
            <a:ext cx="457200" cy="469900"/>
          </a:xfrm>
          <a:prstGeom prst="plus">
            <a:avLst>
              <a:gd name="adj" fmla="val 3541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14" name="Text Box 126"/>
          <p:cNvSpPr txBox="1">
            <a:spLocks noChangeArrowheads="1"/>
          </p:cNvSpPr>
          <p:nvPr/>
        </p:nvSpPr>
        <p:spPr bwMode="auto">
          <a:xfrm>
            <a:off x="304800" y="1117600"/>
            <a:ext cx="185178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/>
              <a:t>Contacts </a:t>
            </a:r>
            <a:r>
              <a:rPr lang="en-US" sz="2000" dirty="0" smtClean="0"/>
              <a:t>are</a:t>
            </a:r>
          </a:p>
          <a:p>
            <a:pPr indent="223838" algn="l">
              <a:buFont typeface="Arial"/>
              <a:buChar char="•"/>
            </a:pPr>
            <a:r>
              <a:rPr lang="en-US" sz="2000" dirty="0" smtClean="0"/>
              <a:t>opportunistic</a:t>
            </a:r>
          </a:p>
          <a:p>
            <a:pPr indent="223838" algn="l">
              <a:buFont typeface="Arial"/>
              <a:buChar char="•"/>
            </a:pPr>
            <a:r>
              <a:rPr lang="en-US" sz="2000" dirty="0" smtClean="0"/>
              <a:t>intermittent 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2743200" y="4343400"/>
            <a:ext cx="2285038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802.11 ad-hoc mode</a:t>
            </a:r>
          </a:p>
          <a:p>
            <a:r>
              <a:rPr lang="en-US" sz="1800" dirty="0" err="1" smtClean="0"/>
              <a:t>BlueTooth</a:t>
            </a:r>
            <a:endParaRPr lang="en-US" sz="18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9800" y="5486400"/>
            <a:ext cx="1371600" cy="10299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0400" y="5638800"/>
            <a:ext cx="1524000" cy="1002242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2274 0.04143 -0.04548 0.0831 -0.08264 0.10718 C -0.11979 0.13125 -0.17135 0.13796 -0.22274 0.14491 " pathEditMode="relative" ptsTypes="aaA">
                                      <p:cBhvr>
                                        <p:cTn id="16" dur="2000" fill="hold"/>
                                        <p:tgtEl>
                                          <p:spTgt spid="12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C -0.04444 -0.0044 -0.08854 -0.00856 -0.11563 -0.07384 C -0.14288 -0.13912 -0.15278 -0.26551 -0.16215 -0.39167 " pathEditMode="relative" rAng="0" ptsTypes="aaA">
                                      <p:cBhvr>
                                        <p:cTn id="20" dur="5000" fill="hold"/>
                                        <p:tgtEl>
                                          <p:spTgt spid="12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" y="-19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0.19986 C -0.27344 0.18621 -0.28785 0.1728 -0.31285 0.11011 C -0.33785 0.04719 -0.37327 -0.06546 -0.40834 -0.17789 " pathEditMode="relative" rAng="0" ptsTypes="aaA">
                                      <p:cBhvr>
                                        <p:cTn id="22" dur="5000" fill="hold"/>
                                        <p:tgtEl>
                                          <p:spTgt spid="12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-1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 -0.18912 C -0.4 -0.18889 -0.41111 -0.2669 -0.42223 -0.344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" y="-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12" grpId="0" animBg="1"/>
      <p:bldP spid="12412" grpId="1" animBg="1"/>
      <p:bldP spid="12412" grpId="2" animBg="1"/>
      <p:bldP spid="12412" grpId="3" animBg="1"/>
      <p:bldP spid="1241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Oval 2"/>
          <p:cNvSpPr>
            <a:spLocks noChangeArrowheads="1"/>
          </p:cNvSpPr>
          <p:nvPr/>
        </p:nvSpPr>
        <p:spPr bwMode="auto">
          <a:xfrm>
            <a:off x="4648200" y="2819400"/>
            <a:ext cx="4191000" cy="3962400"/>
          </a:xfrm>
          <a:prstGeom prst="ellipse">
            <a:avLst/>
          </a:prstGeom>
          <a:solidFill>
            <a:srgbClr val="FFCC99">
              <a:alpha val="10001"/>
            </a:srgbClr>
          </a:solidFill>
          <a:ln w="952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1187" name="Picture 3" descr="nokiaCellPhon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276600" y="4876800"/>
            <a:ext cx="938213" cy="1219200"/>
          </a:xfrm>
          <a:ln/>
        </p:spPr>
      </p:pic>
      <p:pic>
        <p:nvPicPr>
          <p:cNvPr id="221188" name="Picture 4" descr="B000269R5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72200" y="5105400"/>
            <a:ext cx="11557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9" name="Picture 5" descr="fundraiser-lapto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0400" y="3505200"/>
            <a:ext cx="1447800" cy="1447800"/>
          </a:xfrm>
          <a:prstGeom prst="rect">
            <a:avLst/>
          </a:prstGeom>
          <a:noFill/>
        </p:spPr>
      </p:pic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5486400" y="33528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Delivery Model</a:t>
            </a:r>
          </a:p>
        </p:txBody>
      </p:sp>
      <p:sp>
        <p:nvSpPr>
          <p:cNvPr id="221192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7DS core functionality: Emulation of web content access and e-mail delivery</a:t>
            </a:r>
          </a:p>
        </p:txBody>
      </p:sp>
      <p:pic>
        <p:nvPicPr>
          <p:cNvPr id="221193" name="Picture 9" descr="cloud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1143000" y="2895600"/>
            <a:ext cx="2438400" cy="1828800"/>
          </a:xfrm>
          <a:ln/>
        </p:spPr>
      </p:pic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3048000" y="41910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5" name="Rectangle 11"/>
          <p:cNvSpPr>
            <a:spLocks noChangeArrowheads="1"/>
          </p:cNvSpPr>
          <p:nvPr/>
        </p:nvSpPr>
        <p:spPr bwMode="auto">
          <a:xfrm>
            <a:off x="2971800" y="38100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6" name="Rectangle 12"/>
          <p:cNvSpPr>
            <a:spLocks noChangeArrowheads="1"/>
          </p:cNvSpPr>
          <p:nvPr/>
        </p:nvSpPr>
        <p:spPr bwMode="auto">
          <a:xfrm>
            <a:off x="3505200" y="46482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7" name="Rectangle 13"/>
          <p:cNvSpPr>
            <a:spLocks noChangeArrowheads="1"/>
          </p:cNvSpPr>
          <p:nvPr/>
        </p:nvSpPr>
        <p:spPr bwMode="auto">
          <a:xfrm>
            <a:off x="5486400" y="33528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3 0.00555 L 0.0625 0.1386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6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21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29958E-7 L 0.24045 -0.1997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" y="-1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2.14979E-6 L 0.21667 -0.18863 " pathEditMode="relative" ptsTypes="AA">
                                      <p:cBhvr>
                                        <p:cTn id="21" dur="2000" fill="hold"/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111 L 0.0875 0.2496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11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1914E-6 L 0.20416 0.005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animBg="1"/>
      <p:bldP spid="221190" grpId="1" animBg="1"/>
      <p:bldP spid="221194" grpId="0" animBg="1"/>
      <p:bldP spid="221194" grpId="1" animBg="1"/>
      <p:bldP spid="221195" grpId="0" animBg="1"/>
      <p:bldP spid="221195" grpId="1" animBg="1"/>
      <p:bldP spid="221196" grpId="0" animBg="1"/>
      <p:bldP spid="221196" grpId="1" animBg="1"/>
      <p:bldP spid="221197" grpId="0" animBg="1"/>
      <p:bldP spid="221197" grpId="1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 Engine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000"/>
              <a:t>Provides ability to query self for results</a:t>
            </a:r>
          </a:p>
          <a:p>
            <a:r>
              <a:rPr lang="en-US" sz="2000"/>
              <a:t>Searches the cache index using </a:t>
            </a:r>
            <a:r>
              <a:rPr lang="en-US" sz="2000">
                <a:solidFill>
                  <a:srgbClr val="0033CC"/>
                </a:solidFill>
              </a:rPr>
              <a:t>Swish-e</a:t>
            </a:r>
            <a:r>
              <a:rPr lang="en-US" sz="2000"/>
              <a:t> library</a:t>
            </a:r>
          </a:p>
          <a:p>
            <a:r>
              <a:rPr lang="en-US" sz="2000"/>
              <a:t>Presents results in any of three formats: HTML, XML and plain text</a:t>
            </a:r>
          </a:p>
          <a:p>
            <a:r>
              <a:rPr lang="en-US" sz="2000"/>
              <a:t>Similar in concept to </a:t>
            </a:r>
            <a:r>
              <a:rPr lang="en-US" sz="2000">
                <a:solidFill>
                  <a:srgbClr val="333399"/>
                </a:solidFill>
              </a:rPr>
              <a:t>Google Desktop</a:t>
            </a:r>
          </a:p>
        </p:txBody>
      </p:sp>
      <p:pic>
        <p:nvPicPr>
          <p:cNvPr id="22426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924425" y="1600200"/>
            <a:ext cx="3484563" cy="4525963"/>
          </a:xfrm>
          <a:ln/>
        </p:spPr>
      </p:pic>
      <p:pic>
        <p:nvPicPr>
          <p:cNvPr id="224261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356100" y="5964238"/>
            <a:ext cx="596900" cy="207962"/>
          </a:xfrm>
          <a:ln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9" name="Object 5"/>
          <p:cNvGraphicFramePr>
            <a:graphicFrameLocks noChangeAspect="1"/>
          </p:cNvGraphicFramePr>
          <p:nvPr>
            <p:ph sz="half" idx="1"/>
          </p:nvPr>
        </p:nvGraphicFramePr>
        <p:xfrm>
          <a:off x="457200" y="2468563"/>
          <a:ext cx="3581400" cy="2560637"/>
        </p:xfrm>
        <a:graphic>
          <a:graphicData uri="http://schemas.openxmlformats.org/presentationml/2006/ole">
            <p:oleObj spid="_x0000_s136194" name="Bitmap Image" r:id="rId3" imgW="5687219" imgH="4067743" progId="">
              <p:embed/>
            </p:oleObj>
          </a:graphicData>
        </a:graphic>
      </p:graphicFrame>
      <p:sp>
        <p:nvSpPr>
          <p:cNvPr id="5223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Email exchange</a:t>
            </a:r>
          </a:p>
        </p:txBody>
      </p:sp>
      <p:pic>
        <p:nvPicPr>
          <p:cNvPr id="52232" name="Picture 8" descr="SMTP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267200" y="2603500"/>
            <a:ext cx="4724400" cy="2425700"/>
          </a:xfrm>
          <a:noFill/>
          <a:ln/>
        </p:spPr>
      </p:pic>
      <p:sp>
        <p:nvSpPr>
          <p:cNvPr id="52236" name="Oval 12"/>
          <p:cNvSpPr>
            <a:spLocks noChangeArrowheads="1"/>
          </p:cNvSpPr>
          <p:nvPr/>
        </p:nvSpPr>
        <p:spPr bwMode="auto">
          <a:xfrm>
            <a:off x="2851150" y="3309938"/>
            <a:ext cx="914400" cy="22860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8229600" cy="1143000"/>
          </a:xfrm>
        </p:spPr>
        <p:txBody>
          <a:bodyPr/>
          <a:lstStyle/>
          <a:p>
            <a:r>
              <a:rPr lang="en-US"/>
              <a:t>BonAHA framework</a:t>
            </a:r>
          </a:p>
        </p:txBody>
      </p:sp>
      <p:sp>
        <p:nvSpPr>
          <p:cNvPr id="262147" name="Text Box 3"/>
          <p:cNvSpPr txBox="1">
            <a:spLocks noChangeArrowheads="1"/>
          </p:cNvSpPr>
          <p:nvPr/>
        </p:nvSpPr>
        <p:spPr bwMode="auto">
          <a:xfrm>
            <a:off x="7550150" y="5514975"/>
            <a:ext cx="1101725" cy="547688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137160" rIns="182880" bIns="13716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6600"/>
                </a:solidFill>
              </a:rPr>
              <a:t>Node 2</a:t>
            </a:r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1600200" y="3000375"/>
            <a:ext cx="1101725" cy="54768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137160" rIns="182880" bIns="13716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Node 1</a:t>
            </a:r>
          </a:p>
        </p:txBody>
      </p:sp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6940550" y="3802063"/>
            <a:ext cx="1447800" cy="1012825"/>
          </a:xfrm>
          <a:prstGeom prst="rect">
            <a:avLst/>
          </a:prstGeom>
          <a:solidFill>
            <a:srgbClr val="CCFFCC"/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lIns="137160" tIns="137160" rIns="137160" bIns="13716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key21 = value21</a:t>
            </a:r>
            <a:br>
              <a:rPr lang="en-US" sz="1200"/>
            </a:br>
            <a:r>
              <a:rPr lang="en-US" sz="1200"/>
              <a:t>key22 = value22</a:t>
            </a:r>
            <a:br>
              <a:rPr lang="en-US" sz="1200"/>
            </a:br>
            <a:r>
              <a:rPr lang="en-US" sz="1200"/>
              <a:t>key23 = value23</a:t>
            </a:r>
            <a:br>
              <a:rPr lang="en-US" sz="1200"/>
            </a:br>
            <a:r>
              <a:rPr lang="en-US" sz="1200"/>
              <a:t>key24 = value24</a:t>
            </a:r>
          </a:p>
        </p:txBody>
      </p:sp>
      <p:sp>
        <p:nvSpPr>
          <p:cNvPr id="262150" name="Text Box 6"/>
          <p:cNvSpPr txBox="1">
            <a:spLocks noChangeArrowheads="1"/>
          </p:cNvSpPr>
          <p:nvPr/>
        </p:nvSpPr>
        <p:spPr bwMode="auto">
          <a:xfrm>
            <a:off x="2978150" y="1516063"/>
            <a:ext cx="1447800" cy="1012825"/>
          </a:xfrm>
          <a:prstGeom prst="rect">
            <a:avLst/>
          </a:prstGeom>
          <a:solidFill>
            <a:srgbClr val="CCFFFF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lIns="137160" tIns="137160" rIns="137160" bIns="13716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key11 = value11</a:t>
            </a:r>
            <a:br>
              <a:rPr lang="en-US" sz="1200"/>
            </a:br>
            <a:r>
              <a:rPr lang="en-US" sz="1200"/>
              <a:t>key12 = value12</a:t>
            </a:r>
            <a:br>
              <a:rPr lang="en-US" sz="1200"/>
            </a:br>
            <a:r>
              <a:rPr lang="en-US" sz="1200"/>
              <a:t>key13 = value13</a:t>
            </a:r>
            <a:br>
              <a:rPr lang="en-US" sz="1200"/>
            </a:br>
            <a:r>
              <a:rPr lang="en-US" sz="1200"/>
              <a:t>key14 = value14</a:t>
            </a:r>
          </a:p>
        </p:txBody>
      </p:sp>
      <p:pic>
        <p:nvPicPr>
          <p:cNvPr id="262151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44663" y="1295400"/>
            <a:ext cx="2147887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2152" name="Line 8"/>
          <p:cNvSpPr>
            <a:spLocks noChangeShapeType="1"/>
          </p:cNvSpPr>
          <p:nvPr/>
        </p:nvSpPr>
        <p:spPr bwMode="auto">
          <a:xfrm flipH="1" flipV="1">
            <a:off x="4044950" y="2605088"/>
            <a:ext cx="25146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153" name="Text Box 9"/>
          <p:cNvSpPr txBox="1">
            <a:spLocks noChangeArrowheads="1"/>
          </p:cNvSpPr>
          <p:nvPr/>
        </p:nvSpPr>
        <p:spPr bwMode="auto">
          <a:xfrm>
            <a:off x="5111750" y="3214688"/>
            <a:ext cx="2217738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 b="1">
                <a:latin typeface="Verdana" pitchFamily="-65" charset="0"/>
              </a:rPr>
              <a:t>[2] node1.get(key13)</a:t>
            </a:r>
          </a:p>
        </p:txBody>
      </p:sp>
      <p:sp>
        <p:nvSpPr>
          <p:cNvPr id="262154" name="Line 10"/>
          <p:cNvSpPr>
            <a:spLocks noChangeShapeType="1"/>
          </p:cNvSpPr>
          <p:nvPr/>
        </p:nvSpPr>
        <p:spPr bwMode="auto">
          <a:xfrm flipV="1">
            <a:off x="4551363" y="1309688"/>
            <a:ext cx="11430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155" name="Line 11"/>
          <p:cNvSpPr>
            <a:spLocks noChangeShapeType="1"/>
          </p:cNvSpPr>
          <p:nvPr/>
        </p:nvSpPr>
        <p:spPr bwMode="auto">
          <a:xfrm flipV="1">
            <a:off x="4551363" y="1690688"/>
            <a:ext cx="137160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156" name="Line 12"/>
          <p:cNvSpPr>
            <a:spLocks noChangeShapeType="1"/>
          </p:cNvSpPr>
          <p:nvPr/>
        </p:nvSpPr>
        <p:spPr bwMode="auto">
          <a:xfrm>
            <a:off x="4551363" y="2071688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157" name="Text Box 13"/>
          <p:cNvSpPr txBox="1">
            <a:spLocks noChangeArrowheads="1"/>
          </p:cNvSpPr>
          <p:nvPr/>
        </p:nvSpPr>
        <p:spPr bwMode="auto">
          <a:xfrm>
            <a:off x="5999163" y="1498600"/>
            <a:ext cx="208438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 b="1">
                <a:latin typeface="Verdana" pitchFamily="-65" charset="0"/>
              </a:rPr>
              <a:t>[1] node1.register()</a:t>
            </a:r>
          </a:p>
        </p:txBody>
      </p:sp>
      <p:sp>
        <p:nvSpPr>
          <p:cNvPr id="262158" name="Text Box 14"/>
          <p:cNvSpPr txBox="1">
            <a:spLocks noChangeArrowheads="1"/>
          </p:cNvSpPr>
          <p:nvPr/>
        </p:nvSpPr>
        <p:spPr bwMode="auto">
          <a:xfrm>
            <a:off x="3244850" y="4173538"/>
            <a:ext cx="186213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 b="1">
                <a:latin typeface="Verdana" pitchFamily="-65" charset="0"/>
              </a:rPr>
              <a:t>[3] data =</a:t>
            </a:r>
          </a:p>
          <a:p>
            <a:r>
              <a:rPr lang="en-US" sz="1300" b="1">
                <a:latin typeface="Verdana" pitchFamily="-65" charset="0"/>
              </a:rPr>
              <a:t>      node1.fileGet(</a:t>
            </a:r>
          </a:p>
          <a:p>
            <a:r>
              <a:rPr lang="en-US" sz="1300" b="1">
                <a:latin typeface="Verdana" pitchFamily="-65" charset="0"/>
              </a:rPr>
              <a:t>        value13);</a:t>
            </a:r>
          </a:p>
        </p:txBody>
      </p:sp>
      <p:sp>
        <p:nvSpPr>
          <p:cNvPr id="262159" name="Line 15"/>
          <p:cNvSpPr>
            <a:spLocks noChangeShapeType="1"/>
          </p:cNvSpPr>
          <p:nvPr/>
        </p:nvSpPr>
        <p:spPr bwMode="auto">
          <a:xfrm>
            <a:off x="3054350" y="3214688"/>
            <a:ext cx="3505200" cy="2057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160" name="Line 16"/>
          <p:cNvSpPr>
            <a:spLocks noChangeShapeType="1"/>
          </p:cNvSpPr>
          <p:nvPr/>
        </p:nvSpPr>
        <p:spPr bwMode="auto">
          <a:xfrm>
            <a:off x="4551363" y="2224088"/>
            <a:ext cx="1371600" cy="152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161" name="Line 17"/>
          <p:cNvSpPr>
            <a:spLocks noChangeShapeType="1"/>
          </p:cNvSpPr>
          <p:nvPr/>
        </p:nvSpPr>
        <p:spPr bwMode="auto">
          <a:xfrm>
            <a:off x="4502150" y="2376488"/>
            <a:ext cx="1371600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2162" name="Picture 1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64263" y="4586288"/>
            <a:ext cx="2147887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2163" name="Text Box 19"/>
          <p:cNvSpPr txBox="1">
            <a:spLocks noChangeArrowheads="1"/>
          </p:cNvSpPr>
          <p:nvPr/>
        </p:nvSpPr>
        <p:spPr bwMode="auto">
          <a:xfrm>
            <a:off x="1447800" y="5257800"/>
            <a:ext cx="15430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BonAHA</a:t>
            </a:r>
          </a:p>
          <a:p>
            <a:r>
              <a:rPr lang="en-US">
                <a:solidFill>
                  <a:srgbClr val="990000"/>
                </a:solidFill>
              </a:rPr>
              <a:t>[CCNC 2009]</a:t>
            </a:r>
          </a:p>
          <a:p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Bulletin Board System</a:t>
            </a:r>
          </a:p>
        </p:txBody>
      </p:sp>
      <p:pic>
        <p:nvPicPr>
          <p:cNvPr id="259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31950" y="1524000"/>
            <a:ext cx="2946400" cy="4419600"/>
          </a:xfrm>
          <a:noFill/>
          <a:ln w="3175">
            <a:solidFill>
              <a:schemeClr val="tx1"/>
            </a:solidFill>
          </a:ln>
        </p:spPr>
      </p:pic>
      <p:pic>
        <p:nvPicPr>
          <p:cNvPr id="259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03850" y="1524000"/>
            <a:ext cx="2946400" cy="4419600"/>
          </a:xfrm>
          <a:noFill/>
          <a:ln w="3175">
            <a:solidFill>
              <a:schemeClr val="tx1"/>
            </a:solidFill>
          </a:ln>
        </p:spPr>
      </p:pic>
      <p:sp>
        <p:nvSpPr>
          <p:cNvPr id="259077" name="Text Box 5"/>
          <p:cNvSpPr txBox="1">
            <a:spLocks noChangeArrowheads="1"/>
          </p:cNvSpPr>
          <p:nvPr/>
        </p:nvSpPr>
        <p:spPr bwMode="auto">
          <a:xfrm>
            <a:off x="2914650" y="6132513"/>
            <a:ext cx="401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Written in Objective-C, for iPod Touch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Microblogging</a:t>
            </a:r>
          </a:p>
        </p:txBody>
      </p:sp>
      <p:pic>
        <p:nvPicPr>
          <p:cNvPr id="279556" name="Picture 1" descr="F:\study\fall_08\7ds\weekly_report\2008-9-21\heming_2008-9-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55738" y="1524000"/>
            <a:ext cx="7070725" cy="4419600"/>
          </a:xfrm>
          <a:noFill/>
          <a:ln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Interfaces: Transportation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590800"/>
            <a:ext cx="2667000" cy="1998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3800" y="4572000"/>
            <a:ext cx="114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1435 mm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4953000"/>
            <a:ext cx="2225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1830 (Stephenson)</a:t>
            </a:r>
          </a:p>
          <a:p>
            <a:r>
              <a:rPr lang="en-US" sz="1800" dirty="0" smtClean="0"/>
              <a:t>1846 UK Gauge Act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71600"/>
            <a:ext cx="1143000" cy="923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417780"/>
            <a:ext cx="1295400" cy="864680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7" idx="3"/>
            <a:endCxn id="8" idx="1"/>
          </p:cNvCxnSpPr>
          <p:nvPr/>
        </p:nvCxnSpPr>
        <p:spPr bwMode="auto">
          <a:xfrm>
            <a:off x="1371600" y="1833582"/>
            <a:ext cx="685800" cy="165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5715000"/>
            <a:ext cx="1143000" cy="914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76800" y="5867400"/>
            <a:ext cx="46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12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43600" y="28194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About 60% of world railroad mileage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Generic service model?</a:t>
            </a:r>
          </a:p>
        </p:txBody>
      </p:sp>
      <p:graphicFrame>
        <p:nvGraphicFramePr>
          <p:cNvPr id="295966" name="Object 30"/>
          <p:cNvGraphicFramePr>
            <a:graphicFrameLocks noChangeAspect="1"/>
          </p:cNvGraphicFramePr>
          <p:nvPr>
            <p:ph sz="half" idx="4294967295"/>
          </p:nvPr>
        </p:nvGraphicFramePr>
        <p:xfrm>
          <a:off x="1828800" y="5257800"/>
          <a:ext cx="542925" cy="590550"/>
        </p:xfrm>
        <a:graphic>
          <a:graphicData uri="http://schemas.openxmlformats.org/presentationml/2006/ole">
            <p:oleObj spid="_x0000_s142338" name="Bitmap Image" r:id="rId3" imgW="542857" imgH="590476" progId="">
              <p:embed/>
            </p:oleObj>
          </a:graphicData>
        </a:graphic>
      </p:graphicFrame>
      <p:graphicFrame>
        <p:nvGraphicFramePr>
          <p:cNvPr id="295968" name="Object 32"/>
          <p:cNvGraphicFramePr>
            <a:graphicFrameLocks noChangeAspect="1"/>
          </p:cNvGraphicFramePr>
          <p:nvPr>
            <p:ph sz="quarter" idx="4294967295"/>
          </p:nvPr>
        </p:nvGraphicFramePr>
        <p:xfrm>
          <a:off x="3352800" y="5257800"/>
          <a:ext cx="371475" cy="561975"/>
        </p:xfrm>
        <a:graphic>
          <a:graphicData uri="http://schemas.openxmlformats.org/presentationml/2006/ole">
            <p:oleObj spid="_x0000_s142339" name="Bitmap Image" r:id="rId4" imgW="371527" imgH="561905" progId="">
              <p:embed/>
            </p:oleObj>
          </a:graphicData>
        </a:graphic>
      </p:graphicFrame>
      <p:sp>
        <p:nvSpPr>
          <p:cNvPr id="295941" name="Rectangle 5"/>
          <p:cNvSpPr>
            <a:spLocks noChangeArrowheads="1"/>
          </p:cNvSpPr>
          <p:nvPr/>
        </p:nvSpPr>
        <p:spPr bwMode="auto">
          <a:xfrm>
            <a:off x="1524000" y="2819400"/>
            <a:ext cx="7162800" cy="838200"/>
          </a:xfrm>
          <a:prstGeom prst="rect">
            <a:avLst/>
          </a:prstGeom>
          <a:solidFill>
            <a:srgbClr val="3399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Opportunistic Network Framework – get(), set(), put(), rm()</a:t>
            </a:r>
          </a:p>
        </p:txBody>
      </p:sp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1524000" y="4191000"/>
            <a:ext cx="1143000" cy="838200"/>
          </a:xfrm>
          <a:prstGeom prst="rect">
            <a:avLst/>
          </a:prstGeom>
          <a:solidFill>
            <a:srgbClr val="CCFFCC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ZigBee</a:t>
            </a:r>
          </a:p>
        </p:txBody>
      </p:sp>
      <p:sp>
        <p:nvSpPr>
          <p:cNvPr id="295951" name="Rectangle 15"/>
          <p:cNvSpPr>
            <a:spLocks noChangeArrowheads="1"/>
          </p:cNvSpPr>
          <p:nvPr/>
        </p:nvSpPr>
        <p:spPr bwMode="auto">
          <a:xfrm>
            <a:off x="2971800" y="4191000"/>
            <a:ext cx="1143000" cy="838200"/>
          </a:xfrm>
          <a:prstGeom prst="rect">
            <a:avLst/>
          </a:prstGeom>
          <a:solidFill>
            <a:srgbClr val="CCFFCC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BlueTooth</a:t>
            </a:r>
          </a:p>
        </p:txBody>
      </p:sp>
      <p:sp>
        <p:nvSpPr>
          <p:cNvPr id="295953" name="Rectangle 17"/>
          <p:cNvSpPr>
            <a:spLocks noChangeArrowheads="1"/>
          </p:cNvSpPr>
          <p:nvPr/>
        </p:nvSpPr>
        <p:spPr bwMode="auto">
          <a:xfrm>
            <a:off x="4495800" y="4191000"/>
            <a:ext cx="1143000" cy="838200"/>
          </a:xfrm>
          <a:prstGeom prst="rect">
            <a:avLst/>
          </a:prstGeom>
          <a:solidFill>
            <a:srgbClr val="CCFFCC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mDNS/</a:t>
            </a:r>
          </a:p>
          <a:p>
            <a:pPr algn="ctr"/>
            <a:r>
              <a:rPr lang="en-US"/>
              <a:t>DNS-SD</a:t>
            </a:r>
          </a:p>
        </p:txBody>
      </p:sp>
      <p:sp>
        <p:nvSpPr>
          <p:cNvPr id="295954" name="Rectangle 18"/>
          <p:cNvSpPr>
            <a:spLocks noChangeArrowheads="1"/>
          </p:cNvSpPr>
          <p:nvPr/>
        </p:nvSpPr>
        <p:spPr bwMode="auto">
          <a:xfrm>
            <a:off x="6019800" y="4191000"/>
            <a:ext cx="1143000" cy="838200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DHTs?</a:t>
            </a:r>
          </a:p>
        </p:txBody>
      </p:sp>
      <p:sp>
        <p:nvSpPr>
          <p:cNvPr id="295955" name="Rectangle 19"/>
          <p:cNvSpPr>
            <a:spLocks noChangeArrowheads="1"/>
          </p:cNvSpPr>
          <p:nvPr/>
        </p:nvSpPr>
        <p:spPr bwMode="auto">
          <a:xfrm>
            <a:off x="7543800" y="4191000"/>
            <a:ext cx="1143000" cy="838200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Gnutella?</a:t>
            </a:r>
          </a:p>
        </p:txBody>
      </p:sp>
      <p:pic>
        <p:nvPicPr>
          <p:cNvPr id="295970" name="Picture 3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4724400" y="5181600"/>
            <a:ext cx="762000" cy="762000"/>
          </a:xfrm>
          <a:noFill/>
          <a:ln/>
        </p:spPr>
      </p:pic>
      <p:sp>
        <p:nvSpPr>
          <p:cNvPr id="295972" name="Line 36"/>
          <p:cNvSpPr>
            <a:spLocks noChangeShapeType="1"/>
          </p:cNvSpPr>
          <p:nvPr/>
        </p:nvSpPr>
        <p:spPr bwMode="auto">
          <a:xfrm>
            <a:off x="5867400" y="3886200"/>
            <a:ext cx="0" cy="2286000"/>
          </a:xfrm>
          <a:prstGeom prst="line">
            <a:avLst/>
          </a:prstGeom>
          <a:noFill/>
          <a:ln w="9525">
            <a:solidFill>
              <a:srgbClr val="CC66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95986" name="Object 50"/>
          <p:cNvGraphicFramePr>
            <a:graphicFrameLocks noChangeAspect="1"/>
          </p:cNvGraphicFramePr>
          <p:nvPr>
            <p:ph idx="1"/>
          </p:nvPr>
        </p:nvGraphicFramePr>
        <p:xfrm>
          <a:off x="6781800" y="5105400"/>
          <a:ext cx="1228725" cy="962025"/>
        </p:xfrm>
        <a:graphic>
          <a:graphicData uri="http://schemas.openxmlformats.org/presentationml/2006/ole">
            <p:oleObj spid="_x0000_s142340" name="Bitmap Image" r:id="rId6" imgW="1228571" imgH="961905" progId="">
              <p:embed/>
            </p:oleObj>
          </a:graphicData>
        </a:graphic>
      </p:graphicFrame>
      <p:sp>
        <p:nvSpPr>
          <p:cNvPr id="295989" name="Line 53"/>
          <p:cNvSpPr>
            <a:spLocks noChangeShapeType="1"/>
          </p:cNvSpPr>
          <p:nvPr/>
        </p:nvSpPr>
        <p:spPr bwMode="auto">
          <a:xfrm>
            <a:off x="2133600" y="3657600"/>
            <a:ext cx="0" cy="5334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990" name="Line 54"/>
          <p:cNvSpPr>
            <a:spLocks noChangeShapeType="1"/>
          </p:cNvSpPr>
          <p:nvPr/>
        </p:nvSpPr>
        <p:spPr bwMode="auto">
          <a:xfrm>
            <a:off x="3581400" y="3657600"/>
            <a:ext cx="0" cy="5334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991" name="Line 55"/>
          <p:cNvSpPr>
            <a:spLocks noChangeShapeType="1"/>
          </p:cNvSpPr>
          <p:nvPr/>
        </p:nvSpPr>
        <p:spPr bwMode="auto">
          <a:xfrm>
            <a:off x="5029200" y="3657600"/>
            <a:ext cx="0" cy="5334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992" name="Line 56"/>
          <p:cNvSpPr>
            <a:spLocks noChangeShapeType="1"/>
          </p:cNvSpPr>
          <p:nvPr/>
        </p:nvSpPr>
        <p:spPr bwMode="auto">
          <a:xfrm>
            <a:off x="6629400" y="3657600"/>
            <a:ext cx="0" cy="533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993" name="Line 57"/>
          <p:cNvSpPr>
            <a:spLocks noChangeShapeType="1"/>
          </p:cNvSpPr>
          <p:nvPr/>
        </p:nvSpPr>
        <p:spPr bwMode="auto">
          <a:xfrm>
            <a:off x="8153400" y="3657600"/>
            <a:ext cx="0" cy="533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994" name="Rectangle 58"/>
          <p:cNvSpPr>
            <a:spLocks noChangeArrowheads="1"/>
          </p:cNvSpPr>
          <p:nvPr/>
        </p:nvSpPr>
        <p:spPr bwMode="auto">
          <a:xfrm>
            <a:off x="3810000" y="1524000"/>
            <a:ext cx="2133600" cy="838200"/>
          </a:xfrm>
          <a:prstGeom prst="rect">
            <a:avLst/>
          </a:prstGeom>
          <a:solidFill>
            <a:srgbClr val="66CC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Application</a:t>
            </a:r>
          </a:p>
        </p:txBody>
      </p:sp>
      <p:sp>
        <p:nvSpPr>
          <p:cNvPr id="295995" name="Line 59"/>
          <p:cNvSpPr>
            <a:spLocks noChangeShapeType="1"/>
          </p:cNvSpPr>
          <p:nvPr/>
        </p:nvSpPr>
        <p:spPr bwMode="auto">
          <a:xfrm>
            <a:off x="4876800" y="2362200"/>
            <a:ext cx="0" cy="457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996" name="Line 60"/>
          <p:cNvSpPr>
            <a:spLocks noChangeShapeType="1"/>
          </p:cNvSpPr>
          <p:nvPr/>
        </p:nvSpPr>
        <p:spPr bwMode="auto">
          <a:xfrm>
            <a:off x="4343400" y="3886200"/>
            <a:ext cx="0" cy="2286000"/>
          </a:xfrm>
          <a:prstGeom prst="line">
            <a:avLst/>
          </a:prstGeom>
          <a:noFill/>
          <a:ln w="9525">
            <a:solidFill>
              <a:srgbClr val="CC66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5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95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95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95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95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95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5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5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95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95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95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95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95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95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9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5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9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95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95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41" grpId="0" animBg="1"/>
      <p:bldP spid="295942" grpId="0" animBg="1"/>
      <p:bldP spid="295951" grpId="0" animBg="1"/>
      <p:bldP spid="295953" grpId="0" animBg="1"/>
      <p:bldP spid="295954" grpId="0" animBg="1"/>
      <p:bldP spid="295955" grpId="0" animBg="1"/>
      <p:bldP spid="295972" grpId="0" animBg="1"/>
      <p:bldP spid="295989" grpId="0" animBg="1"/>
      <p:bldP spid="295990" grpId="0" animBg="1"/>
      <p:bldP spid="295991" grpId="0" animBg="1"/>
      <p:bldP spid="295992" grpId="0" animBg="1"/>
      <p:bldP spid="295993" grpId="0" animBg="1"/>
      <p:bldP spid="295994" grpId="0" animBg="1"/>
      <p:bldP spid="295995" grpId="0" animBg="1"/>
      <p:bldP spid="29599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8229600" cy="4953000"/>
          </a:xfrm>
        </p:spPr>
        <p:txBody>
          <a:bodyPr/>
          <a:lstStyle/>
          <a:p>
            <a:r>
              <a:rPr lang="en-US" dirty="0" smtClean="0"/>
              <a:t>Abandon notion of a clean-slate next-generation Internet</a:t>
            </a:r>
          </a:p>
          <a:p>
            <a:pPr lvl="1"/>
            <a:r>
              <a:rPr lang="en-US" dirty="0" smtClean="0"/>
              <a:t>that magically fixes all of our problems</a:t>
            </a:r>
          </a:p>
          <a:p>
            <a:r>
              <a:rPr lang="en-US" dirty="0" smtClean="0"/>
              <a:t>Need for good engineering solutions</a:t>
            </a:r>
          </a:p>
          <a:p>
            <a:pPr lvl="1"/>
            <a:r>
              <a:rPr lang="en-US" dirty="0" smtClean="0"/>
              <a:t>with user needs, not (just) vendor needs</a:t>
            </a:r>
          </a:p>
          <a:p>
            <a:r>
              <a:rPr lang="en-US" dirty="0" smtClean="0"/>
              <a:t>Research driven by real, not imagined, problems</a:t>
            </a:r>
            <a:endParaRPr lang="en-US" dirty="0" smtClean="0"/>
          </a:p>
          <a:p>
            <a:pPr lvl="1"/>
            <a:r>
              <a:rPr lang="en-US" dirty="0" smtClean="0"/>
              <a:t>factor 10 problems: reliability &amp; </a:t>
            </a:r>
            <a:r>
              <a:rPr lang="en-US" dirty="0" err="1" smtClean="0"/>
              <a:t>OpEx</a:t>
            </a:r>
            <a:endParaRPr lang="en-US" dirty="0" smtClean="0"/>
          </a:p>
          <a:p>
            <a:pPr lvl="1"/>
            <a:r>
              <a:rPr lang="en-US" dirty="0" smtClean="0"/>
              <a:t>more </a:t>
            </a:r>
            <a:r>
              <a:rPr lang="en-US" dirty="0" smtClean="0"/>
              <a:t>reliability and usability, less sensor networks</a:t>
            </a:r>
          </a:p>
          <a:p>
            <a:r>
              <a:rPr lang="en-US" dirty="0" smtClean="0"/>
              <a:t>Build a 5-nines network out of unreliable components</a:t>
            </a:r>
          </a:p>
          <a:p>
            <a:r>
              <a:rPr lang="en-US" dirty="0" smtClean="0"/>
              <a:t>Make network disruptions less visible</a:t>
            </a:r>
          </a:p>
          <a:p>
            <a:r>
              <a:rPr lang="en-US" dirty="0" smtClean="0"/>
              <a:t>Transition </a:t>
            </a:r>
            <a:r>
              <a:rPr lang="en-US" dirty="0"/>
              <a:t>to “self-service” networks</a:t>
            </a:r>
          </a:p>
          <a:p>
            <a:pPr lvl="1"/>
            <a:r>
              <a:rPr lang="en-US" dirty="0"/>
              <a:t>support non-technical users, not just </a:t>
            </a:r>
            <a:r>
              <a:rPr lang="en-US" dirty="0" err="1"/>
              <a:t>NOCs</a:t>
            </a:r>
            <a:r>
              <a:rPr lang="en-US" dirty="0"/>
              <a:t> running HP </a:t>
            </a:r>
            <a:r>
              <a:rPr lang="en-US" dirty="0" err="1"/>
              <a:t>OpenView</a:t>
            </a:r>
            <a:r>
              <a:rPr lang="en-US" dirty="0"/>
              <a:t> or </a:t>
            </a:r>
            <a:r>
              <a:rPr lang="en-US" dirty="0" smtClean="0"/>
              <a:t>Tivoli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Interfaces: Phone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819400"/>
            <a:ext cx="1666240" cy="1041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3962400"/>
            <a:ext cx="743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1970s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1559540" cy="1250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2819400"/>
            <a:ext cx="1219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1949</a:t>
            </a:r>
          </a:p>
          <a:p>
            <a:r>
              <a:rPr lang="en-US" sz="1200" dirty="0" smtClean="0"/>
              <a:t>Modular: 1975-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1143000"/>
            <a:ext cx="1828800" cy="1828800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6" idx="3"/>
            <a:endCxn id="9" idx="1"/>
          </p:cNvCxnSpPr>
          <p:nvPr/>
        </p:nvCxnSpPr>
        <p:spPr bwMode="auto">
          <a:xfrm flipV="1">
            <a:off x="1559540" y="2057400"/>
            <a:ext cx="802660" cy="158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953000" y="2819400"/>
            <a:ext cx="880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RJ11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3505200"/>
            <a:ext cx="1581150" cy="9535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09800" y="4495800"/>
            <a:ext cx="1609936" cy="830997"/>
          </a:xfrm>
          <a:prstGeom prst="rect">
            <a:avLst/>
          </a:prstGeom>
          <a:solidFill>
            <a:schemeClr val="accent3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4 kHz spectrum</a:t>
            </a:r>
          </a:p>
          <a:p>
            <a:r>
              <a:rPr lang="en-US" sz="1600" dirty="0" smtClean="0"/>
              <a:t>48 V off-hook</a:t>
            </a:r>
          </a:p>
          <a:p>
            <a:r>
              <a:rPr lang="en-US" sz="1600" dirty="0" smtClean="0"/>
              <a:t>275 mV audio</a:t>
            </a:r>
            <a:endParaRPr lang="en-US" sz="160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Sarnoff 2009 (Princeton, NJ)</a:t>
            </a: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racle">
  <a:themeElements>
    <a:clrScheme name="orac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racle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orac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c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c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c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c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c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c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c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c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c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c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c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HD:Users:hgs:Desktop:oracle.ppt</Template>
  <TotalTime>5190</TotalTime>
  <Words>4502</Words>
  <Application>Microsoft PowerPoint</Application>
  <PresentationFormat>On-screen Show (4:3)</PresentationFormat>
  <Paragraphs>974</Paragraphs>
  <Slides>81</Slides>
  <Notes>30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3" baseType="lpstr">
      <vt:lpstr>oracle</vt:lpstr>
      <vt:lpstr>Bitmap Image</vt:lpstr>
      <vt:lpstr>Networking - Civil engineering for the 21st century</vt:lpstr>
      <vt:lpstr>Overview</vt:lpstr>
      <vt:lpstr>IP as a core infrastructure interface</vt:lpstr>
      <vt:lpstr>The great infrastructure</vt:lpstr>
      <vt:lpstr>The Internet as core civil infrastructure</vt:lpstr>
      <vt:lpstr>Interfaces: Energy</vt:lpstr>
      <vt:lpstr>Interfaces: Paper-based information</vt:lpstr>
      <vt:lpstr>Interfaces: Transportation</vt:lpstr>
      <vt:lpstr>Interfaces: Phone system</vt:lpstr>
      <vt:lpstr>Other long-lived interfaces</vt:lpstr>
      <vt:lpstr>What makes interfaces permanent?</vt:lpstr>
      <vt:lpstr>Extrapolating from history</vt:lpstr>
      <vt:lpstr>Integrating infrastructures: Energy</vt:lpstr>
      <vt:lpstr>Example: Possible IETF RECIPE effort</vt:lpstr>
      <vt:lpstr>What role does research need to play?</vt:lpstr>
      <vt:lpstr>Pasteur’s quadrant</vt:lpstr>
      <vt:lpstr>Network research  reality</vt:lpstr>
      <vt:lpstr>Planning vs. Evolution</vt:lpstr>
      <vt:lpstr>Are we an engineering discipline?</vt:lpstr>
      <vt:lpstr>Internet and networks timeline</vt:lpstr>
      <vt:lpstr>Completing the migration of comm. applications</vt:lpstr>
      <vt:lpstr>Migration of applications, cont’d.</vt:lpstr>
      <vt:lpstr>Aside: technology evolution</vt:lpstr>
      <vt:lpstr>Why is the Internet ossifying?</vt:lpstr>
      <vt:lpstr>Building Internet applications</vt:lpstr>
      <vt:lpstr>The many Internets</vt:lpstr>
      <vt:lpstr>Which Internet are you connected to?</vt:lpstr>
      <vt:lpstr>Cause of death for the next big thing</vt:lpstr>
      <vt:lpstr>The two-port Internet</vt:lpstr>
      <vt:lpstr>More than just Internet Classic </vt:lpstr>
      <vt:lpstr>Networks beyond the Internet, cont’d</vt:lpstr>
      <vt:lpstr>What defines the Internet?</vt:lpstr>
      <vt:lpstr>IP model</vt:lpstr>
      <vt:lpstr>Basic IP service model</vt:lpstr>
      <vt:lpstr>Myth #1: Addresses are global &amp; constant</vt:lpstr>
      <vt:lpstr>Myth #2: Connectivity commutes, associates</vt:lpstr>
      <vt:lpstr>Myth #2a: Bidirectional connectivity</vt:lpstr>
      <vt:lpstr>Myth #3: End-to-end delay of 1st packet typical</vt:lpstr>
      <vt:lpstr>Addressing assumptions</vt:lpstr>
      <vt:lpstr>Other assumptions</vt:lpstr>
      <vt:lpstr>Causes</vt:lpstr>
      <vt:lpstr>Research challenges</vt:lpstr>
      <vt:lpstr>User challenges vs. research challenges</vt:lpstr>
      <vt:lpstr>A7: Anytime Anywhere Affordable Access to Anything by Anyone Authorized</vt:lpstr>
      <vt:lpstr>Network challenges</vt:lpstr>
      <vt:lpstr>Example: BGP growth</vt:lpstr>
      <vt:lpstr>Network of the (near) future</vt:lpstr>
      <vt:lpstr>Need for new network abstractions</vt:lpstr>
      <vt:lpstr>What about security?</vt:lpstr>
      <vt:lpstr>What about security?</vt:lpstr>
      <vt:lpstr>Usability: Email configuration</vt:lpstr>
      <vt:lpstr>Usability: SIP configuration</vt:lpstr>
      <vt:lpstr>Usability: Interconnected devices</vt:lpstr>
      <vt:lpstr>Mobile why’s </vt:lpstr>
      <vt:lpstr>Examples of “invisible” behavior</vt:lpstr>
      <vt:lpstr>Protocol &amp; UI design guidelines</vt:lpstr>
      <vt:lpstr>Increasing reliability and usability through end system diagnostics</vt:lpstr>
      <vt:lpstr>Circle of blame</vt:lpstr>
      <vt:lpstr>Diagnostic undecidability</vt:lpstr>
      <vt:lpstr>Traditional network management model</vt:lpstr>
      <vt:lpstr>Old assumptions, now wrong</vt:lpstr>
      <vt:lpstr>Managing the protocol stack</vt:lpstr>
      <vt:lpstr>Types of failures</vt:lpstr>
      <vt:lpstr>Examples of additional problems</vt:lpstr>
      <vt:lpstr>Fault localization</vt:lpstr>
      <vt:lpstr>Do You See What I See?</vt:lpstr>
      <vt:lpstr>Project: “Do You See What I See?”</vt:lpstr>
      <vt:lpstr>DYSWIS overview</vt:lpstr>
      <vt:lpstr>Architecture</vt:lpstr>
      <vt:lpstr>Example rule</vt:lpstr>
      <vt:lpstr>Implementation</vt:lpstr>
      <vt:lpstr>7DS and opportunistic networks: exploring networks beyond the Internet</vt:lpstr>
      <vt:lpstr>Slide 73</vt:lpstr>
      <vt:lpstr>Web Delivery Model</vt:lpstr>
      <vt:lpstr>Search Engine</vt:lpstr>
      <vt:lpstr>Email exchange</vt:lpstr>
      <vt:lpstr>BonAHA framework</vt:lpstr>
      <vt:lpstr>Bulletin Board System</vt:lpstr>
      <vt:lpstr>Local Microblogging</vt:lpstr>
      <vt:lpstr>Generic service model?</vt:lpstr>
      <vt:lpstr>Conclusion</vt:lpstr>
    </vt:vector>
  </TitlesOfParts>
  <Company>Columbia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Self Fault-Diagnosis for SIP Multimedia Applications</dc:title>
  <dc:creator>Henning Schulzrinne</dc:creator>
  <cp:lastModifiedBy>Henning Schulzrinne</cp:lastModifiedBy>
  <cp:revision>43</cp:revision>
  <dcterms:created xsi:type="dcterms:W3CDTF">2009-04-01T16:42:04Z</dcterms:created>
  <dcterms:modified xsi:type="dcterms:W3CDTF">2009-04-01T16:45:06Z</dcterms:modified>
</cp:coreProperties>
</file>