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1" r:id="rId2"/>
  </p:sldMasterIdLst>
  <p:notesMasterIdLst>
    <p:notesMasterId r:id="rId58"/>
  </p:notesMasterIdLst>
  <p:sldIdLst>
    <p:sldId id="256" r:id="rId3"/>
    <p:sldId id="621" r:id="rId4"/>
    <p:sldId id="391" r:id="rId5"/>
    <p:sldId id="486" r:id="rId6"/>
    <p:sldId id="392" r:id="rId7"/>
    <p:sldId id="390" r:id="rId8"/>
    <p:sldId id="398" r:id="rId9"/>
    <p:sldId id="266" r:id="rId10"/>
    <p:sldId id="268" r:id="rId11"/>
    <p:sldId id="396" r:id="rId12"/>
    <p:sldId id="400" r:id="rId13"/>
    <p:sldId id="269" r:id="rId14"/>
    <p:sldId id="399" r:id="rId15"/>
    <p:sldId id="409" r:id="rId16"/>
    <p:sldId id="527" r:id="rId17"/>
    <p:sldId id="403" r:id="rId18"/>
    <p:sldId id="270" r:id="rId19"/>
    <p:sldId id="397" r:id="rId20"/>
    <p:sldId id="411" r:id="rId21"/>
    <p:sldId id="410" r:id="rId22"/>
    <p:sldId id="414" r:id="rId23"/>
    <p:sldId id="415" r:id="rId24"/>
    <p:sldId id="406" r:id="rId25"/>
    <p:sldId id="622" r:id="rId26"/>
    <p:sldId id="484" r:id="rId27"/>
    <p:sldId id="504" r:id="rId28"/>
    <p:sldId id="530" r:id="rId29"/>
    <p:sldId id="531" r:id="rId30"/>
    <p:sldId id="532" r:id="rId31"/>
    <p:sldId id="422" r:id="rId32"/>
    <p:sldId id="423" r:id="rId33"/>
    <p:sldId id="518" r:id="rId34"/>
    <p:sldId id="519" r:id="rId35"/>
    <p:sldId id="520" r:id="rId36"/>
    <p:sldId id="521" r:id="rId37"/>
    <p:sldId id="440" r:id="rId38"/>
    <p:sldId id="441" r:id="rId39"/>
    <p:sldId id="426" r:id="rId40"/>
    <p:sldId id="427" r:id="rId41"/>
    <p:sldId id="428" r:id="rId42"/>
    <p:sldId id="429" r:id="rId43"/>
    <p:sldId id="432" r:id="rId44"/>
    <p:sldId id="430" r:id="rId45"/>
    <p:sldId id="433" r:id="rId46"/>
    <p:sldId id="434" r:id="rId47"/>
    <p:sldId id="435" r:id="rId48"/>
    <p:sldId id="437" r:id="rId49"/>
    <p:sldId id="533" r:id="rId50"/>
    <p:sldId id="623" r:id="rId51"/>
    <p:sldId id="534" r:id="rId52"/>
    <p:sldId id="536" r:id="rId53"/>
    <p:sldId id="262" r:id="rId54"/>
    <p:sldId id="261" r:id="rId55"/>
    <p:sldId id="540" r:id="rId56"/>
    <p:sldId id="26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C8FF00"/>
    <a:srgbClr val="FFFF99"/>
    <a:srgbClr val="80FF00"/>
    <a:srgbClr val="FFFF00"/>
    <a:srgbClr val="66FF33"/>
    <a:srgbClr val="FF9900"/>
    <a:srgbClr val="FF33C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8021" autoAdjust="0"/>
    <p:restoredTop sz="84255" autoAdjust="0"/>
  </p:normalViewPr>
  <p:slideViewPr>
    <p:cSldViewPr>
      <p:cViewPr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notesViewPr>
    <p:cSldViewPr>
      <p:cViewPr varScale="1">
        <p:scale>
          <a:sx n="110" d="100"/>
          <a:sy n="110" d="100"/>
        </p:scale>
        <p:origin x="-2554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3.e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3.e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754C-B0B0-407D-84EB-F21094F6423D}" type="datetimeFigureOut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4D841-CD40-42D9-BE60-A6614A1714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SIP Forum mandates TLS between enterprises and service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300,000 subscriber</a:t>
            </a:r>
          </a:p>
          <a:p>
            <a:endParaRPr lang="en-US" dirty="0" smtClean="0"/>
          </a:p>
          <a:p>
            <a:r>
              <a:rPr lang="en-US" dirty="0" smtClean="0"/>
              <a:t>1 registration per-hour: 300,000 BHCA   -&gt;   83 requests per second</a:t>
            </a:r>
          </a:p>
          <a:p>
            <a:endParaRPr lang="en-US" dirty="0" smtClean="0"/>
          </a:p>
          <a:p>
            <a:r>
              <a:rPr lang="en-US" dirty="0" smtClean="0"/>
              <a:t>Average call duration is 180 seconds, traffic 0.1 erlang, </a:t>
            </a:r>
          </a:p>
          <a:p>
            <a:endParaRPr lang="en-US" dirty="0" smtClean="0"/>
          </a:p>
          <a:p>
            <a:r>
              <a:rPr lang="en-US" dirty="0" smtClean="0"/>
              <a:t>300,000 * </a:t>
            </a:r>
          </a:p>
          <a:p>
            <a:endParaRPr lang="en-US" dirty="0" smtClean="0"/>
          </a:p>
          <a:p>
            <a:r>
              <a:rPr lang="en-US" dirty="0" smtClean="0"/>
              <a:t>1 person: (3600 / 180) * 0.1 </a:t>
            </a:r>
          </a:p>
          <a:p>
            <a:endParaRPr lang="en-US" dirty="0" smtClean="0"/>
          </a:p>
          <a:p>
            <a:r>
              <a:rPr lang="en-US" dirty="0" smtClean="0"/>
              <a:t>300,000 * (3600/180) * 0.1=600,000 BHCA </a:t>
            </a:r>
          </a:p>
          <a:p>
            <a:r>
              <a:rPr lang="en-US" dirty="0" smtClean="0"/>
              <a:t>600,000/3600</a:t>
            </a:r>
            <a:r>
              <a:rPr lang="en-US" baseline="0" dirty="0" smtClean="0"/>
              <a:t> </a:t>
            </a:r>
            <a:r>
              <a:rPr lang="en-US" dirty="0" smtClean="0"/>
              <a:t>-&gt; 167 calls/second (including BYE)</a:t>
            </a:r>
          </a:p>
          <a:p>
            <a:endParaRPr lang="en-US" dirty="0" smtClean="0"/>
          </a:p>
          <a:p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(# open sockets, file descriptors)   </a:t>
            </a:r>
          </a:p>
          <a:p>
            <a:r>
              <a:rPr lang="en-US" kern="0" dirty="0" smtClean="0">
                <a:solidFill>
                  <a:srgbClr val="000000"/>
                </a:solidFill>
              </a:rPr>
              <a:t>(# max TCP connections, # child processes)</a:t>
            </a:r>
          </a:p>
          <a:p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(timeout mechanism fix 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70% CPU reduction)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75865-2406-4ED6-886C-5CC53A3273D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: American Idol </a:t>
            </a:r>
          </a:p>
          <a:p>
            <a:endParaRPr lang="en-US" sz="12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: Thanksgiving, New Year’s Day, and Mother's Day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such as those affected by earthquakes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Real-life</a:t>
            </a:r>
            <a:r>
              <a:rPr lang="en-US" baseline="0" dirty="0" smtClean="0"/>
              <a:t> example of avalanche restart: </a:t>
            </a:r>
            <a:r>
              <a:rPr lang="en-US" dirty="0" smtClean="0"/>
              <a:t>we had a fairly large power outage not to long ago</a:t>
            </a:r>
            <a:br>
              <a:rPr lang="en-US" dirty="0" smtClean="0"/>
            </a:br>
            <a:r>
              <a:rPr lang="en-US" dirty="0" smtClean="0"/>
              <a:t>affecting a fairly wide area of the east of the UK.  When the power</a:t>
            </a:r>
            <a:br>
              <a:rPr lang="en-US" dirty="0" smtClean="0"/>
            </a:br>
            <a:r>
              <a:rPr lang="en-US" dirty="0" smtClean="0"/>
              <a:t>was restored, we saw a huge number of REGISTERs hit our platform all</a:t>
            </a:r>
            <a:br>
              <a:rPr lang="en-US" dirty="0" smtClean="0"/>
            </a:br>
            <a:r>
              <a:rPr lang="en-US" dirty="0" smtClean="0"/>
              <a:t>within a second or two - presumably because the same vendor/model</a:t>
            </a:r>
            <a:br>
              <a:rPr lang="en-US" dirty="0" smtClean="0"/>
            </a:br>
            <a:r>
              <a:rPr lang="en-US" dirty="0" smtClean="0"/>
              <a:t>takes the same time to boot up wherever it is - which caused a mini</a:t>
            </a:r>
            <a:br>
              <a:rPr lang="en-US" dirty="0" smtClean="0"/>
            </a:br>
            <a:r>
              <a:rPr lang="en-US" dirty="0" smtClean="0"/>
              <a:t>DoS against our registration servers thanks to the avalanche effect.</a:t>
            </a:r>
            <a:br>
              <a:rPr lang="en-US" dirty="0" smtClean="0"/>
            </a:br>
            <a:r>
              <a:rPr lang="en-US" dirty="0" smtClean="0"/>
              <a:t>Most annoyingly, these devices all retransmitted at exactly the same</a:t>
            </a:r>
            <a:br>
              <a:rPr lang="en-US" dirty="0" smtClean="0"/>
            </a:br>
            <a:r>
              <a:rPr lang="en-US" dirty="0" smtClean="0"/>
              <a:t>time X seconds later, causing a spike followed by plenty of spare</a:t>
            </a:r>
            <a:br>
              <a:rPr lang="en-US" dirty="0" smtClean="0"/>
            </a:br>
            <a:r>
              <a:rPr lang="en-US" dirty="0" smtClean="0"/>
              <a:t>capacity until they all next tried, etc.</a:t>
            </a:r>
            <a:br>
              <a:rPr lang="en-US" dirty="0" smtClean="0"/>
            </a:b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Cause of overload, it is always that sources sending too much traffic. 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causes of overload: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* reasonable number of sources all sending the traffic to the server (for registration or for a same number) at the same time 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More than usual number of users tries to access the system resource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*a) a server to registrar  - power failure and recovery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*b) server to a set of designated number  - TV commercial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*c) server to a set random numbers - disaster aftermath at the same time because of unexpected event (, ) or  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Who are those added (surge) users?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We define the affected population and the associated servers as an Affected Region. The scope of affected region can be local, e.g., in a) the area that a registrar server covers; the affected region can be global, e.g. in b) or c). In essence, the difference of the local surge vs. global surge is a known population size vs. unknown population size.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Real-life</a:t>
            </a:r>
            <a:r>
              <a:rPr lang="en-US" baseline="0" dirty="0" smtClean="0"/>
              <a:t> example of avalanche restart: </a:t>
            </a:r>
            <a:r>
              <a:rPr lang="en-US" dirty="0" smtClean="0"/>
              <a:t>we had a fairly large power outage not to long ago</a:t>
            </a:r>
            <a:br>
              <a:rPr lang="en-US" dirty="0" smtClean="0"/>
            </a:br>
            <a:r>
              <a:rPr lang="en-US" dirty="0" smtClean="0"/>
              <a:t>affecting a fairly wide area of the east of the UK.  When the power</a:t>
            </a:r>
            <a:br>
              <a:rPr lang="en-US" dirty="0" smtClean="0"/>
            </a:br>
            <a:r>
              <a:rPr lang="en-US" dirty="0" smtClean="0"/>
              <a:t>was restored, we saw a huge number of REGISTERs hit our platform all</a:t>
            </a:r>
            <a:br>
              <a:rPr lang="en-US" dirty="0" smtClean="0"/>
            </a:br>
            <a:r>
              <a:rPr lang="en-US" dirty="0" smtClean="0"/>
              <a:t>within a second or two - presumably because the same vendor/model</a:t>
            </a:r>
            <a:br>
              <a:rPr lang="en-US" dirty="0" smtClean="0"/>
            </a:br>
            <a:r>
              <a:rPr lang="en-US" dirty="0" smtClean="0"/>
              <a:t>takes the same time to boot up wherever it is - which caused a mini</a:t>
            </a:r>
            <a:br>
              <a:rPr lang="en-US" dirty="0" smtClean="0"/>
            </a:br>
            <a:r>
              <a:rPr lang="en-US" dirty="0" smtClean="0"/>
              <a:t>DoS against our registration servers thanks to the avalanche effect.</a:t>
            </a:r>
            <a:br>
              <a:rPr lang="en-US" dirty="0" smtClean="0"/>
            </a:br>
            <a:r>
              <a:rPr lang="en-US" dirty="0" smtClean="0"/>
              <a:t>Most annoyingly, these devices all retransmitted at exactly the same</a:t>
            </a:r>
            <a:br>
              <a:rPr lang="en-US" dirty="0" smtClean="0"/>
            </a:br>
            <a:r>
              <a:rPr lang="en-US" dirty="0" smtClean="0"/>
              <a:t>time X seconds later, causing a spike followed by plenty of spare</a:t>
            </a:r>
            <a:br>
              <a:rPr lang="en-US" dirty="0" smtClean="0"/>
            </a:br>
            <a:r>
              <a:rPr lang="en-US" dirty="0" smtClean="0"/>
              <a:t>capacity until they all next tried, etc.</a:t>
            </a:r>
            <a:br>
              <a:rPr lang="en-US" dirty="0" smtClean="0"/>
            </a:b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Cause of overload, it is always that sources sending too much traffic. 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causes of overload: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* reasonable number of sources all sending the traffic to the server (for registration or for a same number) at the same time 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More than usual number of users tries to access the system resource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*a) a server to registrar  - power failure and recovery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*b) server to a set of designated number  - TV commercial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*c) server to a set random numbers - disaster aftermath at the same time because of unexpected event (, ) or  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Who are those added (surge) users?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cs typeface="Arial" pitchFamily="34" charset="0"/>
              </a:rPr>
              <a:t>We define the affected population and the associated servers as an Affected Region. The scope of affected region can be local, e.g., in a) the area that a registrar server covers; the affected region can be global, e.g. in b) or c). In essence, the difference of the local surge vs. global surge is a known population size vs. unknown population size.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Arial Unicode MS" pitchFamily="34" charset="-122"/>
                <a:cs typeface="Arial Unicode MS" pitchFamily="34" charset="-122"/>
              </a:rPr>
              <a:t>TCP: (dominant for HTTP, increasing for SIP) </a:t>
            </a:r>
          </a:p>
          <a:p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b="0" baseline="0" dirty="0" smtClean="0">
                <a:solidFill>
                  <a:schemeClr val="tx1"/>
                </a:solidFill>
              </a:rPr>
              <a:t>Single Hop: (</a:t>
            </a:r>
            <a:r>
              <a:rPr lang="en-US" b="0" dirty="0" smtClean="0">
                <a:solidFill>
                  <a:schemeClr val="tx1"/>
                </a:solidFill>
              </a:rPr>
              <a:t>client</a:t>
            </a:r>
            <a:r>
              <a:rPr lang="en-US" b="0" baseline="0" dirty="0" smtClean="0">
                <a:solidFill>
                  <a:schemeClr val="tx1"/>
                </a:solidFill>
              </a:rPr>
              <a:t> to server for HTTP, UA to registrar/proxy for SIP)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Arial Unicode MS" pitchFamily="34" charset="-122"/>
              <a:cs typeface="Arial Unicode MS" pitchFamily="34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 flow control aims at avoiding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buffer overflow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specific sender to receiver connection</a:t>
            </a: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 congestion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 aims at 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voiding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IP layer congestion-induced packet loss globally</a:t>
            </a: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overload concerns about many senders to many receivers through series of intermediate proxies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base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Helpful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not sure whether sufficient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rtl="0" eaLnBrk="1" fontAlgn="base" latinLnBrk="0" hangingPunct="1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helpful for UA to registrar/proxy scenario</a:t>
            </a: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preferable for proxy to proxy connection that contains multi-user request aggregate</a:t>
            </a: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SIP pr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otocol retransmission may cause adverse effect</a:t>
            </a:r>
          </a:p>
          <a:p>
            <a:pPr rtl="0" eaLnBrk="1" fontAlgn="auto" latinLnBrk="0" hangingPunct="1"/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transport layer overload control options need to be investigated for SIP overload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need to look at 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pplication layer SIP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overload control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</a:t>
            </a:r>
          </a:p>
          <a:p>
            <a:endParaRPr lang="en-US" dirty="0" smtClean="0"/>
          </a:p>
          <a:p>
            <a:r>
              <a:rPr lang="en-US" dirty="0" smtClean="0"/>
              <a:t>Inherient randamization unless it is an</a:t>
            </a:r>
            <a:r>
              <a:rPr lang="en-US" baseline="0" dirty="0" smtClean="0"/>
              <a:t>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75865-2406-4ED6-886C-5CC53A3273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</a:t>
            </a:r>
          </a:p>
          <a:p>
            <a:endParaRPr lang="en-US" dirty="0" smtClean="0"/>
          </a:p>
          <a:p>
            <a:r>
              <a:rPr lang="en-US" dirty="0" smtClean="0"/>
              <a:t>Inherient randamization unless it is an</a:t>
            </a:r>
            <a:r>
              <a:rPr lang="en-US" baseline="0" dirty="0" smtClean="0"/>
              <a:t>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</a:t>
            </a:r>
          </a:p>
          <a:p>
            <a:endParaRPr lang="en-US" dirty="0" smtClean="0"/>
          </a:p>
          <a:p>
            <a:r>
              <a:rPr lang="en-US" dirty="0" smtClean="0"/>
              <a:t>Inherient randamization unless it is an</a:t>
            </a:r>
            <a:r>
              <a:rPr lang="en-US" baseline="0" dirty="0" smtClean="0"/>
              <a:t>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T1 = 500 ms, increases exponentially</a:t>
            </a:r>
          </a:p>
          <a:p>
            <a:endParaRPr lang="en-US" sz="1200" dirty="0" smtClean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Until total timeout</a:t>
            </a:r>
            <a:r>
              <a:rPr lang="en-US" sz="1200" baseline="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 exceeds 32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06538" marR="0" lvl="3" indent="-1682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>
                <a:tab pos="3946525" algn="l"/>
              </a:tabLst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宋体" pitchFamily="2" charset="-122"/>
              <a:cs typeface="Arial"/>
            </a:endParaRPr>
          </a:p>
          <a:p>
            <a:pPr marL="592138" marR="0" lvl="1" indent="-1682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None/>
              <a:tabLst>
                <a:tab pos="3946525" algn="l"/>
              </a:tabLst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宋体" pitchFamily="2" charset="-122"/>
                <a:cs typeface="Arial"/>
              </a:rPr>
              <a:t>overall sending rate is not reduced.</a:t>
            </a:r>
          </a:p>
          <a:p>
            <a:pPr marL="592138" marR="0" lvl="1" indent="-1682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>
                <a:tab pos="3946525" algn="l"/>
              </a:tabLst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宋体" pitchFamily="2" charset="-122"/>
                <a:cs typeface="Arial"/>
              </a:rPr>
              <a:t>rejecting costs comparable CPU cycles with accepting requests!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34938" marR="0" lvl="0" indent="-1682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–"/>
              <a:tabLst>
                <a:tab pos="3946525" algn="l"/>
              </a:tabLst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宋体" pitchFamily="2" charset="-122"/>
                <a:cs typeface="Arial"/>
              </a:rPr>
              <a:t>Client completely shut off during the period specified</a:t>
            </a:r>
          </a:p>
          <a:p>
            <a:pPr marL="134938" marR="0" lvl="0" indent="-1682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–"/>
              <a:tabLst>
                <a:tab pos="3946525" algn="l"/>
              </a:tabLst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宋体" pitchFamily="2" charset="-122"/>
                <a:cs typeface="Arial"/>
              </a:rPr>
              <a:t>Reducing rate with an on/off pattern, may cause oscillation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high threshold: new INVITE rejected but other messages processed. </a:t>
            </a: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 pitchFamily="2" charset="-122"/>
              <a:cs typeface="Arial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Low threshold: new INVITE processing restored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Example results for win-disc </a:t>
            </a:r>
            <a:endParaRPr kumimoji="0" lang="en-US" altLang="zh-CN" sz="1800" b="0" i="0" u="none" strike="noStrike" kern="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 pitchFamily="2" charset="-122"/>
              <a:cs typeface="Arial"/>
            </a:endParaRP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Unit 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goodput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 w/ Delay Budget (D</a:t>
            </a:r>
            <a:r>
              <a:rPr kumimoji="0" lang="en-US" altLang="zh-CN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) &lt;= 200 ms, Control Interval (CI) = 200 ms </a:t>
            </a: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Goodput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 degraded by 25% D</a:t>
            </a:r>
            <a:r>
              <a:rPr kumimoji="0" lang="en-US" altLang="zh-CN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Arial Unicode MS" pitchFamily="34" charset="-122"/>
                <a:cs typeface="Arial Unicode MS" pitchFamily="34" charset="-122"/>
              </a:rPr>
              <a:t>B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宋体" pitchFamily="2" charset="-122"/>
                <a:cs typeface="Arial"/>
              </a:rPr>
              <a:t> = 500 ms</a:t>
            </a: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 pitchFamily="2" charset="-122"/>
              <a:cs typeface="Arial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Sensitivity of control interval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the smaller CI, the better.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Example results for win-disc, 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at D</a:t>
            </a:r>
            <a:r>
              <a:rPr lang="en-US" altLang="zh-CN" baseline="-25000" dirty="0" smtClean="0">
                <a:ea typeface="Arial Unicode MS" pitchFamily="34" charset="-122"/>
                <a:cs typeface="Arial Unicode MS" pitchFamily="34" charset="-122"/>
              </a:rPr>
              <a:t>B</a:t>
            </a:r>
            <a:r>
              <a:rPr lang="en-US" altLang="zh-CN" dirty="0" smtClean="0">
                <a:ea typeface="宋体" pitchFamily="2" charset="-122"/>
              </a:rPr>
              <a:t> =200 ms CI &lt;= 200 ms sufficient to archive unit </a:t>
            </a:r>
            <a:r>
              <a:rPr lang="en-US" altLang="zh-CN" dirty="0" err="1" smtClean="0">
                <a:ea typeface="宋体" pitchFamily="2" charset="-122"/>
              </a:rPr>
              <a:t>goodput</a:t>
            </a:r>
            <a:r>
              <a:rPr lang="en-US" altLang="zh-CN" dirty="0" smtClean="0">
                <a:ea typeface="宋体" pitchFamily="2" charset="-122"/>
              </a:rPr>
              <a:t> in our scenario</a:t>
            </a: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宋体" pitchFamily="2" charset="-122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 smtClean="0">
                <a:ea typeface="宋体" pitchFamily="2" charset="-122"/>
              </a:rPr>
              <a:t>Realistic proxy to proxy overload likely short periods of bulk loads w/ source arrivals/departures.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</a:t>
            </a:r>
          </a:p>
          <a:p>
            <a:endParaRPr lang="en-US" dirty="0" smtClean="0"/>
          </a:p>
          <a:p>
            <a:r>
              <a:rPr lang="en-US" dirty="0" smtClean="0"/>
              <a:t>Inherient randamization unless it is an</a:t>
            </a:r>
            <a:r>
              <a:rPr lang="en-US" baseline="0" dirty="0" smtClean="0"/>
              <a:t>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</a:t>
            </a:r>
          </a:p>
          <a:p>
            <a:endParaRPr lang="en-US" dirty="0" smtClean="0"/>
          </a:p>
          <a:p>
            <a:r>
              <a:rPr lang="en-US" dirty="0" smtClean="0"/>
              <a:t>Inherient randamization unless it is an</a:t>
            </a:r>
            <a:r>
              <a:rPr lang="en-US" baseline="0" dirty="0" smtClean="0"/>
              <a:t>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75865-2406-4ED6-886C-5CC53A3273D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</a:t>
            </a:r>
          </a:p>
          <a:p>
            <a:endParaRPr lang="en-US" dirty="0" smtClean="0"/>
          </a:p>
          <a:p>
            <a:r>
              <a:rPr lang="en-US" dirty="0" smtClean="0"/>
              <a:t>Inherient randamization unless it is an</a:t>
            </a:r>
            <a:r>
              <a:rPr lang="en-US" baseline="0" dirty="0" smtClean="0"/>
              <a:t>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NSIS: (under IETF </a:t>
            </a:r>
            <a:r>
              <a:rPr lang="en-US" dirty="0" err="1" smtClean="0"/>
              <a:t>standadization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used to plug-in existing algorithms for SIP overload </a:t>
            </a:r>
            <a:r>
              <a:rPr lang="en-US" dirty="0" err="1" smtClean="0"/>
              <a:t>overload</a:t>
            </a:r>
            <a:endParaRPr lang="en-US" dirty="0" smtClean="0"/>
          </a:p>
          <a:p>
            <a:endParaRPr lang="en-US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accepted by the IETF design team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total num phone numbers in US 400+ millions </a:t>
            </a: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PSTN database query for free phone service in the order of 200 to 350 ms</a:t>
            </a: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100 million population, 2calls/busy hour, 50k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qps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.</a:t>
            </a: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Bulk new records adding in (security)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75865-2406-4ED6-886C-5CC53A3273D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no strong evidence that the overall routing has either improved or degraded significantly comparing to 1994 and 1999 measurements</a:t>
            </a: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paths dominated by a single route good for NSIS</a:t>
            </a: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NSIS needs to be aware of significant site-to-site variations </a:t>
            </a: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NSIS simple TTL monitoring effective but insufficient</a:t>
            </a: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Arial"/>
              </a:rPr>
              <a:t>proposed one-way-delay change monitoring mechanism a good complement (e.g. covers 60% TTL-invisible route change in the dataset)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975865-2406-4ED6-886C-5CC53A3273D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0" dirty="0" smtClean="0"/>
              <a:t>- core signaling in Internet Multimedia Subsystem (IMS) for Next Generation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4D841-CD40-42D9-BE60-A6614A17149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s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33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R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"/>
            <a:ext cx="990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2371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2254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6400800" cy="1219200"/>
          </a:xfrm>
        </p:spPr>
        <p:txBody>
          <a:bodyPr/>
          <a:lstStyle>
            <a:lvl1pPr marL="0" indent="0">
              <a:defRPr sz="14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22548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447800"/>
          </a:xfrm>
        </p:spPr>
        <p:txBody>
          <a:bodyPr lIns="91440" tIns="45720" rIns="91440" bIns="45720" anchor="t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0909D0B-35C7-4134-BDEC-4ECD81D0745F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998366-9818-4D3C-875B-C29D53344854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F845960-4A36-4838-8BBE-B8048E51FF03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8BA4D5B-4B32-4998-AB37-67F52146EE37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337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7D97-B50E-45A9-96ED-EFFEA3467EA1}" type="datetime1">
              <a:rPr lang="en-US" altLang="zh-CN" smtClean="0"/>
              <a:pPr/>
              <a:t>1/19/2009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Slide </a:t>
            </a:r>
            <a:fld id="{915E025C-19B3-417E-B245-F83CD428D5A9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s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33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RT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33400"/>
            <a:ext cx="990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23717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22548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6400800" cy="1219200"/>
          </a:xfrm>
        </p:spPr>
        <p:txBody>
          <a:bodyPr/>
          <a:lstStyle>
            <a:lvl1pPr marL="0" indent="0">
              <a:defRPr sz="14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22548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772400" cy="1447800"/>
          </a:xfrm>
        </p:spPr>
        <p:txBody>
          <a:bodyPr lIns="91440" tIns="45720" rIns="91440" bIns="45720" anchor="t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</p:spTree>
  </p:cSld>
  <p:clrMapOvr>
    <a:masterClrMapping/>
  </p:clrMapOvr>
  <p:transition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82F06-A79B-4983-8BAA-8C73DB9872E9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AF6D5-D5F5-4AE6-985B-06EED3989432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9DE29-E74C-47FC-B53B-5663556335B4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6BE00-C4EF-46D6-8FCF-F02E2EA76DFB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F9A60-F37A-4DB0-B339-E57894C5CCAB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0E9C5DB-318A-4CAE-B154-FB1EA96D51C7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789CCA8-C225-4F72-A271-18A1A75A5694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977E2-6CA8-43B6-9117-031EE8C35E36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6115-CE20-4AE8-8E36-30467F94342B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93987-376C-4101-9FD8-2B0E27DC0A93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017AF-452D-4E03-A030-5CE4070E6634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337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30C10-9FEC-495F-9A38-7F781BFD3A5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fld id="{F6EF3B1F-C97C-4CE6-BD66-39166AFD5702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1143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Charles Shen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" y="6477000"/>
            <a:ext cx="990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Slide </a:t>
            </a:r>
            <a:fld id="{3126CB39-E116-4B13-903C-58B6EF3DEF2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fld id="{7F1C230A-B5AE-47D8-AD08-1149C883427D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1143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Charles Shen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" y="6477000"/>
            <a:ext cx="990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Slide </a:t>
            </a:r>
            <a:fld id="{015EB86E-422F-47FB-BA42-A09C492E3DD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fld id="{5ABEC4CC-CAC3-4B58-87E7-7B9238D19168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1143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Charles Shen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" y="6477000"/>
            <a:ext cx="990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Slide </a:t>
            </a:r>
            <a:fld id="{429BA436-CFB5-4C6F-8287-5B001D7D377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90600"/>
            <a:ext cx="4038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1219200" cy="381000"/>
          </a:xfrm>
        </p:spPr>
        <p:txBody>
          <a:bodyPr/>
          <a:lstStyle>
            <a:lvl1pPr>
              <a:defRPr/>
            </a:lvl1pPr>
          </a:lstStyle>
          <a:p>
            <a:fld id="{27F0A3A8-315F-4461-9FA1-7864463655D9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1143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Charles Shen</a:t>
            </a: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62000" y="6477000"/>
            <a:ext cx="990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Slide </a:t>
            </a:r>
            <a:fld id="{57F0993A-FD48-4FEF-92A9-28FB5B35EDC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CD8DA377-5A3F-448A-A49C-3A998B524B1F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6113DB3-B926-47AB-9649-CD1A2B19FB92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36FE173-1A6A-4A7F-A04C-E70F5AA7B3F8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B4EEE9F-04A0-4A0F-94F8-3F06E70667A5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AB195B7-D3AF-43FE-8E00-06D7EBE8B88D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E00A15D-54B9-4A95-B701-FFA76A7EA57C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AF00752-756C-41D9-B451-0DF0F2721F83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5865B1E-8CAC-45C7-BE1E-907337C341A2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8A6A26-0E11-4DF9-9835-7AAD27FEA879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DA8B8D4-75D2-4DA3-8199-DBEB0B8E8C92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CEE6DC9-399E-43B2-A54D-ED62331BFA19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8EF5FA9-1216-4AD6-A893-0998A3FCE1E9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C866D28-F51E-4B9C-9958-E86BACD6E2EB}" type="datetime1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1/19/2009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8B11BF9-F8F3-4707-803F-A46F1F615093}" type="slidenum">
              <a:rPr lang="en-US" sz="1400" kern="1200" smtClean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25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Trebuchet MS" pitchFamily="34" charset="0"/>
                <a:ea typeface="SimSun" pitchFamily="2" charset="-122"/>
              </a:defRPr>
            </a:lvl1pPr>
          </a:lstStyle>
          <a:p>
            <a:fld id="{BE2FC174-5BE8-4290-BCB9-A9CE4D513124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225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770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Trebuchet MS" pitchFamily="34" charset="0"/>
                <a:ea typeface="SimSun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225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Trebuchet MS" pitchFamily="34" charset="0"/>
                <a:ea typeface="SimSun" pitchFamily="2" charset="-12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7200" y="838200"/>
            <a:ext cx="8229600" cy="0"/>
          </a:xfrm>
          <a:prstGeom prst="line">
            <a:avLst/>
          </a:prstGeom>
          <a:noFill/>
          <a:ln w="53975" cmpd="thickThin">
            <a:solidFill>
              <a:srgbClr val="EE003B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032" name="Picture 7" descr="cscu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6477000"/>
            <a:ext cx="838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IRT_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6477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34" name="Rectangle 10"/>
          <p:cNvSpPr>
            <a:spLocks noChangeArrowheads="1"/>
          </p:cNvSpPr>
          <p:nvPr/>
        </p:nvSpPr>
        <p:spPr bwMode="auto">
          <a:xfrm>
            <a:off x="425450" y="635952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2253840" name="Rectangle 16"/>
          <p:cNvSpPr>
            <a:spLocks noChangeArrowheads="1"/>
          </p:cNvSpPr>
          <p:nvPr/>
        </p:nvSpPr>
        <p:spPr bwMode="auto">
          <a:xfrm>
            <a:off x="425450" y="635952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28638" indent="-238125" algn="l" rtl="0" eaLnBrk="1" fontAlgn="base" hangingPunct="1">
        <a:spcBef>
          <a:spcPct val="30000"/>
        </a:spcBef>
        <a:spcAft>
          <a:spcPct val="0"/>
        </a:spcAft>
        <a:buClr>
          <a:srgbClr val="969696"/>
        </a:buClr>
        <a:buFont typeface="Wingdings" pitchFamily="2" charset="2"/>
        <a:buChar char="§"/>
        <a:tabLst>
          <a:tab pos="3946525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808038" indent="-165100" algn="l" rtl="0" eaLnBrk="1" fontAlgn="base" hangingPunct="1">
        <a:spcBef>
          <a:spcPct val="30000"/>
        </a:spcBef>
        <a:spcAft>
          <a:spcPct val="0"/>
        </a:spcAft>
        <a:buClr>
          <a:srgbClr val="969696"/>
        </a:buClr>
        <a:buFont typeface="Wingdings" pitchFamily="2" charset="2"/>
        <a:buChar char=""/>
        <a:tabLst>
          <a:tab pos="3946525" algn="l"/>
        </a:tabLst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506538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4pPr>
      <a:lvl5pPr marL="18542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5pPr>
      <a:lvl6pPr marL="23114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6pPr>
      <a:lvl7pPr marL="27686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7pPr>
      <a:lvl8pPr marL="32258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8pPr>
      <a:lvl9pPr marL="36830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25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Trebuchet MS" pitchFamily="34" charset="0"/>
                <a:ea typeface="SimSun" pitchFamily="2" charset="-122"/>
              </a:defRPr>
            </a:lvl1pPr>
          </a:lstStyle>
          <a:p>
            <a:fld id="{416FFB70-07B4-4877-9A65-67F5C1C91622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225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770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Trebuchet MS" pitchFamily="34" charset="0"/>
                <a:ea typeface="SimSun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225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Trebuchet MS" pitchFamily="34" charset="0"/>
                <a:ea typeface="SimSun" pitchFamily="2" charset="-12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57200" y="838200"/>
            <a:ext cx="8229600" cy="0"/>
          </a:xfrm>
          <a:prstGeom prst="line">
            <a:avLst/>
          </a:prstGeom>
          <a:noFill/>
          <a:ln w="53975" cmpd="thickThin">
            <a:solidFill>
              <a:srgbClr val="EE003B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1032" name="Picture 7" descr="cscu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72400" y="6477000"/>
            <a:ext cx="838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IRT_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3400" y="6477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34" name="Rectangle 10"/>
          <p:cNvSpPr>
            <a:spLocks noChangeArrowheads="1"/>
          </p:cNvSpPr>
          <p:nvPr/>
        </p:nvSpPr>
        <p:spPr bwMode="auto">
          <a:xfrm>
            <a:off x="425450" y="635952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  <p:sp>
        <p:nvSpPr>
          <p:cNvPr id="2253840" name="Rectangle 16"/>
          <p:cNvSpPr>
            <a:spLocks noChangeArrowheads="1"/>
          </p:cNvSpPr>
          <p:nvPr/>
        </p:nvSpPr>
        <p:spPr bwMode="auto">
          <a:xfrm>
            <a:off x="425450" y="6359525"/>
            <a:ext cx="8715375" cy="1905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68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5" r:id="rId13"/>
    <p:sldLayoutId id="2147483716" r:id="rId14"/>
    <p:sldLayoutId id="2147483717" r:id="rId15"/>
    <p:sldLayoutId id="2147483718" r:id="rId16"/>
  </p:sldLayoutIdLst>
  <p:transition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rebuchet MS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28638" indent="-238125" algn="l" rtl="0" eaLnBrk="1" fontAlgn="base" hangingPunct="1">
        <a:spcBef>
          <a:spcPct val="30000"/>
        </a:spcBef>
        <a:spcAft>
          <a:spcPct val="0"/>
        </a:spcAft>
        <a:buClr>
          <a:srgbClr val="969696"/>
        </a:buClr>
        <a:buFont typeface="Wingdings" pitchFamily="2" charset="2"/>
        <a:buChar char="§"/>
        <a:tabLst>
          <a:tab pos="3946525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808038" indent="-165100" algn="l" rtl="0" eaLnBrk="1" fontAlgn="base" hangingPunct="1">
        <a:spcBef>
          <a:spcPct val="30000"/>
        </a:spcBef>
        <a:spcAft>
          <a:spcPct val="0"/>
        </a:spcAft>
        <a:buClr>
          <a:srgbClr val="969696"/>
        </a:buClr>
        <a:buFont typeface="Wingdings" pitchFamily="2" charset="2"/>
        <a:buChar char=""/>
        <a:tabLst>
          <a:tab pos="3946525" algn="l"/>
        </a:tabLst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506538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4pPr>
      <a:lvl5pPr marL="18542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5pPr>
      <a:lvl6pPr marL="23114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6pPr>
      <a:lvl7pPr marL="27686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7pPr>
      <a:lvl8pPr marL="32258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8pPr>
      <a:lvl9pPr marL="3683000" indent="-168275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Futura Md BT" pitchFamily="34" charset="0"/>
        <a:buChar char="–"/>
        <a:tabLst>
          <a:tab pos="3946525" algn="l"/>
        </a:tabLst>
        <a:defRPr sz="1400">
          <a:solidFill>
            <a:srgbClr val="000000"/>
          </a:solidFill>
          <a:latin typeface="Verdan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hyperlink" Target="http://www.infocellar.com/networks/graphics/images/router-blue-small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oleObject" Target="../embeddings/oleObject1.bin"/><Relationship Id="rId12" Type="http://schemas.openxmlformats.org/officeDocument/2006/relationships/oleObject" Target="file:///C:\Users\charles\Documents\_research\projs\thesis\!myproposal\Drawing1.vsd\Drawing\~Page-1\Sheet.88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hyperlink" Target="http://www.infocellar.com/networks/graphics/images/router-blue-small.jpg" TargetMode="Externa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Drawing1.vsd/Drawing/~Page-1/Sheet.80" TargetMode="External"/><Relationship Id="rId18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png"/><Relationship Id="rId17" Type="http://schemas.openxmlformats.org/officeDocument/2006/relationships/oleObject" Target="Drawing1.vsd/Drawing/~Page-1/Sheet.88" TargetMode="External"/><Relationship Id="rId2" Type="http://schemas.openxmlformats.org/officeDocument/2006/relationships/slideLayout" Target="../slideLayouts/slideLayout14.xml"/><Relationship Id="rId16" Type="http://schemas.openxmlformats.org/officeDocument/2006/relationships/oleObject" Target="Drawing1.vsd/Drawing/~Page-1/Sheet.72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hyperlink" Target="http://www.infocellar.com/networks/graphics/images/router-blue-small.jpg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Drawing1.vsd/Drawing/~Page-1/Sheet.80" TargetMode="External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6" Type="http://schemas.openxmlformats.org/officeDocument/2006/relationships/oleObject" Target="Drawing1.vsd/Drawing/~Page-1/Sheet.72" TargetMode="External"/><Relationship Id="rId20" Type="http://schemas.openxmlformats.org/officeDocument/2006/relationships/image" Target="../media/image23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19" Type="http://schemas.openxmlformats.org/officeDocument/2006/relationships/oleObject" Target="Drawing1.vsd/Drawing/~Page-1/Sheet.88" TargetMode="External"/><Relationship Id="rId4" Type="http://schemas.openxmlformats.org/officeDocument/2006/relationships/hyperlink" Target="http://www.infocellar.com/networks/graphics/images/router-blue-small.jpg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Charles Shen </a:t>
            </a:r>
          </a:p>
          <a:p>
            <a:r>
              <a:rPr lang="en-US" sz="2400" dirty="0" smtClean="0"/>
              <a:t>Henning Schulzrinne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Scalable, Robust and Secure Signaling for Internet Multimedia Services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4419600" y="5029200"/>
            <a:ext cx="4267200" cy="4571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>
                <a:latin typeface="Comic Sans MS" pitchFamily="66" charset="0"/>
              </a:rPr>
              <a:t>UDP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304800" y="5029199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>
                <a:latin typeface="Comic Sans MS" pitchFamily="66" charset="0"/>
              </a:rPr>
              <a:t>TCP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5638800" y="1981200"/>
            <a:ext cx="1600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DNS/ENUM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15240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SIP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73" name="AutoShape 29"/>
          <p:cNvSpPr>
            <a:spLocks noChangeArrowheads="1"/>
          </p:cNvSpPr>
          <p:nvPr/>
        </p:nvSpPr>
        <p:spPr bwMode="auto">
          <a:xfrm>
            <a:off x="304800" y="5791199"/>
            <a:ext cx="84582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IP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2286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HTTP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85" name="AutoShape 41"/>
          <p:cNvSpPr>
            <a:spLocks noChangeArrowheads="1"/>
          </p:cNvSpPr>
          <p:nvPr/>
        </p:nvSpPr>
        <p:spPr bwMode="auto">
          <a:xfrm>
            <a:off x="7620000" y="28194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RTP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/>
          <a:lstStyle/>
          <a:p>
            <a:r>
              <a:rPr lang="en-US" dirty="0" smtClean="0"/>
              <a:t>The Protocol Zoo</a:t>
            </a:r>
            <a:endParaRPr lang="en-US" dirty="0"/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971800" y="3200400"/>
            <a:ext cx="2514600" cy="4603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GIST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2819400" y="2514600"/>
            <a:ext cx="1371600" cy="4603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QoS NSLP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4343400" y="2514600"/>
            <a:ext cx="12954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NAT NSLP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7" name="Straight Arrow Connector 56"/>
          <p:cNvCxnSpPr>
            <a:stCxn id="134183" idx="2"/>
          </p:cNvCxnSpPr>
          <p:nvPr/>
        </p:nvCxnSpPr>
        <p:spPr bwMode="auto">
          <a:xfrm rot="16200000" flipH="1">
            <a:off x="-189706" y="3469481"/>
            <a:ext cx="2207418" cy="15160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-532606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>
            <a:off x="1181894" y="3466306"/>
            <a:ext cx="20574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5400000">
            <a:off x="5830094" y="4380706"/>
            <a:ext cx="228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5400000">
            <a:off x="5182394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3" idx="2"/>
          </p:cNvCxnSpPr>
          <p:nvPr/>
        </p:nvCxnSpPr>
        <p:spPr bwMode="auto">
          <a:xfrm rot="16200000" flipH="1">
            <a:off x="3392488" y="3087687"/>
            <a:ext cx="225427" cy="2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16200000" flipH="1">
            <a:off x="4838700" y="3086100"/>
            <a:ext cx="228602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rot="5400000">
            <a:off x="1882775" y="5660230"/>
            <a:ext cx="34845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6859588" y="5637213"/>
            <a:ext cx="301625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3352800" y="4800599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2514600" y="4114800"/>
            <a:ext cx="2590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108"/>
          <p:cNvSpPr/>
          <p:nvPr/>
        </p:nvSpPr>
        <p:spPr bwMode="auto">
          <a:xfrm>
            <a:off x="4114800" y="4800599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Arial" charset="0"/>
              <a:cs typeface="Arial" charset="0"/>
            </a:endParaRPr>
          </a:p>
        </p:txBody>
      </p:sp>
      <p:cxnSp>
        <p:nvCxnSpPr>
          <p:cNvPr id="115" name="Straight Arrow Connector 114"/>
          <p:cNvCxnSpPr>
            <a:endCxn id="134185" idx="0"/>
          </p:cNvCxnSpPr>
          <p:nvPr/>
        </p:nvCxnSpPr>
        <p:spPr bwMode="auto">
          <a:xfrm rot="16200000" flipH="1">
            <a:off x="7905750" y="2533650"/>
            <a:ext cx="533400" cy="381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457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Web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3716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Management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0400" y="106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Session Support: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QoS</a:t>
            </a:r>
            <a:r>
              <a:rPr lang="en-US" dirty="0" smtClean="0">
                <a:solidFill>
                  <a:schemeClr val="accent6"/>
                </a:solidFill>
              </a:rPr>
              <a:t>, NAT/FW …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10200" y="106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Support: Location Service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390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Media Transport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3505200" y="38100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7429501" y="4152899"/>
            <a:ext cx="1752600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rot="5400000">
            <a:off x="2590403" y="4877196"/>
            <a:ext cx="305594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 rot="5400000">
            <a:off x="2858295" y="4076701"/>
            <a:ext cx="837407" cy="795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/>
          <p:nvPr/>
        </p:nvCxnSpPr>
        <p:spPr bwMode="auto">
          <a:xfrm rot="5400000">
            <a:off x="5487194" y="4876006"/>
            <a:ext cx="304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rot="5400000">
            <a:off x="457994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066800" y="3048000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5400000">
            <a:off x="1334294" y="3771106"/>
            <a:ext cx="1447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5400000">
            <a:off x="762794" y="2742406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 rot="5400000">
            <a:off x="3048794" y="4342606"/>
            <a:ext cx="1370806" cy="794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rot="5400000">
            <a:off x="4191000" y="4343400"/>
            <a:ext cx="1371600" cy="158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rot="5400000">
            <a:off x="1448594" y="3352006"/>
            <a:ext cx="1828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2362200" y="42672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 rot="5400000">
            <a:off x="4344194" y="4647406"/>
            <a:ext cx="7620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Straight Arrow Connector 198"/>
          <p:cNvCxnSpPr/>
          <p:nvPr/>
        </p:nvCxnSpPr>
        <p:spPr bwMode="auto">
          <a:xfrm rot="5400000">
            <a:off x="3162300" y="4152902"/>
            <a:ext cx="685800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 rot="5400000">
            <a:off x="4839493" y="4075907"/>
            <a:ext cx="838202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rot="5400000">
            <a:off x="5182394" y="3123406"/>
            <a:ext cx="1371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rot="5400000">
            <a:off x="1677194" y="3275806"/>
            <a:ext cx="1676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 rot="16200000" flipH="1">
            <a:off x="4914900" y="4305300"/>
            <a:ext cx="381002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>
            <a:off x="5334794" y="3199606"/>
            <a:ext cx="15240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3886200" y="3962400"/>
            <a:ext cx="2209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Arrow Connector 242"/>
          <p:cNvCxnSpPr/>
          <p:nvPr/>
        </p:nvCxnSpPr>
        <p:spPr bwMode="auto">
          <a:xfrm rot="5400000">
            <a:off x="3353198" y="4495402"/>
            <a:ext cx="1066800" cy="796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rot="5400000">
            <a:off x="7506494" y="3771106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>
            <a:off x="5943600" y="4267200"/>
            <a:ext cx="2057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AutoShape 48"/>
          <p:cNvSpPr>
            <a:spLocks noChangeArrowheads="1"/>
          </p:cNvSpPr>
          <p:nvPr/>
        </p:nvSpPr>
        <p:spPr bwMode="auto">
          <a:xfrm>
            <a:off x="7315200" y="1676400"/>
            <a:ext cx="1676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Media encap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G.711, H.261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0" name="AutoShape 47"/>
          <p:cNvSpPr>
            <a:spLocks noChangeArrowheads="1"/>
          </p:cNvSpPr>
          <p:nvPr/>
        </p:nvSpPr>
        <p:spPr bwMode="auto">
          <a:xfrm>
            <a:off x="1905000" y="4495799"/>
            <a:ext cx="1752600" cy="228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TLS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2" name="AutoShape 47"/>
          <p:cNvSpPr>
            <a:spLocks noChangeArrowheads="1"/>
          </p:cNvSpPr>
          <p:nvPr/>
        </p:nvSpPr>
        <p:spPr bwMode="auto">
          <a:xfrm>
            <a:off x="4953000" y="4495799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254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DTLS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2667000" y="2057400"/>
            <a:ext cx="3200400" cy="1828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86200" y="2133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NSIS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NSIS Handle Routing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399"/>
          </a:xfrm>
        </p:spPr>
        <p:txBody>
          <a:bodyPr/>
          <a:lstStyle/>
          <a:p>
            <a:r>
              <a:rPr lang="en-US" dirty="0" smtClean="0"/>
              <a:t>Problem: route changes </a:t>
            </a:r>
          </a:p>
          <a:p>
            <a:r>
              <a:rPr lang="en-US" dirty="0" smtClean="0"/>
              <a:t>    break NSIS path</a:t>
            </a:r>
          </a:p>
          <a:p>
            <a:endParaRPr lang="en-US" dirty="0" smtClean="0"/>
          </a:p>
          <a:p>
            <a:r>
              <a:rPr lang="en-US" dirty="0" smtClean="0"/>
              <a:t>Routing Measurement </a:t>
            </a:r>
          </a:p>
          <a:p>
            <a:r>
              <a:rPr lang="en-US" dirty="0" smtClean="0"/>
              <a:t>(April – July 2004)</a:t>
            </a:r>
          </a:p>
          <a:p>
            <a:endParaRPr lang="en-US" dirty="0" smtClean="0"/>
          </a:p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Results comparable to 1994 and 1999 </a:t>
            </a:r>
            <a:r>
              <a:rPr lang="en-US" dirty="0" err="1" smtClean="0"/>
              <a:t>measurments</a:t>
            </a:r>
            <a:endParaRPr lang="en-US" dirty="0" smtClean="0"/>
          </a:p>
          <a:p>
            <a:pPr lvl="1"/>
            <a:r>
              <a:rPr lang="en-US" dirty="0" smtClean="0"/>
              <a:t>Dominant single route (+)  Significant site-to-site variations  (-)</a:t>
            </a:r>
          </a:p>
          <a:p>
            <a:pPr lvl="1"/>
            <a:r>
              <a:rPr lang="en-US" dirty="0" smtClean="0"/>
              <a:t>NSIS simple TTL monitoring effective but insufficient</a:t>
            </a:r>
          </a:p>
          <a:p>
            <a:pPr lvl="1"/>
            <a:r>
              <a:rPr lang="en-US" dirty="0" smtClean="0"/>
              <a:t>one-way-delay change monitoring mechanism a good complement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762000" y="5867400"/>
            <a:ext cx="7543800" cy="457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609600" y="5791200"/>
            <a:ext cx="8153400" cy="5334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Charles Shen,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 Henning Schulzrinne et. al., Routing Dynamics Measurement and Detection for Next Step Internet Signaling Protocol,  pages 115-126, Proc. IEEE End-to-End Monitoring Techniques and Services Workshop, 2005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86200" y="990600"/>
            <a:ext cx="4826000" cy="1679377"/>
            <a:chOff x="3886200" y="990600"/>
            <a:chExt cx="4826000" cy="1679377"/>
          </a:xfrm>
        </p:grpSpPr>
        <p:grpSp>
          <p:nvGrpSpPr>
            <p:cNvPr id="26" name="Group 25"/>
            <p:cNvGrpSpPr/>
            <p:nvPr/>
          </p:nvGrpSpPr>
          <p:grpSpPr>
            <a:xfrm>
              <a:off x="3886200" y="990600"/>
              <a:ext cx="4826000" cy="1526977"/>
              <a:chOff x="3886200" y="990600"/>
              <a:chExt cx="4826000" cy="1526977"/>
            </a:xfrm>
          </p:grpSpPr>
          <p:pic>
            <p:nvPicPr>
              <p:cNvPr id="83" name="Picture 6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43800" y="1371600"/>
                <a:ext cx="533400" cy="30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Line 43"/>
              <p:cNvSpPr>
                <a:spLocks noChangeShapeType="1"/>
              </p:cNvSpPr>
              <p:nvPr/>
            </p:nvSpPr>
            <p:spPr bwMode="auto">
              <a:xfrm flipH="1">
                <a:off x="4724400" y="2057399"/>
                <a:ext cx="1371599" cy="76199"/>
              </a:xfrm>
              <a:prstGeom prst="line">
                <a:avLst/>
              </a:prstGeom>
              <a:noFill/>
              <a:ln w="57150">
                <a:solidFill>
                  <a:srgbClr val="92D050"/>
                </a:solidFill>
                <a:round/>
                <a:headEnd type="triangl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Line 46"/>
              <p:cNvSpPr>
                <a:spLocks noChangeShapeType="1"/>
              </p:cNvSpPr>
              <p:nvPr/>
            </p:nvSpPr>
            <p:spPr bwMode="auto">
              <a:xfrm flipH="1">
                <a:off x="4648200" y="1524000"/>
                <a:ext cx="762000" cy="457201"/>
              </a:xfrm>
              <a:prstGeom prst="line">
                <a:avLst/>
              </a:prstGeom>
              <a:noFill/>
              <a:ln w="57150">
                <a:solidFill>
                  <a:schemeClr val="accent6"/>
                </a:solidFill>
                <a:round/>
                <a:headEnd type="triangl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86" name="Picture 6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72200" y="1828800"/>
                <a:ext cx="533400" cy="30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7" name="Picture 6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14800" y="1905000"/>
                <a:ext cx="533400" cy="30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8" name="Picture 6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10200" y="1295400"/>
                <a:ext cx="533400" cy="304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267200" y="1524000"/>
                <a:ext cx="285007" cy="437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48400" y="1447800"/>
                <a:ext cx="285007" cy="437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1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20000" y="990600"/>
                <a:ext cx="285007" cy="437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2" name="Line 46"/>
              <p:cNvSpPr>
                <a:spLocks noChangeShapeType="1"/>
              </p:cNvSpPr>
              <p:nvPr/>
            </p:nvSpPr>
            <p:spPr bwMode="auto">
              <a:xfrm flipH="1">
                <a:off x="6019800" y="1325882"/>
                <a:ext cx="914400" cy="45719"/>
              </a:xfrm>
              <a:prstGeom prst="line">
                <a:avLst/>
              </a:prstGeom>
              <a:noFill/>
              <a:ln w="57150">
                <a:solidFill>
                  <a:schemeClr val="accent6"/>
                </a:solidFill>
                <a:round/>
                <a:headEnd type="triangl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rot="16200000" flipH="1">
                <a:off x="6858000" y="1219200"/>
                <a:ext cx="304800" cy="30480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6858000" y="1219200"/>
                <a:ext cx="304800" cy="30480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5" name="Line 43"/>
              <p:cNvSpPr>
                <a:spLocks noChangeShapeType="1"/>
              </p:cNvSpPr>
              <p:nvPr/>
            </p:nvSpPr>
            <p:spPr bwMode="auto">
              <a:xfrm flipH="1">
                <a:off x="6781800" y="1600201"/>
                <a:ext cx="762000" cy="381000"/>
              </a:xfrm>
              <a:prstGeom prst="line">
                <a:avLst/>
              </a:prstGeom>
              <a:noFill/>
              <a:ln w="57150">
                <a:solidFill>
                  <a:srgbClr val="92D050"/>
                </a:solidFill>
                <a:round/>
                <a:headEnd type="triangle" w="med" len="med"/>
                <a:tailEnd type="none" w="lg" len="lg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Text Box 41"/>
              <p:cNvSpPr txBox="1">
                <a:spLocks noChangeArrowheads="1"/>
              </p:cNvSpPr>
              <p:nvPr/>
            </p:nvSpPr>
            <p:spPr bwMode="auto">
              <a:xfrm>
                <a:off x="3886200" y="2209800"/>
                <a:ext cx="1244600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Comic Sans MS" pitchFamily="66" charset="0"/>
                  </a:rPr>
                  <a:t>NSIS</a:t>
                </a:r>
                <a:r>
                  <a:rPr lang="en-US" sz="1400" dirty="0" smtClean="0"/>
                  <a:t> Node</a:t>
                </a:r>
                <a:endParaRPr lang="en-US" sz="1400" dirty="0"/>
              </a:p>
            </p:txBody>
          </p:sp>
          <p:sp>
            <p:nvSpPr>
              <p:cNvPr id="24" name="Text Box 41"/>
              <p:cNvSpPr txBox="1">
                <a:spLocks noChangeArrowheads="1"/>
              </p:cNvSpPr>
              <p:nvPr/>
            </p:nvSpPr>
            <p:spPr bwMode="auto">
              <a:xfrm>
                <a:off x="6096000" y="2133600"/>
                <a:ext cx="1244600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Comic Sans MS" pitchFamily="66" charset="0"/>
                  </a:rPr>
                  <a:t>NSIS</a:t>
                </a:r>
                <a:r>
                  <a:rPr lang="en-US" sz="1400" dirty="0" smtClean="0"/>
                  <a:t> Node</a:t>
                </a:r>
                <a:endParaRPr lang="en-US" sz="1400" dirty="0"/>
              </a:p>
            </p:txBody>
          </p:sp>
          <p:sp>
            <p:nvSpPr>
              <p:cNvPr id="25" name="Text Box 41"/>
              <p:cNvSpPr txBox="1">
                <a:spLocks noChangeArrowheads="1"/>
              </p:cNvSpPr>
              <p:nvPr/>
            </p:nvSpPr>
            <p:spPr bwMode="auto">
              <a:xfrm>
                <a:off x="7467600" y="1676400"/>
                <a:ext cx="1244600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 smtClean="0">
                    <a:latin typeface="Comic Sans MS" pitchFamily="66" charset="0"/>
                  </a:rPr>
                  <a:t>NSIS</a:t>
                </a:r>
                <a:r>
                  <a:rPr lang="en-US" sz="1400" dirty="0" smtClean="0"/>
                  <a:t> Node</a:t>
                </a:r>
                <a:endParaRPr lang="en-US" sz="1400" dirty="0"/>
              </a:p>
            </p:txBody>
          </p:sp>
        </p:grp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4267200" y="990600"/>
              <a:ext cx="274320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chemeClr val="accent6"/>
                  </a:solidFill>
                  <a:latin typeface="Comic Sans MS" pitchFamily="66" charset="0"/>
                </a:rPr>
                <a:t>Path A (before route change)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2514600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B050"/>
                  </a:solidFill>
                  <a:latin typeface="Comic Sans MS" pitchFamily="66" charset="0"/>
                </a:rPr>
                <a:t>Path B (after route change)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NSIS Operation Over IP Tunnels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2590799"/>
          </a:xfrm>
        </p:spPr>
        <p:txBody>
          <a:bodyPr/>
          <a:lstStyle/>
          <a:p>
            <a:r>
              <a:rPr lang="en-GB" altLang="zh-CN" dirty="0" smtClean="0">
                <a:ea typeface="SimSun" pitchFamily="2" charset="-122"/>
              </a:rPr>
              <a:t>Problem: </a:t>
            </a:r>
          </a:p>
          <a:p>
            <a:pPr lvl="1"/>
            <a:r>
              <a:rPr lang="en-GB" altLang="zh-CN" dirty="0" smtClean="0">
                <a:ea typeface="SimSun" pitchFamily="2" charset="-122"/>
              </a:rPr>
              <a:t>NSIS signaling msgs unidentifiable inside IP tunnels </a:t>
            </a:r>
          </a:p>
          <a:p>
            <a:pPr lvl="1"/>
            <a:r>
              <a:rPr lang="en-GB" altLang="zh-CN" dirty="0" smtClean="0">
                <a:ea typeface="SimSun" pitchFamily="2" charset="-122"/>
              </a:rPr>
              <a:t>End-to-end QoS breaks in the tunnel</a:t>
            </a:r>
          </a:p>
          <a:p>
            <a:r>
              <a:rPr lang="en-GB" altLang="zh-CN" dirty="0" smtClean="0">
                <a:ea typeface="SimSun" pitchFamily="2" charset="-122"/>
              </a:rPr>
              <a:t>Solution: </a:t>
            </a:r>
          </a:p>
          <a:p>
            <a:pPr lvl="1"/>
            <a:r>
              <a:rPr lang="en-GB" altLang="zh-CN" dirty="0" smtClean="0">
                <a:ea typeface="SimSun" pitchFamily="2" charset="-122"/>
              </a:rPr>
              <a:t>Separate tunnel signalling from e2e session signaling</a:t>
            </a:r>
          </a:p>
          <a:p>
            <a:pPr lvl="1"/>
            <a:r>
              <a:rPr lang="en-GB" altLang="zh-CN" dirty="0" smtClean="0">
                <a:ea typeface="SimSun" pitchFamily="2" charset="-122"/>
              </a:rPr>
              <a:t>Special tunnel flow ID for in-tunnel packet classification</a:t>
            </a:r>
          </a:p>
          <a:p>
            <a:pPr lvl="1"/>
            <a:r>
              <a:rPr lang="en-GB" altLang="zh-CN" dirty="0" smtClean="0">
                <a:ea typeface="SimSun" pitchFamily="2" charset="-122"/>
              </a:rPr>
              <a:t>Associate tunnel session with e2e session as 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111E-8B3A-41A6-8E7C-F69E1C463177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7010400" y="990600"/>
            <a:ext cx="1066800" cy="4572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Tunnel IP Header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010400" y="1447800"/>
            <a:ext cx="1066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Original IP Header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010400" y="1905000"/>
            <a:ext cx="10668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Original IP Payload</a:t>
            </a:r>
            <a:endParaRPr lang="en-US" sz="1400" dirty="0">
              <a:solidFill>
                <a:srgbClr val="FFFFFF">
                  <a:lumMod val="5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609600" y="5791200"/>
            <a:ext cx="8153400" cy="5334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Charles Shen,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 Henning Schulzrinne et. al., NSIS Operation Over IP Tunnels, draft-ietf-nsis-tunnel-05.txt, IETF NSIS Working Group, Work in Progress. November 3, 2008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81000" y="3581400"/>
            <a:ext cx="8082156" cy="2091154"/>
            <a:chOff x="381000" y="3581400"/>
            <a:chExt cx="8082156" cy="2091154"/>
          </a:xfrm>
        </p:grpSpPr>
        <p:grpSp>
          <p:nvGrpSpPr>
            <p:cNvPr id="67" name="Group 66"/>
            <p:cNvGrpSpPr/>
            <p:nvPr/>
          </p:nvGrpSpPr>
          <p:grpSpPr>
            <a:xfrm>
              <a:off x="990600" y="3581400"/>
              <a:ext cx="6790799" cy="2091154"/>
              <a:chOff x="990600" y="3581400"/>
              <a:chExt cx="6790799" cy="2091154"/>
            </a:xfrm>
          </p:grpSpPr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5181600" y="5334000"/>
                <a:ext cx="167640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tunnel signaling </a:t>
                </a:r>
                <a:endParaRPr lang="en-US" sz="1600" dirty="0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2438400" y="5334000"/>
                <a:ext cx="213360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 smtClean="0"/>
                  <a:t>end to end signaling</a:t>
                </a:r>
                <a:endParaRPr lang="en-US" sz="1600" dirty="0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990600" y="3581400"/>
                <a:ext cx="6790799" cy="1996302"/>
                <a:chOff x="990600" y="3581400"/>
                <a:chExt cx="6790799" cy="1996302"/>
              </a:xfrm>
            </p:grpSpPr>
            <p:sp>
              <p:nvSpPr>
                <p:cNvPr id="30" name="Text Box 29"/>
                <p:cNvSpPr txBox="1">
                  <a:spLocks noChangeArrowheads="1"/>
                </p:cNvSpPr>
                <p:nvPr/>
              </p:nvSpPr>
              <p:spPr bwMode="auto">
                <a:xfrm rot="1051973">
                  <a:off x="6385537" y="3920933"/>
                  <a:ext cx="1373187" cy="3385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hlink"/>
                      </a:solidFill>
                    </a:rPr>
                    <a:t>4 Reserve</a:t>
                  </a:r>
                </a:p>
              </p:txBody>
            </p:sp>
            <p:pic>
              <p:nvPicPr>
                <p:cNvPr id="7" name="Picture 5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286000" y="4419600"/>
                  <a:ext cx="479803" cy="220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" name="Picture 6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6096000" y="4343400"/>
                  <a:ext cx="466199" cy="202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9" name="AutoShape 7"/>
                <p:cNvSpPr>
                  <a:spLocks noChangeArrowheads="1"/>
                </p:cNvSpPr>
                <p:nvPr/>
              </p:nvSpPr>
              <p:spPr bwMode="auto">
                <a:xfrm rot="16200000">
                  <a:off x="3999630" y="3145170"/>
                  <a:ext cx="789311" cy="2673948"/>
                </a:xfrm>
                <a:prstGeom prst="can">
                  <a:avLst>
                    <a:gd name="adj" fmla="val 50659"/>
                  </a:avLst>
                </a:prstGeom>
                <a:solidFill>
                  <a:schemeClr val="bg1">
                    <a:lumMod val="65000"/>
                  </a:schemeClr>
                </a:solidFill>
                <a:ln w="254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447800" y="4495799"/>
                  <a:ext cx="838200" cy="98666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743200" y="4450081"/>
                  <a:ext cx="533400" cy="45719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715000" y="4419600"/>
                  <a:ext cx="390107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>
                  <a:off x="6553200" y="4419600"/>
                  <a:ext cx="685800" cy="22860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Rectangle 13"/>
                <p:cNvSpPr>
                  <a:spLocks noChangeArrowheads="1"/>
                </p:cNvSpPr>
                <p:nvPr/>
              </p:nvSpPr>
              <p:spPr bwMode="auto">
                <a:xfrm>
                  <a:off x="4800600" y="5486400"/>
                  <a:ext cx="308656" cy="91302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2057400" y="5486400"/>
                  <a:ext cx="308656" cy="91302"/>
                </a:xfrm>
                <a:prstGeom prst="rect">
                  <a:avLst/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371600" y="4038599"/>
                  <a:ext cx="914400" cy="38025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Text Box 19"/>
                <p:cNvSpPr txBox="1">
                  <a:spLocks noChangeArrowheads="1"/>
                </p:cNvSpPr>
                <p:nvPr/>
              </p:nvSpPr>
              <p:spPr bwMode="auto">
                <a:xfrm rot="20167887">
                  <a:off x="1158571" y="3817331"/>
                  <a:ext cx="1237688" cy="3385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hlink"/>
                      </a:solidFill>
                    </a:rPr>
                    <a:t>1 Reserve</a:t>
                  </a:r>
                </a:p>
              </p:txBody>
            </p:sp>
            <p:pic>
              <p:nvPicPr>
                <p:cNvPr id="22" name="Picture 20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114800" y="4495800"/>
                  <a:ext cx="469609" cy="175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23" name="Group 21"/>
                <p:cNvGrpSpPr>
                  <a:grpSpLocks/>
                </p:cNvGrpSpPr>
                <p:nvPr/>
              </p:nvGrpSpPr>
              <p:grpSpPr bwMode="auto">
                <a:xfrm>
                  <a:off x="2667000" y="4038600"/>
                  <a:ext cx="1447800" cy="344317"/>
                  <a:chOff x="1338" y="1851"/>
                  <a:chExt cx="1361" cy="445"/>
                </a:xfrm>
              </p:grpSpPr>
              <p:sp>
                <p:nvSpPr>
                  <p:cNvPr id="2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8" y="2296"/>
                    <a:ext cx="1361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C0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5" y="1851"/>
                    <a:ext cx="1127" cy="43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dirty="0">
                        <a:solidFill>
                          <a:srgbClr val="C00000"/>
                        </a:solidFill>
                      </a:rPr>
                      <a:t>2’ Reserve</a:t>
                    </a: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4648200" y="4038600"/>
                  <a:ext cx="1447800" cy="338554"/>
                  <a:chOff x="4343400" y="4343400"/>
                  <a:chExt cx="1750123" cy="338554"/>
                </a:xfrm>
              </p:grpSpPr>
              <p:sp>
                <p:nvSpPr>
                  <p:cNvPr id="27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3400" y="4648200"/>
                    <a:ext cx="1750123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C0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9269" y="4343400"/>
                    <a:ext cx="1447934" cy="338554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dirty="0">
                        <a:solidFill>
                          <a:srgbClr val="C00000"/>
                        </a:solidFill>
                      </a:rPr>
                      <a:t>2’ Reserve</a:t>
                    </a:r>
                  </a:p>
                </p:txBody>
              </p:sp>
            </p:grpSp>
            <p:sp>
              <p:nvSpPr>
                <p:cNvPr id="29" name="Line 28"/>
                <p:cNvSpPr>
                  <a:spLocks noChangeShapeType="1"/>
                </p:cNvSpPr>
                <p:nvPr/>
              </p:nvSpPr>
              <p:spPr bwMode="auto">
                <a:xfrm rot="21333354">
                  <a:off x="6567222" y="4134428"/>
                  <a:ext cx="810156" cy="393351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" name="Line 31"/>
                <p:cNvSpPr>
                  <a:spLocks noChangeShapeType="1"/>
                </p:cNvSpPr>
                <p:nvPr/>
              </p:nvSpPr>
              <p:spPr bwMode="auto">
                <a:xfrm>
                  <a:off x="2590800" y="3925651"/>
                  <a:ext cx="3480195" cy="45719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514600" y="3581400"/>
                  <a:ext cx="3505199" cy="3385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hlink"/>
                      </a:solidFill>
                    </a:rPr>
                    <a:t>2 Reserve with BOUND_SESSSION_ID</a:t>
                  </a:r>
                </a:p>
              </p:txBody>
            </p:sp>
            <p:grpSp>
              <p:nvGrpSpPr>
                <p:cNvPr id="33" name="Group 33"/>
                <p:cNvGrpSpPr>
                  <a:grpSpLocks/>
                </p:cNvGrpSpPr>
                <p:nvPr/>
              </p:nvGrpSpPr>
              <p:grpSpPr bwMode="auto">
                <a:xfrm>
                  <a:off x="4572000" y="4572000"/>
                  <a:ext cx="1600199" cy="338903"/>
                  <a:chOff x="3107" y="3102"/>
                  <a:chExt cx="1364" cy="438"/>
                </a:xfrm>
              </p:grpSpPr>
              <p:sp>
                <p:nvSpPr>
                  <p:cNvPr id="34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07" y="3158"/>
                    <a:ext cx="1361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C00000"/>
                    </a:solidFill>
                    <a:round/>
                    <a:headEnd type="triangl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5" y="3102"/>
                    <a:ext cx="1146" cy="43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dirty="0">
                        <a:solidFill>
                          <a:srgbClr val="C00000"/>
                        </a:solidFill>
                      </a:rPr>
                      <a:t>3’ Response</a:t>
                    </a:r>
                  </a:p>
                </p:txBody>
              </p:sp>
            </p:grpSp>
            <p:grpSp>
              <p:nvGrpSpPr>
                <p:cNvPr id="36" name="Group 36"/>
                <p:cNvGrpSpPr>
                  <a:grpSpLocks/>
                </p:cNvGrpSpPr>
                <p:nvPr/>
              </p:nvGrpSpPr>
              <p:grpSpPr bwMode="auto">
                <a:xfrm>
                  <a:off x="2590800" y="4572000"/>
                  <a:ext cx="1556141" cy="338903"/>
                  <a:chOff x="1429" y="3102"/>
                  <a:chExt cx="1361" cy="438"/>
                </a:xfrm>
              </p:grpSpPr>
              <p:sp>
                <p:nvSpPr>
                  <p:cNvPr id="37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29" y="3158"/>
                    <a:ext cx="1361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C00000"/>
                    </a:solidFill>
                    <a:round/>
                    <a:headEnd type="triangl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3" y="3102"/>
                    <a:ext cx="1133" cy="43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dirty="0">
                        <a:solidFill>
                          <a:srgbClr val="C00000"/>
                        </a:solidFill>
                      </a:rPr>
                      <a:t>3’ Response</a:t>
                    </a:r>
                  </a:p>
                </p:txBody>
              </p:sp>
            </p:grpSp>
            <p:sp>
              <p:nvSpPr>
                <p:cNvPr id="39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590800" y="5135880"/>
                  <a:ext cx="3505200" cy="45719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 type="triangle" w="med" len="med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810000" y="4800600"/>
                  <a:ext cx="1371790" cy="3385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hlink"/>
                      </a:solidFill>
                    </a:rPr>
                    <a:t>5 Response</a:t>
                  </a:r>
                </a:p>
              </p:txBody>
            </p:sp>
            <p:sp>
              <p:nvSpPr>
                <p:cNvPr id="4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6172200" y="4800600"/>
                  <a:ext cx="1143000" cy="38100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 type="triangle" w="med" len="med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Text Box 44"/>
                <p:cNvSpPr txBox="1">
                  <a:spLocks noChangeArrowheads="1"/>
                </p:cNvSpPr>
                <p:nvPr/>
              </p:nvSpPr>
              <p:spPr bwMode="auto">
                <a:xfrm rot="20423818">
                  <a:off x="6041057" y="4615480"/>
                  <a:ext cx="1226171" cy="338554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 type="none" w="lg" len="lg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chemeClr val="hlink"/>
                      </a:solidFill>
                    </a:rPr>
                    <a:t>5 Response</a:t>
                  </a: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1419077" y="4737401"/>
                  <a:ext cx="1692154" cy="338554"/>
                  <a:chOff x="1571477" y="5423201"/>
                  <a:chExt cx="1692154" cy="338554"/>
                </a:xfrm>
              </p:grpSpPr>
              <p:sp>
                <p:nvSpPr>
                  <p:cNvPr id="45" name="Line 46"/>
                  <p:cNvSpPr>
                    <a:spLocks noChangeShapeType="1"/>
                  </p:cNvSpPr>
                  <p:nvPr/>
                </p:nvSpPr>
                <p:spPr bwMode="auto">
                  <a:xfrm rot="885213">
                    <a:off x="1571477" y="5628232"/>
                    <a:ext cx="1126487" cy="97336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 type="triangle" w="med" len="med"/>
                    <a:tailEnd type="none" w="lg" len="lg"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Text Box 47"/>
                  <p:cNvSpPr txBox="1">
                    <a:spLocks noChangeArrowheads="1"/>
                  </p:cNvSpPr>
                  <p:nvPr/>
                </p:nvSpPr>
                <p:spPr bwMode="auto">
                  <a:xfrm rot="1112911">
                    <a:off x="1689361" y="5423201"/>
                    <a:ext cx="1574270" cy="338554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 type="none" w="lg" len="lg"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600" dirty="0">
                        <a:solidFill>
                          <a:schemeClr val="hlink"/>
                        </a:solidFill>
                      </a:rPr>
                      <a:t>5 Response</a:t>
                    </a:r>
                  </a:p>
                </p:txBody>
              </p:sp>
            </p:grpSp>
            <p:pic>
              <p:nvPicPr>
                <p:cNvPr id="54" name="Picture 6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7315200" y="4572000"/>
                  <a:ext cx="466199" cy="202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" name="Picture 5"/>
                <p:cNvPicPr>
                  <a:picLocks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90600" y="4572000"/>
                  <a:ext cx="479803" cy="2203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6800" y="4191000"/>
                  <a:ext cx="285007" cy="437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62200" y="4038600"/>
                  <a:ext cx="285007" cy="437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91000" y="4114800"/>
                  <a:ext cx="285007" cy="437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2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172200" y="3962400"/>
                  <a:ext cx="285007" cy="437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3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467600" y="4191000"/>
                  <a:ext cx="285007" cy="437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61" name="TextBox 60"/>
            <p:cNvSpPr txBox="1"/>
            <p:nvPr/>
          </p:nvSpPr>
          <p:spPr>
            <a:xfrm>
              <a:off x="381000" y="4800600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Sender side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62800" y="4800600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Receiver side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96000" y="4495800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 TExit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81200" y="4572000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 TEntry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62400" y="4648200"/>
              <a:ext cx="8002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 TNode</a:t>
              </a:r>
              <a:endParaRPr lang="en-US" sz="14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4419600" y="5029200"/>
            <a:ext cx="4267200" cy="45719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UDP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304800" y="5029199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latin typeface="Comic Sans MS" pitchFamily="66" charset="0"/>
              </a:rPr>
              <a:t>TCP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5638800" y="1981200"/>
            <a:ext cx="1600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DNS/ENUM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15240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latin typeface="Comic Sans MS" pitchFamily="66" charset="0"/>
              </a:rPr>
              <a:t>SIP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73" name="AutoShape 29"/>
          <p:cNvSpPr>
            <a:spLocks noChangeArrowheads="1"/>
          </p:cNvSpPr>
          <p:nvPr/>
        </p:nvSpPr>
        <p:spPr bwMode="auto">
          <a:xfrm>
            <a:off x="304800" y="5791199"/>
            <a:ext cx="84582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IP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2286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HTTP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85" name="AutoShape 41"/>
          <p:cNvSpPr>
            <a:spLocks noChangeArrowheads="1"/>
          </p:cNvSpPr>
          <p:nvPr/>
        </p:nvSpPr>
        <p:spPr bwMode="auto">
          <a:xfrm>
            <a:off x="7620000" y="28194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RTP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/>
          <a:lstStyle/>
          <a:p>
            <a:r>
              <a:rPr lang="en-US" dirty="0" smtClean="0"/>
              <a:t>The Protocol Zoo</a:t>
            </a:r>
            <a:endParaRPr lang="en-US" dirty="0"/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971800" y="3200400"/>
            <a:ext cx="25146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GIST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2819400" y="2514600"/>
            <a:ext cx="13716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QoS NSLP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4343400" y="2514600"/>
            <a:ext cx="12954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NAT NSLP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7" name="Straight Arrow Connector 56"/>
          <p:cNvCxnSpPr>
            <a:stCxn id="134183" idx="2"/>
          </p:cNvCxnSpPr>
          <p:nvPr/>
        </p:nvCxnSpPr>
        <p:spPr bwMode="auto">
          <a:xfrm rot="16200000" flipH="1">
            <a:off x="-189706" y="3469481"/>
            <a:ext cx="2207418" cy="15160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-532606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>
            <a:off x="1181894" y="3466306"/>
            <a:ext cx="2057400" cy="158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5400000">
            <a:off x="5830094" y="4380706"/>
            <a:ext cx="228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5400000">
            <a:off x="5182394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3" idx="2"/>
          </p:cNvCxnSpPr>
          <p:nvPr/>
        </p:nvCxnSpPr>
        <p:spPr bwMode="auto">
          <a:xfrm rot="16200000" flipH="1">
            <a:off x="3392488" y="3087687"/>
            <a:ext cx="225427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16200000" flipH="1">
            <a:off x="4838700" y="3086100"/>
            <a:ext cx="228602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rot="5400000">
            <a:off x="1882775" y="5660230"/>
            <a:ext cx="34845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6859588" y="5637213"/>
            <a:ext cx="301625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3352800" y="4800599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2514600" y="4114800"/>
            <a:ext cx="2590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108"/>
          <p:cNvSpPr/>
          <p:nvPr/>
        </p:nvSpPr>
        <p:spPr bwMode="auto">
          <a:xfrm>
            <a:off x="4114800" y="4800599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Arial" charset="0"/>
              <a:cs typeface="Arial" charset="0"/>
            </a:endParaRPr>
          </a:p>
        </p:txBody>
      </p:sp>
      <p:cxnSp>
        <p:nvCxnSpPr>
          <p:cNvPr id="115" name="Straight Arrow Connector 114"/>
          <p:cNvCxnSpPr>
            <a:endCxn id="134185" idx="0"/>
          </p:cNvCxnSpPr>
          <p:nvPr/>
        </p:nvCxnSpPr>
        <p:spPr bwMode="auto">
          <a:xfrm rot="16200000" flipH="1">
            <a:off x="7905750" y="2533650"/>
            <a:ext cx="533400" cy="381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457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Web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3716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Session 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0400" y="106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Support: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QoS, NAT/FW …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10200" y="106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Support: Location Service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390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Media Transport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3505200" y="38100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7429501" y="4152899"/>
            <a:ext cx="1752600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rot="5400000">
            <a:off x="2590403" y="4877196"/>
            <a:ext cx="305594" cy="158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 rot="5400000">
            <a:off x="2858295" y="4076701"/>
            <a:ext cx="837407" cy="795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/>
          <p:nvPr/>
        </p:nvCxnSpPr>
        <p:spPr bwMode="auto">
          <a:xfrm rot="5400000">
            <a:off x="5487194" y="4876006"/>
            <a:ext cx="304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rot="5400000">
            <a:off x="457994" y="3733006"/>
            <a:ext cx="2590800" cy="158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066800" y="3048000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5400000">
            <a:off x="1334294" y="3771106"/>
            <a:ext cx="1447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5400000">
            <a:off x="762794" y="2742406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 rot="5400000">
            <a:off x="3048794" y="4342606"/>
            <a:ext cx="137080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rot="5400000">
            <a:off x="4191000" y="43434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rot="5400000">
            <a:off x="1448594" y="3352006"/>
            <a:ext cx="1828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2362200" y="42672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 rot="5400000">
            <a:off x="4344194" y="4647406"/>
            <a:ext cx="7620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Straight Arrow Connector 198"/>
          <p:cNvCxnSpPr/>
          <p:nvPr/>
        </p:nvCxnSpPr>
        <p:spPr bwMode="auto">
          <a:xfrm rot="5400000">
            <a:off x="3162300" y="4152902"/>
            <a:ext cx="685800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 rot="5400000">
            <a:off x="4839493" y="4075907"/>
            <a:ext cx="838202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rot="5400000">
            <a:off x="5182394" y="3123406"/>
            <a:ext cx="1371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rot="5400000">
            <a:off x="1677194" y="3275806"/>
            <a:ext cx="1676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 rot="16200000" flipH="1">
            <a:off x="4914900" y="4305300"/>
            <a:ext cx="381002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>
            <a:off x="5334794" y="3199606"/>
            <a:ext cx="15240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3886200" y="3962400"/>
            <a:ext cx="2209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Arrow Connector 242"/>
          <p:cNvCxnSpPr/>
          <p:nvPr/>
        </p:nvCxnSpPr>
        <p:spPr bwMode="auto">
          <a:xfrm rot="5400000">
            <a:off x="3353198" y="4495402"/>
            <a:ext cx="1066800" cy="796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rot="5400000">
            <a:off x="7506494" y="3771106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>
            <a:off x="5943600" y="4267200"/>
            <a:ext cx="2057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AutoShape 48"/>
          <p:cNvSpPr>
            <a:spLocks noChangeArrowheads="1"/>
          </p:cNvSpPr>
          <p:nvPr/>
        </p:nvSpPr>
        <p:spPr bwMode="auto">
          <a:xfrm>
            <a:off x="7315200" y="1676400"/>
            <a:ext cx="1676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Media encap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G.711, H.261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2" name="AutoShape 47"/>
          <p:cNvSpPr>
            <a:spLocks noChangeArrowheads="1"/>
          </p:cNvSpPr>
          <p:nvPr/>
        </p:nvSpPr>
        <p:spPr bwMode="auto">
          <a:xfrm>
            <a:off x="4953000" y="4495799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254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DTLS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8" name="AutoShape 47"/>
          <p:cNvSpPr>
            <a:spLocks noChangeArrowheads="1"/>
          </p:cNvSpPr>
          <p:nvPr/>
        </p:nvSpPr>
        <p:spPr bwMode="auto">
          <a:xfrm>
            <a:off x="1905000" y="4495799"/>
            <a:ext cx="1752600" cy="228600"/>
          </a:xfrm>
          <a:prstGeom prst="roundRect">
            <a:avLst>
              <a:gd name="adj" fmla="val 16667"/>
            </a:avLst>
          </a:prstGeom>
          <a:solidFill>
            <a:srgbClr val="7030A0">
              <a:alpha val="64000"/>
            </a:srgbClr>
          </a:solidFill>
          <a:ln w="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TLS</a:t>
            </a:r>
            <a:endParaRPr kumimoji="1" lang="en-GB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– Session Initiation 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81000" y="1066800"/>
            <a:ext cx="784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8638" lvl="1" indent="-238125" fontAlgn="base"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dirty="0" smtClean="0"/>
              <a:t>Session creation, modify and teardown</a:t>
            </a:r>
          </a:p>
          <a:p>
            <a:pPr marL="528638" lvl="1" indent="-238125" fontAlgn="base"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dirty="0" smtClean="0"/>
              <a:t>Large scale deployment - NGN</a:t>
            </a:r>
          </a:p>
          <a:p>
            <a:pPr marL="528638" lvl="1" indent="-238125" fontAlgn="base"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Applications: </a:t>
            </a:r>
            <a:r>
              <a:rPr lang="en-US" sz="2000" kern="0" dirty="0" smtClean="0"/>
              <a:t>VoIP, conferencing, instant messaging, presense</a:t>
            </a:r>
          </a:p>
          <a:p>
            <a:pPr marL="528638" lvl="1" indent="-238125" fontAlgn="base"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sz="2000" kern="0" dirty="0" smtClean="0"/>
              <a:t>Core functions: registration and proxying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895600" y="4038600"/>
            <a:ext cx="531966" cy="2058988"/>
            <a:chOff x="2895600" y="4038600"/>
            <a:chExt cx="531966" cy="205898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4038600"/>
              <a:ext cx="531966" cy="464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 bwMode="auto">
            <a:xfrm rot="5400000">
              <a:off x="2361803" y="5334397"/>
              <a:ext cx="1524794" cy="1588"/>
            </a:xfrm>
            <a:prstGeom prst="line">
              <a:avLst/>
            </a:prstGeom>
            <a:noFill/>
            <a:ln w="381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4267200" y="3657600"/>
            <a:ext cx="1643166" cy="2439988"/>
            <a:chOff x="4267200" y="3657600"/>
            <a:chExt cx="1643166" cy="243998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3962400"/>
              <a:ext cx="762000" cy="654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4267200" y="3657600"/>
              <a:ext cx="1643166" cy="379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Registrar</a:t>
              </a:r>
              <a:endParaRPr lang="en-US" sz="1400" dirty="0">
                <a:latin typeface="Comic Sans MS" pitchFamily="66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rot="5400000">
              <a:off x="4152503" y="5372497"/>
              <a:ext cx="1448594" cy="1588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200400" y="4953001"/>
            <a:ext cx="1600200" cy="307777"/>
            <a:chOff x="3200400" y="4953001"/>
            <a:chExt cx="1600200" cy="307777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200400" y="52578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581400" y="4953001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Register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00400" y="5257800"/>
            <a:ext cx="1600200" cy="307777"/>
            <a:chOff x="3200400" y="5257800"/>
            <a:chExt cx="1600200" cy="307777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3200400" y="55625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3657600" y="52578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Proxying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828800" y="2362201"/>
            <a:ext cx="1600200" cy="307777"/>
            <a:chOff x="1828800" y="2362201"/>
            <a:chExt cx="1600200" cy="307777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1828800" y="26670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209800" y="2362201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581400" y="2438400"/>
            <a:ext cx="1600200" cy="307777"/>
            <a:chOff x="3581400" y="2438400"/>
            <a:chExt cx="1600200" cy="307777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3581400" y="27431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962400" y="24384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0" y="2514600"/>
            <a:ext cx="1600200" cy="307777"/>
            <a:chOff x="5334000" y="2514600"/>
            <a:chExt cx="1600200" cy="307777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5334000" y="28193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715000" y="25146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28800" y="2667000"/>
            <a:ext cx="1600200" cy="307777"/>
            <a:chOff x="1828800" y="2667000"/>
            <a:chExt cx="1600200" cy="30777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1828800" y="29717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133600" y="26670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100 Trying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581400" y="2743200"/>
            <a:ext cx="1600200" cy="307777"/>
            <a:chOff x="3581400" y="2743200"/>
            <a:chExt cx="1600200" cy="307777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>
              <a:off x="3581400" y="30479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3886200" y="27432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100 Trying</a:t>
              </a:r>
              <a:endParaRPr lang="en-US" sz="14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334000" y="2819400"/>
            <a:ext cx="1600200" cy="307777"/>
            <a:chOff x="5334000" y="2819400"/>
            <a:chExt cx="1600200" cy="307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5334000" y="31241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5562600" y="28194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100 Trying</a:t>
              </a:r>
              <a:endParaRPr lang="en-US" sz="1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581400" y="3276600"/>
            <a:ext cx="1600200" cy="307777"/>
            <a:chOff x="3581400" y="3276600"/>
            <a:chExt cx="1600200" cy="30777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3581400" y="35813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810000" y="32766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180 Ringing</a:t>
              </a:r>
              <a:endParaRPr lang="en-US" sz="14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81400" y="3581400"/>
            <a:ext cx="1600200" cy="307777"/>
            <a:chOff x="3581400" y="3581400"/>
            <a:chExt cx="1600200" cy="307777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>
              <a:off x="3581400" y="38861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3962400" y="35814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828800" y="3429000"/>
            <a:ext cx="1600200" cy="307777"/>
            <a:chOff x="1828800" y="3429000"/>
            <a:chExt cx="1600200" cy="307777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1828800" y="37337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057400" y="34290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180 Ringing</a:t>
              </a:r>
              <a:endParaRPr lang="en-US" sz="1400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828800" y="3733800"/>
            <a:ext cx="1600200" cy="307777"/>
            <a:chOff x="1828800" y="3733800"/>
            <a:chExt cx="1600200" cy="307777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1828800" y="40385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286000" y="37338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828800" y="4038600"/>
            <a:ext cx="1600200" cy="307777"/>
            <a:chOff x="1828800" y="4038600"/>
            <a:chExt cx="1600200" cy="307777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>
              <a:off x="1828800" y="43434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2362200" y="40386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ACK</a:t>
              </a:r>
              <a:endParaRPr lang="en-US" sz="14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581400" y="4114800"/>
            <a:ext cx="1600200" cy="307777"/>
            <a:chOff x="3581400" y="4114800"/>
            <a:chExt cx="1600200" cy="307777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3581400" y="44195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4114800" y="41148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ACK</a:t>
              </a:r>
              <a:endParaRPr lang="en-US" sz="14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334000" y="4191001"/>
            <a:ext cx="1600200" cy="307777"/>
            <a:chOff x="5334000" y="4191001"/>
            <a:chExt cx="1600200" cy="307777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5334000" y="44958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5943600" y="4191001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ACK</a:t>
              </a:r>
              <a:endParaRPr lang="en-US" sz="14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828800" y="4953000"/>
            <a:ext cx="1600200" cy="307777"/>
            <a:chOff x="1828800" y="4953000"/>
            <a:chExt cx="1600200" cy="307777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1828800" y="52578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2362200" y="495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BYE</a:t>
              </a:r>
              <a:endParaRPr lang="en-US" sz="1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581400" y="5029200"/>
            <a:ext cx="1600200" cy="307777"/>
            <a:chOff x="3581400" y="5029200"/>
            <a:chExt cx="1600200" cy="307777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>
              <a:off x="3581400" y="53340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114800" y="50292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BYE</a:t>
              </a:r>
              <a:endParaRPr lang="en-US" sz="14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334000" y="5105400"/>
            <a:ext cx="1600200" cy="307777"/>
            <a:chOff x="5334000" y="5105400"/>
            <a:chExt cx="1600200" cy="307777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5334000" y="54102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5867400" y="5105400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BYE</a:t>
              </a:r>
              <a:endParaRPr lang="en-US" sz="14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334000" y="5410200"/>
            <a:ext cx="1600200" cy="307777"/>
            <a:chOff x="5334000" y="5410200"/>
            <a:chExt cx="1600200" cy="307777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>
              <a:off x="5334000" y="57150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5791200" y="54102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581400" y="5486400"/>
            <a:ext cx="1600200" cy="307777"/>
            <a:chOff x="3581400" y="5486400"/>
            <a:chExt cx="1600200" cy="307777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>
              <a:off x="3581400" y="57912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4038600" y="54864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828800" y="5562600"/>
            <a:ext cx="1600200" cy="307777"/>
            <a:chOff x="1828800" y="5562600"/>
            <a:chExt cx="1600200" cy="307777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>
              <a:off x="1828800" y="58674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2286000" y="55626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752600" y="4495800"/>
            <a:ext cx="5257800" cy="533400"/>
            <a:chOff x="1752600" y="4495800"/>
            <a:chExt cx="5257800" cy="533400"/>
          </a:xfrm>
        </p:grpSpPr>
        <p:sp>
          <p:nvSpPr>
            <p:cNvPr id="50" name="Left-Right Arrow 49"/>
            <p:cNvSpPr/>
            <p:nvPr/>
          </p:nvSpPr>
          <p:spPr bwMode="auto">
            <a:xfrm>
              <a:off x="1752600" y="4724400"/>
              <a:ext cx="5257800" cy="304800"/>
            </a:xfrm>
            <a:prstGeom prst="leftRightArrow">
              <a:avLst/>
            </a:prstGeom>
            <a:solidFill>
              <a:srgbClr val="66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91000" y="44958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Media</a:t>
              </a:r>
              <a:endParaRPr lang="en-US" sz="14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371600" y="1371600"/>
            <a:ext cx="762000" cy="4725194"/>
            <a:chOff x="1371600" y="1371600"/>
            <a:chExt cx="762000" cy="472519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0" y="1676400"/>
              <a:ext cx="5334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 bwMode="auto">
            <a:xfrm rot="5400000">
              <a:off x="-190500" y="4152900"/>
              <a:ext cx="3886200" cy="1588"/>
            </a:xfrm>
            <a:prstGeom prst="line">
              <a:avLst/>
            </a:prstGeom>
            <a:noFill/>
            <a:ln w="381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1371600" y="1371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Caller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53200" y="1371600"/>
            <a:ext cx="762000" cy="4725194"/>
            <a:chOff x="6553200" y="1371600"/>
            <a:chExt cx="762000" cy="4725194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5067300" y="4152900"/>
              <a:ext cx="3886200" cy="1588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75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03646" y="1600200"/>
              <a:ext cx="611554" cy="62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" name="TextBox 76"/>
            <p:cNvSpPr txBox="1"/>
            <p:nvPr/>
          </p:nvSpPr>
          <p:spPr>
            <a:xfrm>
              <a:off x="6553200" y="1371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Callee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48200" y="1371600"/>
            <a:ext cx="1219200" cy="4725194"/>
            <a:chOff x="4648200" y="1371600"/>
            <a:chExt cx="1219200" cy="4725194"/>
          </a:xfrm>
        </p:grpSpPr>
        <p:pic>
          <p:nvPicPr>
            <p:cNvPr id="8" name="Picture 8" descr="sip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1676400"/>
              <a:ext cx="563880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/>
            <p:nvPr/>
          </p:nvCxnSpPr>
          <p:spPr bwMode="auto">
            <a:xfrm rot="5400000">
              <a:off x="3314700" y="4152900"/>
              <a:ext cx="3886200" cy="1588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4648200" y="13716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B</a:t>
              </a:r>
              <a:endParaRPr lang="en-US" sz="1400" dirty="0">
                <a:latin typeface="Comic Sans MS" pitchFamily="66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34000" y="3124200"/>
            <a:ext cx="1600200" cy="307777"/>
            <a:chOff x="5334000" y="3124200"/>
            <a:chExt cx="1600200" cy="307777"/>
          </a:xfrm>
        </p:grpSpPr>
        <p:sp>
          <p:nvSpPr>
            <p:cNvPr id="35" name="TextBox 34"/>
            <p:cNvSpPr txBox="1"/>
            <p:nvPr/>
          </p:nvSpPr>
          <p:spPr>
            <a:xfrm>
              <a:off x="5562600" y="312420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180 Ringing</a:t>
              </a:r>
              <a:endParaRPr lang="en-US" sz="1400" dirty="0"/>
            </a:p>
          </p:txBody>
        </p:sp>
        <p:cxnSp>
          <p:nvCxnSpPr>
            <p:cNvPr id="85" name="Straight Arrow Connector 84"/>
            <p:cNvCxnSpPr/>
            <p:nvPr/>
          </p:nvCxnSpPr>
          <p:spPr bwMode="auto">
            <a:xfrm>
              <a:off x="5334000" y="3429000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5334000" y="3429000"/>
            <a:ext cx="1600200" cy="307777"/>
            <a:chOff x="5334000" y="3429000"/>
            <a:chExt cx="1600200" cy="307777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5334000" y="3733799"/>
              <a:ext cx="1600200" cy="1588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5715000" y="3429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895600" y="1371600"/>
            <a:ext cx="1219200" cy="4725194"/>
            <a:chOff x="2895600" y="1371600"/>
            <a:chExt cx="1219200" cy="4725194"/>
          </a:xfrm>
        </p:grpSpPr>
        <p:cxnSp>
          <p:nvCxnSpPr>
            <p:cNvPr id="18" name="Straight Connector 17"/>
            <p:cNvCxnSpPr/>
            <p:nvPr/>
          </p:nvCxnSpPr>
          <p:spPr bwMode="auto">
            <a:xfrm rot="5400000">
              <a:off x="1562100" y="4152900"/>
              <a:ext cx="3886200" cy="1588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2895600" y="13716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A</a:t>
              </a:r>
              <a:endParaRPr lang="en-US" sz="1400" dirty="0">
                <a:latin typeface="Comic Sans MS" pitchFamily="66" charset="0"/>
              </a:endParaRPr>
            </a:p>
          </p:txBody>
        </p:sp>
        <p:pic>
          <p:nvPicPr>
            <p:cNvPr id="105" name="Picture 8" descr="sip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00400" y="1676400"/>
              <a:ext cx="563880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Server Performance over TLS – Bulk Data Encryption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914400" y="1600200"/>
            <a:ext cx="5029200" cy="3505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TLS (Transport Layer Security)</a:t>
            </a: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Authentication</a:t>
            </a:r>
            <a:r>
              <a:rPr lang="en-US" kern="0" dirty="0" smtClean="0">
                <a:solidFill>
                  <a:srgbClr val="000000"/>
                </a:solidFill>
              </a:rPr>
              <a:t>, Confidentiality &amp; Integrity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most popular security option for SIP</a:t>
            </a: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TLS is costly – but how much for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comprehensive study found</a:t>
            </a: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Experimental test-bed w/ popular opensource SIP server &amp; client software</a:t>
            </a: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tabLst>
                <a:tab pos="3946525" algn="l"/>
              </a:tabLst>
              <a:defRPr/>
            </a:pPr>
            <a:endParaRPr lang="en-US" kern="0" noProof="0" dirty="0" smtClean="0"/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327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Server Performance over TLS – </a:t>
            </a:r>
            <a:r>
              <a:rPr lang="en-US" dirty="0" err="1" smtClean="0"/>
              <a:t>e.g</a:t>
            </a:r>
            <a:r>
              <a:rPr lang="en-US" dirty="0" smtClean="0"/>
              <a:t> Inbound Proxy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2B84-C460-46DC-9BC0-529691FCDDBA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09600" y="990600"/>
            <a:ext cx="8001000" cy="838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533400" y="44196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Lessons learned</a:t>
            </a: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Scalable OS configuration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lang="en-US" kern="0" baseline="0" dirty="0" smtClean="0">
                <a:solidFill>
                  <a:srgbClr val="000000"/>
                </a:solidFill>
              </a:rPr>
              <a:t> Scalable server configuration</a:t>
            </a:r>
            <a:endParaRPr lang="en-US" kern="0" dirty="0" smtClean="0">
              <a:solidFill>
                <a:srgbClr val="000000"/>
              </a:solidFill>
            </a:endParaRP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Server fix for scalability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Openssl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(TLS) library fix !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57200" y="685800"/>
            <a:ext cx="7391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/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comparable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Lucent 5E-XC high capacity switch (256,000 subs)</a:t>
            </a:r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lang="en-US" kern="0" baseline="0" dirty="0" smtClean="0">
                <a:solidFill>
                  <a:srgbClr val="000000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300,000 subscriber,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0.1 erlang, 180s holding time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167 cps</a:t>
            </a:r>
            <a:endParaRPr lang="en-US" kern="0" dirty="0" smtClean="0"/>
          </a:p>
          <a:p>
            <a:pPr marL="185738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9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05000"/>
            <a:ext cx="40640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4419600" y="5029200"/>
            <a:ext cx="4267200" cy="4571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>
                <a:latin typeface="Comic Sans MS" pitchFamily="66" charset="0"/>
              </a:rPr>
              <a:t>UDP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5638800" y="1981200"/>
            <a:ext cx="1600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DNS/ENUM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15240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latin typeface="Comic Sans MS" pitchFamily="66" charset="0"/>
              </a:rPr>
              <a:t>SIP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73" name="AutoShape 29"/>
          <p:cNvSpPr>
            <a:spLocks noChangeArrowheads="1"/>
          </p:cNvSpPr>
          <p:nvPr/>
        </p:nvSpPr>
        <p:spPr bwMode="auto">
          <a:xfrm>
            <a:off x="304800" y="5791199"/>
            <a:ext cx="84582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IP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2286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HTTP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85" name="AutoShape 41"/>
          <p:cNvSpPr>
            <a:spLocks noChangeArrowheads="1"/>
          </p:cNvSpPr>
          <p:nvPr/>
        </p:nvSpPr>
        <p:spPr bwMode="auto">
          <a:xfrm>
            <a:off x="7620000" y="28194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RTP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/>
          <a:lstStyle/>
          <a:p>
            <a:r>
              <a:rPr lang="en-US" dirty="0" smtClean="0"/>
              <a:t>The Protocol Zoo</a:t>
            </a:r>
            <a:endParaRPr lang="en-US" dirty="0"/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971800" y="3200400"/>
            <a:ext cx="25146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GIST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2819400" y="2514600"/>
            <a:ext cx="13716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QoS NSLP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4343400" y="2514600"/>
            <a:ext cx="12954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NAT NSLP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7" name="Straight Arrow Connector 56"/>
          <p:cNvCxnSpPr>
            <a:stCxn id="134183" idx="2"/>
          </p:cNvCxnSpPr>
          <p:nvPr/>
        </p:nvCxnSpPr>
        <p:spPr bwMode="auto">
          <a:xfrm rot="16200000" flipH="1">
            <a:off x="-189706" y="3469481"/>
            <a:ext cx="2207418" cy="15160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-532606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>
            <a:off x="1181894" y="3466306"/>
            <a:ext cx="20574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5400000">
            <a:off x="5830094" y="4380706"/>
            <a:ext cx="228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5400000">
            <a:off x="5182394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3" idx="2"/>
          </p:cNvCxnSpPr>
          <p:nvPr/>
        </p:nvCxnSpPr>
        <p:spPr bwMode="auto">
          <a:xfrm rot="16200000" flipH="1">
            <a:off x="3392488" y="3087687"/>
            <a:ext cx="225427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16200000" flipH="1">
            <a:off x="4838700" y="3086100"/>
            <a:ext cx="228602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rot="5400000">
            <a:off x="1882775" y="5660230"/>
            <a:ext cx="34845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6859588" y="5637213"/>
            <a:ext cx="301625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3352800" y="4800599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2514600" y="4114800"/>
            <a:ext cx="2590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108"/>
          <p:cNvSpPr/>
          <p:nvPr/>
        </p:nvSpPr>
        <p:spPr bwMode="auto">
          <a:xfrm>
            <a:off x="4114800" y="4800599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Arial" charset="0"/>
              <a:cs typeface="Arial" charset="0"/>
            </a:endParaRPr>
          </a:p>
        </p:txBody>
      </p:sp>
      <p:cxnSp>
        <p:nvCxnSpPr>
          <p:cNvPr id="115" name="Straight Arrow Connector 114"/>
          <p:cNvCxnSpPr>
            <a:endCxn id="134185" idx="0"/>
          </p:cNvCxnSpPr>
          <p:nvPr/>
        </p:nvCxnSpPr>
        <p:spPr bwMode="auto">
          <a:xfrm rot="16200000" flipH="1">
            <a:off x="7905750" y="2533650"/>
            <a:ext cx="533400" cy="381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457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Web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3716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Session 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0400" y="106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Support: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QoS, NAT/FW …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10200" y="106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Support: Location Service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390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Media Transport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3505200" y="38100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7429501" y="4152899"/>
            <a:ext cx="1752600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rot="5400000">
            <a:off x="2590403" y="4877196"/>
            <a:ext cx="305594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 rot="5400000">
            <a:off x="2858295" y="4076701"/>
            <a:ext cx="837407" cy="795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/>
          <p:nvPr/>
        </p:nvCxnSpPr>
        <p:spPr bwMode="auto">
          <a:xfrm rot="5400000">
            <a:off x="5487194" y="4876006"/>
            <a:ext cx="304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rot="5400000">
            <a:off x="457994" y="3733006"/>
            <a:ext cx="2590800" cy="158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066800" y="3048000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5400000">
            <a:off x="1334294" y="3771106"/>
            <a:ext cx="1447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5400000">
            <a:off x="762794" y="2742406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 rot="5400000">
            <a:off x="3048794" y="4342606"/>
            <a:ext cx="137080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rot="5400000">
            <a:off x="4191000" y="43434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rot="5400000">
            <a:off x="1448594" y="3352006"/>
            <a:ext cx="1828800" cy="1588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2362200" y="4267200"/>
            <a:ext cx="2362200" cy="1588"/>
          </a:xfrm>
          <a:prstGeom prst="lin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 rot="5400000">
            <a:off x="4344194" y="4647406"/>
            <a:ext cx="762000" cy="158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Straight Arrow Connector 198"/>
          <p:cNvCxnSpPr/>
          <p:nvPr/>
        </p:nvCxnSpPr>
        <p:spPr bwMode="auto">
          <a:xfrm rot="5400000">
            <a:off x="3162300" y="4152902"/>
            <a:ext cx="685800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 rot="5400000">
            <a:off x="4839493" y="4075907"/>
            <a:ext cx="838202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rot="5400000">
            <a:off x="5182394" y="3123406"/>
            <a:ext cx="1371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rot="5400000">
            <a:off x="1677194" y="3275806"/>
            <a:ext cx="1676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 rot="16200000" flipH="1">
            <a:off x="4914900" y="4305300"/>
            <a:ext cx="381002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>
            <a:off x="5334794" y="3199606"/>
            <a:ext cx="15240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3886200" y="3962400"/>
            <a:ext cx="2209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Arrow Connector 242"/>
          <p:cNvCxnSpPr/>
          <p:nvPr/>
        </p:nvCxnSpPr>
        <p:spPr bwMode="auto">
          <a:xfrm rot="5400000">
            <a:off x="3353198" y="4495402"/>
            <a:ext cx="1066800" cy="796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rot="5400000">
            <a:off x="7506494" y="3771106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>
            <a:off x="5943600" y="4267200"/>
            <a:ext cx="2057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AutoShape 48"/>
          <p:cNvSpPr>
            <a:spLocks noChangeArrowheads="1"/>
          </p:cNvSpPr>
          <p:nvPr/>
        </p:nvSpPr>
        <p:spPr bwMode="auto">
          <a:xfrm>
            <a:off x="7315200" y="1676400"/>
            <a:ext cx="1676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Media encap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G.711, H.261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2" name="AutoShape 47"/>
          <p:cNvSpPr>
            <a:spLocks noChangeArrowheads="1"/>
          </p:cNvSpPr>
          <p:nvPr/>
        </p:nvSpPr>
        <p:spPr bwMode="auto">
          <a:xfrm>
            <a:off x="4953000" y="4495799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254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DTLS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3" name="AutoShape 47"/>
          <p:cNvSpPr>
            <a:spLocks noChangeArrowheads="1"/>
          </p:cNvSpPr>
          <p:nvPr/>
        </p:nvSpPr>
        <p:spPr bwMode="auto">
          <a:xfrm>
            <a:off x="1905000" y="4495799"/>
            <a:ext cx="1752600" cy="228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TLS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8" name="AutoShape 6"/>
          <p:cNvSpPr>
            <a:spLocks noChangeArrowheads="1"/>
          </p:cNvSpPr>
          <p:nvPr/>
        </p:nvSpPr>
        <p:spPr bwMode="auto">
          <a:xfrm>
            <a:off x="304800" y="5029199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latin typeface="Comic Sans MS" pitchFamily="66" charset="0"/>
              </a:rPr>
              <a:t>TCP</a:t>
            </a:r>
            <a:endParaRPr kumimoji="1" lang="en-GB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Server Overload: Motivation - When does it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4648200" cy="4191000"/>
          </a:xfrm>
        </p:spPr>
        <p:txBody>
          <a:bodyPr/>
          <a:lstStyle/>
          <a:p>
            <a:pPr lvl="1"/>
            <a:r>
              <a:rPr lang="en-US" dirty="0" smtClean="0"/>
              <a:t>Legitimate short-term load spike</a:t>
            </a:r>
          </a:p>
          <a:p>
            <a:pPr lvl="1"/>
            <a:endParaRPr lang="en-US" dirty="0" smtClean="0"/>
          </a:p>
          <a:p>
            <a:pPr lvl="2"/>
            <a:r>
              <a:rPr lang="en-US" sz="1800" dirty="0" smtClean="0"/>
              <a:t>Viewer-voting TV shows or ticket giveaways</a:t>
            </a:r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Special holidays</a:t>
            </a:r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Natural disaster areas</a:t>
            </a:r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Mass phone reboot after power failure and recovery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1030" descr="phot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48000"/>
            <a:ext cx="2209800" cy="1524000"/>
          </a:xfrm>
          <a:prstGeom prst="rect">
            <a:avLst/>
          </a:prstGeom>
          <a:noFill/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1943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066800"/>
            <a:ext cx="2011606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800600"/>
            <a:ext cx="2133600" cy="14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3581400"/>
            <a:ext cx="19812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143000" y="4953000"/>
            <a:ext cx="464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Malicious attack caused overload</a:t>
            </a:r>
          </a:p>
          <a:p>
            <a:pPr marL="808038" marR="0" lvl="2" indent="-1651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Denial-of-Service attacks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Applications and Services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440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895600"/>
                <a:gridCol w="2743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Application Category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Requirements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Example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1162050">
                <a:tc>
                  <a:txBody>
                    <a:bodyPr/>
                    <a:lstStyle/>
                    <a:p>
                      <a:r>
                        <a:rPr lang="en-US" dirty="0" smtClean="0"/>
                        <a:t>messaging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final confirmation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delay in seconds/minutes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Instant Messaging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r>
                        <a:rPr lang="en-US" dirty="0" smtClean="0"/>
                        <a:t>query &amp; retrieval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reliable transmission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delay in seconds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FTP</a:t>
                      </a:r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161925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</a:t>
                      </a:r>
                      <a:r>
                        <a:rPr lang="en-US" baseline="0" dirty="0" smtClean="0"/>
                        <a:t> multimedia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loss</a:t>
                      </a:r>
                      <a:r>
                        <a:rPr lang="en-US" baseline="0" dirty="0" smtClean="0"/>
                        <a:t> delivery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delay in milliseconds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VoIP </a:t>
                      </a:r>
                    </a:p>
                    <a:p>
                      <a:r>
                        <a:rPr lang="en-US" dirty="0" smtClean="0"/>
                        <a:t>Conferencing</a:t>
                      </a:r>
                    </a:p>
                    <a:p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on demand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3581400"/>
            <a:ext cx="8686800" cy="2057400"/>
          </a:xfrm>
          <a:prstGeom prst="roundRect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Server Overload: Real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1022350" y="6021388"/>
            <a:ext cx="7648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00" dirty="0"/>
              <a:t>4am           8am       12pm          4pm         8pm         12am           4am          8am       12pm         4pm          8pm         12am          4am           8am</a:t>
            </a:r>
          </a:p>
          <a:p>
            <a:pPr algn="l"/>
            <a:r>
              <a:rPr lang="en-US" altLang="ja-JP" sz="1000" dirty="0"/>
              <a:t>Jan 17                                                                           Jan 18                                                                                            Jan 19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400" y="1143000"/>
            <a:ext cx="7848600" cy="48006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923925" y="5410200"/>
            <a:ext cx="7839075" cy="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10742982" flipV="1">
            <a:off x="1295400" y="3581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400" y="2987675"/>
            <a:ext cx="1485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0" dirty="0"/>
              <a:t>Earthquake happened at 5:46am, Jan. 17, 1995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035300" y="1968500"/>
            <a:ext cx="165100" cy="3670300"/>
          </a:xfrm>
          <a:prstGeom prst="upArrow">
            <a:avLst>
              <a:gd name="adj1" fmla="val 50000"/>
              <a:gd name="adj2" fmla="val 261109"/>
            </a:avLst>
          </a:prstGeom>
          <a:solidFill>
            <a:schemeClr val="accent1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57600" y="5135563"/>
            <a:ext cx="161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0" dirty="0"/>
              <a:t>Capacity of NTT facility</a:t>
            </a: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1152525" y="1816100"/>
            <a:ext cx="7505700" cy="4095750"/>
          </a:xfrm>
          <a:custGeom>
            <a:avLst/>
            <a:gdLst/>
            <a:ahLst/>
            <a:cxnLst>
              <a:cxn ang="0">
                <a:pos x="0" y="2552"/>
              </a:cxn>
              <a:cxn ang="0">
                <a:pos x="126" y="2540"/>
              </a:cxn>
              <a:cxn ang="0">
                <a:pos x="174" y="2456"/>
              </a:cxn>
              <a:cxn ang="0">
                <a:pos x="258" y="2012"/>
              </a:cxn>
              <a:cxn ang="0">
                <a:pos x="294" y="1712"/>
              </a:cxn>
              <a:cxn ang="0">
                <a:pos x="300" y="1646"/>
              </a:cxn>
              <a:cxn ang="0">
                <a:pos x="336" y="1592"/>
              </a:cxn>
              <a:cxn ang="0">
                <a:pos x="354" y="1418"/>
              </a:cxn>
              <a:cxn ang="0">
                <a:pos x="498" y="158"/>
              </a:cxn>
              <a:cxn ang="0">
                <a:pos x="594" y="470"/>
              </a:cxn>
              <a:cxn ang="0">
                <a:pos x="660" y="770"/>
              </a:cxn>
              <a:cxn ang="0">
                <a:pos x="744" y="596"/>
              </a:cxn>
              <a:cxn ang="0">
                <a:pos x="810" y="620"/>
              </a:cxn>
              <a:cxn ang="0">
                <a:pos x="912" y="734"/>
              </a:cxn>
              <a:cxn ang="0">
                <a:pos x="1032" y="554"/>
              </a:cxn>
              <a:cxn ang="0">
                <a:pos x="1110" y="440"/>
              </a:cxn>
              <a:cxn ang="0">
                <a:pos x="1242" y="62"/>
              </a:cxn>
              <a:cxn ang="0">
                <a:pos x="1350" y="686"/>
              </a:cxn>
              <a:cxn ang="0">
                <a:pos x="1386" y="824"/>
              </a:cxn>
              <a:cxn ang="0">
                <a:pos x="1458" y="944"/>
              </a:cxn>
              <a:cxn ang="0">
                <a:pos x="1602" y="1580"/>
              </a:cxn>
              <a:cxn ang="0">
                <a:pos x="1746" y="2294"/>
              </a:cxn>
              <a:cxn ang="0">
                <a:pos x="1920" y="2516"/>
              </a:cxn>
              <a:cxn ang="0">
                <a:pos x="2118" y="2576"/>
              </a:cxn>
              <a:cxn ang="0">
                <a:pos x="2244" y="2540"/>
              </a:cxn>
              <a:cxn ang="0">
                <a:pos x="2346" y="2360"/>
              </a:cxn>
              <a:cxn ang="0">
                <a:pos x="2454" y="1964"/>
              </a:cxn>
              <a:cxn ang="0">
                <a:pos x="2562" y="1916"/>
              </a:cxn>
              <a:cxn ang="0">
                <a:pos x="2610" y="1718"/>
              </a:cxn>
              <a:cxn ang="0">
                <a:pos x="2766" y="1784"/>
              </a:cxn>
              <a:cxn ang="0">
                <a:pos x="2916" y="1874"/>
              </a:cxn>
              <a:cxn ang="0">
                <a:pos x="3126" y="1850"/>
              </a:cxn>
              <a:cxn ang="0">
                <a:pos x="3270" y="1832"/>
              </a:cxn>
              <a:cxn ang="0">
                <a:pos x="3432" y="1754"/>
              </a:cxn>
              <a:cxn ang="0">
                <a:pos x="3564" y="1802"/>
              </a:cxn>
              <a:cxn ang="0">
                <a:pos x="3654" y="1970"/>
              </a:cxn>
              <a:cxn ang="0">
                <a:pos x="3834" y="2402"/>
              </a:cxn>
              <a:cxn ang="0">
                <a:pos x="3996" y="2534"/>
              </a:cxn>
              <a:cxn ang="0">
                <a:pos x="4182" y="2576"/>
              </a:cxn>
              <a:cxn ang="0">
                <a:pos x="4380" y="2516"/>
              </a:cxn>
              <a:cxn ang="0">
                <a:pos x="4524" y="2336"/>
              </a:cxn>
              <a:cxn ang="0">
                <a:pos x="4728" y="1928"/>
              </a:cxn>
            </a:cxnLst>
            <a:rect l="0" t="0" r="r" b="b"/>
            <a:pathLst>
              <a:path w="4728" h="2580">
                <a:moveTo>
                  <a:pt x="0" y="2552"/>
                </a:moveTo>
                <a:cubicBezTo>
                  <a:pt x="21" y="2550"/>
                  <a:pt x="97" y="2556"/>
                  <a:pt x="126" y="2540"/>
                </a:cubicBezTo>
                <a:cubicBezTo>
                  <a:pt x="155" y="2524"/>
                  <a:pt x="152" y="2544"/>
                  <a:pt x="174" y="2456"/>
                </a:cubicBezTo>
                <a:cubicBezTo>
                  <a:pt x="196" y="2368"/>
                  <a:pt x="238" y="2136"/>
                  <a:pt x="258" y="2012"/>
                </a:cubicBezTo>
                <a:cubicBezTo>
                  <a:pt x="278" y="1888"/>
                  <a:pt x="287" y="1773"/>
                  <a:pt x="294" y="1712"/>
                </a:cubicBezTo>
                <a:cubicBezTo>
                  <a:pt x="301" y="1651"/>
                  <a:pt x="293" y="1666"/>
                  <a:pt x="300" y="1646"/>
                </a:cubicBezTo>
                <a:cubicBezTo>
                  <a:pt x="307" y="1626"/>
                  <a:pt x="327" y="1630"/>
                  <a:pt x="336" y="1592"/>
                </a:cubicBezTo>
                <a:cubicBezTo>
                  <a:pt x="345" y="1554"/>
                  <a:pt x="327" y="1657"/>
                  <a:pt x="354" y="1418"/>
                </a:cubicBezTo>
                <a:cubicBezTo>
                  <a:pt x="381" y="1179"/>
                  <a:pt x="458" y="316"/>
                  <a:pt x="498" y="158"/>
                </a:cubicBezTo>
                <a:cubicBezTo>
                  <a:pt x="538" y="0"/>
                  <a:pt x="567" y="368"/>
                  <a:pt x="594" y="470"/>
                </a:cubicBezTo>
                <a:cubicBezTo>
                  <a:pt x="621" y="572"/>
                  <a:pt x="635" y="749"/>
                  <a:pt x="660" y="770"/>
                </a:cubicBezTo>
                <a:cubicBezTo>
                  <a:pt x="685" y="791"/>
                  <a:pt x="719" y="621"/>
                  <a:pt x="744" y="596"/>
                </a:cubicBezTo>
                <a:cubicBezTo>
                  <a:pt x="769" y="571"/>
                  <a:pt x="782" y="597"/>
                  <a:pt x="810" y="620"/>
                </a:cubicBezTo>
                <a:cubicBezTo>
                  <a:pt x="838" y="643"/>
                  <a:pt x="875" y="745"/>
                  <a:pt x="912" y="734"/>
                </a:cubicBezTo>
                <a:cubicBezTo>
                  <a:pt x="949" y="723"/>
                  <a:pt x="999" y="603"/>
                  <a:pt x="1032" y="554"/>
                </a:cubicBezTo>
                <a:cubicBezTo>
                  <a:pt x="1065" y="505"/>
                  <a:pt x="1075" y="522"/>
                  <a:pt x="1110" y="440"/>
                </a:cubicBezTo>
                <a:cubicBezTo>
                  <a:pt x="1145" y="358"/>
                  <a:pt x="1202" y="21"/>
                  <a:pt x="1242" y="62"/>
                </a:cubicBezTo>
                <a:cubicBezTo>
                  <a:pt x="1282" y="103"/>
                  <a:pt x="1326" y="559"/>
                  <a:pt x="1350" y="686"/>
                </a:cubicBezTo>
                <a:cubicBezTo>
                  <a:pt x="1374" y="813"/>
                  <a:pt x="1368" y="781"/>
                  <a:pt x="1386" y="824"/>
                </a:cubicBezTo>
                <a:cubicBezTo>
                  <a:pt x="1404" y="867"/>
                  <a:pt x="1422" y="818"/>
                  <a:pt x="1458" y="944"/>
                </a:cubicBezTo>
                <a:cubicBezTo>
                  <a:pt x="1494" y="1070"/>
                  <a:pt x="1554" y="1355"/>
                  <a:pt x="1602" y="1580"/>
                </a:cubicBezTo>
                <a:cubicBezTo>
                  <a:pt x="1650" y="1805"/>
                  <a:pt x="1693" y="2138"/>
                  <a:pt x="1746" y="2294"/>
                </a:cubicBezTo>
                <a:cubicBezTo>
                  <a:pt x="1799" y="2450"/>
                  <a:pt x="1858" y="2469"/>
                  <a:pt x="1920" y="2516"/>
                </a:cubicBezTo>
                <a:cubicBezTo>
                  <a:pt x="1982" y="2563"/>
                  <a:pt x="2064" y="2572"/>
                  <a:pt x="2118" y="2576"/>
                </a:cubicBezTo>
                <a:cubicBezTo>
                  <a:pt x="2172" y="2580"/>
                  <a:pt x="2206" y="2576"/>
                  <a:pt x="2244" y="2540"/>
                </a:cubicBezTo>
                <a:cubicBezTo>
                  <a:pt x="2282" y="2504"/>
                  <a:pt x="2311" y="2456"/>
                  <a:pt x="2346" y="2360"/>
                </a:cubicBezTo>
                <a:cubicBezTo>
                  <a:pt x="2381" y="2264"/>
                  <a:pt x="2418" y="2038"/>
                  <a:pt x="2454" y="1964"/>
                </a:cubicBezTo>
                <a:cubicBezTo>
                  <a:pt x="2490" y="1890"/>
                  <a:pt x="2536" y="1957"/>
                  <a:pt x="2562" y="1916"/>
                </a:cubicBezTo>
                <a:cubicBezTo>
                  <a:pt x="2588" y="1875"/>
                  <a:pt x="2576" y="1740"/>
                  <a:pt x="2610" y="1718"/>
                </a:cubicBezTo>
                <a:cubicBezTo>
                  <a:pt x="2644" y="1696"/>
                  <a:pt x="2715" y="1758"/>
                  <a:pt x="2766" y="1784"/>
                </a:cubicBezTo>
                <a:cubicBezTo>
                  <a:pt x="2817" y="1810"/>
                  <a:pt x="2856" y="1863"/>
                  <a:pt x="2916" y="1874"/>
                </a:cubicBezTo>
                <a:cubicBezTo>
                  <a:pt x="2976" y="1885"/>
                  <a:pt x="3067" y="1857"/>
                  <a:pt x="3126" y="1850"/>
                </a:cubicBezTo>
                <a:cubicBezTo>
                  <a:pt x="3185" y="1843"/>
                  <a:pt x="3219" y="1848"/>
                  <a:pt x="3270" y="1832"/>
                </a:cubicBezTo>
                <a:cubicBezTo>
                  <a:pt x="3321" y="1816"/>
                  <a:pt x="3383" y="1759"/>
                  <a:pt x="3432" y="1754"/>
                </a:cubicBezTo>
                <a:cubicBezTo>
                  <a:pt x="3481" y="1749"/>
                  <a:pt x="3527" y="1766"/>
                  <a:pt x="3564" y="1802"/>
                </a:cubicBezTo>
                <a:cubicBezTo>
                  <a:pt x="3601" y="1838"/>
                  <a:pt x="3609" y="1870"/>
                  <a:pt x="3654" y="1970"/>
                </a:cubicBezTo>
                <a:cubicBezTo>
                  <a:pt x="3699" y="2070"/>
                  <a:pt x="3777" y="2308"/>
                  <a:pt x="3834" y="2402"/>
                </a:cubicBezTo>
                <a:cubicBezTo>
                  <a:pt x="3891" y="2496"/>
                  <a:pt x="3938" y="2505"/>
                  <a:pt x="3996" y="2534"/>
                </a:cubicBezTo>
                <a:cubicBezTo>
                  <a:pt x="4054" y="2563"/>
                  <a:pt x="4118" y="2579"/>
                  <a:pt x="4182" y="2576"/>
                </a:cubicBezTo>
                <a:cubicBezTo>
                  <a:pt x="4246" y="2573"/>
                  <a:pt x="4323" y="2556"/>
                  <a:pt x="4380" y="2516"/>
                </a:cubicBezTo>
                <a:cubicBezTo>
                  <a:pt x="4437" y="2476"/>
                  <a:pt x="4466" y="2434"/>
                  <a:pt x="4524" y="2336"/>
                </a:cubicBezTo>
                <a:cubicBezTo>
                  <a:pt x="4582" y="2238"/>
                  <a:pt x="4686" y="2013"/>
                  <a:pt x="4728" y="1928"/>
                </a:cubicBez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1152525" y="5635625"/>
            <a:ext cx="2790825" cy="279400"/>
          </a:xfrm>
          <a:custGeom>
            <a:avLst/>
            <a:gdLst/>
            <a:ahLst/>
            <a:cxnLst>
              <a:cxn ang="0">
                <a:pos x="0" y="170"/>
              </a:cxn>
              <a:cxn ang="0">
                <a:pos x="180" y="146"/>
              </a:cxn>
              <a:cxn ang="0">
                <a:pos x="324" y="104"/>
              </a:cxn>
              <a:cxn ang="0">
                <a:pos x="414" y="56"/>
              </a:cxn>
              <a:cxn ang="0">
                <a:pos x="516" y="2"/>
              </a:cxn>
              <a:cxn ang="0">
                <a:pos x="636" y="44"/>
              </a:cxn>
              <a:cxn ang="0">
                <a:pos x="726" y="80"/>
              </a:cxn>
              <a:cxn ang="0">
                <a:pos x="888" y="62"/>
              </a:cxn>
              <a:cxn ang="0">
                <a:pos x="1020" y="50"/>
              </a:cxn>
              <a:cxn ang="0">
                <a:pos x="1206" y="62"/>
              </a:cxn>
              <a:cxn ang="0">
                <a:pos x="1368" y="98"/>
              </a:cxn>
              <a:cxn ang="0">
                <a:pos x="1530" y="140"/>
              </a:cxn>
              <a:cxn ang="0">
                <a:pos x="1758" y="176"/>
              </a:cxn>
            </a:cxnLst>
            <a:rect l="0" t="0" r="r" b="b"/>
            <a:pathLst>
              <a:path w="1758" h="176">
                <a:moveTo>
                  <a:pt x="0" y="170"/>
                </a:moveTo>
                <a:cubicBezTo>
                  <a:pt x="30" y="167"/>
                  <a:pt x="126" y="157"/>
                  <a:pt x="180" y="146"/>
                </a:cubicBezTo>
                <a:cubicBezTo>
                  <a:pt x="234" y="135"/>
                  <a:pt x="285" y="119"/>
                  <a:pt x="324" y="104"/>
                </a:cubicBezTo>
                <a:cubicBezTo>
                  <a:pt x="363" y="89"/>
                  <a:pt x="382" y="73"/>
                  <a:pt x="414" y="56"/>
                </a:cubicBezTo>
                <a:cubicBezTo>
                  <a:pt x="446" y="39"/>
                  <a:pt x="479" y="4"/>
                  <a:pt x="516" y="2"/>
                </a:cubicBezTo>
                <a:cubicBezTo>
                  <a:pt x="553" y="0"/>
                  <a:pt x="601" y="31"/>
                  <a:pt x="636" y="44"/>
                </a:cubicBezTo>
                <a:cubicBezTo>
                  <a:pt x="671" y="57"/>
                  <a:pt x="684" y="77"/>
                  <a:pt x="726" y="80"/>
                </a:cubicBezTo>
                <a:cubicBezTo>
                  <a:pt x="768" y="83"/>
                  <a:pt x="839" y="67"/>
                  <a:pt x="888" y="62"/>
                </a:cubicBezTo>
                <a:cubicBezTo>
                  <a:pt x="937" y="57"/>
                  <a:pt x="967" y="50"/>
                  <a:pt x="1020" y="50"/>
                </a:cubicBezTo>
                <a:cubicBezTo>
                  <a:pt x="1073" y="50"/>
                  <a:pt x="1148" y="54"/>
                  <a:pt x="1206" y="62"/>
                </a:cubicBezTo>
                <a:cubicBezTo>
                  <a:pt x="1264" y="70"/>
                  <a:pt x="1314" y="85"/>
                  <a:pt x="1368" y="98"/>
                </a:cubicBezTo>
                <a:cubicBezTo>
                  <a:pt x="1422" y="111"/>
                  <a:pt x="1465" y="127"/>
                  <a:pt x="1530" y="140"/>
                </a:cubicBezTo>
                <a:cubicBezTo>
                  <a:pt x="1595" y="153"/>
                  <a:pt x="1711" y="169"/>
                  <a:pt x="1758" y="176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914400" y="49530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914400" y="39624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914400" y="29718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914400" y="198120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57200" y="47339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00" dirty="0"/>
              <a:t>200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57200" y="37433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00" dirty="0"/>
              <a:t>400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57200" y="27527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00" dirty="0"/>
              <a:t>600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57200" y="17621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000" dirty="0"/>
              <a:t>800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267200" y="1981200"/>
            <a:ext cx="4340225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1600" dirty="0" smtClean="0"/>
              <a:t> </a:t>
            </a:r>
            <a:r>
              <a:rPr lang="en-US" altLang="ja-JP" sz="1600" b="0" u="sng" dirty="0" smtClean="0"/>
              <a:t>about </a:t>
            </a:r>
            <a:r>
              <a:rPr lang="en-US" altLang="ja-JP" sz="1600" b="0" u="sng" dirty="0"/>
              <a:t>20 times higher than normal day</a:t>
            </a:r>
            <a:r>
              <a:rPr lang="en-US" altLang="ja-JP" sz="1600" b="0" dirty="0"/>
              <a:t> of average calls in an hour to Kobe from nation-wide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1600" b="0" dirty="0" smtClean="0"/>
              <a:t> Traffic </a:t>
            </a:r>
            <a:r>
              <a:rPr lang="en-US" altLang="ja-JP" sz="1600" b="0" dirty="0"/>
              <a:t>increased rapidly just after the earthquake at 5:50 and the peak is more than 50 times higher than normal day.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1600" b="0" dirty="0" smtClean="0"/>
              <a:t> The </a:t>
            </a:r>
            <a:r>
              <a:rPr lang="en-US" altLang="ja-JP" sz="1600" b="0" dirty="0"/>
              <a:t>congestion continued until next Monday</a:t>
            </a: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132138" y="1125538"/>
            <a:ext cx="3040062" cy="503237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ja-JP" sz="2400" b="0" dirty="0"/>
              <a:t>Nation-wide =&gt; Kobe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6248400" y="1295400"/>
            <a:ext cx="2360613" cy="63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altLang="ja-JP" sz="1000" b="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ja-JP" sz="1000" b="0" dirty="0"/>
              <a:t>                            Earthquake of Jan.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ja-JP" sz="1000" b="0" dirty="0"/>
              <a:t>                             17, 1995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ja-JP" sz="1000" b="0" dirty="0"/>
              <a:t>                             regular day</a:t>
            </a: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427788" y="1600200"/>
            <a:ext cx="6731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6427788" y="1817688"/>
            <a:ext cx="673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553200" y="1228725"/>
            <a:ext cx="533400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000" b="0" dirty="0"/>
              <a:t>legend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124200" y="3124200"/>
            <a:ext cx="800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200" b="0" dirty="0"/>
              <a:t>About 20times of normal day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4191000" y="551656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200" b="0" dirty="0"/>
              <a:t>(max usage of normal days)</a:t>
            </a: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486400" y="56388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3124200" y="5638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4" name="AutoShape 38"/>
          <p:cNvSpPr>
            <a:spLocks noChangeArrowheads="1"/>
          </p:cNvSpPr>
          <p:nvPr/>
        </p:nvSpPr>
        <p:spPr bwMode="auto">
          <a:xfrm>
            <a:off x="5257800" y="4572000"/>
            <a:ext cx="152400" cy="1066800"/>
          </a:xfrm>
          <a:prstGeom prst="upArrow">
            <a:avLst>
              <a:gd name="adj1" fmla="val 50000"/>
              <a:gd name="adj2" fmla="val 82218"/>
            </a:avLst>
          </a:prstGeom>
          <a:solidFill>
            <a:schemeClr val="accent1"/>
          </a:solidFill>
          <a:ln w="9525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5364163" y="4868863"/>
            <a:ext cx="118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ja-JP" sz="1200" b="0" dirty="0"/>
              <a:t>About 7 times of normal day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276600" y="64770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Arata Koike, NTT</a:t>
            </a: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C5EA-3C6E-4DA6-B4CB-030276C3C842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0B8CDDED-F4FF-4201-9325-F0C05CB52BA8}" type="slidenum">
              <a:rPr lang="en-US" altLang="zh-CN"/>
              <a:pPr/>
              <a:t>21</a:t>
            </a:fld>
            <a:endParaRPr lang="en-US" altLang="zh-CN" dirty="0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685800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 Categorized - Proxy to Proxy Overload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1524000"/>
            <a:ext cx="4572000" cy="2438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Known Overload Caller/Callee scope </a:t>
            </a:r>
          </a:p>
          <a:p>
            <a:pPr lvl="2">
              <a:lnSpc>
                <a:spcPct val="90000"/>
              </a:lnSpc>
            </a:pPr>
            <a:r>
              <a:rPr lang="en-US" altLang="zh-CN" sz="1800" dirty="0" smtClean="0">
                <a:ea typeface="SimSun" pitchFamily="2" charset="-122"/>
              </a:rPr>
              <a:t>e.g., Human callee destination limits: TV viewer voting</a:t>
            </a:r>
          </a:p>
          <a:p>
            <a:pPr lvl="2">
              <a:lnSpc>
                <a:spcPct val="90000"/>
              </a:lnSpc>
            </a:pPr>
            <a:r>
              <a:rPr lang="en-US" altLang="zh-CN" sz="1800" dirty="0" smtClean="0">
                <a:ea typeface="SimSun" pitchFamily="2" charset="-122"/>
              </a:rPr>
              <a:t>e.g., malicious caller injecting traffic</a:t>
            </a:r>
          </a:p>
          <a:p>
            <a:pPr lvl="2">
              <a:lnSpc>
                <a:spcPct val="90000"/>
              </a:lnSpc>
            </a:pPr>
            <a:endParaRPr lang="en-US" altLang="zh-CN" dirty="0" smtClean="0">
              <a:ea typeface="SimSun" pitchFamily="2" charset="-122"/>
            </a:endParaRPr>
          </a:p>
          <a:p>
            <a:pPr lvl="2">
              <a:lnSpc>
                <a:spcPct val="90000"/>
              </a:lnSpc>
            </a:pPr>
            <a:endParaRPr lang="en-US" altLang="zh-CN" dirty="0">
              <a:ea typeface="SimSun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95400" y="3962400"/>
            <a:ext cx="617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28638" marR="0" lvl="1" indent="-2381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Unknown Overload Caller/Callee scope:</a:t>
            </a:r>
          </a:p>
          <a:p>
            <a:pPr marL="808038" lvl="2" indent="-1651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Arial" pitchFamily="34" charset="0"/>
              <a:buChar char="•"/>
              <a:tabLst>
                <a:tab pos="3946525" algn="l"/>
              </a:tabLst>
            </a:pPr>
            <a:r>
              <a:rPr lang="en-US" altLang="zh-CN" kern="0" dirty="0" smtClean="0">
                <a:solidFill>
                  <a:srgbClr val="000000"/>
                </a:solidFill>
                <a:ea typeface="SimSun" pitchFamily="2" charset="-122"/>
              </a:rPr>
              <a:t>proxy server capacity limits</a:t>
            </a:r>
          </a:p>
          <a:p>
            <a:pPr marL="808038" lvl="2" indent="-1651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Arial" pitchFamily="34" charset="0"/>
              <a:buChar char="•"/>
              <a:tabLst>
                <a:tab pos="3946525" algn="l"/>
              </a:tabLst>
            </a:pPr>
            <a:r>
              <a:rPr lang="en-US" altLang="zh-CN" kern="0" dirty="0" smtClean="0">
                <a:solidFill>
                  <a:srgbClr val="000000"/>
                </a:solidFill>
                <a:ea typeface="SimSun" pitchFamily="2" charset="-122"/>
              </a:rPr>
              <a:t>e.g., Disaster aftermath -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regional callee scope</a:t>
            </a:r>
          </a:p>
          <a:p>
            <a:pPr marL="808038" lvl="2" indent="-1651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Arial" pitchFamily="34" charset="0"/>
              <a:buChar char="•"/>
              <a:tabLst>
                <a:tab pos="3946525" algn="l"/>
              </a:tabLst>
            </a:pPr>
            <a:r>
              <a:rPr lang="en-US" altLang="zh-CN" kern="0" dirty="0" smtClean="0">
                <a:solidFill>
                  <a:srgbClr val="000000"/>
                </a:solidFill>
                <a:ea typeface="SimSun" pitchFamily="2" charset="-122"/>
              </a:rPr>
              <a:t>e.g., Holiday greetings -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global callee scope</a:t>
            </a:r>
          </a:p>
          <a:p>
            <a:pPr marL="808038" marR="0" lvl="2" indent="-1651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808038" marR="0" lvl="2" indent="-1651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85800" y="1066800"/>
            <a:ext cx="3722077" cy="2819400"/>
            <a:chOff x="4191000" y="990600"/>
            <a:chExt cx="4636477" cy="3653786"/>
          </a:xfrm>
        </p:grpSpPr>
        <p:sp>
          <p:nvSpPr>
            <p:cNvPr id="9" name="Oval 8"/>
            <p:cNvSpPr/>
            <p:nvPr/>
          </p:nvSpPr>
          <p:spPr bwMode="auto">
            <a:xfrm>
              <a:off x="6934200" y="2209800"/>
              <a:ext cx="990600" cy="990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" name="Picture 8" descr="sip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86600" y="2438400"/>
              <a:ext cx="685800" cy="624266"/>
            </a:xfrm>
            <a:prstGeom prst="rect">
              <a:avLst/>
            </a:prstGeom>
            <a:noFill/>
          </p:spPr>
        </p:pic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943600" y="1752600"/>
              <a:ext cx="990600" cy="83820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0" y="3200400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D</a:t>
              </a:r>
              <a:endParaRPr lang="en-US" sz="1400" dirty="0">
                <a:latin typeface="Comic Sans MS" pitchFamily="66" charset="0"/>
              </a:endParaRPr>
            </a:p>
          </p:txBody>
        </p:sp>
        <p:pic>
          <p:nvPicPr>
            <p:cNvPr id="13" name="Picture 8" descr="sip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657600"/>
              <a:ext cx="685800" cy="624266"/>
            </a:xfrm>
            <a:prstGeom prst="rect">
              <a:avLst/>
            </a:prstGeom>
            <a:noFill/>
          </p:spPr>
        </p:pic>
        <p:pic>
          <p:nvPicPr>
            <p:cNvPr id="14" name="Picture 8" descr="sip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2438400"/>
              <a:ext cx="685800" cy="624266"/>
            </a:xfrm>
            <a:prstGeom prst="rect">
              <a:avLst/>
            </a:prstGeom>
            <a:noFill/>
          </p:spPr>
        </p:pic>
        <p:pic>
          <p:nvPicPr>
            <p:cNvPr id="15" name="Picture 8" descr="sip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1219200"/>
              <a:ext cx="685800" cy="624266"/>
            </a:xfrm>
            <a:prstGeom prst="rect">
              <a:avLst/>
            </a:prstGeom>
            <a:noFill/>
          </p:spPr>
        </p:pic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5943600" y="2743200"/>
              <a:ext cx="990600" cy="45719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6019800" y="2895600"/>
              <a:ext cx="914400" cy="99060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924800" y="2057400"/>
              <a:ext cx="902677" cy="1295400"/>
              <a:chOff x="4038600" y="2590800"/>
              <a:chExt cx="902677" cy="1295400"/>
            </a:xfrm>
          </p:grpSpPr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95800" y="2590800"/>
                <a:ext cx="44547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4038600" y="3505200"/>
                <a:ext cx="381000" cy="1524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4038600" y="2971800"/>
                <a:ext cx="381000" cy="1524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4077494" y="3313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3" name="Picture 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95800" y="3429000"/>
                <a:ext cx="44547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4610894" y="32377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FF99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4953000" y="4267200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C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53000" y="3048000"/>
              <a:ext cx="11929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B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53000" y="1828800"/>
              <a:ext cx="1210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A</a:t>
              </a:r>
              <a:endParaRPr lang="en-US" sz="1400" dirty="0">
                <a:latin typeface="Comic Sans MS" pitchFamily="66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191000" y="3505200"/>
              <a:ext cx="914400" cy="1139186"/>
              <a:chOff x="381000" y="3962400"/>
              <a:chExt cx="914400" cy="1139186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000" y="3962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000" y="4724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496094" y="45331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914400" y="41148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 flipV="1">
                <a:off x="914400" y="45720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953294" y="4456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34"/>
            <p:cNvGrpSpPr/>
            <p:nvPr/>
          </p:nvGrpSpPr>
          <p:grpSpPr>
            <a:xfrm>
              <a:off x="4191000" y="2286000"/>
              <a:ext cx="914400" cy="1139186"/>
              <a:chOff x="381000" y="3962400"/>
              <a:chExt cx="914400" cy="1139186"/>
            </a:xfrm>
          </p:grpSpPr>
          <p:pic>
            <p:nvPicPr>
              <p:cNvPr id="36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000" y="3962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000" y="4724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496094" y="45331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>
                <a:off x="914400" y="41148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 flipV="1">
                <a:off x="914400" y="45720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953294" y="4456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>
              <a:off x="4191000" y="990600"/>
              <a:ext cx="914400" cy="1139186"/>
              <a:chOff x="381000" y="3962400"/>
              <a:chExt cx="914400" cy="1139186"/>
            </a:xfrm>
          </p:grpSpPr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000" y="3962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1000" y="4724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496094" y="45331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>
                <a:off x="914400" y="41148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12"/>
              <p:cNvSpPr>
                <a:spLocks noChangeShapeType="1"/>
              </p:cNvSpPr>
              <p:nvPr/>
            </p:nvSpPr>
            <p:spPr bwMode="auto">
              <a:xfrm flipV="1">
                <a:off x="914400" y="45720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 bwMode="auto">
              <a:xfrm rot="5400000">
                <a:off x="953294" y="4456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/>
      <p:bldP spid="8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C5EA-3C6E-4DA6-B4CB-030276C3C842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0B8CDDED-F4FF-4201-9325-F0C05CB52BA8}" type="slidenum">
              <a:rPr lang="en-US" altLang="zh-CN"/>
              <a:pPr/>
              <a:t>22</a:t>
            </a:fld>
            <a:endParaRPr lang="en-US" altLang="zh-CN" dirty="0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685800"/>
          </a:xfrm>
        </p:spPr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 Categorized – UA to Registrar Overload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743200"/>
            <a:ext cx="7696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8038" marR="0" lvl="2" indent="-1651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528638" lvl="1" indent="-238125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2000" kern="0" dirty="0" smtClean="0">
                <a:solidFill>
                  <a:srgbClr val="000000"/>
                </a:solidFill>
                <a:ea typeface="SimSun" pitchFamily="2" charset="-122"/>
              </a:rPr>
              <a:t>Avalanche restart after sudden power failure and recovery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528638" marR="0" lvl="1" indent="-23812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>
                <a:tab pos="3946525" algn="l"/>
              </a:tabLst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808038" lvl="2" indent="-1651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Arial" pitchFamily="34" charset="0"/>
              <a:buChar char="•"/>
              <a:tabLst>
                <a:tab pos="3946525" algn="l"/>
              </a:tabLst>
            </a:pPr>
            <a:r>
              <a:rPr lang="en-US" altLang="zh-CN" kern="0" dirty="0" smtClean="0">
                <a:solidFill>
                  <a:srgbClr val="000000"/>
                </a:solidFill>
                <a:ea typeface="SimSun" pitchFamily="2" charset="-122"/>
              </a:rPr>
              <a:t>registration server capacity limits </a:t>
            </a:r>
            <a:endParaRPr kumimoji="0" lang="en-US" altLang="zh-CN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808038" marR="0" lvl="2" indent="-1651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usually affecting local/regional registerant scope</a:t>
            </a:r>
          </a:p>
          <a:p>
            <a:pPr marL="808038" marR="0" lvl="2" indent="-1651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r>
              <a:rPr lang="en-US" altLang="zh-CN" kern="0" dirty="0" smtClean="0">
                <a:solidFill>
                  <a:srgbClr val="000000"/>
                </a:solidFill>
                <a:ea typeface="SimSun" pitchFamily="2" charset="-122"/>
              </a:rPr>
              <a:t>r</a:t>
            </a:r>
            <a:r>
              <a:rPr kumimoji="0" lang="en-US" altLang="zh-CN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eal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-life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  <a:cs typeface="+mn-cs"/>
              </a:rPr>
              <a:t> example recently in a fairly wide area the east of UK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350838" lvl="1" indent="-1651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kern="0" dirty="0" smtClean="0">
              <a:solidFill>
                <a:srgbClr val="000000"/>
              </a:solidFill>
              <a:ea typeface="SimSun" pitchFamily="2" charset="-122"/>
            </a:endParaRPr>
          </a:p>
          <a:p>
            <a:pPr marL="350838" lvl="1" indent="-1651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2000" kern="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2000" dirty="0" smtClean="0">
                <a:ea typeface="SimSun" pitchFamily="2" charset="-122"/>
              </a:rPr>
              <a:t>Different scenarios call for different approaches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  <a:p>
            <a:pPr marL="808038" marR="0" lvl="2" indent="-1651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969696"/>
              </a:buClr>
              <a:buSzTx/>
              <a:buFont typeface="Arial" pitchFamily="34" charset="0"/>
              <a:buChar char="•"/>
              <a:tabLst>
                <a:tab pos="3946525" algn="l"/>
              </a:tabLst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81400" y="1295400"/>
            <a:ext cx="2183440" cy="1298377"/>
            <a:chOff x="6172200" y="2743200"/>
            <a:chExt cx="2183440" cy="1298377"/>
          </a:xfrm>
        </p:grpSpPr>
        <p:sp>
          <p:nvSpPr>
            <p:cNvPr id="7" name="Oval 6"/>
            <p:cNvSpPr/>
            <p:nvPr/>
          </p:nvSpPr>
          <p:spPr bwMode="auto">
            <a:xfrm>
              <a:off x="7162800" y="2743200"/>
              <a:ext cx="990600" cy="990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172200" y="2743200"/>
              <a:ext cx="914400" cy="1139186"/>
              <a:chOff x="381000" y="3962400"/>
              <a:chExt cx="914400" cy="1139186"/>
            </a:xfrm>
          </p:grpSpPr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000" y="3962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000" y="4724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rot="5400000">
                <a:off x="496094" y="45331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914400" y="41148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V="1">
                <a:off x="914400" y="45720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953294" y="4456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15200" y="2971800"/>
              <a:ext cx="70485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7010400" y="3733800"/>
              <a:ext cx="1345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Registrar</a:t>
              </a:r>
              <a:endParaRPr lang="en-US" sz="14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ED3-DDDD-4809-9CFF-B6BF1BEF2F75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2FFEC15F-8AAC-4ED4-9F18-221404AAC3D8}" type="slidenum">
              <a:rPr lang="en-US" altLang="zh-CN"/>
              <a:pPr/>
              <a:t>23</a:t>
            </a:fld>
            <a:endParaRPr lang="en-US" altLang="zh-CN" dirty="0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Overload: Exsiting Overload Control Layering 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Application layer protocol overload control is NOT new!  E.g. HTTP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User level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user is given a busy signal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user behavior beyond protocol control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Application protocol level: 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HTTP/SIP server busy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protocol specific 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Transport or lower layers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TCP flow control 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solidFill>
                  <a:schemeClr val="tx1"/>
                </a:solidFill>
                <a:ea typeface="SimSun" pitchFamily="2" charset="-122"/>
              </a:rPr>
              <a:t>TCP congestion control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refuse TCP connections or UDP packets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cross-layer, specific to the lower layer protocols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ea typeface="SimSun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Server Overload: Borrow from HTTP Overload Control ?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23588" name="AutoShape 4"/>
          <p:cNvSpPr>
            <a:spLocks noChangeAspect="1" noChangeArrowheads="1" noTextEdit="1"/>
          </p:cNvSpPr>
          <p:nvPr/>
        </p:nvSpPr>
        <p:spPr bwMode="auto">
          <a:xfrm>
            <a:off x="304800" y="1295400"/>
            <a:ext cx="84486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1862138" y="1400175"/>
            <a:ext cx="9525" cy="44386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599" name="Rectangle 15"/>
          <p:cNvSpPr>
            <a:spLocks noChangeArrowheads="1"/>
          </p:cNvSpPr>
          <p:nvPr/>
        </p:nvSpPr>
        <p:spPr bwMode="auto">
          <a:xfrm>
            <a:off x="414338" y="1400175"/>
            <a:ext cx="9525" cy="44386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600" name="Rectangle 16"/>
          <p:cNvSpPr>
            <a:spLocks noChangeArrowheads="1"/>
          </p:cNvSpPr>
          <p:nvPr/>
        </p:nvSpPr>
        <p:spPr bwMode="auto">
          <a:xfrm>
            <a:off x="8643938" y="1400175"/>
            <a:ext cx="9525" cy="44386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04813" y="1404938"/>
            <a:ext cx="8253412" cy="1133475"/>
            <a:chOff x="404813" y="1404938"/>
            <a:chExt cx="8253412" cy="1133475"/>
          </a:xfrm>
        </p:grpSpPr>
        <p:sp>
          <p:nvSpPr>
            <p:cNvPr id="323590" name="Rectangle 6"/>
            <p:cNvSpPr>
              <a:spLocks noChangeArrowheads="1"/>
            </p:cNvSpPr>
            <p:nvPr/>
          </p:nvSpPr>
          <p:spPr bwMode="auto">
            <a:xfrm>
              <a:off x="414338" y="1404938"/>
              <a:ext cx="1447800" cy="1114425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91" name="Rectangle 7"/>
            <p:cNvSpPr>
              <a:spLocks noChangeArrowheads="1"/>
            </p:cNvSpPr>
            <p:nvPr/>
          </p:nvSpPr>
          <p:spPr bwMode="auto">
            <a:xfrm>
              <a:off x="1862138" y="1404938"/>
              <a:ext cx="6781800" cy="1114425"/>
            </a:xfrm>
            <a:prstGeom prst="rect">
              <a:avLst/>
            </a:prstGeom>
            <a:solidFill>
              <a:srgbClr val="E6E6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97" name="Rectangle 13"/>
            <p:cNvSpPr>
              <a:spLocks noChangeArrowheads="1"/>
            </p:cNvSpPr>
            <p:nvPr/>
          </p:nvSpPr>
          <p:spPr bwMode="auto">
            <a:xfrm>
              <a:off x="404813" y="2500313"/>
              <a:ext cx="8248650" cy="381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01" name="Rectangle 17"/>
            <p:cNvSpPr>
              <a:spLocks noChangeArrowheads="1"/>
            </p:cNvSpPr>
            <p:nvPr/>
          </p:nvSpPr>
          <p:spPr bwMode="auto">
            <a:xfrm>
              <a:off x="409575" y="1404938"/>
              <a:ext cx="82486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03" name="Rectangle 19"/>
            <p:cNvSpPr>
              <a:spLocks noChangeArrowheads="1"/>
            </p:cNvSpPr>
            <p:nvPr/>
          </p:nvSpPr>
          <p:spPr bwMode="auto">
            <a:xfrm>
              <a:off x="511175" y="1722438"/>
              <a:ext cx="10763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Similarity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04" name="Rectangle 20"/>
            <p:cNvSpPr>
              <a:spLocks noChangeArrowheads="1"/>
            </p:cNvSpPr>
            <p:nvPr/>
          </p:nvSpPr>
          <p:spPr bwMode="auto">
            <a:xfrm>
              <a:off x="1958975" y="1770063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05" name="Rectangle 21"/>
            <p:cNvSpPr>
              <a:spLocks noChangeArrowheads="1"/>
            </p:cNvSpPr>
            <p:nvPr/>
          </p:nvSpPr>
          <p:spPr bwMode="auto">
            <a:xfrm>
              <a:off x="2149475" y="1722438"/>
              <a:ext cx="2028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Both run over TCP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06" name="Rectangle 22"/>
            <p:cNvSpPr>
              <a:spLocks noChangeArrowheads="1"/>
            </p:cNvSpPr>
            <p:nvPr/>
          </p:nvSpPr>
          <p:spPr bwMode="auto">
            <a:xfrm>
              <a:off x="4064000" y="1722438"/>
              <a:ext cx="6096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and 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07" name="Rectangle 23"/>
            <p:cNvSpPr>
              <a:spLocks noChangeArrowheads="1"/>
            </p:cNvSpPr>
            <p:nvPr/>
          </p:nvSpPr>
          <p:spPr bwMode="auto">
            <a:xfrm>
              <a:off x="4578350" y="1722438"/>
              <a:ext cx="12668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SCTP (rare)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08" name="Rectangle 24"/>
            <p:cNvSpPr>
              <a:spLocks noChangeArrowheads="1"/>
            </p:cNvSpPr>
            <p:nvPr/>
          </p:nvSpPr>
          <p:spPr bwMode="auto">
            <a:xfrm>
              <a:off x="1958975" y="2046288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09" name="Rectangle 25"/>
            <p:cNvSpPr>
              <a:spLocks noChangeArrowheads="1"/>
            </p:cNvSpPr>
            <p:nvPr/>
          </p:nvSpPr>
          <p:spPr bwMode="auto">
            <a:xfrm>
              <a:off x="2149475" y="1998663"/>
              <a:ext cx="6381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Both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0" name="Rectangle 26"/>
            <p:cNvSpPr>
              <a:spLocks noChangeArrowheads="1"/>
            </p:cNvSpPr>
            <p:nvPr/>
          </p:nvSpPr>
          <p:spPr bwMode="auto">
            <a:xfrm>
              <a:off x="2682875" y="1998663"/>
              <a:ext cx="5905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have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1" name="Rectangle 27"/>
            <p:cNvSpPr>
              <a:spLocks noChangeArrowheads="1"/>
            </p:cNvSpPr>
            <p:nvPr/>
          </p:nvSpPr>
          <p:spPr bwMode="auto">
            <a:xfrm>
              <a:off x="3235325" y="1998663"/>
              <a:ext cx="6953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single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2" name="Rectangle 28"/>
            <p:cNvSpPr>
              <a:spLocks noChangeArrowheads="1"/>
            </p:cNvSpPr>
            <p:nvPr/>
          </p:nvSpPr>
          <p:spPr bwMode="auto">
            <a:xfrm>
              <a:off x="3892550" y="1998663"/>
              <a:ext cx="5429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hop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3" name="Rectangle 29"/>
            <p:cNvSpPr>
              <a:spLocks noChangeArrowheads="1"/>
            </p:cNvSpPr>
            <p:nvPr/>
          </p:nvSpPr>
          <p:spPr bwMode="auto">
            <a:xfrm>
              <a:off x="4340225" y="1998663"/>
              <a:ext cx="9525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scenario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9575" y="2519363"/>
            <a:ext cx="8248650" cy="2038350"/>
            <a:chOff x="409575" y="2519363"/>
            <a:chExt cx="8248650" cy="2038350"/>
          </a:xfrm>
        </p:grpSpPr>
        <p:sp>
          <p:nvSpPr>
            <p:cNvPr id="323592" name="Rectangle 8"/>
            <p:cNvSpPr>
              <a:spLocks noChangeArrowheads="1"/>
            </p:cNvSpPr>
            <p:nvPr/>
          </p:nvSpPr>
          <p:spPr bwMode="auto">
            <a:xfrm>
              <a:off x="414338" y="2519363"/>
              <a:ext cx="1447800" cy="2028825"/>
            </a:xfrm>
            <a:prstGeom prst="rect">
              <a:avLst/>
            </a:prstGeom>
            <a:solidFill>
              <a:srgbClr val="DAED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93" name="Rectangle 9"/>
            <p:cNvSpPr>
              <a:spLocks noChangeArrowheads="1"/>
            </p:cNvSpPr>
            <p:nvPr/>
          </p:nvSpPr>
          <p:spPr bwMode="auto">
            <a:xfrm>
              <a:off x="1862138" y="2519363"/>
              <a:ext cx="6781800" cy="2028825"/>
            </a:xfrm>
            <a:prstGeom prst="rect">
              <a:avLst/>
            </a:prstGeom>
            <a:solidFill>
              <a:srgbClr val="DAEDE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98" name="Rectangle 14"/>
            <p:cNvSpPr>
              <a:spLocks noChangeArrowheads="1"/>
            </p:cNvSpPr>
            <p:nvPr/>
          </p:nvSpPr>
          <p:spPr bwMode="auto">
            <a:xfrm>
              <a:off x="409575" y="4548188"/>
              <a:ext cx="82486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14" name="Rectangle 30"/>
            <p:cNvSpPr>
              <a:spLocks noChangeArrowheads="1"/>
            </p:cNvSpPr>
            <p:nvPr/>
          </p:nvSpPr>
          <p:spPr bwMode="auto">
            <a:xfrm>
              <a:off x="511175" y="3116263"/>
              <a:ext cx="1181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Difference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5" name="Rectangle 31"/>
            <p:cNvSpPr>
              <a:spLocks noChangeArrowheads="1"/>
            </p:cNvSpPr>
            <p:nvPr/>
          </p:nvSpPr>
          <p:spPr bwMode="auto">
            <a:xfrm>
              <a:off x="1958975" y="2887663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6" name="Rectangle 32"/>
            <p:cNvSpPr>
              <a:spLocks noChangeArrowheads="1"/>
            </p:cNvSpPr>
            <p:nvPr/>
          </p:nvSpPr>
          <p:spPr bwMode="auto">
            <a:xfrm>
              <a:off x="2092325" y="2840038"/>
              <a:ext cx="4762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SIP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7" name="Rectangle 33"/>
            <p:cNvSpPr>
              <a:spLocks noChangeArrowheads="1"/>
            </p:cNvSpPr>
            <p:nvPr/>
          </p:nvSpPr>
          <p:spPr bwMode="auto">
            <a:xfrm>
              <a:off x="2444750" y="2840038"/>
              <a:ext cx="20097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also runs over UDP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8" name="Rectangle 34"/>
            <p:cNvSpPr>
              <a:spLocks noChangeArrowheads="1"/>
            </p:cNvSpPr>
            <p:nvPr/>
          </p:nvSpPr>
          <p:spPr bwMode="auto">
            <a:xfrm>
              <a:off x="1958975" y="3221038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19" name="Rectangle 35"/>
            <p:cNvSpPr>
              <a:spLocks noChangeArrowheads="1"/>
            </p:cNvSpPr>
            <p:nvPr/>
          </p:nvSpPr>
          <p:spPr bwMode="auto">
            <a:xfrm>
              <a:off x="2149475" y="3173413"/>
              <a:ext cx="18859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SIP also has multi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0" name="Rectangle 36"/>
            <p:cNvSpPr>
              <a:spLocks noChangeArrowheads="1"/>
            </p:cNvSpPr>
            <p:nvPr/>
          </p:nvSpPr>
          <p:spPr bwMode="auto">
            <a:xfrm>
              <a:off x="3930650" y="3173413"/>
              <a:ext cx="1905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1" name="Rectangle 37"/>
            <p:cNvSpPr>
              <a:spLocks noChangeArrowheads="1"/>
            </p:cNvSpPr>
            <p:nvPr/>
          </p:nvSpPr>
          <p:spPr bwMode="auto">
            <a:xfrm>
              <a:off x="4016375" y="3173413"/>
              <a:ext cx="31146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hop scenario (proxy to proxy)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2" name="Rectangle 38"/>
            <p:cNvSpPr>
              <a:spLocks noChangeArrowheads="1"/>
            </p:cNvSpPr>
            <p:nvPr/>
          </p:nvSpPr>
          <p:spPr bwMode="auto">
            <a:xfrm>
              <a:off x="1958975" y="3544888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3" name="Rectangle 39"/>
            <p:cNvSpPr>
              <a:spLocks noChangeArrowheads="1"/>
            </p:cNvSpPr>
            <p:nvPr/>
          </p:nvSpPr>
          <p:spPr bwMode="auto">
            <a:xfrm>
              <a:off x="2149475" y="3497263"/>
              <a:ext cx="31623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SIP has protocol specific retry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4" name="Rectangle 40"/>
            <p:cNvSpPr>
              <a:spLocks noChangeArrowheads="1"/>
            </p:cNvSpPr>
            <p:nvPr/>
          </p:nvSpPr>
          <p:spPr bwMode="auto">
            <a:xfrm>
              <a:off x="1958975" y="3878263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5" name="Rectangle 41"/>
            <p:cNvSpPr>
              <a:spLocks noChangeArrowheads="1"/>
            </p:cNvSpPr>
            <p:nvPr/>
          </p:nvSpPr>
          <p:spPr bwMode="auto">
            <a:xfrm>
              <a:off x="2149475" y="3830638"/>
              <a:ext cx="24765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SIP requests more time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6" name="Rectangle 42"/>
            <p:cNvSpPr>
              <a:spLocks noChangeArrowheads="1"/>
            </p:cNvSpPr>
            <p:nvPr/>
          </p:nvSpPr>
          <p:spPr bwMode="auto">
            <a:xfrm>
              <a:off x="4521200" y="3830638"/>
              <a:ext cx="1905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7" name="Rectangle 43"/>
            <p:cNvSpPr>
              <a:spLocks noChangeArrowheads="1"/>
            </p:cNvSpPr>
            <p:nvPr/>
          </p:nvSpPr>
          <p:spPr bwMode="auto">
            <a:xfrm>
              <a:off x="4606925" y="3830638"/>
              <a:ext cx="22764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sensitive (ms vs. sec)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9575" y="4548188"/>
            <a:ext cx="8248650" cy="1285875"/>
            <a:chOff x="409575" y="4548188"/>
            <a:chExt cx="8248650" cy="1285875"/>
          </a:xfrm>
        </p:grpSpPr>
        <p:sp>
          <p:nvSpPr>
            <p:cNvPr id="323594" name="Rectangle 10"/>
            <p:cNvSpPr>
              <a:spLocks noChangeArrowheads="1"/>
            </p:cNvSpPr>
            <p:nvPr/>
          </p:nvSpPr>
          <p:spPr bwMode="auto">
            <a:xfrm>
              <a:off x="414338" y="4548188"/>
              <a:ext cx="1447800" cy="1276350"/>
            </a:xfrm>
            <a:prstGeom prst="rect">
              <a:avLst/>
            </a:prstGeom>
            <a:solidFill>
              <a:srgbClr val="9ED3D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595" name="Rectangle 11"/>
            <p:cNvSpPr>
              <a:spLocks noChangeArrowheads="1"/>
            </p:cNvSpPr>
            <p:nvPr/>
          </p:nvSpPr>
          <p:spPr bwMode="auto">
            <a:xfrm>
              <a:off x="1862138" y="4548188"/>
              <a:ext cx="6781800" cy="1276350"/>
            </a:xfrm>
            <a:prstGeom prst="rect">
              <a:avLst/>
            </a:prstGeom>
            <a:solidFill>
              <a:srgbClr val="9ED3D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02" name="Rectangle 18"/>
            <p:cNvSpPr>
              <a:spLocks noChangeArrowheads="1"/>
            </p:cNvSpPr>
            <p:nvPr/>
          </p:nvSpPr>
          <p:spPr bwMode="auto">
            <a:xfrm>
              <a:off x="409575" y="5824538"/>
              <a:ext cx="82486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628" name="Rectangle 44"/>
            <p:cNvSpPr>
              <a:spLocks noChangeArrowheads="1"/>
            </p:cNvSpPr>
            <p:nvPr/>
          </p:nvSpPr>
          <p:spPr bwMode="auto">
            <a:xfrm>
              <a:off x="511175" y="4865688"/>
              <a:ext cx="12001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Conclusion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29" name="Rectangle 45"/>
            <p:cNvSpPr>
              <a:spLocks noChangeArrowheads="1"/>
            </p:cNvSpPr>
            <p:nvPr/>
          </p:nvSpPr>
          <p:spPr bwMode="auto">
            <a:xfrm>
              <a:off x="1958975" y="4913313"/>
              <a:ext cx="2667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30" name="Rectangle 46"/>
            <p:cNvSpPr>
              <a:spLocks noChangeArrowheads="1"/>
            </p:cNvSpPr>
            <p:nvPr/>
          </p:nvSpPr>
          <p:spPr bwMode="auto">
            <a:xfrm>
              <a:off x="2149475" y="4865688"/>
              <a:ext cx="57340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SIP presents separate problems due to the differences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Overload: Transport Layer Overload Control for SIP?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84675" name="AutoShape 3"/>
          <p:cNvSpPr>
            <a:spLocks noChangeAspect="1" noChangeArrowheads="1" noTextEdit="1"/>
          </p:cNvSpPr>
          <p:nvPr/>
        </p:nvSpPr>
        <p:spPr bwMode="auto">
          <a:xfrm>
            <a:off x="687388" y="1219200"/>
            <a:ext cx="77692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5" name="Rectangle 23"/>
          <p:cNvSpPr>
            <a:spLocks noChangeArrowheads="1"/>
          </p:cNvSpPr>
          <p:nvPr/>
        </p:nvSpPr>
        <p:spPr bwMode="auto">
          <a:xfrm>
            <a:off x="2973388" y="1319213"/>
            <a:ext cx="7938" cy="44196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00" name="Rectangle 28"/>
          <p:cNvSpPr>
            <a:spLocks noChangeArrowheads="1"/>
          </p:cNvSpPr>
          <p:nvPr/>
        </p:nvSpPr>
        <p:spPr bwMode="auto">
          <a:xfrm>
            <a:off x="792163" y="1319213"/>
            <a:ext cx="9525" cy="44196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01" name="Rectangle 29"/>
          <p:cNvSpPr>
            <a:spLocks noChangeArrowheads="1"/>
          </p:cNvSpPr>
          <p:nvPr/>
        </p:nvSpPr>
        <p:spPr bwMode="auto">
          <a:xfrm>
            <a:off x="8351838" y="1319213"/>
            <a:ext cx="9525" cy="44196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782638" y="1319213"/>
            <a:ext cx="7583488" cy="677863"/>
            <a:chOff x="782638" y="1319213"/>
            <a:chExt cx="7583488" cy="677863"/>
          </a:xfrm>
        </p:grpSpPr>
        <p:sp>
          <p:nvSpPr>
            <p:cNvPr id="284677" name="Rectangle 5"/>
            <p:cNvSpPr>
              <a:spLocks noChangeArrowheads="1"/>
            </p:cNvSpPr>
            <p:nvPr/>
          </p:nvSpPr>
          <p:spPr bwMode="auto">
            <a:xfrm>
              <a:off x="787401" y="1319213"/>
              <a:ext cx="2181225" cy="6540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467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2163" y="1323975"/>
              <a:ext cx="2181225" cy="65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4679" name="Rectangle 7"/>
            <p:cNvSpPr>
              <a:spLocks noChangeArrowheads="1"/>
            </p:cNvSpPr>
            <p:nvPr/>
          </p:nvSpPr>
          <p:spPr bwMode="auto">
            <a:xfrm>
              <a:off x="787401" y="1319213"/>
              <a:ext cx="2181225" cy="6540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0" name="Rectangle 8"/>
            <p:cNvSpPr>
              <a:spLocks noChangeArrowheads="1"/>
            </p:cNvSpPr>
            <p:nvPr/>
          </p:nvSpPr>
          <p:spPr bwMode="auto">
            <a:xfrm>
              <a:off x="2968626" y="1319213"/>
              <a:ext cx="5378450" cy="6540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468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3388" y="1323975"/>
              <a:ext cx="5378450" cy="65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4682" name="Rectangle 10"/>
            <p:cNvSpPr>
              <a:spLocks noChangeArrowheads="1"/>
            </p:cNvSpPr>
            <p:nvPr/>
          </p:nvSpPr>
          <p:spPr bwMode="auto">
            <a:xfrm>
              <a:off x="2968626" y="1319213"/>
              <a:ext cx="5378450" cy="6540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Rectangle 24"/>
            <p:cNvSpPr>
              <a:spLocks noChangeArrowheads="1"/>
            </p:cNvSpPr>
            <p:nvPr/>
          </p:nvSpPr>
          <p:spPr bwMode="auto">
            <a:xfrm>
              <a:off x="782638" y="1960563"/>
              <a:ext cx="7578725" cy="36513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Rectangle 30"/>
            <p:cNvSpPr>
              <a:spLocks noChangeArrowheads="1"/>
            </p:cNvSpPr>
            <p:nvPr/>
          </p:nvSpPr>
          <p:spPr bwMode="auto">
            <a:xfrm>
              <a:off x="787401" y="1323975"/>
              <a:ext cx="7578725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Rectangle 32"/>
            <p:cNvSpPr>
              <a:spLocks noChangeArrowheads="1"/>
            </p:cNvSpPr>
            <p:nvPr/>
          </p:nvSpPr>
          <p:spPr bwMode="auto">
            <a:xfrm>
              <a:off x="884238" y="1362075"/>
              <a:ext cx="110807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TCP Flow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05" name="Rectangle 33"/>
            <p:cNvSpPr>
              <a:spLocks noChangeArrowheads="1"/>
            </p:cNvSpPr>
            <p:nvPr/>
          </p:nvSpPr>
          <p:spPr bwMode="auto">
            <a:xfrm>
              <a:off x="1838326" y="1362075"/>
              <a:ext cx="85407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Control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06" name="Rectangle 34"/>
            <p:cNvSpPr>
              <a:spLocks noChangeArrowheads="1"/>
            </p:cNvSpPr>
            <p:nvPr/>
          </p:nvSpPr>
          <p:spPr bwMode="auto">
            <a:xfrm>
              <a:off x="3063876" y="1408113"/>
              <a:ext cx="2730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07" name="Rectangle 35"/>
            <p:cNvSpPr>
              <a:spLocks noChangeArrowheads="1"/>
            </p:cNvSpPr>
            <p:nvPr/>
          </p:nvSpPr>
          <p:spPr bwMode="auto">
            <a:xfrm>
              <a:off x="3246438" y="1362075"/>
              <a:ext cx="94615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avoiding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08" name="Rectangle 36"/>
            <p:cNvSpPr>
              <a:spLocks noChangeArrowheads="1"/>
            </p:cNvSpPr>
            <p:nvPr/>
          </p:nvSpPr>
          <p:spPr bwMode="auto">
            <a:xfrm>
              <a:off x="4127501" y="1362075"/>
              <a:ext cx="259080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receiver buffer overflow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87401" y="1973263"/>
            <a:ext cx="7578725" cy="1150937"/>
            <a:chOff x="787401" y="1973263"/>
            <a:chExt cx="7578725" cy="1150937"/>
          </a:xfrm>
        </p:grpSpPr>
        <p:sp>
          <p:nvSpPr>
            <p:cNvPr id="284683" name="Rectangle 11"/>
            <p:cNvSpPr>
              <a:spLocks noChangeArrowheads="1"/>
            </p:cNvSpPr>
            <p:nvPr/>
          </p:nvSpPr>
          <p:spPr bwMode="auto">
            <a:xfrm>
              <a:off x="787401" y="1973263"/>
              <a:ext cx="2181225" cy="11366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4684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2163" y="1978025"/>
              <a:ext cx="2181225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4685" name="Rectangle 13"/>
            <p:cNvSpPr>
              <a:spLocks noChangeArrowheads="1"/>
            </p:cNvSpPr>
            <p:nvPr/>
          </p:nvSpPr>
          <p:spPr bwMode="auto">
            <a:xfrm>
              <a:off x="787401" y="1973263"/>
              <a:ext cx="2181225" cy="11366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6" name="Rectangle 14"/>
            <p:cNvSpPr>
              <a:spLocks noChangeArrowheads="1"/>
            </p:cNvSpPr>
            <p:nvPr/>
          </p:nvSpPr>
          <p:spPr bwMode="auto">
            <a:xfrm>
              <a:off x="2968626" y="1973263"/>
              <a:ext cx="5378450" cy="11366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4687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3388" y="1978025"/>
              <a:ext cx="5378450" cy="113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4688" name="Rectangle 16"/>
            <p:cNvSpPr>
              <a:spLocks noChangeArrowheads="1"/>
            </p:cNvSpPr>
            <p:nvPr/>
          </p:nvSpPr>
          <p:spPr bwMode="auto">
            <a:xfrm>
              <a:off x="2968626" y="1973263"/>
              <a:ext cx="5378450" cy="1136650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7" name="Rectangle 25"/>
            <p:cNvSpPr>
              <a:spLocks noChangeArrowheads="1"/>
            </p:cNvSpPr>
            <p:nvPr/>
          </p:nvSpPr>
          <p:spPr bwMode="auto">
            <a:xfrm>
              <a:off x="787401" y="3114675"/>
              <a:ext cx="7578725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Rectangle 37"/>
            <p:cNvSpPr>
              <a:spLocks noChangeArrowheads="1"/>
            </p:cNvSpPr>
            <p:nvPr/>
          </p:nvSpPr>
          <p:spPr bwMode="auto">
            <a:xfrm>
              <a:off x="884238" y="2281238"/>
              <a:ext cx="1744663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TCP Congestion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0" name="Rectangle 38"/>
            <p:cNvSpPr>
              <a:spLocks noChangeArrowheads="1"/>
            </p:cNvSpPr>
            <p:nvPr/>
          </p:nvSpPr>
          <p:spPr bwMode="auto">
            <a:xfrm>
              <a:off x="884238" y="2546350"/>
              <a:ext cx="91757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Control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1" name="Rectangle 39"/>
            <p:cNvSpPr>
              <a:spLocks noChangeArrowheads="1"/>
            </p:cNvSpPr>
            <p:nvPr/>
          </p:nvSpPr>
          <p:spPr bwMode="auto">
            <a:xfrm>
              <a:off x="3063876" y="2325688"/>
              <a:ext cx="2730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2" name="Rectangle 40"/>
            <p:cNvSpPr>
              <a:spLocks noChangeArrowheads="1"/>
            </p:cNvSpPr>
            <p:nvPr/>
          </p:nvSpPr>
          <p:spPr bwMode="auto">
            <a:xfrm>
              <a:off x="3246438" y="2281238"/>
              <a:ext cx="21907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3" name="Rectangle 41"/>
            <p:cNvSpPr>
              <a:spLocks noChangeArrowheads="1"/>
            </p:cNvSpPr>
            <p:nvPr/>
          </p:nvSpPr>
          <p:spPr bwMode="auto">
            <a:xfrm>
              <a:off x="3363913" y="2281238"/>
              <a:ext cx="827088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voiding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4" name="Rectangle 42"/>
            <p:cNvSpPr>
              <a:spLocks noChangeArrowheads="1"/>
            </p:cNvSpPr>
            <p:nvPr/>
          </p:nvSpPr>
          <p:spPr bwMode="auto">
            <a:xfrm>
              <a:off x="4127501" y="2281238"/>
              <a:ext cx="2927350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IP layer packet loss globally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87401" y="3114675"/>
            <a:ext cx="7578725" cy="955675"/>
            <a:chOff x="787401" y="3114675"/>
            <a:chExt cx="7578725" cy="955675"/>
          </a:xfrm>
        </p:grpSpPr>
        <p:sp>
          <p:nvSpPr>
            <p:cNvPr id="284689" name="Rectangle 17"/>
            <p:cNvSpPr>
              <a:spLocks noChangeArrowheads="1"/>
            </p:cNvSpPr>
            <p:nvPr/>
          </p:nvSpPr>
          <p:spPr bwMode="auto">
            <a:xfrm>
              <a:off x="792163" y="3114675"/>
              <a:ext cx="2181225" cy="946150"/>
            </a:xfrm>
            <a:prstGeom prst="rect">
              <a:avLst/>
            </a:prstGeom>
            <a:solidFill>
              <a:srgbClr val="F3F9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0" name="Rectangle 18"/>
            <p:cNvSpPr>
              <a:spLocks noChangeArrowheads="1"/>
            </p:cNvSpPr>
            <p:nvPr/>
          </p:nvSpPr>
          <p:spPr bwMode="auto">
            <a:xfrm>
              <a:off x="2973388" y="3114675"/>
              <a:ext cx="5378450" cy="946150"/>
            </a:xfrm>
            <a:prstGeom prst="rect">
              <a:avLst/>
            </a:prstGeom>
            <a:solidFill>
              <a:srgbClr val="F3F9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8" name="Rectangle 26"/>
            <p:cNvSpPr>
              <a:spLocks noChangeArrowheads="1"/>
            </p:cNvSpPr>
            <p:nvPr/>
          </p:nvSpPr>
          <p:spPr bwMode="auto">
            <a:xfrm>
              <a:off x="787401" y="4060825"/>
              <a:ext cx="7578725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5" name="Rectangle 43"/>
            <p:cNvSpPr>
              <a:spLocks noChangeArrowheads="1"/>
            </p:cNvSpPr>
            <p:nvPr/>
          </p:nvSpPr>
          <p:spPr bwMode="auto">
            <a:xfrm>
              <a:off x="884238" y="3152775"/>
              <a:ext cx="148907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Refusing TCP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6" name="Rectangle 44"/>
            <p:cNvSpPr>
              <a:spLocks noChangeArrowheads="1"/>
            </p:cNvSpPr>
            <p:nvPr/>
          </p:nvSpPr>
          <p:spPr bwMode="auto">
            <a:xfrm>
              <a:off x="884238" y="3416300"/>
              <a:ext cx="1308100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connections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7" name="Rectangle 45"/>
            <p:cNvSpPr>
              <a:spLocks noChangeArrowheads="1"/>
            </p:cNvSpPr>
            <p:nvPr/>
          </p:nvSpPr>
          <p:spPr bwMode="auto">
            <a:xfrm>
              <a:off x="3063876" y="3198813"/>
              <a:ext cx="273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8" name="Rectangle 46"/>
            <p:cNvSpPr>
              <a:spLocks noChangeArrowheads="1"/>
            </p:cNvSpPr>
            <p:nvPr/>
          </p:nvSpPr>
          <p:spPr bwMode="auto">
            <a:xfrm>
              <a:off x="3246438" y="3152775"/>
              <a:ext cx="563563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May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19" name="Rectangle 47"/>
            <p:cNvSpPr>
              <a:spLocks noChangeArrowheads="1"/>
            </p:cNvSpPr>
            <p:nvPr/>
          </p:nvSpPr>
          <p:spPr bwMode="auto">
            <a:xfrm>
              <a:off x="3690938" y="3152775"/>
              <a:ext cx="973138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be good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0" name="Rectangle 48"/>
            <p:cNvSpPr>
              <a:spLocks noChangeArrowheads="1"/>
            </p:cNvSpPr>
            <p:nvPr/>
          </p:nvSpPr>
          <p:spPr bwMode="auto">
            <a:xfrm>
              <a:off x="4527551" y="3152775"/>
              <a:ext cx="3562350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for UA to registrar/proxy scenario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1" name="Rectangle 49"/>
            <p:cNvSpPr>
              <a:spLocks noChangeArrowheads="1"/>
            </p:cNvSpPr>
            <p:nvPr/>
          </p:nvSpPr>
          <p:spPr bwMode="auto">
            <a:xfrm>
              <a:off x="3063876" y="3462338"/>
              <a:ext cx="273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2" name="Rectangle 50"/>
            <p:cNvSpPr>
              <a:spLocks noChangeArrowheads="1"/>
            </p:cNvSpPr>
            <p:nvPr/>
          </p:nvSpPr>
          <p:spPr bwMode="auto">
            <a:xfrm>
              <a:off x="3246438" y="3416300"/>
              <a:ext cx="3581400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Not preferable for proxy to proxy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3" name="Rectangle 51"/>
            <p:cNvSpPr>
              <a:spLocks noChangeArrowheads="1"/>
            </p:cNvSpPr>
            <p:nvPr/>
          </p:nvSpPr>
          <p:spPr bwMode="auto">
            <a:xfrm>
              <a:off x="6572251" y="3416300"/>
              <a:ext cx="1217613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connection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87401" y="4060825"/>
            <a:ext cx="7578725" cy="509588"/>
            <a:chOff x="787401" y="4060825"/>
            <a:chExt cx="7578725" cy="509588"/>
          </a:xfrm>
        </p:grpSpPr>
        <p:sp>
          <p:nvSpPr>
            <p:cNvPr id="284691" name="Rectangle 19"/>
            <p:cNvSpPr>
              <a:spLocks noChangeArrowheads="1"/>
            </p:cNvSpPr>
            <p:nvPr/>
          </p:nvSpPr>
          <p:spPr bwMode="auto">
            <a:xfrm>
              <a:off x="792163" y="4060825"/>
              <a:ext cx="2181225" cy="500063"/>
            </a:xfrm>
            <a:prstGeom prst="rect">
              <a:avLst/>
            </a:prstGeom>
            <a:solidFill>
              <a:srgbClr val="E7F3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2" name="Rectangle 20"/>
            <p:cNvSpPr>
              <a:spLocks noChangeArrowheads="1"/>
            </p:cNvSpPr>
            <p:nvPr/>
          </p:nvSpPr>
          <p:spPr bwMode="auto">
            <a:xfrm>
              <a:off x="2973388" y="4060825"/>
              <a:ext cx="5378450" cy="500063"/>
            </a:xfrm>
            <a:prstGeom prst="rect">
              <a:avLst/>
            </a:prstGeom>
            <a:solidFill>
              <a:srgbClr val="E7F3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9" name="Rectangle 27"/>
            <p:cNvSpPr>
              <a:spLocks noChangeArrowheads="1"/>
            </p:cNvSpPr>
            <p:nvPr/>
          </p:nvSpPr>
          <p:spPr bwMode="auto">
            <a:xfrm>
              <a:off x="787401" y="4560888"/>
              <a:ext cx="7578725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4" name="Rectangle 52"/>
            <p:cNvSpPr>
              <a:spLocks noChangeArrowheads="1"/>
            </p:cNvSpPr>
            <p:nvPr/>
          </p:nvSpPr>
          <p:spPr bwMode="auto">
            <a:xfrm>
              <a:off x="884238" y="4095750"/>
              <a:ext cx="1071563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Dropping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5" name="Rectangle 53"/>
            <p:cNvSpPr>
              <a:spLocks noChangeArrowheads="1"/>
            </p:cNvSpPr>
            <p:nvPr/>
          </p:nvSpPr>
          <p:spPr bwMode="auto">
            <a:xfrm>
              <a:off x="1809751" y="4095750"/>
              <a:ext cx="51752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UDP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6" name="Rectangle 54"/>
            <p:cNvSpPr>
              <a:spLocks noChangeArrowheads="1"/>
            </p:cNvSpPr>
            <p:nvPr/>
          </p:nvSpPr>
          <p:spPr bwMode="auto">
            <a:xfrm>
              <a:off x="3063876" y="4141788"/>
              <a:ext cx="2730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7" name="Rectangle 55"/>
            <p:cNvSpPr>
              <a:spLocks noChangeArrowheads="1"/>
            </p:cNvSpPr>
            <p:nvPr/>
          </p:nvSpPr>
          <p:spPr bwMode="auto">
            <a:xfrm>
              <a:off x="3246438" y="4095750"/>
              <a:ext cx="473075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SIP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8" name="Rectangle 56"/>
            <p:cNvSpPr>
              <a:spLocks noChangeArrowheads="1"/>
            </p:cNvSpPr>
            <p:nvPr/>
          </p:nvSpPr>
          <p:spPr bwMode="auto">
            <a:xfrm>
              <a:off x="3590926" y="4095750"/>
              <a:ext cx="164465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retransmission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29" name="Rectangle 57"/>
            <p:cNvSpPr>
              <a:spLocks noChangeArrowheads="1"/>
            </p:cNvSpPr>
            <p:nvPr/>
          </p:nvSpPr>
          <p:spPr bwMode="auto">
            <a:xfrm>
              <a:off x="5072063" y="4095750"/>
              <a:ext cx="2698750" cy="34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may cause adverse effect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87401" y="4560888"/>
            <a:ext cx="7578725" cy="1173162"/>
            <a:chOff x="787401" y="4560888"/>
            <a:chExt cx="7578725" cy="1173162"/>
          </a:xfrm>
        </p:grpSpPr>
        <p:sp>
          <p:nvSpPr>
            <p:cNvPr id="284693" name="Rectangle 21"/>
            <p:cNvSpPr>
              <a:spLocks noChangeArrowheads="1"/>
            </p:cNvSpPr>
            <p:nvPr/>
          </p:nvSpPr>
          <p:spPr bwMode="auto">
            <a:xfrm>
              <a:off x="792163" y="4560888"/>
              <a:ext cx="2181225" cy="1163638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4" name="Rectangle 22"/>
            <p:cNvSpPr>
              <a:spLocks noChangeArrowheads="1"/>
            </p:cNvSpPr>
            <p:nvPr/>
          </p:nvSpPr>
          <p:spPr bwMode="auto">
            <a:xfrm>
              <a:off x="2973388" y="4560888"/>
              <a:ext cx="5378450" cy="1163638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Rectangle 31"/>
            <p:cNvSpPr>
              <a:spLocks noChangeArrowheads="1"/>
            </p:cNvSpPr>
            <p:nvPr/>
          </p:nvSpPr>
          <p:spPr bwMode="auto">
            <a:xfrm>
              <a:off x="787401" y="5724525"/>
              <a:ext cx="7578725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30" name="Rectangle 58"/>
            <p:cNvSpPr>
              <a:spLocks noChangeArrowheads="1"/>
            </p:cNvSpPr>
            <p:nvPr/>
          </p:nvSpPr>
          <p:spPr bwMode="auto">
            <a:xfrm>
              <a:off x="884238" y="4864100"/>
              <a:ext cx="1189038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Conclusion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1" name="Rectangle 59"/>
            <p:cNvSpPr>
              <a:spLocks noChangeArrowheads="1"/>
            </p:cNvSpPr>
            <p:nvPr/>
          </p:nvSpPr>
          <p:spPr bwMode="auto">
            <a:xfrm>
              <a:off x="3063876" y="4646613"/>
              <a:ext cx="2730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2" name="Rectangle 60"/>
            <p:cNvSpPr>
              <a:spLocks noChangeArrowheads="1"/>
            </p:cNvSpPr>
            <p:nvPr/>
          </p:nvSpPr>
          <p:spPr bwMode="auto">
            <a:xfrm>
              <a:off x="3246438" y="4600575"/>
              <a:ext cx="1027113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Different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3" name="Rectangle 61"/>
            <p:cNvSpPr>
              <a:spLocks noChangeArrowheads="1"/>
            </p:cNvSpPr>
            <p:nvPr/>
          </p:nvSpPr>
          <p:spPr bwMode="auto">
            <a:xfrm>
              <a:off x="4200526" y="4600575"/>
              <a:ext cx="3435350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transport layer overload control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4" name="Rectangle 62"/>
            <p:cNvSpPr>
              <a:spLocks noChangeArrowheads="1"/>
            </p:cNvSpPr>
            <p:nvPr/>
          </p:nvSpPr>
          <p:spPr bwMode="auto">
            <a:xfrm>
              <a:off x="7389813" y="4600575"/>
              <a:ext cx="846138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options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5" name="Rectangle 63"/>
            <p:cNvSpPr>
              <a:spLocks noChangeArrowheads="1"/>
            </p:cNvSpPr>
            <p:nvPr/>
          </p:nvSpPr>
          <p:spPr bwMode="auto">
            <a:xfrm>
              <a:off x="3063876" y="5173663"/>
              <a:ext cx="2730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6" name="Rectangle 64"/>
            <p:cNvSpPr>
              <a:spLocks noChangeArrowheads="1"/>
            </p:cNvSpPr>
            <p:nvPr/>
          </p:nvSpPr>
          <p:spPr bwMode="auto">
            <a:xfrm>
              <a:off x="3236913" y="5129213"/>
              <a:ext cx="236538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7" name="Rectangle 65"/>
            <p:cNvSpPr>
              <a:spLocks noChangeArrowheads="1"/>
            </p:cNvSpPr>
            <p:nvPr/>
          </p:nvSpPr>
          <p:spPr bwMode="auto">
            <a:xfrm>
              <a:off x="3363913" y="5129213"/>
              <a:ext cx="1190625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pplication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8" name="Rectangle 66"/>
            <p:cNvSpPr>
              <a:spLocks noChangeArrowheads="1"/>
            </p:cNvSpPr>
            <p:nvPr/>
          </p:nvSpPr>
          <p:spPr bwMode="auto">
            <a:xfrm>
              <a:off x="4410076" y="5129213"/>
              <a:ext cx="982663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layer SIP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739" name="Rectangle 67"/>
            <p:cNvSpPr>
              <a:spLocks noChangeArrowheads="1"/>
            </p:cNvSpPr>
            <p:nvPr/>
          </p:nvSpPr>
          <p:spPr bwMode="auto">
            <a:xfrm>
              <a:off x="5308601" y="5129213"/>
              <a:ext cx="1773238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cs typeface="Arial" pitchFamily="34" charset="0"/>
                </a:rPr>
                <a:t>overload control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Overload: The Family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267200" y="914400"/>
            <a:ext cx="15240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SIP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9050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3600" y="2057400"/>
            <a:ext cx="2133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Registrar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3733800"/>
            <a:ext cx="2895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05200" y="3733800"/>
            <a:ext cx="2895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Unknown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4724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UDP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86400" y="4724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TCP-based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8" idx="2"/>
            <a:endCxn id="12" idx="0"/>
          </p:cNvCxnSpPr>
          <p:nvPr/>
        </p:nvCxnSpPr>
        <p:spPr bwMode="auto">
          <a:xfrm rot="5400000">
            <a:off x="1905000" y="3200400"/>
            <a:ext cx="381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2"/>
            <a:endCxn id="13" idx="0"/>
          </p:cNvCxnSpPr>
          <p:nvPr/>
        </p:nvCxnSpPr>
        <p:spPr bwMode="auto">
          <a:xfrm rot="16200000" flipH="1">
            <a:off x="3505200" y="2286000"/>
            <a:ext cx="381000" cy="2514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 bwMode="auto">
          <a:xfrm rot="5400000">
            <a:off x="4381500" y="4152900"/>
            <a:ext cx="381000" cy="762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3" idx="2"/>
            <a:endCxn id="17" idx="0"/>
          </p:cNvCxnSpPr>
          <p:nvPr/>
        </p:nvCxnSpPr>
        <p:spPr bwMode="auto">
          <a:xfrm rot="16200000" flipH="1">
            <a:off x="5524500" y="3771900"/>
            <a:ext cx="381000" cy="1524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10" idx="0"/>
          </p:cNvCxnSpPr>
          <p:nvPr/>
        </p:nvCxnSpPr>
        <p:spPr bwMode="auto">
          <a:xfrm rot="10800000" flipV="1">
            <a:off x="3505200" y="1524000"/>
            <a:ext cx="1524000" cy="381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11" idx="0"/>
          </p:cNvCxnSpPr>
          <p:nvPr/>
        </p:nvCxnSpPr>
        <p:spPr bwMode="auto">
          <a:xfrm>
            <a:off x="5029200" y="15240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1447800" y="27432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to Proxy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8862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Proxy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4770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Registrar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>
            <a:stCxn id="10" idx="2"/>
            <a:endCxn id="19" idx="0"/>
          </p:cNvCxnSpPr>
          <p:nvPr/>
        </p:nvCxnSpPr>
        <p:spPr bwMode="auto">
          <a:xfrm rot="16200000" flipH="1">
            <a:off x="4038600" y="1981200"/>
            <a:ext cx="304800" cy="1371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  <a:endCxn id="18" idx="0"/>
          </p:cNvCxnSpPr>
          <p:nvPr/>
        </p:nvCxnSpPr>
        <p:spPr bwMode="auto">
          <a:xfrm rot="5400000">
            <a:off x="2857500" y="2095500"/>
            <a:ext cx="228600" cy="1066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1" idx="2"/>
            <a:endCxn id="20" idx="0"/>
          </p:cNvCxnSpPr>
          <p:nvPr/>
        </p:nvCxnSpPr>
        <p:spPr bwMode="auto">
          <a:xfrm rot="16200000" flipH="1">
            <a:off x="7162800" y="2514600"/>
            <a:ext cx="152400" cy="4572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Connector 39"/>
          <p:cNvCxnSpPr>
            <a:stCxn id="19" idx="3"/>
            <a:endCxn id="20" idx="1"/>
          </p:cNvCxnSpPr>
          <p:nvPr/>
        </p:nvCxnSpPr>
        <p:spPr bwMode="auto">
          <a:xfrm>
            <a:off x="5867400" y="3124200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Overload: The Family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267200" y="914400"/>
            <a:ext cx="15240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SIP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9050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3600" y="2057400"/>
            <a:ext cx="2133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Registrar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3733800"/>
            <a:ext cx="2895600" cy="6096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05200" y="3733800"/>
            <a:ext cx="2895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Unknown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4724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UDP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86400" y="4724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TCP-based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8" idx="2"/>
            <a:endCxn id="12" idx="0"/>
          </p:cNvCxnSpPr>
          <p:nvPr/>
        </p:nvCxnSpPr>
        <p:spPr bwMode="auto">
          <a:xfrm rot="5400000">
            <a:off x="1905000" y="3200400"/>
            <a:ext cx="381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2"/>
            <a:endCxn id="13" idx="0"/>
          </p:cNvCxnSpPr>
          <p:nvPr/>
        </p:nvCxnSpPr>
        <p:spPr bwMode="auto">
          <a:xfrm rot="16200000" flipH="1">
            <a:off x="3505200" y="2286000"/>
            <a:ext cx="381000" cy="2514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 bwMode="auto">
          <a:xfrm rot="5400000">
            <a:off x="4381500" y="4152900"/>
            <a:ext cx="381000" cy="762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3" idx="2"/>
            <a:endCxn id="17" idx="0"/>
          </p:cNvCxnSpPr>
          <p:nvPr/>
        </p:nvCxnSpPr>
        <p:spPr bwMode="auto">
          <a:xfrm rot="16200000" flipH="1">
            <a:off x="5524500" y="3771900"/>
            <a:ext cx="381000" cy="1524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10" idx="0"/>
          </p:cNvCxnSpPr>
          <p:nvPr/>
        </p:nvCxnSpPr>
        <p:spPr bwMode="auto">
          <a:xfrm rot="10800000" flipV="1">
            <a:off x="3505200" y="1524000"/>
            <a:ext cx="1524000" cy="381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11" idx="0"/>
          </p:cNvCxnSpPr>
          <p:nvPr/>
        </p:nvCxnSpPr>
        <p:spPr bwMode="auto">
          <a:xfrm>
            <a:off x="5029200" y="15240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1447800" y="27432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to Proxy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8862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Proxy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4770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Registrar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>
            <a:stCxn id="10" idx="2"/>
            <a:endCxn id="19" idx="0"/>
          </p:cNvCxnSpPr>
          <p:nvPr/>
        </p:nvCxnSpPr>
        <p:spPr bwMode="auto">
          <a:xfrm rot="16200000" flipH="1">
            <a:off x="4038600" y="1981200"/>
            <a:ext cx="304800" cy="1371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  <a:endCxn id="18" idx="0"/>
          </p:cNvCxnSpPr>
          <p:nvPr/>
        </p:nvCxnSpPr>
        <p:spPr bwMode="auto">
          <a:xfrm rot="5400000">
            <a:off x="2857500" y="2095500"/>
            <a:ext cx="228600" cy="1066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1" idx="2"/>
            <a:endCxn id="20" idx="0"/>
          </p:cNvCxnSpPr>
          <p:nvPr/>
        </p:nvCxnSpPr>
        <p:spPr bwMode="auto">
          <a:xfrm rot="16200000" flipH="1">
            <a:off x="7162800" y="2514600"/>
            <a:ext cx="152400" cy="4572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Connector 39"/>
          <p:cNvCxnSpPr>
            <a:stCxn id="19" idx="3"/>
            <a:endCxn id="20" idx="1"/>
          </p:cNvCxnSpPr>
          <p:nvPr/>
        </p:nvCxnSpPr>
        <p:spPr bwMode="auto">
          <a:xfrm>
            <a:off x="5867400" y="3124200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>
            <a:stCxn id="12" idx="2"/>
          </p:cNvCxnSpPr>
          <p:nvPr/>
        </p:nvCxnSpPr>
        <p:spPr bwMode="auto">
          <a:xfrm rot="5400000">
            <a:off x="1333500" y="438150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81000" y="4800600"/>
            <a:ext cx="2209800" cy="1143000"/>
          </a:xfrm>
          <a:prstGeom prst="ellipse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495300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Filter-based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Server Overload: Filter-based Control – Push Control to the Edge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0C10-9FEC-495F-9A38-7F781BFD3A5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40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04" y="2994194"/>
            <a:ext cx="2633825" cy="1488191"/>
          </a:xfrm>
          <a:prstGeom prst="rect">
            <a:avLst/>
          </a:prstGeom>
          <a:noFill/>
        </p:spPr>
      </p:pic>
      <p:pic>
        <p:nvPicPr>
          <p:cNvPr id="8" name="Picture 25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5012" y="3856592"/>
            <a:ext cx="2722304" cy="1196664"/>
          </a:xfrm>
          <a:prstGeom prst="rect">
            <a:avLst/>
          </a:prstGeom>
          <a:noFill/>
        </p:spPr>
      </p:pic>
      <p:pic>
        <p:nvPicPr>
          <p:cNvPr id="9" name="Picture 41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76" y="4575257"/>
            <a:ext cx="2421716" cy="1368343"/>
          </a:xfrm>
          <a:prstGeom prst="rect">
            <a:avLst/>
          </a:prstGeom>
          <a:noFill/>
        </p:spPr>
      </p:pic>
      <p:pic>
        <p:nvPicPr>
          <p:cNvPr id="10" name="Picture 31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7663" y="3805731"/>
            <a:ext cx="346509" cy="204825"/>
          </a:xfrm>
          <a:prstGeom prst="rect">
            <a:avLst/>
          </a:prstGeom>
          <a:noFill/>
        </p:spPr>
      </p:pic>
      <p:pic>
        <p:nvPicPr>
          <p:cNvPr id="12" name="Picture 3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7436" y="4313274"/>
            <a:ext cx="415812" cy="246994"/>
          </a:xfrm>
          <a:prstGeom prst="rect">
            <a:avLst/>
          </a:prstGeom>
          <a:noFill/>
        </p:spPr>
      </p:pic>
      <p:pic>
        <p:nvPicPr>
          <p:cNvPr id="13" name="Picture 42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992" y="2491129"/>
            <a:ext cx="2121408" cy="1198660"/>
          </a:xfrm>
          <a:prstGeom prst="rect">
            <a:avLst/>
          </a:prstGeom>
          <a:noFill/>
        </p:spPr>
      </p:pic>
      <p:pic>
        <p:nvPicPr>
          <p:cNvPr id="14" name="Picture 43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7280" y="3497260"/>
            <a:ext cx="554415" cy="329828"/>
          </a:xfrm>
          <a:prstGeom prst="rect">
            <a:avLst/>
          </a:prstGeom>
          <a:noFill/>
        </p:spPr>
      </p:pic>
      <p:pic>
        <p:nvPicPr>
          <p:cNvPr id="15" name="Picture 44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9754" y="3138697"/>
            <a:ext cx="346509" cy="206330"/>
          </a:xfrm>
          <a:prstGeom prst="rect">
            <a:avLst/>
          </a:prstGeom>
          <a:noFill/>
        </p:spPr>
      </p:pic>
      <p:pic>
        <p:nvPicPr>
          <p:cNvPr id="16" name="Picture 45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0752" y="5654859"/>
            <a:ext cx="346509" cy="206330"/>
          </a:xfrm>
          <a:prstGeom prst="rect">
            <a:avLst/>
          </a:prstGeom>
          <a:noFill/>
        </p:spPr>
      </p:pic>
      <p:pic>
        <p:nvPicPr>
          <p:cNvPr id="17" name="Picture 46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8657" y="4900321"/>
            <a:ext cx="277208" cy="165667"/>
          </a:xfrm>
          <a:prstGeom prst="rect">
            <a:avLst/>
          </a:prstGeom>
          <a:noFill/>
        </p:spPr>
      </p:pic>
      <p:pic>
        <p:nvPicPr>
          <p:cNvPr id="18" name="Picture 47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375" y="5055446"/>
            <a:ext cx="277208" cy="165667"/>
          </a:xfrm>
          <a:prstGeom prst="rect">
            <a:avLst/>
          </a:prstGeom>
          <a:noFill/>
        </p:spPr>
      </p:pic>
      <p:pic>
        <p:nvPicPr>
          <p:cNvPr id="19" name="Picture 48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0208" y="2706728"/>
            <a:ext cx="277208" cy="165667"/>
          </a:xfrm>
          <a:prstGeom prst="rect">
            <a:avLst/>
          </a:prstGeom>
          <a:noFill/>
        </p:spPr>
      </p:pic>
      <p:pic>
        <p:nvPicPr>
          <p:cNvPr id="20" name="Picture 4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1471" y="2991142"/>
            <a:ext cx="277208" cy="165667"/>
          </a:xfrm>
          <a:prstGeom prst="rect">
            <a:avLst/>
          </a:prstGeom>
          <a:noFill/>
        </p:spPr>
      </p:pic>
      <p:pic>
        <p:nvPicPr>
          <p:cNvPr id="21" name="Picture 50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0075" y="2723063"/>
            <a:ext cx="277208" cy="165667"/>
          </a:xfrm>
          <a:prstGeom prst="rect">
            <a:avLst/>
          </a:prstGeom>
          <a:noFill/>
        </p:spPr>
      </p:pic>
      <p:pic>
        <p:nvPicPr>
          <p:cNvPr id="22" name="Picture 51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5887" y="2629687"/>
            <a:ext cx="277208" cy="165667"/>
          </a:xfrm>
          <a:prstGeom prst="rect">
            <a:avLst/>
          </a:prstGeom>
          <a:noFill/>
        </p:spPr>
      </p:pic>
      <p:pic>
        <p:nvPicPr>
          <p:cNvPr id="23" name="Picture 52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2148" y="5200028"/>
            <a:ext cx="277208" cy="165667"/>
          </a:xfrm>
          <a:prstGeom prst="rect">
            <a:avLst/>
          </a:prstGeom>
          <a:noFill/>
        </p:spPr>
      </p:pic>
      <p:sp>
        <p:nvSpPr>
          <p:cNvPr id="24" name="Line 53"/>
          <p:cNvSpPr>
            <a:spLocks noChangeShapeType="1"/>
          </p:cNvSpPr>
          <p:nvPr/>
        </p:nvSpPr>
        <p:spPr bwMode="auto">
          <a:xfrm>
            <a:off x="3730752" y="5365695"/>
            <a:ext cx="138604" cy="28916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5" name="Line 54"/>
          <p:cNvSpPr>
            <a:spLocks noChangeShapeType="1"/>
          </p:cNvSpPr>
          <p:nvPr/>
        </p:nvSpPr>
        <p:spPr bwMode="auto">
          <a:xfrm flipH="1">
            <a:off x="3730752" y="5004240"/>
            <a:ext cx="277208" cy="21687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6" name="Line 55"/>
          <p:cNvSpPr>
            <a:spLocks noChangeShapeType="1"/>
          </p:cNvSpPr>
          <p:nvPr/>
        </p:nvSpPr>
        <p:spPr bwMode="auto">
          <a:xfrm flipH="1">
            <a:off x="4007960" y="5148822"/>
            <a:ext cx="623717" cy="5060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4215865" y="5004240"/>
            <a:ext cx="346509" cy="722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8" name="Line 57"/>
          <p:cNvSpPr>
            <a:spLocks noChangeShapeType="1"/>
          </p:cNvSpPr>
          <p:nvPr/>
        </p:nvSpPr>
        <p:spPr bwMode="auto">
          <a:xfrm flipV="1">
            <a:off x="3800053" y="5148822"/>
            <a:ext cx="762321" cy="14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9" name="Line 58"/>
          <p:cNvSpPr>
            <a:spLocks noChangeShapeType="1"/>
          </p:cNvSpPr>
          <p:nvPr/>
        </p:nvSpPr>
        <p:spPr bwMode="auto">
          <a:xfrm>
            <a:off x="4770280" y="5148822"/>
            <a:ext cx="4158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>
            <a:off x="4223565" y="2795354"/>
            <a:ext cx="4158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4777980" y="2723063"/>
            <a:ext cx="346509" cy="722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2" name="Line 61"/>
          <p:cNvSpPr>
            <a:spLocks noChangeShapeType="1"/>
          </p:cNvSpPr>
          <p:nvPr/>
        </p:nvSpPr>
        <p:spPr bwMode="auto">
          <a:xfrm>
            <a:off x="4154264" y="2795354"/>
            <a:ext cx="415812" cy="28916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3" name="Line 62"/>
          <p:cNvSpPr>
            <a:spLocks noChangeShapeType="1"/>
          </p:cNvSpPr>
          <p:nvPr/>
        </p:nvSpPr>
        <p:spPr bwMode="auto">
          <a:xfrm flipH="1">
            <a:off x="4639377" y="2867645"/>
            <a:ext cx="69301" cy="14458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>
            <a:off x="4608577" y="3137928"/>
            <a:ext cx="1428390" cy="74009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flipH="1">
            <a:off x="2267710" y="3137927"/>
            <a:ext cx="1024129" cy="7314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 flipH="1" flipV="1">
            <a:off x="3661451" y="4859657"/>
            <a:ext cx="277208" cy="7229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 flipV="1">
            <a:off x="5193792" y="2419262"/>
            <a:ext cx="207905" cy="21687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 flipV="1">
            <a:off x="4700978" y="4431524"/>
            <a:ext cx="419661" cy="64500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0" name="Line 71"/>
          <p:cNvSpPr>
            <a:spLocks noChangeShapeType="1"/>
          </p:cNvSpPr>
          <p:nvPr/>
        </p:nvSpPr>
        <p:spPr bwMode="auto">
          <a:xfrm flipV="1">
            <a:off x="2079055" y="2922327"/>
            <a:ext cx="43890" cy="30974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1" name="Line 72"/>
          <p:cNvSpPr>
            <a:spLocks noChangeShapeType="1"/>
          </p:cNvSpPr>
          <p:nvPr/>
        </p:nvSpPr>
        <p:spPr bwMode="auto">
          <a:xfrm flipH="1">
            <a:off x="5413248" y="3950313"/>
            <a:ext cx="623717" cy="36145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Line 73"/>
          <p:cNvSpPr>
            <a:spLocks noChangeShapeType="1"/>
          </p:cNvSpPr>
          <p:nvPr/>
        </p:nvSpPr>
        <p:spPr bwMode="auto">
          <a:xfrm>
            <a:off x="6175569" y="3878022"/>
            <a:ext cx="847023" cy="33790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6660683" y="4239477"/>
            <a:ext cx="1247435" cy="433746"/>
            <a:chOff x="1056" y="1728"/>
            <a:chExt cx="864" cy="288"/>
          </a:xfrm>
        </p:grpSpPr>
        <p:sp>
          <p:nvSpPr>
            <p:cNvPr id="45" name="Line 76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" name="Line 77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" name="Line 78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" name="Line 79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" name="Line 80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" name="Line 81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5413248" y="4219521"/>
            <a:ext cx="693019" cy="433746"/>
            <a:chOff x="1056" y="1728"/>
            <a:chExt cx="864" cy="288"/>
          </a:xfrm>
        </p:grpSpPr>
        <p:sp>
          <p:nvSpPr>
            <p:cNvPr id="52" name="Line 84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3" name="Line 85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4" name="Line 86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5" name="Line 87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6" name="Line 88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7" name="Line 89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415811" y="3738110"/>
            <a:ext cx="1247435" cy="433746"/>
            <a:chOff x="1056" y="1728"/>
            <a:chExt cx="864" cy="288"/>
          </a:xfrm>
        </p:grpSpPr>
        <p:sp>
          <p:nvSpPr>
            <p:cNvPr id="59" name="Line 97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0" name="Line 98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1" name="Line 99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" name="Line 100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3" name="Line 101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" name="Line 102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5" name="Line 164"/>
          <p:cNvSpPr>
            <a:spLocks noChangeShapeType="1"/>
          </p:cNvSpPr>
          <p:nvPr/>
        </p:nvSpPr>
        <p:spPr bwMode="auto">
          <a:xfrm flipV="1">
            <a:off x="6244871" y="3588857"/>
            <a:ext cx="346509" cy="289164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1952" y="2562995"/>
            <a:ext cx="466344" cy="4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1840" y="4718990"/>
            <a:ext cx="466344" cy="4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6944" y="2131797"/>
            <a:ext cx="466344" cy="4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0528" y="3213391"/>
            <a:ext cx="466344" cy="4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0416" y="3856592"/>
            <a:ext cx="740664" cy="74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Line 66"/>
          <p:cNvSpPr>
            <a:spLocks noChangeShapeType="1"/>
          </p:cNvSpPr>
          <p:nvPr/>
        </p:nvSpPr>
        <p:spPr bwMode="auto">
          <a:xfrm flipH="1">
            <a:off x="1536191" y="3232073"/>
            <a:ext cx="542864" cy="40891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901184" y="5581387"/>
            <a:ext cx="1722318" cy="29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Service Provider B 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115" name="Picture 3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8688" y="2994194"/>
            <a:ext cx="415812" cy="246994"/>
          </a:xfrm>
          <a:prstGeom prst="rect">
            <a:avLst/>
          </a:prstGeom>
          <a:noFill/>
        </p:spPr>
      </p:pic>
      <p:sp>
        <p:nvSpPr>
          <p:cNvPr id="116" name="Line 65"/>
          <p:cNvSpPr>
            <a:spLocks noChangeShapeType="1"/>
          </p:cNvSpPr>
          <p:nvPr/>
        </p:nvSpPr>
        <p:spPr bwMode="auto">
          <a:xfrm flipH="1">
            <a:off x="3511295" y="2808617"/>
            <a:ext cx="512063" cy="32931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7465265" y="2922328"/>
            <a:ext cx="1312975" cy="89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Hotline Callee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212-555-1234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9am-10am, 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2009-1-1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364992" y="3640993"/>
            <a:ext cx="1739245" cy="29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Service Provider A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779008" y="5006456"/>
            <a:ext cx="1943916" cy="29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Enterprise Network B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0" y="2778595"/>
            <a:ext cx="2011627" cy="29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Enterprise Network A </a:t>
            </a:r>
            <a:endParaRPr lang="en-US" sz="1400" dirty="0">
              <a:latin typeface="Comic Sans MS" pitchFamily="66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656832" y="1484998"/>
            <a:ext cx="2182368" cy="1149864"/>
            <a:chOff x="6656832" y="1484998"/>
            <a:chExt cx="2182368" cy="1149864"/>
          </a:xfrm>
        </p:grpSpPr>
        <p:sp>
          <p:nvSpPr>
            <p:cNvPr id="119" name="Oval Callout 118"/>
            <p:cNvSpPr/>
            <p:nvPr/>
          </p:nvSpPr>
          <p:spPr bwMode="auto">
            <a:xfrm>
              <a:off x="6656832" y="1484998"/>
              <a:ext cx="2182368" cy="1149864"/>
            </a:xfrm>
            <a:prstGeom prst="wedgeEllipseCallout">
              <a:avLst>
                <a:gd name="adj1" fmla="val -44350"/>
                <a:gd name="adj2" fmla="val 95586"/>
              </a:avLst>
            </a:prstGeom>
            <a:noFill/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29984" y="1700598"/>
              <a:ext cx="2033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 pitchFamily="66" charset="0"/>
                </a:rPr>
                <a:t>Filter Spec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ID: To: +1-212-555-1234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Time: 9am-10am 2009-1-1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Act: accept rate= N</a:t>
              </a:r>
              <a:r>
                <a:rPr lang="en-US" sz="1200" b="1" baseline="-25000" dirty="0" smtClean="0">
                  <a:latin typeface="Comic Sans MS" pitchFamily="66" charset="0"/>
                </a:rPr>
                <a:t>max</a:t>
              </a:r>
              <a:endParaRPr lang="en-US" sz="1200" b="1" baseline="-25000" dirty="0">
                <a:latin typeface="Comic Sans MS" pitchFamily="66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724400" y="838200"/>
            <a:ext cx="2225040" cy="1149864"/>
            <a:chOff x="4724400" y="838200"/>
            <a:chExt cx="2225040" cy="1149864"/>
          </a:xfrm>
        </p:grpSpPr>
        <p:sp>
          <p:nvSpPr>
            <p:cNvPr id="125" name="Oval Callout 124"/>
            <p:cNvSpPr/>
            <p:nvPr/>
          </p:nvSpPr>
          <p:spPr bwMode="auto">
            <a:xfrm>
              <a:off x="4724400" y="838200"/>
              <a:ext cx="2151888" cy="1149864"/>
            </a:xfrm>
            <a:prstGeom prst="wedgeEllipseCallout">
              <a:avLst>
                <a:gd name="adj1" fmla="val 9232"/>
                <a:gd name="adj2" fmla="val 110306"/>
              </a:avLst>
            </a:prstGeom>
            <a:noFill/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76800" y="1053799"/>
              <a:ext cx="2072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 pitchFamily="66" charset="0"/>
                </a:rPr>
                <a:t>Filter Spec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ID: To: +1-212-555-1234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Time: 9am-10am 2009-1-1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Act: accept rate=N</a:t>
              </a:r>
              <a:r>
                <a:rPr lang="en-US" sz="1200" b="1" baseline="-25000" dirty="0" smtClean="0">
                  <a:latin typeface="Comic Sans MS" pitchFamily="66" charset="0"/>
                </a:rPr>
                <a:t>SPA</a:t>
              </a:r>
              <a:endParaRPr lang="en-US" sz="1200" b="1" baseline="-25000" dirty="0">
                <a:latin typeface="Comic Sans MS" pitchFamily="66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524000" y="910066"/>
            <a:ext cx="2279904" cy="1149864"/>
            <a:chOff x="1524000" y="910066"/>
            <a:chExt cx="2279904" cy="1149864"/>
          </a:xfrm>
        </p:grpSpPr>
        <p:sp>
          <p:nvSpPr>
            <p:cNvPr id="127" name="Oval Callout 126"/>
            <p:cNvSpPr/>
            <p:nvPr/>
          </p:nvSpPr>
          <p:spPr bwMode="auto">
            <a:xfrm>
              <a:off x="1524000" y="910066"/>
              <a:ext cx="2206752" cy="1149864"/>
            </a:xfrm>
            <a:prstGeom prst="wedgeEllipseCallout">
              <a:avLst>
                <a:gd name="adj1" fmla="val 35400"/>
                <a:gd name="adj2" fmla="val 84371"/>
              </a:avLst>
            </a:prstGeom>
            <a:noFill/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76400" y="1125666"/>
              <a:ext cx="2127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 pitchFamily="66" charset="0"/>
                </a:rPr>
                <a:t>Filter Spec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ID: To: +1-212-555-1234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Time: 9am-10am 2009-1-1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Act: accept rate=N</a:t>
              </a:r>
              <a:r>
                <a:rPr lang="en-US" sz="1200" b="1" baseline="-25000" dirty="0" smtClean="0">
                  <a:latin typeface="Comic Sans MS" pitchFamily="66" charset="0"/>
                </a:rPr>
                <a:t>EPA</a:t>
              </a:r>
              <a:endParaRPr lang="en-US" sz="1200" b="1" dirty="0">
                <a:latin typeface="Comic Sans MS" pitchFamily="66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09600" y="4503390"/>
            <a:ext cx="2170176" cy="1149864"/>
            <a:chOff x="609600" y="4503390"/>
            <a:chExt cx="2170176" cy="1149864"/>
          </a:xfrm>
        </p:grpSpPr>
        <p:sp>
          <p:nvSpPr>
            <p:cNvPr id="129" name="Oval Callout 128"/>
            <p:cNvSpPr/>
            <p:nvPr/>
          </p:nvSpPr>
          <p:spPr bwMode="auto">
            <a:xfrm>
              <a:off x="609600" y="4503390"/>
              <a:ext cx="2097024" cy="1149864"/>
            </a:xfrm>
            <a:prstGeom prst="wedgeEllipseCallout">
              <a:avLst>
                <a:gd name="adj1" fmla="val 169149"/>
                <a:gd name="adj2" fmla="val -92965"/>
              </a:avLst>
            </a:prstGeom>
            <a:noFill/>
            <a:ln w="127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85800" y="4718990"/>
              <a:ext cx="2093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 pitchFamily="66" charset="0"/>
                </a:rPr>
                <a:t>Filter Spec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ID: To: +1-212-555-1234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Time: 9am-10am 2009-1-1</a:t>
              </a:r>
            </a:p>
            <a:p>
              <a:r>
                <a:rPr lang="en-US" sz="1200" dirty="0" smtClean="0">
                  <a:latin typeface="Comic Sans MS" pitchFamily="66" charset="0"/>
                </a:rPr>
                <a:t>Act: accept rate=N</a:t>
              </a:r>
              <a:r>
                <a:rPr lang="en-US" sz="1200" b="1" baseline="-25000" dirty="0" smtClean="0">
                  <a:latin typeface="Comic Sans MS" pitchFamily="66" charset="0"/>
                </a:rPr>
                <a:t>SPB</a:t>
              </a:r>
              <a:endParaRPr lang="en-US" sz="1200" b="1" dirty="0">
                <a:latin typeface="Comic Sans MS" pitchFamily="66" charset="0"/>
              </a:endParaRPr>
            </a:p>
          </p:txBody>
        </p:sp>
      </p:grpSp>
      <p:cxnSp>
        <p:nvCxnSpPr>
          <p:cNvPr id="132" name="Curved Connector 131"/>
          <p:cNvCxnSpPr/>
          <p:nvPr/>
        </p:nvCxnSpPr>
        <p:spPr bwMode="auto">
          <a:xfrm rot="10800000">
            <a:off x="5779008" y="2634862"/>
            <a:ext cx="658368" cy="574932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Curved Connector 141"/>
          <p:cNvCxnSpPr/>
          <p:nvPr/>
        </p:nvCxnSpPr>
        <p:spPr bwMode="auto">
          <a:xfrm rot="10800000" flipV="1">
            <a:off x="3803904" y="3425393"/>
            <a:ext cx="2633472" cy="122173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Curved Connector 143"/>
          <p:cNvCxnSpPr/>
          <p:nvPr/>
        </p:nvCxnSpPr>
        <p:spPr bwMode="auto">
          <a:xfrm rot="10800000" flipV="1">
            <a:off x="2487168" y="2275529"/>
            <a:ext cx="2706624" cy="431199"/>
          </a:xfrm>
          <a:prstGeom prst="curvedConnector3">
            <a:avLst>
              <a:gd name="adj1" fmla="val 56668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6" name="Line 58"/>
          <p:cNvSpPr>
            <a:spLocks noChangeShapeType="1"/>
          </p:cNvSpPr>
          <p:nvPr/>
        </p:nvSpPr>
        <p:spPr bwMode="auto">
          <a:xfrm>
            <a:off x="3730752" y="2634862"/>
            <a:ext cx="365761" cy="14373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pic>
        <p:nvPicPr>
          <p:cNvPr id="147" name="Picture 3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3136" y="4144058"/>
            <a:ext cx="415812" cy="246994"/>
          </a:xfrm>
          <a:prstGeom prst="rect">
            <a:avLst/>
          </a:prstGeom>
          <a:noFill/>
        </p:spPr>
      </p:pic>
      <p:cxnSp>
        <p:nvCxnSpPr>
          <p:cNvPr id="149" name="Curved Connector 148"/>
          <p:cNvCxnSpPr/>
          <p:nvPr/>
        </p:nvCxnSpPr>
        <p:spPr bwMode="auto">
          <a:xfrm rot="10800000">
            <a:off x="7095744" y="3497260"/>
            <a:ext cx="877824" cy="503065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8266176" y="3209794"/>
            <a:ext cx="877824" cy="86239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ounded Rectangle 89"/>
          <p:cNvSpPr/>
          <p:nvPr/>
        </p:nvSpPr>
        <p:spPr bwMode="auto">
          <a:xfrm>
            <a:off x="457200" y="6019800"/>
            <a:ext cx="8153400" cy="3810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Charles Shen,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 Henning Schulzrinne, Arata Koike, A Session Initiation Protocol (SIP) Load Control Event Package, draft-shen-sipping-load-control-event-package-01.txt, IETF SIPPING Working Group, Work in Progress. Nov 3, 2008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Overload: The Family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267200" y="914400"/>
            <a:ext cx="15240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SIP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9050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3600" y="2057400"/>
            <a:ext cx="2133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Registrar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3733800"/>
            <a:ext cx="2895600" cy="609600"/>
          </a:xfrm>
          <a:prstGeom prst="roundRect">
            <a:avLst/>
          </a:prstGeom>
          <a:solidFill>
            <a:srgbClr val="66FF33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05200" y="3733800"/>
            <a:ext cx="2895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Unknown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4724400"/>
            <a:ext cx="1981200" cy="6096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UDP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86400" y="4724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TCP-based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8" idx="2"/>
            <a:endCxn id="12" idx="0"/>
          </p:cNvCxnSpPr>
          <p:nvPr/>
        </p:nvCxnSpPr>
        <p:spPr bwMode="auto">
          <a:xfrm rot="5400000">
            <a:off x="1905000" y="3200400"/>
            <a:ext cx="381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2"/>
            <a:endCxn id="13" idx="0"/>
          </p:cNvCxnSpPr>
          <p:nvPr/>
        </p:nvCxnSpPr>
        <p:spPr bwMode="auto">
          <a:xfrm rot="16200000" flipH="1">
            <a:off x="3505200" y="2286000"/>
            <a:ext cx="381000" cy="2514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 bwMode="auto">
          <a:xfrm rot="5400000">
            <a:off x="4381500" y="4152900"/>
            <a:ext cx="381000" cy="762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3" idx="2"/>
            <a:endCxn id="17" idx="0"/>
          </p:cNvCxnSpPr>
          <p:nvPr/>
        </p:nvCxnSpPr>
        <p:spPr bwMode="auto">
          <a:xfrm rot="16200000" flipH="1">
            <a:off x="5524500" y="3771900"/>
            <a:ext cx="381000" cy="1524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10" idx="0"/>
          </p:cNvCxnSpPr>
          <p:nvPr/>
        </p:nvCxnSpPr>
        <p:spPr bwMode="auto">
          <a:xfrm rot="10800000" flipV="1">
            <a:off x="3505200" y="1524000"/>
            <a:ext cx="1524000" cy="381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11" idx="0"/>
          </p:cNvCxnSpPr>
          <p:nvPr/>
        </p:nvCxnSpPr>
        <p:spPr bwMode="auto">
          <a:xfrm>
            <a:off x="5029200" y="15240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1447800" y="27432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to Proxy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8862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Proxy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4770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Registrar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>
            <a:stCxn id="10" idx="2"/>
            <a:endCxn id="19" idx="0"/>
          </p:cNvCxnSpPr>
          <p:nvPr/>
        </p:nvCxnSpPr>
        <p:spPr bwMode="auto">
          <a:xfrm rot="16200000" flipH="1">
            <a:off x="4038600" y="1981200"/>
            <a:ext cx="304800" cy="1371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  <a:endCxn id="18" idx="0"/>
          </p:cNvCxnSpPr>
          <p:nvPr/>
        </p:nvCxnSpPr>
        <p:spPr bwMode="auto">
          <a:xfrm rot="5400000">
            <a:off x="2857500" y="2095500"/>
            <a:ext cx="228600" cy="1066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1" idx="2"/>
            <a:endCxn id="20" idx="0"/>
          </p:cNvCxnSpPr>
          <p:nvPr/>
        </p:nvCxnSpPr>
        <p:spPr bwMode="auto">
          <a:xfrm rot="16200000" flipH="1">
            <a:off x="7162800" y="2514600"/>
            <a:ext cx="152400" cy="4572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Connector 39"/>
          <p:cNvCxnSpPr>
            <a:stCxn id="19" idx="3"/>
            <a:endCxn id="20" idx="1"/>
          </p:cNvCxnSpPr>
          <p:nvPr/>
        </p:nvCxnSpPr>
        <p:spPr bwMode="auto">
          <a:xfrm>
            <a:off x="5867400" y="3124200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>
            <a:stCxn id="12" idx="2"/>
            <a:endCxn id="27" idx="0"/>
          </p:cNvCxnSpPr>
          <p:nvPr/>
        </p:nvCxnSpPr>
        <p:spPr bwMode="auto">
          <a:xfrm rot="5400000">
            <a:off x="1352550" y="4400550"/>
            <a:ext cx="457200" cy="3429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228600" y="4800600"/>
            <a:ext cx="2362200" cy="990600"/>
          </a:xfrm>
          <a:prstGeom prst="ellipse">
            <a:avLst/>
          </a:prstGeom>
          <a:solidFill>
            <a:srgbClr val="66FF33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480060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Filter-based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38400" y="5562600"/>
            <a:ext cx="2819400" cy="838200"/>
          </a:xfrm>
          <a:prstGeom prst="ellipse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9400" y="5562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Feedback-based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4" name="Straight Arrow Connector 33"/>
          <p:cNvCxnSpPr>
            <a:stCxn id="15" idx="2"/>
            <a:endCxn id="32" idx="0"/>
          </p:cNvCxnSpPr>
          <p:nvPr/>
        </p:nvCxnSpPr>
        <p:spPr bwMode="auto">
          <a:xfrm rot="5400000">
            <a:off x="4000500" y="5372100"/>
            <a:ext cx="2286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 55"/>
          <p:cNvSpPr>
            <a:spLocks noChangeShapeType="1"/>
          </p:cNvSpPr>
          <p:nvPr/>
        </p:nvSpPr>
        <p:spPr bwMode="auto">
          <a:xfrm flipH="1">
            <a:off x="7010400" y="2667000"/>
            <a:ext cx="76200" cy="9175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pic>
        <p:nvPicPr>
          <p:cNvPr id="14" name="Picture 40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37072"/>
            <a:ext cx="3465095" cy="19929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- A Typical Internet Mulitmedia Service</a:t>
            </a:r>
            <a:endParaRPr lang="en-US" dirty="0"/>
          </a:p>
        </p:txBody>
      </p:sp>
      <p:pic>
        <p:nvPicPr>
          <p:cNvPr id="10" name="Picture 25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3176337" cy="142122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41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274" y="3140619"/>
            <a:ext cx="1732547" cy="996453"/>
          </a:xfrm>
          <a:prstGeom prst="rect">
            <a:avLst/>
          </a:prstGeom>
          <a:noFill/>
        </p:spPr>
      </p:pic>
      <p:pic>
        <p:nvPicPr>
          <p:cNvPr id="11" name="Picture 31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6316" y="4137072"/>
            <a:ext cx="360947" cy="217176"/>
          </a:xfrm>
          <a:prstGeom prst="rect">
            <a:avLst/>
          </a:prstGeom>
          <a:noFill/>
        </p:spPr>
      </p:pic>
      <p:pic>
        <p:nvPicPr>
          <p:cNvPr id="12" name="Picture 38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3832" y="4980224"/>
            <a:ext cx="562476" cy="340135"/>
          </a:xfrm>
          <a:prstGeom prst="rect">
            <a:avLst/>
          </a:prstGeom>
          <a:noFill/>
        </p:spPr>
      </p:pic>
      <p:pic>
        <p:nvPicPr>
          <p:cNvPr id="13" name="Picture 3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5663" y="4675220"/>
            <a:ext cx="433137" cy="261888"/>
          </a:xfrm>
          <a:prstGeom prst="rect">
            <a:avLst/>
          </a:prstGeom>
          <a:noFill/>
        </p:spPr>
      </p:pic>
      <p:pic>
        <p:nvPicPr>
          <p:cNvPr id="15" name="Picture 42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579" y="3048000"/>
            <a:ext cx="1227221" cy="705821"/>
          </a:xfrm>
          <a:prstGeom prst="rect">
            <a:avLst/>
          </a:prstGeom>
          <a:noFill/>
        </p:spPr>
      </p:pic>
      <p:pic>
        <p:nvPicPr>
          <p:cNvPr id="16" name="Picture 43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7432" y="5320359"/>
            <a:ext cx="577516" cy="349717"/>
          </a:xfrm>
          <a:prstGeom prst="rect">
            <a:avLst/>
          </a:prstGeom>
          <a:noFill/>
        </p:spPr>
      </p:pic>
      <p:pic>
        <p:nvPicPr>
          <p:cNvPr id="17" name="Picture 44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5895" y="4268016"/>
            <a:ext cx="360947" cy="218772"/>
          </a:xfrm>
          <a:prstGeom prst="rect">
            <a:avLst/>
          </a:prstGeom>
          <a:noFill/>
        </p:spPr>
      </p:pic>
      <p:pic>
        <p:nvPicPr>
          <p:cNvPr id="18" name="Picture 45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907121"/>
            <a:ext cx="360947" cy="218772"/>
          </a:xfrm>
          <a:prstGeom prst="rect">
            <a:avLst/>
          </a:prstGeom>
          <a:noFill/>
        </p:spPr>
      </p:pic>
      <p:pic>
        <p:nvPicPr>
          <p:cNvPr id="19" name="Picture 46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2168" y="3107085"/>
            <a:ext cx="288758" cy="175657"/>
          </a:xfrm>
          <a:prstGeom prst="rect">
            <a:avLst/>
          </a:prstGeom>
          <a:noFill/>
        </p:spPr>
      </p:pic>
      <p:pic>
        <p:nvPicPr>
          <p:cNvPr id="20" name="Picture 47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1874" y="3271564"/>
            <a:ext cx="288758" cy="175657"/>
          </a:xfrm>
          <a:prstGeom prst="rect">
            <a:avLst/>
          </a:prstGeom>
          <a:noFill/>
        </p:spPr>
      </p:pic>
      <p:pic>
        <p:nvPicPr>
          <p:cNvPr id="21" name="Picture 48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9389" y="3271564"/>
            <a:ext cx="288758" cy="175657"/>
          </a:xfrm>
          <a:prstGeom prst="rect">
            <a:avLst/>
          </a:prstGeom>
          <a:noFill/>
        </p:spPr>
      </p:pic>
      <p:pic>
        <p:nvPicPr>
          <p:cNvPr id="22" name="Picture 4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4716" y="3578164"/>
            <a:ext cx="288758" cy="175657"/>
          </a:xfrm>
          <a:prstGeom prst="rect">
            <a:avLst/>
          </a:prstGeom>
          <a:noFill/>
        </p:spPr>
      </p:pic>
      <p:pic>
        <p:nvPicPr>
          <p:cNvPr id="23" name="Picture 50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9095" y="3293920"/>
            <a:ext cx="288758" cy="175657"/>
          </a:xfrm>
          <a:prstGeom prst="rect">
            <a:avLst/>
          </a:prstGeom>
          <a:noFill/>
        </p:spPr>
      </p:pic>
      <p:pic>
        <p:nvPicPr>
          <p:cNvPr id="24" name="Picture 51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232" y="3194913"/>
            <a:ext cx="288758" cy="175657"/>
          </a:xfrm>
          <a:prstGeom prst="rect">
            <a:avLst/>
          </a:prstGeom>
          <a:noFill/>
        </p:spPr>
      </p:pic>
      <p:pic>
        <p:nvPicPr>
          <p:cNvPr id="25" name="Picture 52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1221" y="3424864"/>
            <a:ext cx="288758" cy="175657"/>
          </a:xfrm>
          <a:prstGeom prst="rect">
            <a:avLst/>
          </a:prstGeom>
          <a:noFill/>
        </p:spPr>
      </p:pic>
      <p:sp>
        <p:nvSpPr>
          <p:cNvPr id="26" name="Line 53"/>
          <p:cNvSpPr>
            <a:spLocks noChangeShapeType="1"/>
          </p:cNvSpPr>
          <p:nvPr/>
        </p:nvSpPr>
        <p:spPr bwMode="auto">
          <a:xfrm>
            <a:off x="2895600" y="3600521"/>
            <a:ext cx="144379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7" name="Line 54"/>
          <p:cNvSpPr>
            <a:spLocks noChangeShapeType="1"/>
          </p:cNvSpPr>
          <p:nvPr/>
        </p:nvSpPr>
        <p:spPr bwMode="auto">
          <a:xfrm flipH="1">
            <a:off x="2895600" y="3217270"/>
            <a:ext cx="288758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>
            <a:off x="3400926" y="3217270"/>
            <a:ext cx="360947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flipV="1">
            <a:off x="2967789" y="3370570"/>
            <a:ext cx="794084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>
            <a:off x="3978442" y="3370570"/>
            <a:ext cx="433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8147" y="3370570"/>
            <a:ext cx="433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5205663" y="3293920"/>
            <a:ext cx="360947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4555958" y="3370570"/>
            <a:ext cx="433137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 flipH="1">
            <a:off x="5061284" y="3447220"/>
            <a:ext cx="72189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4989095" y="3677171"/>
            <a:ext cx="1299411" cy="5365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3184358" y="4060422"/>
            <a:ext cx="2021305" cy="68985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 flipH="1">
            <a:off x="2534653" y="4060422"/>
            <a:ext cx="433137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 flipV="1">
            <a:off x="2823411" y="3063969"/>
            <a:ext cx="288758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V="1">
            <a:off x="5638800" y="3063969"/>
            <a:ext cx="216568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 flipV="1">
            <a:off x="3906253" y="3140619"/>
            <a:ext cx="216568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3" name="Line 71"/>
          <p:cNvSpPr>
            <a:spLocks noChangeShapeType="1"/>
          </p:cNvSpPr>
          <p:nvPr/>
        </p:nvSpPr>
        <p:spPr bwMode="auto">
          <a:xfrm flipH="1" flipV="1">
            <a:off x="2101516" y="4060422"/>
            <a:ext cx="216568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H="1">
            <a:off x="5638800" y="4290372"/>
            <a:ext cx="649705" cy="3832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5" name="Line 73"/>
          <p:cNvSpPr>
            <a:spLocks noChangeShapeType="1"/>
          </p:cNvSpPr>
          <p:nvPr/>
        </p:nvSpPr>
        <p:spPr bwMode="auto">
          <a:xfrm>
            <a:off x="6432884" y="4213722"/>
            <a:ext cx="577516" cy="84315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6" name="Line 74"/>
          <p:cNvSpPr>
            <a:spLocks noChangeShapeType="1"/>
          </p:cNvSpPr>
          <p:nvPr/>
        </p:nvSpPr>
        <p:spPr bwMode="auto">
          <a:xfrm>
            <a:off x="5566611" y="4826924"/>
            <a:ext cx="1299411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grpSp>
        <p:nvGrpSpPr>
          <p:cNvPr id="47" name="Group 82"/>
          <p:cNvGrpSpPr>
            <a:grpSpLocks/>
          </p:cNvGrpSpPr>
          <p:nvPr/>
        </p:nvGrpSpPr>
        <p:grpSpPr bwMode="auto">
          <a:xfrm>
            <a:off x="6938211" y="4596973"/>
            <a:ext cx="1299411" cy="459901"/>
            <a:chOff x="1056" y="1728"/>
            <a:chExt cx="864" cy="288"/>
          </a:xfrm>
        </p:grpSpPr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2" name="Line 77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3" name="Line 78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4" name="Line 79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6" name="Line 81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8" name="Group 83"/>
          <p:cNvGrpSpPr>
            <a:grpSpLocks/>
          </p:cNvGrpSpPr>
          <p:nvPr/>
        </p:nvGrpSpPr>
        <p:grpSpPr bwMode="auto">
          <a:xfrm>
            <a:off x="5638800" y="4575814"/>
            <a:ext cx="721895" cy="459901"/>
            <a:chOff x="1056" y="1728"/>
            <a:chExt cx="864" cy="288"/>
          </a:xfrm>
        </p:grpSpPr>
        <p:sp>
          <p:nvSpPr>
            <p:cNvPr id="65" name="Line 84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6" name="Line 85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7" name="Line 86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" name="Line 87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9" name="Line 88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0" name="Line 89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1" name="Group 96"/>
          <p:cNvGrpSpPr>
            <a:grpSpLocks/>
          </p:cNvGrpSpPr>
          <p:nvPr/>
        </p:nvGrpSpPr>
        <p:grpSpPr bwMode="auto">
          <a:xfrm>
            <a:off x="585537" y="4903574"/>
            <a:ext cx="1299411" cy="459901"/>
            <a:chOff x="1056" y="1728"/>
            <a:chExt cx="864" cy="288"/>
          </a:xfrm>
        </p:grpSpPr>
        <p:sp>
          <p:nvSpPr>
            <p:cNvPr id="59" name="Line 97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0" name="Line 98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1" name="Line 99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" name="Line 100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3" name="Line 101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" name="Line 102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8" name="Line 164"/>
          <p:cNvSpPr>
            <a:spLocks noChangeShapeType="1"/>
          </p:cNvSpPr>
          <p:nvPr/>
        </p:nvSpPr>
        <p:spPr bwMode="auto">
          <a:xfrm flipV="1">
            <a:off x="6505074" y="3907121"/>
            <a:ext cx="360947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271014"/>
            <a:ext cx="762000" cy="6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0" y="4800600"/>
          <a:ext cx="847725" cy="327025"/>
        </p:xfrm>
        <a:graphic>
          <a:graphicData uri="http://schemas.openxmlformats.org/presentationml/2006/ole">
            <p:oleObj spid="_x0000_s26630" name="Visio" r:id="rId7" imgW="847040" imgH="327498" progId="Visio.Drawing.11">
              <p:embed/>
            </p:oleObj>
          </a:graphicData>
        </a:graphic>
      </p:graphicFrame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6614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8232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2667000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5090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29600" y="4038600"/>
            <a:ext cx="771525" cy="7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183261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2366014"/>
            <a:ext cx="590550" cy="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8305800" y="4876800"/>
          <a:ext cx="677863" cy="336550"/>
        </p:xfrm>
        <a:graphic>
          <a:graphicData uri="http://schemas.openxmlformats.org/presentationml/2006/ole">
            <p:oleObj spid="_x0000_s26648" name="Visio" r:id="rId12" imgW="677880" imgH="336960" progId="Visio.Drawing.11">
              <p:link updateAutomatic="1"/>
            </p:oleObj>
          </a:graphicData>
        </a:graphic>
      </p:graphicFrame>
      <p:sp>
        <p:nvSpPr>
          <p:cNvPr id="39" name="Line 66"/>
          <p:cNvSpPr>
            <a:spLocks noChangeShapeType="1"/>
          </p:cNvSpPr>
          <p:nvPr/>
        </p:nvSpPr>
        <p:spPr bwMode="auto">
          <a:xfrm flipH="1">
            <a:off x="1740568" y="4367023"/>
            <a:ext cx="577516" cy="107310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3" name="Line 55"/>
          <p:cNvSpPr>
            <a:spLocks noChangeShapeType="1"/>
          </p:cNvSpPr>
          <p:nvPr/>
        </p:nvSpPr>
        <p:spPr bwMode="auto">
          <a:xfrm flipH="1">
            <a:off x="3200400" y="3429000"/>
            <a:ext cx="649705" cy="5365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105400" y="2362200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C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562600" y="3581400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D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33600" y="25146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B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200" y="365760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A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243840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DNS/ENUM Server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2057400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Local Location DB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8EBA-B01B-40F5-A97F-D1CCF794FFCD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0E884421-E629-4613-A8E5-01BFAEB22E05}" type="slidenum">
              <a:rPr lang="en-US" altLang="zh-CN"/>
              <a:pPr/>
              <a:t>30</a:t>
            </a:fld>
            <a:endParaRPr lang="en-US" altLang="zh-CN" dirty="0"/>
          </a:p>
        </p:txBody>
      </p:sp>
      <p:sp>
        <p:nvSpPr>
          <p:cNvPr id="246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SIP over UDP: Simple Dropping upon overload?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464774" name="Rectangle 6"/>
          <p:cNvSpPr>
            <a:spLocks noChangeArrowheads="1"/>
          </p:cNvSpPr>
          <p:nvPr/>
        </p:nvSpPr>
        <p:spPr bwMode="auto">
          <a:xfrm>
            <a:off x="228600" y="1371600"/>
            <a:ext cx="5867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28638" lvl="1" indent="-238125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zh-CN" altLang="en-US" sz="14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SIP over UDP is dominant in current practice</a:t>
            </a:r>
          </a:p>
          <a:p>
            <a:pPr marL="528638" lvl="1" indent="-238125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Simply </a:t>
            </a:r>
            <a:r>
              <a:rPr lang="en-US" altLang="zh-CN" sz="20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dropping requests on overload? </a:t>
            </a:r>
            <a:endParaRPr lang="en-US" altLang="zh-CN" sz="2000" dirty="0" smtClean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985838" lvl="2" indent="-238125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985838" lvl="2" indent="-238125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more </a:t>
            </a:r>
            <a:r>
              <a:rPr lang="en-US" altLang="zh-CN" sz="20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messages due to </a:t>
            </a:r>
            <a:r>
              <a:rPr lang="en-US" altLang="zh-CN" sz="200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retransmission</a:t>
            </a:r>
          </a:p>
          <a:p>
            <a:pPr marL="985838" lvl="2" indent="-238125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985838" lvl="2" indent="-238125" eaLnBrk="0" hangingPunct="0">
              <a:lnSpc>
                <a:spcPct val="9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e.g</a:t>
            </a:r>
            <a:r>
              <a:rPr lang="en-US" altLang="zh-CN" sz="20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., Timer A for INVITE </a:t>
            </a:r>
            <a:r>
              <a:rPr lang="en-US" altLang="zh-CN" sz="2000" dirty="0" smtClean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retransmission</a:t>
            </a:r>
            <a:endParaRPr lang="en-US" altLang="zh-CN" sz="20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019800" y="1524000"/>
            <a:ext cx="2895600" cy="4114800"/>
            <a:chOff x="5943600" y="1524000"/>
            <a:chExt cx="2971800" cy="4572000"/>
          </a:xfrm>
        </p:grpSpPr>
        <p:sp>
          <p:nvSpPr>
            <p:cNvPr id="9" name="Oval 8"/>
            <p:cNvSpPr/>
            <p:nvPr/>
          </p:nvSpPr>
          <p:spPr bwMode="auto">
            <a:xfrm>
              <a:off x="7848600" y="1752600"/>
              <a:ext cx="838200" cy="76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" name="Picture 8" descr="sip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1905000"/>
              <a:ext cx="563880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sip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01000" y="1905000"/>
              <a:ext cx="563880" cy="487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/>
            <p:nvPr/>
          </p:nvCxnSpPr>
          <p:spPr bwMode="auto">
            <a:xfrm rot="5400000">
              <a:off x="4763294" y="4229100"/>
              <a:ext cx="3580606" cy="794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6477794" y="4267200"/>
              <a:ext cx="3656806" cy="794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629400" y="2971799"/>
              <a:ext cx="1219200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858000" y="26670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43600" y="15240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A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96200" y="15240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B</a:t>
              </a:r>
              <a:endParaRPr lang="en-US" sz="1400" dirty="0">
                <a:latin typeface="Comic Sans MS" pitchFamily="66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6629400" y="3276599"/>
              <a:ext cx="1219200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858000" y="29718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6629400" y="3962399"/>
              <a:ext cx="1219200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858000" y="36576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6629400" y="5333999"/>
              <a:ext cx="1219200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858000" y="5029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6248400" y="2971800"/>
              <a:ext cx="3048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248400" y="3276600"/>
              <a:ext cx="3048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248400" y="3962400"/>
              <a:ext cx="3048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6248400" y="5334000"/>
              <a:ext cx="3048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5400000">
              <a:off x="6249194" y="3123406"/>
              <a:ext cx="304800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5400000">
              <a:off x="6058694" y="3618706"/>
              <a:ext cx="685800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5400000">
              <a:off x="5715794" y="4647406"/>
              <a:ext cx="1371600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096000" y="29718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19800" y="3429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2T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9800" y="44196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4T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6667897" y="5752703"/>
              <a:ext cx="228600" cy="79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Multiply 34"/>
            <p:cNvSpPr/>
            <p:nvPr/>
          </p:nvSpPr>
          <p:spPr bwMode="auto">
            <a:xfrm>
              <a:off x="7696200" y="2743200"/>
              <a:ext cx="457200" cy="457200"/>
            </a:xfrm>
            <a:prstGeom prst="mathMultiply">
              <a:avLst>
                <a:gd name="adj1" fmla="val 4828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Multiply 35"/>
            <p:cNvSpPr/>
            <p:nvPr/>
          </p:nvSpPr>
          <p:spPr bwMode="auto">
            <a:xfrm>
              <a:off x="7696200" y="3048000"/>
              <a:ext cx="457200" cy="457200"/>
            </a:xfrm>
            <a:prstGeom prst="mathMultiply">
              <a:avLst>
                <a:gd name="adj1" fmla="val 4828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Multiply 36"/>
            <p:cNvSpPr/>
            <p:nvPr/>
          </p:nvSpPr>
          <p:spPr bwMode="auto">
            <a:xfrm>
              <a:off x="7696200" y="3733800"/>
              <a:ext cx="457200" cy="457200"/>
            </a:xfrm>
            <a:prstGeom prst="mathMultiply">
              <a:avLst>
                <a:gd name="adj1" fmla="val 4828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Multiply 37"/>
            <p:cNvSpPr/>
            <p:nvPr/>
          </p:nvSpPr>
          <p:spPr bwMode="auto">
            <a:xfrm>
              <a:off x="7696200" y="5105400"/>
              <a:ext cx="457200" cy="457200"/>
            </a:xfrm>
            <a:prstGeom prst="mathMultiply">
              <a:avLst>
                <a:gd name="adj1" fmla="val 4828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D0A6-2F80-4141-B503-7F49E4742D78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0A970C82-6173-45B5-8B67-308BA50B22A3}" type="slidenum">
              <a:rPr lang="en-US" altLang="zh-CN"/>
              <a:pPr/>
              <a:t>31</a:t>
            </a:fld>
            <a:endParaRPr lang="en-US" altLang="zh-CN" dirty="0"/>
          </a:p>
        </p:txBody>
      </p:sp>
      <p:sp>
        <p:nvSpPr>
          <p:cNvPr id="246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 smtClean="0">
                <a:ea typeface="宋体" pitchFamily="2" charset="-122"/>
              </a:rPr>
              <a:t>SIP over UDP: Message Rejection upon Overload?</a:t>
            </a:r>
            <a:endParaRPr lang="en-US" altLang="zh-CN" sz="1800" dirty="0">
              <a:ea typeface="宋体" pitchFamily="2" charset="-122"/>
            </a:endParaRPr>
          </a:p>
        </p:txBody>
      </p:sp>
      <p:sp>
        <p:nvSpPr>
          <p:cNvPr id="246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6248400"/>
          </a:xfrm>
        </p:spPr>
        <p:txBody>
          <a:bodyPr/>
          <a:lstStyle/>
          <a:p>
            <a:pPr lvl="1"/>
            <a:r>
              <a:rPr lang="en-US" altLang="zh-CN" dirty="0">
                <a:ea typeface="宋体" pitchFamily="2" charset="-122"/>
              </a:rPr>
              <a:t>Rejecting excessive requests upon overload? </a:t>
            </a:r>
            <a:endParaRPr lang="en-US" altLang="zh-CN" dirty="0" smtClean="0">
              <a:ea typeface="宋体" pitchFamily="2" charset="-122"/>
            </a:endParaRPr>
          </a:p>
          <a:p>
            <a:pPr lvl="2"/>
            <a:r>
              <a:rPr lang="en-US" altLang="zh-CN" dirty="0" smtClean="0">
                <a:ea typeface="宋体" pitchFamily="2" charset="-122"/>
              </a:rPr>
              <a:t>SIP </a:t>
            </a:r>
            <a:r>
              <a:rPr lang="en-US" altLang="zh-CN" dirty="0">
                <a:ea typeface="宋体" pitchFamily="2" charset="-122"/>
              </a:rPr>
              <a:t>503 (Service Unavailable) response </a:t>
            </a:r>
            <a:r>
              <a:rPr lang="en-US" altLang="zh-CN" dirty="0" smtClean="0">
                <a:ea typeface="宋体" pitchFamily="2" charset="-122"/>
              </a:rPr>
              <a:t>code </a:t>
            </a:r>
            <a:r>
              <a:rPr lang="en-US" altLang="zh-CN" dirty="0">
                <a:ea typeface="宋体" pitchFamily="2" charset="-122"/>
              </a:rPr>
              <a:t>to reject individual request</a:t>
            </a:r>
          </a:p>
          <a:p>
            <a:pPr lvl="1"/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Trying an alternative server</a:t>
            </a:r>
            <a:r>
              <a:rPr lang="en-US" altLang="zh-CN" dirty="0" smtClean="0">
                <a:ea typeface="宋体" pitchFamily="2" charset="-122"/>
              </a:rPr>
              <a:t>?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may </a:t>
            </a:r>
            <a:r>
              <a:rPr lang="en-US" altLang="zh-CN" dirty="0">
                <a:ea typeface="宋体" pitchFamily="2" charset="-122"/>
              </a:rPr>
              <a:t>soon be overloaded too-&gt; cascading failure</a:t>
            </a:r>
            <a:r>
              <a:rPr lang="en-US" altLang="zh-CN" dirty="0" smtClean="0">
                <a:ea typeface="宋体" pitchFamily="2" charset="-122"/>
              </a:rPr>
              <a:t>!</a:t>
            </a:r>
            <a:endParaRPr lang="en-US" altLang="zh-CN" dirty="0">
              <a:ea typeface="宋体" pitchFamily="2" charset="-12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03148" y="3947984"/>
            <a:ext cx="7696200" cy="1830862"/>
            <a:chOff x="803148" y="3947984"/>
            <a:chExt cx="7696200" cy="1830862"/>
          </a:xfrm>
        </p:grpSpPr>
        <p:sp>
          <p:nvSpPr>
            <p:cNvPr id="27" name="Oval 26"/>
            <p:cNvSpPr/>
            <p:nvPr/>
          </p:nvSpPr>
          <p:spPr bwMode="auto">
            <a:xfrm>
              <a:off x="5343906" y="4186881"/>
              <a:ext cx="923544" cy="65696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5932" y="4306330"/>
              <a:ext cx="644557" cy="44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3" name="Straight Arrow Connector 32"/>
            <p:cNvCxnSpPr/>
            <p:nvPr/>
          </p:nvCxnSpPr>
          <p:spPr bwMode="auto">
            <a:xfrm>
              <a:off x="3650742" y="4963298"/>
              <a:ext cx="2077974" cy="1245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4343400" y="4724400"/>
              <a:ext cx="846582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97830" y="4306330"/>
              <a:ext cx="644557" cy="44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Arrow Connector 38"/>
            <p:cNvCxnSpPr/>
            <p:nvPr/>
          </p:nvCxnSpPr>
          <p:spPr bwMode="auto">
            <a:xfrm>
              <a:off x="3650742" y="5202195"/>
              <a:ext cx="2077974" cy="1245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650742" y="4963298"/>
              <a:ext cx="2231898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503 Service Unavailable</a:t>
              </a:r>
              <a:endParaRPr lang="en-US" sz="1400" dirty="0"/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3650742" y="5441092"/>
              <a:ext cx="2077974" cy="1245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4497324" y="5202195"/>
              <a:ext cx="846582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ACK</a:t>
              </a:r>
              <a:endParaRPr lang="en-US" sz="1400" dirty="0"/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75804" y="4306330"/>
              <a:ext cx="644557" cy="44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4" name="Straight Connector 43"/>
            <p:cNvCxnSpPr/>
            <p:nvPr/>
          </p:nvCxnSpPr>
          <p:spPr bwMode="auto">
            <a:xfrm rot="16200000" flipH="1">
              <a:off x="7390770" y="5277808"/>
              <a:ext cx="992662" cy="5294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3650742" y="5679989"/>
              <a:ext cx="4232910" cy="1245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4266438" y="5441092"/>
              <a:ext cx="1000506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b) INVITE</a:t>
              </a:r>
              <a:endParaRPr lang="en-US" sz="1400" dirty="0"/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0110" y="4306330"/>
              <a:ext cx="577215" cy="38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1187958" y="5560541"/>
              <a:ext cx="2308860" cy="1245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187958" y="5321643"/>
              <a:ext cx="2462784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a) 500 Server Internal Error</a:t>
              </a:r>
              <a:endParaRPr lang="en-US" sz="1400" dirty="0"/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rot="5400000">
              <a:off x="584081" y="5248267"/>
              <a:ext cx="1052386" cy="4652"/>
            </a:xfrm>
            <a:prstGeom prst="line">
              <a:avLst/>
            </a:prstGeom>
            <a:noFill/>
            <a:ln w="38100" cap="flat" cmpd="sng" algn="ctr">
              <a:solidFill>
                <a:srgbClr val="FF7C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803148" y="3947984"/>
              <a:ext cx="769620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Caller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58084" y="3947984"/>
              <a:ext cx="1231392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A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89982" y="3947984"/>
              <a:ext cx="1231392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B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67956" y="4007708"/>
              <a:ext cx="1231392" cy="241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C</a:t>
              </a:r>
              <a:endParaRPr lang="en-US" sz="1400" dirty="0">
                <a:latin typeface="Comic Sans MS" pitchFamily="66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3052664" y="5279868"/>
              <a:ext cx="992662" cy="5294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>
              <a:off x="5338664" y="5279868"/>
              <a:ext cx="992662" cy="5294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866106" y="3963194"/>
            <a:ext cx="1752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Feedback-based SIP Overload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094706" y="4344194"/>
            <a:ext cx="70104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 bwMode="auto">
          <a:xfrm>
            <a:off x="2932906" y="4344194"/>
            <a:ext cx="457200" cy="4572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23706" y="3963194"/>
            <a:ext cx="1752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752306" y="4344194"/>
            <a:ext cx="70104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 bwMode="auto">
          <a:xfrm>
            <a:off x="6590506" y="4344194"/>
            <a:ext cx="457200" cy="4572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 bwMode="auto">
          <a:xfrm>
            <a:off x="3618706" y="4534694"/>
            <a:ext cx="1905000" cy="158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28600" y="4572000"/>
            <a:ext cx="1637506" cy="2382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276306" y="4572000"/>
            <a:ext cx="1562894" cy="794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2514600" y="53721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288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Sending Entity (SE)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Receiving Entity (RE)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18706" y="40393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Regulated Load</a:t>
            </a:r>
            <a:endParaRPr lang="en-US" dirty="0"/>
          </a:p>
        </p:txBody>
      </p:sp>
      <p:sp>
        <p:nvSpPr>
          <p:cNvPr id="43" name="Oval Callout 42"/>
          <p:cNvSpPr/>
          <p:nvPr/>
        </p:nvSpPr>
        <p:spPr bwMode="auto">
          <a:xfrm>
            <a:off x="2590800" y="1219200"/>
            <a:ext cx="3733800" cy="1219200"/>
          </a:xfrm>
          <a:prstGeom prst="wedgeEllipseCallout">
            <a:avLst>
              <a:gd name="adj1" fmla="val 13710"/>
              <a:gd name="adj2" fmla="val 99219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Channel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(In-band or out-of-band)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Oval Callout 43"/>
          <p:cNvSpPr/>
          <p:nvPr/>
        </p:nvSpPr>
        <p:spPr bwMode="auto">
          <a:xfrm>
            <a:off x="381000" y="2133600"/>
            <a:ext cx="2133600" cy="1219200"/>
          </a:xfrm>
          <a:prstGeom prst="wedgeEllipseCallout">
            <a:avLst>
              <a:gd name="adj1" fmla="val 49664"/>
              <a:gd name="adj2" fmla="val 117443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Enforcement</a:t>
            </a:r>
          </a:p>
        </p:txBody>
      </p:sp>
      <p:sp>
        <p:nvSpPr>
          <p:cNvPr id="45" name="Oval Callout 44"/>
          <p:cNvSpPr/>
          <p:nvPr/>
        </p:nvSpPr>
        <p:spPr bwMode="auto">
          <a:xfrm>
            <a:off x="6553200" y="2286000"/>
            <a:ext cx="2057400" cy="1219200"/>
          </a:xfrm>
          <a:prstGeom prst="wedgeEllipseCallout">
            <a:avLst>
              <a:gd name="adj1" fmla="val -35768"/>
              <a:gd name="adj2" fmla="val 103425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Algorithm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2400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Incoming Load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23900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Load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9400" y="5105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Throttled Load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3048000"/>
            <a:ext cx="3657600" cy="915988"/>
            <a:chOff x="2743200" y="3048000"/>
            <a:chExt cx="3657600" cy="915988"/>
          </a:xfrm>
        </p:grpSpPr>
        <p:cxnSp>
          <p:nvCxnSpPr>
            <p:cNvPr id="17" name="Elbow Connector 16"/>
            <p:cNvCxnSpPr>
              <a:stCxn id="9" idx="0"/>
              <a:endCxn id="8" idx="0"/>
            </p:cNvCxnSpPr>
            <p:nvPr/>
          </p:nvCxnSpPr>
          <p:spPr bwMode="auto">
            <a:xfrm rot="16200000" flipV="1">
              <a:off x="4571206" y="2134394"/>
              <a:ext cx="1588" cy="3657600"/>
            </a:xfrm>
            <a:prstGeom prst="bentConnector3">
              <a:avLst>
                <a:gd name="adj1" fmla="val 56909212"/>
              </a:avLst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3276600" y="30480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Feedback Info.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866106" y="3963194"/>
            <a:ext cx="1752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Rate Feedback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094706" y="4344194"/>
            <a:ext cx="70104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 bwMode="auto">
          <a:xfrm>
            <a:off x="2932906" y="4344194"/>
            <a:ext cx="457200" cy="4572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23706" y="3963194"/>
            <a:ext cx="1752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752306" y="4344194"/>
            <a:ext cx="70104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 bwMode="auto">
          <a:xfrm>
            <a:off x="6590506" y="4344194"/>
            <a:ext cx="457200" cy="4572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 bwMode="auto">
          <a:xfrm>
            <a:off x="3618706" y="4534694"/>
            <a:ext cx="1905000" cy="158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Elbow Connector 16"/>
          <p:cNvCxnSpPr>
            <a:stCxn id="9" idx="0"/>
            <a:endCxn id="8" idx="0"/>
          </p:cNvCxnSpPr>
          <p:nvPr/>
        </p:nvCxnSpPr>
        <p:spPr bwMode="auto">
          <a:xfrm rot="16200000" flipV="1">
            <a:off x="4571206" y="2134394"/>
            <a:ext cx="1588" cy="3657600"/>
          </a:xfrm>
          <a:prstGeom prst="bentConnector3">
            <a:avLst>
              <a:gd name="adj1" fmla="val 5690921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28600" y="4572000"/>
            <a:ext cx="1637506" cy="2382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276306" y="4572000"/>
            <a:ext cx="1562894" cy="794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2514600" y="53721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288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Sending Entity (SE)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Receiving Entity (RE)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86200" y="2514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>
                <a:latin typeface="Arial"/>
                <a:cs typeface="Arial"/>
              </a:rPr>
              <a:t>’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114800" y="4038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>
                <a:latin typeface="Arial"/>
                <a:cs typeface="Arial"/>
              </a:rPr>
              <a:t>’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4038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λ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2743200" y="510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</a:rPr>
              <a:t>λ</a:t>
            </a:r>
            <a:r>
              <a:rPr lang="en-US" sz="2800" dirty="0" smtClean="0"/>
              <a:t> - </a:t>
            </a:r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>
                <a:latin typeface="Arial"/>
                <a:cs typeface="Arial"/>
              </a:rPr>
              <a:t>’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391400" y="4038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μ</a:t>
            </a:r>
            <a:r>
              <a:rPr lang="en-US" sz="2800" dirty="0" smtClean="0">
                <a:latin typeface="Arial"/>
                <a:cs typeface="Arial"/>
              </a:rPr>
              <a:t> = </a:t>
            </a:r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>
                <a:latin typeface="Arial"/>
                <a:cs typeface="Arial"/>
              </a:rPr>
              <a:t>’</a:t>
            </a:r>
            <a:endParaRPr lang="en-US" sz="2800" dirty="0"/>
          </a:p>
        </p:txBody>
      </p:sp>
      <p:sp>
        <p:nvSpPr>
          <p:cNvPr id="23" name="Oval Callout 22"/>
          <p:cNvSpPr/>
          <p:nvPr/>
        </p:nvSpPr>
        <p:spPr bwMode="auto">
          <a:xfrm>
            <a:off x="2590800" y="1219200"/>
            <a:ext cx="3733800" cy="1219200"/>
          </a:xfrm>
          <a:prstGeom prst="wedgeEllipseCallout">
            <a:avLst>
              <a:gd name="adj1" fmla="val 13710"/>
              <a:gd name="adj2" fmla="val 99219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Channel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(In-band or out-of-band)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Oval Callout 24"/>
          <p:cNvSpPr/>
          <p:nvPr/>
        </p:nvSpPr>
        <p:spPr bwMode="auto">
          <a:xfrm>
            <a:off x="381000" y="2133600"/>
            <a:ext cx="2133600" cy="1219200"/>
          </a:xfrm>
          <a:prstGeom prst="wedgeEllipseCallout">
            <a:avLst>
              <a:gd name="adj1" fmla="val 49664"/>
              <a:gd name="adj2" fmla="val 117443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Enforcement</a:t>
            </a:r>
          </a:p>
        </p:txBody>
      </p:sp>
      <p:sp>
        <p:nvSpPr>
          <p:cNvPr id="26" name="Oval Callout 25"/>
          <p:cNvSpPr/>
          <p:nvPr/>
        </p:nvSpPr>
        <p:spPr bwMode="auto">
          <a:xfrm>
            <a:off x="6553200" y="2286000"/>
            <a:ext cx="2057400" cy="1219200"/>
          </a:xfrm>
          <a:prstGeom prst="wedgeEllipseCallout">
            <a:avLst>
              <a:gd name="adj1" fmla="val -35768"/>
              <a:gd name="adj2" fmla="val 103425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Algorithm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866106" y="3963194"/>
            <a:ext cx="1752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Rate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0" y="0"/>
            <a:ext cx="1447800" cy="1096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094706" y="4344194"/>
            <a:ext cx="70104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 bwMode="auto">
          <a:xfrm>
            <a:off x="2932906" y="4344194"/>
            <a:ext cx="457200" cy="4572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23706" y="3963194"/>
            <a:ext cx="1752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752306" y="4344194"/>
            <a:ext cx="70104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 bwMode="auto">
          <a:xfrm>
            <a:off x="6590506" y="4344194"/>
            <a:ext cx="457200" cy="4572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 bwMode="auto">
          <a:xfrm>
            <a:off x="3618706" y="4534694"/>
            <a:ext cx="1905000" cy="158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Elbow Connector 16"/>
          <p:cNvCxnSpPr>
            <a:stCxn id="9" idx="0"/>
            <a:endCxn id="8" idx="0"/>
          </p:cNvCxnSpPr>
          <p:nvPr/>
        </p:nvCxnSpPr>
        <p:spPr bwMode="auto">
          <a:xfrm rot="16200000" flipV="1">
            <a:off x="4571206" y="2134394"/>
            <a:ext cx="1588" cy="3657600"/>
          </a:xfrm>
          <a:prstGeom prst="bentConnector3">
            <a:avLst>
              <a:gd name="adj1" fmla="val 5690921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28600" y="4572000"/>
            <a:ext cx="1637506" cy="2382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276306" y="4572000"/>
            <a:ext cx="1867694" cy="794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2514600" y="53721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288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Sending Entity (SE)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Receiving Entity (RE)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2514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p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4038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λ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7600" y="4038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</a:rPr>
              <a:t>(1-p)</a:t>
            </a:r>
            <a:r>
              <a:rPr lang="el-GR" sz="2800" dirty="0" smtClean="0">
                <a:latin typeface="Arial"/>
              </a:rPr>
              <a:t>λ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162800" y="4038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μ</a:t>
            </a:r>
            <a:r>
              <a:rPr lang="en-US" sz="2800" dirty="0" smtClean="0">
                <a:latin typeface="Arial"/>
                <a:cs typeface="Arial"/>
              </a:rPr>
              <a:t> =</a:t>
            </a:r>
            <a:r>
              <a:rPr lang="en-US" sz="2800" dirty="0" smtClean="0">
                <a:latin typeface="Arial"/>
              </a:rPr>
              <a:t>(1-p)</a:t>
            </a:r>
            <a:r>
              <a:rPr lang="el-GR" sz="2800" dirty="0" smtClean="0">
                <a:latin typeface="Arial"/>
              </a:rPr>
              <a:t>λ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667000" y="502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</a:rPr>
              <a:t>p</a:t>
            </a:r>
            <a:r>
              <a:rPr lang="el-GR" sz="2800" dirty="0" smtClean="0">
                <a:latin typeface="Arial"/>
              </a:rPr>
              <a:t>λ</a:t>
            </a:r>
            <a:endParaRPr lang="en-US" sz="2800" dirty="0"/>
          </a:p>
        </p:txBody>
      </p:sp>
      <p:sp>
        <p:nvSpPr>
          <p:cNvPr id="26" name="Oval Callout 25"/>
          <p:cNvSpPr/>
          <p:nvPr/>
        </p:nvSpPr>
        <p:spPr bwMode="auto">
          <a:xfrm>
            <a:off x="2590800" y="1219200"/>
            <a:ext cx="3733800" cy="1219200"/>
          </a:xfrm>
          <a:prstGeom prst="wedgeEllipseCallout">
            <a:avLst>
              <a:gd name="adj1" fmla="val 13710"/>
              <a:gd name="adj2" fmla="val 99219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Channel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(In-band or out-of-band)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val Callout 26"/>
          <p:cNvSpPr/>
          <p:nvPr/>
        </p:nvSpPr>
        <p:spPr bwMode="auto">
          <a:xfrm>
            <a:off x="381000" y="2133600"/>
            <a:ext cx="2133600" cy="1219200"/>
          </a:xfrm>
          <a:prstGeom prst="wedgeEllipseCallout">
            <a:avLst>
              <a:gd name="adj1" fmla="val 49664"/>
              <a:gd name="adj2" fmla="val 117443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Enforcement</a:t>
            </a:r>
          </a:p>
        </p:txBody>
      </p:sp>
      <p:sp>
        <p:nvSpPr>
          <p:cNvPr id="29" name="Oval Callout 28"/>
          <p:cNvSpPr/>
          <p:nvPr/>
        </p:nvSpPr>
        <p:spPr bwMode="auto">
          <a:xfrm>
            <a:off x="6553200" y="2286000"/>
            <a:ext cx="2057400" cy="1219200"/>
          </a:xfrm>
          <a:prstGeom prst="wedgeEllipseCallout">
            <a:avLst>
              <a:gd name="adj1" fmla="val -35768"/>
              <a:gd name="adj2" fmla="val 103425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Algorithm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866106" y="3963194"/>
            <a:ext cx="1752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Feedback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6493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094706" y="4344194"/>
            <a:ext cx="70104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 bwMode="auto">
          <a:xfrm>
            <a:off x="2932906" y="4344194"/>
            <a:ext cx="457200" cy="4572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23706" y="3963194"/>
            <a:ext cx="1752600" cy="1143000"/>
          </a:xfrm>
          <a:prstGeom prst="roundRect">
            <a:avLst/>
          </a:prstGeom>
          <a:solidFill>
            <a:schemeClr val="accent5"/>
          </a:solidFill>
          <a:ln w="25400" cap="flat" cmpd="sng" algn="ctr">
            <a:solidFill>
              <a:schemeClr val="accent5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752306" y="4344194"/>
            <a:ext cx="70104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 bwMode="auto">
          <a:xfrm>
            <a:off x="6590506" y="4344194"/>
            <a:ext cx="457200" cy="457200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 bwMode="auto">
          <a:xfrm>
            <a:off x="3618706" y="4534694"/>
            <a:ext cx="1905000" cy="158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Elbow Connector 16"/>
          <p:cNvCxnSpPr>
            <a:stCxn id="9" idx="0"/>
            <a:endCxn id="8" idx="0"/>
          </p:cNvCxnSpPr>
          <p:nvPr/>
        </p:nvCxnSpPr>
        <p:spPr bwMode="auto">
          <a:xfrm rot="16200000" flipV="1">
            <a:off x="4571206" y="2134394"/>
            <a:ext cx="1588" cy="3657600"/>
          </a:xfrm>
          <a:prstGeom prst="bentConnector3">
            <a:avLst>
              <a:gd name="adj1" fmla="val 56909212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28600" y="4572000"/>
            <a:ext cx="1637506" cy="2382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276306" y="4572000"/>
            <a:ext cx="1639094" cy="794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2514600" y="5372100"/>
            <a:ext cx="533400" cy="1588"/>
          </a:xfrm>
          <a:prstGeom prst="straightConnector1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8288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Sending Entity (SE)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Receiving Entity (RE)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886200" y="2514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win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4038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λ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010400" y="4038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μ</a:t>
            </a:r>
            <a:r>
              <a:rPr lang="en-US" sz="2800" dirty="0" smtClean="0">
                <a:latin typeface="Arial"/>
                <a:cs typeface="Arial"/>
              </a:rPr>
              <a:t> = </a:t>
            </a:r>
            <a:r>
              <a:rPr lang="el-GR" sz="2800" dirty="0" smtClean="0">
                <a:latin typeface="Arial"/>
              </a:rPr>
              <a:t>λ</a:t>
            </a:r>
            <a:r>
              <a:rPr lang="en-US" sz="2800" dirty="0" smtClean="0">
                <a:latin typeface="Arial"/>
              </a:rPr>
              <a:t>’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66800" y="5105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/>
              </a:rPr>
              <a:t>if (win &lt; 0)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4495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/>
              </a:rPr>
              <a:t>if (win &gt; 0)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962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>
                <a:latin typeface="Arial"/>
                <a:cs typeface="Arial"/>
              </a:rPr>
              <a:t>’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510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Arial"/>
              </a:rPr>
              <a:t>λ</a:t>
            </a:r>
            <a:r>
              <a:rPr lang="en-US" sz="2800" dirty="0" smtClean="0"/>
              <a:t> - </a:t>
            </a:r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>
                <a:latin typeface="Arial"/>
                <a:cs typeface="Arial"/>
              </a:rPr>
              <a:t>’</a:t>
            </a:r>
            <a:endParaRPr lang="en-US" sz="2800" dirty="0"/>
          </a:p>
        </p:txBody>
      </p:sp>
      <p:sp>
        <p:nvSpPr>
          <p:cNvPr id="33" name="Oval Callout 32"/>
          <p:cNvSpPr/>
          <p:nvPr/>
        </p:nvSpPr>
        <p:spPr bwMode="auto">
          <a:xfrm>
            <a:off x="2590800" y="1219200"/>
            <a:ext cx="3733800" cy="1219200"/>
          </a:xfrm>
          <a:prstGeom prst="wedgeEllipseCallout">
            <a:avLst>
              <a:gd name="adj1" fmla="val 13710"/>
              <a:gd name="adj2" fmla="val 99219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Channel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(In-band or out-of-band)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Callout 33"/>
          <p:cNvSpPr/>
          <p:nvPr/>
        </p:nvSpPr>
        <p:spPr bwMode="auto">
          <a:xfrm>
            <a:off x="381000" y="2133600"/>
            <a:ext cx="2133600" cy="1219200"/>
          </a:xfrm>
          <a:prstGeom prst="wedgeEllipseCallout">
            <a:avLst>
              <a:gd name="adj1" fmla="val 49664"/>
              <a:gd name="adj2" fmla="val 117443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Enforcement</a:t>
            </a:r>
          </a:p>
        </p:txBody>
      </p:sp>
      <p:sp>
        <p:nvSpPr>
          <p:cNvPr id="36" name="Oval Callout 35"/>
          <p:cNvSpPr/>
          <p:nvPr/>
        </p:nvSpPr>
        <p:spPr bwMode="auto">
          <a:xfrm>
            <a:off x="6553200" y="2286000"/>
            <a:ext cx="2057400" cy="1219200"/>
          </a:xfrm>
          <a:prstGeom prst="wedgeEllipseCallout">
            <a:avLst>
              <a:gd name="adj1" fmla="val -35768"/>
              <a:gd name="adj2" fmla="val 103425"/>
            </a:avLst>
          </a:prstGeom>
          <a:solidFill>
            <a:srgbClr val="FFFF99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Feedback Algorithm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Feedback-based SIP Overload Control</a:t>
            </a:r>
            <a:r>
              <a:rPr lang="en-US" dirty="0" smtClean="0"/>
              <a:t>: Design Requirements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1"/>
            <a:endParaRPr lang="en-US" altLang="zh-CN" sz="1600" dirty="0" smtClean="0">
              <a:ea typeface="宋体" pitchFamily="2" charset="-122"/>
            </a:endParaRPr>
          </a:p>
          <a:p>
            <a:pPr marL="0" indent="0"/>
            <a:r>
              <a:rPr lang="en-US" altLang="zh-CN" sz="2400" dirty="0" smtClean="0">
                <a:ea typeface="宋体" pitchFamily="2" charset="-122"/>
              </a:rPr>
              <a:t>Requirements</a:t>
            </a:r>
          </a:p>
          <a:p>
            <a:pPr marL="0" indent="0"/>
            <a:endParaRPr lang="en-US" altLang="zh-CN" sz="24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approaching </a:t>
            </a:r>
            <a:r>
              <a:rPr lang="en-US" altLang="zh-CN" sz="2000" dirty="0">
                <a:ea typeface="宋体" pitchFamily="2" charset="-122"/>
              </a:rPr>
              <a:t>ideal performance</a:t>
            </a:r>
            <a:r>
              <a:rPr lang="en-US" altLang="zh-CN" baseline="30000" dirty="0">
                <a:ea typeface="宋体" pitchFamily="2" charset="-122"/>
              </a:rPr>
              <a:t>*</a:t>
            </a:r>
            <a:endParaRPr lang="en-US" altLang="zh-CN" sz="2000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minimizing control </a:t>
            </a:r>
            <a:r>
              <a:rPr lang="en-US" altLang="zh-CN" sz="2000" dirty="0" smtClean="0">
                <a:ea typeface="宋体" pitchFamily="2" charset="-122"/>
              </a:rPr>
              <a:t>parameters</a:t>
            </a: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pPr lvl="1"/>
            <a:endParaRPr lang="en-US" altLang="zh-CN" sz="20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Performance Metrics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SimSun" pitchFamily="2" charset="-122"/>
              </a:rPr>
              <a:t>Througput + Response time -&gt; Goodput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zh-CN" sz="2000" dirty="0" smtClean="0">
                <a:ea typeface="SimSun" pitchFamily="2" charset="-122"/>
              </a:rPr>
              <a:t>  INVITE -&gt; ACK (INVITE) delivered &lt;= 10 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SimSun" pitchFamily="2" charset="-122"/>
              </a:rPr>
              <a:t>Fairness</a:t>
            </a:r>
          </a:p>
          <a:p>
            <a:pPr lvl="1"/>
            <a:endParaRPr lang="en-US" altLang="zh-CN" sz="2000" dirty="0">
              <a:ea typeface="宋体" pitchFamily="2" charset="-122"/>
            </a:endParaRPr>
          </a:p>
          <a:p>
            <a:pPr lvl="1"/>
            <a:endParaRPr lang="en-US" altLang="zh-CN" sz="2000" dirty="0">
              <a:ea typeface="宋体" pitchFamily="2" charset="-12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37" y="762000"/>
            <a:ext cx="49958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7200" y="6096000"/>
            <a:ext cx="6629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ea typeface="宋体" pitchFamily="2" charset="-122"/>
              </a:rPr>
              <a:t>* </a:t>
            </a:r>
            <a:r>
              <a:rPr lang="en-US" altLang="zh-CN" sz="1200" dirty="0">
                <a:solidFill>
                  <a:schemeClr val="tx1"/>
                </a:solidFill>
                <a:ea typeface="宋体" pitchFamily="2" charset="-122"/>
              </a:rPr>
              <a:t>All load and goodput values normalized over server capacity in this presentation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19800" y="3124200"/>
            <a:ext cx="2314575" cy="2972594"/>
            <a:chOff x="6019800" y="3124200"/>
            <a:chExt cx="2314575" cy="2972594"/>
          </a:xfrm>
        </p:grpSpPr>
        <p:pic>
          <p:nvPicPr>
            <p:cNvPr id="2437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48600" y="3200400"/>
              <a:ext cx="48577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9800" y="3124200"/>
              <a:ext cx="527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5" name="Straight Connector 14"/>
            <p:cNvCxnSpPr/>
            <p:nvPr/>
          </p:nvCxnSpPr>
          <p:spPr bwMode="auto">
            <a:xfrm rot="5400000">
              <a:off x="5029200" y="4876800"/>
              <a:ext cx="2438400" cy="158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6858794" y="4876800"/>
              <a:ext cx="2437606" cy="794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248400" y="3962400"/>
              <a:ext cx="1828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6248400" y="4267200"/>
              <a:ext cx="1828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6248400" y="4495800"/>
              <a:ext cx="1828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248400" y="4724400"/>
              <a:ext cx="1828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248400" y="5715000"/>
              <a:ext cx="1828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6781800" y="3657600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INVITE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5600" y="3962400"/>
              <a:ext cx="1001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100 Trying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05600" y="4267200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180 Ringing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58000" y="4495800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6248400" y="6019800"/>
              <a:ext cx="1828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6858000" y="5715000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200 OK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00" y="5486400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BYE</a:t>
              </a:r>
              <a:endParaRPr lang="en-US" sz="1400" dirty="0"/>
            </a:p>
          </p:txBody>
        </p:sp>
        <p:sp>
          <p:nvSpPr>
            <p:cNvPr id="42" name="Left-Right Arrow 41"/>
            <p:cNvSpPr/>
            <p:nvPr/>
          </p:nvSpPr>
          <p:spPr bwMode="auto">
            <a:xfrm>
              <a:off x="6248400" y="5181600"/>
              <a:ext cx="1828800" cy="198119"/>
            </a:xfrm>
            <a:prstGeom prst="left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6248400" y="4953000"/>
              <a:ext cx="1828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858000" y="4724400"/>
              <a:ext cx="500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ACK</a:t>
              </a:r>
              <a:endParaRPr lang="en-US" sz="14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Feedback-based SIP Overload Control</a:t>
            </a:r>
            <a:r>
              <a:rPr lang="en-US" dirty="0" smtClean="0"/>
              <a:t>: Design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505200"/>
          </a:xfrm>
        </p:spPr>
        <p:txBody>
          <a:bodyPr/>
          <a:lstStyle/>
          <a:p>
            <a:pPr lvl="1"/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SIP session as a basic control unit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Different message carry different weights, e.g. INVITE vs. non-INVITE</a:t>
            </a:r>
          </a:p>
          <a:p>
            <a:pPr lvl="2"/>
            <a:endParaRPr lang="en-US" altLang="zh-CN" sz="20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Characterizing SIP session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check number of INVITEs accepted</a:t>
            </a:r>
          </a:p>
          <a:p>
            <a:pPr lvl="2"/>
            <a:endParaRPr lang="en-US" altLang="zh-CN" sz="20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Active source estimation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directly tracking each current active SE sending incoming load </a:t>
            </a:r>
          </a:p>
          <a:p>
            <a:pPr lvl="2"/>
            <a:endParaRPr lang="zh-CN" altLang="en-US" sz="2000" dirty="0" smtClean="0">
              <a:ea typeface="宋体" pitchFamily="2" charset="-122"/>
            </a:endParaRPr>
          </a:p>
          <a:p>
            <a:pPr lvl="1"/>
            <a:r>
              <a:rPr lang="en-US" altLang="zh-CN" sz="2000" dirty="0" smtClean="0">
                <a:ea typeface="宋体" pitchFamily="2" charset="-122"/>
              </a:rPr>
              <a:t>Dynamic session backlog estimation 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count both INVITEs and non-INVITEs for current session backlog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en-US" dirty="0" smtClean="0">
              <a:ea typeface="宋体" pitchFamily="2" charset="-122"/>
            </a:endParaRPr>
          </a:p>
          <a:p>
            <a:pPr lvl="2"/>
            <a:endParaRPr lang="en-US" altLang="zh-CN" dirty="0" smtClean="0">
              <a:ea typeface="宋体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E2C1-DE15-4759-92FB-5EE3D9B18B39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704CC701-DDE9-4245-9081-BE52F131F1BB}" type="slidenum">
              <a:rPr lang="en-US" altLang="zh-CN"/>
              <a:pPr/>
              <a:t>38</a:t>
            </a:fld>
            <a:endParaRPr lang="en-US" altLang="zh-CN" dirty="0"/>
          </a:p>
        </p:txBody>
      </p:sp>
      <p:sp>
        <p:nvSpPr>
          <p:cNvPr id="2472010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Window-based Feedback Control Algorithms</a:t>
            </a:r>
          </a:p>
        </p:txBody>
      </p:sp>
      <p:graphicFrame>
        <p:nvGraphicFramePr>
          <p:cNvPr id="2472070" name="Group 134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229600" cy="3986785"/>
        </p:xfrm>
        <a:graphic>
          <a:graphicData uri="http://schemas.openxmlformats.org/drawingml/2006/table">
            <a:tbl>
              <a:tblPr/>
              <a:tblGrid>
                <a:gridCol w="1447800"/>
                <a:gridCol w="2514600"/>
                <a:gridCol w="2209800"/>
                <a:gridCol w="2057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Win-disc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Win-cont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Win-auto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Window size decrement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upon receiving session request (INVITE)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Window size adjustment algorithm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update acceptable # of sessions every control interval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update current # of available session slots every message arrival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window size increment after processing NEW INVITE request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0D"/>
                    </a:solidFill>
                  </a:tcPr>
                </a:tc>
              </a:tr>
              <a:tr h="128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Tuning parameters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budget queuing delay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control Interval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measurement 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budget queuing delay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measurement 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BD399-1E88-40C2-BD64-2F3C57DCBC21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C5D9F09D-5C35-4866-BC9B-217DC43B3810}" type="slidenum">
              <a:rPr lang="en-US" altLang="zh-CN"/>
              <a:pPr/>
              <a:t>39</a:t>
            </a:fld>
            <a:endParaRPr lang="en-US" altLang="zh-CN" dirty="0"/>
          </a:p>
        </p:txBody>
      </p:sp>
      <p:sp>
        <p:nvSpPr>
          <p:cNvPr id="247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Rate-based Feedback Control Algorithms</a:t>
            </a:r>
          </a:p>
        </p:txBody>
      </p:sp>
      <p:graphicFrame>
        <p:nvGraphicFramePr>
          <p:cNvPr id="2476071" name="Group 39"/>
          <p:cNvGraphicFramePr>
            <a:graphicFrameLocks noGrp="1"/>
          </p:cNvGraphicFramePr>
          <p:nvPr>
            <p:ph type="tbl" idx="1"/>
          </p:nvPr>
        </p:nvGraphicFramePr>
        <p:xfrm>
          <a:off x="381000" y="1524000"/>
          <a:ext cx="8229600" cy="4038601"/>
        </p:xfrm>
        <a:graphic>
          <a:graphicData uri="http://schemas.openxmlformats.org/drawingml/2006/table">
            <a:tbl>
              <a:tblPr/>
              <a:tblGrid>
                <a:gridCol w="2488623"/>
                <a:gridCol w="2966604"/>
                <a:gridCol w="2774373"/>
              </a:tblGrid>
              <a:tr h="851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Rate-abs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Rate-occ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92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Rate adjustment algorithm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update acceptable rate   every control interval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update request acceptance ratio every control interval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30D"/>
                    </a:solidFill>
                  </a:tcPr>
                </a:tc>
              </a:tr>
              <a:tr h="1594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Tuning parameters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budget queuing delay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control interval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measurement interval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budget CPU occupancy control interval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measurement interval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OCC tuning 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0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37072"/>
            <a:ext cx="3465095" cy="199290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- A Typical Internet Mulitmedia Service</a:t>
            </a:r>
            <a:endParaRPr lang="en-US" dirty="0"/>
          </a:p>
        </p:txBody>
      </p:sp>
      <p:pic>
        <p:nvPicPr>
          <p:cNvPr id="10" name="Picture 25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3176337" cy="142122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41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274" y="3140619"/>
            <a:ext cx="1732547" cy="996453"/>
          </a:xfrm>
          <a:prstGeom prst="rect">
            <a:avLst/>
          </a:prstGeom>
          <a:noFill/>
        </p:spPr>
      </p:pic>
      <p:pic>
        <p:nvPicPr>
          <p:cNvPr id="11" name="Picture 31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6316" y="4137072"/>
            <a:ext cx="360947" cy="217176"/>
          </a:xfrm>
          <a:prstGeom prst="rect">
            <a:avLst/>
          </a:prstGeom>
          <a:noFill/>
        </p:spPr>
      </p:pic>
      <p:pic>
        <p:nvPicPr>
          <p:cNvPr id="12" name="Picture 38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3832" y="4980224"/>
            <a:ext cx="562476" cy="340135"/>
          </a:xfrm>
          <a:prstGeom prst="rect">
            <a:avLst/>
          </a:prstGeom>
          <a:noFill/>
        </p:spPr>
      </p:pic>
      <p:pic>
        <p:nvPicPr>
          <p:cNvPr id="13" name="Picture 3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5663" y="4675220"/>
            <a:ext cx="433137" cy="261888"/>
          </a:xfrm>
          <a:prstGeom prst="rect">
            <a:avLst/>
          </a:prstGeom>
          <a:noFill/>
        </p:spPr>
      </p:pic>
      <p:pic>
        <p:nvPicPr>
          <p:cNvPr id="15" name="Picture 42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579" y="3048000"/>
            <a:ext cx="1227221" cy="705821"/>
          </a:xfrm>
          <a:prstGeom prst="rect">
            <a:avLst/>
          </a:prstGeom>
          <a:noFill/>
        </p:spPr>
      </p:pic>
      <p:pic>
        <p:nvPicPr>
          <p:cNvPr id="16" name="Picture 43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7432" y="5320359"/>
            <a:ext cx="577516" cy="349717"/>
          </a:xfrm>
          <a:prstGeom prst="rect">
            <a:avLst/>
          </a:prstGeom>
          <a:noFill/>
        </p:spPr>
      </p:pic>
      <p:pic>
        <p:nvPicPr>
          <p:cNvPr id="17" name="Picture 44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5895" y="4268016"/>
            <a:ext cx="360947" cy="218772"/>
          </a:xfrm>
          <a:prstGeom prst="rect">
            <a:avLst/>
          </a:prstGeom>
          <a:noFill/>
        </p:spPr>
      </p:pic>
      <p:pic>
        <p:nvPicPr>
          <p:cNvPr id="18" name="Picture 45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907121"/>
            <a:ext cx="360947" cy="218772"/>
          </a:xfrm>
          <a:prstGeom prst="rect">
            <a:avLst/>
          </a:prstGeom>
          <a:noFill/>
        </p:spPr>
      </p:pic>
      <p:pic>
        <p:nvPicPr>
          <p:cNvPr id="19" name="Picture 46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2168" y="3107085"/>
            <a:ext cx="288758" cy="175657"/>
          </a:xfrm>
          <a:prstGeom prst="rect">
            <a:avLst/>
          </a:prstGeom>
          <a:noFill/>
        </p:spPr>
      </p:pic>
      <p:pic>
        <p:nvPicPr>
          <p:cNvPr id="20" name="Picture 47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1874" y="3271564"/>
            <a:ext cx="288758" cy="175657"/>
          </a:xfrm>
          <a:prstGeom prst="rect">
            <a:avLst/>
          </a:prstGeom>
          <a:noFill/>
        </p:spPr>
      </p:pic>
      <p:pic>
        <p:nvPicPr>
          <p:cNvPr id="21" name="Picture 48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9389" y="3271564"/>
            <a:ext cx="288758" cy="175657"/>
          </a:xfrm>
          <a:prstGeom prst="rect">
            <a:avLst/>
          </a:prstGeom>
          <a:noFill/>
        </p:spPr>
      </p:pic>
      <p:pic>
        <p:nvPicPr>
          <p:cNvPr id="22" name="Picture 4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4716" y="3578164"/>
            <a:ext cx="288758" cy="175657"/>
          </a:xfrm>
          <a:prstGeom prst="rect">
            <a:avLst/>
          </a:prstGeom>
          <a:noFill/>
        </p:spPr>
      </p:pic>
      <p:pic>
        <p:nvPicPr>
          <p:cNvPr id="23" name="Picture 50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9095" y="3293920"/>
            <a:ext cx="288758" cy="175657"/>
          </a:xfrm>
          <a:prstGeom prst="rect">
            <a:avLst/>
          </a:prstGeom>
          <a:noFill/>
        </p:spPr>
      </p:pic>
      <p:pic>
        <p:nvPicPr>
          <p:cNvPr id="24" name="Picture 51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232" y="3194913"/>
            <a:ext cx="288758" cy="175657"/>
          </a:xfrm>
          <a:prstGeom prst="rect">
            <a:avLst/>
          </a:prstGeom>
          <a:noFill/>
        </p:spPr>
      </p:pic>
      <p:pic>
        <p:nvPicPr>
          <p:cNvPr id="25" name="Picture 52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1221" y="3424864"/>
            <a:ext cx="288758" cy="175657"/>
          </a:xfrm>
          <a:prstGeom prst="rect">
            <a:avLst/>
          </a:prstGeom>
          <a:noFill/>
        </p:spPr>
      </p:pic>
      <p:sp>
        <p:nvSpPr>
          <p:cNvPr id="26" name="Line 53"/>
          <p:cNvSpPr>
            <a:spLocks noChangeShapeType="1"/>
          </p:cNvSpPr>
          <p:nvPr/>
        </p:nvSpPr>
        <p:spPr bwMode="auto">
          <a:xfrm>
            <a:off x="2895600" y="3600521"/>
            <a:ext cx="144379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7" name="Line 54"/>
          <p:cNvSpPr>
            <a:spLocks noChangeShapeType="1"/>
          </p:cNvSpPr>
          <p:nvPr/>
        </p:nvSpPr>
        <p:spPr bwMode="auto">
          <a:xfrm flipH="1">
            <a:off x="2895600" y="3217270"/>
            <a:ext cx="288758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8" name="Line 55"/>
          <p:cNvSpPr>
            <a:spLocks noChangeShapeType="1"/>
          </p:cNvSpPr>
          <p:nvPr/>
        </p:nvSpPr>
        <p:spPr bwMode="auto">
          <a:xfrm flipH="1">
            <a:off x="3184358" y="3370570"/>
            <a:ext cx="649705" cy="5365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9" name="Line 56"/>
          <p:cNvSpPr>
            <a:spLocks noChangeShapeType="1"/>
          </p:cNvSpPr>
          <p:nvPr/>
        </p:nvSpPr>
        <p:spPr bwMode="auto">
          <a:xfrm>
            <a:off x="3400926" y="3217270"/>
            <a:ext cx="360947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0" name="Line 57"/>
          <p:cNvSpPr>
            <a:spLocks noChangeShapeType="1"/>
          </p:cNvSpPr>
          <p:nvPr/>
        </p:nvSpPr>
        <p:spPr bwMode="auto">
          <a:xfrm flipV="1">
            <a:off x="2967789" y="3370570"/>
            <a:ext cx="794084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>
            <a:off x="3978442" y="3370570"/>
            <a:ext cx="433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8147" y="3370570"/>
            <a:ext cx="433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5205663" y="3293920"/>
            <a:ext cx="360947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Line 61"/>
          <p:cNvSpPr>
            <a:spLocks noChangeShapeType="1"/>
          </p:cNvSpPr>
          <p:nvPr/>
        </p:nvSpPr>
        <p:spPr bwMode="auto">
          <a:xfrm>
            <a:off x="4555958" y="3370570"/>
            <a:ext cx="433137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5" name="Line 62"/>
          <p:cNvSpPr>
            <a:spLocks noChangeShapeType="1"/>
          </p:cNvSpPr>
          <p:nvPr/>
        </p:nvSpPr>
        <p:spPr bwMode="auto">
          <a:xfrm flipH="1">
            <a:off x="5061284" y="3447220"/>
            <a:ext cx="72189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4989095" y="3677171"/>
            <a:ext cx="1299411" cy="5365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3184358" y="4060422"/>
            <a:ext cx="2021305" cy="68985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 flipH="1">
            <a:off x="2534653" y="4060422"/>
            <a:ext cx="433137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 flipV="1">
            <a:off x="2823411" y="3063969"/>
            <a:ext cx="288758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V="1">
            <a:off x="5638800" y="3063969"/>
            <a:ext cx="216568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 flipV="1">
            <a:off x="3906253" y="3140619"/>
            <a:ext cx="216568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3" name="Line 71"/>
          <p:cNvSpPr>
            <a:spLocks noChangeShapeType="1"/>
          </p:cNvSpPr>
          <p:nvPr/>
        </p:nvSpPr>
        <p:spPr bwMode="auto">
          <a:xfrm flipH="1" flipV="1">
            <a:off x="2101516" y="4060422"/>
            <a:ext cx="216568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H="1">
            <a:off x="5638800" y="4290372"/>
            <a:ext cx="649705" cy="3832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5" name="Line 73"/>
          <p:cNvSpPr>
            <a:spLocks noChangeShapeType="1"/>
          </p:cNvSpPr>
          <p:nvPr/>
        </p:nvSpPr>
        <p:spPr bwMode="auto">
          <a:xfrm>
            <a:off x="6432884" y="4213722"/>
            <a:ext cx="577516" cy="84315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6" name="Line 74"/>
          <p:cNvSpPr>
            <a:spLocks noChangeShapeType="1"/>
          </p:cNvSpPr>
          <p:nvPr/>
        </p:nvSpPr>
        <p:spPr bwMode="auto">
          <a:xfrm>
            <a:off x="5566611" y="4826924"/>
            <a:ext cx="1299411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938211" y="4596973"/>
            <a:ext cx="1299411" cy="459901"/>
            <a:chOff x="1056" y="1728"/>
            <a:chExt cx="864" cy="288"/>
          </a:xfrm>
        </p:grpSpPr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2" name="Line 77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3" name="Line 78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4" name="Line 79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6" name="Line 81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5638800" y="4575814"/>
            <a:ext cx="721895" cy="459901"/>
            <a:chOff x="1056" y="1728"/>
            <a:chExt cx="864" cy="288"/>
          </a:xfrm>
        </p:grpSpPr>
        <p:sp>
          <p:nvSpPr>
            <p:cNvPr id="65" name="Line 84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6" name="Line 85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7" name="Line 86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" name="Line 87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9" name="Line 88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0" name="Line 89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585537" y="4903574"/>
            <a:ext cx="1299411" cy="459901"/>
            <a:chOff x="1056" y="1728"/>
            <a:chExt cx="864" cy="288"/>
          </a:xfrm>
        </p:grpSpPr>
        <p:sp>
          <p:nvSpPr>
            <p:cNvPr id="59" name="Line 97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0" name="Line 98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1" name="Line 99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2" name="Line 100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3" name="Line 101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" name="Line 102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8" name="Line 164"/>
          <p:cNvSpPr>
            <a:spLocks noChangeShapeType="1"/>
          </p:cNvSpPr>
          <p:nvPr/>
        </p:nvSpPr>
        <p:spPr bwMode="auto">
          <a:xfrm flipV="1">
            <a:off x="6505074" y="3907121"/>
            <a:ext cx="360947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271014"/>
            <a:ext cx="762000" cy="6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0" y="4800600"/>
          <a:ext cx="847725" cy="327025"/>
        </p:xfrm>
        <a:graphic>
          <a:graphicData uri="http://schemas.openxmlformats.org/presentationml/2006/ole">
            <p:oleObj spid="_x0000_s250882" name="Visio" r:id="rId7" imgW="847040" imgH="327498" progId="Visio.Drawing.11">
              <p:embed/>
            </p:oleObj>
          </a:graphicData>
        </a:graphic>
      </p:graphicFrame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6614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8232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2667000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5090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29600" y="4038600"/>
            <a:ext cx="771525" cy="7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183261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2366014"/>
            <a:ext cx="590550" cy="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oup 128"/>
          <p:cNvGrpSpPr/>
          <p:nvPr/>
        </p:nvGrpSpPr>
        <p:grpSpPr>
          <a:xfrm>
            <a:off x="1752600" y="1985014"/>
            <a:ext cx="6467475" cy="1515787"/>
            <a:chOff x="1752600" y="1985014"/>
            <a:chExt cx="6467475" cy="1515787"/>
          </a:xfrm>
        </p:grpSpPr>
        <p:pic>
          <p:nvPicPr>
            <p:cNvPr id="26638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752600" y="2366014"/>
              <a:ext cx="5429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26639" name="Object 15"/>
            <p:cNvGraphicFramePr>
              <a:graphicFrameLocks noChangeAspect="1"/>
            </p:cNvGraphicFramePr>
            <p:nvPr/>
          </p:nvGraphicFramePr>
          <p:xfrm>
            <a:off x="2057400" y="1985014"/>
            <a:ext cx="1030287" cy="611187"/>
          </p:xfrm>
          <a:graphic>
            <a:graphicData uri="http://schemas.openxmlformats.org/presentationml/2006/ole">
              <p:oleObj spid="_x0000_s250883" name="Visio" r:id="rId13" imgW="1029600" imgH="611280" progId="Visio.Drawing.11">
                <p:link updateAutomatic="1"/>
              </p:oleObj>
            </a:graphicData>
          </a:graphic>
        </p:graphicFrame>
        <p:pic>
          <p:nvPicPr>
            <p:cNvPr id="26640" name="Picture 1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934200" y="2823214"/>
              <a:ext cx="1285875" cy="67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" name="Group 129"/>
          <p:cNvGrpSpPr/>
          <p:nvPr/>
        </p:nvGrpSpPr>
        <p:grpSpPr>
          <a:xfrm>
            <a:off x="7391400" y="3429000"/>
            <a:ext cx="1752600" cy="800100"/>
            <a:chOff x="7391400" y="3429000"/>
            <a:chExt cx="1752600" cy="800100"/>
          </a:xfrm>
        </p:grpSpPr>
        <p:pic>
          <p:nvPicPr>
            <p:cNvPr id="26641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391400" y="3810000"/>
              <a:ext cx="75247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26642" name="Object 18"/>
            <p:cNvGraphicFramePr>
              <a:graphicFrameLocks noChangeAspect="1"/>
            </p:cNvGraphicFramePr>
            <p:nvPr/>
          </p:nvGraphicFramePr>
          <p:xfrm>
            <a:off x="7788275" y="3429000"/>
            <a:ext cx="1355725" cy="611187"/>
          </p:xfrm>
          <a:graphic>
            <a:graphicData uri="http://schemas.openxmlformats.org/presentationml/2006/ole">
              <p:oleObj spid="_x0000_s250884" name="Visio" r:id="rId16" imgW="1355400" imgH="611280" progId="Visio.Drawing.11">
                <p:link updateAutomatic="1"/>
              </p:oleObj>
            </a:graphicData>
          </a:graphic>
        </p:graphicFrame>
      </p:grpSp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8305800" y="4876800"/>
          <a:ext cx="677863" cy="336550"/>
        </p:xfrm>
        <a:graphic>
          <a:graphicData uri="http://schemas.openxmlformats.org/presentationml/2006/ole">
            <p:oleObj spid="_x0000_s250885" name="Visio" r:id="rId17" imgW="677880" imgH="336960" progId="Visio.Drawing.11">
              <p:link updateAutomatic="1"/>
            </p:oleObj>
          </a:graphicData>
        </a:graphic>
      </p:graphicFrame>
      <p:sp>
        <p:nvSpPr>
          <p:cNvPr id="39" name="Line 66"/>
          <p:cNvSpPr>
            <a:spLocks noChangeShapeType="1"/>
          </p:cNvSpPr>
          <p:nvPr/>
        </p:nvSpPr>
        <p:spPr bwMode="auto">
          <a:xfrm flipH="1">
            <a:off x="1740568" y="4367023"/>
            <a:ext cx="577516" cy="107310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grpSp>
        <p:nvGrpSpPr>
          <p:cNvPr id="49" name="Group 131"/>
          <p:cNvGrpSpPr/>
          <p:nvPr/>
        </p:nvGrpSpPr>
        <p:grpSpPr>
          <a:xfrm>
            <a:off x="2100093" y="4220213"/>
            <a:ext cx="6076088" cy="1178319"/>
            <a:chOff x="2100093" y="4220213"/>
            <a:chExt cx="6076088" cy="1178319"/>
          </a:xfrm>
        </p:grpSpPr>
        <p:sp>
          <p:nvSpPr>
            <p:cNvPr id="103" name="Up Arrow 102"/>
            <p:cNvSpPr/>
            <p:nvPr/>
          </p:nvSpPr>
          <p:spPr bwMode="auto">
            <a:xfrm rot="1567082">
              <a:off x="2100093" y="4569200"/>
              <a:ext cx="140453" cy="762000"/>
            </a:xfrm>
            <a:prstGeom prst="up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4" name="Up Arrow 103"/>
            <p:cNvSpPr/>
            <p:nvPr/>
          </p:nvSpPr>
          <p:spPr bwMode="auto">
            <a:xfrm rot="3551489">
              <a:off x="2748377" y="4069765"/>
              <a:ext cx="152850" cy="453746"/>
            </a:xfrm>
            <a:prstGeom prst="up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5" name="Up Arrow 104"/>
            <p:cNvSpPr/>
            <p:nvPr/>
          </p:nvSpPr>
          <p:spPr bwMode="auto">
            <a:xfrm rot="6534014">
              <a:off x="4092073" y="3517546"/>
              <a:ext cx="172553" cy="2008283"/>
            </a:xfrm>
            <a:prstGeom prst="up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6" name="Up Arrow 105"/>
            <p:cNvSpPr/>
            <p:nvPr/>
          </p:nvSpPr>
          <p:spPr bwMode="auto">
            <a:xfrm rot="6268408">
              <a:off x="6091936" y="4504383"/>
              <a:ext cx="154911" cy="1192998"/>
            </a:xfrm>
            <a:prstGeom prst="up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1" name="Up Arrow 110"/>
            <p:cNvSpPr/>
            <p:nvPr/>
          </p:nvSpPr>
          <p:spPr bwMode="auto">
            <a:xfrm rot="4493927">
              <a:off x="7711967" y="4728242"/>
              <a:ext cx="166428" cy="762000"/>
            </a:xfrm>
            <a:prstGeom prst="upArrow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38400" y="5029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Comic Sans MS" pitchFamily="66" charset="0"/>
                </a:rPr>
                <a:t>QoS Support</a:t>
              </a:r>
              <a:endParaRPr lang="en-US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210967" y="4363375"/>
            <a:ext cx="6042924" cy="1339957"/>
            <a:chOff x="2210967" y="4363375"/>
            <a:chExt cx="6042924" cy="1339957"/>
          </a:xfrm>
        </p:grpSpPr>
        <p:sp>
          <p:nvSpPr>
            <p:cNvPr id="112" name="Up Arrow 111"/>
            <p:cNvSpPr/>
            <p:nvPr/>
          </p:nvSpPr>
          <p:spPr bwMode="auto">
            <a:xfrm rot="4294116">
              <a:off x="7734245" y="4976394"/>
              <a:ext cx="277291" cy="762000"/>
            </a:xfrm>
            <a:prstGeom prst="upArrow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50" name="Group 130"/>
            <p:cNvGrpSpPr/>
            <p:nvPr/>
          </p:nvGrpSpPr>
          <p:grpSpPr>
            <a:xfrm>
              <a:off x="2210967" y="4363375"/>
              <a:ext cx="4489371" cy="1339957"/>
              <a:chOff x="2210967" y="4363375"/>
              <a:chExt cx="4489371" cy="1339957"/>
            </a:xfrm>
          </p:grpSpPr>
          <p:sp>
            <p:nvSpPr>
              <p:cNvPr id="107" name="Up Arrow 106"/>
              <p:cNvSpPr/>
              <p:nvPr/>
            </p:nvSpPr>
            <p:spPr bwMode="auto">
              <a:xfrm rot="1567082">
                <a:off x="2210967" y="4670331"/>
                <a:ext cx="277291" cy="762000"/>
              </a:xfrm>
              <a:prstGeom prst="upArrow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8" name="Up Arrow 107"/>
              <p:cNvSpPr/>
              <p:nvPr/>
            </p:nvSpPr>
            <p:spPr bwMode="auto">
              <a:xfrm rot="3551489">
                <a:off x="2792647" y="4278375"/>
                <a:ext cx="283745" cy="453746"/>
              </a:xfrm>
              <a:prstGeom prst="upArrow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9" name="Up Arrow 108"/>
              <p:cNvSpPr/>
              <p:nvPr/>
            </p:nvSpPr>
            <p:spPr bwMode="auto">
              <a:xfrm rot="6534014">
                <a:off x="4009650" y="3758034"/>
                <a:ext cx="298644" cy="1924147"/>
              </a:xfrm>
              <a:prstGeom prst="upArrow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" name="Up Arrow 109"/>
              <p:cNvSpPr/>
              <p:nvPr/>
            </p:nvSpPr>
            <p:spPr bwMode="auto">
              <a:xfrm rot="6268408">
                <a:off x="5944312" y="4736248"/>
                <a:ext cx="319053" cy="1192998"/>
              </a:xfrm>
              <a:prstGeom prst="upArrow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114800" y="5334000"/>
                <a:ext cx="2042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  <a:latin typeface="Comic Sans MS" pitchFamily="66" charset="0"/>
                  </a:rPr>
                  <a:t>Media Transport</a:t>
                </a:r>
                <a:endParaRPr lang="en-US" b="1" dirty="0">
                  <a:solidFill>
                    <a:srgbClr val="00B05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859811" y="2133600"/>
            <a:ext cx="7190327" cy="2327305"/>
            <a:chOff x="859811" y="2133600"/>
            <a:chExt cx="7190327" cy="2327305"/>
          </a:xfrm>
        </p:grpSpPr>
        <p:sp>
          <p:nvSpPr>
            <p:cNvPr id="117" name="TextBox 116"/>
            <p:cNvSpPr txBox="1"/>
            <p:nvPr/>
          </p:nvSpPr>
          <p:spPr>
            <a:xfrm>
              <a:off x="3733800" y="21336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33CC"/>
                  </a:solidFill>
                  <a:latin typeface="Comic Sans MS" pitchFamily="66" charset="0"/>
                </a:rPr>
                <a:t>Session Creation</a:t>
              </a:r>
              <a:endParaRPr lang="en-US" b="1" dirty="0">
                <a:solidFill>
                  <a:srgbClr val="FF33CC"/>
                </a:solidFill>
                <a:latin typeface="Comic Sans MS" pitchFamily="66" charset="0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859811" y="2391398"/>
              <a:ext cx="7190327" cy="2069507"/>
              <a:chOff x="859811" y="2391398"/>
              <a:chExt cx="7190327" cy="2069507"/>
            </a:xfrm>
          </p:grpSpPr>
          <p:pic>
            <p:nvPicPr>
              <p:cNvPr id="26645" name="Picture 21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905000" y="2971800"/>
                <a:ext cx="38862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646" name="Picture 22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 rot="20943811">
                <a:off x="859811" y="3883514"/>
                <a:ext cx="80415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7" name="Freeform 126"/>
              <p:cNvSpPr/>
              <p:nvPr/>
            </p:nvSpPr>
            <p:spPr bwMode="auto">
              <a:xfrm>
                <a:off x="7298108" y="4067798"/>
                <a:ext cx="752030" cy="393107"/>
              </a:xfrm>
              <a:custGeom>
                <a:avLst/>
                <a:gdLst>
                  <a:gd name="connsiteX0" fmla="*/ 0 w 752030"/>
                  <a:gd name="connsiteY0" fmla="*/ 0 h 393107"/>
                  <a:gd name="connsiteX1" fmla="*/ 188008 w 752030"/>
                  <a:gd name="connsiteY1" fmla="*/ 273466 h 393107"/>
                  <a:gd name="connsiteX2" fmla="*/ 752030 w 752030"/>
                  <a:gd name="connsiteY2" fmla="*/ 393107 h 393107"/>
                  <a:gd name="connsiteX3" fmla="*/ 752030 w 752030"/>
                  <a:gd name="connsiteY3" fmla="*/ 393107 h 393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030" h="393107">
                    <a:moveTo>
                      <a:pt x="0" y="0"/>
                    </a:moveTo>
                    <a:cubicBezTo>
                      <a:pt x="31335" y="103974"/>
                      <a:pt x="62670" y="207948"/>
                      <a:pt x="188008" y="273466"/>
                    </a:cubicBezTo>
                    <a:cubicBezTo>
                      <a:pt x="313346" y="338984"/>
                      <a:pt x="752030" y="393107"/>
                      <a:pt x="752030" y="393107"/>
                    </a:cubicBezTo>
                    <a:lnTo>
                      <a:pt x="752030" y="393107"/>
                    </a:lnTo>
                  </a:path>
                </a:pathLst>
              </a:custGeom>
              <a:noFill/>
              <a:ln w="508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2905570" y="2391398"/>
                <a:ext cx="3922520" cy="1026920"/>
              </a:xfrm>
              <a:custGeom>
                <a:avLst/>
                <a:gdLst>
                  <a:gd name="connsiteX0" fmla="*/ 0 w 3922520"/>
                  <a:gd name="connsiteY0" fmla="*/ 454352 h 1026920"/>
                  <a:gd name="connsiteX1" fmla="*/ 3204673 w 3922520"/>
                  <a:gd name="connsiteY1" fmla="*/ 95428 h 1026920"/>
                  <a:gd name="connsiteX2" fmla="*/ 3922520 w 3922520"/>
                  <a:gd name="connsiteY2" fmla="*/ 1026920 h 1026920"/>
                  <a:gd name="connsiteX3" fmla="*/ 3922520 w 3922520"/>
                  <a:gd name="connsiteY3" fmla="*/ 1026920 h 102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520" h="1026920">
                    <a:moveTo>
                      <a:pt x="0" y="454352"/>
                    </a:moveTo>
                    <a:cubicBezTo>
                      <a:pt x="1275460" y="227176"/>
                      <a:pt x="2550920" y="0"/>
                      <a:pt x="3204673" y="95428"/>
                    </a:cubicBezTo>
                    <a:cubicBezTo>
                      <a:pt x="3858426" y="190856"/>
                      <a:pt x="3922520" y="1026920"/>
                      <a:pt x="3922520" y="1026920"/>
                    </a:cubicBezTo>
                    <a:lnTo>
                      <a:pt x="3922520" y="1026920"/>
                    </a:lnTo>
                  </a:path>
                </a:pathLst>
              </a:custGeom>
              <a:noFill/>
              <a:ln w="508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1143000" y="1066800"/>
            <a:ext cx="7924800" cy="5294531"/>
            <a:chOff x="1143000" y="1066800"/>
            <a:chExt cx="7924800" cy="5294531"/>
          </a:xfrm>
        </p:grpSpPr>
        <p:sp>
          <p:nvSpPr>
            <p:cNvPr id="123" name="TextBox 122"/>
            <p:cNvSpPr txBox="1"/>
            <p:nvPr/>
          </p:nvSpPr>
          <p:spPr>
            <a:xfrm>
              <a:off x="2362200" y="5715000"/>
              <a:ext cx="23102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Comic Sans MS" pitchFamily="66" charset="0"/>
                </a:rPr>
                <a:t>GIST + QoS NSLP</a:t>
              </a:r>
            </a:p>
            <a:p>
              <a:r>
                <a:rPr lang="en-US" b="1" dirty="0" smtClean="0">
                  <a:solidFill>
                    <a:srgbClr val="7030A0"/>
                  </a:solidFill>
                  <a:latin typeface="Comic Sans MS" pitchFamily="66" charset="0"/>
                </a:rPr>
                <a:t>     (NSIS)</a:t>
              </a:r>
              <a:endParaRPr lang="en-US" b="1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715000" y="5867400"/>
              <a:ext cx="615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Comic Sans MS" pitchFamily="66" charset="0"/>
                </a:rPr>
                <a:t>RTP</a:t>
              </a:r>
              <a:endParaRPr lang="en-US" dirty="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143000" y="1066800"/>
              <a:ext cx="7924800" cy="5257800"/>
              <a:chOff x="1143000" y="1066800"/>
              <a:chExt cx="7924800" cy="525780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4572000" y="1295400"/>
                <a:ext cx="1828800" cy="685800"/>
                <a:chOff x="4572000" y="1295400"/>
                <a:chExt cx="1828800" cy="685800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4724400" y="1447800"/>
                  <a:ext cx="16209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33CC"/>
                      </a:solidFill>
                      <a:latin typeface="Comic Sans MS" pitchFamily="66" charset="0"/>
                    </a:rPr>
                    <a:t>SIP Proxying</a:t>
                  </a:r>
                  <a:endParaRPr lang="en-US" b="1" dirty="0">
                    <a:solidFill>
                      <a:srgbClr val="FF33CC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15" name="Oval Callout 114"/>
                <p:cNvSpPr/>
                <p:nvPr/>
              </p:nvSpPr>
              <p:spPr bwMode="auto">
                <a:xfrm>
                  <a:off x="4572000" y="1295400"/>
                  <a:ext cx="1828800" cy="685800"/>
                </a:xfrm>
                <a:prstGeom prst="wedgeEllipseCallout">
                  <a:avLst>
                    <a:gd name="adj1" fmla="val -36762"/>
                    <a:gd name="adj2" fmla="val 70760"/>
                  </a:avLst>
                </a:prstGeom>
                <a:noFill/>
                <a:ln w="9525" cap="flat" cmpd="sng" algn="ctr">
                  <a:solidFill>
                    <a:srgbClr val="FF33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6781800" y="1447800"/>
                <a:ext cx="2286000" cy="685800"/>
                <a:chOff x="6781800" y="1447800"/>
                <a:chExt cx="2286000" cy="68580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6934200" y="1600200"/>
                  <a:ext cx="20329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7C80"/>
                      </a:solidFill>
                      <a:latin typeface="Comic Sans MS" pitchFamily="66" charset="0"/>
                    </a:rPr>
                    <a:t>SIP Registration</a:t>
                  </a:r>
                  <a:endParaRPr lang="en-US" b="1" dirty="0">
                    <a:solidFill>
                      <a:srgbClr val="FF7C8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20" name="Oval Callout 119"/>
                <p:cNvSpPr/>
                <p:nvPr/>
              </p:nvSpPr>
              <p:spPr bwMode="auto">
                <a:xfrm>
                  <a:off x="6781800" y="1447800"/>
                  <a:ext cx="2286000" cy="685800"/>
                </a:xfrm>
                <a:prstGeom prst="wedgeEllipseCallout">
                  <a:avLst>
                    <a:gd name="adj1" fmla="val 29542"/>
                    <a:gd name="adj2" fmla="val 235952"/>
                  </a:avLst>
                </a:prstGeom>
                <a:noFill/>
                <a:ln w="9525" cap="flat" cmpd="sng" algn="ctr">
                  <a:solidFill>
                    <a:srgbClr val="FF7C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2" name="Oval Callout 121"/>
              <p:cNvSpPr/>
              <p:nvPr/>
            </p:nvSpPr>
            <p:spPr bwMode="auto">
              <a:xfrm>
                <a:off x="2362200" y="5638800"/>
                <a:ext cx="2362200" cy="685800"/>
              </a:xfrm>
              <a:prstGeom prst="wedgeEllipseCallout">
                <a:avLst>
                  <a:gd name="adj1" fmla="val -20490"/>
                  <a:gd name="adj2" fmla="val -96792"/>
                </a:avLst>
              </a:prstGeom>
              <a:noFill/>
              <a:ln w="95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4" name="Oval Callout 123"/>
              <p:cNvSpPr/>
              <p:nvPr/>
            </p:nvSpPr>
            <p:spPr bwMode="auto">
              <a:xfrm>
                <a:off x="5410200" y="5791200"/>
                <a:ext cx="1143000" cy="457200"/>
              </a:xfrm>
              <a:prstGeom prst="wedgeEllipseCallout">
                <a:avLst>
                  <a:gd name="adj1" fmla="val -40016"/>
                  <a:gd name="adj2" fmla="val -68916"/>
                </a:avLst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1143000" y="1066800"/>
                <a:ext cx="2590800" cy="685800"/>
                <a:chOff x="1143000" y="1066800"/>
                <a:chExt cx="2590800" cy="685800"/>
              </a:xfrm>
            </p:grpSpPr>
            <p:sp>
              <p:nvSpPr>
                <p:cNvPr id="134" name="Oval Callout 133"/>
                <p:cNvSpPr/>
                <p:nvPr/>
              </p:nvSpPr>
              <p:spPr bwMode="auto">
                <a:xfrm>
                  <a:off x="1143000" y="1066800"/>
                  <a:ext cx="2590800" cy="685800"/>
                </a:xfrm>
                <a:prstGeom prst="wedgeEllipseCallout">
                  <a:avLst>
                    <a:gd name="adj1" fmla="val 7616"/>
                    <a:gd name="adj2" fmla="val 90819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1143000" y="1219200"/>
                  <a:ext cx="25603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C00000"/>
                      </a:solidFill>
                      <a:latin typeface="Comic Sans MS" pitchFamily="66" charset="0"/>
                    </a:rPr>
                    <a:t>DNS / ENUM Lookup</a:t>
                  </a:r>
                  <a:endParaRPr lang="en-US" b="1" dirty="0">
                    <a:solidFill>
                      <a:srgbClr val="C0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119" name="TextBox 118"/>
          <p:cNvSpPr txBox="1"/>
          <p:nvPr/>
        </p:nvSpPr>
        <p:spPr>
          <a:xfrm>
            <a:off x="457200" y="358140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A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86000" y="25146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B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191000" y="2667000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C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62600" y="3581400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D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0" y="251460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DNS/ENUM Server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19800" y="2133600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Local Location DB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6987-4BA7-493D-BAC7-C86C3692B24D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F974601D-1F65-4976-B5E6-EBAD16EDF314}" type="slidenum">
              <a:rPr lang="en-US" altLang="zh-CN"/>
              <a:pPr/>
              <a:t>40</a:t>
            </a:fld>
            <a:endParaRPr lang="en-US" altLang="zh-CN" dirty="0"/>
          </a:p>
        </p:txBody>
      </p:sp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Simulation Assumptions and Metrics</a:t>
            </a:r>
          </a:p>
        </p:txBody>
      </p:sp>
      <p:sp>
        <p:nvSpPr>
          <p:cNvPr id="2347028" name="Rectangle 20"/>
          <p:cNvSpPr>
            <a:spLocks noChangeArrowheads="1"/>
          </p:cNvSpPr>
          <p:nvPr/>
        </p:nvSpPr>
        <p:spPr bwMode="auto">
          <a:xfrm>
            <a:off x="152400" y="9144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zh-CN" altLang="en-US" sz="14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Simulator: RFC3261 compatible simulator built on OPNET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Call model: exponential inter-arrival w/ standard seven-message call flow 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RE service capacity: 72 cps, rejecting rate: 3000 cps</a:t>
            </a:r>
            <a:r>
              <a:rPr lang="en-US" altLang="zh-CN" sz="14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 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UAs and SEs have infinite capacity</a:t>
            </a:r>
          </a:p>
          <a:p>
            <a:pPr marL="808038" lvl="2" indent="-165100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None/>
              <a:tabLst>
                <a:tab pos="3946525" algn="l"/>
              </a:tabLst>
            </a:pPr>
            <a:endParaRPr lang="en-US" altLang="zh-CN" sz="14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UDP transport, no link delay and loss 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4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Piggyback feedback method</a:t>
            </a: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4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4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95800" y="3124200"/>
            <a:ext cx="3657600" cy="2667000"/>
            <a:chOff x="4191000" y="990600"/>
            <a:chExt cx="4636477" cy="3653786"/>
          </a:xfrm>
        </p:grpSpPr>
        <p:sp>
          <p:nvSpPr>
            <p:cNvPr id="9" name="Oval 8"/>
            <p:cNvSpPr/>
            <p:nvPr/>
          </p:nvSpPr>
          <p:spPr bwMode="auto">
            <a:xfrm>
              <a:off x="6934200" y="2209800"/>
              <a:ext cx="990600" cy="990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" name="Picture 8" descr="sip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86600" y="2438400"/>
              <a:ext cx="685800" cy="624266"/>
            </a:xfrm>
            <a:prstGeom prst="rect">
              <a:avLst/>
            </a:prstGeom>
            <a:noFill/>
          </p:spPr>
        </p:pic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943600" y="1752600"/>
              <a:ext cx="990600" cy="83820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00" y="3200400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D</a:t>
              </a:r>
              <a:endParaRPr lang="en-US" sz="1400" dirty="0">
                <a:latin typeface="Comic Sans MS" pitchFamily="66" charset="0"/>
              </a:endParaRPr>
            </a:p>
          </p:txBody>
        </p:sp>
        <p:pic>
          <p:nvPicPr>
            <p:cNvPr id="13" name="Picture 8" descr="sip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3657600"/>
              <a:ext cx="685800" cy="624266"/>
            </a:xfrm>
            <a:prstGeom prst="rect">
              <a:avLst/>
            </a:prstGeom>
            <a:noFill/>
          </p:spPr>
        </p:pic>
        <p:pic>
          <p:nvPicPr>
            <p:cNvPr id="14" name="Picture 8" descr="sip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438400"/>
              <a:ext cx="685800" cy="624266"/>
            </a:xfrm>
            <a:prstGeom prst="rect">
              <a:avLst/>
            </a:prstGeom>
            <a:noFill/>
          </p:spPr>
        </p:pic>
        <p:pic>
          <p:nvPicPr>
            <p:cNvPr id="15" name="Picture 8" descr="sip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219200"/>
              <a:ext cx="685800" cy="624266"/>
            </a:xfrm>
            <a:prstGeom prst="rect">
              <a:avLst/>
            </a:prstGeom>
            <a:noFill/>
          </p:spPr>
        </p:pic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5943600" y="2743200"/>
              <a:ext cx="990600" cy="45719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6019800" y="2895600"/>
              <a:ext cx="914400" cy="99060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 dirty="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924800" y="2057400"/>
              <a:ext cx="902677" cy="1295400"/>
              <a:chOff x="4038600" y="2590800"/>
              <a:chExt cx="902677" cy="1295400"/>
            </a:xfrm>
          </p:grpSpPr>
          <p:pic>
            <p:nvPicPr>
              <p:cNvPr id="43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95800" y="2590800"/>
                <a:ext cx="44547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4038600" y="3505200"/>
                <a:ext cx="381000" cy="1524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Line 12"/>
              <p:cNvSpPr>
                <a:spLocks noChangeShapeType="1"/>
              </p:cNvSpPr>
              <p:nvPr/>
            </p:nvSpPr>
            <p:spPr bwMode="auto">
              <a:xfrm flipV="1">
                <a:off x="4038600" y="2971800"/>
                <a:ext cx="381000" cy="1524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 bwMode="auto">
              <a:xfrm rot="5400000">
                <a:off x="4077494" y="3313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47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95800" y="3429000"/>
                <a:ext cx="445477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8" name="Straight Connector 47"/>
              <p:cNvCxnSpPr/>
              <p:nvPr/>
            </p:nvCxnSpPr>
            <p:spPr bwMode="auto">
              <a:xfrm rot="5400000">
                <a:off x="4610894" y="32377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FF99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TextBox 18"/>
            <p:cNvSpPr txBox="1"/>
            <p:nvPr/>
          </p:nvSpPr>
          <p:spPr>
            <a:xfrm>
              <a:off x="4953000" y="4267200"/>
              <a:ext cx="1186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C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3000" y="3048000"/>
              <a:ext cx="11929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B</a:t>
              </a:r>
              <a:endParaRPr lang="en-US" sz="1400" dirty="0"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3000" y="1828800"/>
              <a:ext cx="1210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omic Sans MS" pitchFamily="66" charset="0"/>
                </a:rPr>
                <a:t>SIP Proxy A</a:t>
              </a:r>
              <a:endParaRPr lang="en-US" sz="1400" dirty="0">
                <a:latin typeface="Comic Sans MS" pitchFamily="66" charset="0"/>
              </a:endParaRPr>
            </a:p>
          </p:txBody>
        </p:sp>
        <p:grpSp>
          <p:nvGrpSpPr>
            <p:cNvPr id="22" name="Group 27"/>
            <p:cNvGrpSpPr/>
            <p:nvPr/>
          </p:nvGrpSpPr>
          <p:grpSpPr>
            <a:xfrm>
              <a:off x="4191000" y="3505200"/>
              <a:ext cx="914400" cy="1139186"/>
              <a:chOff x="381000" y="3962400"/>
              <a:chExt cx="914400" cy="1139186"/>
            </a:xfrm>
          </p:grpSpPr>
          <p:pic>
            <p:nvPicPr>
              <p:cNvPr id="37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0" y="3962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0" y="4724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496094" y="45331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Line 12"/>
              <p:cNvSpPr>
                <a:spLocks noChangeShapeType="1"/>
              </p:cNvSpPr>
              <p:nvPr/>
            </p:nvSpPr>
            <p:spPr bwMode="auto">
              <a:xfrm>
                <a:off x="914400" y="41148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 flipV="1">
                <a:off x="914400" y="45720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 bwMode="auto">
              <a:xfrm rot="5400000">
                <a:off x="953294" y="4456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" name="Group 34"/>
            <p:cNvGrpSpPr/>
            <p:nvPr/>
          </p:nvGrpSpPr>
          <p:grpSpPr>
            <a:xfrm>
              <a:off x="4191000" y="2286000"/>
              <a:ext cx="914400" cy="1139186"/>
              <a:chOff x="381000" y="3962400"/>
              <a:chExt cx="914400" cy="1139186"/>
            </a:xfrm>
          </p:grpSpPr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0" y="3962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0" y="4724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496094" y="45331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Line 12"/>
              <p:cNvSpPr>
                <a:spLocks noChangeShapeType="1"/>
              </p:cNvSpPr>
              <p:nvPr/>
            </p:nvSpPr>
            <p:spPr bwMode="auto">
              <a:xfrm>
                <a:off x="914400" y="41148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 flipV="1">
                <a:off x="914400" y="45720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953294" y="4456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" name="Group 41"/>
            <p:cNvGrpSpPr/>
            <p:nvPr/>
          </p:nvGrpSpPr>
          <p:grpSpPr>
            <a:xfrm>
              <a:off x="4191000" y="990600"/>
              <a:ext cx="914400" cy="1139186"/>
              <a:chOff x="381000" y="3962400"/>
              <a:chExt cx="914400" cy="1139186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0" y="3962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0" y="4724400"/>
                <a:ext cx="435514" cy="377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496094" y="45331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914400" y="41148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V="1">
                <a:off x="914400" y="4572000"/>
                <a:ext cx="381000" cy="228600"/>
              </a:xfrm>
              <a:prstGeom prst="line">
                <a:avLst/>
              </a:prstGeom>
              <a:noFill/>
              <a:ln w="38100">
                <a:solidFill>
                  <a:schemeClr val="accent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1200" dirty="0">
                  <a:solidFill>
                    <a:srgbClr val="000000"/>
                  </a:solidFill>
                  <a:latin typeface="Tahoma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953294" y="4456906"/>
                <a:ext cx="228600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24B3-367E-4AFB-85A9-B1B708B72D37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553A6C54-4316-4746-A1DD-BF4C4C6A67BA}" type="slidenum">
              <a:rPr lang="en-US" altLang="zh-CN"/>
              <a:pPr/>
              <a:t>41</a:t>
            </a:fld>
            <a:endParaRPr lang="en-US" altLang="zh-CN" dirty="0"/>
          </a:p>
        </p:txBody>
      </p:sp>
      <p:sp>
        <p:nvSpPr>
          <p:cNvPr id="2406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SIP Overload Performance without </a:t>
            </a:r>
            <a:r>
              <a:rPr lang="en-US" altLang="zh-CN" dirty="0" smtClean="0">
                <a:ea typeface="宋体" pitchFamily="2" charset="-122"/>
              </a:rPr>
              <a:t>any </a:t>
            </a:r>
            <a:r>
              <a:rPr lang="en-US" altLang="zh-CN" dirty="0">
                <a:ea typeface="宋体" pitchFamily="2" charset="-122"/>
              </a:rPr>
              <a:t>Feedback Control</a:t>
            </a:r>
          </a:p>
        </p:txBody>
      </p:sp>
      <p:sp>
        <p:nvSpPr>
          <p:cNvPr id="240640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762000"/>
            <a:ext cx="7391400" cy="6248400"/>
          </a:xfrm>
        </p:spPr>
        <p:txBody>
          <a:bodyPr/>
          <a:lstStyle/>
          <a:p>
            <a:pPr marL="0" indent="0"/>
            <a:endParaRPr lang="zh-CN" altLang="en-US" sz="1600" dirty="0">
              <a:ea typeface="宋体" pitchFamily="2" charset="-122"/>
            </a:endParaRPr>
          </a:p>
          <a:p>
            <a:pPr marL="0" indent="0"/>
            <a:endParaRPr lang="zh-CN" altLang="en-US" sz="1600" dirty="0">
              <a:ea typeface="宋体" pitchFamily="2" charset="-122"/>
            </a:endParaRPr>
          </a:p>
          <a:p>
            <a:pPr marL="0" indent="0"/>
            <a:endParaRPr lang="zh-CN" altLang="en-US" sz="1600" dirty="0">
              <a:ea typeface="宋体" pitchFamily="2" charset="-122"/>
            </a:endParaRPr>
          </a:p>
          <a:p>
            <a:pPr marL="0" indent="0"/>
            <a:r>
              <a:rPr lang="en-US" altLang="zh-CN" i="1" dirty="0">
                <a:ea typeface="宋体" pitchFamily="2" charset="-122"/>
              </a:rPr>
              <a:t>Simple Drop</a:t>
            </a:r>
            <a:r>
              <a:rPr lang="en-US" altLang="zh-CN" dirty="0">
                <a:ea typeface="宋体" pitchFamily="2" charset="-122"/>
              </a:rPr>
              <a:t> scenario 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message dropped when queue full </a:t>
            </a:r>
          </a:p>
          <a:p>
            <a:pPr lvl="1"/>
            <a:endParaRPr lang="en-US" altLang="zh-CN" sz="1600" dirty="0">
              <a:ea typeface="宋体" pitchFamily="2" charset="-122"/>
            </a:endParaRPr>
          </a:p>
          <a:p>
            <a:pPr marL="0" indent="0"/>
            <a:r>
              <a:rPr lang="en-US" altLang="zh-CN" i="1" dirty="0">
                <a:ea typeface="宋体" pitchFamily="2" charset="-122"/>
              </a:rPr>
              <a:t>Threshold Rejection</a:t>
            </a:r>
            <a:r>
              <a:rPr lang="en-US" altLang="zh-CN" dirty="0">
                <a:ea typeface="宋体" pitchFamily="2" charset="-122"/>
              </a:rPr>
              <a:t> scenario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queue length configured with a high and a low threshold value. </a:t>
            </a:r>
          </a:p>
          <a:p>
            <a:pPr lvl="1"/>
            <a:endParaRPr lang="en-US" altLang="zh-CN" sz="1600" dirty="0">
              <a:ea typeface="宋体" pitchFamily="2" charset="-122"/>
            </a:endParaRPr>
          </a:p>
          <a:p>
            <a:pPr lvl="2"/>
            <a:endParaRPr lang="en-US" altLang="zh-CN" sz="1400" dirty="0">
              <a:ea typeface="宋体" pitchFamily="2" charset="-122"/>
            </a:endParaRPr>
          </a:p>
          <a:p>
            <a:pPr marL="0" indent="0"/>
            <a:r>
              <a:rPr lang="en-US" altLang="zh-CN" dirty="0">
                <a:ea typeface="宋体" pitchFamily="2" charset="-122"/>
              </a:rPr>
              <a:t>Similar congestion collapse but </a:t>
            </a:r>
            <a:r>
              <a:rPr lang="en-US" altLang="zh-CN" b="1" dirty="0">
                <a:ea typeface="宋体" pitchFamily="2" charset="-122"/>
              </a:rPr>
              <a:t>different</a:t>
            </a:r>
            <a:r>
              <a:rPr lang="en-US" altLang="zh-CN" dirty="0">
                <a:ea typeface="宋体" pitchFamily="2" charset="-122"/>
              </a:rPr>
              <a:t> reasons: </a:t>
            </a:r>
          </a:p>
          <a:p>
            <a:pPr lvl="1"/>
            <a:r>
              <a:rPr lang="en-US" altLang="zh-CN" sz="1600" i="1" dirty="0">
                <a:ea typeface="宋体" pitchFamily="2" charset="-122"/>
              </a:rPr>
              <a:t>Simple Drop</a:t>
            </a:r>
            <a:endParaRPr lang="en-US" altLang="zh-CN" sz="1600" dirty="0">
              <a:ea typeface="宋体" pitchFamily="2" charset="-122"/>
            </a:endParaRPr>
          </a:p>
          <a:p>
            <a:pPr lvl="2"/>
            <a:r>
              <a:rPr lang="en-US" altLang="zh-CN" sz="1400" dirty="0">
                <a:ea typeface="宋体" pitchFamily="2" charset="-122"/>
              </a:rPr>
              <a:t>one third of INVITE arriving at the callee</a:t>
            </a:r>
          </a:p>
          <a:p>
            <a:pPr lvl="2"/>
            <a:r>
              <a:rPr lang="en-US" altLang="zh-CN" sz="1400" dirty="0">
                <a:ea typeface="宋体" pitchFamily="2" charset="-122"/>
              </a:rPr>
              <a:t>all 180 RINGING  and most of the 200 OK also dropped due to queue </a:t>
            </a:r>
            <a:r>
              <a:rPr lang="en-US" altLang="zh-CN" sz="1400" dirty="0" smtClean="0">
                <a:ea typeface="宋体" pitchFamily="2" charset="-122"/>
              </a:rPr>
              <a:t>overflow</a:t>
            </a:r>
          </a:p>
          <a:p>
            <a:pPr lvl="2"/>
            <a:r>
              <a:rPr lang="en-US" altLang="zh-CN" sz="1400" dirty="0" smtClean="0">
                <a:ea typeface="宋体" pitchFamily="2" charset="-122"/>
              </a:rPr>
              <a:t>Ghost ring!</a:t>
            </a:r>
            <a:endParaRPr lang="en-US" altLang="zh-CN" sz="1400" dirty="0">
              <a:ea typeface="宋体" pitchFamily="2" charset="-122"/>
            </a:endParaRPr>
          </a:p>
          <a:p>
            <a:pPr lvl="1"/>
            <a:r>
              <a:rPr lang="en-US" altLang="zh-CN" sz="1600" i="1" dirty="0">
                <a:ea typeface="宋体" pitchFamily="2" charset="-122"/>
              </a:rPr>
              <a:t>Threshold Rejection</a:t>
            </a:r>
          </a:p>
          <a:p>
            <a:pPr lvl="2"/>
            <a:r>
              <a:rPr lang="en-US" altLang="zh-CN" sz="1400" dirty="0">
                <a:ea typeface="宋体" pitchFamily="2" charset="-122"/>
              </a:rPr>
              <a:t>no INVITE reaches the callee, RE is only sending rejection messages</a:t>
            </a:r>
          </a:p>
        </p:txBody>
      </p:sp>
      <p:pic>
        <p:nvPicPr>
          <p:cNvPr id="2406404" name="Picture 4" descr="sim1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762000"/>
            <a:ext cx="5334000" cy="2282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0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DBFC-374B-4F6E-9DA7-A6C1A34375E3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BEBD0C16-1651-4BAD-8BB0-375DBEDBD717}" type="slidenum">
              <a:rPr lang="en-US" altLang="zh-CN"/>
              <a:pPr/>
              <a:t>42</a:t>
            </a:fld>
            <a:endParaRPr lang="en-US" altLang="zh-CN" dirty="0"/>
          </a:p>
        </p:txBody>
      </p:sp>
      <p:sp>
        <p:nvSpPr>
          <p:cNvPr id="2414660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Feedback based SIP Overload Control: 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Best </a:t>
            </a:r>
            <a:r>
              <a:rPr lang="en-US" altLang="zh-CN" dirty="0">
                <a:ea typeface="宋体" pitchFamily="2" charset="-122"/>
              </a:rPr>
              <a:t>Performance Comparison across Algorithms </a:t>
            </a:r>
          </a:p>
        </p:txBody>
      </p:sp>
      <p:sp>
        <p:nvSpPr>
          <p:cNvPr id="2414684" name="Rectangle 9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876800" cy="5135563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itchFamily="2" charset="-122"/>
              </a:rPr>
              <a:t>All except rate-occ reaches unit goodput</a:t>
            </a:r>
          </a:p>
          <a:p>
            <a:pPr marL="0" indent="0"/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sz="1600" dirty="0">
                <a:ea typeface="宋体" pitchFamily="2" charset="-122"/>
              </a:rPr>
              <a:t>no retransmission ever 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server always busy processing messages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each single message part of a successful session</a:t>
            </a:r>
          </a:p>
          <a:p>
            <a:pPr marL="0" indent="0"/>
            <a:endParaRPr lang="en-US" altLang="zh-CN" sz="1600" dirty="0">
              <a:ea typeface="宋体" pitchFamily="2" charset="-122"/>
            </a:endParaRPr>
          </a:p>
          <a:p>
            <a:pPr marL="0" indent="0"/>
            <a:endParaRPr lang="en-US" altLang="zh-CN" dirty="0">
              <a:ea typeface="宋体" pitchFamily="2" charset="-122"/>
            </a:endParaRPr>
          </a:p>
          <a:p>
            <a:pPr marL="0" indent="0"/>
            <a:endParaRPr lang="en-US" altLang="zh-CN" dirty="0">
              <a:ea typeface="宋体" pitchFamily="2" charset="-122"/>
            </a:endParaRPr>
          </a:p>
          <a:p>
            <a:pPr marL="0" indent="0"/>
            <a:r>
              <a:rPr lang="en-US" altLang="zh-CN" dirty="0">
                <a:ea typeface="宋体" pitchFamily="2" charset="-122"/>
              </a:rPr>
              <a:t>rate-occ does not operate at unit goodput</a:t>
            </a:r>
          </a:p>
          <a:p>
            <a:pPr marL="0" indent="0"/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sz="1600" dirty="0">
                <a:ea typeface="宋体" pitchFamily="2" charset="-122"/>
              </a:rPr>
              <a:t>not simply due to artificial 85% CPU limit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inherently occupancy not as direct a metric as needed 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extremely small CI improves performance at heavy load but with many problems</a:t>
            </a:r>
          </a:p>
          <a:p>
            <a:pPr marL="0" indent="0"/>
            <a:endParaRPr lang="en-US" altLang="zh-CN" sz="1600" dirty="0">
              <a:ea typeface="宋体" pitchFamily="2" charset="-122"/>
            </a:endParaRPr>
          </a:p>
          <a:p>
            <a:pPr marL="0" indent="0"/>
            <a:endParaRPr lang="en-US" altLang="zh-CN" sz="1400" dirty="0">
              <a:ea typeface="宋体" pitchFamily="2" charset="-122"/>
            </a:endParaRPr>
          </a:p>
        </p:txBody>
      </p:sp>
      <p:pic>
        <p:nvPicPr>
          <p:cNvPr id="2414663" name="Picture 71" descr="pap-compare-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7050" y="1752600"/>
            <a:ext cx="4806950" cy="33099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6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6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6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0442-C111-4144-B016-4163EEAE33E8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2B6FE52D-A42E-49D5-B5C5-9741BEE28256}" type="slidenum">
              <a:rPr lang="en-US" altLang="zh-CN"/>
              <a:pPr/>
              <a:t>43</a:t>
            </a:fld>
            <a:endParaRPr lang="en-US" altLang="zh-CN" dirty="0"/>
          </a:p>
        </p:txBody>
      </p:sp>
      <p:sp>
        <p:nvSpPr>
          <p:cNvPr id="248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Feedback based SIP Overload Control: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Sensitivity </a:t>
            </a:r>
            <a:r>
              <a:rPr lang="en-US" altLang="zh-CN" dirty="0">
                <a:ea typeface="宋体" pitchFamily="2" charset="-122"/>
              </a:rPr>
              <a:t>of Budget Queuing Delay and Control Interval </a:t>
            </a:r>
            <a:endParaRPr lang="en-US" altLang="zh-CN" baseline="30000" dirty="0">
              <a:ea typeface="宋体" pitchFamily="2" charset="-122"/>
            </a:endParaRPr>
          </a:p>
        </p:txBody>
      </p:sp>
      <p:sp>
        <p:nvSpPr>
          <p:cNvPr id="248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135563"/>
          </a:xfrm>
        </p:spPr>
        <p:txBody>
          <a:bodyPr/>
          <a:lstStyle/>
          <a:p>
            <a:pPr lvl="1"/>
            <a:r>
              <a:rPr lang="en-US" altLang="zh-CN" dirty="0">
                <a:ea typeface="宋体" pitchFamily="2" charset="-122"/>
              </a:rPr>
              <a:t>Small queuing delay (&lt; ½ T1 timer) avoids timeout and gives best results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Example results for win-disc </a:t>
            </a:r>
            <a:endParaRPr lang="en-US" altLang="zh-CN" baseline="30000" dirty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Similar </a:t>
            </a:r>
            <a:r>
              <a:rPr lang="en-US" altLang="zh-CN" dirty="0">
                <a:ea typeface="宋体" pitchFamily="2" charset="-122"/>
              </a:rPr>
              <a:t>results for win-cont and rate-abs </a:t>
            </a:r>
          </a:p>
          <a:p>
            <a:pPr lvl="1"/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dirty="0">
                <a:ea typeface="宋体" pitchFamily="2" charset="-122"/>
              </a:rPr>
              <a:t>Sensitivity of control interval</a:t>
            </a:r>
          </a:p>
          <a:p>
            <a:pPr lvl="2"/>
            <a:r>
              <a:rPr lang="en-US" altLang="zh-CN" dirty="0">
                <a:ea typeface="宋体" pitchFamily="2" charset="-122"/>
              </a:rPr>
              <a:t>the smaller CI, the better.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Example results for win-disc, </a:t>
            </a:r>
          </a:p>
          <a:p>
            <a:pPr lvl="2"/>
            <a:r>
              <a:rPr lang="en-US" altLang="zh-CN" dirty="0">
                <a:ea typeface="宋体" pitchFamily="2" charset="-122"/>
              </a:rPr>
              <a:t>at D</a:t>
            </a:r>
            <a:r>
              <a:rPr lang="en-US" altLang="zh-CN" baseline="-25000" dirty="0">
                <a:ea typeface="Arial Unicode MS" pitchFamily="34" charset="-122"/>
                <a:cs typeface="Arial Unicode MS" pitchFamily="34" charset="-122"/>
              </a:rPr>
              <a:t>B</a:t>
            </a:r>
            <a:r>
              <a:rPr lang="en-US" altLang="zh-CN" dirty="0">
                <a:ea typeface="宋体" pitchFamily="2" charset="-122"/>
              </a:rPr>
              <a:t> =200 ms CI &lt;= 200 ms sufficient to archive unit goodput in our scenario</a:t>
            </a:r>
          </a:p>
          <a:p>
            <a:pPr lvl="2"/>
            <a:endParaRPr lang="en-US" altLang="zh-CN" dirty="0">
              <a:ea typeface="宋体" pitchFamily="2" charset="-122"/>
            </a:endParaRPr>
          </a:p>
        </p:txBody>
      </p:sp>
      <p:pic>
        <p:nvPicPr>
          <p:cNvPr id="2487300" name="Picture 4" descr="pap-windisc-b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4013200" cy="2530475"/>
          </a:xfrm>
          <a:prstGeom prst="rect">
            <a:avLst/>
          </a:prstGeom>
          <a:noFill/>
        </p:spPr>
      </p:pic>
      <p:pic>
        <p:nvPicPr>
          <p:cNvPr id="24873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352800"/>
            <a:ext cx="3886200" cy="2471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44A0-5BB9-49DA-BD1C-0C389D47A7CD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E212B0FB-DC33-4A7A-9649-379DB4E2B904}" type="slidenum">
              <a:rPr lang="en-US" altLang="zh-CN"/>
              <a:pPr/>
              <a:t>44</a:t>
            </a:fld>
            <a:endParaRPr lang="en-US" altLang="zh-CN" dirty="0"/>
          </a:p>
        </p:txBody>
      </p:sp>
      <p:sp>
        <p:nvSpPr>
          <p:cNvPr id="245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SIP </a:t>
            </a:r>
            <a:r>
              <a:rPr lang="de-DE" dirty="0"/>
              <a:t>Overload </a:t>
            </a:r>
            <a:r>
              <a:rPr lang="de-DE" dirty="0" smtClean="0"/>
              <a:t>Control: Fairness 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455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5364163"/>
          </a:xfrm>
        </p:spPr>
        <p:txBody>
          <a:bodyPr/>
          <a:lstStyle/>
          <a:p>
            <a:pPr marL="0" indent="0"/>
            <a:r>
              <a:rPr lang="en-US" altLang="zh-CN" dirty="0" smtClean="0">
                <a:ea typeface="宋体" pitchFamily="2" charset="-122"/>
              </a:rPr>
              <a:t>Basic fairness assuming sources of equal importance</a:t>
            </a:r>
          </a:p>
          <a:p>
            <a:pPr marL="0" indent="0"/>
            <a:endParaRPr lang="en-US" altLang="zh-CN" dirty="0" smtClean="0">
              <a:ea typeface="宋体" pitchFamily="2" charset="-122"/>
            </a:endParaRPr>
          </a:p>
          <a:p>
            <a:pPr marL="0" indent="0"/>
            <a:r>
              <a:rPr lang="en-US" altLang="zh-CN" dirty="0" smtClean="0">
                <a:ea typeface="宋体" pitchFamily="2" charset="-122"/>
              </a:rPr>
              <a:t>User-centric </a:t>
            </a:r>
            <a:r>
              <a:rPr lang="en-US" altLang="zh-CN" dirty="0">
                <a:ea typeface="宋体" pitchFamily="2" charset="-122"/>
              </a:rPr>
              <a:t>fairness: 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equal success </a:t>
            </a:r>
            <a:r>
              <a:rPr lang="en-US" altLang="zh-CN" sz="1600" dirty="0" smtClean="0">
                <a:ea typeface="宋体" pitchFamily="2" charset="-122"/>
              </a:rPr>
              <a:t>probability </a:t>
            </a:r>
            <a:r>
              <a:rPr lang="en-US" altLang="zh-CN" sz="1600" dirty="0">
                <a:ea typeface="宋体" pitchFamily="2" charset="-122"/>
              </a:rPr>
              <a:t>for each individual user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implementation: div. RE capacity proportionally to original SE load arrivals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applicability example: “Free ticket to the third caller”</a:t>
            </a:r>
          </a:p>
          <a:p>
            <a:pPr lvl="1"/>
            <a:endParaRPr lang="en-US" altLang="zh-CN" sz="1600" dirty="0">
              <a:ea typeface="宋体" pitchFamily="2" charset="-122"/>
            </a:endParaRPr>
          </a:p>
          <a:p>
            <a:pPr marL="0" indent="0"/>
            <a:r>
              <a:rPr lang="en-US" altLang="zh-CN" dirty="0">
                <a:ea typeface="宋体" pitchFamily="2" charset="-122"/>
              </a:rPr>
              <a:t>Provider-centric fairness: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each provider (SE) gets the same aggregate share of total </a:t>
            </a:r>
            <a:r>
              <a:rPr lang="en-US" altLang="zh-CN" sz="1600" dirty="0" smtClean="0">
                <a:ea typeface="宋体" pitchFamily="2" charset="-122"/>
              </a:rPr>
              <a:t>RE capacity</a:t>
            </a:r>
            <a:endParaRPr lang="en-US" altLang="zh-CN" sz="1600" dirty="0">
              <a:ea typeface="宋体" pitchFamily="2" charset="-122"/>
            </a:endParaRPr>
          </a:p>
          <a:p>
            <a:pPr lvl="1"/>
            <a:r>
              <a:rPr lang="en-US" altLang="zh-CN" sz="1600" dirty="0">
                <a:ea typeface="宋体" pitchFamily="2" charset="-122"/>
              </a:rPr>
              <a:t>implementation: divide RE capacity equally among SEs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applicability example: equal-share SLA</a:t>
            </a:r>
          </a:p>
          <a:p>
            <a:pPr lvl="1"/>
            <a:endParaRPr lang="en-US" altLang="zh-CN" sz="1600" dirty="0">
              <a:ea typeface="宋体" pitchFamily="2" charset="-122"/>
            </a:endParaRPr>
          </a:p>
          <a:p>
            <a:pPr marL="0" indent="0"/>
            <a:r>
              <a:rPr lang="en-US" altLang="zh-CN" dirty="0">
                <a:ea typeface="宋体" pitchFamily="2" charset="-122"/>
              </a:rPr>
              <a:t>Customized </a:t>
            </a:r>
            <a:r>
              <a:rPr lang="en-US" altLang="zh-CN" dirty="0" smtClean="0">
                <a:ea typeface="宋体" pitchFamily="2" charset="-122"/>
              </a:rPr>
              <a:t>fairness: assuming sources of different importance</a:t>
            </a:r>
            <a:endParaRPr lang="en-US" altLang="zh-CN" dirty="0">
              <a:ea typeface="宋体" pitchFamily="2" charset="-122"/>
            </a:endParaRPr>
          </a:p>
          <a:p>
            <a:pPr lvl="1"/>
            <a:r>
              <a:rPr lang="en-US" altLang="zh-CN" sz="1600" dirty="0">
                <a:ea typeface="宋体" pitchFamily="2" charset="-122"/>
              </a:rPr>
              <a:t>any allocation as pre-specified by SLA etc.</a:t>
            </a:r>
          </a:p>
          <a:p>
            <a:pPr lvl="1"/>
            <a:r>
              <a:rPr lang="en-US" altLang="zh-CN" sz="1600" dirty="0">
                <a:ea typeface="宋体" pitchFamily="2" charset="-122"/>
              </a:rPr>
              <a:t>penalizing the specific sources in deny of service attacks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D727-B2F3-40E2-B0BE-B149E0E00BE7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AE97711F-9A3B-446D-852A-FE25709D8A22}" type="slidenum">
              <a:rPr lang="en-US" altLang="zh-CN"/>
              <a:pPr/>
              <a:t>45</a:t>
            </a:fld>
            <a:endParaRPr lang="en-US" altLang="zh-CN" dirty="0"/>
          </a:p>
        </p:txBody>
      </p:sp>
      <p:sp>
        <p:nvSpPr>
          <p:cNvPr id="241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Dynamic Load Performance w/ Provider Centric Fairness</a:t>
            </a:r>
          </a:p>
        </p:txBody>
      </p:sp>
      <p:sp>
        <p:nvSpPr>
          <p:cNvPr id="2416659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143000"/>
            <a:ext cx="3276600" cy="4343400"/>
          </a:xfrm>
        </p:spPr>
        <p:txBody>
          <a:bodyPr/>
          <a:lstStyle/>
          <a:p>
            <a:pPr lvl="1"/>
            <a:r>
              <a:rPr lang="en-US" altLang="zh-CN" sz="1600" dirty="0" smtClean="0">
                <a:ea typeface="宋体" pitchFamily="2" charset="-122"/>
              </a:rPr>
              <a:t>short </a:t>
            </a:r>
            <a:r>
              <a:rPr lang="en-US" altLang="zh-CN" sz="1600" dirty="0">
                <a:ea typeface="宋体" pitchFamily="2" charset="-122"/>
              </a:rPr>
              <a:t>periods of bulk </a:t>
            </a:r>
            <a:r>
              <a:rPr lang="en-US" altLang="zh-CN" sz="1600" dirty="0" smtClean="0">
                <a:ea typeface="宋体" pitchFamily="2" charset="-122"/>
              </a:rPr>
              <a:t>loads w/ source arrivals/departures</a:t>
            </a:r>
            <a:r>
              <a:rPr lang="en-US" altLang="zh-CN" sz="1600" dirty="0">
                <a:ea typeface="宋体" pitchFamily="2" charset="-122"/>
              </a:rPr>
              <a:t>. </a:t>
            </a:r>
          </a:p>
          <a:p>
            <a:pPr marL="0" indent="0"/>
            <a:endParaRPr lang="en-US" altLang="zh-CN" sz="1600" dirty="0">
              <a:ea typeface="宋体" pitchFamily="2" charset="-122"/>
            </a:endParaRPr>
          </a:p>
          <a:p>
            <a:pPr lvl="1"/>
            <a:r>
              <a:rPr lang="en-US" altLang="zh-CN" sz="1600" dirty="0">
                <a:ea typeface="宋体" pitchFamily="2" charset="-122"/>
              </a:rPr>
              <a:t>Example result using rate-abs algorithm</a:t>
            </a:r>
          </a:p>
          <a:p>
            <a:pPr lvl="1"/>
            <a:endParaRPr lang="en-US" altLang="zh-CN" sz="1600" dirty="0">
              <a:ea typeface="宋体" pitchFamily="2" charset="-122"/>
            </a:endParaRPr>
          </a:p>
          <a:p>
            <a:pPr lvl="1"/>
            <a:r>
              <a:rPr lang="en-US" altLang="zh-CN" sz="1600" dirty="0">
                <a:ea typeface="宋体" pitchFamily="2" charset="-122"/>
              </a:rPr>
              <a:t>Each upstream SE share close to equal RE capacity</a:t>
            </a:r>
          </a:p>
          <a:p>
            <a:pPr lvl="1"/>
            <a:endParaRPr lang="en-US" altLang="zh-CN" sz="1600" dirty="0">
              <a:ea typeface="宋体" pitchFamily="2" charset="-122"/>
            </a:endParaRPr>
          </a:p>
          <a:p>
            <a:pPr lvl="1"/>
            <a:r>
              <a:rPr lang="en-US" altLang="zh-CN" sz="1600" dirty="0">
                <a:ea typeface="宋体" pitchFamily="2" charset="-122"/>
              </a:rPr>
              <a:t>Fast dynamic transition </a:t>
            </a:r>
          </a:p>
          <a:p>
            <a:pPr lvl="1"/>
            <a:endParaRPr lang="en-US" altLang="zh-CN" sz="1600" dirty="0">
              <a:ea typeface="宋体" pitchFamily="2" charset="-122"/>
            </a:endParaRPr>
          </a:p>
          <a:p>
            <a:pPr lvl="1"/>
            <a:endParaRPr lang="en-US" altLang="zh-CN" sz="1600" dirty="0">
              <a:ea typeface="宋体" pitchFamily="2" charset="-122"/>
            </a:endParaRPr>
          </a:p>
          <a:p>
            <a:pPr marL="0" indent="0"/>
            <a:endParaRPr lang="en-US" altLang="zh-CN" sz="1600" dirty="0">
              <a:ea typeface="宋体" pitchFamily="2" charset="-122"/>
            </a:endParaRPr>
          </a:p>
        </p:txBody>
      </p:sp>
      <p:pic>
        <p:nvPicPr>
          <p:cNvPr id="2416645" name="Picture 5" descr="pap-dm-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066800"/>
            <a:ext cx="5562600" cy="2397125"/>
          </a:xfrm>
          <a:prstGeom prst="rect">
            <a:avLst/>
          </a:prstGeom>
          <a:noFill/>
        </p:spPr>
      </p:pic>
      <p:pic>
        <p:nvPicPr>
          <p:cNvPr id="241665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352800"/>
            <a:ext cx="5651500" cy="2414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CD4F-AF23-438C-9BEF-A96017B9704D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0460B402-9770-4F96-98F6-25CF95A28FF6}" type="slidenum">
              <a:rPr lang="en-US" altLang="zh-CN"/>
              <a:pPr/>
              <a:t>46</a:t>
            </a:fld>
            <a:endParaRPr lang="en-US" altLang="zh-CN" dirty="0"/>
          </a:p>
        </p:txBody>
      </p:sp>
      <p:sp>
        <p:nvSpPr>
          <p:cNvPr id="242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Dynamic Load Performance w/ User Centric Fairness</a:t>
            </a:r>
          </a:p>
        </p:txBody>
      </p:sp>
      <p:pic>
        <p:nvPicPr>
          <p:cNvPr id="24268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3581400"/>
            <a:ext cx="5334000" cy="2514600"/>
          </a:xfrm>
          <a:noFill/>
          <a:ln/>
        </p:spPr>
      </p:pic>
      <p:pic>
        <p:nvPicPr>
          <p:cNvPr id="2426883" name="Picture 3" descr="pap-dm-l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990600"/>
            <a:ext cx="5181600" cy="2514600"/>
          </a:xfrm>
          <a:prstGeom prst="rect">
            <a:avLst/>
          </a:prstGeom>
          <a:noFill/>
        </p:spPr>
      </p:pic>
      <p:sp>
        <p:nvSpPr>
          <p:cNvPr id="2426886" name="Rectangle 6"/>
          <p:cNvSpPr>
            <a:spLocks noChangeArrowheads="1"/>
          </p:cNvSpPr>
          <p:nvPr/>
        </p:nvSpPr>
        <p:spPr bwMode="auto">
          <a:xfrm>
            <a:off x="381000" y="3124200"/>
            <a:ext cx="35052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Double feed architecture</a:t>
            </a:r>
          </a:p>
          <a:p>
            <a:pPr marL="808038" lvl="2" indent="-165100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None/>
              <a:tabLst>
                <a:tab pos="3946525" algn="l"/>
              </a:tabLst>
            </a:pPr>
            <a:endParaRPr lang="en-US" altLang="zh-CN" sz="14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Example using win-cont algorithm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Upstream SEs share RE capacity proportionally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Fast dynamic transition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None/>
              <a:tabLst>
                <a:tab pos="3946525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Trebuchet MS" pitchFamily="34" charset="0"/>
                <a:ea typeface="宋体" pitchFamily="2" charset="-122"/>
              </a:rPr>
              <a:t> </a:t>
            </a: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marL="528638" lvl="1" indent="-238125" algn="l" eaLnBrk="0" hangingPunct="0">
              <a:spcBef>
                <a:spcPct val="30000"/>
              </a:spcBef>
              <a:buClr>
                <a:srgbClr val="969696"/>
              </a:buClr>
              <a:buFont typeface="Wingdings" pitchFamily="2" charset="2"/>
              <a:buChar char="§"/>
              <a:tabLst>
                <a:tab pos="3946525" algn="l"/>
              </a:tabLst>
            </a:pPr>
            <a:endParaRPr lang="en-US" altLang="zh-CN" sz="1600" dirty="0">
              <a:solidFill>
                <a:srgbClr val="000000"/>
              </a:solidFill>
              <a:latin typeface="Trebuchet MS" pitchFamily="34" charset="0"/>
              <a:ea typeface="宋体" pitchFamily="2" charset="-122"/>
            </a:endParaRPr>
          </a:p>
          <a:p>
            <a:pPr algn="l">
              <a:spcBef>
                <a:spcPct val="20000"/>
              </a:spcBef>
            </a:pPr>
            <a:endParaRPr lang="zh-CN" altLang="en-US" sz="1600" dirty="0">
              <a:solidFill>
                <a:schemeClr val="tx1"/>
              </a:solidFill>
              <a:latin typeface="Trebuchet MS" pitchFamily="34" charset="0"/>
              <a:ea typeface="宋体" pitchFamily="2" charset="-122"/>
            </a:endParaRPr>
          </a:p>
        </p:txBody>
      </p:sp>
      <p:graphicFrame>
        <p:nvGraphicFramePr>
          <p:cNvPr id="2426889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52400" y="914400"/>
          <a:ext cx="3886200" cy="1979613"/>
        </p:xfrm>
        <a:graphic>
          <a:graphicData uri="http://schemas.openxmlformats.org/presentationml/2006/ole">
            <p:oleObj spid="_x0000_s241666" name="Visio" r:id="rId5" imgW="5299991" imgH="2115587" progId="Visio.Drawing.11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242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2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2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6FDA-E9A5-425D-B13E-A5F200A1495A}" type="datetime1">
              <a:rPr lang="zh-CN" altLang="en-US"/>
              <a:pPr/>
              <a:t>2009/1/19</a:t>
            </a:fld>
            <a:endParaRPr lang="en-US" altLang="zh-CN" dirty="0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Slide </a:t>
            </a:r>
            <a:fld id="{6081639A-DB61-41EA-9494-C8D90677E236}" type="slidenum">
              <a:rPr lang="en-US" altLang="zh-CN"/>
              <a:pPr/>
              <a:t>47</a:t>
            </a:fld>
            <a:endParaRPr lang="en-US" altLang="zh-CN" dirty="0"/>
          </a:p>
        </p:txBody>
      </p:sp>
      <p:sp>
        <p:nvSpPr>
          <p:cNvPr id="2482207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Feedback based SIP Overload Control: Conclusions</a:t>
            </a:r>
            <a:endParaRPr lang="en-US" altLang="zh-CN" dirty="0">
              <a:ea typeface="宋体" pitchFamily="2" charset="-122"/>
            </a:endParaRPr>
          </a:p>
        </p:txBody>
      </p:sp>
      <p:graphicFrame>
        <p:nvGraphicFramePr>
          <p:cNvPr id="2482392" name="Group 216"/>
          <p:cNvGraphicFramePr>
            <a:graphicFrameLocks noGrp="1"/>
          </p:cNvGraphicFramePr>
          <p:nvPr>
            <p:ph idx="1"/>
          </p:nvPr>
        </p:nvGraphicFramePr>
        <p:xfrm>
          <a:off x="381000" y="1143000"/>
          <a:ext cx="8458200" cy="4437888"/>
        </p:xfrm>
        <a:graphic>
          <a:graphicData uri="http://schemas.openxmlformats.org/drawingml/2006/table">
            <a:tbl>
              <a:tblPr/>
              <a:tblGrid>
                <a:gridCol w="1477963"/>
                <a:gridCol w="1477962"/>
                <a:gridCol w="1395413"/>
                <a:gridCol w="1287462"/>
                <a:gridCol w="1409700"/>
                <a:gridCol w="14097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Win-disc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Win-cont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Win-auto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Rate-abs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Rate-occ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Optimal Steady state performance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Optimal Dynamic performance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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User-centric Fairness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(with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double-feed)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  (with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double-feed)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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 (with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double-feed)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Provider-centric fairness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</a:t>
                      </a:r>
                      <a:endParaRPr kumimoji="0" lang="en-US" altLang="zh-CN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  <a:sym typeface="Wingdings" pitchFamily="2" charset="2"/>
                        </a:rPr>
                        <a:t></a:t>
                      </a: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 pitchFamily="34" charset="0"/>
                        <a:ea typeface="宋体" pitchFamily="2" charset="-122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# of tuning parameters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宋体" pitchFamily="2" charset="-122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609600" y="5791200"/>
            <a:ext cx="8153400" cy="5334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Charles Shen,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 Henning Schulzrinne, Erich Nahum, SIP Server Overload Control: Design and Evaluation,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pages 149-173, Volume 5310/2008, Principles, Systems and Applications of IP Telecommunications.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Services and Security for Next Generation Networks.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Overload: The Family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267200" y="914400"/>
            <a:ext cx="15240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SIP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9050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3600" y="2057400"/>
            <a:ext cx="2133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Registrar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3733800"/>
            <a:ext cx="2895600" cy="609600"/>
          </a:xfrm>
          <a:prstGeom prst="roundRect">
            <a:avLst/>
          </a:prstGeom>
          <a:solidFill>
            <a:srgbClr val="66FF33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05200" y="3733800"/>
            <a:ext cx="2895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Unknown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4724400"/>
            <a:ext cx="1981200" cy="609600"/>
          </a:xfrm>
          <a:prstGeom prst="roundRect">
            <a:avLst/>
          </a:prstGeom>
          <a:solidFill>
            <a:srgbClr val="C8FF00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UDP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86400" y="4724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TCP-based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8" idx="2"/>
            <a:endCxn id="12" idx="0"/>
          </p:cNvCxnSpPr>
          <p:nvPr/>
        </p:nvCxnSpPr>
        <p:spPr bwMode="auto">
          <a:xfrm rot="5400000">
            <a:off x="1905000" y="3200400"/>
            <a:ext cx="381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2"/>
            <a:endCxn id="13" idx="0"/>
          </p:cNvCxnSpPr>
          <p:nvPr/>
        </p:nvCxnSpPr>
        <p:spPr bwMode="auto">
          <a:xfrm rot="16200000" flipH="1">
            <a:off x="3505200" y="2286000"/>
            <a:ext cx="381000" cy="2514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 bwMode="auto">
          <a:xfrm rot="5400000">
            <a:off x="4381500" y="4152900"/>
            <a:ext cx="381000" cy="762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3" idx="2"/>
            <a:endCxn id="17" idx="0"/>
          </p:cNvCxnSpPr>
          <p:nvPr/>
        </p:nvCxnSpPr>
        <p:spPr bwMode="auto">
          <a:xfrm rot="16200000" flipH="1">
            <a:off x="5524500" y="3771900"/>
            <a:ext cx="381000" cy="1524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10" idx="0"/>
          </p:cNvCxnSpPr>
          <p:nvPr/>
        </p:nvCxnSpPr>
        <p:spPr bwMode="auto">
          <a:xfrm rot="10800000" flipV="1">
            <a:off x="3505200" y="1524000"/>
            <a:ext cx="1524000" cy="381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11" idx="0"/>
          </p:cNvCxnSpPr>
          <p:nvPr/>
        </p:nvCxnSpPr>
        <p:spPr bwMode="auto">
          <a:xfrm>
            <a:off x="5029200" y="15240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1447800" y="27432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to Proxy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8862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Proxy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4770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Registrar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>
            <a:stCxn id="10" idx="2"/>
            <a:endCxn id="19" idx="0"/>
          </p:cNvCxnSpPr>
          <p:nvPr/>
        </p:nvCxnSpPr>
        <p:spPr bwMode="auto">
          <a:xfrm rot="16200000" flipH="1">
            <a:off x="4038600" y="1981200"/>
            <a:ext cx="304800" cy="1371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  <a:endCxn id="18" idx="0"/>
          </p:cNvCxnSpPr>
          <p:nvPr/>
        </p:nvCxnSpPr>
        <p:spPr bwMode="auto">
          <a:xfrm rot="5400000">
            <a:off x="2857500" y="2095500"/>
            <a:ext cx="228600" cy="1066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1" idx="2"/>
            <a:endCxn id="20" idx="0"/>
          </p:cNvCxnSpPr>
          <p:nvPr/>
        </p:nvCxnSpPr>
        <p:spPr bwMode="auto">
          <a:xfrm rot="16200000" flipH="1">
            <a:off x="7162800" y="2514600"/>
            <a:ext cx="152400" cy="4572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Connector 39"/>
          <p:cNvCxnSpPr>
            <a:stCxn id="19" idx="3"/>
            <a:endCxn id="20" idx="1"/>
          </p:cNvCxnSpPr>
          <p:nvPr/>
        </p:nvCxnSpPr>
        <p:spPr bwMode="auto">
          <a:xfrm>
            <a:off x="5867400" y="3124200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>
            <a:stCxn id="12" idx="2"/>
            <a:endCxn id="27" idx="0"/>
          </p:cNvCxnSpPr>
          <p:nvPr/>
        </p:nvCxnSpPr>
        <p:spPr bwMode="auto">
          <a:xfrm rot="5400000">
            <a:off x="1352550" y="4400550"/>
            <a:ext cx="457200" cy="3429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228600" y="4800600"/>
            <a:ext cx="2362200" cy="990600"/>
          </a:xfrm>
          <a:prstGeom prst="ellipse">
            <a:avLst/>
          </a:prstGeom>
          <a:solidFill>
            <a:srgbClr val="66FF33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480060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Filter-based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438400" y="5562600"/>
            <a:ext cx="2819400" cy="838200"/>
          </a:xfrm>
          <a:prstGeom prst="ellipse">
            <a:avLst/>
          </a:prstGeom>
          <a:solidFill>
            <a:srgbClr val="C8FF00">
              <a:alpha val="49804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9400" y="5562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Feedback-based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4" name="Straight Arrow Connector 33"/>
          <p:cNvCxnSpPr>
            <a:stCxn id="15" idx="2"/>
            <a:endCxn id="32" idx="0"/>
          </p:cNvCxnSpPr>
          <p:nvPr/>
        </p:nvCxnSpPr>
        <p:spPr bwMode="auto">
          <a:xfrm rot="5400000">
            <a:off x="4000500" y="5372100"/>
            <a:ext cx="2286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Overload: The Family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267200" y="914400"/>
            <a:ext cx="15240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SIP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9050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3600" y="2057400"/>
            <a:ext cx="2133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Registrar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3733800"/>
            <a:ext cx="2895600" cy="609600"/>
          </a:xfrm>
          <a:prstGeom prst="roundRect">
            <a:avLst/>
          </a:prstGeom>
          <a:solidFill>
            <a:srgbClr val="66FF33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05200" y="3733800"/>
            <a:ext cx="2895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Unknown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4724400"/>
            <a:ext cx="1981200" cy="609600"/>
          </a:xfrm>
          <a:prstGeom prst="roundRect">
            <a:avLst/>
          </a:prstGeom>
          <a:solidFill>
            <a:srgbClr val="C8FF00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UDP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8" idx="2"/>
            <a:endCxn id="12" idx="0"/>
          </p:cNvCxnSpPr>
          <p:nvPr/>
        </p:nvCxnSpPr>
        <p:spPr bwMode="auto">
          <a:xfrm rot="5400000">
            <a:off x="1905000" y="3200400"/>
            <a:ext cx="381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2"/>
            <a:endCxn id="13" idx="0"/>
          </p:cNvCxnSpPr>
          <p:nvPr/>
        </p:nvCxnSpPr>
        <p:spPr bwMode="auto">
          <a:xfrm rot="16200000" flipH="1">
            <a:off x="3505200" y="2286000"/>
            <a:ext cx="381000" cy="2514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 bwMode="auto">
          <a:xfrm rot="5400000">
            <a:off x="4381500" y="4152900"/>
            <a:ext cx="381000" cy="762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3" idx="2"/>
          </p:cNvCxnSpPr>
          <p:nvPr/>
        </p:nvCxnSpPr>
        <p:spPr bwMode="auto">
          <a:xfrm rot="16200000" flipH="1">
            <a:off x="5524500" y="3771900"/>
            <a:ext cx="381000" cy="1524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10" idx="0"/>
          </p:cNvCxnSpPr>
          <p:nvPr/>
        </p:nvCxnSpPr>
        <p:spPr bwMode="auto">
          <a:xfrm rot="10800000" flipV="1">
            <a:off x="3505200" y="1524000"/>
            <a:ext cx="1524000" cy="381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11" idx="0"/>
          </p:cNvCxnSpPr>
          <p:nvPr/>
        </p:nvCxnSpPr>
        <p:spPr bwMode="auto">
          <a:xfrm>
            <a:off x="5029200" y="15240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1447800" y="27432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to Proxy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8862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Proxy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>
            <a:stCxn id="10" idx="2"/>
            <a:endCxn id="19" idx="0"/>
          </p:cNvCxnSpPr>
          <p:nvPr/>
        </p:nvCxnSpPr>
        <p:spPr bwMode="auto">
          <a:xfrm rot="16200000" flipH="1">
            <a:off x="4038600" y="1981200"/>
            <a:ext cx="304800" cy="1371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  <a:endCxn id="18" idx="0"/>
          </p:cNvCxnSpPr>
          <p:nvPr/>
        </p:nvCxnSpPr>
        <p:spPr bwMode="auto">
          <a:xfrm rot="5400000">
            <a:off x="2857500" y="2095500"/>
            <a:ext cx="228600" cy="1066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2" idx="2"/>
            <a:endCxn id="27" idx="0"/>
          </p:cNvCxnSpPr>
          <p:nvPr/>
        </p:nvCxnSpPr>
        <p:spPr bwMode="auto">
          <a:xfrm rot="5400000">
            <a:off x="1352550" y="4400550"/>
            <a:ext cx="457200" cy="3429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228600" y="4800600"/>
            <a:ext cx="2362200" cy="990600"/>
          </a:xfrm>
          <a:prstGeom prst="ellipse">
            <a:avLst/>
          </a:prstGeom>
          <a:solidFill>
            <a:srgbClr val="66FF33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480060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Filter-based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133600" y="5562600"/>
            <a:ext cx="2819400" cy="838200"/>
          </a:xfrm>
          <a:prstGeom prst="ellipse">
            <a:avLst/>
          </a:prstGeom>
          <a:solidFill>
            <a:srgbClr val="C8FF00">
              <a:alpha val="49804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4600" y="5562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Feedback-based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4" name="Straight Arrow Connector 33"/>
          <p:cNvCxnSpPr>
            <a:stCxn id="15" idx="2"/>
            <a:endCxn id="32" idx="0"/>
          </p:cNvCxnSpPr>
          <p:nvPr/>
        </p:nvCxnSpPr>
        <p:spPr bwMode="auto">
          <a:xfrm rot="5400000">
            <a:off x="3848100" y="5219700"/>
            <a:ext cx="228600" cy="4572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5486400" y="4724400"/>
            <a:ext cx="1981200" cy="6096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TCP-based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257800" y="5562600"/>
            <a:ext cx="3810000" cy="838200"/>
          </a:xfrm>
          <a:prstGeom prst="ellipse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7800" y="55626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Does TCP w/ small Sndbuffer </a:t>
            </a:r>
          </a:p>
          <a:p>
            <a:pPr algn="ctr"/>
            <a:r>
              <a:rPr lang="en-US" dirty="0" smtClean="0"/>
              <a:t>solve the overload problem? </a:t>
            </a:r>
          </a:p>
          <a:p>
            <a:pPr algn="ctr"/>
            <a:r>
              <a:rPr lang="en-US" dirty="0" smtClean="0"/>
              <a:t>How about fairness?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6" idx="2"/>
            <a:endCxn id="45" idx="0"/>
          </p:cNvCxnSpPr>
          <p:nvPr/>
        </p:nvCxnSpPr>
        <p:spPr bwMode="auto">
          <a:xfrm rot="16200000" flipH="1">
            <a:off x="6724650" y="5086350"/>
            <a:ext cx="228600" cy="7239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VoIP - A Typical Internet Mulitmedia Service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40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137072"/>
            <a:ext cx="3465095" cy="1992905"/>
          </a:xfrm>
          <a:prstGeom prst="rect">
            <a:avLst/>
          </a:prstGeom>
          <a:noFill/>
        </p:spPr>
      </p:pic>
      <p:pic>
        <p:nvPicPr>
          <p:cNvPr id="9" name="Picture 25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3176337" cy="1421222"/>
          </a:xfrm>
          <a:prstGeom prst="rect">
            <a:avLst/>
          </a:prstGeom>
          <a:noFill/>
        </p:spPr>
      </p:pic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38200" y="6477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3F89-0B5A-409A-BC02-7FA472717AFC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1/19/2009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SimSun" pitchFamily="2" charset="-122"/>
              <a:cs typeface="+mn-cs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6705600" y="6477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SimSun" pitchFamily="2" charset="-122"/>
              <a:cs typeface="+mn-cs"/>
            </a:endParaRPr>
          </a:p>
        </p:txBody>
      </p:sp>
      <p:pic>
        <p:nvPicPr>
          <p:cNvPr id="12" name="Picture 41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0274" y="3140619"/>
            <a:ext cx="1732547" cy="996453"/>
          </a:xfrm>
          <a:prstGeom prst="rect">
            <a:avLst/>
          </a:prstGeom>
          <a:noFill/>
        </p:spPr>
      </p:pic>
      <p:pic>
        <p:nvPicPr>
          <p:cNvPr id="13" name="Picture 31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6316" y="4137072"/>
            <a:ext cx="360947" cy="217176"/>
          </a:xfrm>
          <a:prstGeom prst="rect">
            <a:avLst/>
          </a:prstGeom>
          <a:noFill/>
        </p:spPr>
      </p:pic>
      <p:pic>
        <p:nvPicPr>
          <p:cNvPr id="14" name="Picture 38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3832" y="4980224"/>
            <a:ext cx="562476" cy="340135"/>
          </a:xfrm>
          <a:prstGeom prst="rect">
            <a:avLst/>
          </a:prstGeom>
          <a:noFill/>
        </p:spPr>
      </p:pic>
      <p:pic>
        <p:nvPicPr>
          <p:cNvPr id="15" name="Picture 3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5663" y="4675220"/>
            <a:ext cx="433137" cy="261888"/>
          </a:xfrm>
          <a:prstGeom prst="rect">
            <a:avLst/>
          </a:prstGeom>
          <a:noFill/>
        </p:spPr>
      </p:pic>
      <p:pic>
        <p:nvPicPr>
          <p:cNvPr id="16" name="Picture 42" descr="http://www.infocellar.com/networks/graphics/images/cloud-basic%20(small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579" y="3048000"/>
            <a:ext cx="1227221" cy="705821"/>
          </a:xfrm>
          <a:prstGeom prst="rect">
            <a:avLst/>
          </a:prstGeom>
          <a:noFill/>
        </p:spPr>
      </p:pic>
      <p:pic>
        <p:nvPicPr>
          <p:cNvPr id="17" name="Picture 43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7432" y="5320359"/>
            <a:ext cx="577516" cy="349717"/>
          </a:xfrm>
          <a:prstGeom prst="rect">
            <a:avLst/>
          </a:prstGeom>
          <a:noFill/>
        </p:spPr>
      </p:pic>
      <p:pic>
        <p:nvPicPr>
          <p:cNvPr id="18" name="Picture 44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5895" y="4268016"/>
            <a:ext cx="360947" cy="218772"/>
          </a:xfrm>
          <a:prstGeom prst="rect">
            <a:avLst/>
          </a:prstGeom>
          <a:noFill/>
        </p:spPr>
      </p:pic>
      <p:pic>
        <p:nvPicPr>
          <p:cNvPr id="19" name="Picture 45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907121"/>
            <a:ext cx="360947" cy="218772"/>
          </a:xfrm>
          <a:prstGeom prst="rect">
            <a:avLst/>
          </a:prstGeom>
          <a:noFill/>
        </p:spPr>
      </p:pic>
      <p:pic>
        <p:nvPicPr>
          <p:cNvPr id="20" name="Picture 46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2168" y="3107085"/>
            <a:ext cx="288758" cy="175657"/>
          </a:xfrm>
          <a:prstGeom prst="rect">
            <a:avLst/>
          </a:prstGeom>
          <a:noFill/>
        </p:spPr>
      </p:pic>
      <p:pic>
        <p:nvPicPr>
          <p:cNvPr id="21" name="Picture 47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1874" y="3271564"/>
            <a:ext cx="288758" cy="175657"/>
          </a:xfrm>
          <a:prstGeom prst="rect">
            <a:avLst/>
          </a:prstGeom>
          <a:noFill/>
        </p:spPr>
      </p:pic>
      <p:pic>
        <p:nvPicPr>
          <p:cNvPr id="22" name="Picture 48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9389" y="3271564"/>
            <a:ext cx="288758" cy="175657"/>
          </a:xfrm>
          <a:prstGeom prst="rect">
            <a:avLst/>
          </a:prstGeom>
          <a:noFill/>
        </p:spPr>
      </p:pic>
      <p:pic>
        <p:nvPicPr>
          <p:cNvPr id="23" name="Picture 49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4716" y="3578164"/>
            <a:ext cx="288758" cy="175657"/>
          </a:xfrm>
          <a:prstGeom prst="rect">
            <a:avLst/>
          </a:prstGeom>
          <a:noFill/>
        </p:spPr>
      </p:pic>
      <p:pic>
        <p:nvPicPr>
          <p:cNvPr id="24" name="Picture 50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9095" y="3293920"/>
            <a:ext cx="288758" cy="175657"/>
          </a:xfrm>
          <a:prstGeom prst="rect">
            <a:avLst/>
          </a:prstGeom>
          <a:noFill/>
        </p:spPr>
      </p:pic>
      <p:pic>
        <p:nvPicPr>
          <p:cNvPr id="25" name="Picture 51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232" y="3194913"/>
            <a:ext cx="288758" cy="175657"/>
          </a:xfrm>
          <a:prstGeom prst="rect">
            <a:avLst/>
          </a:prstGeom>
          <a:noFill/>
        </p:spPr>
      </p:pic>
      <p:pic>
        <p:nvPicPr>
          <p:cNvPr id="26" name="Picture 52" descr="router-blue-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1221" y="3424864"/>
            <a:ext cx="288758" cy="175657"/>
          </a:xfrm>
          <a:prstGeom prst="rect">
            <a:avLst/>
          </a:prstGeom>
          <a:noFill/>
        </p:spPr>
      </p:pic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2895600" y="3600521"/>
            <a:ext cx="144379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8" name="Line 54"/>
          <p:cNvSpPr>
            <a:spLocks noChangeShapeType="1"/>
          </p:cNvSpPr>
          <p:nvPr/>
        </p:nvSpPr>
        <p:spPr bwMode="auto">
          <a:xfrm flipH="1">
            <a:off x="2895600" y="3217270"/>
            <a:ext cx="288758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9" name="Line 55"/>
          <p:cNvSpPr>
            <a:spLocks noChangeShapeType="1"/>
          </p:cNvSpPr>
          <p:nvPr/>
        </p:nvSpPr>
        <p:spPr bwMode="auto">
          <a:xfrm flipH="1">
            <a:off x="3184358" y="3370570"/>
            <a:ext cx="649705" cy="5365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0" name="Line 56"/>
          <p:cNvSpPr>
            <a:spLocks noChangeShapeType="1"/>
          </p:cNvSpPr>
          <p:nvPr/>
        </p:nvSpPr>
        <p:spPr bwMode="auto">
          <a:xfrm>
            <a:off x="3400926" y="3217270"/>
            <a:ext cx="360947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 flipV="1">
            <a:off x="2967789" y="3370570"/>
            <a:ext cx="794084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2" name="Line 58"/>
          <p:cNvSpPr>
            <a:spLocks noChangeShapeType="1"/>
          </p:cNvSpPr>
          <p:nvPr/>
        </p:nvSpPr>
        <p:spPr bwMode="auto">
          <a:xfrm>
            <a:off x="3978442" y="3370570"/>
            <a:ext cx="433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3" name="Line 59"/>
          <p:cNvSpPr>
            <a:spLocks noChangeShapeType="1"/>
          </p:cNvSpPr>
          <p:nvPr/>
        </p:nvSpPr>
        <p:spPr bwMode="auto">
          <a:xfrm>
            <a:off x="4628147" y="3370570"/>
            <a:ext cx="4331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5205663" y="3293920"/>
            <a:ext cx="360947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>
            <a:off x="4555958" y="3370570"/>
            <a:ext cx="433137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H="1">
            <a:off x="5061284" y="3447220"/>
            <a:ext cx="72189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>
            <a:off x="4989095" y="3677171"/>
            <a:ext cx="1299411" cy="5365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>
            <a:off x="3184358" y="4060422"/>
            <a:ext cx="2021305" cy="68985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H="1">
            <a:off x="2534653" y="4060422"/>
            <a:ext cx="433137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 flipV="1">
            <a:off x="2823411" y="3063969"/>
            <a:ext cx="288758" cy="76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V="1">
            <a:off x="5638800" y="3063969"/>
            <a:ext cx="216568" cy="2299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 flipV="1">
            <a:off x="3906253" y="3140619"/>
            <a:ext cx="216568" cy="1533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3" name="Line 71"/>
          <p:cNvSpPr>
            <a:spLocks noChangeShapeType="1"/>
          </p:cNvSpPr>
          <p:nvPr/>
        </p:nvSpPr>
        <p:spPr bwMode="auto">
          <a:xfrm flipH="1" flipV="1">
            <a:off x="2101516" y="4060422"/>
            <a:ext cx="216568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H="1">
            <a:off x="5638800" y="4290372"/>
            <a:ext cx="649705" cy="38325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5" name="Line 73"/>
          <p:cNvSpPr>
            <a:spLocks noChangeShapeType="1"/>
          </p:cNvSpPr>
          <p:nvPr/>
        </p:nvSpPr>
        <p:spPr bwMode="auto">
          <a:xfrm>
            <a:off x="6432884" y="4213722"/>
            <a:ext cx="577516" cy="84315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46" name="Line 74"/>
          <p:cNvSpPr>
            <a:spLocks noChangeShapeType="1"/>
          </p:cNvSpPr>
          <p:nvPr/>
        </p:nvSpPr>
        <p:spPr bwMode="auto">
          <a:xfrm>
            <a:off x="5566611" y="4826924"/>
            <a:ext cx="1299411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grpSp>
        <p:nvGrpSpPr>
          <p:cNvPr id="47" name="Group 82"/>
          <p:cNvGrpSpPr>
            <a:grpSpLocks/>
          </p:cNvGrpSpPr>
          <p:nvPr/>
        </p:nvGrpSpPr>
        <p:grpSpPr bwMode="auto">
          <a:xfrm>
            <a:off x="6938211" y="4596973"/>
            <a:ext cx="1299411" cy="459901"/>
            <a:chOff x="1056" y="1728"/>
            <a:chExt cx="864" cy="288"/>
          </a:xfrm>
        </p:grpSpPr>
        <p:sp>
          <p:nvSpPr>
            <p:cNvPr id="48" name="Line 76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" name="Line 78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1" name="Line 79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2" name="Line 80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3" name="Line 81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4" name="Group 83"/>
          <p:cNvGrpSpPr>
            <a:grpSpLocks/>
          </p:cNvGrpSpPr>
          <p:nvPr/>
        </p:nvGrpSpPr>
        <p:grpSpPr bwMode="auto">
          <a:xfrm>
            <a:off x="5638800" y="4575814"/>
            <a:ext cx="721895" cy="459901"/>
            <a:chOff x="1056" y="1728"/>
            <a:chExt cx="864" cy="288"/>
          </a:xfrm>
        </p:grpSpPr>
        <p:sp>
          <p:nvSpPr>
            <p:cNvPr id="55" name="Line 84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6" name="Line 85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7" name="Line 86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8" name="Line 87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" name="Line 88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0" name="Line 89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1" name="Group 96"/>
          <p:cNvGrpSpPr>
            <a:grpSpLocks/>
          </p:cNvGrpSpPr>
          <p:nvPr/>
        </p:nvGrpSpPr>
        <p:grpSpPr bwMode="auto">
          <a:xfrm>
            <a:off x="585537" y="4903574"/>
            <a:ext cx="1299411" cy="459901"/>
            <a:chOff x="1056" y="1728"/>
            <a:chExt cx="864" cy="288"/>
          </a:xfrm>
        </p:grpSpPr>
        <p:sp>
          <p:nvSpPr>
            <p:cNvPr id="62" name="Line 97"/>
            <p:cNvSpPr>
              <a:spLocks noChangeShapeType="1"/>
            </p:cNvSpPr>
            <p:nvPr/>
          </p:nvSpPr>
          <p:spPr bwMode="auto">
            <a:xfrm>
              <a:off x="1056" y="187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3" name="Line 98"/>
            <p:cNvSpPr>
              <a:spLocks noChangeShapeType="1"/>
            </p:cNvSpPr>
            <p:nvPr/>
          </p:nvSpPr>
          <p:spPr bwMode="auto">
            <a:xfrm>
              <a:off x="1200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" name="Line 99"/>
            <p:cNvSpPr>
              <a:spLocks noChangeShapeType="1"/>
            </p:cNvSpPr>
            <p:nvPr/>
          </p:nvSpPr>
          <p:spPr bwMode="auto">
            <a:xfrm>
              <a:off x="148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5" name="Line 100"/>
            <p:cNvSpPr>
              <a:spLocks noChangeShapeType="1"/>
            </p:cNvSpPr>
            <p:nvPr/>
          </p:nvSpPr>
          <p:spPr bwMode="auto">
            <a:xfrm>
              <a:off x="177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6" name="Line 101"/>
            <p:cNvSpPr>
              <a:spLocks noChangeShapeType="1"/>
            </p:cNvSpPr>
            <p:nvPr/>
          </p:nvSpPr>
          <p:spPr bwMode="auto">
            <a:xfrm>
              <a:off x="1632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7" name="Line 102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8" name="Line 164"/>
          <p:cNvSpPr>
            <a:spLocks noChangeShapeType="1"/>
          </p:cNvSpPr>
          <p:nvPr/>
        </p:nvSpPr>
        <p:spPr bwMode="auto">
          <a:xfrm flipV="1">
            <a:off x="6505074" y="3907121"/>
            <a:ext cx="360947" cy="30660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271014"/>
            <a:ext cx="762000" cy="65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0" name="Object 6"/>
          <p:cNvGraphicFramePr>
            <a:graphicFrameLocks noChangeAspect="1"/>
          </p:cNvGraphicFramePr>
          <p:nvPr/>
        </p:nvGraphicFramePr>
        <p:xfrm>
          <a:off x="0" y="4800600"/>
          <a:ext cx="847725" cy="327025"/>
        </p:xfrm>
        <a:graphic>
          <a:graphicData uri="http://schemas.openxmlformats.org/presentationml/2006/ole">
            <p:oleObj spid="_x0000_s27650" name="Visio" r:id="rId7" imgW="847040" imgH="327498" progId="Visio.Drawing.11">
              <p:embed/>
            </p:oleObj>
          </a:graphicData>
        </a:graphic>
      </p:graphicFrame>
      <p:pic>
        <p:nvPicPr>
          <p:cNvPr id="7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6614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28232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2667000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509014"/>
            <a:ext cx="4857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29600" y="4038600"/>
            <a:ext cx="771525" cy="7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183261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2366014"/>
            <a:ext cx="590550" cy="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52600" y="2366014"/>
            <a:ext cx="542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9" name="Object 15"/>
          <p:cNvGraphicFramePr>
            <a:graphicFrameLocks noChangeAspect="1"/>
          </p:cNvGraphicFramePr>
          <p:nvPr/>
        </p:nvGraphicFramePr>
        <p:xfrm>
          <a:off x="2057400" y="1985014"/>
          <a:ext cx="1030287" cy="611187"/>
        </p:xfrm>
        <a:graphic>
          <a:graphicData uri="http://schemas.openxmlformats.org/presentationml/2006/ole">
            <p:oleObj spid="_x0000_s27651" name="Visio" r:id="rId13" imgW="1029600" imgH="611280" progId="Visio.Drawing.11">
              <p:link updateAutomatic="1"/>
            </p:oleObj>
          </a:graphicData>
        </a:graphic>
      </p:graphicFrame>
      <p:pic>
        <p:nvPicPr>
          <p:cNvPr id="8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34200" y="2823214"/>
            <a:ext cx="1285875" cy="67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91400" y="3810000"/>
            <a:ext cx="752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2" name="Object 18"/>
          <p:cNvGraphicFramePr>
            <a:graphicFrameLocks noChangeAspect="1"/>
          </p:cNvGraphicFramePr>
          <p:nvPr/>
        </p:nvGraphicFramePr>
        <p:xfrm>
          <a:off x="7788275" y="3429000"/>
          <a:ext cx="1355725" cy="611187"/>
        </p:xfrm>
        <a:graphic>
          <a:graphicData uri="http://schemas.openxmlformats.org/presentationml/2006/ole">
            <p:oleObj spid="_x0000_s27652" name="Visio" r:id="rId16" imgW="1355400" imgH="611280" progId="Visio.Drawing.11">
              <p:link updateAutomatic="1"/>
            </p:oleObj>
          </a:graphicData>
        </a:graphic>
      </p:graphicFrame>
      <p:pic>
        <p:nvPicPr>
          <p:cNvPr id="83" name="Picture 2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05000" y="2971800"/>
            <a:ext cx="38862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20943811">
            <a:off x="859811" y="3883514"/>
            <a:ext cx="80415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5" name="Object 24"/>
          <p:cNvGraphicFramePr>
            <a:graphicFrameLocks noChangeAspect="1"/>
          </p:cNvGraphicFramePr>
          <p:nvPr/>
        </p:nvGraphicFramePr>
        <p:xfrm>
          <a:off x="8305800" y="4876800"/>
          <a:ext cx="677863" cy="336550"/>
        </p:xfrm>
        <a:graphic>
          <a:graphicData uri="http://schemas.openxmlformats.org/presentationml/2006/ole">
            <p:oleObj spid="_x0000_s27653" name="Visio" r:id="rId19" imgW="677880" imgH="336960" progId="Visio.Drawing.11">
              <p:link updateAutomatic="1"/>
            </p:oleObj>
          </a:graphicData>
        </a:graphic>
      </p:graphicFrame>
      <p:sp>
        <p:nvSpPr>
          <p:cNvPr id="86" name="Line 66"/>
          <p:cNvSpPr>
            <a:spLocks noChangeShapeType="1"/>
          </p:cNvSpPr>
          <p:nvPr/>
        </p:nvSpPr>
        <p:spPr bwMode="auto">
          <a:xfrm flipH="1">
            <a:off x="1740568" y="4367023"/>
            <a:ext cx="577516" cy="107310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7" name="Up Arrow 86"/>
          <p:cNvSpPr/>
          <p:nvPr/>
        </p:nvSpPr>
        <p:spPr bwMode="auto">
          <a:xfrm rot="1567082">
            <a:off x="2100093" y="4569200"/>
            <a:ext cx="140453" cy="762000"/>
          </a:xfrm>
          <a:prstGeom prst="up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Up Arrow 87"/>
          <p:cNvSpPr/>
          <p:nvPr/>
        </p:nvSpPr>
        <p:spPr bwMode="auto">
          <a:xfrm rot="3551489">
            <a:off x="2748377" y="4069765"/>
            <a:ext cx="152850" cy="453746"/>
          </a:xfrm>
          <a:prstGeom prst="up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9" name="Up Arrow 88"/>
          <p:cNvSpPr/>
          <p:nvPr/>
        </p:nvSpPr>
        <p:spPr bwMode="auto">
          <a:xfrm rot="6534014">
            <a:off x="4092073" y="3517546"/>
            <a:ext cx="172553" cy="2008283"/>
          </a:xfrm>
          <a:prstGeom prst="up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Up Arrow 89"/>
          <p:cNvSpPr/>
          <p:nvPr/>
        </p:nvSpPr>
        <p:spPr bwMode="auto">
          <a:xfrm rot="6268408">
            <a:off x="6091936" y="4504383"/>
            <a:ext cx="154911" cy="1192998"/>
          </a:xfrm>
          <a:prstGeom prst="up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Up Arrow 90"/>
          <p:cNvSpPr/>
          <p:nvPr/>
        </p:nvSpPr>
        <p:spPr bwMode="auto">
          <a:xfrm rot="1567082">
            <a:off x="2210967" y="4670331"/>
            <a:ext cx="277291" cy="762000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Up Arrow 91"/>
          <p:cNvSpPr/>
          <p:nvPr/>
        </p:nvSpPr>
        <p:spPr bwMode="auto">
          <a:xfrm rot="3551489">
            <a:off x="2792647" y="4278375"/>
            <a:ext cx="283745" cy="453746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Up Arrow 92"/>
          <p:cNvSpPr/>
          <p:nvPr/>
        </p:nvSpPr>
        <p:spPr bwMode="auto">
          <a:xfrm rot="6534014">
            <a:off x="4009650" y="3758034"/>
            <a:ext cx="298644" cy="1924147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Up Arrow 93"/>
          <p:cNvSpPr/>
          <p:nvPr/>
        </p:nvSpPr>
        <p:spPr bwMode="auto">
          <a:xfrm rot="6268408">
            <a:off x="5944312" y="4736248"/>
            <a:ext cx="319053" cy="1192998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Up Arrow 94"/>
          <p:cNvSpPr/>
          <p:nvPr/>
        </p:nvSpPr>
        <p:spPr bwMode="auto">
          <a:xfrm rot="4493927">
            <a:off x="7711967" y="4728242"/>
            <a:ext cx="166428" cy="762000"/>
          </a:xfrm>
          <a:prstGeom prst="upArrow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Up Arrow 95"/>
          <p:cNvSpPr/>
          <p:nvPr/>
        </p:nvSpPr>
        <p:spPr bwMode="auto">
          <a:xfrm rot="4294116">
            <a:off x="7734245" y="4976394"/>
            <a:ext cx="277291" cy="762000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3840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QoS Support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114800" y="5334000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Media Transport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9" name="Oval Callout 98"/>
          <p:cNvSpPr/>
          <p:nvPr/>
        </p:nvSpPr>
        <p:spPr bwMode="auto">
          <a:xfrm>
            <a:off x="4572000" y="1295400"/>
            <a:ext cx="1828800" cy="685800"/>
          </a:xfrm>
          <a:prstGeom prst="wedgeEllipseCallout">
            <a:avLst>
              <a:gd name="adj1" fmla="val -36762"/>
              <a:gd name="adj2" fmla="val 70760"/>
            </a:avLst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24400" y="14478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Comic Sans MS" pitchFamily="66" charset="0"/>
              </a:rPr>
              <a:t>SIP Proxying</a:t>
            </a:r>
            <a:endParaRPr lang="en-US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33800" y="213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  <a:latin typeface="Comic Sans MS" pitchFamily="66" charset="0"/>
              </a:rPr>
              <a:t>Session Creation</a:t>
            </a:r>
            <a:endParaRPr lang="en-US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102" name="Oval Callout 101"/>
          <p:cNvSpPr/>
          <p:nvPr/>
        </p:nvSpPr>
        <p:spPr bwMode="auto">
          <a:xfrm>
            <a:off x="1143000" y="1066800"/>
            <a:ext cx="2590800" cy="685800"/>
          </a:xfrm>
          <a:prstGeom prst="wedgeEllipseCallout">
            <a:avLst>
              <a:gd name="adj1" fmla="val 7616"/>
              <a:gd name="adj2" fmla="val 90819"/>
            </a:avLst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43000" y="1219200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DNS / ENUM Lookup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4" name="Oval Callout 103"/>
          <p:cNvSpPr/>
          <p:nvPr/>
        </p:nvSpPr>
        <p:spPr bwMode="auto">
          <a:xfrm>
            <a:off x="6781800" y="1447800"/>
            <a:ext cx="2286000" cy="685800"/>
          </a:xfrm>
          <a:prstGeom prst="wedgeEllipseCallout">
            <a:avLst>
              <a:gd name="adj1" fmla="val 29542"/>
              <a:gd name="adj2" fmla="val 235952"/>
            </a:avLst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934200" y="1600200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Comic Sans MS" pitchFamily="66" charset="0"/>
              </a:rPr>
              <a:t>SIP Registration</a:t>
            </a:r>
            <a:endParaRPr lang="en-US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06" name="Oval Callout 105"/>
          <p:cNvSpPr/>
          <p:nvPr/>
        </p:nvSpPr>
        <p:spPr bwMode="auto">
          <a:xfrm>
            <a:off x="2362200" y="5638800"/>
            <a:ext cx="2362200" cy="685800"/>
          </a:xfrm>
          <a:prstGeom prst="wedgeEllipseCallout">
            <a:avLst>
              <a:gd name="adj1" fmla="val -20490"/>
              <a:gd name="adj2" fmla="val -96792"/>
            </a:avLst>
          </a:prstGeom>
          <a:blipFill>
            <a:blip r:embed="rId20"/>
            <a:tile tx="0" ty="0" sx="100000" sy="100000" flip="none" algn="tl"/>
          </a:blip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62200" y="5715000"/>
            <a:ext cx="2310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GIST + QoS NSLP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     (NSIS)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8" name="Oval Callout 107"/>
          <p:cNvSpPr/>
          <p:nvPr/>
        </p:nvSpPr>
        <p:spPr bwMode="auto">
          <a:xfrm>
            <a:off x="5410200" y="5791200"/>
            <a:ext cx="1143000" cy="457200"/>
          </a:xfrm>
          <a:prstGeom prst="wedgeEllipseCallout">
            <a:avLst>
              <a:gd name="adj1" fmla="val -40016"/>
              <a:gd name="adj2" fmla="val -68916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715000" y="58674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RTP</a:t>
            </a:r>
            <a:endParaRPr lang="en-US" dirty="0"/>
          </a:p>
        </p:txBody>
      </p:sp>
      <p:sp>
        <p:nvSpPr>
          <p:cNvPr id="110" name="Freeform 109"/>
          <p:cNvSpPr/>
          <p:nvPr/>
        </p:nvSpPr>
        <p:spPr bwMode="auto">
          <a:xfrm>
            <a:off x="7298108" y="4067798"/>
            <a:ext cx="752030" cy="393107"/>
          </a:xfrm>
          <a:custGeom>
            <a:avLst/>
            <a:gdLst>
              <a:gd name="connsiteX0" fmla="*/ 0 w 752030"/>
              <a:gd name="connsiteY0" fmla="*/ 0 h 393107"/>
              <a:gd name="connsiteX1" fmla="*/ 188008 w 752030"/>
              <a:gd name="connsiteY1" fmla="*/ 273466 h 393107"/>
              <a:gd name="connsiteX2" fmla="*/ 752030 w 752030"/>
              <a:gd name="connsiteY2" fmla="*/ 393107 h 393107"/>
              <a:gd name="connsiteX3" fmla="*/ 752030 w 752030"/>
              <a:gd name="connsiteY3" fmla="*/ 393107 h 3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030" h="393107">
                <a:moveTo>
                  <a:pt x="0" y="0"/>
                </a:moveTo>
                <a:cubicBezTo>
                  <a:pt x="31335" y="103974"/>
                  <a:pt x="62670" y="207948"/>
                  <a:pt x="188008" y="273466"/>
                </a:cubicBezTo>
                <a:cubicBezTo>
                  <a:pt x="313346" y="338984"/>
                  <a:pt x="752030" y="393107"/>
                  <a:pt x="752030" y="393107"/>
                </a:cubicBezTo>
                <a:lnTo>
                  <a:pt x="752030" y="393107"/>
                </a:lnTo>
              </a:path>
            </a:pathLst>
          </a:custGeom>
          <a:noFill/>
          <a:ln w="508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57200" y="3581400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A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86000" y="251460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B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91000" y="2667000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C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562600" y="3581400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Server D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0" y="2514600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DNS/ENUM Server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019800" y="2133600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Local Location DB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2905570" y="2391398"/>
            <a:ext cx="3922520" cy="1026920"/>
          </a:xfrm>
          <a:custGeom>
            <a:avLst/>
            <a:gdLst>
              <a:gd name="connsiteX0" fmla="*/ 0 w 3922520"/>
              <a:gd name="connsiteY0" fmla="*/ 454352 h 1026920"/>
              <a:gd name="connsiteX1" fmla="*/ 3204673 w 3922520"/>
              <a:gd name="connsiteY1" fmla="*/ 95428 h 1026920"/>
              <a:gd name="connsiteX2" fmla="*/ 3922520 w 3922520"/>
              <a:gd name="connsiteY2" fmla="*/ 1026920 h 1026920"/>
              <a:gd name="connsiteX3" fmla="*/ 3922520 w 3922520"/>
              <a:gd name="connsiteY3" fmla="*/ 1026920 h 10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2520" h="1026920">
                <a:moveTo>
                  <a:pt x="0" y="454352"/>
                </a:moveTo>
                <a:cubicBezTo>
                  <a:pt x="1275460" y="227176"/>
                  <a:pt x="2550920" y="0"/>
                  <a:pt x="3204673" y="95428"/>
                </a:cubicBezTo>
                <a:cubicBezTo>
                  <a:pt x="3858426" y="190856"/>
                  <a:pt x="3922520" y="1026920"/>
                  <a:pt x="3922520" y="1026920"/>
                </a:cubicBezTo>
                <a:lnTo>
                  <a:pt x="3922520" y="1026920"/>
                </a:lnTo>
              </a:path>
            </a:pathLst>
          </a:custGeom>
          <a:noFill/>
          <a:ln w="508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SIP Server Overload: The Family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267200" y="914400"/>
            <a:ext cx="15240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SIP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14600" y="19050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3600" y="2057400"/>
            <a:ext cx="2133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Registrar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Server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4800" y="3733800"/>
            <a:ext cx="2895600" cy="609600"/>
          </a:xfrm>
          <a:prstGeom prst="roundRect">
            <a:avLst/>
          </a:prstGeom>
          <a:solidFill>
            <a:srgbClr val="66FF33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05200" y="3733800"/>
            <a:ext cx="28956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Unknown Overload Source/Destination Scope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00400" y="4724400"/>
            <a:ext cx="1981200" cy="609600"/>
          </a:xfrm>
          <a:prstGeom prst="roundRect">
            <a:avLst/>
          </a:prstGeom>
          <a:solidFill>
            <a:srgbClr val="C8FF00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UDP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18" idx="2"/>
            <a:endCxn id="12" idx="0"/>
          </p:cNvCxnSpPr>
          <p:nvPr/>
        </p:nvCxnSpPr>
        <p:spPr bwMode="auto">
          <a:xfrm rot="5400000">
            <a:off x="1905000" y="3200400"/>
            <a:ext cx="381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8" idx="2"/>
            <a:endCxn id="13" idx="0"/>
          </p:cNvCxnSpPr>
          <p:nvPr/>
        </p:nvCxnSpPr>
        <p:spPr bwMode="auto">
          <a:xfrm rot="16200000" flipH="1">
            <a:off x="3505200" y="2286000"/>
            <a:ext cx="381000" cy="2514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3" idx="2"/>
            <a:endCxn id="15" idx="0"/>
          </p:cNvCxnSpPr>
          <p:nvPr/>
        </p:nvCxnSpPr>
        <p:spPr bwMode="auto">
          <a:xfrm rot="5400000">
            <a:off x="4381500" y="4152900"/>
            <a:ext cx="381000" cy="762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3" idx="2"/>
          </p:cNvCxnSpPr>
          <p:nvPr/>
        </p:nvCxnSpPr>
        <p:spPr bwMode="auto">
          <a:xfrm rot="16200000" flipH="1">
            <a:off x="5524500" y="3771900"/>
            <a:ext cx="381000" cy="1524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10" idx="0"/>
          </p:cNvCxnSpPr>
          <p:nvPr/>
        </p:nvCxnSpPr>
        <p:spPr bwMode="auto">
          <a:xfrm rot="10800000" flipV="1">
            <a:off x="3505200" y="1524000"/>
            <a:ext cx="1524000" cy="3810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11" idx="0"/>
          </p:cNvCxnSpPr>
          <p:nvPr/>
        </p:nvCxnSpPr>
        <p:spPr bwMode="auto">
          <a:xfrm>
            <a:off x="5029200" y="15240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1447800" y="27432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Proxy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 to Proxy 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886200" y="2819400"/>
            <a:ext cx="1981200" cy="609600"/>
          </a:xfrm>
          <a:prstGeom prst="round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Proxy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477000" y="2819400"/>
            <a:ext cx="1981200" cy="6096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UA to Registrar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rPr>
              <a:t>Overload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Arrow Connector 20"/>
          <p:cNvCxnSpPr>
            <a:stCxn id="10" idx="2"/>
            <a:endCxn id="19" idx="0"/>
          </p:cNvCxnSpPr>
          <p:nvPr/>
        </p:nvCxnSpPr>
        <p:spPr bwMode="auto">
          <a:xfrm rot="16200000" flipH="1">
            <a:off x="4038600" y="1981200"/>
            <a:ext cx="304800" cy="13716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0" idx="2"/>
            <a:endCxn id="18" idx="0"/>
          </p:cNvCxnSpPr>
          <p:nvPr/>
        </p:nvCxnSpPr>
        <p:spPr bwMode="auto">
          <a:xfrm rot="5400000">
            <a:off x="2857500" y="2095500"/>
            <a:ext cx="228600" cy="10668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1" idx="2"/>
            <a:endCxn id="20" idx="0"/>
          </p:cNvCxnSpPr>
          <p:nvPr/>
        </p:nvCxnSpPr>
        <p:spPr bwMode="auto">
          <a:xfrm rot="16200000" flipH="1">
            <a:off x="7162800" y="2514600"/>
            <a:ext cx="152400" cy="4572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Connector 39"/>
          <p:cNvCxnSpPr>
            <a:stCxn id="19" idx="3"/>
            <a:endCxn id="20" idx="1"/>
          </p:cNvCxnSpPr>
          <p:nvPr/>
        </p:nvCxnSpPr>
        <p:spPr bwMode="auto">
          <a:xfrm>
            <a:off x="5867400" y="3124200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/>
          <p:cNvCxnSpPr>
            <a:stCxn id="12" idx="2"/>
            <a:endCxn id="27" idx="0"/>
          </p:cNvCxnSpPr>
          <p:nvPr/>
        </p:nvCxnSpPr>
        <p:spPr bwMode="auto">
          <a:xfrm rot="5400000">
            <a:off x="1352550" y="4400550"/>
            <a:ext cx="457200" cy="3429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228600" y="4800600"/>
            <a:ext cx="2362200" cy="990600"/>
          </a:xfrm>
          <a:prstGeom prst="ellipse">
            <a:avLst/>
          </a:prstGeom>
          <a:solidFill>
            <a:srgbClr val="66FF33">
              <a:alpha val="50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4800600"/>
            <a:ext cx="2057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Filter-based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133600" y="5562600"/>
            <a:ext cx="2819400" cy="838200"/>
          </a:xfrm>
          <a:prstGeom prst="ellipse">
            <a:avLst/>
          </a:prstGeom>
          <a:solidFill>
            <a:srgbClr val="C8FF00">
              <a:alpha val="49804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4600" y="5562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Application Layer Feedback-based SIP Overload Control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4" name="Straight Arrow Connector 33"/>
          <p:cNvCxnSpPr>
            <a:stCxn id="15" idx="2"/>
            <a:endCxn id="32" idx="0"/>
          </p:cNvCxnSpPr>
          <p:nvPr/>
        </p:nvCxnSpPr>
        <p:spPr bwMode="auto">
          <a:xfrm rot="5400000">
            <a:off x="3848100" y="5219700"/>
            <a:ext cx="228600" cy="4572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ounded Rectangle 35"/>
          <p:cNvSpPr/>
          <p:nvPr/>
        </p:nvSpPr>
        <p:spPr bwMode="auto">
          <a:xfrm>
            <a:off x="5486400" y="4724400"/>
            <a:ext cx="1981200" cy="609600"/>
          </a:xfrm>
          <a:prstGeom prst="roundRect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TCP-based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257800" y="5562600"/>
            <a:ext cx="3810000" cy="838200"/>
          </a:xfrm>
          <a:prstGeom prst="ellipse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7800" y="55626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Does TCP w/ small Sndbuffer </a:t>
            </a:r>
          </a:p>
          <a:p>
            <a:pPr algn="ctr"/>
            <a:r>
              <a:rPr lang="en-US" dirty="0" smtClean="0"/>
              <a:t>solve the overload problem? </a:t>
            </a:r>
          </a:p>
          <a:p>
            <a:pPr algn="ctr"/>
            <a:r>
              <a:rPr lang="en-US" dirty="0" smtClean="0"/>
              <a:t>How about fairness?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6" idx="2"/>
            <a:endCxn id="45" idx="0"/>
          </p:cNvCxnSpPr>
          <p:nvPr/>
        </p:nvCxnSpPr>
        <p:spPr bwMode="auto">
          <a:xfrm rot="16200000" flipH="1">
            <a:off x="6724650" y="5086350"/>
            <a:ext cx="228600" cy="7239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Oval 48"/>
          <p:cNvSpPr/>
          <p:nvPr/>
        </p:nvSpPr>
        <p:spPr bwMode="auto">
          <a:xfrm>
            <a:off x="7010400" y="3657600"/>
            <a:ext cx="1981200" cy="914400"/>
          </a:xfrm>
          <a:prstGeom prst="ellipse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66FF33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86600" y="3810000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backoff?</a:t>
            </a:r>
          </a:p>
          <a:p>
            <a:r>
              <a:rPr lang="en-US" dirty="0" smtClean="0"/>
              <a:t>Offline feedback?</a:t>
            </a:r>
          </a:p>
        </p:txBody>
      </p:sp>
      <p:cxnSp>
        <p:nvCxnSpPr>
          <p:cNvPr id="51" name="Straight Arrow Connector 50"/>
          <p:cNvCxnSpPr>
            <a:stCxn id="20" idx="2"/>
            <a:endCxn id="49" idx="0"/>
          </p:cNvCxnSpPr>
          <p:nvPr/>
        </p:nvCxnSpPr>
        <p:spPr bwMode="auto">
          <a:xfrm rot="16200000" flipH="1">
            <a:off x="7620000" y="3276600"/>
            <a:ext cx="228600" cy="5334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on SIP Overload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Qualitative comparison of overload in ISUP/SS7 and SIP networks [ejzak2004] </a:t>
            </a:r>
          </a:p>
          <a:p>
            <a:pPr lvl="1"/>
            <a:r>
              <a:rPr lang="en-US" dirty="0" smtClean="0"/>
              <a:t>Protocol-independent overload control framework GOCAP. Not clear how to map to SIP and no performance results yet</a:t>
            </a:r>
            <a:r>
              <a:rPr lang="en-US" sz="1200" dirty="0" smtClean="0"/>
              <a:t> </a:t>
            </a:r>
            <a:r>
              <a:rPr lang="en-US" dirty="0" smtClean="0"/>
              <a:t>[whitehead2005]</a:t>
            </a:r>
          </a:p>
          <a:p>
            <a:pPr lvl="1"/>
            <a:r>
              <a:rPr lang="en-US" dirty="0" smtClean="0"/>
              <a:t>Experimental results of SIP proxy overload performance [nahum2007] </a:t>
            </a:r>
          </a:p>
          <a:p>
            <a:pPr lvl="1"/>
            <a:r>
              <a:rPr lang="en-US" dirty="0" smtClean="0"/>
              <a:t>Simulation study of SIP priority queuing and queue-length threshold based SIP overload control [ohta2006] </a:t>
            </a:r>
          </a:p>
          <a:p>
            <a:pPr lvl="1"/>
            <a:r>
              <a:rPr lang="en-US" dirty="0" smtClean="0"/>
              <a:t>Preliminary results for static load SIP overload performance on a rate-based feedback scheme [neol2007]</a:t>
            </a:r>
          </a:p>
          <a:p>
            <a:pPr lvl="1"/>
            <a:r>
              <a:rPr lang="en-US" dirty="0" smtClean="0"/>
              <a:t>SIP overload results for processor based feedback scheme, preliminary results for TCP transport based overload control [volker2008]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NSIS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Designed NSIS Signaling operation over IP Tunnel mechanism</a:t>
            </a:r>
          </a:p>
          <a:p>
            <a:pPr lvl="1"/>
            <a:r>
              <a:rPr lang="en-US" dirty="0" smtClean="0"/>
              <a:t>Conducted Internet routing dynamics measurement and made recommendations on how NSIS interact with routing dynamics</a:t>
            </a:r>
          </a:p>
          <a:p>
            <a:pPr lvl="1"/>
            <a:r>
              <a:rPr lang="en-US" dirty="0" smtClean="0"/>
              <a:t>Proposed a complementary route change detection method for NSIS</a:t>
            </a:r>
          </a:p>
          <a:p>
            <a:endParaRPr lang="en-US" dirty="0" smtClean="0"/>
          </a:p>
          <a:p>
            <a:r>
              <a:rPr lang="en-US" dirty="0" smtClean="0"/>
              <a:t>ENUM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first published comprehensive evaluation of three main ENUM servers and identified potential improvements. </a:t>
            </a:r>
          </a:p>
          <a:p>
            <a:endParaRPr lang="en-US" dirty="0" smtClean="0"/>
          </a:p>
          <a:p>
            <a:r>
              <a:rPr lang="en-US" dirty="0" smtClean="0"/>
              <a:t>SIP-TLS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first comprehensive study of SIP server over TLS (results to be submitted for publication).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AD36-3ED1-4A55-8934-0675E6F16058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SIP server overload: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Introduced a new SIP dynamic session estimation algorithm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Proposed the fairness notions in SIP overload control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Proposed three new window-based SIP overload control algorithms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Published the first comprehensive evaluation comparing major types of feedback-based SIP overload control algorithms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Proposed the filter based SIP server overload control complimentary to the feedback based approach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8DA4-3FD5-4E83-B625-7C32C5615692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 and Technical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5738" lvl="1" indent="0">
              <a:spcBef>
                <a:spcPct val="0"/>
              </a:spcBef>
            </a:pPr>
            <a:endParaRPr lang="en-U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Charles Shen, Henning Schulzrinne, Erich Nahum, SIP Server Overload Control: Design and Evaluation, pages 149-173, Volume 5310/2008, Principles, Systems and Applications of IP Telecommunications Services and Security for Next Generation Networks  (IPTComm 2008).</a:t>
            </a: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endParaRPr lang="en-U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Charles Shen, Henning Schulzrinne, Arata Koike, A Session Initiation Protocol (SIP) Load Control Event Package, draft-shen-sipping-load-control-event-package-01.txt, IETF SIPPING Working Group, Work in Progress. Nov 3, 2008</a:t>
            </a: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endParaRPr lang="en-U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Charles Shen, Henning Schulzrinne et. al., NSIS Operation Over IP Tunnels, draft-ietf-nsis-tunnel-05.txt, IETF NSIS Working Group, Work in Progress. November 3, 2008</a:t>
            </a: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endParaRPr lang="en-U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Charles Shen, Henning Schulzrinne, Measurement and Evaluation of ENUM Server Performance,  pages 1967-1972, Proc. IEEE International Conference on Communications, June 2007</a:t>
            </a: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endParaRPr lang="en-U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Charles Shen, Henning Schulzrinne, </a:t>
            </a:r>
            <a:r>
              <a:rPr lang="en-US" sz="1400" dirty="0" smtClean="0"/>
              <a:t>A VoIP Privacy Mechanism and its Application in VoIP Peering for Voice Service Provider Topology and Identity Hiding, Technical Report, No. cucs-039-06, Columbia University Computer Science Department, Oct. 2006</a:t>
            </a: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endParaRPr lang="en-U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Charles Shen, Henning Schulzrinne et. al., Routing Dynamics Measurement and Detection for Next Step Internet Signaling Protocol,  pages 115-126, Proc. IEEE End-to-End Monitoring Techniques and Services Workshop, 2005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185738" lvl="1" indent="0">
              <a:spcBef>
                <a:spcPct val="0"/>
              </a:spcBef>
              <a:buFont typeface="Wingdings" pitchFamily="2" charset="2"/>
              <a:buChar char="q"/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</a:pPr>
            <a:endParaRPr lang="en-US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marL="185738" lvl="1" indent="0">
              <a:spcBef>
                <a:spcPct val="0"/>
              </a:spcBef>
            </a:pPr>
            <a:endParaRPr lang="en-US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3F89-0B5A-409A-BC02-7FA472717AF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52400" y="1066800"/>
          <a:ext cx="8763000" cy="485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462"/>
                <a:gridCol w="6953738"/>
                <a:gridCol w="685800"/>
              </a:tblGrid>
              <a:tr h="34146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Time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Work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Prog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11582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 Jan.</a:t>
                      </a:r>
                      <a:r>
                        <a:rPr lang="en-US" sz="1600" baseline="0" dirty="0" smtClean="0"/>
                        <a:t> 2009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 Implement TCP-based SIP Server Infrastructure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over OPNET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 Continue working with IETF SIP overload design team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Complete and submit the SIP TLS 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dirty="0" smtClean="0"/>
                        <a:t>Submit NSIS over IP tunnels work for IETF working group last 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Feb. 2009 ~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 Investigate SIP server overload over TCP, propose &amp;</a:t>
                      </a:r>
                      <a:r>
                        <a:rPr lang="en-US" sz="1600" baseline="0" dirty="0" smtClean="0"/>
                        <a:t> evaluate </a:t>
                      </a:r>
                      <a:r>
                        <a:rPr lang="en-US" sz="1600" dirty="0" smtClean="0"/>
                        <a:t>solutions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 Update the filter-based SIP server overload control design document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Apr. 2009 ~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Implement the client-to-server simulation infrastructure in OPNET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Review the SIP client-to-server overload (avalanche restart) problem and propose potential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Jun. 2009 ~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Implement proposed solutions for SIP client-to-server overload in OPNET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Investigate &amp; evaluate the proposed solutions &amp; make recommendations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06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Sep. 2009 ~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Start to write my thesis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9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Dec. 2009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Defend my thesis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3984-A529-4633-83B4-D236BBC6E02C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4419600" y="5029200"/>
            <a:ext cx="4267200" cy="4571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>
                <a:latin typeface="Comic Sans MS" pitchFamily="66" charset="0"/>
              </a:rPr>
              <a:t>UDP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304800" y="5029199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>
                <a:latin typeface="Comic Sans MS" pitchFamily="66" charset="0"/>
              </a:rPr>
              <a:t>TCP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5638800" y="1981200"/>
            <a:ext cx="1600200" cy="46037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rgbClr val="C00000"/>
                </a:solidFill>
                <a:latin typeface="Comic Sans MS" pitchFamily="66" charset="0"/>
              </a:rPr>
              <a:t>DNS/ENUM</a:t>
            </a:r>
            <a:endParaRPr kumimoji="1" lang="en-GB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1524000" y="1981200"/>
            <a:ext cx="1219200" cy="46037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rgbClr val="FF33CC"/>
                </a:solidFill>
                <a:latin typeface="Comic Sans MS" pitchFamily="66" charset="0"/>
              </a:rPr>
              <a:t>SIP</a:t>
            </a:r>
            <a:endParaRPr kumimoji="1" lang="en-GB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134173" name="AutoShape 29"/>
          <p:cNvSpPr>
            <a:spLocks noChangeArrowheads="1"/>
          </p:cNvSpPr>
          <p:nvPr/>
        </p:nvSpPr>
        <p:spPr bwMode="auto">
          <a:xfrm>
            <a:off x="304800" y="5791199"/>
            <a:ext cx="84582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IP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2286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latin typeface="Comic Sans MS" pitchFamily="66" charset="0"/>
              </a:rPr>
              <a:t>HTTP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85" name="AutoShape 41"/>
          <p:cNvSpPr>
            <a:spLocks noChangeArrowheads="1"/>
          </p:cNvSpPr>
          <p:nvPr/>
        </p:nvSpPr>
        <p:spPr bwMode="auto">
          <a:xfrm>
            <a:off x="7620000" y="2819400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latin typeface="Comic Sans MS" pitchFamily="66" charset="0"/>
              </a:rPr>
              <a:t>RTP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/>
          <a:lstStyle/>
          <a:p>
            <a:r>
              <a:rPr lang="en-US" dirty="0" smtClean="0"/>
              <a:t>The Protocol Zoo</a:t>
            </a:r>
            <a:endParaRPr lang="en-US" dirty="0"/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971800" y="3200400"/>
            <a:ext cx="2514600" cy="46037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rgbClr val="7030A0"/>
                </a:solidFill>
                <a:latin typeface="Comic Sans MS" pitchFamily="66" charset="0"/>
              </a:rPr>
              <a:t>GIST</a:t>
            </a:r>
            <a:endParaRPr kumimoji="1"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4953000" y="4495799"/>
            <a:ext cx="1371600" cy="228600"/>
          </a:xfrm>
          <a:prstGeom prst="roundRect">
            <a:avLst>
              <a:gd name="adj" fmla="val 16667"/>
            </a:avLst>
          </a:prstGeom>
          <a:solidFill>
            <a:srgbClr val="7030A0">
              <a:alpha val="64000"/>
            </a:srgbClr>
          </a:solidFill>
          <a:ln w="254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DTLS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52" name="AutoShape 47"/>
          <p:cNvSpPr>
            <a:spLocks noChangeArrowheads="1"/>
          </p:cNvSpPr>
          <p:nvPr/>
        </p:nvSpPr>
        <p:spPr bwMode="auto">
          <a:xfrm>
            <a:off x="1905000" y="4495799"/>
            <a:ext cx="1752600" cy="228600"/>
          </a:xfrm>
          <a:prstGeom prst="roundRect">
            <a:avLst>
              <a:gd name="adj" fmla="val 16667"/>
            </a:avLst>
          </a:prstGeom>
          <a:solidFill>
            <a:srgbClr val="7030A0">
              <a:alpha val="64000"/>
            </a:srgbClr>
          </a:solidFill>
          <a:ln w="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TLS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2819400" y="2514600"/>
            <a:ext cx="1371600" cy="460375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rgbClr val="7030A0"/>
                </a:solidFill>
                <a:latin typeface="Comic Sans MS" pitchFamily="66" charset="0"/>
              </a:rPr>
              <a:t>QoS NSLP</a:t>
            </a:r>
            <a:endParaRPr kumimoji="1"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4343400" y="2514600"/>
            <a:ext cx="1295400" cy="4603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NAT NSLP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55" name="AutoShape 48"/>
          <p:cNvSpPr>
            <a:spLocks noChangeArrowheads="1"/>
          </p:cNvSpPr>
          <p:nvPr/>
        </p:nvSpPr>
        <p:spPr bwMode="auto">
          <a:xfrm>
            <a:off x="7315200" y="16764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009900">
              <a:alpha val="28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Media encap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G.711, H.261</a:t>
            </a:r>
            <a:endParaRPr kumimoji="1" lang="en-GB" b="1" dirty="0">
              <a:latin typeface="Comic Sans MS" pitchFamily="66" charset="0"/>
            </a:endParaRPr>
          </a:p>
        </p:txBody>
      </p:sp>
      <p:cxnSp>
        <p:nvCxnSpPr>
          <p:cNvPr id="57" name="Straight Arrow Connector 56"/>
          <p:cNvCxnSpPr>
            <a:stCxn id="134183" idx="2"/>
          </p:cNvCxnSpPr>
          <p:nvPr/>
        </p:nvCxnSpPr>
        <p:spPr bwMode="auto">
          <a:xfrm rot="16200000" flipH="1">
            <a:off x="-189706" y="3469481"/>
            <a:ext cx="2207418" cy="15160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-532606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>
            <a:off x="1181894" y="3466306"/>
            <a:ext cx="20574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5400000">
            <a:off x="5830094" y="4380706"/>
            <a:ext cx="228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5400000">
            <a:off x="5182394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3" idx="2"/>
          </p:cNvCxnSpPr>
          <p:nvPr/>
        </p:nvCxnSpPr>
        <p:spPr bwMode="auto">
          <a:xfrm rot="16200000" flipH="1">
            <a:off x="3392488" y="3087687"/>
            <a:ext cx="225427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16200000" flipH="1">
            <a:off x="4838700" y="3086100"/>
            <a:ext cx="228602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rot="5400000">
            <a:off x="1882775" y="5660230"/>
            <a:ext cx="34845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6859588" y="5637213"/>
            <a:ext cx="301625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3352800" y="4800599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2514600" y="4114800"/>
            <a:ext cx="2590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108"/>
          <p:cNvSpPr/>
          <p:nvPr/>
        </p:nvSpPr>
        <p:spPr bwMode="auto">
          <a:xfrm>
            <a:off x="4114800" y="4800599"/>
            <a:ext cx="45719" cy="4571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Arial" charset="0"/>
              <a:cs typeface="Arial" charset="0"/>
            </a:endParaRPr>
          </a:p>
        </p:txBody>
      </p:sp>
      <p:cxnSp>
        <p:nvCxnSpPr>
          <p:cNvPr id="115" name="Straight Arrow Connector 114"/>
          <p:cNvCxnSpPr>
            <a:stCxn id="55" idx="2"/>
            <a:endCxn id="134185" idx="0"/>
          </p:cNvCxnSpPr>
          <p:nvPr/>
        </p:nvCxnSpPr>
        <p:spPr bwMode="auto">
          <a:xfrm rot="16200000" flipH="1">
            <a:off x="7905750" y="2533650"/>
            <a:ext cx="533400" cy="381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457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Web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3716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Management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0400" y="106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Support: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QoS, NAT/FW …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10200" y="106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Support: Location Service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390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Media Transport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3505200" y="38100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7429501" y="4152899"/>
            <a:ext cx="1752600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rot="5400000">
            <a:off x="2590403" y="4877196"/>
            <a:ext cx="305594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 rot="5400000">
            <a:off x="2858295" y="4076701"/>
            <a:ext cx="837407" cy="795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/>
          <p:nvPr/>
        </p:nvCxnSpPr>
        <p:spPr bwMode="auto">
          <a:xfrm rot="5400000">
            <a:off x="5487194" y="4876006"/>
            <a:ext cx="304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rot="5400000">
            <a:off x="457994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066800" y="3048000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5400000">
            <a:off x="1334294" y="3771106"/>
            <a:ext cx="1447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5400000">
            <a:off x="762794" y="2742406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 rot="5400000">
            <a:off x="3048794" y="4342606"/>
            <a:ext cx="137080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rot="5400000">
            <a:off x="4191000" y="43434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rot="5400000">
            <a:off x="1448594" y="3352006"/>
            <a:ext cx="1828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2362200" y="42672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 rot="5400000">
            <a:off x="4344194" y="4647406"/>
            <a:ext cx="7620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Straight Arrow Connector 198"/>
          <p:cNvCxnSpPr/>
          <p:nvPr/>
        </p:nvCxnSpPr>
        <p:spPr bwMode="auto">
          <a:xfrm rot="5400000">
            <a:off x="3162300" y="4152902"/>
            <a:ext cx="685800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 rot="5400000">
            <a:off x="4839493" y="4075907"/>
            <a:ext cx="838202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rot="5400000">
            <a:off x="5182394" y="3123406"/>
            <a:ext cx="1371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rot="5400000">
            <a:off x="1677194" y="3275806"/>
            <a:ext cx="1676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 rot="16200000" flipH="1">
            <a:off x="4914900" y="4305300"/>
            <a:ext cx="381002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>
            <a:off x="5334794" y="3199606"/>
            <a:ext cx="15240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3886200" y="3962400"/>
            <a:ext cx="2209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Arrow Connector 242"/>
          <p:cNvCxnSpPr/>
          <p:nvPr/>
        </p:nvCxnSpPr>
        <p:spPr bwMode="auto">
          <a:xfrm rot="5400000">
            <a:off x="3353198" y="4495402"/>
            <a:ext cx="1066800" cy="796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rot="5400000">
            <a:off x="7506494" y="3771106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>
            <a:off x="5943600" y="4267200"/>
            <a:ext cx="2057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/>
          <p:cNvSpPr>
            <a:spLocks noChangeArrowheads="1"/>
          </p:cNvSpPr>
          <p:nvPr/>
        </p:nvSpPr>
        <p:spPr bwMode="auto">
          <a:xfrm>
            <a:off x="4419600" y="5029200"/>
            <a:ext cx="4267200" cy="4571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>
                <a:latin typeface="Comic Sans MS" pitchFamily="66" charset="0"/>
              </a:rPr>
              <a:t>UDP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50" name="AutoShape 6"/>
          <p:cNvSpPr>
            <a:spLocks noChangeArrowheads="1"/>
          </p:cNvSpPr>
          <p:nvPr/>
        </p:nvSpPr>
        <p:spPr bwMode="auto">
          <a:xfrm>
            <a:off x="304800" y="5029199"/>
            <a:ext cx="3886200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TCP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51" name="AutoShape 7"/>
          <p:cNvSpPr>
            <a:spLocks noChangeArrowheads="1"/>
          </p:cNvSpPr>
          <p:nvPr/>
        </p:nvSpPr>
        <p:spPr bwMode="auto">
          <a:xfrm>
            <a:off x="5638800" y="1981200"/>
            <a:ext cx="1600200" cy="4603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DNS/ENUM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15240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SIP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73" name="AutoShape 29"/>
          <p:cNvSpPr>
            <a:spLocks noChangeArrowheads="1"/>
          </p:cNvSpPr>
          <p:nvPr/>
        </p:nvSpPr>
        <p:spPr bwMode="auto">
          <a:xfrm>
            <a:off x="304800" y="5791199"/>
            <a:ext cx="8458200" cy="45720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latin typeface="Comic Sans MS" pitchFamily="66" charset="0"/>
              </a:rPr>
              <a:t>IP</a:t>
            </a:r>
            <a:endParaRPr kumimoji="1" lang="en-GB" b="1" dirty="0">
              <a:latin typeface="Comic Sans MS" pitchFamily="66" charset="0"/>
            </a:endParaRPr>
          </a:p>
        </p:txBody>
      </p: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228600" y="1981200"/>
            <a:ext cx="12192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HTTP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4185" name="AutoShape 41"/>
          <p:cNvSpPr>
            <a:spLocks noChangeArrowheads="1"/>
          </p:cNvSpPr>
          <p:nvPr/>
        </p:nvSpPr>
        <p:spPr bwMode="auto">
          <a:xfrm>
            <a:off x="7620000" y="2819400"/>
            <a:ext cx="1143000" cy="4572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RTP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85800"/>
          </a:xfrm>
        </p:spPr>
        <p:txBody>
          <a:bodyPr/>
          <a:lstStyle/>
          <a:p>
            <a:r>
              <a:rPr lang="en-US" dirty="0" smtClean="0"/>
              <a:t>The Protocol Zoo</a:t>
            </a:r>
            <a:endParaRPr lang="en-US" dirty="0"/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2971800" y="3200400"/>
            <a:ext cx="25146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GIST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4953000" y="4495799"/>
            <a:ext cx="1371600" cy="228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254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DTLS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AutoShape 47"/>
          <p:cNvSpPr>
            <a:spLocks noChangeArrowheads="1"/>
          </p:cNvSpPr>
          <p:nvPr/>
        </p:nvSpPr>
        <p:spPr bwMode="auto">
          <a:xfrm>
            <a:off x="1905000" y="4495799"/>
            <a:ext cx="1752600" cy="228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TLS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>
            <a:off x="2819400" y="2514600"/>
            <a:ext cx="13716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QoS NSLP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4343400" y="2514600"/>
            <a:ext cx="1295400" cy="4603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NAT NSLP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AutoShape 48"/>
          <p:cNvSpPr>
            <a:spLocks noChangeArrowheads="1"/>
          </p:cNvSpPr>
          <p:nvPr/>
        </p:nvSpPr>
        <p:spPr bwMode="auto">
          <a:xfrm>
            <a:off x="7315200" y="1676400"/>
            <a:ext cx="1676400" cy="6096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Media encap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de-DE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G.711, H.261</a:t>
            </a:r>
            <a:endParaRPr kumimoji="1" lang="en-GB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7" name="Straight Arrow Connector 56"/>
          <p:cNvCxnSpPr>
            <a:stCxn id="134183" idx="2"/>
          </p:cNvCxnSpPr>
          <p:nvPr/>
        </p:nvCxnSpPr>
        <p:spPr bwMode="auto">
          <a:xfrm rot="16200000" flipH="1">
            <a:off x="-189706" y="3469481"/>
            <a:ext cx="2207418" cy="15160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-532606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>
            <a:off x="1181894" y="3466306"/>
            <a:ext cx="20574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5400000">
            <a:off x="5830094" y="4380706"/>
            <a:ext cx="228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rot="5400000">
            <a:off x="5182394" y="3733006"/>
            <a:ext cx="2590800" cy="158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53" idx="2"/>
          </p:cNvCxnSpPr>
          <p:nvPr/>
        </p:nvCxnSpPr>
        <p:spPr bwMode="auto">
          <a:xfrm rot="16200000" flipH="1">
            <a:off x="3392488" y="3087687"/>
            <a:ext cx="225427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16200000" flipH="1">
            <a:off x="4838700" y="3086100"/>
            <a:ext cx="228602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rot="5400000">
            <a:off x="1882775" y="5660230"/>
            <a:ext cx="34845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6859588" y="5637213"/>
            <a:ext cx="301625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3352800" y="4800599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2514600" y="4114800"/>
            <a:ext cx="2590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Oval 108"/>
          <p:cNvSpPr/>
          <p:nvPr/>
        </p:nvSpPr>
        <p:spPr bwMode="auto">
          <a:xfrm>
            <a:off x="4114800" y="4800599"/>
            <a:ext cx="45719" cy="457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omic Sans MS" pitchFamily="66" charset="0"/>
              <a:ea typeface="Arial" charset="0"/>
              <a:cs typeface="Arial" charset="0"/>
            </a:endParaRPr>
          </a:p>
        </p:txBody>
      </p:sp>
      <p:cxnSp>
        <p:nvCxnSpPr>
          <p:cNvPr id="115" name="Straight Arrow Connector 114"/>
          <p:cNvCxnSpPr>
            <a:stCxn id="55" idx="2"/>
            <a:endCxn id="134185" idx="0"/>
          </p:cNvCxnSpPr>
          <p:nvPr/>
        </p:nvCxnSpPr>
        <p:spPr bwMode="auto">
          <a:xfrm rot="16200000" flipH="1">
            <a:off x="7905750" y="2533650"/>
            <a:ext cx="533400" cy="38100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457200" y="1143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Web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3716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Management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200400" y="106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Session Support: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QoS, NAT/FW …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10200" y="1066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Session Support: Location Service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2390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Media Transport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3505200" y="38100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7429501" y="4152899"/>
            <a:ext cx="1752600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rot="5400000">
            <a:off x="2590403" y="4877196"/>
            <a:ext cx="305594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/>
          <p:nvPr/>
        </p:nvCxnSpPr>
        <p:spPr bwMode="auto">
          <a:xfrm rot="5400000">
            <a:off x="2858295" y="4076701"/>
            <a:ext cx="837407" cy="795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/>
          <p:nvPr/>
        </p:nvCxnSpPr>
        <p:spPr bwMode="auto">
          <a:xfrm rot="5400000">
            <a:off x="5334794" y="4876006"/>
            <a:ext cx="304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rot="5400000">
            <a:off x="457994" y="3733006"/>
            <a:ext cx="2590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>
            <a:off x="1066800" y="3048000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5400000">
            <a:off x="1334294" y="3771106"/>
            <a:ext cx="14478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rot="5400000">
            <a:off x="762794" y="2742406"/>
            <a:ext cx="609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 rot="5400000">
            <a:off x="3048794" y="4342606"/>
            <a:ext cx="1370806" cy="794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rot="5400000">
            <a:off x="4191000" y="43434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 rot="5400000">
            <a:off x="1448594" y="3352006"/>
            <a:ext cx="1828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2362200" y="4267200"/>
            <a:ext cx="23622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 rot="5400000">
            <a:off x="4344194" y="4647406"/>
            <a:ext cx="762000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Straight Arrow Connector 198"/>
          <p:cNvCxnSpPr/>
          <p:nvPr/>
        </p:nvCxnSpPr>
        <p:spPr bwMode="auto">
          <a:xfrm rot="5400000">
            <a:off x="3162300" y="4152902"/>
            <a:ext cx="685800" cy="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 rot="5400000">
            <a:off x="4839493" y="4075907"/>
            <a:ext cx="838202" cy="158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rot="5400000">
            <a:off x="5182394" y="3123406"/>
            <a:ext cx="1371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rot="5400000">
            <a:off x="1677194" y="3275806"/>
            <a:ext cx="1676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Arrow Connector 220"/>
          <p:cNvCxnSpPr/>
          <p:nvPr/>
        </p:nvCxnSpPr>
        <p:spPr bwMode="auto">
          <a:xfrm rot="16200000" flipH="1">
            <a:off x="4914900" y="4305300"/>
            <a:ext cx="381002" cy="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rot="5400000">
            <a:off x="5334794" y="3199606"/>
            <a:ext cx="15240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>
            <a:off x="3886200" y="3962400"/>
            <a:ext cx="22098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Arrow Connector 242"/>
          <p:cNvCxnSpPr/>
          <p:nvPr/>
        </p:nvCxnSpPr>
        <p:spPr bwMode="auto">
          <a:xfrm rot="5400000">
            <a:off x="3353198" y="4495402"/>
            <a:ext cx="1066800" cy="796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rot="5400000">
            <a:off x="7506494" y="3771106"/>
            <a:ext cx="9906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>
            <a:off x="5943600" y="4267200"/>
            <a:ext cx="2057400" cy="158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ENUM: Use Your Existing Telephone Number for Internet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7924800" cy="3306763"/>
          </a:xfrm>
        </p:spPr>
        <p:txBody>
          <a:bodyPr/>
          <a:lstStyle/>
          <a:p>
            <a:r>
              <a:rPr lang="en-US" dirty="0" smtClean="0"/>
              <a:t>Can ENUM based Internet Services (e.g., VoIP) be comparable to PSTN?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Huge number of records: </a:t>
            </a:r>
          </a:p>
          <a:p>
            <a:pPr lvl="1"/>
            <a:r>
              <a:rPr lang="en-US" dirty="0" smtClean="0"/>
              <a:t>Query response time: </a:t>
            </a:r>
          </a:p>
          <a:p>
            <a:pPr lvl="1"/>
            <a:r>
              <a:rPr lang="en-US" dirty="0" smtClean="0"/>
              <a:t>Query throughput for existing and non-existing records</a:t>
            </a:r>
          </a:p>
          <a:p>
            <a:pPr lvl="1"/>
            <a:r>
              <a:rPr lang="en-US" dirty="0" smtClean="0"/>
              <a:t>High query performance under server database update</a:t>
            </a:r>
          </a:p>
          <a:p>
            <a:endParaRPr lang="en-US" dirty="0" smtClean="0"/>
          </a:p>
          <a:p>
            <a:r>
              <a:rPr lang="en-US" dirty="0" smtClean="0"/>
              <a:t>No comprehensive study found at the time of this work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DB8D-6492-448D-9AE2-CD8467BB9145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8" descr="si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81200"/>
            <a:ext cx="418555" cy="381000"/>
          </a:xfrm>
          <a:prstGeom prst="rect">
            <a:avLst/>
          </a:prstGeom>
          <a:noFill/>
        </p:spPr>
      </p:pic>
      <p:pic>
        <p:nvPicPr>
          <p:cNvPr id="12" name="Picture 9" descr="sip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057400"/>
            <a:ext cx="418555" cy="381000"/>
          </a:xfrm>
          <a:prstGeom prst="rect">
            <a:avLst/>
          </a:prstGeom>
          <a:noFill/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426789" y="1956139"/>
            <a:ext cx="626680" cy="60346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5105400" y="1447799"/>
            <a:ext cx="206114" cy="35747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562600" y="2133600"/>
            <a:ext cx="739744" cy="5216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6781800" y="2209800"/>
            <a:ext cx="457200" cy="152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 flipV="1">
            <a:off x="5257799" y="1447798"/>
            <a:ext cx="228600" cy="304801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90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828800"/>
            <a:ext cx="435514" cy="37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5200" y="2057400"/>
            <a:ext cx="4454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514600" y="2362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1. Call 212-555-1234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200" y="1066800"/>
            <a:ext cx="321594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Arial" pitchFamily="34" charset="0"/>
              </a:rPr>
              <a:t>2. Where is 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4.3.2.1.5.5.5.2.1.2.1.e164.a</a:t>
            </a:r>
            <a:r>
              <a:rPr lang="en-US" dirty="0" smtClean="0">
                <a:solidFill>
                  <a:schemeClr val="accent2"/>
                </a:solidFill>
              </a:rPr>
              <a:t>rpa</a:t>
            </a:r>
            <a:r>
              <a:rPr lang="en-US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1600200" y="1066800"/>
            <a:ext cx="3124200" cy="533400"/>
          </a:xfrm>
          <a:prstGeom prst="wedgeRoundRectCallout">
            <a:avLst>
              <a:gd name="adj1" fmla="val 58348"/>
              <a:gd name="adj2" fmla="val 6721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514600" y="2362200"/>
            <a:ext cx="2133600" cy="381000"/>
          </a:xfrm>
          <a:prstGeom prst="wedgeRoundRectCallout">
            <a:avLst>
              <a:gd name="adj1" fmla="val 53609"/>
              <a:gd name="adj2" fmla="val -125673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1295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3. Call sip:charles@cs.columbia.edu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5943600" y="1295400"/>
            <a:ext cx="2819400" cy="609600"/>
          </a:xfrm>
          <a:prstGeom prst="wedgeRoundRectCallout">
            <a:avLst>
              <a:gd name="adj1" fmla="val -69443"/>
              <a:gd name="adj2" fmla="val -18459"/>
              <a:gd name="adj3" fmla="val 16667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1905000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Caller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6200" y="2209800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Callee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0600" y="2362200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Proxy A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2438400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SIP Proxy B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0" y="914400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ENUM Server</a:t>
            </a:r>
            <a:endParaRPr lang="en-US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 Server Scalability and Performance Evaluation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399" y="990601"/>
          <a:ext cx="8534402" cy="484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457200"/>
                <a:gridCol w="651163"/>
                <a:gridCol w="804823"/>
                <a:gridCol w="816158"/>
                <a:gridCol w="952186"/>
                <a:gridCol w="987451"/>
                <a:gridCol w="741219"/>
                <a:gridCol w="2362201"/>
              </a:tblGrid>
              <a:tr h="1762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99612">
                <a:tc>
                  <a:txBody>
                    <a:bodyPr/>
                    <a:lstStyle/>
                    <a:p>
                      <a:r>
                        <a:rPr lang="en-US" dirty="0" smtClean="0"/>
                        <a:t>Bind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good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for ENUM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84364">
                <a:tc>
                  <a:txBody>
                    <a:bodyPr/>
                    <a:lstStyle/>
                    <a:p>
                      <a:r>
                        <a:rPr lang="en-US" dirty="0" smtClean="0"/>
                        <a:t>PDNS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Y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good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for ENUM  with</a:t>
                      </a:r>
                      <a:r>
                        <a:rPr lang="en-US" baseline="0" dirty="0" smtClean="0"/>
                        <a:t> improvements: non-existing records, caching fix, record memory usage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53941">
                <a:tc>
                  <a:txBody>
                    <a:bodyPr/>
                    <a:lstStyle/>
                    <a:p>
                      <a:r>
                        <a:rPr lang="en-US" dirty="0" smtClean="0"/>
                        <a:t>Navitas</a:t>
                      </a:r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</a:t>
                      </a:r>
                      <a:endParaRPr lang="en-US" sz="18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Good</a:t>
                      </a:r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Good</a:t>
                      </a:r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good </a:t>
                      </a:r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Specially optimized for ENUM</a:t>
                      </a:r>
                      <a:endParaRPr lang="en-US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EC21-12C5-410F-9A43-FDA7779DC96E}" type="datetime1">
              <a:rPr lang="en-US" smtClean="0"/>
              <a:pPr/>
              <a:t>1/19/2009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219200"/>
            <a:ext cx="461665" cy="137152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295400"/>
            <a:ext cx="461665" cy="11378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143000"/>
            <a:ext cx="738664" cy="15703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Query Existing</a:t>
            </a:r>
          </a:p>
          <a:p>
            <a:r>
              <a:rPr lang="en-US" dirty="0" smtClean="0"/>
              <a:t> Records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738664" cy="17613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Query Non-</a:t>
            </a:r>
          </a:p>
          <a:p>
            <a:r>
              <a:rPr lang="en-US" dirty="0" smtClean="0"/>
              <a:t>existing Records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1066800"/>
            <a:ext cx="461665" cy="18283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Database Scaling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990600"/>
            <a:ext cx="738664" cy="20063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Query under back-</a:t>
            </a:r>
          </a:p>
          <a:p>
            <a:r>
              <a:rPr lang="en-US" dirty="0" smtClean="0"/>
              <a:t>ground update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1066800"/>
            <a:ext cx="461665" cy="16097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273030" y="1337570"/>
            <a:ext cx="461665" cy="8345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Overall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04800" y="5867400"/>
            <a:ext cx="8153400" cy="45720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Charles Shen,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Arial" charset="0"/>
                <a:cs typeface="Arial" charset="0"/>
              </a:rPr>
              <a:t> Henning Schulzrinne, Measurement and Evaluation of ENUM Server Performance,  pages 1967-1972, Proc. IEEE International Conference on Communications, June 2007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11981</TotalTime>
  <Words>4197</Words>
  <Application>Microsoft Office PowerPoint</Application>
  <PresentationFormat>On-screen Show (4:3)</PresentationFormat>
  <Paragraphs>1221</Paragraphs>
  <Slides>55</Slides>
  <Notes>33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Theme1</vt:lpstr>
      <vt:lpstr>1_Theme1</vt:lpstr>
      <vt:lpstr>C:\Users\charles\Documents\_research\projs\thesis\!myproposal\Drawing1.vsd\Drawing\~Page-1\Sheet.88</vt:lpstr>
      <vt:lpstr>Drawing1.vsd\Drawing\~Page-1\Sheet.80</vt:lpstr>
      <vt:lpstr>Drawing1.vsd\Drawing\~Page-1\Sheet.72</vt:lpstr>
      <vt:lpstr>Drawing1.vsd\Drawing\~Page-1\Sheet.88</vt:lpstr>
      <vt:lpstr>Drawing1.vsd\Drawing\~Page-1\Sheet.80</vt:lpstr>
      <vt:lpstr>Drawing1.vsd\Drawing\~Page-1\Sheet.72</vt:lpstr>
      <vt:lpstr>Drawing1.vsd\Drawing\~Page-1\Sheet.88</vt:lpstr>
      <vt:lpstr>Visio</vt:lpstr>
      <vt:lpstr>On Scalable, Robust and Secure Signaling for Internet Multimedia Services </vt:lpstr>
      <vt:lpstr>Internet Applications and Services</vt:lpstr>
      <vt:lpstr>VoIP - A Typical Internet Mulitmedia Service</vt:lpstr>
      <vt:lpstr>VoIP - A Typical Internet Mulitmedia Service</vt:lpstr>
      <vt:lpstr>VoIP - A Typical Internet Mulitmedia Service</vt:lpstr>
      <vt:lpstr>The Protocol Zoo</vt:lpstr>
      <vt:lpstr>The Protocol Zoo</vt:lpstr>
      <vt:lpstr>ENUM: Use Your Existing Telephone Number for Internet Services</vt:lpstr>
      <vt:lpstr>ENUM Server Scalability and Performance Evaluation</vt:lpstr>
      <vt:lpstr>The Protocol Zoo</vt:lpstr>
      <vt:lpstr>How Does NSIS Handle Routing Dynamics</vt:lpstr>
      <vt:lpstr>NSIS Operation Over IP Tunnels</vt:lpstr>
      <vt:lpstr>The Protocol Zoo</vt:lpstr>
      <vt:lpstr>SIP – Session Initiation Protocol</vt:lpstr>
      <vt:lpstr>SIP Proxying</vt:lpstr>
      <vt:lpstr>SIP Server Performance over TLS – Bulk Data Encryption</vt:lpstr>
      <vt:lpstr>SIP Server Performance over TLS – e.g Inbound Proxy</vt:lpstr>
      <vt:lpstr>The Protocol Zoo</vt:lpstr>
      <vt:lpstr>SIP Server Overload: Motivation - When does it happen?</vt:lpstr>
      <vt:lpstr>SIP Server Overload: Real Data</vt:lpstr>
      <vt:lpstr>SIP Server Overload Categorized - Proxy to Proxy Overload</vt:lpstr>
      <vt:lpstr>SIP Server Overload Categorized – UA to Registrar Overload</vt:lpstr>
      <vt:lpstr>SIP Server Overload: Exsiting Overload Control Layering </vt:lpstr>
      <vt:lpstr>SIP Server Overload: Borrow from HTTP Overload Control ?  </vt:lpstr>
      <vt:lpstr>SIP Server Overload: Transport Layer Overload Control for SIP?</vt:lpstr>
      <vt:lpstr>SIP Server Overload: The Family Tree</vt:lpstr>
      <vt:lpstr>SIP Server Overload: The Family Tree</vt:lpstr>
      <vt:lpstr>SIP Server Overload: Filter-based Control – Push Control to the Edge</vt:lpstr>
      <vt:lpstr>SIP Server Overload: The Family Tree</vt:lpstr>
      <vt:lpstr>SIP over UDP: Simple Dropping upon overload?</vt:lpstr>
      <vt:lpstr>SIP over UDP: Message Rejection upon Overload?</vt:lpstr>
      <vt:lpstr>Feedback-based SIP Overload Control</vt:lpstr>
      <vt:lpstr>Absolute Rate Feedback</vt:lpstr>
      <vt:lpstr>Relative Rate Feedback</vt:lpstr>
      <vt:lpstr>Window Feedback</vt:lpstr>
      <vt:lpstr>Feedback-based SIP Overload Control: Design Requirements</vt:lpstr>
      <vt:lpstr>Feedback-based SIP Overload Control: Design Decisions</vt:lpstr>
      <vt:lpstr>Window-based Feedback Control Algorithms</vt:lpstr>
      <vt:lpstr>Rate-based Feedback Control Algorithms</vt:lpstr>
      <vt:lpstr>Simulation Assumptions and Metrics</vt:lpstr>
      <vt:lpstr>SIP Overload Performance without any Feedback Control</vt:lpstr>
      <vt:lpstr>Feedback based SIP Overload Control:  Best Performance Comparison across Algorithms </vt:lpstr>
      <vt:lpstr>Feedback based SIP Overload Control: Sensitivity of Budget Queuing Delay and Control Interval </vt:lpstr>
      <vt:lpstr>SIP Overload Control: Fairness </vt:lpstr>
      <vt:lpstr>Dynamic Load Performance w/ Provider Centric Fairness</vt:lpstr>
      <vt:lpstr>Dynamic Load Performance w/ User Centric Fairness</vt:lpstr>
      <vt:lpstr>Feedback based SIP Overload Control: Conclusions</vt:lpstr>
      <vt:lpstr>SIP Server Overload: The Family Tree</vt:lpstr>
      <vt:lpstr>SIP Server Overload: The Family Tree</vt:lpstr>
      <vt:lpstr>SIP Server Overload: The Family Tree</vt:lpstr>
      <vt:lpstr>Related Work on SIP Overload Control</vt:lpstr>
      <vt:lpstr>Contributions (1/2)</vt:lpstr>
      <vt:lpstr>Contributions (2/2)</vt:lpstr>
      <vt:lpstr>Publications and Technical Reports</vt:lpstr>
      <vt:lpstr>Timetable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Scalable, Robust and Secure Signaling for Internet Multimedia Services</dc:title>
  <dc:creator>charles</dc:creator>
  <cp:lastModifiedBy>charles</cp:lastModifiedBy>
  <cp:revision>1112</cp:revision>
  <dcterms:created xsi:type="dcterms:W3CDTF">2006-08-16T00:00:00Z</dcterms:created>
  <dcterms:modified xsi:type="dcterms:W3CDTF">2009-01-19T14:57:29Z</dcterms:modified>
</cp:coreProperties>
</file>