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scaleToFitPaper="1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000" y="-104"/>
      </p:cViewPr>
      <p:guideLst>
        <p:guide orient="horz" pos="215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34213-38BD-5441-83E9-BF7907D2F81C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02554-41F1-2440-B343-DE5C6FC84B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AC91A-1A4E-4B45-86F6-2E2970EDD54E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6D7E2-FDEA-B147-A3B4-0A0A66CC7F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3951"/>
            <a:ext cx="4040188" cy="639762"/>
          </a:xfrm>
        </p:spPr>
        <p:txBody>
          <a:bodyPr anchor="ctr"/>
          <a:lstStyle>
            <a:lvl1pPr marL="0" indent="0" algn="ctr">
              <a:buNone/>
              <a:defRPr sz="2400" b="1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73712"/>
            <a:ext cx="4040188" cy="484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33951"/>
            <a:ext cx="4041775" cy="639762"/>
          </a:xfrm>
        </p:spPr>
        <p:txBody>
          <a:bodyPr anchor="ctr"/>
          <a:lstStyle>
            <a:lvl1pPr marL="0" indent="0" algn="ctr">
              <a:buNone/>
              <a:defRPr sz="2400" b="1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73713"/>
            <a:ext cx="4041775" cy="484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74094-CAB6-C44B-B556-531818ED48D8}" type="datetimeFigureOut">
              <a:rPr lang="en-US" smtClean="0"/>
              <a:pPr/>
              <a:t>9/25/09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73F8A-3439-C545-9462-AE3E84331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Overview of IEEE 802.11 and 802.16 MAC Layer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5097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September 25, 2009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SungHoon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hoon@cs.columbia.edu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/>
              <a:t>(7) Mobility Management and Handover</a:t>
            </a:r>
            <a:endParaRPr lang="en-US" sz="3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Original standard does not support the handover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Inter-Access Point Protocol</a:t>
            </a:r>
          </a:p>
          <a:p>
            <a:pPr lvl="1"/>
            <a:r>
              <a:rPr lang="en-US" dirty="0" smtClean="0"/>
              <a:t>802.11f – withdrawn 2006</a:t>
            </a:r>
          </a:p>
          <a:p>
            <a:pPr lvl="1"/>
            <a:r>
              <a:rPr lang="en-US" dirty="0" smtClean="0">
                <a:sym typeface="Wingdings"/>
              </a:rPr>
              <a:t>Now working </a:t>
            </a:r>
            <a:r>
              <a:rPr lang="en-US" smtClean="0">
                <a:sym typeface="Wingdings"/>
              </a:rPr>
              <a:t>on </a:t>
            </a:r>
            <a:br>
              <a:rPr lang="en-US" smtClean="0">
                <a:sym typeface="Wingdings"/>
              </a:rPr>
            </a:br>
            <a:r>
              <a:rPr lang="en-US" smtClean="0">
                <a:sym typeface="Wingdings"/>
              </a:rPr>
              <a:t>802.11k</a:t>
            </a:r>
            <a:r>
              <a:rPr lang="en-US" baseline="30000" smtClean="0">
                <a:sym typeface="Wingdings"/>
              </a:rPr>
              <a:t>radio </a:t>
            </a:r>
            <a:r>
              <a:rPr lang="en-US" baseline="30000" dirty="0" smtClean="0">
                <a:sym typeface="Wingdings"/>
              </a:rPr>
              <a:t>resource management</a:t>
            </a:r>
            <a:r>
              <a:rPr lang="en-US" dirty="0" smtClean="0">
                <a:sym typeface="Wingdings"/>
              </a:rPr>
              <a:t> and 802.11r</a:t>
            </a:r>
            <a:r>
              <a:rPr lang="en-US" baseline="30000" dirty="0" smtClean="0">
                <a:sym typeface="Wingdings"/>
              </a:rPr>
              <a:t>fast roaming</a:t>
            </a:r>
            <a:endParaRPr lang="en-US" baseline="30000" dirty="0" smtClean="0"/>
          </a:p>
          <a:p>
            <a:r>
              <a:rPr lang="en-US" dirty="0" smtClean="0"/>
              <a:t>Supporting MAC layer handover</a:t>
            </a:r>
          </a:p>
          <a:p>
            <a:pPr lvl="1"/>
            <a:r>
              <a:rPr lang="en-US" dirty="0" smtClean="0"/>
              <a:t>To mainly reduce scanning delay for neighbor AP discovery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802.16m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MS-assisted handover and</a:t>
            </a:r>
          </a:p>
          <a:p>
            <a:r>
              <a:rPr lang="en-US" dirty="0" smtClean="0"/>
              <a:t>Network-controlled handover</a:t>
            </a:r>
          </a:p>
          <a:p>
            <a:pPr lvl="1"/>
            <a:r>
              <a:rPr lang="en-US" dirty="0" smtClean="0"/>
              <a:t>MS executes handover as directed by BS </a:t>
            </a:r>
          </a:p>
          <a:p>
            <a:pPr lvl="1"/>
            <a:r>
              <a:rPr lang="en-US" dirty="0" smtClean="0"/>
              <a:t>using HO control command</a:t>
            </a:r>
          </a:p>
          <a:p>
            <a:r>
              <a:rPr lang="en-US" dirty="0" smtClean="0"/>
              <a:t>Handover procedure</a:t>
            </a:r>
          </a:p>
          <a:p>
            <a:pPr lvl="1"/>
            <a:r>
              <a:rPr lang="en-US" dirty="0" smtClean="0"/>
              <a:t>HO initialization</a:t>
            </a:r>
          </a:p>
          <a:p>
            <a:pPr lvl="1"/>
            <a:r>
              <a:rPr lang="en-US" dirty="0" smtClean="0"/>
              <a:t>HO preparation</a:t>
            </a:r>
          </a:p>
          <a:p>
            <a:pPr lvl="1"/>
            <a:r>
              <a:rPr lang="en-US" dirty="0" smtClean="0"/>
              <a:t>HO execution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(8) Power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PSM (power saving mode)</a:t>
            </a:r>
          </a:p>
          <a:p>
            <a:pPr lvl="1"/>
            <a:r>
              <a:rPr lang="en-US" dirty="0" smtClean="0"/>
              <a:t>Listening to BEACON frame at every listen interval</a:t>
            </a:r>
          </a:p>
          <a:p>
            <a:pPr lvl="1"/>
            <a:r>
              <a:rPr lang="en-US" dirty="0" smtClean="0"/>
              <a:t>Listen interval </a:t>
            </a:r>
            <a:br>
              <a:rPr lang="en-US" dirty="0" smtClean="0"/>
            </a:br>
            <a:r>
              <a:rPr lang="en-US" dirty="0" smtClean="0"/>
              <a:t>= unit of beacon period</a:t>
            </a:r>
            <a:br>
              <a:rPr lang="en-US" dirty="0" smtClean="0"/>
            </a:br>
            <a:r>
              <a:rPr lang="en-US" dirty="0" smtClean="0"/>
              <a:t>(default 100 </a:t>
            </a:r>
            <a:r>
              <a:rPr lang="en-US" dirty="0" err="1" smtClean="0"/>
              <a:t>msec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Listen interval is fixed when a STA performs association with an </a:t>
            </a:r>
            <a:r>
              <a:rPr lang="en-US" dirty="0" smtClean="0"/>
              <a:t>AP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Channel limitation</a:t>
            </a:r>
          </a:p>
          <a:p>
            <a:pPr lvl="1"/>
            <a:r>
              <a:rPr lang="en-US" dirty="0" smtClean="0"/>
              <a:t>A STA can listen to signaling on the only one channel at a time</a:t>
            </a:r>
          </a:p>
          <a:p>
            <a:pPr lvl="1"/>
            <a:r>
              <a:rPr lang="en-US" dirty="0" smtClean="0"/>
              <a:t>Other channel cannot be listen without channel switching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802.16m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73713"/>
            <a:ext cx="4498975" cy="4847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SLEEP mode</a:t>
            </a:r>
          </a:p>
          <a:p>
            <a:pPr lvl="1"/>
            <a:r>
              <a:rPr lang="en-US" dirty="0" smtClean="0"/>
              <a:t>Sleep mode </a:t>
            </a:r>
            <a:r>
              <a:rPr lang="en-US" dirty="0" err="1" smtClean="0"/>
              <a:t>req</a:t>
            </a:r>
            <a:r>
              <a:rPr lang="en-US" dirty="0" smtClean="0"/>
              <a:t>/res with MAC management messages</a:t>
            </a:r>
          </a:p>
          <a:p>
            <a:pPr lvl="1"/>
            <a:r>
              <a:rPr lang="en-US" dirty="0" smtClean="0"/>
              <a:t>Sleep cycle </a:t>
            </a:r>
            <a:br>
              <a:rPr lang="en-US" dirty="0" smtClean="0"/>
            </a:br>
            <a:r>
              <a:rPr lang="en-US" dirty="0" smtClean="0"/>
              <a:t>= units of frame or sub-frames </a:t>
            </a:r>
            <a:br>
              <a:rPr lang="en-US" dirty="0" smtClean="0"/>
            </a:br>
            <a:r>
              <a:rPr lang="en-US" dirty="0" smtClean="0"/>
              <a:t>= sleep window + listen window</a:t>
            </a:r>
          </a:p>
          <a:p>
            <a:pPr lvl="1"/>
            <a:r>
              <a:rPr lang="en-US" dirty="0" smtClean="0"/>
              <a:t>Dynamically adjusting the duration of sleep and listening </a:t>
            </a:r>
            <a:r>
              <a:rPr lang="en-US" dirty="0" smtClean="0"/>
              <a:t>windows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IDLE mode</a:t>
            </a:r>
          </a:p>
          <a:p>
            <a:pPr lvl="1"/>
            <a:r>
              <a:rPr lang="en-US" dirty="0" smtClean="0"/>
              <a:t>MS becomes periodically available for DL broadcast-traffic, e.g. paging  </a:t>
            </a:r>
            <a:r>
              <a:rPr lang="en-US" dirty="0" err="1" smtClean="0"/>
              <a:t>wo</a:t>
            </a:r>
            <a:r>
              <a:rPr lang="en-US" dirty="0" smtClean="0"/>
              <a:t>/ registering with the network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design efficient MAC protocol of mobile </a:t>
            </a:r>
            <a:r>
              <a:rPr lang="en-US" dirty="0" err="1" smtClean="0"/>
              <a:t>WiMAX</a:t>
            </a:r>
            <a:endParaRPr lang="en-US" dirty="0" smtClean="0"/>
          </a:p>
          <a:p>
            <a:pPr lvl="1"/>
            <a:r>
              <a:rPr lang="en-US" dirty="0" smtClean="0"/>
              <a:t>At SERVER side</a:t>
            </a:r>
          </a:p>
          <a:p>
            <a:pPr lvl="2"/>
            <a:r>
              <a:rPr lang="en-US" dirty="0" smtClean="0"/>
              <a:t>Maximize the number of VoIP call at the same time</a:t>
            </a:r>
          </a:p>
          <a:p>
            <a:pPr lvl="1"/>
            <a:r>
              <a:rPr lang="en-US" dirty="0" smtClean="0"/>
              <a:t>At CLIENT side</a:t>
            </a:r>
          </a:p>
          <a:p>
            <a:pPr lvl="2"/>
            <a:r>
              <a:rPr lang="en-US" dirty="0" smtClean="0"/>
              <a:t>Minimize service disruption</a:t>
            </a:r>
          </a:p>
          <a:p>
            <a:pPr lvl="2"/>
            <a:r>
              <a:rPr lang="en-US" dirty="0" smtClean="0"/>
              <a:t>Maximize the energy efficiency</a:t>
            </a:r>
          </a:p>
          <a:p>
            <a:pPr lvl="1"/>
            <a:r>
              <a:rPr lang="en-US" dirty="0" smtClean="0"/>
              <a:t>INTERWORKING</a:t>
            </a:r>
          </a:p>
          <a:p>
            <a:pPr lvl="2"/>
            <a:r>
              <a:rPr lang="en-US" dirty="0" smtClean="0"/>
              <a:t>Support seamless connectivity between heterogeneous networks, i.e., WLAN and cellular networks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History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IEEE 802.11 WLAN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40448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802.11</a:t>
            </a:r>
            <a:r>
              <a:rPr lang="en-US" dirty="0" smtClean="0"/>
              <a:t> – 1/2Mbps, 2.4GHz</a:t>
            </a:r>
          </a:p>
          <a:p>
            <a:r>
              <a:rPr lang="en-US" dirty="0" smtClean="0"/>
              <a:t>802.11a – 54Mbps, 5GHz</a:t>
            </a:r>
          </a:p>
          <a:p>
            <a:r>
              <a:rPr lang="en-US" dirty="0" smtClean="0"/>
              <a:t>802.11b – 11Mbps, 2.4GHz</a:t>
            </a:r>
          </a:p>
          <a:p>
            <a:r>
              <a:rPr lang="en-US" dirty="0" smtClean="0"/>
              <a:t>802.11g – 54Mbps, 2.4GHz </a:t>
            </a:r>
          </a:p>
          <a:p>
            <a:r>
              <a:rPr lang="en-US" dirty="0" smtClean="0"/>
              <a:t>802.11n – higher throughput improvement using MIMO</a:t>
            </a:r>
          </a:p>
          <a:p>
            <a:endParaRPr lang="en-US" dirty="0" smtClean="0"/>
          </a:p>
          <a:p>
            <a:r>
              <a:rPr lang="en-US" dirty="0" smtClean="0"/>
              <a:t>802.11e – </a:t>
            </a:r>
            <a:r>
              <a:rPr lang="en-US" dirty="0" err="1" smtClean="0"/>
              <a:t>QoS</a:t>
            </a:r>
            <a:r>
              <a:rPr lang="en-US" dirty="0" smtClean="0"/>
              <a:t> enhancement</a:t>
            </a:r>
          </a:p>
          <a:p>
            <a:r>
              <a:rPr lang="en-US" dirty="0" smtClean="0"/>
              <a:t>802.11i – enhanced security</a:t>
            </a:r>
          </a:p>
          <a:p>
            <a:r>
              <a:rPr lang="en-US" dirty="0" smtClean="0"/>
              <a:t>802.11f – Inter-Access Point Protocol</a:t>
            </a:r>
          </a:p>
          <a:p>
            <a:r>
              <a:rPr lang="en-US" dirty="0" smtClean="0"/>
              <a:t>802.11k – radio resource measurement enhancement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IEEE 802.16 WMAN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404482"/>
          </a:xfrm>
        </p:spPr>
        <p:txBody>
          <a:bodyPr/>
          <a:lstStyle/>
          <a:p>
            <a:r>
              <a:rPr lang="en-US" dirty="0" smtClean="0"/>
              <a:t>802.16-2001 – fixed BWA, 10-63GHz</a:t>
            </a:r>
          </a:p>
          <a:p>
            <a:r>
              <a:rPr lang="en-US" dirty="0" smtClean="0"/>
              <a:t>802.16e-2005 – Mobile Broadband Wireless Access system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802.16m</a:t>
            </a:r>
            <a:r>
              <a:rPr lang="en-US" dirty="0" smtClean="0"/>
              <a:t> – advanced air interface with data rate of 100Mbps mobile and 1Gbps fixed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MAC Features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MAC addressing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 entry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Connection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QoS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Management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MAC header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Mobility management and handover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Power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(1) MAC Addressing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Station (STA) </a:t>
            </a:r>
          </a:p>
          <a:p>
            <a:pPr lvl="1"/>
            <a:r>
              <a:rPr lang="en-US" dirty="0" smtClean="0"/>
              <a:t>Maintains only one permanent address</a:t>
            </a:r>
          </a:p>
          <a:p>
            <a:pPr lvl="2"/>
            <a:r>
              <a:rPr lang="en-US" dirty="0" smtClean="0"/>
              <a:t>48-bit MAC address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Access Point (AP)</a:t>
            </a:r>
          </a:p>
          <a:p>
            <a:pPr lvl="1"/>
            <a:r>
              <a:rPr lang="en-US" dirty="0" smtClean="0"/>
              <a:t>BSSID (Basic Service Set </a:t>
            </a:r>
            <a:r>
              <a:rPr lang="en-US" dirty="0" err="1" smtClean="0"/>
              <a:t>IDentification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MAC address of WLAN interface at AP</a:t>
            </a:r>
          </a:p>
          <a:p>
            <a:pPr lvl="1"/>
            <a:r>
              <a:rPr lang="en-US" dirty="0" smtClean="0"/>
              <a:t>SSID (Service Set </a:t>
            </a:r>
            <a:r>
              <a:rPr lang="en-US" dirty="0" err="1" smtClean="0"/>
              <a:t>IDentification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Human readable ASCII character (1~32 octets)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802.16m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Mobile Station (MS)</a:t>
            </a:r>
          </a:p>
          <a:p>
            <a:pPr lvl="1"/>
            <a:r>
              <a:rPr lang="en-US" b="1" i="1" dirty="0" smtClean="0"/>
              <a:t>Permanent </a:t>
            </a:r>
            <a:r>
              <a:rPr lang="en-US" dirty="0" smtClean="0"/>
              <a:t>address</a:t>
            </a:r>
          </a:p>
          <a:p>
            <a:pPr lvl="2"/>
            <a:r>
              <a:rPr lang="en-US" dirty="0" smtClean="0"/>
              <a:t>Unique 48-bit address</a:t>
            </a:r>
          </a:p>
          <a:p>
            <a:pPr lvl="1"/>
            <a:r>
              <a:rPr lang="en-US" b="1" i="1" dirty="0" smtClean="0"/>
              <a:t>Temporary </a:t>
            </a:r>
            <a:r>
              <a:rPr lang="en-US" dirty="0" smtClean="0"/>
              <a:t>address</a:t>
            </a:r>
          </a:p>
          <a:p>
            <a:pPr lvl="2"/>
            <a:r>
              <a:rPr lang="en-US" dirty="0" smtClean="0"/>
              <a:t>Station identifier during network entry (within cell)</a:t>
            </a:r>
          </a:p>
          <a:p>
            <a:pPr lvl="2"/>
            <a:r>
              <a:rPr lang="en-US" dirty="0" smtClean="0"/>
              <a:t>A flow identifier that uniquely identifies the management and transport connection with the MS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Network Entry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dirty="0" smtClean="0"/>
              <a:t>802.11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Scanning</a:t>
            </a:r>
          </a:p>
          <a:p>
            <a:pPr lvl="1"/>
            <a:r>
              <a:rPr lang="en-US" dirty="0" smtClean="0"/>
              <a:t>Active/passive probe</a:t>
            </a:r>
          </a:p>
          <a:p>
            <a:r>
              <a:rPr lang="en-US" dirty="0" smtClean="0"/>
              <a:t>Association</a:t>
            </a:r>
          </a:p>
          <a:p>
            <a:pPr lvl="1"/>
            <a:r>
              <a:rPr lang="en-US" dirty="0" smtClean="0"/>
              <a:t>Acquire AID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Pre/post authentication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802.16m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Synchronization with BS by acquiring preambles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Acquiring the required information (e.g., BS and service provider identifier) </a:t>
            </a:r>
          </a:p>
          <a:p>
            <a:pPr marL="857250" lvl="1" indent="-457200"/>
            <a:r>
              <a:rPr lang="en-US" dirty="0" smtClean="0"/>
              <a:t>for initial network entry and cell selection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Ranging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Authentication and registration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Service-flow setup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Connection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CSMA/CA</a:t>
            </a:r>
          </a:p>
          <a:p>
            <a:pPr lvl="1"/>
            <a:r>
              <a:rPr lang="en-US" dirty="0" smtClean="0"/>
              <a:t>DCF: Contention based connection establishment</a:t>
            </a:r>
          </a:p>
          <a:p>
            <a:pPr lvl="1"/>
            <a:r>
              <a:rPr lang="en-US" dirty="0" smtClean="0"/>
              <a:t>PCF are optional</a:t>
            </a:r>
          </a:p>
          <a:p>
            <a:r>
              <a:rPr lang="en-US" dirty="0" smtClean="0"/>
              <a:t>Tree types of messages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DATA message</a:t>
            </a:r>
          </a:p>
          <a:p>
            <a:pPr lvl="2"/>
            <a:r>
              <a:rPr lang="en-US" dirty="0" smtClean="0"/>
              <a:t>User data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Management message</a:t>
            </a:r>
          </a:p>
          <a:p>
            <a:pPr lvl="2"/>
            <a:r>
              <a:rPr lang="en-US" dirty="0" smtClean="0"/>
              <a:t>Probe, association, authentication, etc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Control message</a:t>
            </a:r>
          </a:p>
          <a:p>
            <a:pPr lvl="2"/>
            <a:r>
              <a:rPr lang="en-US" dirty="0" smtClean="0"/>
              <a:t>ACK, PS-POLL, etc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802.16m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73713"/>
            <a:ext cx="4219217" cy="48477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Connections identified by </a:t>
            </a:r>
          </a:p>
          <a:p>
            <a:pPr lvl="1"/>
            <a:r>
              <a:rPr lang="en-US" dirty="0" smtClean="0"/>
              <a:t>Combination of the </a:t>
            </a:r>
            <a:r>
              <a:rPr lang="en-US" i="1" dirty="0" smtClean="0"/>
              <a:t>station identifier</a:t>
            </a:r>
            <a:r>
              <a:rPr lang="en-US" dirty="0" smtClean="0"/>
              <a:t> and the </a:t>
            </a:r>
            <a:r>
              <a:rPr lang="en-US" i="1" dirty="0" smtClean="0"/>
              <a:t>flow identifier</a:t>
            </a:r>
          </a:p>
          <a:p>
            <a:r>
              <a:rPr lang="en-US" dirty="0" smtClean="0"/>
              <a:t>Two types of connections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Management connection</a:t>
            </a:r>
          </a:p>
          <a:p>
            <a:pPr lvl="2"/>
            <a:r>
              <a:rPr lang="en-US" dirty="0" smtClean="0"/>
              <a:t>To carry MAC mgmt </a:t>
            </a:r>
            <a:r>
              <a:rPr lang="en-US" dirty="0" err="1" smtClean="0"/>
              <a:t>msg</a:t>
            </a:r>
            <a:endParaRPr lang="en-US" dirty="0" smtClean="0"/>
          </a:p>
          <a:p>
            <a:pPr lvl="2"/>
            <a:r>
              <a:rPr lang="en-US" dirty="0" smtClean="0"/>
              <a:t>Bidirectional </a:t>
            </a:r>
          </a:p>
          <a:p>
            <a:pPr lvl="2"/>
            <a:r>
              <a:rPr lang="en-US" dirty="0" smtClean="0"/>
              <a:t>Reserved for </a:t>
            </a:r>
            <a:r>
              <a:rPr lang="en-US" dirty="0" err="1" smtClean="0"/>
              <a:t>unicast</a:t>
            </a:r>
            <a:r>
              <a:rPr lang="en-US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Transport connection</a:t>
            </a:r>
          </a:p>
          <a:p>
            <a:pPr lvl="2"/>
            <a:r>
              <a:rPr lang="en-US" dirty="0" smtClean="0"/>
              <a:t>To carry user data including upper layer signaling</a:t>
            </a:r>
          </a:p>
          <a:p>
            <a:pPr lvl="2"/>
            <a:r>
              <a:rPr lang="en-US" dirty="0" smtClean="0"/>
              <a:t>Fragmentation &amp; augmentation</a:t>
            </a:r>
          </a:p>
          <a:p>
            <a:pPr lvl="2"/>
            <a:r>
              <a:rPr lang="en-US" dirty="0" smtClean="0"/>
              <a:t>Unidirectional</a:t>
            </a:r>
          </a:p>
          <a:p>
            <a:pPr lvl="2"/>
            <a:r>
              <a:rPr lang="en-US" dirty="0" smtClean="0"/>
              <a:t>Established with a unique flow identifier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(4) Quality of Service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EDCA (Enhanced Distributed Channel Access)</a:t>
            </a:r>
          </a:p>
          <a:p>
            <a:pPr lvl="1"/>
            <a:r>
              <a:rPr lang="en-US" dirty="0" smtClean="0"/>
              <a:t>Admission control in 802.11e</a:t>
            </a:r>
          </a:p>
          <a:p>
            <a:r>
              <a:rPr lang="en-US" dirty="0" smtClean="0"/>
              <a:t>Different CW assignment based on the service type</a:t>
            </a:r>
          </a:p>
          <a:p>
            <a:pPr lvl="1"/>
            <a:r>
              <a:rPr lang="en-US" dirty="0" smtClean="0"/>
              <a:t>BE (best effort)</a:t>
            </a:r>
          </a:p>
          <a:p>
            <a:pPr lvl="1"/>
            <a:r>
              <a:rPr lang="en-US" dirty="0" smtClean="0"/>
              <a:t>BK (background)</a:t>
            </a:r>
          </a:p>
          <a:p>
            <a:pPr lvl="1"/>
            <a:r>
              <a:rPr lang="en-US" dirty="0" smtClean="0"/>
              <a:t>VI (video)</a:t>
            </a:r>
          </a:p>
          <a:p>
            <a:pPr lvl="1"/>
            <a:r>
              <a:rPr lang="en-US" dirty="0" smtClean="0"/>
              <a:t>VO (voice)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802.16m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73712"/>
            <a:ext cx="4498975" cy="498428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Assigns a unidirectional flow of packets</a:t>
            </a:r>
          </a:p>
          <a:p>
            <a:pPr lvl="1"/>
            <a:r>
              <a:rPr lang="en-US" dirty="0" smtClean="0"/>
              <a:t>With specific </a:t>
            </a:r>
            <a:r>
              <a:rPr lang="en-US" dirty="0" err="1" smtClean="0"/>
              <a:t>QoS</a:t>
            </a:r>
            <a:r>
              <a:rPr lang="en-US" dirty="0" smtClean="0"/>
              <a:t> requirements with a service flow</a:t>
            </a:r>
          </a:p>
          <a:p>
            <a:pPr lvl="1"/>
            <a:r>
              <a:rPr lang="en-US" dirty="0" smtClean="0"/>
              <a:t>MS and BS negotiate the possible </a:t>
            </a:r>
            <a:r>
              <a:rPr lang="en-US" dirty="0" err="1" smtClean="0"/>
              <a:t>QoS</a:t>
            </a:r>
            <a:r>
              <a:rPr lang="en-US" dirty="0" smtClean="0"/>
              <a:t> parameter during service-flow set up</a:t>
            </a:r>
          </a:p>
          <a:p>
            <a:r>
              <a:rPr lang="en-US" dirty="0" smtClean="0"/>
              <a:t>Type of service</a:t>
            </a:r>
          </a:p>
          <a:p>
            <a:pPr lvl="1"/>
            <a:r>
              <a:rPr lang="en-US" dirty="0" smtClean="0"/>
              <a:t>UGS (unsolicited grant service)</a:t>
            </a:r>
          </a:p>
          <a:p>
            <a:pPr lvl="2"/>
            <a:r>
              <a:rPr lang="en-US" dirty="0" smtClean="0"/>
              <a:t>CBR traffic, such as VoIP</a:t>
            </a:r>
          </a:p>
          <a:p>
            <a:pPr lvl="2"/>
            <a:r>
              <a:rPr lang="en-US" dirty="0" smtClean="0"/>
              <a:t>Fixed size </a:t>
            </a:r>
            <a:r>
              <a:rPr lang="en-US" dirty="0" err="1" smtClean="0"/>
              <a:t>tx</a:t>
            </a:r>
            <a:r>
              <a:rPr lang="en-US" dirty="0" smtClean="0"/>
              <a:t> opportunities at regular time interval</a:t>
            </a:r>
          </a:p>
          <a:p>
            <a:pPr lvl="1"/>
            <a:r>
              <a:rPr lang="en-US" dirty="0" err="1" smtClean="0"/>
              <a:t>rtPS</a:t>
            </a:r>
            <a:r>
              <a:rPr lang="en-US" dirty="0" smtClean="0"/>
              <a:t> (real-time polling service)</a:t>
            </a:r>
          </a:p>
          <a:p>
            <a:pPr lvl="2"/>
            <a:r>
              <a:rPr lang="en-US" dirty="0" smtClean="0"/>
              <a:t>VBR traffic, such as MPEG video</a:t>
            </a:r>
          </a:p>
          <a:p>
            <a:pPr lvl="1"/>
            <a:r>
              <a:rPr lang="en-US" dirty="0" err="1" smtClean="0"/>
              <a:t>nrtPS</a:t>
            </a:r>
            <a:r>
              <a:rPr lang="en-US" dirty="0" smtClean="0"/>
              <a:t> (non-</a:t>
            </a:r>
            <a:r>
              <a:rPr lang="en-US" dirty="0" err="1" smtClean="0"/>
              <a:t>rt</a:t>
            </a:r>
            <a:r>
              <a:rPr lang="en-US" dirty="0" smtClean="0"/>
              <a:t> polling service)</a:t>
            </a:r>
          </a:p>
          <a:p>
            <a:pPr lvl="2"/>
            <a:r>
              <a:rPr lang="en-US" dirty="0" smtClean="0"/>
              <a:t>Delay-tolerant data service </a:t>
            </a:r>
            <a:r>
              <a:rPr lang="en-US" dirty="0" err="1" smtClean="0"/>
              <a:t>w</a:t>
            </a:r>
            <a:r>
              <a:rPr lang="en-US" dirty="0" smtClean="0"/>
              <a:t>/ minimum data rate, such as FTP</a:t>
            </a:r>
          </a:p>
          <a:p>
            <a:pPr lvl="1"/>
            <a:r>
              <a:rPr lang="en-US" dirty="0" smtClean="0"/>
              <a:t>BE (best effort)</a:t>
            </a:r>
          </a:p>
          <a:p>
            <a:pPr lvl="2"/>
            <a:r>
              <a:rPr lang="en-US" dirty="0" smtClean="0"/>
              <a:t>No BW reservation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(5) MAC Management Messages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ARQ</a:t>
            </a:r>
          </a:p>
          <a:p>
            <a:pPr lvl="1"/>
            <a:r>
              <a:rPr lang="en-US" dirty="0" smtClean="0"/>
              <a:t>Trigger retransmission </a:t>
            </a:r>
          </a:p>
          <a:p>
            <a:pPr lvl="1"/>
            <a:r>
              <a:rPr lang="en-US" dirty="0" smtClean="0"/>
              <a:t>For every un-</a:t>
            </a:r>
            <a:r>
              <a:rPr lang="en-US" dirty="0" err="1" smtClean="0"/>
              <a:t>acked</a:t>
            </a:r>
            <a:r>
              <a:rPr lang="en-US" dirty="0" smtClean="0"/>
              <a:t> and timeout frame</a:t>
            </a:r>
          </a:p>
          <a:p>
            <a:pPr lvl="1"/>
            <a:r>
              <a:rPr lang="en-US" dirty="0" smtClean="0"/>
              <a:t>When the media is highly congested, it’s the burden of radio spectral capacity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802.16m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Support fast and reliable transmission of MAC mgmt message</a:t>
            </a:r>
          </a:p>
          <a:p>
            <a:pPr lvl="1"/>
            <a:r>
              <a:rPr lang="en-US" dirty="0" smtClean="0"/>
              <a:t>Using HARQ is under consideration</a:t>
            </a:r>
          </a:p>
          <a:p>
            <a:pPr lvl="1"/>
            <a:r>
              <a:rPr lang="en-US" dirty="0" smtClean="0"/>
              <a:t>Only unsuccessful fragments are retransmitted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(6) MAC Header</a:t>
            </a:r>
            <a:endParaRPr lang="en-US" sz="3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30 Bytes MAC header</a:t>
            </a:r>
          </a:p>
          <a:p>
            <a:pPr lvl="1"/>
            <a:r>
              <a:rPr lang="en-US" dirty="0" smtClean="0"/>
              <a:t>Frame control (2B)</a:t>
            </a:r>
          </a:p>
          <a:p>
            <a:pPr lvl="1"/>
            <a:r>
              <a:rPr lang="en-US" dirty="0" smtClean="0"/>
              <a:t>Duration/ID (2B)</a:t>
            </a:r>
          </a:p>
          <a:p>
            <a:pPr lvl="1"/>
            <a:r>
              <a:rPr lang="en-US" dirty="0" smtClean="0"/>
              <a:t>Address 1, 2, 3 (each 6B)</a:t>
            </a:r>
          </a:p>
          <a:p>
            <a:pPr lvl="1"/>
            <a:r>
              <a:rPr lang="en-US" dirty="0" smtClean="0"/>
              <a:t>Sequence control (2B)</a:t>
            </a:r>
          </a:p>
          <a:p>
            <a:pPr lvl="1"/>
            <a:r>
              <a:rPr lang="en-US" dirty="0" smtClean="0"/>
              <a:t>Address 4 (2B)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802.16m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Efficient MAC header </a:t>
            </a:r>
          </a:p>
          <a:p>
            <a:pPr lvl="1"/>
            <a:r>
              <a:rPr lang="en-US" dirty="0" smtClean="0"/>
              <a:t>for small payload applications </a:t>
            </a:r>
          </a:p>
          <a:p>
            <a:r>
              <a:rPr lang="en-US" dirty="0" smtClean="0"/>
              <a:t>Fewer fields</a:t>
            </a:r>
          </a:p>
          <a:p>
            <a:pPr lvl="1"/>
            <a:r>
              <a:rPr lang="en-US" dirty="0" smtClean="0"/>
              <a:t>Extended header indicator</a:t>
            </a:r>
          </a:p>
          <a:p>
            <a:pPr lvl="1"/>
            <a:r>
              <a:rPr lang="en-US" dirty="0" smtClean="0"/>
              <a:t>Flow identifier</a:t>
            </a:r>
          </a:p>
          <a:p>
            <a:pPr lvl="1"/>
            <a:r>
              <a:rPr lang="en-US" dirty="0" smtClean="0"/>
              <a:t>Payload length</a:t>
            </a:r>
          </a:p>
          <a:p>
            <a:r>
              <a:rPr lang="en-US" dirty="0" smtClean="0"/>
              <a:t>Shorter size </a:t>
            </a:r>
          </a:p>
          <a:p>
            <a:pPr lvl="1"/>
            <a:r>
              <a:rPr lang="en-US" dirty="0" smtClean="0"/>
              <a:t>Only TWO bytes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887</Words>
  <Application>Microsoft Macintosh PowerPoint</Application>
  <PresentationFormat>On-screen Show (4:3)</PresentationFormat>
  <Paragraphs>182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Overview of IEEE 802.11 and 802.16 MAC Layer</vt:lpstr>
      <vt:lpstr>Standard History</vt:lpstr>
      <vt:lpstr>Selected MAC Features</vt:lpstr>
      <vt:lpstr>(1) MAC Addressing</vt:lpstr>
      <vt:lpstr>(2) Network Entry</vt:lpstr>
      <vt:lpstr>(3) Connection Management</vt:lpstr>
      <vt:lpstr>(4) Quality of Service</vt:lpstr>
      <vt:lpstr>(5) MAC Management Messages</vt:lpstr>
      <vt:lpstr>(6) MAC Header</vt:lpstr>
      <vt:lpstr>(7) Mobility Management and Handover</vt:lpstr>
      <vt:lpstr>(8) Power Management</vt:lpstr>
      <vt:lpstr>Our Goal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SungHoon Seo</dc:creator>
  <cp:lastModifiedBy>SungHoon Seo</cp:lastModifiedBy>
  <cp:revision>11</cp:revision>
  <cp:lastPrinted>2009-09-25T13:54:58Z</cp:lastPrinted>
  <dcterms:created xsi:type="dcterms:W3CDTF">2009-09-25T13:38:42Z</dcterms:created>
  <dcterms:modified xsi:type="dcterms:W3CDTF">2009-09-25T13:57:40Z</dcterms:modified>
</cp:coreProperties>
</file>