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9" r:id="rId3"/>
    <p:sldId id="261" r:id="rId4"/>
    <p:sldId id="356" r:id="rId5"/>
    <p:sldId id="264" r:id="rId6"/>
    <p:sldId id="265" r:id="rId7"/>
    <p:sldId id="358" r:id="rId8"/>
    <p:sldId id="267" r:id="rId9"/>
    <p:sldId id="268" r:id="rId10"/>
    <p:sldId id="346" r:id="rId11"/>
    <p:sldId id="357" r:id="rId12"/>
    <p:sldId id="347" r:id="rId13"/>
    <p:sldId id="290" r:id="rId14"/>
    <p:sldId id="348" r:id="rId15"/>
    <p:sldId id="352" r:id="rId16"/>
    <p:sldId id="353" r:id="rId17"/>
    <p:sldId id="354" r:id="rId18"/>
    <p:sldId id="355" r:id="rId19"/>
    <p:sldId id="349" r:id="rId20"/>
    <p:sldId id="350" r:id="rId21"/>
    <p:sldId id="35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4000"/>
    <a:srgbClr val="66FF66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0809" autoAdjust="0"/>
    <p:restoredTop sz="92229" autoAdjust="0"/>
  </p:normalViewPr>
  <p:slideViewPr>
    <p:cSldViewPr>
      <p:cViewPr varScale="1">
        <p:scale>
          <a:sx n="94" d="100"/>
          <a:sy n="94" d="100"/>
        </p:scale>
        <p:origin x="-1728" y="-11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69C0A-686F-2647-9611-A1ABF47F3142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97444A65-AC52-F640-9671-1C62957E3DAF}">
      <dgm:prSet phldrT="[Text]"/>
      <dgm:sp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rgbClr val="FFFFFF"/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/>
            <a:t>Capture packets</a:t>
          </a:r>
          <a:endParaRPr lang="en-US" dirty="0"/>
        </a:p>
      </dgm:t>
    </dgm:pt>
    <dgm:pt modelId="{88276A7E-2BB4-6D4F-A6EA-1ED32FB925A0}" type="parTrans" cxnId="{BF42F259-D2B8-DF47-A566-D21338A18613}">
      <dgm:prSet/>
      <dgm:spPr/>
      <dgm:t>
        <a:bodyPr/>
        <a:lstStyle/>
        <a:p>
          <a:endParaRPr lang="en-US"/>
        </a:p>
      </dgm:t>
    </dgm:pt>
    <dgm:pt modelId="{49763ECE-89AC-B545-8011-7D6B93C54F4E}" type="sibTrans" cxnId="{BF42F259-D2B8-DF47-A566-D21338A18613}">
      <dgm:prSet/>
      <dgm:spPr/>
      <dgm:t>
        <a:bodyPr/>
        <a:lstStyle/>
        <a:p>
          <a:endParaRPr lang="en-US"/>
        </a:p>
      </dgm:t>
    </dgm:pt>
    <dgm:pt modelId="{65B9A828-9FA6-2440-8993-81125EDFA3E2}">
      <dgm:prSet phldrT="[Text]"/>
      <dgm:spPr>
        <a:gradFill flip="none" rotWithShape="1">
          <a:gsLst>
            <a:gs pos="0">
              <a:srgbClr val="66FF66"/>
            </a:gs>
            <a:gs pos="100000">
              <a:srgbClr val="FFFFFF"/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ask peers for probe results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9B40DF4B-E315-1C4E-BC71-DF0A73E7CD08}" type="parTrans" cxnId="{1E947C35-83A1-D144-9E3B-106A22EA712B}">
      <dgm:prSet/>
      <dgm:spPr/>
      <dgm:t>
        <a:bodyPr/>
        <a:lstStyle/>
        <a:p>
          <a:endParaRPr lang="en-US"/>
        </a:p>
      </dgm:t>
    </dgm:pt>
    <dgm:pt modelId="{1E6221CC-8F83-ED40-9CF4-8A71CEA51EE0}" type="sibTrans" cxnId="{1E947C35-83A1-D144-9E3B-106A22EA712B}">
      <dgm:prSet/>
      <dgm:spPr/>
      <dgm:t>
        <a:bodyPr/>
        <a:lstStyle/>
        <a:p>
          <a:endParaRPr lang="en-US"/>
        </a:p>
      </dgm:t>
    </dgm:pt>
    <dgm:pt modelId="{F40FE79A-6382-1E45-A63B-C54EBB1EF609}">
      <dgm:prSet phldrT="[Text]"/>
      <dgm:spPr>
        <a:gradFill flip="none" rotWithShape="1">
          <a:gsLst>
            <a:gs pos="0">
              <a:srgbClr val="800000"/>
            </a:gs>
            <a:gs pos="100000">
              <a:srgbClr val="FFFFFF"/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/>
            <a:t>diagnose problem</a:t>
          </a:r>
          <a:endParaRPr lang="en-US" dirty="0"/>
        </a:p>
      </dgm:t>
    </dgm:pt>
    <dgm:pt modelId="{8AEB29D9-FCB5-2B41-B79C-02C2905D989B}" type="parTrans" cxnId="{786A96CE-0C28-8F48-9D17-840487FEC296}">
      <dgm:prSet/>
      <dgm:spPr/>
      <dgm:t>
        <a:bodyPr/>
        <a:lstStyle/>
        <a:p>
          <a:endParaRPr lang="en-US"/>
        </a:p>
      </dgm:t>
    </dgm:pt>
    <dgm:pt modelId="{B72FFEE5-9B60-E843-9851-1D18D9CA2B1F}" type="sibTrans" cxnId="{786A96CE-0C28-8F48-9D17-840487FEC296}">
      <dgm:prSet/>
      <dgm:spPr/>
      <dgm:t>
        <a:bodyPr/>
        <a:lstStyle/>
        <a:p>
          <a:endParaRPr lang="en-US"/>
        </a:p>
      </dgm:t>
    </dgm:pt>
    <dgm:pt modelId="{85953308-8E22-E344-9E4D-440F4B92DC73}">
      <dgm:prSet/>
      <dgm:spPr>
        <a:gradFill flip="none" rotWithShape="1">
          <a:gsLst>
            <a:gs pos="0">
              <a:srgbClr val="008000"/>
            </a:gs>
            <a:gs pos="100000">
              <a:srgbClr val="FFFFFF"/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/>
            <a:t>discover probe peers</a:t>
          </a:r>
          <a:endParaRPr lang="en-US" dirty="0"/>
        </a:p>
      </dgm:t>
    </dgm:pt>
    <dgm:pt modelId="{C0C8181F-98C0-2147-B484-5D610A07A338}" type="parTrans" cxnId="{F581C29D-8C88-0545-829D-96D4452BB3C5}">
      <dgm:prSet/>
      <dgm:spPr/>
      <dgm:t>
        <a:bodyPr/>
        <a:lstStyle/>
        <a:p>
          <a:endParaRPr lang="en-US"/>
        </a:p>
      </dgm:t>
    </dgm:pt>
    <dgm:pt modelId="{9C2933BC-0CE8-D14D-BE3D-9968D64D2B09}" type="sibTrans" cxnId="{F581C29D-8C88-0545-829D-96D4452BB3C5}">
      <dgm:prSet/>
      <dgm:spPr/>
      <dgm:t>
        <a:bodyPr/>
        <a:lstStyle/>
        <a:p>
          <a:endParaRPr lang="en-US"/>
        </a:p>
      </dgm:t>
    </dgm:pt>
    <dgm:pt modelId="{087FC4BF-0B86-D448-9350-8BDEA4ADE2D0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Detect problem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7267033-C38C-6F4E-8ED6-AE548784BEBE}" type="parTrans" cxnId="{52BE657E-A45E-354E-BE9F-9E9B2FD0B0B3}">
      <dgm:prSet/>
      <dgm:spPr/>
      <dgm:t>
        <a:bodyPr/>
        <a:lstStyle/>
        <a:p>
          <a:endParaRPr lang="en-US"/>
        </a:p>
      </dgm:t>
    </dgm:pt>
    <dgm:pt modelId="{00E2BD8C-C38F-9D40-ACBC-393D0252E30A}" type="sibTrans" cxnId="{52BE657E-A45E-354E-BE9F-9E9B2FD0B0B3}">
      <dgm:prSet/>
      <dgm:spPr/>
      <dgm:t>
        <a:bodyPr/>
        <a:lstStyle/>
        <a:p>
          <a:endParaRPr lang="en-US"/>
        </a:p>
      </dgm:t>
    </dgm:pt>
    <dgm:pt modelId="{45FD9815-C1E6-5B42-AFD0-2AFCFA3B4A41}" type="pres">
      <dgm:prSet presAssocID="{00E69C0A-686F-2647-9611-A1ABF47F3142}" presName="Name0" presStyleCnt="0">
        <dgm:presLayoutVars>
          <dgm:dir/>
          <dgm:animLvl val="lvl"/>
          <dgm:resizeHandles val="exact"/>
        </dgm:presLayoutVars>
      </dgm:prSet>
      <dgm:spPr/>
    </dgm:pt>
    <dgm:pt modelId="{0D6BA934-6D2E-6C4F-AB5F-0EDB3B5F797D}" type="pres">
      <dgm:prSet presAssocID="{97444A65-AC52-F640-9671-1C62957E3DA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9D823B3-9130-9646-A32F-252298C46C77}" type="pres">
      <dgm:prSet presAssocID="{49763ECE-89AC-B545-8011-7D6B93C54F4E}" presName="parTxOnlySpace" presStyleCnt="0"/>
      <dgm:spPr/>
    </dgm:pt>
    <dgm:pt modelId="{A2DA8164-68A1-8D40-B2BD-0DB948D96C44}" type="pres">
      <dgm:prSet presAssocID="{087FC4BF-0B86-D448-9350-8BDEA4ADE2D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3F10345-3BBE-9047-AEB5-51701994FFD8}" type="pres">
      <dgm:prSet presAssocID="{00E2BD8C-C38F-9D40-ACBC-393D0252E30A}" presName="parTxOnlySpace" presStyleCnt="0"/>
      <dgm:spPr/>
    </dgm:pt>
    <dgm:pt modelId="{EF6037FC-CC92-064F-A23D-235DB2312DE1}" type="pres">
      <dgm:prSet presAssocID="{85953308-8E22-E344-9E4D-440F4B92DC7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C0D79-B879-9D40-AA03-430B2647E5F2}" type="pres">
      <dgm:prSet presAssocID="{9C2933BC-0CE8-D14D-BE3D-9968D64D2B09}" presName="parTxOnlySpace" presStyleCnt="0"/>
      <dgm:spPr/>
    </dgm:pt>
    <dgm:pt modelId="{457E6889-26D9-0B44-8BF9-509448BF8BE7}" type="pres">
      <dgm:prSet presAssocID="{65B9A828-9FA6-2440-8993-81125EDFA3E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8EBC-01D7-E847-8674-30AB9F683A1F}" type="pres">
      <dgm:prSet presAssocID="{1E6221CC-8F83-ED40-9CF4-8A71CEA51EE0}" presName="parTxOnlySpace" presStyleCnt="0"/>
      <dgm:spPr/>
    </dgm:pt>
    <dgm:pt modelId="{72C00292-BE36-784A-B8DC-499C512AF8C8}" type="pres">
      <dgm:prSet presAssocID="{F40FE79A-6382-1E45-A63B-C54EBB1EF60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86F22-5E3F-314F-B65F-AAC606BB5CCC}" type="presOf" srcId="{97444A65-AC52-F640-9671-1C62957E3DAF}" destId="{0D6BA934-6D2E-6C4F-AB5F-0EDB3B5F797D}" srcOrd="0" destOrd="0" presId="urn:microsoft.com/office/officeart/2005/8/layout/chevron1"/>
    <dgm:cxn modelId="{F581C29D-8C88-0545-829D-96D4452BB3C5}" srcId="{00E69C0A-686F-2647-9611-A1ABF47F3142}" destId="{85953308-8E22-E344-9E4D-440F4B92DC73}" srcOrd="2" destOrd="0" parTransId="{C0C8181F-98C0-2147-B484-5D610A07A338}" sibTransId="{9C2933BC-0CE8-D14D-BE3D-9968D64D2B09}"/>
    <dgm:cxn modelId="{52BE657E-A45E-354E-BE9F-9E9B2FD0B0B3}" srcId="{00E69C0A-686F-2647-9611-A1ABF47F3142}" destId="{087FC4BF-0B86-D448-9350-8BDEA4ADE2D0}" srcOrd="1" destOrd="0" parTransId="{C7267033-C38C-6F4E-8ED6-AE548784BEBE}" sibTransId="{00E2BD8C-C38F-9D40-ACBC-393D0252E30A}"/>
    <dgm:cxn modelId="{C98104EE-D6DB-3E4D-A1DF-200EFE3CBED7}" type="presOf" srcId="{85953308-8E22-E344-9E4D-440F4B92DC73}" destId="{EF6037FC-CC92-064F-A23D-235DB2312DE1}" srcOrd="0" destOrd="0" presId="urn:microsoft.com/office/officeart/2005/8/layout/chevron1"/>
    <dgm:cxn modelId="{31899261-D433-8F40-8B8C-F5DDDD33B880}" type="presOf" srcId="{00E69C0A-686F-2647-9611-A1ABF47F3142}" destId="{45FD9815-C1E6-5B42-AFD0-2AFCFA3B4A41}" srcOrd="0" destOrd="0" presId="urn:microsoft.com/office/officeart/2005/8/layout/chevron1"/>
    <dgm:cxn modelId="{0F288AA4-296D-1844-BD32-509A61C7F356}" type="presOf" srcId="{087FC4BF-0B86-D448-9350-8BDEA4ADE2D0}" destId="{A2DA8164-68A1-8D40-B2BD-0DB948D96C44}" srcOrd="0" destOrd="0" presId="urn:microsoft.com/office/officeart/2005/8/layout/chevron1"/>
    <dgm:cxn modelId="{BF42F259-D2B8-DF47-A566-D21338A18613}" srcId="{00E69C0A-686F-2647-9611-A1ABF47F3142}" destId="{97444A65-AC52-F640-9671-1C62957E3DAF}" srcOrd="0" destOrd="0" parTransId="{88276A7E-2BB4-6D4F-A6EA-1ED32FB925A0}" sibTransId="{49763ECE-89AC-B545-8011-7D6B93C54F4E}"/>
    <dgm:cxn modelId="{1E947C35-83A1-D144-9E3B-106A22EA712B}" srcId="{00E69C0A-686F-2647-9611-A1ABF47F3142}" destId="{65B9A828-9FA6-2440-8993-81125EDFA3E2}" srcOrd="3" destOrd="0" parTransId="{9B40DF4B-E315-1C4E-BC71-DF0A73E7CD08}" sibTransId="{1E6221CC-8F83-ED40-9CF4-8A71CEA51EE0}"/>
    <dgm:cxn modelId="{8774065E-B8BD-0941-87D4-AE3A4E213471}" type="presOf" srcId="{65B9A828-9FA6-2440-8993-81125EDFA3E2}" destId="{457E6889-26D9-0B44-8BF9-509448BF8BE7}" srcOrd="0" destOrd="0" presId="urn:microsoft.com/office/officeart/2005/8/layout/chevron1"/>
    <dgm:cxn modelId="{786A96CE-0C28-8F48-9D17-840487FEC296}" srcId="{00E69C0A-686F-2647-9611-A1ABF47F3142}" destId="{F40FE79A-6382-1E45-A63B-C54EBB1EF609}" srcOrd="4" destOrd="0" parTransId="{8AEB29D9-FCB5-2B41-B79C-02C2905D989B}" sibTransId="{B72FFEE5-9B60-E843-9851-1D18D9CA2B1F}"/>
    <dgm:cxn modelId="{55451A55-1514-9049-B3F4-9B9FDED7EFAE}" type="presOf" srcId="{F40FE79A-6382-1E45-A63B-C54EBB1EF609}" destId="{72C00292-BE36-784A-B8DC-499C512AF8C8}" srcOrd="0" destOrd="0" presId="urn:microsoft.com/office/officeart/2005/8/layout/chevron1"/>
    <dgm:cxn modelId="{34C92735-4C38-0A4C-AE68-64F09C3B0A34}" type="presParOf" srcId="{45FD9815-C1E6-5B42-AFD0-2AFCFA3B4A41}" destId="{0D6BA934-6D2E-6C4F-AB5F-0EDB3B5F797D}" srcOrd="0" destOrd="0" presId="urn:microsoft.com/office/officeart/2005/8/layout/chevron1"/>
    <dgm:cxn modelId="{B89F7919-7219-C84F-A9D4-CC6DF7C5C116}" type="presParOf" srcId="{45FD9815-C1E6-5B42-AFD0-2AFCFA3B4A41}" destId="{09D823B3-9130-9646-A32F-252298C46C77}" srcOrd="1" destOrd="0" presId="urn:microsoft.com/office/officeart/2005/8/layout/chevron1"/>
    <dgm:cxn modelId="{5052CDC7-560A-D949-B434-34236A8AD033}" type="presParOf" srcId="{45FD9815-C1E6-5B42-AFD0-2AFCFA3B4A41}" destId="{A2DA8164-68A1-8D40-B2BD-0DB948D96C44}" srcOrd="2" destOrd="0" presId="urn:microsoft.com/office/officeart/2005/8/layout/chevron1"/>
    <dgm:cxn modelId="{89BFC50E-DE9E-5C48-9A1D-1AB49A87A541}" type="presParOf" srcId="{45FD9815-C1E6-5B42-AFD0-2AFCFA3B4A41}" destId="{03F10345-3BBE-9047-AEB5-51701994FFD8}" srcOrd="3" destOrd="0" presId="urn:microsoft.com/office/officeart/2005/8/layout/chevron1"/>
    <dgm:cxn modelId="{E66E39FE-29FF-2C42-A97C-7612DEFFEB95}" type="presParOf" srcId="{45FD9815-C1E6-5B42-AFD0-2AFCFA3B4A41}" destId="{EF6037FC-CC92-064F-A23D-235DB2312DE1}" srcOrd="4" destOrd="0" presId="urn:microsoft.com/office/officeart/2005/8/layout/chevron1"/>
    <dgm:cxn modelId="{34E9B013-AFA6-2442-82D1-C479D3469FF7}" type="presParOf" srcId="{45FD9815-C1E6-5B42-AFD0-2AFCFA3B4A41}" destId="{989C0D79-B879-9D40-AA03-430B2647E5F2}" srcOrd="5" destOrd="0" presId="urn:microsoft.com/office/officeart/2005/8/layout/chevron1"/>
    <dgm:cxn modelId="{62246CC2-070D-1647-9008-5794D6467A81}" type="presParOf" srcId="{45FD9815-C1E6-5B42-AFD0-2AFCFA3B4A41}" destId="{457E6889-26D9-0B44-8BF9-509448BF8BE7}" srcOrd="6" destOrd="0" presId="urn:microsoft.com/office/officeart/2005/8/layout/chevron1"/>
    <dgm:cxn modelId="{74250712-DDDA-B84C-A50F-54761D4049BB}" type="presParOf" srcId="{45FD9815-C1E6-5B42-AFD0-2AFCFA3B4A41}" destId="{2E798EBC-01D7-E847-8674-30AB9F683A1F}" srcOrd="7" destOrd="0" presId="urn:microsoft.com/office/officeart/2005/8/layout/chevron1"/>
    <dgm:cxn modelId="{70644DAC-1E7C-9040-918D-2ACAE6D3A24F}" type="presParOf" srcId="{45FD9815-C1E6-5B42-AFD0-2AFCFA3B4A41}" destId="{72C00292-BE36-784A-B8DC-499C512AF8C8}" srcOrd="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238E-BCC1-884F-B5F8-DB943A946A87}" type="datetimeFigureOut">
              <a:rPr lang="en-US" smtClean="0"/>
              <a:pPr/>
              <a:t>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83E8A-B994-9646-B787-693F4CA9D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9FA17D-7575-4142-8F05-8D41DA8FC0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EC55D-286C-2346-ACA8-711421F834D1}" type="slidenum">
              <a:rPr lang="en-US"/>
              <a:pPr/>
              <a:t>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5EC1CC-DD24-2541-A679-E4320C86FB7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by using XMLRPC, we can use another machine’s modules as like our own functions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A65012-33E3-004B-A3E8-4E11EAA302A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7586B0-36BC-E346-9A63-252BD89BB194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dirty="0" err="1" smtClean="0"/>
              <a:t>Autoupdate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341247-F526-8F47-8D3F-4D555587E07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5242C-1C9F-9648-8F96-73D84400C646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2839D-AE01-284F-BEBD-F5DC2F5B7E87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8AB3D-CBC5-594D-983C-09250C28A73A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273A1-F789-6C4B-82C3-880B95B1DA23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200D-DBFD-F64E-9C0F-885C613A3B53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67A13A-9FDD-9845-8DB5-071CAB371F8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3B54A-8629-744C-B959-34C6B898B6F5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A30B1A-54A0-214A-B1DB-3EBF9DE8006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936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FED3CC-94F1-6B48-9C42-16FD51A157E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cs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4867275"/>
            <a:ext cx="1268413" cy="1025525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9900" y="2193925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IR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841875"/>
            <a:ext cx="1052512" cy="9382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3B440E-D6E4-4C49-AC49-5315074C9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57163"/>
            <a:ext cx="2058987" cy="596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157163"/>
            <a:ext cx="6027738" cy="596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F50141-EF4C-754B-977F-FF3A40B39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C0F09B-6BA5-8342-ACB2-60DB0FF44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A09A35-7ADB-3C4F-B33D-BCADF81E0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D3590E-58B7-174C-AF42-9DBCDFDD7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80882C-661C-ED46-9247-F1546F647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BB199E-C43F-CD4E-AA68-1F4574C59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93DEC5-798E-C846-B11E-417B7ABD5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9A104E-947B-C643-860E-B18DFFAB3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COMSNETS 2009 (Bangalore)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7D6121-69AB-FC48-AC5D-A84C8D619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57163"/>
            <a:ext cx="8229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1/30/2008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COMSNETS 2009 (Bangalore)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40C9E390-6772-5849-ACA8-EC32D1B3459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csc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9713" y="142875"/>
            <a:ext cx="838200" cy="677863"/>
          </a:xfrm>
          <a:prstGeom prst="rect">
            <a:avLst/>
          </a:prstGeom>
          <a:noFill/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66725" y="985838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5" Type="http://schemas.openxmlformats.org/officeDocument/2006/relationships/image" Target="../media/image35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4" Type="http://schemas.openxmlformats.org/officeDocument/2006/relationships/image" Target="../media/image9.png"/><Relationship Id="rId10" Type="http://schemas.openxmlformats.org/officeDocument/2006/relationships/image" Target="../media/image15.png"/><Relationship Id="rId5" Type="http://schemas.openxmlformats.org/officeDocument/2006/relationships/image" Target="../media/image10.pdf"/><Relationship Id="rId7" Type="http://schemas.openxmlformats.org/officeDocument/2006/relationships/image" Target="../media/image12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9" Type="http://schemas.openxmlformats.org/officeDocument/2006/relationships/image" Target="../media/image14.pdf"/><Relationship Id="rId3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8.png"/><Relationship Id="rId4" Type="http://schemas.openxmlformats.org/officeDocument/2006/relationships/image" Target="../media/image18.png"/><Relationship Id="rId7" Type="http://schemas.openxmlformats.org/officeDocument/2006/relationships/image" Target="../media/image21.pdf"/><Relationship Id="rId11" Type="http://schemas.openxmlformats.org/officeDocument/2006/relationships/image" Target="../media/image25.pd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6" Type="http://schemas.openxmlformats.org/officeDocument/2006/relationships/image" Target="../media/image30.png"/><Relationship Id="rId8" Type="http://schemas.openxmlformats.org/officeDocument/2006/relationships/image" Target="../media/image22.png"/><Relationship Id="rId13" Type="http://schemas.openxmlformats.org/officeDocument/2006/relationships/image" Target="../media/image27.pdf"/><Relationship Id="rId10" Type="http://schemas.openxmlformats.org/officeDocument/2006/relationships/image" Target="../media/image24.png"/><Relationship Id="rId5" Type="http://schemas.openxmlformats.org/officeDocument/2006/relationships/image" Target="../media/image19.pdf"/><Relationship Id="rId15" Type="http://schemas.openxmlformats.org/officeDocument/2006/relationships/image" Target="../media/image29.pdf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23.pdf"/><Relationship Id="rId3" Type="http://schemas.openxmlformats.org/officeDocument/2006/relationships/image" Target="../media/image17.pd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1638" y="1133475"/>
            <a:ext cx="8491537" cy="1143000"/>
          </a:xfrm>
        </p:spPr>
        <p:txBody>
          <a:bodyPr/>
          <a:lstStyle/>
          <a:p>
            <a:pPr algn="ctr"/>
            <a:r>
              <a:rPr lang="en-US" dirty="0" smtClean="0"/>
              <a:t>P2P Distributed Fault Diagnosis for SIP Services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Henning </a:t>
            </a:r>
            <a:r>
              <a:rPr lang="en-US" i="1" dirty="0" smtClean="0"/>
              <a:t>Schulzrinne</a:t>
            </a:r>
            <a:r>
              <a:rPr lang="en-US" dirty="0" smtClean="0"/>
              <a:t>, Kyung-</a:t>
            </a:r>
            <a:r>
              <a:rPr lang="en-US" dirty="0" err="1" smtClean="0"/>
              <a:t>Hwa</a:t>
            </a:r>
            <a:r>
              <a:rPr lang="en-US" dirty="0" smtClean="0"/>
              <a:t> Kim</a:t>
            </a:r>
          </a:p>
          <a:p>
            <a:r>
              <a:rPr lang="en-US" sz="1600" dirty="0" smtClean="0"/>
              <a:t>Dept. of Computer Science, Columbia University, New York, NY</a:t>
            </a:r>
          </a:p>
          <a:p>
            <a:r>
              <a:rPr lang="en-US" dirty="0" smtClean="0"/>
              <a:t>Kai Miao</a:t>
            </a:r>
          </a:p>
          <a:p>
            <a:r>
              <a:rPr lang="en-US" sz="1600" dirty="0" smtClean="0"/>
              <a:t>Intel Corporation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SIP 2009 (Paris)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800600" y="5638800"/>
            <a:ext cx="1600200" cy="381000"/>
          </a:xfrm>
          <a:prstGeom prst="wedgeEllipseCallout">
            <a:avLst>
              <a:gd name="adj1" fmla="val -62901"/>
              <a:gd name="adj2" fmla="val 147222"/>
            </a:avLst>
          </a:prstGeom>
          <a:solidFill>
            <a:schemeClr val="accent3">
              <a:lumMod val="85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 update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"/>
          <p:cNvSpPr>
            <a:spLocks noChangeAspect="1" noEditPoints="1" noChangeArrowheads="1"/>
          </p:cNvSpPr>
          <p:nvPr/>
        </p:nvSpPr>
        <p:spPr bwMode="auto">
          <a:xfrm>
            <a:off x="3505200" y="3581400"/>
            <a:ext cx="1944688" cy="1295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7EDB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Calibri" pitchFamily="-65" charset="0"/>
              </a:rPr>
              <a:t>Internet</a:t>
            </a:r>
          </a:p>
        </p:txBody>
      </p:sp>
      <p:sp>
        <p:nvSpPr>
          <p:cNvPr id="1433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DYSWIS = Do </a:t>
            </a:r>
            <a:r>
              <a:rPr lang="en-US" dirty="0"/>
              <a:t>You See What I See?</a:t>
            </a:r>
          </a:p>
        </p:txBody>
      </p:sp>
      <p:sp>
        <p:nvSpPr>
          <p:cNvPr id="14340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335963" cy="47244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6" name="Picture 4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81400"/>
            <a:ext cx="1268413" cy="1295400"/>
          </a:xfrm>
          <a:prstGeom prst="rect">
            <a:avLst/>
          </a:prstGeom>
          <a:noFill/>
          <a:ln w="9525">
            <a:solidFill>
              <a:srgbClr val="397FD3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</p:spPr>
      </p:pic>
      <p:pic>
        <p:nvPicPr>
          <p:cNvPr id="14343" name="Picture 4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419600"/>
            <a:ext cx="1268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133600"/>
            <a:ext cx="1268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29000" y="2209800"/>
            <a:ext cx="533400" cy="1143000"/>
            <a:chOff x="3408" y="1728"/>
            <a:chExt cx="858" cy="1428"/>
          </a:xfrm>
        </p:grpSpPr>
        <p:sp>
          <p:nvSpPr>
            <p:cNvPr id="14354" name="tower"/>
            <p:cNvSpPr>
              <a:spLocks noEditPoints="1" noChangeArrowheads="1"/>
            </p:cNvSpPr>
            <p:nvPr/>
          </p:nvSpPr>
          <p:spPr bwMode="auto">
            <a:xfrm>
              <a:off x="3408" y="1728"/>
              <a:ext cx="570" cy="1140"/>
            </a:xfrm>
            <a:custGeom>
              <a:avLst/>
              <a:gdLst>
                <a:gd name="T0" fmla="*/ 0 w 21600"/>
                <a:gd name="T1" fmla="*/ 115 h 21600"/>
                <a:gd name="T2" fmla="*/ 176 w 21600"/>
                <a:gd name="T3" fmla="*/ 0 h 21600"/>
                <a:gd name="T4" fmla="*/ 285 w 21600"/>
                <a:gd name="T5" fmla="*/ 0 h 21600"/>
                <a:gd name="T6" fmla="*/ 570 w 21600"/>
                <a:gd name="T7" fmla="*/ 0 h 21600"/>
                <a:gd name="T8" fmla="*/ 570 w 21600"/>
                <a:gd name="T9" fmla="*/ 615 h 21600"/>
                <a:gd name="T10" fmla="*/ 570 w 21600"/>
                <a:gd name="T11" fmla="*/ 1025 h 21600"/>
                <a:gd name="T12" fmla="*/ 400 w 21600"/>
                <a:gd name="T13" fmla="*/ 1140 h 21600"/>
                <a:gd name="T14" fmla="*/ 279 w 21600"/>
                <a:gd name="T15" fmla="*/ 1140 h 21600"/>
                <a:gd name="T16" fmla="*/ 0 w 21600"/>
                <a:gd name="T17" fmla="*/ 1140 h 21600"/>
                <a:gd name="T18" fmla="*/ 0 w 21600"/>
                <a:gd name="T19" fmla="*/ 60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5 w 21600"/>
                <a:gd name="T31" fmla="*/ 22547 h 21600"/>
                <a:gd name="T32" fmla="*/ 21486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4355" name="tower"/>
            <p:cNvSpPr>
              <a:spLocks noEditPoints="1" noChangeArrowheads="1"/>
            </p:cNvSpPr>
            <p:nvPr/>
          </p:nvSpPr>
          <p:spPr bwMode="auto">
            <a:xfrm>
              <a:off x="3504" y="1824"/>
              <a:ext cx="570" cy="1140"/>
            </a:xfrm>
            <a:custGeom>
              <a:avLst/>
              <a:gdLst>
                <a:gd name="T0" fmla="*/ 0 w 21600"/>
                <a:gd name="T1" fmla="*/ 115 h 21600"/>
                <a:gd name="T2" fmla="*/ 176 w 21600"/>
                <a:gd name="T3" fmla="*/ 0 h 21600"/>
                <a:gd name="T4" fmla="*/ 285 w 21600"/>
                <a:gd name="T5" fmla="*/ 0 h 21600"/>
                <a:gd name="T6" fmla="*/ 570 w 21600"/>
                <a:gd name="T7" fmla="*/ 0 h 21600"/>
                <a:gd name="T8" fmla="*/ 570 w 21600"/>
                <a:gd name="T9" fmla="*/ 615 h 21600"/>
                <a:gd name="T10" fmla="*/ 570 w 21600"/>
                <a:gd name="T11" fmla="*/ 1025 h 21600"/>
                <a:gd name="T12" fmla="*/ 400 w 21600"/>
                <a:gd name="T13" fmla="*/ 1140 h 21600"/>
                <a:gd name="T14" fmla="*/ 279 w 21600"/>
                <a:gd name="T15" fmla="*/ 1140 h 21600"/>
                <a:gd name="T16" fmla="*/ 0 w 21600"/>
                <a:gd name="T17" fmla="*/ 1140 h 21600"/>
                <a:gd name="T18" fmla="*/ 0 w 21600"/>
                <a:gd name="T19" fmla="*/ 60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5 w 21600"/>
                <a:gd name="T31" fmla="*/ 22547 h 21600"/>
                <a:gd name="T32" fmla="*/ 21486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4356" name="tower"/>
            <p:cNvSpPr>
              <a:spLocks noEditPoints="1" noChangeArrowheads="1"/>
            </p:cNvSpPr>
            <p:nvPr/>
          </p:nvSpPr>
          <p:spPr bwMode="auto">
            <a:xfrm>
              <a:off x="3600" y="1920"/>
              <a:ext cx="570" cy="1140"/>
            </a:xfrm>
            <a:custGeom>
              <a:avLst/>
              <a:gdLst>
                <a:gd name="T0" fmla="*/ 0 w 21600"/>
                <a:gd name="T1" fmla="*/ 115 h 21600"/>
                <a:gd name="T2" fmla="*/ 176 w 21600"/>
                <a:gd name="T3" fmla="*/ 0 h 21600"/>
                <a:gd name="T4" fmla="*/ 285 w 21600"/>
                <a:gd name="T5" fmla="*/ 0 h 21600"/>
                <a:gd name="T6" fmla="*/ 570 w 21600"/>
                <a:gd name="T7" fmla="*/ 0 h 21600"/>
                <a:gd name="T8" fmla="*/ 570 w 21600"/>
                <a:gd name="T9" fmla="*/ 615 h 21600"/>
                <a:gd name="T10" fmla="*/ 570 w 21600"/>
                <a:gd name="T11" fmla="*/ 1025 h 21600"/>
                <a:gd name="T12" fmla="*/ 400 w 21600"/>
                <a:gd name="T13" fmla="*/ 1140 h 21600"/>
                <a:gd name="T14" fmla="*/ 279 w 21600"/>
                <a:gd name="T15" fmla="*/ 1140 h 21600"/>
                <a:gd name="T16" fmla="*/ 0 w 21600"/>
                <a:gd name="T17" fmla="*/ 1140 h 21600"/>
                <a:gd name="T18" fmla="*/ 0 w 21600"/>
                <a:gd name="T19" fmla="*/ 60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5 w 21600"/>
                <a:gd name="T31" fmla="*/ 22547 h 21600"/>
                <a:gd name="T32" fmla="*/ 21486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4357" name="tower"/>
            <p:cNvSpPr>
              <a:spLocks noEditPoints="1" noChangeArrowheads="1"/>
            </p:cNvSpPr>
            <p:nvPr/>
          </p:nvSpPr>
          <p:spPr bwMode="auto">
            <a:xfrm>
              <a:off x="3696" y="2016"/>
              <a:ext cx="570" cy="1140"/>
            </a:xfrm>
            <a:custGeom>
              <a:avLst/>
              <a:gdLst>
                <a:gd name="T0" fmla="*/ 0 w 21600"/>
                <a:gd name="T1" fmla="*/ 115 h 21600"/>
                <a:gd name="T2" fmla="*/ 176 w 21600"/>
                <a:gd name="T3" fmla="*/ 0 h 21600"/>
                <a:gd name="T4" fmla="*/ 285 w 21600"/>
                <a:gd name="T5" fmla="*/ 0 h 21600"/>
                <a:gd name="T6" fmla="*/ 570 w 21600"/>
                <a:gd name="T7" fmla="*/ 0 h 21600"/>
                <a:gd name="T8" fmla="*/ 570 w 21600"/>
                <a:gd name="T9" fmla="*/ 615 h 21600"/>
                <a:gd name="T10" fmla="*/ 570 w 21600"/>
                <a:gd name="T11" fmla="*/ 1025 h 21600"/>
                <a:gd name="T12" fmla="*/ 400 w 21600"/>
                <a:gd name="T13" fmla="*/ 1140 h 21600"/>
                <a:gd name="T14" fmla="*/ 279 w 21600"/>
                <a:gd name="T15" fmla="*/ 1140 h 21600"/>
                <a:gd name="T16" fmla="*/ 0 w 21600"/>
                <a:gd name="T17" fmla="*/ 1140 h 21600"/>
                <a:gd name="T18" fmla="*/ 0 w 21600"/>
                <a:gd name="T19" fmla="*/ 60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5 w 21600"/>
                <a:gd name="T31" fmla="*/ 22547 h 21600"/>
                <a:gd name="T32" fmla="*/ 21486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</p:grpSp>
      <p:sp>
        <p:nvSpPr>
          <p:cNvPr id="14346" name="AutoShape 13"/>
          <p:cNvSpPr>
            <a:spLocks noChangeArrowheads="1"/>
          </p:cNvSpPr>
          <p:nvPr/>
        </p:nvSpPr>
        <p:spPr bwMode="auto">
          <a:xfrm rot="-3011760">
            <a:off x="2359025" y="3314700"/>
            <a:ext cx="1271588" cy="388938"/>
          </a:xfrm>
          <a:custGeom>
            <a:avLst/>
            <a:gdLst>
              <a:gd name="T0" fmla="*/ 953766 w 21600"/>
              <a:gd name="T1" fmla="*/ 0 h 21600"/>
              <a:gd name="T2" fmla="*/ 0 w 21600"/>
              <a:gd name="T3" fmla="*/ 194625 h 21600"/>
              <a:gd name="T4" fmla="*/ 953766 w 21600"/>
              <a:gd name="T5" fmla="*/ 389249 h 21600"/>
              <a:gd name="T6" fmla="*/ 1271688 w 21600"/>
              <a:gd name="T7" fmla="*/ 1946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14347" name="AutoShape 15"/>
          <p:cNvSpPr>
            <a:spLocks noChangeArrowheads="1"/>
          </p:cNvSpPr>
          <p:nvPr/>
        </p:nvSpPr>
        <p:spPr bwMode="auto">
          <a:xfrm rot="-3011760">
            <a:off x="2794000" y="3270250"/>
            <a:ext cx="434975" cy="53657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2590800" y="4495800"/>
            <a:ext cx="3810000" cy="533400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flipV="1">
            <a:off x="2590800" y="2819400"/>
            <a:ext cx="3810000" cy="1371600"/>
          </a:xfrm>
          <a:prstGeom prst="bentConnector3">
            <a:avLst>
              <a:gd name="adj1" fmla="val 59405"/>
            </a:avLst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38"/>
          <p:cNvSpPr/>
          <p:nvPr/>
        </p:nvSpPr>
        <p:spPr>
          <a:xfrm>
            <a:off x="1066800" y="2286000"/>
            <a:ext cx="1447800" cy="1066800"/>
          </a:xfrm>
          <a:prstGeom prst="wedgeRoundRectCallout">
            <a:avLst>
              <a:gd name="adj1" fmla="val 11599"/>
              <a:gd name="adj2" fmla="val 752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Do you see what I see?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1143000" y="4953000"/>
            <a:ext cx="1143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0E9FD"/>
              </a:gs>
              <a:gs pos="14000">
                <a:srgbClr val="C4D6F9"/>
              </a:gs>
              <a:gs pos="45000">
                <a:srgbClr val="A9C3F4"/>
              </a:gs>
              <a:gs pos="64999">
                <a:srgbClr val="A9C3F4"/>
              </a:gs>
              <a:gs pos="86000">
                <a:srgbClr val="BCD1F8"/>
              </a:gs>
              <a:gs pos="100000">
                <a:srgbClr val="E2EAFB"/>
              </a:gs>
            </a:gsLst>
            <a:lin ang="16200000" scaled="1"/>
          </a:gradFill>
          <a:ln w="9525">
            <a:solidFill>
              <a:srgbClr val="397FD3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-65" charset="0"/>
              </a:rPr>
              <a:t>End user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6553200" y="3505200"/>
            <a:ext cx="1143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0E9FD"/>
              </a:gs>
              <a:gs pos="14000">
                <a:srgbClr val="C4D6F9"/>
              </a:gs>
              <a:gs pos="45000">
                <a:srgbClr val="A9C3F4"/>
              </a:gs>
              <a:gs pos="64999">
                <a:srgbClr val="A9C3F4"/>
              </a:gs>
              <a:gs pos="86000">
                <a:srgbClr val="BCD1F8"/>
              </a:gs>
              <a:gs pos="100000">
                <a:srgbClr val="E2EAFB"/>
              </a:gs>
            </a:gsLst>
            <a:lin ang="16200000" scaled="1"/>
          </a:gradFill>
          <a:ln w="9525">
            <a:solidFill>
              <a:srgbClr val="397FD3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-65" charset="0"/>
              </a:rPr>
              <a:t>End user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6553200" y="5791200"/>
            <a:ext cx="1143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0E9FD"/>
              </a:gs>
              <a:gs pos="14000">
                <a:srgbClr val="C4D6F9"/>
              </a:gs>
              <a:gs pos="45000">
                <a:srgbClr val="A9C3F4"/>
              </a:gs>
              <a:gs pos="64999">
                <a:srgbClr val="A9C3F4"/>
              </a:gs>
              <a:gs pos="86000">
                <a:srgbClr val="BCD1F8"/>
              </a:gs>
              <a:gs pos="100000">
                <a:srgbClr val="E2EAFB"/>
              </a:gs>
            </a:gsLst>
            <a:lin ang="16200000" scaled="1"/>
          </a:gradFill>
          <a:ln w="9525">
            <a:solidFill>
              <a:srgbClr val="397FD3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-65" charset="0"/>
              </a:rPr>
              <a:t>End </a:t>
            </a:r>
            <a:r>
              <a:rPr lang="en-US" sz="1800" dirty="0">
                <a:solidFill>
                  <a:srgbClr val="000000"/>
                </a:solidFill>
                <a:latin typeface="Calibri" pitchFamily="-65" charset="0"/>
              </a:rPr>
              <a:t>user</a:t>
            </a:r>
            <a:endParaRPr lang="en-US" sz="2000" dirty="0">
              <a:solidFill>
                <a:srgbClr val="000000"/>
              </a:solidFill>
              <a:latin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DYSWIS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371600"/>
          <a:ext cx="8229600" cy="4699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191000"/>
            <a:ext cx="797439" cy="707886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NDIS</a:t>
            </a:r>
          </a:p>
          <a:p>
            <a:r>
              <a:rPr lang="en-US" sz="2000" dirty="0" err="1" smtClean="0"/>
              <a:t>pcap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1736373" cy="830997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txBody>
          <a:bodyPr wrap="none" rtlCol="0">
            <a:spAutoFit/>
          </a:bodyPr>
          <a:lstStyle/>
          <a:p>
            <a:pPr marL="114300" indent="-120650">
              <a:buFont typeface="Arial"/>
              <a:buChar char="•"/>
            </a:pPr>
            <a:r>
              <a:rPr lang="en-US" sz="1600" dirty="0" smtClean="0"/>
              <a:t>no response</a:t>
            </a:r>
          </a:p>
          <a:p>
            <a:pPr marL="114300" indent="-120650">
              <a:buFont typeface="Arial"/>
              <a:buChar char="•"/>
            </a:pPr>
            <a:r>
              <a:rPr lang="en-US" sz="1600" dirty="0" smtClean="0"/>
              <a:t>packet loss</a:t>
            </a:r>
          </a:p>
          <a:p>
            <a:pPr marL="114300" indent="-120650">
              <a:buFont typeface="Arial"/>
              <a:buChar char="•"/>
            </a:pPr>
            <a:r>
              <a:rPr lang="en-US" sz="1600" dirty="0" smtClean="0"/>
              <a:t>no packets sent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191000"/>
            <a:ext cx="1608133" cy="1015663"/>
          </a:xfrm>
          <a:prstGeom prst="rect">
            <a:avLst/>
          </a:prstGeom>
          <a:solidFill>
            <a:srgbClr val="008000">
              <a:alpha val="37000"/>
            </a:srgbClr>
          </a:solidFill>
        </p:spPr>
        <p:txBody>
          <a:bodyPr wrap="none" rtlCol="0">
            <a:spAutoFit/>
          </a:bodyPr>
          <a:lstStyle/>
          <a:p>
            <a:pPr indent="107950">
              <a:buFont typeface="Arial"/>
              <a:buChar char="•"/>
            </a:pPr>
            <a:r>
              <a:rPr lang="en-US" sz="1200" dirty="0" smtClean="0"/>
              <a:t>same subnet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/>
              <a:t>same AS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/>
              <a:t>different AS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/>
              <a:t>close to destination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2743200"/>
            <a:ext cx="1287532" cy="523220"/>
          </a:xfrm>
          <a:prstGeom prst="rect">
            <a:avLst/>
          </a:prstGeom>
          <a:solidFill>
            <a:srgbClr val="66FF66">
              <a:alpha val="37000"/>
            </a:srgbClr>
          </a:solidFill>
        </p:spPr>
        <p:txBody>
          <a:bodyPr wrap="none" rtlCol="0">
            <a:spAutoFit/>
          </a:bodyPr>
          <a:lstStyle/>
          <a:p>
            <a:pPr indent="107950">
              <a:buFont typeface="Arial"/>
              <a:buChar char="•"/>
            </a:pPr>
            <a:r>
              <a:rPr lang="en-US" sz="1400" dirty="0" smtClean="0"/>
              <a:t>reachable?</a:t>
            </a:r>
          </a:p>
          <a:p>
            <a:pPr indent="107950">
              <a:buFont typeface="Arial"/>
              <a:buChar char="•"/>
            </a:pPr>
            <a:r>
              <a:rPr lang="en-US" sz="1400" dirty="0" smtClean="0"/>
              <a:t>packet loss?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191000"/>
            <a:ext cx="1752600" cy="1754327"/>
          </a:xfrm>
          <a:prstGeom prst="rect">
            <a:avLst/>
          </a:prstGeom>
          <a:solidFill>
            <a:srgbClr val="80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indicate likely source of trouble: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own device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access link (802.11)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local ISP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Internet</a:t>
            </a:r>
          </a:p>
          <a:p>
            <a:pPr indent="107950"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remote server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Decision 10"/>
          <p:cNvSpPr/>
          <p:nvPr/>
        </p:nvSpPr>
        <p:spPr bwMode="auto">
          <a:xfrm>
            <a:off x="7086600" y="2362200"/>
            <a:ext cx="1447800" cy="688848"/>
          </a:xfrm>
          <a:prstGeom prst="flowChartDecision">
            <a:avLst/>
          </a:prstGeom>
          <a:solidFill>
            <a:srgbClr val="8000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rule engine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 rot="16200000" flipH="1">
            <a:off x="7640574" y="3220974"/>
            <a:ext cx="377952" cy="38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DYSWIS overview</a:t>
            </a:r>
            <a:endParaRPr lang="en-US" dirty="0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990600" y="1295400"/>
            <a:ext cx="6629400" cy="5029200"/>
            <a:chOff x="1905000" y="1295400"/>
            <a:chExt cx="6400800" cy="4343400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1905000" y="1295400"/>
              <a:ext cx="5029200" cy="419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0E9FD"/>
                </a:gs>
                <a:gs pos="14000">
                  <a:srgbClr val="C4D6F9"/>
                </a:gs>
                <a:gs pos="45000">
                  <a:srgbClr val="A9C3F4"/>
                </a:gs>
                <a:gs pos="64999">
                  <a:srgbClr val="A9C3F4"/>
                </a:gs>
                <a:gs pos="86000">
                  <a:srgbClr val="BCD1F8"/>
                </a:gs>
                <a:gs pos="100000">
                  <a:srgbClr val="E2EAFB"/>
                </a:gs>
              </a:gsLst>
              <a:lin ang="16200000" scaled="1"/>
            </a:gradFill>
            <a:ln w="9525">
              <a:solidFill>
                <a:srgbClr val="397FD3"/>
              </a:solidFill>
              <a:round/>
              <a:headEnd/>
              <a:tailEnd/>
            </a:ln>
            <a:effectLst>
              <a:outerShdw blurRad="63500" dist="26940" dir="5400000" rotWithShape="0">
                <a:srgbClr val="000000">
                  <a:alpha val="43137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  <a:latin typeface="Calibri" pitchFamily="-65" charset="0"/>
              </a:endParaRP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2438400" y="4343400"/>
              <a:ext cx="838200" cy="457200"/>
              <a:chOff x="3657600" y="4876800"/>
              <a:chExt cx="838200" cy="4572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5715000" y="3733800"/>
              <a:ext cx="838200" cy="457200"/>
              <a:chOff x="3657600" y="4876800"/>
              <a:chExt cx="838200" cy="4572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2590800" y="1981200"/>
              <a:ext cx="838200" cy="457200"/>
              <a:chOff x="3657600" y="4876800"/>
              <a:chExt cx="838200" cy="457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2133600" y="3657600"/>
              <a:ext cx="838200" cy="457200"/>
              <a:chOff x="3657600" y="4876800"/>
              <a:chExt cx="838200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3352800" y="4953000"/>
              <a:ext cx="838200" cy="457200"/>
              <a:chOff x="3657600" y="4876800"/>
              <a:chExt cx="838200" cy="4572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4572000" y="4953000"/>
              <a:ext cx="838200" cy="457200"/>
              <a:chOff x="3657600" y="4876800"/>
              <a:chExt cx="838200" cy="4572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12" name="Group 92"/>
            <p:cNvGrpSpPr>
              <a:grpSpLocks/>
            </p:cNvGrpSpPr>
            <p:nvPr/>
          </p:nvGrpSpPr>
          <p:grpSpPr bwMode="auto">
            <a:xfrm>
              <a:off x="5943600" y="3048000"/>
              <a:ext cx="838200" cy="457200"/>
              <a:chOff x="3657600" y="4876800"/>
              <a:chExt cx="838200" cy="457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13" name="Group 103"/>
            <p:cNvGrpSpPr>
              <a:grpSpLocks/>
            </p:cNvGrpSpPr>
            <p:nvPr/>
          </p:nvGrpSpPr>
          <p:grpSpPr bwMode="auto">
            <a:xfrm>
              <a:off x="5029200" y="1676400"/>
              <a:ext cx="838200" cy="457200"/>
              <a:chOff x="3657600" y="4876800"/>
              <a:chExt cx="838200" cy="4572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4420257" y="1599767"/>
              <a:ext cx="1295181" cy="11434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 flipV="1">
              <a:off x="3371666" y="1733440"/>
              <a:ext cx="685511" cy="571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2971800" y="3276528"/>
              <a:ext cx="2972019" cy="762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3428562" y="2362056"/>
              <a:ext cx="2515257" cy="914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3276819" y="1905506"/>
              <a:ext cx="1751943" cy="28188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2152721" y="3296231"/>
              <a:ext cx="2666640" cy="951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000282" y="1828728"/>
              <a:ext cx="571718" cy="3353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115238" y="3962040"/>
              <a:ext cx="1600200" cy="13723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7162800" y="2286000"/>
              <a:ext cx="11430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spc="50" dirty="0">
                  <a:ln w="11430"/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i="1" spc="50" dirty="0">
                  <a:ln w="11430"/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looking for remote node</a:t>
              </a:r>
            </a:p>
          </p:txBody>
        </p:sp>
        <p:cxnSp>
          <p:nvCxnSpPr>
            <p:cNvPr id="23" name="Straight Connector 22"/>
            <p:cNvCxnSpPr>
              <a:cxnSpLocks noChangeShapeType="1"/>
              <a:stCxn id="22" idx="2"/>
              <a:endCxn id="5" idx="3"/>
            </p:cNvCxnSpPr>
            <p:nvPr/>
          </p:nvCxnSpPr>
          <p:spPr bwMode="auto">
            <a:xfrm rot="5400000">
              <a:off x="7200900" y="2857500"/>
              <a:ext cx="266700" cy="800100"/>
            </a:xfrm>
            <a:prstGeom prst="line">
              <a:avLst/>
            </a:prstGeom>
            <a:noFill/>
            <a:ln w="25400">
              <a:solidFill>
                <a:srgbClr val="8064A2"/>
              </a:solidFill>
              <a:round/>
              <a:headEnd/>
              <a:tailEnd/>
            </a:ln>
            <a:effectLst>
              <a:outerShdw blurRad="63500" dist="26940" dir="5400000" rotWithShape="0">
                <a:srgbClr val="000000">
                  <a:alpha val="43137"/>
                </a:srgbClr>
              </a:outerShdw>
            </a:effectLst>
          </p:spPr>
        </p:cxnSp>
        <p:sp>
          <p:nvSpPr>
            <p:cNvPr id="24" name="Rectangle 23"/>
            <p:cNvSpPr/>
            <p:nvPr/>
          </p:nvSpPr>
          <p:spPr>
            <a:xfrm>
              <a:off x="3733800" y="2590800"/>
              <a:ext cx="1219200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spc="50" dirty="0">
                  <a:ln w="11430"/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XMLRPC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i="1" spc="50" dirty="0">
                  <a:ln w="11430"/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Remote Function call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2895162" y="3199751"/>
              <a:ext cx="3048657" cy="76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971800" y="3886633"/>
              <a:ext cx="2515257" cy="914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7" name="Group 178"/>
            <p:cNvGrpSpPr>
              <a:grpSpLocks/>
            </p:cNvGrpSpPr>
            <p:nvPr/>
          </p:nvGrpSpPr>
          <p:grpSpPr bwMode="auto">
            <a:xfrm>
              <a:off x="5715000" y="2362200"/>
              <a:ext cx="838200" cy="457200"/>
              <a:chOff x="3657600" y="4876800"/>
              <a:chExt cx="838200" cy="4572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28" name="Group 182"/>
            <p:cNvGrpSpPr>
              <a:grpSpLocks/>
            </p:cNvGrpSpPr>
            <p:nvPr/>
          </p:nvGrpSpPr>
          <p:grpSpPr bwMode="auto">
            <a:xfrm>
              <a:off x="5486400" y="4419600"/>
              <a:ext cx="838200" cy="457200"/>
              <a:chOff x="3657600" y="4876800"/>
              <a:chExt cx="838200" cy="4572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grpSp>
          <p:nvGrpSpPr>
            <p:cNvPr id="29" name="Group 186"/>
            <p:cNvGrpSpPr>
              <a:grpSpLocks/>
            </p:cNvGrpSpPr>
            <p:nvPr/>
          </p:nvGrpSpPr>
          <p:grpSpPr bwMode="auto">
            <a:xfrm>
              <a:off x="2057400" y="2819400"/>
              <a:ext cx="838200" cy="457200"/>
              <a:chOff x="3657600" y="4876800"/>
              <a:chExt cx="838200" cy="457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867400" y="5334000"/>
              <a:ext cx="9906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spc="50" dirty="0">
                  <a:ln w="11430"/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</p:txBody>
        </p:sp>
        <p:grpSp>
          <p:nvGrpSpPr>
            <p:cNvPr id="31" name="Group 103"/>
            <p:cNvGrpSpPr>
              <a:grpSpLocks/>
            </p:cNvGrpSpPr>
            <p:nvPr/>
          </p:nvGrpSpPr>
          <p:grpSpPr bwMode="auto">
            <a:xfrm>
              <a:off x="3733800" y="1371600"/>
              <a:ext cx="838200" cy="457200"/>
              <a:chOff x="3657600" y="4876800"/>
              <a:chExt cx="8382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657600" y="48768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Detect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57600" y="50292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Diagnosis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57600" y="5181600"/>
                <a:ext cx="838200" cy="152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</a:rPr>
                  <a:t>Probe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3" name="Oval 25"/>
          <p:cNvSpPr>
            <a:spLocks noChangeArrowheads="1"/>
          </p:cNvSpPr>
          <p:nvPr/>
        </p:nvSpPr>
        <p:spPr bwMode="auto">
          <a:xfrm>
            <a:off x="7596188" y="2060575"/>
            <a:ext cx="15128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Diagnosis node</a:t>
            </a:r>
          </a:p>
        </p:txBody>
      </p:sp>
      <p:cxnSp>
        <p:nvCxnSpPr>
          <p:cNvPr id="73730" name="AutoShape 2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1524000" y="2986088"/>
            <a:ext cx="3175" cy="1204912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152400" y="990600"/>
            <a:ext cx="7086600" cy="5257800"/>
          </a:xfrm>
          <a:prstGeom prst="roundRect">
            <a:avLst>
              <a:gd name="adj" fmla="val 16667"/>
            </a:avLst>
          </a:prstGeom>
          <a:solidFill>
            <a:srgbClr val="C0C0C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191000"/>
            <a:ext cx="11906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4" name="Picture 6" descr="ScreenShot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47800"/>
            <a:ext cx="768350" cy="1538288"/>
          </a:xfrm>
          <a:prstGeom prst="rect">
            <a:avLst/>
          </a:prstGeom>
          <a:noFill/>
        </p:spPr>
      </p:pic>
      <p:sp>
        <p:nvSpPr>
          <p:cNvPr id="73735" name="AutoShape 7"/>
          <p:cNvSpPr>
            <a:spLocks/>
          </p:cNvSpPr>
          <p:nvPr/>
        </p:nvSpPr>
        <p:spPr bwMode="auto">
          <a:xfrm>
            <a:off x="2438400" y="1714500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21875"/>
              <a:gd name="adj5" fmla="val 118750"/>
              <a:gd name="adj6" fmla="val -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>
                <a:latin typeface="Trebuchet MS" pitchFamily="-65" charset="0"/>
              </a:rPr>
              <a:t>“not working”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>
                <a:latin typeface="Trebuchet MS" pitchFamily="-65" charset="0"/>
              </a:rPr>
              <a:t>(notification)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33400" y="3276600"/>
            <a:ext cx="1981200" cy="533400"/>
          </a:xfrm>
          <a:prstGeom prst="rect">
            <a:avLst/>
          </a:prstGeom>
          <a:solidFill>
            <a:schemeClr val="hlink">
              <a:alpha val="46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>
                <a:latin typeface="Trebuchet MS" pitchFamily="-65" charset="0"/>
              </a:rPr>
              <a:t>inspect protocol requests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>
                <a:latin typeface="Trebuchet MS" pitchFamily="-65" charset="0"/>
              </a:rPr>
              <a:t>(DNS, HTTP, RTCP, …)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3352800" y="4267200"/>
            <a:ext cx="762000" cy="914400"/>
          </a:xfrm>
          <a:prstGeom prst="flowChartMagneticDisk">
            <a:avLst/>
          </a:prstGeom>
          <a:solidFill>
            <a:srgbClr val="00FF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3738" name="AutoShape 10"/>
          <p:cNvCxnSpPr>
            <a:cxnSpLocks noChangeShapeType="1"/>
            <a:stCxn id="73740" idx="2"/>
            <a:endCxn id="73737" idx="2"/>
          </p:cNvCxnSpPr>
          <p:nvPr/>
        </p:nvCxnSpPr>
        <p:spPr bwMode="auto">
          <a:xfrm rot="5400000">
            <a:off x="3467100" y="3619500"/>
            <a:ext cx="990600" cy="1219200"/>
          </a:xfrm>
          <a:prstGeom prst="curvedConnector4">
            <a:avLst>
              <a:gd name="adj1" fmla="val 26921"/>
              <a:gd name="adj2" fmla="val 1187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511425" y="4648200"/>
            <a:ext cx="1679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>
                <a:latin typeface="Trebuchet MS" pitchFamily="-65" charset="0"/>
              </a:rPr>
              <a:t>“DNS failure for 15m”</a:t>
            </a:r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3581400" y="2819400"/>
            <a:ext cx="1981200" cy="914400"/>
          </a:xfrm>
          <a:prstGeom prst="flowChartAlternateProcess">
            <a:avLst/>
          </a:prstGeom>
          <a:solidFill>
            <a:srgbClr val="C0C0C0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pitchFamily="-65" charset="0"/>
              </a:rPr>
              <a:t>orchestrate tests</a:t>
            </a:r>
          </a:p>
          <a:p>
            <a:pPr algn="ctr"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pitchFamily="-65" charset="0"/>
              </a:rPr>
              <a:t>contact others</a:t>
            </a:r>
          </a:p>
        </p:txBody>
      </p:sp>
      <p:cxnSp>
        <p:nvCxnSpPr>
          <p:cNvPr id="73741" name="AutoShape 13"/>
          <p:cNvCxnSpPr>
            <a:cxnSpLocks noChangeShapeType="1"/>
            <a:stCxn id="73736" idx="3"/>
            <a:endCxn id="73740" idx="1"/>
          </p:cNvCxnSpPr>
          <p:nvPr/>
        </p:nvCxnSpPr>
        <p:spPr bwMode="auto">
          <a:xfrm flipV="1">
            <a:off x="2514600" y="3276600"/>
            <a:ext cx="10668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4876800" y="3733800"/>
            <a:ext cx="2057400" cy="762000"/>
          </a:xfrm>
          <a:prstGeom prst="wedgeRoundRectCallout">
            <a:avLst>
              <a:gd name="adj1" fmla="val -27394"/>
              <a:gd name="adj2" fmla="val -120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>
                <a:latin typeface="Trebuchet MS" pitchFamily="-65" charset="0"/>
              </a:rPr>
              <a:t>ping 127.0.0.1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>
                <a:latin typeface="Trebuchet MS" pitchFamily="-65" charset="0"/>
              </a:rPr>
              <a:t>can buddy reach our resolver?</a:t>
            </a: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4876800" y="50292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FF0000">
              <a:alpha val="3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6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>
                <a:latin typeface="Trebuchet MS" pitchFamily="-65" charset="0"/>
              </a:rPr>
              <a:t>notify admin</a:t>
            </a:r>
          </a:p>
          <a:p>
            <a:pPr algn="ctr" eaLnBrk="1" hangingPunct="1">
              <a:lnSpc>
                <a:spcPct val="6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>
                <a:latin typeface="Trebuchet MS" pitchFamily="-65" charset="0"/>
              </a:rPr>
              <a:t>(email, IM, SIP events, …)</a:t>
            </a:r>
          </a:p>
        </p:txBody>
      </p:sp>
      <p:cxnSp>
        <p:nvCxnSpPr>
          <p:cNvPr id="73744" name="AutoShape 16"/>
          <p:cNvCxnSpPr>
            <a:cxnSpLocks noChangeShapeType="1"/>
            <a:stCxn id="73743" idx="3"/>
          </p:cNvCxnSpPr>
          <p:nvPr/>
        </p:nvCxnSpPr>
        <p:spPr bwMode="auto">
          <a:xfrm flipV="1">
            <a:off x="6934200" y="5410200"/>
            <a:ext cx="10668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3745" name="AutoShape 17"/>
          <p:cNvCxnSpPr>
            <a:cxnSpLocks noChangeShapeType="1"/>
            <a:stCxn id="73740" idx="2"/>
            <a:endCxn id="73743" idx="1"/>
          </p:cNvCxnSpPr>
          <p:nvPr/>
        </p:nvCxnSpPr>
        <p:spPr bwMode="auto">
          <a:xfrm rot="16200000" flipH="1">
            <a:off x="3867150" y="4438650"/>
            <a:ext cx="17145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73746" name="Picture 18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8600" y="5105400"/>
            <a:ext cx="909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3747" name="AutoShape 19"/>
          <p:cNvCxnSpPr>
            <a:cxnSpLocks noChangeShapeType="1"/>
            <a:stCxn id="73740" idx="3"/>
            <a:endCxn id="73753" idx="3"/>
          </p:cNvCxnSpPr>
          <p:nvPr/>
        </p:nvCxnSpPr>
        <p:spPr bwMode="auto">
          <a:xfrm flipV="1">
            <a:off x="5562600" y="2797175"/>
            <a:ext cx="2255838" cy="479425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7324725" y="3082925"/>
            <a:ext cx="1498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>
                <a:latin typeface="Trebuchet MS" pitchFamily="-65" charset="0"/>
              </a:rPr>
              <a:t>request diagnostics</a:t>
            </a:r>
          </a:p>
        </p:txBody>
      </p:sp>
      <p:pic>
        <p:nvPicPr>
          <p:cNvPr id="73749" name="Picture 2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8153400" y="1828800"/>
            <a:ext cx="3889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3750" name="AutoShape 22"/>
          <p:cNvCxnSpPr>
            <a:cxnSpLocks noChangeShapeType="1"/>
            <a:stCxn id="73735" idx="1"/>
            <a:endCxn id="73740" idx="1"/>
          </p:cNvCxnSpPr>
          <p:nvPr/>
        </p:nvCxnSpPr>
        <p:spPr bwMode="auto">
          <a:xfrm rot="16200000" flipH="1">
            <a:off x="2876550" y="2571750"/>
            <a:ext cx="9525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4602163" y="1287463"/>
            <a:ext cx="191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Sensor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rule</a:t>
            </a:r>
            <a:endParaRPr lang="en-US" altLang="ko-KR" sz="3600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498600"/>
            <a:ext cx="3581400" cy="4525963"/>
          </a:xfrm>
          <a:solidFill>
            <a:schemeClr val="bg2">
              <a:lumMod val="40000"/>
              <a:lumOff val="60000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i="1" dirty="0"/>
              <a:t>Rule Example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12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(load-function </a:t>
            </a:r>
            <a:r>
              <a:rPr lang="en-US" altLang="ko-KR" sz="1200" b="1" dirty="0" err="1"/>
              <a:t>ExMyUpcase</a:t>
            </a:r>
            <a:r>
              <a:rPr lang="en-US" altLang="ko-KR" sz="12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(load-function </a:t>
            </a:r>
            <a:r>
              <a:rPr lang="en-US" altLang="ko-KR" sz="1200" b="1" dirty="0" err="1"/>
              <a:t>SelfDiagnosis</a:t>
            </a:r>
            <a:r>
              <a:rPr lang="en-US" altLang="ko-KR" sz="12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(load-function </a:t>
            </a:r>
            <a:r>
              <a:rPr lang="en-US" altLang="ko-KR" sz="1200" b="1" dirty="0" err="1"/>
              <a:t>DnsConnection</a:t>
            </a:r>
            <a:r>
              <a:rPr lang="en-US" altLang="ko-KR" sz="12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(load-function </a:t>
            </a:r>
            <a:r>
              <a:rPr lang="en-US" altLang="ko-KR" sz="1200" b="1" dirty="0" err="1"/>
              <a:t>ProxyServer</a:t>
            </a:r>
            <a:r>
              <a:rPr lang="en-US" altLang="ko-KR" sz="12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(load-function </a:t>
            </a:r>
            <a:r>
              <a:rPr lang="en-US" altLang="ko-KR" sz="1200" b="1" dirty="0" err="1"/>
              <a:t>SipResult</a:t>
            </a:r>
            <a:r>
              <a:rPr lang="en-US" altLang="ko-KR" sz="12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(</a:t>
            </a:r>
            <a:r>
              <a:rPr lang="en-US" altLang="ko-KR" sz="1200" b="1" dirty="0" err="1"/>
              <a:t>defrule</a:t>
            </a:r>
            <a:r>
              <a:rPr lang="en-US" altLang="ko-KR" sz="1200" b="1" dirty="0"/>
              <a:t> MAIN::SIP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(declare (auto-focus TRUE))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=&gt;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(process-sip void)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(</a:t>
            </a:r>
            <a:r>
              <a:rPr lang="en-US" altLang="ko-KR" sz="1200" b="1" dirty="0" err="1"/>
              <a:t>deffunction</a:t>
            </a:r>
            <a:r>
              <a:rPr lang="en-US" altLang="ko-KR" sz="1200" b="1" dirty="0"/>
              <a:t> process-sip (?</a:t>
            </a:r>
            <a:r>
              <a:rPr lang="en-US" altLang="ko-KR" sz="1200" b="1" dirty="0" err="1"/>
              <a:t>args</a:t>
            </a:r>
            <a:r>
              <a:rPr lang="en-US" altLang="ko-KR" sz="12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"test </a:t>
            </a:r>
            <a:r>
              <a:rPr lang="en-US" altLang="ko-KR" sz="1200" b="1" dirty="0" err="1"/>
              <a:t>dns</a:t>
            </a:r>
            <a:r>
              <a:rPr lang="en-US" altLang="ko-KR" sz="1200" b="1" dirty="0"/>
              <a:t> and proxy server for sip"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(bind ?result "NA")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(bind ?result (self-diagnosis void))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if (</a:t>
            </a:r>
            <a:r>
              <a:rPr lang="en-US" altLang="ko-KR" sz="1200" b="1" dirty="0" err="1"/>
              <a:t>eq</a:t>
            </a:r>
            <a:r>
              <a:rPr lang="en-US" altLang="ko-KR" sz="1200" b="1" dirty="0"/>
              <a:t> ?result "ok")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 (bind ?result (</a:t>
            </a:r>
            <a:r>
              <a:rPr lang="en-US" altLang="ko-KR" sz="1200" b="1" dirty="0" err="1"/>
              <a:t>dns</a:t>
            </a:r>
            <a:r>
              <a:rPr lang="en-US" altLang="ko-KR" sz="1200" b="1" dirty="0"/>
              <a:t>-connection other))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 if (</a:t>
            </a:r>
            <a:r>
              <a:rPr lang="en-US" altLang="ko-KR" sz="1200" b="1" dirty="0" err="1"/>
              <a:t>eq</a:t>
            </a:r>
            <a:r>
              <a:rPr lang="en-US" altLang="ko-KR" sz="1200" b="1" dirty="0"/>
              <a:t> ?result "ok")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b="1" dirty="0"/>
              <a:t>   (bind ?result (proxy-connection void))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1200" b="1" dirty="0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766733" y="1574800"/>
            <a:ext cx="3962400" cy="45259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(sip-result ?result)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(</a:t>
            </a:r>
            <a:r>
              <a:rPr lang="en-US" altLang="ko-KR" sz="1200" b="1" dirty="0" err="1">
                <a:latin typeface="Tahoma" charset="0"/>
              </a:rPr>
              <a:t>deffunction</a:t>
            </a:r>
            <a:r>
              <a:rPr lang="en-US" altLang="ko-KR" sz="1200" b="1" dirty="0">
                <a:latin typeface="Tahoma" charset="0"/>
              </a:rPr>
              <a:t> process-</a:t>
            </a:r>
            <a:r>
              <a:rPr lang="en-US" altLang="ko-KR" sz="1200" b="1" dirty="0" err="1">
                <a:latin typeface="Tahoma" charset="0"/>
              </a:rPr>
              <a:t>dns</a:t>
            </a:r>
            <a:r>
              <a:rPr lang="en-US" altLang="ko-KR" sz="1200" b="1" dirty="0">
                <a:latin typeface="Tahoma" charset="0"/>
              </a:rPr>
              <a:t> (?</a:t>
            </a:r>
            <a:r>
              <a:rPr lang="en-US" altLang="ko-KR" sz="1200" b="1" dirty="0" err="1">
                <a:latin typeface="Tahoma" charset="0"/>
              </a:rPr>
              <a:t>args</a:t>
            </a:r>
            <a:r>
              <a:rPr lang="en-US" altLang="ko-KR" sz="1200" b="1" dirty="0">
                <a:latin typeface="Tahoma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"test </a:t>
            </a:r>
            <a:r>
              <a:rPr lang="en-US" altLang="ko-KR" sz="1200" b="1" dirty="0" err="1">
                <a:latin typeface="Tahoma" charset="0"/>
              </a:rPr>
              <a:t>dns</a:t>
            </a:r>
            <a:r>
              <a:rPr lang="en-US" altLang="ko-KR" sz="1200" b="1" dirty="0">
                <a:latin typeface="Tahoma" charset="0"/>
              </a:rPr>
              <a:t> server"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(bind ?result "NA")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(bind ?result (</a:t>
            </a:r>
            <a:r>
              <a:rPr lang="en-US" altLang="ko-KR" sz="1200" b="1" dirty="0" err="1">
                <a:latin typeface="Tahoma" charset="0"/>
              </a:rPr>
              <a:t>dns</a:t>
            </a:r>
            <a:r>
              <a:rPr lang="en-US" altLang="ko-KR" sz="1200" b="1" dirty="0">
                <a:latin typeface="Tahoma" charset="0"/>
              </a:rPr>
              <a:t>-connection void))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if (</a:t>
            </a:r>
            <a:r>
              <a:rPr lang="en-US" altLang="ko-KR" sz="1200" b="1" dirty="0" err="1">
                <a:latin typeface="Tahoma" charset="0"/>
              </a:rPr>
              <a:t>eq</a:t>
            </a:r>
            <a:r>
              <a:rPr lang="en-US" altLang="ko-KR" sz="1200" b="1" dirty="0">
                <a:latin typeface="Tahoma" charset="0"/>
              </a:rPr>
              <a:t> ?result "ok") then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 (bind ?result (</a:t>
            </a:r>
            <a:r>
              <a:rPr lang="en-US" altLang="ko-KR" sz="1200" b="1" dirty="0" err="1">
                <a:latin typeface="Tahoma" charset="0"/>
              </a:rPr>
              <a:t>dns</a:t>
            </a:r>
            <a:r>
              <a:rPr lang="en-US" altLang="ko-KR" sz="1200" b="1" dirty="0">
                <a:latin typeface="Tahoma" charset="0"/>
              </a:rPr>
              <a:t>-resolution other))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 (sip-result ?result)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ko-KR" sz="1200" b="1" dirty="0">
                <a:latin typeface="Tahoma" charset="0"/>
              </a:rPr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altLang="ko-KR" sz="1200" b="1" dirty="0">
              <a:latin typeface="Tahoma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altLang="ko-KR" sz="12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419600" y="4572000"/>
            <a:ext cx="2770122" cy="16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</a:t>
            </a:r>
            <a:r>
              <a:rPr lang="en-US" dirty="0" smtClean="0"/>
              <a:t> selection</a:t>
            </a:r>
            <a:endParaRPr lang="en-US" dirty="0"/>
          </a:p>
        </p:txBody>
      </p:sp>
      <p:sp>
        <p:nvSpPr>
          <p:cNvPr id="21507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533401" y="1219200"/>
            <a:ext cx="8153400" cy="1981200"/>
          </a:xfrm>
        </p:spPr>
        <p:txBody>
          <a:bodyPr/>
          <a:lstStyle/>
          <a:p>
            <a:r>
              <a:rPr lang="en-US" dirty="0" smtClean="0"/>
              <a:t>DHT </a:t>
            </a:r>
            <a:r>
              <a:rPr lang="en-US" dirty="0"/>
              <a:t>or</a:t>
            </a:r>
            <a:r>
              <a:rPr lang="en-US" dirty="0" smtClean="0"/>
              <a:t> database</a:t>
            </a:r>
            <a:endParaRPr lang="en-US" dirty="0"/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Register myself to DHT network</a:t>
            </a:r>
          </a:p>
          <a:p>
            <a:pPr lvl="2"/>
            <a:r>
              <a:rPr lang="en-US" altLang="ko-KR" dirty="0">
                <a:ea typeface="굴림" charset="-127"/>
                <a:cs typeface="굴림" charset="-127"/>
              </a:rPr>
              <a:t>AS number, subnet, first </a:t>
            </a:r>
            <a:r>
              <a:rPr lang="en-US" altLang="ko-KR" dirty="0" smtClean="0">
                <a:ea typeface="굴림" charset="-127"/>
                <a:cs typeface="굴림" charset="-127"/>
              </a:rPr>
              <a:t>hop address, </a:t>
            </a:r>
            <a:r>
              <a:rPr lang="en-US" altLang="ko-KR" dirty="0" smtClean="0">
                <a:ea typeface="굴림" charset="-127"/>
                <a:cs typeface="굴림" charset="-127"/>
              </a:rPr>
              <a:t>access point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 lvl="1"/>
            <a:r>
              <a:rPr lang="en-US" dirty="0">
                <a:ea typeface="굴림" charset="-127"/>
                <a:cs typeface="굴림" charset="-127"/>
              </a:rPr>
              <a:t>Search probing nodes</a:t>
            </a:r>
            <a:endParaRPr lang="en-US" dirty="0" smtClean="0">
              <a:ea typeface="굴림" charset="-127"/>
              <a:cs typeface="굴림" charset="-127"/>
            </a:endParaRPr>
          </a:p>
          <a:p>
            <a:pPr lvl="2"/>
            <a:r>
              <a:rPr lang="en-US" dirty="0" smtClean="0">
                <a:ea typeface="굴림" charset="-127"/>
                <a:cs typeface="굴림" charset="-127"/>
              </a:rPr>
              <a:t>N</a:t>
            </a:r>
            <a:r>
              <a:rPr lang="en-US" dirty="0" smtClean="0">
                <a:ea typeface="굴림" charset="-127"/>
                <a:cs typeface="굴림" charset="-127"/>
              </a:rPr>
              <a:t>odes on LAN </a:t>
            </a:r>
            <a:r>
              <a:rPr lang="en-US" dirty="0">
                <a:ea typeface="굴림" charset="-127"/>
                <a:cs typeface="굴림" charset="-127"/>
              </a:rPr>
              <a:t>and</a:t>
            </a:r>
            <a:r>
              <a:rPr lang="en-US" dirty="0" smtClean="0">
                <a:ea typeface="굴림" charset="-127"/>
                <a:cs typeface="굴림" charset="-127"/>
              </a:rPr>
              <a:t> </a:t>
            </a:r>
            <a:r>
              <a:rPr lang="en-US" dirty="0" smtClean="0">
                <a:ea typeface="굴림" charset="-127"/>
                <a:cs typeface="굴림" charset="-127"/>
              </a:rPr>
              <a:t>beyond</a:t>
            </a:r>
            <a:endParaRPr lang="en-US" dirty="0">
              <a:ea typeface="굴림" charset="-127"/>
              <a:cs typeface="굴림" charset="-127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809750" y="52879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122863" y="5214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56260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latin typeface="Calibri" charset="0"/>
                <a:cs typeface="맑은 고딕" charset="0"/>
              </a:rPr>
              <a:t>A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697538" y="5719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172200" y="5181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latin typeface="Calibri" charset="0"/>
                <a:cs typeface="맑은 고딕" charset="0"/>
              </a:rPr>
              <a:t>B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676400" y="3886200"/>
            <a:ext cx="2360613" cy="1211263"/>
          </a:xfrm>
          <a:prstGeom prst="wedgeRoundRectCallout">
            <a:avLst>
              <a:gd name="adj1" fmla="val -37481"/>
              <a:gd name="adj2" fmla="val 76031"/>
              <a:gd name="adj3" fmla="val 16667"/>
            </a:avLst>
          </a:prstGeom>
          <a:solidFill>
            <a:srgbClr val="FFFF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1600">
                <a:latin typeface="Calibri" charset="0"/>
                <a:cs typeface="맑은 고딕" charset="0"/>
              </a:rPr>
              <a:t>I need some nodes who can help me. </a:t>
            </a:r>
          </a:p>
          <a:p>
            <a:pPr algn="ctr"/>
            <a:r>
              <a:rPr lang="en-US" altLang="ko-KR" sz="1600">
                <a:latin typeface="Calibri" charset="0"/>
                <a:cs typeface="맑은 고딕" charset="0"/>
              </a:rPr>
              <a:t>Who is in same subnet with me?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5697538" y="3414713"/>
            <a:ext cx="1846262" cy="11572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800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1400">
                <a:latin typeface="Calibri" charset="0"/>
                <a:cs typeface="맑은 고딕" charset="0"/>
              </a:rPr>
              <a:t>You can contact to B. His IP address is 218.59.21.16 and port number is 9090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248400" y="57150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>
                <a:latin typeface="Calibri" charset="0"/>
                <a:cs typeface="맑은 고딕" charset="0"/>
              </a:rPr>
              <a:t>DHT</a:t>
            </a:r>
          </a:p>
        </p:txBody>
      </p:sp>
      <p:cxnSp>
        <p:nvCxnSpPr>
          <p:cNvPr id="15" name="Straight Arrow Connector 14"/>
          <p:cNvCxnSpPr>
            <a:stCxn id="21508" idx="6"/>
          </p:cNvCxnSpPr>
          <p:nvPr/>
        </p:nvCxnSpPr>
        <p:spPr bwMode="auto">
          <a:xfrm>
            <a:off x="2170113" y="5468144"/>
            <a:ext cx="2554287" cy="18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</a:t>
            </a:r>
            <a:r>
              <a:rPr lang="en-US" dirty="0" smtClean="0"/>
              <a:t> selection  </a:t>
            </a:r>
            <a:r>
              <a:rPr lang="en-US" dirty="0" smtClean="0"/>
              <a:t>- DHT (key, value)</a:t>
            </a:r>
            <a:endParaRPr lang="en-US" dirty="0"/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1809750" y="52879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5122863" y="5214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556260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latin typeface="Calibri" charset="0"/>
                <a:cs typeface="맑은 고딕" charset="0"/>
              </a:rPr>
              <a:t>A</a:t>
            </a:r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5697538" y="5719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6172200" y="5181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latin typeface="Calibri" charset="0"/>
                <a:cs typeface="맑은 고딕" charset="0"/>
              </a:rPr>
              <a:t>B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1752600" y="4156075"/>
            <a:ext cx="2360613" cy="1058863"/>
          </a:xfrm>
          <a:prstGeom prst="wedgeRoundRectCallout">
            <a:avLst>
              <a:gd name="adj1" fmla="val -40343"/>
              <a:gd name="adj2" fmla="val 6582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1600">
                <a:latin typeface="Calibri" charset="0"/>
                <a:cs typeface="맑은 고딕" charset="0"/>
              </a:rPr>
              <a:t>I need some nodes who can help me. </a:t>
            </a:r>
          </a:p>
          <a:p>
            <a:pPr algn="ctr"/>
            <a:r>
              <a:rPr lang="en-US" altLang="ko-KR" sz="1600">
                <a:latin typeface="Calibri" charset="0"/>
                <a:cs typeface="맑은 고딕" charset="0"/>
              </a:rPr>
              <a:t>Who is in same subnet with me?</a:t>
            </a:r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2457450" y="55038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6248400" y="57150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>
                <a:latin typeface="Calibri" charset="0"/>
                <a:cs typeface="맑은 고딕" charset="0"/>
              </a:rPr>
              <a:t>DHT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62000" y="1371600"/>
            <a:ext cx="7767638" cy="2413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54088" y="1624013"/>
            <a:ext cx="2895600" cy="1933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ko-KR" sz="1400">
                <a:latin typeface="Calibri" charset="0"/>
                <a:cs typeface="맑은 고딕" charset="0"/>
              </a:rPr>
              <a:t>&lt;key&gt;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&lt;type&gt;node&lt;/type&gt;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&lt;asn&gt;14&lt;asn&gt;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&lt;subnet&gt;128.59.0.0/16&lt;/subnet&gt;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&lt;/key&gt;</a:t>
            </a:r>
          </a:p>
          <a:p>
            <a:endParaRPr lang="ko-KR" altLang="en-US" sz="1400">
              <a:latin typeface="Calibri" charset="0"/>
              <a:cs typeface="맑은 고딕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143375" y="1624013"/>
            <a:ext cx="4025900" cy="1933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ko-KR" sz="1400">
                <a:latin typeface="Calibri" charset="0"/>
                <a:cs typeface="맑은 고딕" charset="0"/>
              </a:rPr>
              <a:t>&lt;value&gt;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&lt;type&gt;node&lt;/type&gt;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&lt;ip&gt;128.59.21.15&lt;/ip&gt;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&lt;port&gt;9090&lt;/port&gt;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&lt;protocol&gt;udp&lt;/protocol&gt;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&lt;/value&gt;</a:t>
            </a:r>
            <a:endParaRPr lang="ko-KR" altLang="en-US" sz="1400">
              <a:latin typeface="Calibri" charset="0"/>
              <a:cs typeface="맑은 고딕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762000" y="4108450"/>
            <a:ext cx="7767638" cy="241141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952500" y="4360863"/>
            <a:ext cx="2824163" cy="1933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ko-KR" sz="1400">
                <a:latin typeface="Calibri" charset="0"/>
                <a:cs typeface="맑은 고딕" charset="0"/>
              </a:rPr>
              <a:t>&lt;key&gt;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&lt;type&gt;node&lt;/type&gt;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&lt;asn&gt;9880&lt;asn&gt;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&lt;subnet&gt;45.45.45.0/24&lt;/subnet&gt;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&lt;firewall&gt;no&lt;/firewall&gt;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&lt;nat&gt;no&lt;/nat&gt;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&lt;/key&gt;</a:t>
            </a:r>
          </a:p>
          <a:p>
            <a:endParaRPr lang="ko-KR" altLang="en-US" sz="1400">
              <a:latin typeface="Calibri" charset="0"/>
              <a:cs typeface="맑은 고딕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073525" y="4360863"/>
            <a:ext cx="4095750" cy="1933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ko-KR" sz="1400">
                <a:latin typeface="Calibri" charset="0"/>
                <a:cs typeface="맑은 고딕" charset="0"/>
              </a:rPr>
              <a:t>&lt;value&gt;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&lt;type&gt;node&lt;/type&gt;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&lt;ip&gt;128.59.21.15&lt;/ip&gt;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&lt;hostname&gt;kkh.cs.columbia.edu&lt;/hostname&gt;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&lt;port&gt;9090&lt;/port&gt;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  &lt;protocol&gt;tcp&lt;/protocol&gt;</a:t>
            </a:r>
          </a:p>
          <a:p>
            <a:r>
              <a:rPr lang="en-US" altLang="ko-KR" sz="1400">
                <a:latin typeface="Calibri" charset="0"/>
                <a:cs typeface="맑은 고딕" charset="0"/>
              </a:rPr>
              <a:t>&lt;/value&gt;</a:t>
            </a:r>
          </a:p>
          <a:p>
            <a:endParaRPr lang="ko-KR" altLang="en-US" sz="1400">
              <a:latin typeface="Calibri" charset="0"/>
              <a:cs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robing </a:t>
            </a:r>
            <a:endParaRPr lang="en-US" dirty="0"/>
          </a:p>
        </p:txBody>
      </p:sp>
      <p:sp>
        <p:nvSpPr>
          <p:cNvPr id="23555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381000" y="1295400"/>
            <a:ext cx="8335963" cy="4953000"/>
          </a:xfrm>
        </p:spPr>
        <p:txBody>
          <a:bodyPr/>
          <a:lstStyle/>
          <a:p>
            <a:pPr lvl="2"/>
            <a:endParaRPr lang="en-US" dirty="0"/>
          </a:p>
          <a:p>
            <a:r>
              <a:rPr lang="en-US" dirty="0"/>
              <a:t>Distributing modules</a:t>
            </a:r>
          </a:p>
          <a:p>
            <a:pPr lvl="1"/>
            <a:r>
              <a:rPr lang="en-US" dirty="0"/>
              <a:t>Detecting and probing modules should be added and updated</a:t>
            </a:r>
          </a:p>
          <a:p>
            <a:pPr lvl="1"/>
            <a:r>
              <a:rPr lang="en-US" dirty="0"/>
              <a:t>Dynamic class loading</a:t>
            </a:r>
          </a:p>
          <a:p>
            <a:pPr lvl="1"/>
            <a:r>
              <a:rPr lang="en-US" dirty="0"/>
              <a:t>Dynamic module distributing</a:t>
            </a:r>
          </a:p>
          <a:p>
            <a:pPr lvl="2"/>
            <a:r>
              <a:rPr lang="en-US" dirty="0"/>
              <a:t>Modules can be created and updated separately.</a:t>
            </a:r>
          </a:p>
          <a:p>
            <a:r>
              <a:rPr lang="en-US" dirty="0"/>
              <a:t>XMLRPC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191000"/>
            <a:ext cx="4548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Probing Scenarios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335963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/>
              <a:t>HTTP 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Causes: Dead web-</a:t>
            </a:r>
            <a:r>
              <a:rPr lang="en-US" sz="1900" dirty="0" smtClean="0"/>
              <a:t>server, </a:t>
            </a:r>
            <a:r>
              <a:rPr lang="en-US" sz="1900" dirty="0"/>
              <a:t>page moved, low </a:t>
            </a:r>
            <a:r>
              <a:rPr lang="en-US" sz="1900" dirty="0" smtClean="0"/>
              <a:t>bandwidth, </a:t>
            </a:r>
            <a:r>
              <a:rPr lang="en-US" sz="1900" dirty="0"/>
              <a:t>…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Check DNS query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TCP connection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Ask other node to try same query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Check TCP </a:t>
            </a:r>
            <a:r>
              <a:rPr lang="en-US" sz="1700" dirty="0" smtClean="0"/>
              <a:t>congestion (packet loss)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…</a:t>
            </a:r>
          </a:p>
          <a:p>
            <a:pPr>
              <a:lnSpc>
                <a:spcPct val="80000"/>
              </a:lnSpc>
            </a:pPr>
            <a:r>
              <a:rPr lang="en-US" sz="2300" dirty="0"/>
              <a:t>DNS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Causes: </a:t>
            </a:r>
            <a:r>
              <a:rPr lang="en-US" sz="1900" dirty="0"/>
              <a:t>Dead DNS </a:t>
            </a:r>
            <a:r>
              <a:rPr lang="en-US" sz="1900" dirty="0" smtClean="0"/>
              <a:t>server, </a:t>
            </a:r>
            <a:r>
              <a:rPr lang="en-US" sz="1900" dirty="0"/>
              <a:t>resolution failed</a:t>
            </a:r>
            <a:r>
              <a:rPr lang="en-US" sz="1900" dirty="0" smtClean="0"/>
              <a:t>, UDP </a:t>
            </a:r>
            <a:r>
              <a:rPr lang="en-US" sz="1900" dirty="0"/>
              <a:t>is not </a:t>
            </a:r>
            <a:r>
              <a:rPr lang="en-US" sz="1900" dirty="0" smtClean="0"/>
              <a:t>working, </a:t>
            </a:r>
            <a:r>
              <a:rPr lang="en-US" sz="1900" dirty="0"/>
              <a:t>…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Check other DNS server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Ask other node to try to connect my DNS server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Ask other node to query same host to another DNS server</a:t>
            </a:r>
          </a:p>
          <a:p>
            <a:pPr>
              <a:lnSpc>
                <a:spcPct val="80000"/>
              </a:lnSpc>
            </a:pPr>
            <a:r>
              <a:rPr lang="en-US" sz="2300" dirty="0"/>
              <a:t>SIP/RTP 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Causes: NAT, DNS, proxy server, </a:t>
            </a:r>
            <a:r>
              <a:rPr lang="en-US" sz="1900" dirty="0" smtClean="0"/>
              <a:t>authentication, …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Proxy connectivity test</a:t>
            </a:r>
            <a:r>
              <a:rPr lang="en-US" sz="1700" dirty="0" smtClean="0"/>
              <a:t> (SIP OPTION)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Ask other node to try same </a:t>
            </a:r>
            <a:r>
              <a:rPr lang="en-US" sz="1700" dirty="0" smtClean="0"/>
              <a:t>action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…</a:t>
            </a:r>
          </a:p>
          <a:p>
            <a:pPr lvl="2"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endParaRPr lang="en-US" sz="2300" dirty="0"/>
          </a:p>
          <a:p>
            <a:pPr lvl="1"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</a:pPr>
            <a:endParaRPr lang="en-US" sz="2300" dirty="0"/>
          </a:p>
          <a:p>
            <a:pPr>
              <a:lnSpc>
                <a:spcPct val="80000"/>
              </a:lnSpc>
            </a:pPr>
            <a:endParaRPr lang="en-US" sz="2300" dirty="0"/>
          </a:p>
          <a:p>
            <a:pPr>
              <a:lnSpc>
                <a:spcPct val="80000"/>
              </a:lnSpc>
            </a:pP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333399"/>
                </a:solidFill>
              </a:rPr>
              <a:t>Implementation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52244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09600" y="63246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65" charset="0"/>
              </a:rPr>
              <a:t>http://</a:t>
            </a:r>
            <a:r>
              <a:rPr lang="en-US" dirty="0" err="1">
                <a:latin typeface="Calibri" pitchFamily="-65" charset="0"/>
              </a:rPr>
              <a:t>wiki.cs.columbia.edu</a:t>
            </a:r>
            <a:r>
              <a:rPr lang="en-US" dirty="0">
                <a:latin typeface="Calibri" pitchFamily="-65" charset="0"/>
              </a:rPr>
              <a:t>/display/res/DYSWIS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quality still lagging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Keynote study published November 2008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3848100" cy="207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86000"/>
            <a:ext cx="37338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343400"/>
            <a:ext cx="3581400" cy="17526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3400" y="4648200"/>
          <a:ext cx="2957945" cy="1066800"/>
        </p:xfrm>
        <a:graphic>
          <a:graphicData uri="http://schemas.openxmlformats.org/presentationml/2006/ole">
            <p:oleObj spid="_x0000_s51202" name="Equation" r:id="rId6" imgW="1549400" imgH="558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6400800"/>
            <a:ext cx="3570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http://www.keynote.com/docs/kcr/Voice_W6_CIStudy.pdf</a:t>
            </a:r>
            <a:endParaRPr lang="en-US" sz="10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187450" y="3322638"/>
            <a:ext cx="2520950" cy="187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508625" y="4808538"/>
            <a:ext cx="2449513" cy="360362"/>
          </a:xfrm>
          <a:prstGeom prst="rect">
            <a:avLst/>
          </a:prstGeom>
          <a:solidFill>
            <a:srgbClr val="3366FF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2000" dirty="0"/>
              <a:t>Probing </a:t>
            </a:r>
            <a:r>
              <a:rPr lang="en-US" altLang="ko-KR" sz="2000" dirty="0" smtClean="0"/>
              <a:t>bundle 1</a:t>
            </a:r>
            <a:endParaRPr lang="en-US" altLang="ko-KR" sz="2000" dirty="0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563938" y="4691063"/>
            <a:ext cx="19446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508625" y="5338763"/>
            <a:ext cx="2449513" cy="360362"/>
          </a:xfrm>
          <a:prstGeom prst="rect">
            <a:avLst/>
          </a:prstGeom>
          <a:solidFill>
            <a:srgbClr val="3366FF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2000" dirty="0"/>
              <a:t>Probing </a:t>
            </a:r>
            <a:r>
              <a:rPr lang="en-US" altLang="ko-KR" sz="2000" dirty="0" smtClean="0"/>
              <a:t>bundle 2</a:t>
            </a:r>
            <a:endParaRPr lang="en-US" altLang="ko-KR" sz="2000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508625" y="5888038"/>
            <a:ext cx="2449513" cy="360362"/>
          </a:xfrm>
          <a:prstGeom prst="rect">
            <a:avLst/>
          </a:prstGeom>
          <a:solidFill>
            <a:srgbClr val="3366FF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2000" dirty="0"/>
              <a:t>Probing </a:t>
            </a:r>
            <a:r>
              <a:rPr lang="en-US" altLang="ko-KR" sz="2000" dirty="0" smtClean="0"/>
              <a:t>bundle 3</a:t>
            </a:r>
            <a:endParaRPr lang="en-US" altLang="ko-KR" sz="2000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508625" y="2170113"/>
            <a:ext cx="2447925" cy="23764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800" dirty="0"/>
              <a:t>DYSWIS Main Bundle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3563938" y="1882775"/>
            <a:ext cx="1871662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962400" y="2133600"/>
            <a:ext cx="663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poll</a:t>
            </a:r>
            <a:endParaRPr lang="en-US" altLang="ko-KR" dirty="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508625" y="1595438"/>
            <a:ext cx="2449513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800" dirty="0"/>
              <a:t>Update polling bundle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403350" y="346710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Felix launcher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3563938" y="3609975"/>
            <a:ext cx="19446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9325"/>
          </a:xfrm>
        </p:spPr>
        <p:txBody>
          <a:bodyPr/>
          <a:lstStyle/>
          <a:p>
            <a:r>
              <a:rPr lang="en-US" dirty="0" smtClean="0"/>
              <a:t>Implementation using Felix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85800" y="1219200"/>
            <a:ext cx="2667000" cy="1295400"/>
          </a:xfrm>
          <a:prstGeom prst="wedgeRoundRectCallout">
            <a:avLst>
              <a:gd name="adj1" fmla="val -8990"/>
              <a:gd name="adj2" fmla="val -90609"/>
              <a:gd name="adj3" fmla="val 16667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Need to update polling and other functions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8" name="Picture 17" descr="web-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90800"/>
            <a:ext cx="609600" cy="609600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8" idx="3"/>
            <a:endCxn id="6157" idx="1"/>
          </p:cNvCxnSpPr>
          <p:nvPr/>
        </p:nvCxnSpPr>
        <p:spPr bwMode="auto">
          <a:xfrm flipV="1">
            <a:off x="3962400" y="1775619"/>
            <a:ext cx="1546225" cy="1119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133600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91000"/>
            <a:ext cx="2095500" cy="800100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 bwMode="auto">
          <a:xfrm>
            <a:off x="533400" y="5410200"/>
            <a:ext cx="3429000" cy="1066800"/>
          </a:xfrm>
          <a:prstGeom prst="wedgeRoundRectCallout">
            <a:avLst>
              <a:gd name="adj1" fmla="val -8052"/>
              <a:gd name="adj2" fmla="val -113312"/>
              <a:gd name="adj3" fmla="val 16667"/>
            </a:avLst>
          </a:prstGeom>
          <a:solidFill>
            <a:srgbClr val="FFFF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“dynamic service deployment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framework amenable to remote management”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in VoIP applications particularly hard to diagnose</a:t>
            </a:r>
            <a:endParaRPr lang="en-US" dirty="0" smtClean="0"/>
          </a:p>
          <a:p>
            <a:pPr lvl="1"/>
            <a:r>
              <a:rPr lang="en-US" dirty="0" smtClean="0"/>
              <a:t>cost-sensitive consumer application</a:t>
            </a:r>
          </a:p>
          <a:p>
            <a:pPr lvl="1"/>
            <a:r>
              <a:rPr lang="en-US" dirty="0" smtClean="0"/>
              <a:t>multiple interlocking protocols</a:t>
            </a:r>
          </a:p>
          <a:p>
            <a:pPr lvl="1"/>
            <a:r>
              <a:rPr lang="en-US" dirty="0" err="1" smtClean="0"/>
              <a:t>NATs</a:t>
            </a:r>
            <a:r>
              <a:rPr lang="en-US" dirty="0" smtClean="0"/>
              <a:t> and </a:t>
            </a:r>
            <a:r>
              <a:rPr lang="en-US" dirty="0" smtClean="0"/>
              <a:t>firewalls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-</a:t>
            </a:r>
            <a:r>
              <a:rPr lang="en-US" dirty="0" smtClean="0"/>
              <a:t>sensitive</a:t>
            </a:r>
          </a:p>
          <a:p>
            <a:r>
              <a:rPr lang="en-US" dirty="0" smtClean="0"/>
              <a:t>Existing management systems not useful</a:t>
            </a:r>
          </a:p>
          <a:p>
            <a:r>
              <a:rPr lang="en-US" dirty="0" smtClean="0"/>
              <a:t>DYSWIS – distributed diagnostics using peers</a:t>
            </a:r>
          </a:p>
          <a:p>
            <a:pPr lvl="1"/>
            <a:r>
              <a:rPr lang="en-US" dirty="0" smtClean="0"/>
              <a:t>generic infrastructure: probes &amp; rules</a:t>
            </a:r>
            <a:endParaRPr lang="en-US" dirty="0" smtClean="0"/>
          </a:p>
          <a:p>
            <a:r>
              <a:rPr lang="en-US" dirty="0" smtClean="0"/>
              <a:t>Applications should assist in debugging</a:t>
            </a:r>
          </a:p>
          <a:p>
            <a:pPr lvl="1"/>
            <a:r>
              <a:rPr lang="en-US" dirty="0" smtClean="0"/>
              <a:t>“hey, DYSWIS, I got a problem!”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Circle of blame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295400" y="3276600"/>
            <a:ext cx="1447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OS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400800" y="32766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FF99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VSP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848100" y="54864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8000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app</a:t>
            </a:r>
          </a:p>
          <a:p>
            <a:pPr algn="ctr"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vendor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10000" y="10668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00FF00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pitchFamily="-65" charset="0"/>
              </a:rPr>
              <a:t>ISP</a:t>
            </a:r>
          </a:p>
        </p:txBody>
      </p:sp>
      <p:cxnSp>
        <p:nvCxnSpPr>
          <p:cNvPr id="14343" name="AutoShape 7"/>
          <p:cNvCxnSpPr>
            <a:cxnSpLocks noChangeShapeType="1"/>
            <a:stCxn id="14339" idx="0"/>
            <a:endCxn id="14342" idx="1"/>
          </p:cNvCxnSpPr>
          <p:nvPr/>
        </p:nvCxnSpPr>
        <p:spPr bwMode="auto">
          <a:xfrm rot="16200000">
            <a:off x="2000250" y="1466850"/>
            <a:ext cx="1828800" cy="17907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344" name="AutoShape 8"/>
          <p:cNvCxnSpPr>
            <a:cxnSpLocks noChangeShapeType="1"/>
            <a:stCxn id="14342" idx="3"/>
            <a:endCxn id="14340" idx="0"/>
          </p:cNvCxnSpPr>
          <p:nvPr/>
        </p:nvCxnSpPr>
        <p:spPr bwMode="auto">
          <a:xfrm>
            <a:off x="5257800" y="1447800"/>
            <a:ext cx="1866900" cy="18288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345" name="AutoShape 9"/>
          <p:cNvCxnSpPr>
            <a:cxnSpLocks noChangeShapeType="1"/>
            <a:stCxn id="14340" idx="2"/>
            <a:endCxn id="14341" idx="3"/>
          </p:cNvCxnSpPr>
          <p:nvPr/>
        </p:nvCxnSpPr>
        <p:spPr bwMode="auto">
          <a:xfrm rot="5400000">
            <a:off x="5295900" y="4038600"/>
            <a:ext cx="1828800" cy="18288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346" name="AutoShape 10"/>
          <p:cNvCxnSpPr>
            <a:cxnSpLocks noChangeShapeType="1"/>
            <a:stCxn id="14341" idx="1"/>
            <a:endCxn id="14339" idx="2"/>
          </p:cNvCxnSpPr>
          <p:nvPr/>
        </p:nvCxnSpPr>
        <p:spPr bwMode="auto">
          <a:xfrm rot="10800000">
            <a:off x="2019300" y="4038600"/>
            <a:ext cx="1828800" cy="1828800"/>
          </a:xfrm>
          <a:prstGeom prst="curved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4724400"/>
            <a:ext cx="2597150" cy="1355725"/>
          </a:xfrm>
          <a:prstGeom prst="rect">
            <a:avLst/>
          </a:prstGeom>
          <a:solidFill>
            <a:srgbClr val="80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must be a 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Windows registry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problem </a:t>
            </a:r>
            <a:r>
              <a:rPr lang="en-US" sz="2000" i="1">
                <a:latin typeface="Trebuchet MS" pitchFamily="-65" charset="0"/>
                <a:sym typeface="Wingdings" pitchFamily="-65" charset="2"/>
              </a:rPr>
              <a:t> </a:t>
            </a:r>
            <a:r>
              <a:rPr lang="en-US" sz="2000" i="1">
                <a:latin typeface="Trebuchet MS" pitchFamily="-65" charset="0"/>
              </a:rPr>
              <a:t>re-install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Windows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28600" y="1143000"/>
            <a:ext cx="2927350" cy="1355725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probably packet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loss in your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Internet connection </a:t>
            </a:r>
            <a:r>
              <a:rPr lang="en-US" sz="2000" i="1">
                <a:latin typeface="Trebuchet MS" pitchFamily="-65" charset="0"/>
                <a:sym typeface="Wingdings" pitchFamily="-65" charset="2"/>
              </a:rPr>
              <a:t>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  <a:sym typeface="Wingdings" pitchFamily="-65" charset="2"/>
              </a:rPr>
              <a:t>reboot your DSL modem</a:t>
            </a:r>
            <a:endParaRPr lang="en-US" sz="2000" i="1">
              <a:latin typeface="Trebuchet MS" pitchFamily="-65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400800" y="5486400"/>
            <a:ext cx="1781175" cy="1020763"/>
          </a:xfrm>
          <a:prstGeom prst="rect">
            <a:avLst/>
          </a:prstGeom>
          <a:solidFill>
            <a:srgbClr val="FF9900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must be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your software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  <a:sym typeface="Wingdings" pitchFamily="-65" charset="2"/>
              </a:rPr>
              <a:t> upgrade</a:t>
            </a:r>
            <a:endParaRPr lang="en-US" sz="2000" i="1">
              <a:latin typeface="Trebuchet MS" pitchFamily="-65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76950" y="1219200"/>
            <a:ext cx="3070225" cy="685800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</a:rPr>
              <a:t>probably a gateway fault</a:t>
            </a:r>
          </a:p>
          <a:p>
            <a:pPr eaLnBrk="1" hangingPunct="1">
              <a:lnSpc>
                <a:spcPct val="6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i="1">
                <a:latin typeface="Trebuchet MS" pitchFamily="-65" charset="0"/>
                <a:sym typeface="Wingdings" pitchFamily="-65" charset="2"/>
              </a:rPr>
              <a:t> choose us as provider</a:t>
            </a:r>
            <a:endParaRPr lang="en-US" sz="2000" i="1">
              <a:latin typeface="Trebuchet M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VoIP systems</a:t>
            </a:r>
            <a:endParaRPr lang="en-US" dirty="0"/>
          </a:p>
        </p:txBody>
      </p:sp>
      <p:pic>
        <p:nvPicPr>
          <p:cNvPr id="3" name="Picture 2" descr="wazaphone_ip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554413"/>
            <a:ext cx="990600" cy="990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850900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667000"/>
            <a:ext cx="515417" cy="15079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114800" y="2438400"/>
            <a:ext cx="2770122" cy="16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343400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6" descr="phone_pingte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2794045"/>
            <a:ext cx="1066800" cy="75878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343400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 bwMode="auto">
          <a:xfrm>
            <a:off x="1536700" y="3168650"/>
            <a:ext cx="1739900" cy="2523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3"/>
            <a:endCxn id="8" idx="1"/>
          </p:cNvCxnSpPr>
          <p:nvPr/>
        </p:nvCxnSpPr>
        <p:spPr bwMode="auto">
          <a:xfrm flipV="1">
            <a:off x="3792017" y="3173435"/>
            <a:ext cx="3675583" cy="2475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4" idx="3"/>
            <a:endCxn id="7" idx="1"/>
          </p:cNvCxnSpPr>
          <p:nvPr/>
        </p:nvCxnSpPr>
        <p:spPr bwMode="auto">
          <a:xfrm>
            <a:off x="1536700" y="3168650"/>
            <a:ext cx="2806700" cy="16009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 bwMode="auto">
          <a:xfrm>
            <a:off x="5281612" y="4769644"/>
            <a:ext cx="1271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3"/>
            <a:endCxn id="8" idx="2"/>
          </p:cNvCxnSpPr>
          <p:nvPr/>
        </p:nvCxnSpPr>
        <p:spPr bwMode="auto">
          <a:xfrm flipV="1">
            <a:off x="7491412" y="3552825"/>
            <a:ext cx="509588" cy="12168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1040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1447800" y="5486400"/>
            <a:ext cx="9286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600200" y="5715000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DNS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2514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NAT</a:t>
            </a:r>
            <a:endParaRPr lang="en-US" sz="1800" dirty="0"/>
          </a:p>
        </p:txBody>
      </p:sp>
      <p:cxnSp>
        <p:nvCxnSpPr>
          <p:cNvPr id="27" name="Straight Arrow Connector 26"/>
          <p:cNvCxnSpPr>
            <a:stCxn id="3" idx="3"/>
            <a:endCxn id="23" idx="0"/>
          </p:cNvCxnSpPr>
          <p:nvPr/>
        </p:nvCxnSpPr>
        <p:spPr bwMode="auto">
          <a:xfrm>
            <a:off x="1295401" y="4049713"/>
            <a:ext cx="616743" cy="14366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Rounded Rectangular Callout 28"/>
          <p:cNvSpPr/>
          <p:nvPr/>
        </p:nvSpPr>
        <p:spPr bwMode="auto">
          <a:xfrm>
            <a:off x="4343400" y="5486400"/>
            <a:ext cx="1600200" cy="533400"/>
          </a:xfrm>
          <a:prstGeom prst="wedgeRoundRectCallout">
            <a:avLst>
              <a:gd name="adj1" fmla="val -36521"/>
              <a:gd name="adj2" fmla="val -94486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outbound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proxy fails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3200400" y="4572000"/>
            <a:ext cx="1219200" cy="533400"/>
          </a:xfrm>
          <a:prstGeom prst="wedgeRoundRectCallout">
            <a:avLst>
              <a:gd name="adj1" fmla="val -36521"/>
              <a:gd name="adj2" fmla="val -94486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server </a:t>
            </a:r>
            <a:r>
              <a:rPr lang="en-US" sz="1200" dirty="0" smtClean="0"/>
              <a:t>unreachable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2667000" y="1752600"/>
            <a:ext cx="1219200" cy="609600"/>
          </a:xfrm>
          <a:prstGeom prst="wedgeRoundRectCallout">
            <a:avLst>
              <a:gd name="adj1" fmla="val 9502"/>
              <a:gd name="adj2" fmla="val 99323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NAT drops response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800" y="5410200"/>
            <a:ext cx="558800" cy="609600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3" idx="3"/>
          </p:cNvCxnSpPr>
          <p:nvPr/>
        </p:nvCxnSpPr>
        <p:spPr bwMode="auto">
          <a:xfrm>
            <a:off x="1295401" y="4049713"/>
            <a:ext cx="1981199" cy="14366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5" name="Rounded Rectangular Callout 34"/>
          <p:cNvSpPr/>
          <p:nvPr/>
        </p:nvSpPr>
        <p:spPr bwMode="auto">
          <a:xfrm>
            <a:off x="2057400" y="5029200"/>
            <a:ext cx="1219200" cy="533400"/>
          </a:xfrm>
          <a:prstGeom prst="wedgeRoundRectCallout">
            <a:avLst>
              <a:gd name="adj1" fmla="val -36521"/>
              <a:gd name="adj2" fmla="val -94486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STUN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server not available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1828800" y="6172200"/>
            <a:ext cx="1447800" cy="533400"/>
          </a:xfrm>
          <a:prstGeom prst="wedgeRoundRectCallout">
            <a:avLst>
              <a:gd name="adj1" fmla="val -36521"/>
              <a:gd name="adj2" fmla="val -94486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no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200" dirty="0" smtClean="0"/>
              <a:t>response from DNS server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6858000" y="5334000"/>
            <a:ext cx="1600200" cy="533400"/>
          </a:xfrm>
          <a:prstGeom prst="wedgeRoundRectCallout">
            <a:avLst>
              <a:gd name="adj1" fmla="val -36521"/>
              <a:gd name="adj2" fmla="val -94486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destination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proxy fails or unreachable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447800" y="2514600"/>
            <a:ext cx="1219200" cy="533400"/>
          </a:xfrm>
          <a:prstGeom prst="wedgeRoundRectCallout">
            <a:avLst>
              <a:gd name="adj1" fmla="val 24036"/>
              <a:gd name="adj2" fmla="val 77173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packet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loss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" name="Rounded Rectangular Callout 38"/>
          <p:cNvSpPr/>
          <p:nvPr/>
        </p:nvSpPr>
        <p:spPr bwMode="auto">
          <a:xfrm>
            <a:off x="4953000" y="2590800"/>
            <a:ext cx="1219200" cy="533400"/>
          </a:xfrm>
          <a:prstGeom prst="wedgeRoundRectCallout">
            <a:avLst>
              <a:gd name="adj1" fmla="val 24036"/>
              <a:gd name="adj2" fmla="val 77173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excessive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queuing delay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7086600" y="2057400"/>
            <a:ext cx="1219200" cy="533400"/>
          </a:xfrm>
          <a:prstGeom prst="wedgeRoundRectCallout">
            <a:avLst>
              <a:gd name="adj1" fmla="val 24036"/>
              <a:gd name="adj2" fmla="val 77173"/>
              <a:gd name="adj3" fmla="val 16667"/>
            </a:avLst>
          </a:prstGeom>
          <a:solidFill>
            <a:srgbClr val="FF6600">
              <a:alpha val="56000"/>
            </a:srgbClr>
          </a:solidFill>
          <a:ln w="9525" cap="flat" cmpd="sng" algn="ctr">
            <a:solidFill>
              <a:srgbClr val="FF66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UAS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not working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867400" y="23622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81000" y="2298700"/>
            <a:ext cx="48768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Traditional network management model</a:t>
            </a:r>
          </a:p>
        </p:txBody>
      </p:sp>
      <p:pic>
        <p:nvPicPr>
          <p:cNvPr id="20485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3665538" y="3657600"/>
            <a:ext cx="906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2743200" y="1752600"/>
            <a:ext cx="10096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6324600" y="34290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2286000" y="3733800"/>
            <a:ext cx="735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 descr="PhoneIP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rcRect/>
              <a:stretch>
                <a:fillRect/>
              </a:stretch>
            </p:blipFill>
          </mc:Choice>
          <mc:Fallback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609600" y="3429000"/>
            <a:ext cx="990600" cy="865188"/>
          </a:xfrm>
          <a:prstGeom prst="rect">
            <a:avLst/>
          </a:prstGeom>
          <a:noFill/>
        </p:spPr>
      </p:pic>
      <p:pic>
        <p:nvPicPr>
          <p:cNvPr id="20490" name="Picture 10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rcRect/>
              <a:stretch>
                <a:fillRect/>
              </a:stretch>
            </p:blipFill>
          </mc:Choice>
          <mc:Fallback>
            <p:blipFill>
              <a:blip r:embed="rId16"/>
              <a:srcRect/>
              <a:stretch>
                <a:fillRect/>
              </a:stretch>
            </p:blipFill>
          </mc:Fallback>
        </mc:AlternateContent>
        <p:spPr bwMode="auto">
          <a:xfrm>
            <a:off x="5181600" y="3200400"/>
            <a:ext cx="4238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7848600" y="36576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7239000" y="1752600"/>
            <a:ext cx="10096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3" descr="sip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19400" y="4876800"/>
            <a:ext cx="685800" cy="609600"/>
          </a:xfrm>
          <a:prstGeom prst="rect">
            <a:avLst/>
          </a:prstGeom>
          <a:noFill/>
        </p:spPr>
      </p:pic>
      <p:cxnSp>
        <p:nvCxnSpPr>
          <p:cNvPr id="20494" name="AutoShape 14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1600200" y="3862388"/>
            <a:ext cx="685800" cy="28575"/>
          </a:xfrm>
          <a:prstGeom prst="straightConnector1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495" name="AutoShape 15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21013" y="3890963"/>
            <a:ext cx="644525" cy="33337"/>
          </a:xfrm>
          <a:prstGeom prst="straightConnector1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496" name="AutoShape 16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572000" y="3703638"/>
            <a:ext cx="609600" cy="220662"/>
          </a:xfrm>
          <a:prstGeom prst="straightConnector1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497" name="AutoShape 17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605463" y="3695700"/>
            <a:ext cx="719137" cy="7938"/>
          </a:xfrm>
          <a:prstGeom prst="straightConnector1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498" name="AutoShape 18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7231063" y="3695700"/>
            <a:ext cx="617537" cy="228600"/>
          </a:xfrm>
          <a:prstGeom prst="straightConnector1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499" name="AutoShape 19"/>
          <p:cNvCxnSpPr>
            <a:cxnSpLocks noChangeShapeType="1"/>
            <a:stCxn id="0" idx="2"/>
            <a:endCxn id="0" idx="1"/>
          </p:cNvCxnSpPr>
          <p:nvPr/>
        </p:nvCxnSpPr>
        <p:spPr bwMode="auto">
          <a:xfrm>
            <a:off x="1104900" y="4294188"/>
            <a:ext cx="1714500" cy="887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</p:cxnSp>
      <p:cxnSp>
        <p:nvCxnSpPr>
          <p:cNvPr id="20500" name="AutoShape 20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2397125" y="2882900"/>
            <a:ext cx="1108075" cy="5937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</p:cxnSp>
      <p:cxnSp>
        <p:nvCxnSpPr>
          <p:cNvPr id="20501" name="AutoShape 21"/>
          <p:cNvCxnSpPr>
            <a:cxnSpLocks noChangeShapeType="1"/>
            <a:endCxn id="0" idx="0"/>
          </p:cNvCxnSpPr>
          <p:nvPr/>
        </p:nvCxnSpPr>
        <p:spPr bwMode="auto">
          <a:xfrm rot="16200000" flipH="1">
            <a:off x="3202782" y="2740818"/>
            <a:ext cx="990600" cy="8429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</p:cxnSp>
      <p:cxnSp>
        <p:nvCxnSpPr>
          <p:cNvPr id="20502" name="AutoShape 22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1774825" y="1955800"/>
            <a:ext cx="803275" cy="21431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</p:cxnSp>
      <p:cxnSp>
        <p:nvCxnSpPr>
          <p:cNvPr id="20503" name="AutoShape 23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2079625" y="3708400"/>
            <a:ext cx="2251075" cy="857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</p:cxnSp>
      <p:cxnSp>
        <p:nvCxnSpPr>
          <p:cNvPr id="20504" name="AutoShape 24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6859587" y="2544763"/>
            <a:ext cx="803275" cy="9652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</p:cxnSp>
      <p:cxnSp>
        <p:nvCxnSpPr>
          <p:cNvPr id="20505" name="AutoShape 25"/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7507287" y="2862263"/>
            <a:ext cx="1031875" cy="5588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</p:cxn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717925" y="2825750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latin typeface="Tahoma" pitchFamily="-65" charset="0"/>
              </a:rPr>
              <a:t>SNMP</a:t>
            </a:r>
          </a:p>
        </p:txBody>
      </p:sp>
      <p:cxnSp>
        <p:nvCxnSpPr>
          <p:cNvPr id="20507" name="AutoShape 27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3752850" y="2189163"/>
            <a:ext cx="3025775" cy="1239837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5181600" y="2133600"/>
            <a:ext cx="461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 b="1">
                <a:solidFill>
                  <a:schemeClr val="hlink"/>
                </a:solidFill>
                <a:latin typeface="Tahoma" pitchFamily="-65" charset="0"/>
              </a:rPr>
              <a:t>X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4708525" y="5137150"/>
            <a:ext cx="333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Tahoma" pitchFamily="-65" charset="0"/>
              </a:rPr>
              <a:t>“management from the center”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 assumptions, now wrong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Single provider (enterprise, carrier)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has access to most path elements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professionally managed</a:t>
            </a:r>
          </a:p>
          <a:p>
            <a:pPr>
              <a:lnSpc>
                <a:spcPct val="90000"/>
              </a:lnSpc>
            </a:pPr>
            <a:r>
              <a:rPr lang="en-US" sz="1800"/>
              <a:t>Problems are hard failures &amp; elements operate correctly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element failures (“link dead”)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substantial packet loss</a:t>
            </a:r>
          </a:p>
          <a:p>
            <a:pPr>
              <a:lnSpc>
                <a:spcPct val="90000"/>
              </a:lnSpc>
            </a:pPr>
            <a:r>
              <a:rPr lang="en-US" sz="1800"/>
              <a:t>Mostly L2 and L3 elements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switches, routers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rarely 802.11 APs</a:t>
            </a:r>
          </a:p>
          <a:p>
            <a:pPr>
              <a:lnSpc>
                <a:spcPct val="90000"/>
              </a:lnSpc>
            </a:pPr>
            <a:r>
              <a:rPr lang="en-US" sz="1800"/>
              <a:t>Problems are specific to a protocol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“IP is not working”</a:t>
            </a:r>
          </a:p>
          <a:p>
            <a:pPr>
              <a:lnSpc>
                <a:spcPct val="90000"/>
              </a:lnSpc>
            </a:pPr>
            <a:r>
              <a:rPr lang="en-US" sz="1800"/>
              <a:t>Indirect detection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MIB variable vs. actual protocol performance</a:t>
            </a:r>
          </a:p>
          <a:p>
            <a:pPr>
              <a:lnSpc>
                <a:spcPct val="90000"/>
              </a:lnSpc>
            </a:pPr>
            <a:r>
              <a:rPr lang="en-US" sz="1800"/>
              <a:t>End systems don’t need management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DMI &amp; SNMP never succeeded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each application does its own updates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 about VoIP?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Consumer application</a:t>
            </a:r>
          </a:p>
          <a:p>
            <a:pPr lvl="1"/>
            <a:r>
              <a:rPr lang="en-US" dirty="0" smtClean="0"/>
              <a:t>no technical knowledge</a:t>
            </a:r>
          </a:p>
          <a:p>
            <a:pPr lvl="1"/>
            <a:r>
              <a:rPr lang="en-US" dirty="0" smtClean="0"/>
              <a:t>no sys admin</a:t>
            </a:r>
          </a:p>
          <a:p>
            <a:r>
              <a:rPr lang="en-US" dirty="0" smtClean="0"/>
              <a:t>High reliability expectations</a:t>
            </a:r>
          </a:p>
          <a:p>
            <a:pPr lvl="1"/>
            <a:r>
              <a:rPr lang="en-US" dirty="0" smtClean="0"/>
              <a:t>“My old $10 phone always just worked”</a:t>
            </a:r>
          </a:p>
          <a:p>
            <a:r>
              <a:rPr lang="en-US" dirty="0" smtClean="0"/>
              <a:t>Low margins</a:t>
            </a:r>
          </a:p>
          <a:p>
            <a:pPr lvl="1"/>
            <a:r>
              <a:rPr lang="en-US" dirty="0" smtClean="0"/>
              <a:t>one call center call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lose margins for a year</a:t>
            </a:r>
          </a:p>
          <a:p>
            <a:r>
              <a:rPr lang="en-US" dirty="0" smtClean="0">
                <a:sym typeface="Wingdings"/>
              </a:rPr>
              <a:t>Difficulty of remote debugging</a:t>
            </a:r>
          </a:p>
          <a:p>
            <a:pPr lvl="1"/>
            <a:r>
              <a:rPr lang="en-US" dirty="0" smtClean="0">
                <a:sym typeface="Wingdings"/>
              </a:rPr>
              <a:t>Tech support can’t see network conditions or NAT</a:t>
            </a:r>
          </a:p>
          <a:p>
            <a:r>
              <a:rPr lang="en-US" dirty="0" err="1" smtClean="0">
                <a:sym typeface="Wingdings"/>
              </a:rPr>
              <a:t>QoS</a:t>
            </a:r>
            <a:r>
              <a:rPr lang="en-US" dirty="0" smtClean="0">
                <a:sym typeface="Wingdings"/>
              </a:rPr>
              <a:t> sensitive</a:t>
            </a:r>
          </a:p>
          <a:p>
            <a:pPr lvl="1"/>
            <a:r>
              <a:rPr lang="en-US" dirty="0" smtClean="0">
                <a:sym typeface="Wingdings"/>
              </a:rPr>
              <a:t>my 802.11 has 10% packet loss if the TV is on…</a:t>
            </a:r>
          </a:p>
          <a:p>
            <a:r>
              <a:rPr lang="en-US" dirty="0" smtClean="0">
                <a:sym typeface="Wingdings"/>
              </a:rPr>
              <a:t>NAT sensitive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</a:t>
            </a:r>
            <a:r>
              <a:rPr lang="en-US" dirty="0" smtClean="0"/>
              <a:t> whol</a:t>
            </a:r>
            <a:r>
              <a:rPr lang="en-US" dirty="0" smtClean="0"/>
              <a:t>e </a:t>
            </a:r>
            <a:r>
              <a:rPr lang="en-US" dirty="0" smtClean="0"/>
              <a:t>protocol </a:t>
            </a:r>
            <a:r>
              <a:rPr lang="en-US" dirty="0"/>
              <a:t>stack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762000" y="24384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99CC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Tahoma" pitchFamily="-65" charset="0"/>
              </a:rPr>
              <a:t>RTP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62000" y="35052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00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Tahoma" pitchFamily="-65" charset="0"/>
              </a:rPr>
              <a:t>UDP/TCP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62000" y="46482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Tahoma" pitchFamily="-65" charset="0"/>
              </a:rPr>
              <a:t>IP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638800" y="2819400"/>
            <a:ext cx="2743200" cy="914400"/>
          </a:xfrm>
          <a:prstGeom prst="roundRect">
            <a:avLst>
              <a:gd name="adj" fmla="val 16667"/>
            </a:avLst>
          </a:prstGeom>
          <a:solidFill>
            <a:srgbClr val="99CC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Tahoma" pitchFamily="-65" charset="0"/>
              </a:rPr>
              <a:t>SIP</a:t>
            </a:r>
          </a:p>
        </p:txBody>
      </p:sp>
      <p:sp>
        <p:nvSpPr>
          <p:cNvPr id="26631" name="AutoShape 7"/>
          <p:cNvSpPr>
            <a:spLocks/>
          </p:cNvSpPr>
          <p:nvPr/>
        </p:nvSpPr>
        <p:spPr bwMode="auto">
          <a:xfrm>
            <a:off x="2971800" y="480060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3569"/>
              <a:gd name="adj5" fmla="val 48971"/>
              <a:gd name="adj6" fmla="val -2819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latin typeface="Tahoma" pitchFamily="-65" charset="0"/>
              </a:rPr>
              <a:t>no route</a:t>
            </a:r>
          </a:p>
          <a:p>
            <a:pPr algn="ctr" eaLnBrk="1" hangingPunct="1"/>
            <a:r>
              <a:rPr lang="en-US" sz="1800">
                <a:latin typeface="Tahoma" pitchFamily="-65" charset="0"/>
              </a:rPr>
              <a:t>packet loss</a:t>
            </a: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2933700" y="3581400"/>
            <a:ext cx="2209800" cy="762000"/>
          </a:xfrm>
          <a:prstGeom prst="borderCallout2">
            <a:avLst>
              <a:gd name="adj1" fmla="val 15000"/>
              <a:gd name="adj2" fmla="val -3449"/>
              <a:gd name="adj3" fmla="val 15000"/>
              <a:gd name="adj4" fmla="val -3449"/>
              <a:gd name="adj5" fmla="val 49085"/>
              <a:gd name="adj6" fmla="val -1943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>
                <a:latin typeface="Tahoma" pitchFamily="-65" charset="0"/>
              </a:rPr>
              <a:t>TCP neg. failure</a:t>
            </a:r>
          </a:p>
          <a:p>
            <a:pPr algn="ctr" eaLnBrk="1" hangingPunct="1"/>
            <a:r>
              <a:rPr lang="en-US" sz="1600">
                <a:latin typeface="Tahoma" pitchFamily="-65" charset="0"/>
              </a:rPr>
              <a:t>NAT time-out</a:t>
            </a:r>
          </a:p>
          <a:p>
            <a:pPr algn="ctr" eaLnBrk="1" hangingPunct="1"/>
            <a:r>
              <a:rPr lang="en-US" sz="1600">
                <a:latin typeface="Tahoma" pitchFamily="-65" charset="0"/>
              </a:rPr>
              <a:t>firewall policy</a:t>
            </a:r>
          </a:p>
        </p:txBody>
      </p:sp>
      <p:sp>
        <p:nvSpPr>
          <p:cNvPr id="26633" name="AutoShape 9"/>
          <p:cNvSpPr>
            <a:spLocks/>
          </p:cNvSpPr>
          <p:nvPr/>
        </p:nvSpPr>
        <p:spPr bwMode="auto">
          <a:xfrm>
            <a:off x="2971800" y="274320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3569"/>
              <a:gd name="adj5" fmla="val 25112"/>
              <a:gd name="adj6" fmla="val -2410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latin typeface="Tahoma" pitchFamily="-65" charset="0"/>
              </a:rPr>
              <a:t>protocol problem</a:t>
            </a:r>
          </a:p>
          <a:p>
            <a:pPr algn="ctr" eaLnBrk="1" hangingPunct="1"/>
            <a:r>
              <a:rPr lang="en-US" sz="1800">
                <a:latin typeface="Tahoma" pitchFamily="-65" charset="0"/>
              </a:rPr>
              <a:t>playout errors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762000" y="13716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Tahoma" pitchFamily="-65" charset="0"/>
              </a:rPr>
              <a:t>media</a:t>
            </a:r>
          </a:p>
        </p:txBody>
      </p:sp>
      <p:sp>
        <p:nvSpPr>
          <p:cNvPr id="26635" name="AutoShape 11"/>
          <p:cNvSpPr>
            <a:spLocks/>
          </p:cNvSpPr>
          <p:nvPr/>
        </p:nvSpPr>
        <p:spPr bwMode="auto">
          <a:xfrm>
            <a:off x="3009900" y="1447800"/>
            <a:ext cx="2057400" cy="914400"/>
          </a:xfrm>
          <a:prstGeom prst="borderCallout2">
            <a:avLst>
              <a:gd name="adj1" fmla="val 12500"/>
              <a:gd name="adj2" fmla="val -3704"/>
              <a:gd name="adj3" fmla="val 12500"/>
              <a:gd name="adj4" fmla="val -3704"/>
              <a:gd name="adj5" fmla="val 44887"/>
              <a:gd name="adj6" fmla="val -2947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dirty="0">
                <a:latin typeface="Tahoma" pitchFamily="-65" charset="0"/>
              </a:rPr>
              <a:t>echo</a:t>
            </a:r>
          </a:p>
          <a:p>
            <a:pPr algn="ctr" eaLnBrk="1" hangingPunct="1"/>
            <a:r>
              <a:rPr lang="en-US" sz="1800" dirty="0">
                <a:latin typeface="Tahoma" pitchFamily="-65" charset="0"/>
              </a:rPr>
              <a:t>gain problems</a:t>
            </a:r>
          </a:p>
          <a:p>
            <a:pPr algn="ctr" eaLnBrk="1" hangingPunct="1"/>
            <a:r>
              <a:rPr lang="en-US" sz="1800" dirty="0">
                <a:latin typeface="Tahoma" pitchFamily="-65" charset="0"/>
              </a:rPr>
              <a:t>VAD action</a:t>
            </a:r>
          </a:p>
        </p:txBody>
      </p:sp>
      <p:sp>
        <p:nvSpPr>
          <p:cNvPr id="26636" name="AutoShape 12"/>
          <p:cNvSpPr>
            <a:spLocks/>
          </p:cNvSpPr>
          <p:nvPr/>
        </p:nvSpPr>
        <p:spPr bwMode="auto">
          <a:xfrm>
            <a:off x="6553200" y="1524000"/>
            <a:ext cx="2133600" cy="1143000"/>
          </a:xfrm>
          <a:prstGeom prst="borderCallout2">
            <a:avLst>
              <a:gd name="adj1" fmla="val 10000"/>
              <a:gd name="adj2" fmla="val -3569"/>
              <a:gd name="adj3" fmla="val 10000"/>
              <a:gd name="adj4" fmla="val -3569"/>
              <a:gd name="adj5" fmla="val 116667"/>
              <a:gd name="adj6" fmla="val -30208"/>
            </a:avLst>
          </a:prstGeom>
          <a:solidFill>
            <a:srgbClr val="99CC00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latin typeface="Tahoma" pitchFamily="-65" charset="0"/>
              </a:rPr>
              <a:t>protocol problem</a:t>
            </a:r>
          </a:p>
          <a:p>
            <a:pPr algn="ctr" eaLnBrk="1" hangingPunct="1"/>
            <a:r>
              <a:rPr lang="en-US" sz="1800">
                <a:latin typeface="Tahoma" pitchFamily="-65" charset="0"/>
              </a:rPr>
              <a:t>authorization</a:t>
            </a:r>
          </a:p>
          <a:p>
            <a:pPr algn="ctr" eaLnBrk="1" hangingPunct="1"/>
            <a:r>
              <a:rPr lang="en-US" sz="1800">
                <a:latin typeface="Tahoma" pitchFamily="-65" charset="0"/>
              </a:rPr>
              <a:t>asymmetric conn (NAT)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2000" y="5715000"/>
            <a:ext cx="1600200" cy="762000"/>
          </a:xfrm>
          <a:prstGeom prst="roundRect">
            <a:avLst/>
          </a:prstGeom>
          <a:solidFill>
            <a:srgbClr val="804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802.11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2933700" y="5562600"/>
            <a:ext cx="2209800" cy="914400"/>
          </a:xfrm>
          <a:prstGeom prst="cloudCallout">
            <a:avLst>
              <a:gd name="adj1" fmla="val -74655"/>
              <a:gd name="adj2" fmla="val 18176"/>
            </a:avLst>
          </a:prstGeom>
          <a:solidFill>
            <a:srgbClr val="804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interference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</a:rPr>
              <a:t>collisions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6" name="Picture 78" descr="clou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876800"/>
            <a:ext cx="2150318" cy="1447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0" y="5029200"/>
            <a:ext cx="10511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</a:t>
            </a:r>
          </a:p>
          <a:p>
            <a:r>
              <a:rPr lang="en-US" dirty="0" smtClean="0"/>
              <a:t>DHCP</a:t>
            </a:r>
          </a:p>
          <a:p>
            <a:r>
              <a:rPr lang="en-US" dirty="0" smtClean="0"/>
              <a:t>STUN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6630" idx="2"/>
            <a:endCxn id="16" idx="0"/>
          </p:cNvCxnSpPr>
          <p:nvPr/>
        </p:nvCxnSpPr>
        <p:spPr bwMode="auto">
          <a:xfrm rot="16200000" flipH="1">
            <a:off x="6633579" y="4110620"/>
            <a:ext cx="1143000" cy="389359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6631" idx="0"/>
            <a:endCxn id="16" idx="1"/>
          </p:cNvCxnSpPr>
          <p:nvPr/>
        </p:nvCxnSpPr>
        <p:spPr bwMode="auto">
          <a:xfrm>
            <a:off x="5105400" y="5105400"/>
            <a:ext cx="1219200" cy="49530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failures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600200"/>
            <a:ext cx="7685087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Hard failures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connection attempt fails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 media connection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NAT time-out</a:t>
            </a:r>
          </a:p>
          <a:p>
            <a:pPr>
              <a:lnSpc>
                <a:spcPct val="80000"/>
              </a:lnSpc>
            </a:pPr>
            <a:r>
              <a:rPr lang="en-US" sz="2800"/>
              <a:t>Soft failures (degradation)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packet loss (bursts)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access network? backbone? remote access?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delay (bursts)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OS? access networks?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acoustic problems (microphone gain, echo)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 software bug (poor voice quality)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protocol stack? Codec? Software framework?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theme/theme1.xml><?xml version="1.0" encoding="utf-8"?>
<a:theme xmlns:a="http://schemas.openxmlformats.org/drawingml/2006/main" name="oracle">
  <a:themeElements>
    <a:clrScheme name="orac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cl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orac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HD:Users:hgs:Desktop:oracle.ppt</Template>
  <TotalTime>5645</TotalTime>
  <Words>1404</Words>
  <Application>Microsoft PowerPoint</Application>
  <PresentationFormat>On-screen Show (4:3)</PresentationFormat>
  <Paragraphs>356</Paragraphs>
  <Slides>21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oracle</vt:lpstr>
      <vt:lpstr>Microsoft Equation</vt:lpstr>
      <vt:lpstr>P2P Distributed Fault Diagnosis for SIP Services</vt:lpstr>
      <vt:lpstr>VoIP quality still lagging </vt:lpstr>
      <vt:lpstr>Circle of blame</vt:lpstr>
      <vt:lpstr>Problems in VoIP systems</vt:lpstr>
      <vt:lpstr>Traditional network management model</vt:lpstr>
      <vt:lpstr>Old assumptions, now wrong</vt:lpstr>
      <vt:lpstr>What’s different about VoIP?</vt:lpstr>
      <vt:lpstr>Managing the whole protocol stack</vt:lpstr>
      <vt:lpstr>Types of failures</vt:lpstr>
      <vt:lpstr>DYSWIS = Do You See What I See?</vt:lpstr>
      <vt:lpstr>DYSWIS</vt:lpstr>
      <vt:lpstr>DYSWIS overview</vt:lpstr>
      <vt:lpstr>Architecture</vt:lpstr>
      <vt:lpstr>Example rule</vt:lpstr>
      <vt:lpstr>Peer selection</vt:lpstr>
      <vt:lpstr>Peer selection  - DHT (key, value)</vt:lpstr>
      <vt:lpstr>Remote probing </vt:lpstr>
      <vt:lpstr>Probing Scenarios</vt:lpstr>
      <vt:lpstr>Implementation</vt:lpstr>
      <vt:lpstr>Implementation using Felix</vt:lpstr>
      <vt:lpstr>Summary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Self Fault-Diagnosis for SIP Multimedia Applications</dc:title>
  <dc:creator>Henning Schulzrinne</dc:creator>
  <cp:lastModifiedBy>Henning Schulzrinne</cp:lastModifiedBy>
  <cp:revision>45</cp:revision>
  <dcterms:created xsi:type="dcterms:W3CDTF">2009-01-18T16:28:35Z</dcterms:created>
  <dcterms:modified xsi:type="dcterms:W3CDTF">2009-01-18T18:00:53Z</dcterms:modified>
</cp:coreProperties>
</file>