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xlsx" ContentType="application/vnd.openxmlformats-officedocument.spreadsheetml.sheet"/>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1"/>
  </p:sldMasterIdLst>
  <p:notesMasterIdLst>
    <p:notesMasterId r:id="rId38"/>
  </p:notesMasterIdLst>
  <p:handoutMasterIdLst>
    <p:handoutMasterId r:id="rId39"/>
  </p:handoutMasterIdLst>
  <p:sldIdLst>
    <p:sldId id="256" r:id="rId2"/>
    <p:sldId id="258" r:id="rId3"/>
    <p:sldId id="292" r:id="rId4"/>
    <p:sldId id="308" r:id="rId5"/>
    <p:sldId id="314" r:id="rId6"/>
    <p:sldId id="294" r:id="rId7"/>
    <p:sldId id="295" r:id="rId8"/>
    <p:sldId id="298" r:id="rId9"/>
    <p:sldId id="316" r:id="rId10"/>
    <p:sldId id="297" r:id="rId11"/>
    <p:sldId id="262" r:id="rId12"/>
    <p:sldId id="299" r:id="rId13"/>
    <p:sldId id="315" r:id="rId14"/>
    <p:sldId id="317" r:id="rId15"/>
    <p:sldId id="319" r:id="rId16"/>
    <p:sldId id="320" r:id="rId17"/>
    <p:sldId id="322" r:id="rId18"/>
    <p:sldId id="323" r:id="rId19"/>
    <p:sldId id="329" r:id="rId20"/>
    <p:sldId id="324" r:id="rId21"/>
    <p:sldId id="325" r:id="rId22"/>
    <p:sldId id="326" r:id="rId23"/>
    <p:sldId id="328" r:id="rId24"/>
    <p:sldId id="327" r:id="rId25"/>
    <p:sldId id="318" r:id="rId26"/>
    <p:sldId id="335" r:id="rId27"/>
    <p:sldId id="331" r:id="rId28"/>
    <p:sldId id="332" r:id="rId29"/>
    <p:sldId id="333" r:id="rId30"/>
    <p:sldId id="334" r:id="rId31"/>
    <p:sldId id="336" r:id="rId32"/>
    <p:sldId id="337" r:id="rId33"/>
    <p:sldId id="338" r:id="rId34"/>
    <p:sldId id="340" r:id="rId35"/>
    <p:sldId id="330" r:id="rId36"/>
    <p:sldId id="339" r:id="rId37"/>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Comic Sans MS" pitchFamily="-112" charset="0"/>
        <a:ea typeface="+mn-ea"/>
        <a:cs typeface="+mn-cs"/>
      </a:defRPr>
    </a:lvl1pPr>
    <a:lvl2pPr marL="457200" algn="l" rtl="0" fontAlgn="base">
      <a:spcBef>
        <a:spcPct val="0"/>
      </a:spcBef>
      <a:spcAft>
        <a:spcPct val="0"/>
      </a:spcAft>
      <a:defRPr sz="2400" kern="1200">
        <a:solidFill>
          <a:schemeClr val="tx1"/>
        </a:solidFill>
        <a:latin typeface="Comic Sans MS" pitchFamily="-112" charset="0"/>
        <a:ea typeface="+mn-ea"/>
        <a:cs typeface="+mn-cs"/>
      </a:defRPr>
    </a:lvl2pPr>
    <a:lvl3pPr marL="914400" algn="l" rtl="0" fontAlgn="base">
      <a:spcBef>
        <a:spcPct val="0"/>
      </a:spcBef>
      <a:spcAft>
        <a:spcPct val="0"/>
      </a:spcAft>
      <a:defRPr sz="2400" kern="1200">
        <a:solidFill>
          <a:schemeClr val="tx1"/>
        </a:solidFill>
        <a:latin typeface="Comic Sans MS" pitchFamily="-112" charset="0"/>
        <a:ea typeface="+mn-ea"/>
        <a:cs typeface="+mn-cs"/>
      </a:defRPr>
    </a:lvl3pPr>
    <a:lvl4pPr marL="1371600" algn="l" rtl="0" fontAlgn="base">
      <a:spcBef>
        <a:spcPct val="0"/>
      </a:spcBef>
      <a:spcAft>
        <a:spcPct val="0"/>
      </a:spcAft>
      <a:defRPr sz="2400" kern="1200">
        <a:solidFill>
          <a:schemeClr val="tx1"/>
        </a:solidFill>
        <a:latin typeface="Comic Sans MS" pitchFamily="-112" charset="0"/>
        <a:ea typeface="+mn-ea"/>
        <a:cs typeface="+mn-cs"/>
      </a:defRPr>
    </a:lvl4pPr>
    <a:lvl5pPr marL="1828800" algn="l" rtl="0" fontAlgn="base">
      <a:spcBef>
        <a:spcPct val="0"/>
      </a:spcBef>
      <a:spcAft>
        <a:spcPct val="0"/>
      </a:spcAft>
      <a:defRPr sz="2400" kern="1200">
        <a:solidFill>
          <a:schemeClr val="tx1"/>
        </a:solidFill>
        <a:latin typeface="Comic Sans MS" pitchFamily="-112" charset="0"/>
        <a:ea typeface="+mn-ea"/>
        <a:cs typeface="+mn-cs"/>
      </a:defRPr>
    </a:lvl5pPr>
    <a:lvl6pPr marL="2286000" algn="l" defTabSz="457200" rtl="0" eaLnBrk="1" latinLnBrk="0" hangingPunct="1">
      <a:defRPr sz="2400" kern="1200">
        <a:solidFill>
          <a:schemeClr val="tx1"/>
        </a:solidFill>
        <a:latin typeface="Comic Sans MS" pitchFamily="-112" charset="0"/>
        <a:ea typeface="+mn-ea"/>
        <a:cs typeface="+mn-cs"/>
      </a:defRPr>
    </a:lvl6pPr>
    <a:lvl7pPr marL="2743200" algn="l" defTabSz="457200" rtl="0" eaLnBrk="1" latinLnBrk="0" hangingPunct="1">
      <a:defRPr sz="2400" kern="1200">
        <a:solidFill>
          <a:schemeClr val="tx1"/>
        </a:solidFill>
        <a:latin typeface="Comic Sans MS" pitchFamily="-112" charset="0"/>
        <a:ea typeface="+mn-ea"/>
        <a:cs typeface="+mn-cs"/>
      </a:defRPr>
    </a:lvl7pPr>
    <a:lvl8pPr marL="3200400" algn="l" defTabSz="457200" rtl="0" eaLnBrk="1" latinLnBrk="0" hangingPunct="1">
      <a:defRPr sz="2400" kern="1200">
        <a:solidFill>
          <a:schemeClr val="tx1"/>
        </a:solidFill>
        <a:latin typeface="Comic Sans MS" pitchFamily="-112" charset="0"/>
        <a:ea typeface="+mn-ea"/>
        <a:cs typeface="+mn-cs"/>
      </a:defRPr>
    </a:lvl8pPr>
    <a:lvl9pPr marL="3657600" algn="l" defTabSz="457200" rtl="0" eaLnBrk="1" latinLnBrk="0" hangingPunct="1">
      <a:defRPr sz="2400" kern="1200">
        <a:solidFill>
          <a:schemeClr val="tx1"/>
        </a:solidFill>
        <a:latin typeface="Comic Sans MS"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AFF8D"/>
    <a:srgbClr val="4BFFBF"/>
    <a:srgbClr val="0000FF"/>
    <a:srgbClr val="CDF2FF"/>
    <a:srgbClr val="CCCCFF"/>
    <a:srgbClr val="800080"/>
    <a:srgbClr val="FFFFFF"/>
    <a:srgbClr val="FF8181"/>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0205" autoAdjust="0"/>
    <p:restoredTop sz="98810" autoAdjust="0"/>
  </p:normalViewPr>
  <p:slideViewPr>
    <p:cSldViewPr snapToGrid="0">
      <p:cViewPr>
        <p:scale>
          <a:sx n="100" d="100"/>
          <a:sy n="100" d="100"/>
        </p:scale>
        <p:origin x="-9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376"/>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manualLayout>
          <c:layoutTarget val="inner"/>
          <c:xMode val="edge"/>
          <c:yMode val="edge"/>
          <c:x val="0.151372867454068"/>
          <c:y val="0.152249753937008"/>
          <c:w val="0.797653215223097"/>
          <c:h val="0.564730561023622"/>
        </c:manualLayout>
      </c:layout>
      <c:barChart>
        <c:barDir val="col"/>
        <c:grouping val="stacked"/>
        <c:ser>
          <c:idx val="0"/>
          <c:order val="0"/>
          <c:tx>
            <c:strRef>
              <c:f>Sheet1!$B$1</c:f>
              <c:strCache>
                <c:ptCount val="1"/>
                <c:pt idx="0">
                  <c:v>total</c:v>
                </c:pt>
              </c:strCache>
            </c:strRef>
          </c:tx>
          <c:cat>
            <c:numRef>
              <c:f>Sheet1!$A$2:$A$21</c:f>
              <c:numCache>
                <c:formatCode>0</c:formatCode>
                <c:ptCount val="20"/>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formatCode="General">
                  <c:v>2007.0</c:v>
                </c:pt>
                <c:pt idx="18" formatCode="General">
                  <c:v>2008.0</c:v>
                </c:pt>
                <c:pt idx="19" formatCode="General">
                  <c:v>2009.0</c:v>
                </c:pt>
              </c:numCache>
            </c:numRef>
          </c:cat>
          <c:val>
            <c:numRef>
              <c:f>Sheet1!$B$2:$B$21</c:f>
              <c:numCache>
                <c:formatCode>General</c:formatCode>
                <c:ptCount val="20"/>
                <c:pt idx="0">
                  <c:v>2557.0</c:v>
                </c:pt>
                <c:pt idx="1">
                  <c:v>2607.0</c:v>
                </c:pt>
                <c:pt idx="2">
                  <c:v>2502.0</c:v>
                </c:pt>
                <c:pt idx="3">
                  <c:v>2411.0</c:v>
                </c:pt>
                <c:pt idx="4">
                  <c:v>3646.0</c:v>
                </c:pt>
                <c:pt idx="5">
                  <c:v>3546.0</c:v>
                </c:pt>
                <c:pt idx="6">
                  <c:v>3207.0</c:v>
                </c:pt>
                <c:pt idx="7">
                  <c:v>3077.0</c:v>
                </c:pt>
                <c:pt idx="8">
                  <c:v>2914.0</c:v>
                </c:pt>
                <c:pt idx="9">
                  <c:v>2632.0</c:v>
                </c:pt>
                <c:pt idx="10">
                  <c:v>2492.0</c:v>
                </c:pt>
                <c:pt idx="11">
                  <c:v>2343.0</c:v>
                </c:pt>
                <c:pt idx="12">
                  <c:v>2455.0</c:v>
                </c:pt>
                <c:pt idx="13">
                  <c:v>2196.0</c:v>
                </c:pt>
                <c:pt idx="14">
                  <c:v>2168.0</c:v>
                </c:pt>
                <c:pt idx="15">
                  <c:v>1891.0</c:v>
                </c:pt>
                <c:pt idx="16">
                  <c:v>1802.0</c:v>
                </c:pt>
                <c:pt idx="17">
                  <c:v>1740.0</c:v>
                </c:pt>
                <c:pt idx="18">
                  <c:v>1877.0</c:v>
                </c:pt>
                <c:pt idx="19">
                  <c:v>1657.0</c:v>
                </c:pt>
              </c:numCache>
            </c:numRef>
          </c:val>
        </c:ser>
        <c:overlap val="100"/>
        <c:axId val="514090184"/>
        <c:axId val="514093416"/>
      </c:barChart>
      <c:catAx>
        <c:axId val="514090184"/>
        <c:scaling>
          <c:orientation val="minMax"/>
        </c:scaling>
        <c:axPos val="b"/>
        <c:numFmt formatCode="0" sourceLinked="1"/>
        <c:tickLblPos val="nextTo"/>
        <c:txPr>
          <a:bodyPr/>
          <a:lstStyle/>
          <a:p>
            <a:pPr>
              <a:defRPr sz="1400"/>
            </a:pPr>
            <a:endParaRPr lang="en-US"/>
          </a:p>
        </c:txPr>
        <c:crossAx val="514093416"/>
        <c:crosses val="autoZero"/>
        <c:auto val="1"/>
        <c:lblAlgn val="ctr"/>
        <c:lblOffset val="100"/>
      </c:catAx>
      <c:valAx>
        <c:axId val="514093416"/>
        <c:scaling>
          <c:orientation val="minMax"/>
        </c:scaling>
        <c:axPos val="l"/>
        <c:majorGridlines/>
        <c:numFmt formatCode="General" sourceLinked="1"/>
        <c:tickLblPos val="nextTo"/>
        <c:crossAx val="514090184"/>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878" tIns="46439" rIns="92878" bIns="46439" numCol="1" anchor="t" anchorCtr="0" compatLnSpc="1">
            <a:prstTxWarp prst="textNoShape">
              <a:avLst/>
            </a:prstTxWarp>
          </a:bodyPr>
          <a:lstStyle>
            <a:lvl1pPr defTabSz="928688">
              <a:defRPr sz="1300"/>
            </a:lvl1pPr>
          </a:lstStyle>
          <a:p>
            <a:pPr>
              <a:defRPr/>
            </a:pPr>
            <a:endParaRPr lang="en-US"/>
          </a:p>
        </p:txBody>
      </p:sp>
      <p:sp>
        <p:nvSpPr>
          <p:cNvPr id="89091" name="Rectangle 3"/>
          <p:cNvSpPr>
            <a:spLocks noGrp="1" noChangeArrowheads="1"/>
          </p:cNvSpPr>
          <p:nvPr>
            <p:ph type="dt" sz="quarter" idx="1"/>
          </p:nvPr>
        </p:nvSpPr>
        <p:spPr bwMode="auto">
          <a:xfrm>
            <a:off x="3959225" y="0"/>
            <a:ext cx="3025775" cy="463550"/>
          </a:xfrm>
          <a:prstGeom prst="rect">
            <a:avLst/>
          </a:prstGeom>
          <a:noFill/>
          <a:ln w="9525">
            <a:noFill/>
            <a:miter lim="800000"/>
            <a:headEnd/>
            <a:tailEnd/>
          </a:ln>
          <a:effectLst/>
        </p:spPr>
        <p:txBody>
          <a:bodyPr vert="horz" wrap="square" lIns="92878" tIns="46439" rIns="92878" bIns="46439" numCol="1" anchor="t" anchorCtr="0" compatLnSpc="1">
            <a:prstTxWarp prst="textNoShape">
              <a:avLst/>
            </a:prstTxWarp>
          </a:bodyPr>
          <a:lstStyle>
            <a:lvl1pPr algn="r" defTabSz="928688">
              <a:defRPr sz="1300"/>
            </a:lvl1pPr>
          </a:lstStyle>
          <a:p>
            <a:pPr>
              <a:defRPr/>
            </a:pPr>
            <a:endParaRPr lang="en-US"/>
          </a:p>
        </p:txBody>
      </p:sp>
      <p:sp>
        <p:nvSpPr>
          <p:cNvPr id="89092" name="Rectangle 4"/>
          <p:cNvSpPr>
            <a:spLocks noGrp="1" noChangeArrowheads="1"/>
          </p:cNvSpPr>
          <p:nvPr>
            <p:ph type="ftr" sz="quarter" idx="2"/>
          </p:nvPr>
        </p:nvSpPr>
        <p:spPr bwMode="auto">
          <a:xfrm>
            <a:off x="0" y="8807450"/>
            <a:ext cx="3025775" cy="463550"/>
          </a:xfrm>
          <a:prstGeom prst="rect">
            <a:avLst/>
          </a:prstGeom>
          <a:noFill/>
          <a:ln w="9525">
            <a:noFill/>
            <a:miter lim="800000"/>
            <a:headEnd/>
            <a:tailEnd/>
          </a:ln>
          <a:effectLst/>
        </p:spPr>
        <p:txBody>
          <a:bodyPr vert="horz" wrap="square" lIns="92878" tIns="46439" rIns="92878" bIns="46439" numCol="1" anchor="b" anchorCtr="0" compatLnSpc="1">
            <a:prstTxWarp prst="textNoShape">
              <a:avLst/>
            </a:prstTxWarp>
          </a:bodyPr>
          <a:lstStyle>
            <a:lvl1pPr defTabSz="928688">
              <a:defRPr sz="1300"/>
            </a:lvl1pPr>
          </a:lstStyle>
          <a:p>
            <a:pPr>
              <a:defRPr/>
            </a:pPr>
            <a:endParaRPr lang="en-US"/>
          </a:p>
        </p:txBody>
      </p:sp>
      <p:sp>
        <p:nvSpPr>
          <p:cNvPr id="89093" name="Rectangle 5"/>
          <p:cNvSpPr>
            <a:spLocks noGrp="1" noChangeArrowheads="1"/>
          </p:cNvSpPr>
          <p:nvPr>
            <p:ph type="sldNum" sz="quarter" idx="3"/>
          </p:nvPr>
        </p:nvSpPr>
        <p:spPr bwMode="auto">
          <a:xfrm>
            <a:off x="3959225" y="8807450"/>
            <a:ext cx="3025775" cy="463550"/>
          </a:xfrm>
          <a:prstGeom prst="rect">
            <a:avLst/>
          </a:prstGeom>
          <a:noFill/>
          <a:ln w="9525">
            <a:noFill/>
            <a:miter lim="800000"/>
            <a:headEnd/>
            <a:tailEnd/>
          </a:ln>
          <a:effectLst/>
        </p:spPr>
        <p:txBody>
          <a:bodyPr vert="horz" wrap="square" lIns="92878" tIns="46439" rIns="92878" bIns="46439" numCol="1" anchor="b" anchorCtr="0" compatLnSpc="1">
            <a:prstTxWarp prst="textNoShape">
              <a:avLst/>
            </a:prstTxWarp>
          </a:bodyPr>
          <a:lstStyle>
            <a:lvl1pPr algn="r" defTabSz="928688">
              <a:defRPr sz="1300"/>
            </a:lvl1pPr>
          </a:lstStyle>
          <a:p>
            <a:pPr>
              <a:defRPr/>
            </a:pPr>
            <a:fld id="{DA4ADAA5-09BF-E24C-9810-FA482C1C501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defRPr>
            </a:lvl1pPr>
          </a:lstStyle>
          <a:p>
            <a:pPr>
              <a:defRPr/>
            </a:pPr>
            <a:endParaRPr lang="en-US"/>
          </a:p>
        </p:txBody>
      </p:sp>
      <p:sp>
        <p:nvSpPr>
          <p:cNvPr id="239619"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39621"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9622"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defRPr>
            </a:lvl1pPr>
          </a:lstStyle>
          <a:p>
            <a:pPr>
              <a:defRPr/>
            </a:pPr>
            <a:endParaRPr lang="en-US"/>
          </a:p>
        </p:txBody>
      </p:sp>
      <p:sp>
        <p:nvSpPr>
          <p:cNvPr id="239623"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12" charset="0"/>
              </a:defRPr>
            </a:lvl1pPr>
          </a:lstStyle>
          <a:p>
            <a:pPr>
              <a:defRPr/>
            </a:pPr>
            <a:fld id="{D64D3F16-DF08-4E47-A173-E600A3D154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F86D15-F0D7-C14A-9FEF-BA5EF623CFFF}"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A198BB8-4285-3D48-ADAC-6C4698F8A46E}"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t>
            </a:r>
            <a:r>
              <a:rPr lang="en-US" dirty="0" err="1" smtClean="0"/>
              <a:t>bd</a:t>
            </a:r>
            <a:r>
              <a:rPr lang="en-US" dirty="0" smtClean="0"/>
              <a:t> replaces </a:t>
            </a:r>
            <a:r>
              <a:rPr lang="en-US" dirty="0" err="1" smtClean="0"/>
              <a:t>jrex</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64D3F16-DF08-4E47-A173-E600A3D1542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D3F16-DF08-4E47-A173-E600A3D1542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A1B36CA-02AC-C048-A6F9-AD11511C04FE}" type="slidenum">
              <a:rPr lang="en-US"/>
              <a:pPr/>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D7E48-5697-194B-8E0E-36868FF0B3A7}" type="slidenum">
              <a:rPr lang="en-US"/>
              <a:pPr/>
              <a:t>13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t>1994 – </a:t>
            </a:r>
            <a:r>
              <a:rPr lang="en-US" dirty="0" err="1" smtClean="0"/>
              <a:t>bsd</a:t>
            </a:r>
            <a:r>
              <a:rPr lang="en-US" dirty="0" smtClean="0"/>
              <a:t> joins – also big push from SIG (see annual report)</a:t>
            </a:r>
          </a:p>
          <a:p>
            <a:pPr eaLnBrk="1" hangingPunct="1"/>
            <a:r>
              <a:rPr lang="en-US" dirty="0" smtClean="0"/>
              <a:t>1995 – Netscape IPO, cover of Time etc etc</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CCR “making the world</a:t>
            </a:r>
            <a:r>
              <a:rPr lang="en-US" baseline="0" dirty="0" smtClean="0"/>
              <a:t> a different place”</a:t>
            </a:r>
            <a:endParaRPr lang="en-US" dirty="0"/>
          </a:p>
        </p:txBody>
      </p:sp>
      <p:sp>
        <p:nvSpPr>
          <p:cNvPr id="4" name="Slide Number Placeholder 3"/>
          <p:cNvSpPr>
            <a:spLocks noGrp="1"/>
          </p:cNvSpPr>
          <p:nvPr>
            <p:ph type="sldNum" sz="quarter" idx="10"/>
          </p:nvPr>
        </p:nvSpPr>
        <p:spPr/>
        <p:txBody>
          <a:bodyPr/>
          <a:lstStyle/>
          <a:p>
            <a:pPr>
              <a:defRPr/>
            </a:pPr>
            <a:fld id="{D64D3F16-DF08-4E47-A173-E600A3D15423}"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D01B24C-ECD0-FB44-A976-5AE8D17CE02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F176E1-A98F-8E41-A0F4-2A1D3603E70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525D85EB-10D7-3642-BC61-510BAEE89FF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CA341F8A-6692-C140-81CD-4508A2FF182D}"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053FBB43-D60E-7441-9B79-F2AFD60B3883}"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BFC485E1-C811-EA44-8FE7-1AB3E926CDAE}"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219E8541-EFE2-064E-89C3-4F4A8E89CE9B}"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D6763B1-476D-7142-89CA-C2D12A3EAEA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7B82B39-5027-E44A-8A78-BB7D4E8A06B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88A8881-225A-DC4A-BB69-A585B5CC9DA0}"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CFE053AF-032A-2142-B457-D8CA023C75F4}"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1955E2F-67E0-C04A-82E6-03952437C8C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image" Target="../media/image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5"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normAutofit fontScale="90000"/>
          </a:bodyPr>
          <a:lstStyle/>
          <a:p>
            <a:r>
              <a:rPr lang="en-US" dirty="0" smtClean="0"/>
              <a:t>SIGCOMM</a:t>
            </a:r>
            <a:br>
              <a:rPr lang="en-US" dirty="0" smtClean="0"/>
            </a:br>
            <a:r>
              <a:rPr lang="en-US" dirty="0" smtClean="0"/>
              <a:t>Community feedback Meeting</a:t>
            </a:r>
            <a:endParaRPr lang="en-US" dirty="0"/>
          </a:p>
        </p:txBody>
      </p:sp>
      <p:sp>
        <p:nvSpPr>
          <p:cNvPr id="4" name="Subtitle 3"/>
          <p:cNvSpPr>
            <a:spLocks noGrp="1"/>
          </p:cNvSpPr>
          <p:nvPr>
            <p:ph type="subTitle" idx="1"/>
          </p:nvPr>
        </p:nvSpPr>
        <p:spPr/>
        <p:txBody>
          <a:bodyPr/>
          <a:lstStyle/>
          <a:p>
            <a:r>
              <a:rPr lang="en-US" dirty="0" smtClean="0"/>
              <a:t>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SIGCOMM Conference Locations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Now on three-year cycle:</a:t>
            </a:r>
            <a:br>
              <a:rPr lang="en-US" dirty="0" smtClean="0"/>
            </a:br>
            <a:r>
              <a:rPr lang="en-US" dirty="0" smtClean="0"/>
              <a:t>North America, Europe, and </a:t>
            </a:r>
            <a:r>
              <a:rPr lang="en-US" smtClean="0"/>
              <a:t>“Wild Card”</a:t>
            </a:r>
            <a:endParaRPr lang="en-US" dirty="0" smtClean="0"/>
          </a:p>
          <a:p>
            <a:r>
              <a:rPr lang="en-US" dirty="0" smtClean="0"/>
              <a:t>Future SIGCOMM Locations</a:t>
            </a:r>
          </a:p>
          <a:p>
            <a:pPr lvl="1"/>
            <a:r>
              <a:rPr lang="en-US" dirty="0" smtClean="0"/>
              <a:t>2010: New Delhi, India</a:t>
            </a:r>
          </a:p>
          <a:p>
            <a:pPr lvl="1"/>
            <a:r>
              <a:rPr lang="en-US" dirty="0" smtClean="0"/>
              <a:t>2011: North America</a:t>
            </a:r>
          </a:p>
          <a:p>
            <a:pPr lvl="2"/>
            <a:r>
              <a:rPr lang="en-US" dirty="0" smtClean="0"/>
              <a:t>Currently seeking 1-page site proposals: due October 31</a:t>
            </a:r>
          </a:p>
          <a:p>
            <a:pPr lvl="2"/>
            <a:r>
              <a:rPr lang="en-US" dirty="0" smtClean="0"/>
              <a:t>See </a:t>
            </a:r>
            <a:r>
              <a:rPr lang="en-US" dirty="0" err="1" smtClean="0"/>
              <a:t>www.sigcomm.org</a:t>
            </a:r>
            <a:r>
              <a:rPr lang="en-US" dirty="0" smtClean="0"/>
              <a:t>		</a:t>
            </a:r>
          </a:p>
          <a:p>
            <a:pPr lvl="1"/>
            <a:r>
              <a:rPr lang="en-US" dirty="0" smtClean="0"/>
              <a:t>2012: Europe</a:t>
            </a:r>
          </a:p>
          <a:p>
            <a:r>
              <a:rPr lang="en-US" dirty="0" smtClean="0"/>
              <a:t>SIGCOMM conference dates</a:t>
            </a:r>
          </a:p>
          <a:p>
            <a:pPr lvl="1"/>
            <a:r>
              <a:rPr lang="en-US" dirty="0" smtClean="0"/>
              <a:t>One week between mid August &amp; first Monday in Sept</a:t>
            </a:r>
          </a:p>
          <a:p>
            <a:pPr lvl="1"/>
            <a:r>
              <a:rPr lang="en-US" dirty="0" smtClean="0"/>
              <a:t>Rotating dates to avoid scheduling collisions</a:t>
            </a:r>
          </a:p>
          <a:p>
            <a:pPr lvl="1"/>
            <a:endParaRPr lang="en-US" dirty="0" smtClean="0"/>
          </a:p>
          <a:p>
            <a:pPr lvl="2"/>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Awards</a:t>
            </a:r>
            <a:endParaRPr lang="en-US" dirty="0"/>
          </a:p>
        </p:txBody>
      </p:sp>
      <p:sp>
        <p:nvSpPr>
          <p:cNvPr id="26627" name="Rectangle 3"/>
          <p:cNvSpPr>
            <a:spLocks noGrp="1" noChangeArrowheads="1"/>
          </p:cNvSpPr>
          <p:nvPr>
            <p:ph sz="quarter" idx="1"/>
          </p:nvPr>
        </p:nvSpPr>
        <p:spPr/>
        <p:txBody>
          <a:bodyPr>
            <a:normAutofit fontScale="92500" lnSpcReduction="20000"/>
          </a:bodyPr>
          <a:lstStyle/>
          <a:p>
            <a:pPr eaLnBrk="1" hangingPunct="1"/>
            <a:r>
              <a:rPr lang="en-US" dirty="0" smtClean="0"/>
              <a:t>SIGCOMM </a:t>
            </a:r>
          </a:p>
          <a:p>
            <a:pPr eaLnBrk="1" hangingPunct="1"/>
            <a:r>
              <a:rPr lang="en-US" dirty="0" smtClean="0"/>
              <a:t>Test of Time</a:t>
            </a:r>
          </a:p>
          <a:p>
            <a:pPr eaLnBrk="1" hangingPunct="1"/>
            <a:r>
              <a:rPr lang="en-US" dirty="0" smtClean="0"/>
              <a:t>SIGCOMM Best Paper</a:t>
            </a:r>
          </a:p>
          <a:p>
            <a:r>
              <a:rPr lang="en-US" dirty="0" smtClean="0"/>
              <a:t>Best Student Paper (2009 the first time both awards given)</a:t>
            </a:r>
          </a:p>
          <a:p>
            <a:pPr eaLnBrk="1" hangingPunct="1"/>
            <a:r>
              <a:rPr lang="en-US" dirty="0" smtClean="0"/>
              <a:t>SIGCOMM Rising Star</a:t>
            </a:r>
          </a:p>
          <a:p>
            <a:pPr lvl="1" eaLnBrk="1" hangingPunct="1"/>
            <a:r>
              <a:rPr lang="en-US" dirty="0" smtClean="0"/>
              <a:t>Continuation of </a:t>
            </a:r>
            <a:r>
              <a:rPr lang="en-US" dirty="0" err="1" smtClean="0"/>
              <a:t>CoNEXT’s</a:t>
            </a:r>
            <a:r>
              <a:rPr lang="en-US" dirty="0" smtClean="0"/>
              <a:t> Rising Star Award</a:t>
            </a:r>
          </a:p>
          <a:p>
            <a:pPr lvl="1" eaLnBrk="1" hangingPunct="1"/>
            <a:r>
              <a:rPr lang="en-US" dirty="0" smtClean="0"/>
              <a:t>“recognizing a young researcher - generally, an individual who has completed a PhD roughly within the past seven years - who has made outstanding research contributions during this early part of their career.”</a:t>
            </a:r>
          </a:p>
          <a:p>
            <a:pPr lvl="1"/>
            <a:r>
              <a:rPr lang="en-US" dirty="0" smtClean="0"/>
              <a:t>First award to Dina </a:t>
            </a:r>
            <a:r>
              <a:rPr lang="en-US" dirty="0" err="1" smtClean="0"/>
              <a:t>Papagiannaki</a:t>
            </a:r>
            <a:r>
              <a:rPr lang="en-US" dirty="0" smtClean="0"/>
              <a:t> in 2008</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Services</a:t>
            </a:r>
            <a:endParaRPr lang="en-US" dirty="0"/>
          </a:p>
        </p:txBody>
      </p:sp>
      <p:sp>
        <p:nvSpPr>
          <p:cNvPr id="3" name="Content Placeholder 2"/>
          <p:cNvSpPr>
            <a:spLocks noGrp="1"/>
          </p:cNvSpPr>
          <p:nvPr>
            <p:ph sz="quarter" idx="1"/>
          </p:nvPr>
        </p:nvSpPr>
        <p:spPr/>
        <p:txBody>
          <a:bodyPr>
            <a:normAutofit/>
          </a:bodyPr>
          <a:lstStyle/>
          <a:p>
            <a:r>
              <a:rPr lang="en-US" dirty="0" smtClean="0"/>
              <a:t>Redesign and Reimplementation of SIGCOMM Web Site in 2008</a:t>
            </a:r>
          </a:p>
          <a:p>
            <a:pPr lvl="1"/>
            <a:r>
              <a:rPr lang="en-US" dirty="0" smtClean="0"/>
              <a:t>Still some room for improvement (navigation, consistency)</a:t>
            </a:r>
          </a:p>
          <a:p>
            <a:r>
              <a:rPr lang="en-US" dirty="0" smtClean="0"/>
              <a:t>Thanks to Neil Spring</a:t>
            </a:r>
          </a:p>
          <a:p>
            <a:r>
              <a:rPr lang="en-US" dirty="0" smtClean="0"/>
              <a:t>Feedback Solicited!</a:t>
            </a:r>
          </a:p>
          <a:p>
            <a:pPr lvl="1"/>
            <a:r>
              <a:rPr lang="en-US" dirty="0" err="1" smtClean="0"/>
              <a:t>infodir_sigcomm@acm.org</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SIG Total Membership: 1657</a:t>
            </a:r>
            <a:endParaRPr lang="en-US" dirty="0"/>
          </a:p>
        </p:txBody>
      </p:sp>
      <p:sp>
        <p:nvSpPr>
          <p:cNvPr id="5" name="Content Placeholder 4"/>
          <p:cNvSpPr>
            <a:spLocks noGrp="1"/>
          </p:cNvSpPr>
          <p:nvPr>
            <p:ph sz="quarter" idx="1"/>
          </p:nvPr>
        </p:nvSpPr>
        <p:spPr>
          <a:xfrm>
            <a:off x="612648" y="5562600"/>
            <a:ext cx="8153400" cy="1092200"/>
          </a:xfrm>
        </p:spPr>
        <p:txBody>
          <a:bodyPr>
            <a:normAutofit fontScale="77500" lnSpcReduction="20000"/>
          </a:bodyPr>
          <a:lstStyle/>
          <a:p>
            <a:r>
              <a:rPr lang="en-US" dirty="0" smtClean="0"/>
              <a:t>Trend common to majority of </a:t>
            </a:r>
            <a:r>
              <a:rPr lang="en-US" dirty="0" err="1" smtClean="0"/>
              <a:t>SIGs</a:t>
            </a:r>
            <a:endParaRPr lang="en-US" dirty="0" smtClean="0"/>
          </a:p>
          <a:p>
            <a:r>
              <a:rPr lang="en-US" dirty="0" smtClean="0"/>
              <a:t>SIGCOMM membership included in conf. </a:t>
            </a:r>
            <a:r>
              <a:rPr lang="en-US" dirty="0" err="1" smtClean="0"/>
              <a:t>reg</a:t>
            </a:r>
            <a:r>
              <a:rPr lang="en-US" dirty="0" smtClean="0"/>
              <a:t> this year (as in 2007, but not 2008)</a:t>
            </a:r>
            <a:endParaRPr lang="en-US" dirty="0"/>
          </a:p>
        </p:txBody>
      </p:sp>
      <p:graphicFrame>
        <p:nvGraphicFramePr>
          <p:cNvPr id="6" name="Chart 5"/>
          <p:cNvGraphicFramePr/>
          <p:nvPr/>
        </p:nvGraphicFramePr>
        <p:xfrm>
          <a:off x="787400" y="1397000"/>
          <a:ext cx="6832600" cy="454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smtClean="0"/>
              <a:t>SIGCOMM FUTURE VISION</a:t>
            </a:r>
            <a:endParaRPr lang="en-US" dirty="0"/>
          </a:p>
        </p:txBody>
      </p:sp>
      <p:sp>
        <p:nvSpPr>
          <p:cNvPr id="4" name="Picture Placeholder 3"/>
          <p:cNvSpPr>
            <a:spLocks noGrp="1"/>
          </p:cNvSpPr>
          <p:nvPr>
            <p:ph type="pic" idx="1"/>
          </p:nvPr>
        </p:nvSpPr>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SIGCOMM as a community</a:t>
            </a:r>
            <a:endParaRPr lang="en-US" dirty="0"/>
          </a:p>
        </p:txBody>
      </p:sp>
      <p:sp>
        <p:nvSpPr>
          <p:cNvPr id="3" name="Content Placeholder 2"/>
          <p:cNvSpPr>
            <a:spLocks noGrp="1"/>
          </p:cNvSpPr>
          <p:nvPr>
            <p:ph sz="quarter" idx="1"/>
          </p:nvPr>
        </p:nvSpPr>
        <p:spPr/>
        <p:txBody>
          <a:bodyPr>
            <a:normAutofit/>
          </a:bodyPr>
          <a:lstStyle/>
          <a:p>
            <a:r>
              <a:rPr lang="en-US" dirty="0" smtClean="0"/>
              <a:t>Not just a set of conferences</a:t>
            </a:r>
          </a:p>
          <a:p>
            <a:pPr lvl="1"/>
            <a:r>
              <a:rPr lang="en-US" dirty="0" smtClean="0"/>
              <a:t>For example, members of the community view SIGCOMM as a place to find collaborators</a:t>
            </a:r>
          </a:p>
          <a:p>
            <a:r>
              <a:rPr lang="en-US" dirty="0" smtClean="0"/>
              <a:t>Community members help each other develop compelling research agendas</a:t>
            </a:r>
          </a:p>
          <a:p>
            <a:r>
              <a:rPr lang="en-US" dirty="0" smtClean="0"/>
              <a:t>Foster new workshops, publications, etc</a:t>
            </a:r>
          </a:p>
          <a:p>
            <a:r>
              <a:rPr lang="en-US" dirty="0" smtClean="0"/>
              <a:t>Place where industry comes to connect with researchers </a:t>
            </a:r>
          </a:p>
          <a:p>
            <a:r>
              <a:rPr lang="en-US" dirty="0" smtClean="0"/>
              <a:t>Educating the next generation of networking folks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Industry-Academic Collaboration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focus of mine for </a:t>
            </a:r>
            <a:r>
              <a:rPr lang="en-US" dirty="0" err="1" smtClean="0"/>
              <a:t>c</a:t>
            </a:r>
            <a:r>
              <a:rPr lang="en-US" dirty="0" smtClean="0"/>
              <a:t>. 20 years</a:t>
            </a:r>
          </a:p>
          <a:p>
            <a:r>
              <a:rPr lang="en-US" dirty="0" smtClean="0"/>
              <a:t>Aim: improve information flow in both directions</a:t>
            </a:r>
          </a:p>
          <a:p>
            <a:pPr lvl="1"/>
            <a:r>
              <a:rPr lang="en-US" dirty="0" smtClean="0"/>
              <a:t>Industry has lots of interesting problems that would benefit from academic research</a:t>
            </a:r>
          </a:p>
          <a:p>
            <a:pPr lvl="1"/>
            <a:r>
              <a:rPr lang="en-US" dirty="0" smtClean="0"/>
              <a:t>Academics have lots of ideas/projects likely to be of value to industry</a:t>
            </a:r>
          </a:p>
          <a:p>
            <a:r>
              <a:rPr lang="en-US" dirty="0" smtClean="0"/>
              <a:t>Proposals:</a:t>
            </a:r>
          </a:p>
          <a:p>
            <a:pPr lvl="1"/>
            <a:r>
              <a:rPr lang="en-US" dirty="0" smtClean="0"/>
              <a:t>Host a website that enables industrial folks to disseminate research topics of interest and provide contact points for researchers</a:t>
            </a:r>
          </a:p>
          <a:p>
            <a:pPr lvl="1"/>
            <a:r>
              <a:rPr lang="en-US" dirty="0" smtClean="0"/>
              <a:t>Create a session at SIGCOMM (other conferences?) for information exchange between industry and academia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Desire for “transparency” of EC clearly expressed</a:t>
            </a:r>
          </a:p>
          <a:p>
            <a:r>
              <a:rPr lang="en-US" dirty="0" smtClean="0"/>
              <a:t>Attempting to address that through all communication means at our disposal</a:t>
            </a:r>
          </a:p>
          <a:p>
            <a:pPr lvl="1"/>
            <a:r>
              <a:rPr lang="en-US" dirty="0" smtClean="0"/>
              <a:t>CCR, print and online</a:t>
            </a:r>
          </a:p>
          <a:p>
            <a:pPr lvl="2"/>
            <a:r>
              <a:rPr lang="en-US" dirty="0" smtClean="0"/>
              <a:t>My first article in next issue</a:t>
            </a:r>
          </a:p>
          <a:p>
            <a:pPr lvl="2"/>
            <a:r>
              <a:rPr lang="en-US" dirty="0" smtClean="0"/>
              <a:t>All members can submit articles (inc. opinion pieces), comment online</a:t>
            </a:r>
          </a:p>
          <a:p>
            <a:pPr lvl="1"/>
            <a:r>
              <a:rPr lang="en-US" dirty="0" err="1" smtClean="0"/>
              <a:t>blog.sigcomm.org</a:t>
            </a:r>
            <a:endParaRPr lang="en-US" dirty="0" smtClean="0"/>
          </a:p>
          <a:p>
            <a:pPr lvl="1"/>
            <a:r>
              <a:rPr lang="en-US" dirty="0" err="1" smtClean="0"/>
              <a:t>www.sigcomm.org</a:t>
            </a:r>
            <a:r>
              <a:rPr lang="en-US" dirty="0" smtClean="0"/>
              <a:t>/news/RSS</a:t>
            </a:r>
          </a:p>
          <a:p>
            <a:pPr lvl="1"/>
            <a:r>
              <a:rPr lang="en-US" dirty="0" smtClean="0"/>
              <a:t>Email discussion: </a:t>
            </a:r>
            <a:r>
              <a:rPr lang="en-US" dirty="0" err="1" smtClean="0"/>
              <a:t>sigcomm@postel.org</a:t>
            </a:r>
            <a:endParaRPr lang="en-US" dirty="0" smtClean="0"/>
          </a:p>
          <a:p>
            <a:pPr lvl="1"/>
            <a:r>
              <a:rPr lang="en-US" dirty="0" smtClean="0"/>
              <a:t>SIGCOMM members mailing list:</a:t>
            </a:r>
            <a:br>
              <a:rPr lang="en-US" dirty="0" smtClean="0"/>
            </a:br>
            <a:r>
              <a:rPr lang="en-US" dirty="0" smtClean="0"/>
              <a:t> </a:t>
            </a:r>
            <a:r>
              <a:rPr lang="en-US" cap="small" dirty="0" smtClean="0"/>
              <a:t>SIGCOMM-MEMBERS@LISTSERV.ACM.ORG</a:t>
            </a:r>
          </a:p>
          <a:p>
            <a:pPr lvl="1"/>
            <a:r>
              <a:rPr lang="en-US" dirty="0" err="1" smtClean="0"/>
              <a:t>Facebook</a:t>
            </a:r>
            <a:r>
              <a:rPr lang="en-US" dirty="0" smtClean="0"/>
              <a:t> (SIGCOMM, not to be confused with SIGCOMM 2009)</a:t>
            </a:r>
          </a:p>
          <a:p>
            <a:pPr lvl="1"/>
            <a:r>
              <a:rPr lang="en-US" dirty="0" smtClean="0"/>
              <a:t>Not yet on twitter (can we pay off </a:t>
            </a:r>
            <a:r>
              <a:rPr lang="en-US" dirty="0" err="1" smtClean="0"/>
              <a:t>Signy</a:t>
            </a:r>
            <a:r>
              <a:rPr lang="en-US" dirty="0" smtClean="0"/>
              <a:t> Roberts?)</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Issues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SIGCOMM conference is highly selective, and prestigious (duh)</a:t>
            </a:r>
          </a:p>
          <a:p>
            <a:r>
              <a:rPr lang="en-US" dirty="0" smtClean="0"/>
              <a:t>Inevitably, many unhappy authors of rejected papers</a:t>
            </a:r>
          </a:p>
          <a:p>
            <a:r>
              <a:rPr lang="en-US" dirty="0" smtClean="0"/>
              <a:t>We must make the paper selection process as good as we can</a:t>
            </a:r>
          </a:p>
          <a:p>
            <a:pPr lvl="1"/>
            <a:r>
              <a:rPr lang="en-US" dirty="0" smtClean="0"/>
              <a:t>Documenting that process very helpful (thanks Dina and Luigi!)</a:t>
            </a:r>
          </a:p>
          <a:p>
            <a:pPr lvl="1"/>
            <a:r>
              <a:rPr lang="en-US" dirty="0" smtClean="0"/>
              <a:t>Lots of thinking on how to do better</a:t>
            </a:r>
          </a:p>
          <a:p>
            <a:pPr lvl="1"/>
            <a:r>
              <a:rPr lang="en-US" dirty="0" smtClean="0"/>
              <a:t>Technical Steering Committee proposal </a:t>
            </a:r>
          </a:p>
          <a:p>
            <a:r>
              <a:rPr lang="en-US" dirty="0" smtClean="0"/>
              <a:t>Fostering additional high-quality venues</a:t>
            </a:r>
          </a:p>
          <a:p>
            <a:pPr lvl="1"/>
            <a:r>
              <a:rPr lang="en-US" dirty="0" smtClean="0"/>
              <a:t>E.g. </a:t>
            </a:r>
            <a:r>
              <a:rPr lang="en-US" dirty="0" err="1" smtClean="0"/>
              <a:t>CoNEXT</a:t>
            </a:r>
            <a:r>
              <a:rPr lang="en-US" dirty="0" smtClean="0"/>
              <a:t>, etc.</a:t>
            </a:r>
          </a:p>
          <a:p>
            <a:pPr lvl="1"/>
            <a:r>
              <a:rPr lang="en-US" dirty="0" smtClean="0"/>
              <a:t>Reviewer diligence is essential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SIGCOMM also has the potential to affect how Computer Networking is taught</a:t>
            </a:r>
          </a:p>
          <a:p>
            <a:r>
              <a:rPr lang="en-US" dirty="0" smtClean="0"/>
              <a:t>Education director position has been open since Jim Kurose stepped down</a:t>
            </a:r>
          </a:p>
          <a:p>
            <a:r>
              <a:rPr lang="en-US" dirty="0" smtClean="0"/>
              <a:t>We could (for example) </a:t>
            </a:r>
          </a:p>
          <a:p>
            <a:pPr lvl="1"/>
            <a:r>
              <a:rPr lang="en-US" dirty="0" smtClean="0"/>
              <a:t>Run workshops on this topic</a:t>
            </a:r>
          </a:p>
          <a:p>
            <a:pPr lvl="1"/>
            <a:r>
              <a:rPr lang="en-US" dirty="0" smtClean="0"/>
              <a:t>Provide forum for exchange of ideas/experience among instructors</a:t>
            </a:r>
          </a:p>
          <a:p>
            <a:r>
              <a:rPr lang="en-US" dirty="0" smtClean="0"/>
              <a:t>Filling the Education Director position should be a priority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t>Agenda</a:t>
            </a:r>
            <a:r>
              <a:rPr lang="en-US" sz="2400" dirty="0" smtClean="0"/>
              <a:t/>
            </a:r>
            <a:br>
              <a:rPr lang="en-US" sz="2400" dirty="0" smtClean="0"/>
            </a:br>
            <a:endParaRPr lang="en-US" sz="2400" dirty="0"/>
          </a:p>
        </p:txBody>
      </p:sp>
      <p:sp>
        <p:nvSpPr>
          <p:cNvPr id="18435" name="Rectangle 3"/>
          <p:cNvSpPr>
            <a:spLocks noGrp="1" noChangeArrowheads="1"/>
          </p:cNvSpPr>
          <p:nvPr>
            <p:ph sz="quarter" idx="1"/>
          </p:nvPr>
        </p:nvSpPr>
        <p:spPr/>
        <p:txBody>
          <a:bodyPr/>
          <a:lstStyle/>
          <a:p>
            <a:pPr eaLnBrk="1" hangingPunct="1"/>
            <a:r>
              <a:rPr lang="en-US" dirty="0" smtClean="0"/>
              <a:t>Intro &amp; Thanks</a:t>
            </a:r>
          </a:p>
          <a:p>
            <a:pPr eaLnBrk="1" hangingPunct="1"/>
            <a:r>
              <a:rPr lang="en-US" dirty="0" smtClean="0"/>
              <a:t>Status and Future of SIGCOMM</a:t>
            </a:r>
          </a:p>
          <a:p>
            <a:pPr eaLnBrk="1" hangingPunct="1"/>
            <a:r>
              <a:rPr lang="en-US" dirty="0" smtClean="0"/>
              <a:t>Communication among the SIGCOMM Community</a:t>
            </a:r>
          </a:p>
          <a:p>
            <a:pPr eaLnBrk="1" hangingPunct="1"/>
            <a:r>
              <a:rPr lang="en-US" dirty="0" smtClean="0"/>
              <a:t>SIGCOMM Technical Steering Committee Proposal</a:t>
            </a:r>
          </a:p>
          <a:p>
            <a:pPr eaLnBrk="1" hangingPunct="1"/>
            <a:r>
              <a:rPr lang="en-US" dirty="0" smtClean="0"/>
              <a:t>Survey on SIGCOMM 2009 author experience</a:t>
            </a:r>
          </a:p>
          <a:p>
            <a:pPr eaLnBrk="1" hangingPunct="1"/>
            <a:r>
              <a:rPr lang="en-US" dirty="0" smtClean="0"/>
              <a:t>Discussion on double submissions </a:t>
            </a:r>
          </a:p>
          <a:p>
            <a:pPr eaLnBrk="1" hangingPunct="1"/>
            <a:r>
              <a:rPr lang="en-US" dirty="0" smtClean="0"/>
              <a:t>Open Discussion</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lstStyle/>
          <a:p>
            <a:r>
              <a:rPr lang="en-US" cap="all" dirty="0" smtClean="0"/>
              <a:t>Technical Steering Committee Proposal</a:t>
            </a:r>
            <a:endParaRPr lang="en-US" cap="all" dirty="0"/>
          </a:p>
        </p:txBody>
      </p:sp>
      <p:sp>
        <p:nvSpPr>
          <p:cNvPr id="4" name="Picture Placeholder 3"/>
          <p:cNvSpPr>
            <a:spLocks noGrp="1"/>
          </p:cNvSpPr>
          <p:nvPr>
            <p:ph type="pic" idx="1"/>
          </p:nvPr>
        </p:nvSpPr>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TSC Proposal: Motivation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Currently, SIGCOMM EC serves as steering committee for SIGCOMM Conference</a:t>
            </a:r>
          </a:p>
          <a:p>
            <a:pPr lvl="1"/>
            <a:r>
              <a:rPr lang="en-US" dirty="0" smtClean="0"/>
              <a:t>All other SIG-sponsored conferences have steering committees</a:t>
            </a:r>
          </a:p>
          <a:p>
            <a:r>
              <a:rPr lang="en-US" dirty="0" smtClean="0"/>
              <a:t>Want to make the PC composition and review process the best we can</a:t>
            </a:r>
          </a:p>
          <a:p>
            <a:r>
              <a:rPr lang="en-US" dirty="0" smtClean="0"/>
              <a:t>The EC may not be elected for their expertise in these areas</a:t>
            </a:r>
          </a:p>
          <a:p>
            <a:r>
              <a:rPr lang="en-US" dirty="0" smtClean="0"/>
              <a:t>A Technical Steering Committee composed of individuals with strong PC expertise can provide store of institutional knowledge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TSC Proposal Outline</a:t>
            </a:r>
            <a:endParaRPr lang="en-US" dirty="0"/>
          </a:p>
        </p:txBody>
      </p:sp>
      <p:sp>
        <p:nvSpPr>
          <p:cNvPr id="3" name="Content Placeholder 2"/>
          <p:cNvSpPr>
            <a:spLocks noGrp="1"/>
          </p:cNvSpPr>
          <p:nvPr>
            <p:ph sz="quarter" idx="1"/>
          </p:nvPr>
        </p:nvSpPr>
        <p:spPr/>
        <p:txBody>
          <a:bodyPr>
            <a:normAutofit/>
          </a:bodyPr>
          <a:lstStyle/>
          <a:p>
            <a:r>
              <a:rPr lang="en-US" dirty="0" smtClean="0"/>
              <a:t>NOTE: We’re looking for feedback </a:t>
            </a:r>
          </a:p>
          <a:p>
            <a:r>
              <a:rPr lang="en-US" dirty="0" smtClean="0"/>
              <a:t>TSC has clear set of responsibilities around the </a:t>
            </a:r>
            <a:r>
              <a:rPr lang="en-US" b="1" i="1" dirty="0" smtClean="0"/>
              <a:t>Technical </a:t>
            </a:r>
            <a:r>
              <a:rPr lang="en-US" dirty="0" smtClean="0"/>
              <a:t>aspects of the SIGCOMM Conference</a:t>
            </a:r>
          </a:p>
          <a:p>
            <a:pPr lvl="1"/>
            <a:r>
              <a:rPr lang="en-US" dirty="0" smtClean="0"/>
              <a:t>No overlap with EC responsibilities</a:t>
            </a:r>
          </a:p>
          <a:p>
            <a:pPr lvl="1"/>
            <a:r>
              <a:rPr lang="en-US" dirty="0" smtClean="0"/>
              <a:t>PC Chairs</a:t>
            </a:r>
            <a:r>
              <a:rPr lang="en-US" baseline="0" dirty="0" smtClean="0"/>
              <a:t> retain autonomy</a:t>
            </a:r>
          </a:p>
          <a:p>
            <a:pPr lvl="1"/>
            <a:r>
              <a:rPr lang="en-US" dirty="0" smtClean="0"/>
              <a:t>EC continues to deal with budget and logistical aspects</a:t>
            </a:r>
          </a:p>
          <a:p>
            <a:pPr lvl="2"/>
            <a:r>
              <a:rPr lang="en-US" baseline="0" dirty="0" smtClean="0"/>
              <a:t>EC will ultimately have</a:t>
            </a:r>
            <a:r>
              <a:rPr lang="en-US" dirty="0" smtClean="0"/>
              <a:t> to deal with budget anyway</a:t>
            </a:r>
          </a:p>
          <a:p>
            <a:pPr lvl="2"/>
            <a:r>
              <a:rPr lang="en-US" baseline="0" dirty="0" smtClean="0"/>
              <a:t>Starting</a:t>
            </a:r>
            <a:r>
              <a:rPr lang="en-US" dirty="0" smtClean="0"/>
              <a:t> with a small change rather than full-blown SC</a:t>
            </a:r>
            <a:endParaRPr lang="en-US" baseline="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TSC Composition</a:t>
            </a:r>
            <a:endParaRPr lang="en-US" dirty="0"/>
          </a:p>
        </p:txBody>
      </p:sp>
      <p:sp>
        <p:nvSpPr>
          <p:cNvPr id="3" name="Content Placeholder 2"/>
          <p:cNvSpPr>
            <a:spLocks noGrp="1"/>
          </p:cNvSpPr>
          <p:nvPr>
            <p:ph sz="quarter" idx="1"/>
          </p:nvPr>
        </p:nvSpPr>
        <p:spPr/>
        <p:txBody>
          <a:bodyPr/>
          <a:lstStyle/>
          <a:p>
            <a:r>
              <a:rPr lang="en-US" dirty="0" smtClean="0"/>
              <a:t>6 members, appointed by SIGCOMM Chair</a:t>
            </a:r>
          </a:p>
          <a:p>
            <a:r>
              <a:rPr lang="en-US" dirty="0" smtClean="0"/>
              <a:t>Three year term</a:t>
            </a:r>
          </a:p>
          <a:p>
            <a:r>
              <a:rPr lang="en-US" dirty="0" smtClean="0"/>
              <a:t>Three former PC chairs (one from each of last 3 conferences)</a:t>
            </a:r>
          </a:p>
          <a:p>
            <a:r>
              <a:rPr lang="en-US" dirty="0" smtClean="0"/>
              <a:t>Three other members with suitable expertise</a:t>
            </a:r>
          </a:p>
          <a:p>
            <a:pPr lvl="1"/>
            <a:r>
              <a:rPr lang="en-US" dirty="0" smtClean="0"/>
              <a:t>Aiming to increase “openness”</a:t>
            </a:r>
          </a:p>
          <a:p>
            <a:r>
              <a:rPr lang="en-US" dirty="0" smtClean="0"/>
              <a:t>In steady state, 2 members replaced each year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TSC Responsibilities</a:t>
            </a:r>
            <a:endParaRPr lang="en-US" dirty="0"/>
          </a:p>
        </p:txBody>
      </p:sp>
      <p:sp>
        <p:nvSpPr>
          <p:cNvPr id="3" name="Content Placeholder 2"/>
          <p:cNvSpPr>
            <a:spLocks noGrp="1"/>
          </p:cNvSpPr>
          <p:nvPr>
            <p:ph sz="quarter" idx="1"/>
          </p:nvPr>
        </p:nvSpPr>
        <p:spPr/>
        <p:txBody>
          <a:bodyPr/>
          <a:lstStyle/>
          <a:p>
            <a:pPr lvl="1"/>
            <a:r>
              <a:rPr lang="en-US" dirty="0" smtClean="0"/>
              <a:t>Select PC Chairs</a:t>
            </a:r>
          </a:p>
          <a:p>
            <a:pPr lvl="1"/>
            <a:r>
              <a:rPr lang="en-US" dirty="0" smtClean="0"/>
              <a:t>Maintain records on what has/hasn’t worked</a:t>
            </a:r>
          </a:p>
          <a:p>
            <a:pPr lvl="1"/>
            <a:r>
              <a:rPr lang="en-US" dirty="0" smtClean="0"/>
              <a:t>Maintain dialog with the SIGCOMM Community</a:t>
            </a:r>
          </a:p>
          <a:p>
            <a:pPr lvl="1"/>
            <a:r>
              <a:rPr lang="en-US" dirty="0" smtClean="0"/>
              <a:t>Advise PC Chairs on PC composition</a:t>
            </a:r>
          </a:p>
          <a:p>
            <a:pPr lvl="1"/>
            <a:r>
              <a:rPr lang="en-US" dirty="0" smtClean="0"/>
              <a:t>Advise PC Chairs on review process issues</a:t>
            </a:r>
          </a:p>
          <a:p>
            <a:pPr lvl="1"/>
            <a:r>
              <a:rPr lang="en-US" dirty="0" smtClean="0"/>
              <a:t>Set policies/guidelines as needed related to technical program (e.g. double submission, etc.)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smtClean="0"/>
              <a:t>SIGCOMM 2009 AUTHOR SURVEY</a:t>
            </a:r>
            <a:endParaRPr lang="en-US" dirty="0"/>
          </a:p>
        </p:txBody>
      </p:sp>
      <p:sp>
        <p:nvSpPr>
          <p:cNvPr id="4" name="Picture Placeholder 3"/>
          <p:cNvSpPr>
            <a:spLocks noGrp="1"/>
          </p:cNvSpPr>
          <p:nvPr>
            <p:ph type="pic" idx="1"/>
          </p:nvPr>
        </p:nvSpPr>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2009 author survey</a:t>
            </a:r>
            <a:endParaRPr lang="en-US" dirty="0"/>
          </a:p>
        </p:txBody>
      </p:sp>
      <p:sp>
        <p:nvSpPr>
          <p:cNvPr id="10" name="Content Placeholder 9"/>
          <p:cNvSpPr>
            <a:spLocks noGrp="1"/>
          </p:cNvSpPr>
          <p:nvPr>
            <p:ph sz="quarter" idx="1"/>
          </p:nvPr>
        </p:nvSpPr>
        <p:spPr/>
        <p:txBody>
          <a:bodyPr/>
          <a:lstStyle/>
          <a:p>
            <a:r>
              <a:rPr lang="en-US" dirty="0" smtClean="0"/>
              <a:t>Attempt to gather feedback from authors</a:t>
            </a:r>
          </a:p>
          <a:p>
            <a:pPr lvl="1"/>
            <a:r>
              <a:rPr lang="en-US" dirty="0" smtClean="0"/>
              <a:t>review quality</a:t>
            </a:r>
          </a:p>
          <a:p>
            <a:pPr lvl="1"/>
            <a:r>
              <a:rPr lang="en-US" dirty="0" smtClean="0"/>
              <a:t>possibilities for changes (length, review process, …)</a:t>
            </a:r>
          </a:p>
          <a:p>
            <a:r>
              <a:rPr lang="en-US" dirty="0" smtClean="0"/>
              <a:t>About 130 responded (</a:t>
            </a:r>
            <a:r>
              <a:rPr lang="en-US" dirty="0" err="1" smtClean="0"/>
              <a:t>SurveyMonkey</a:t>
            </a:r>
            <a:r>
              <a:rPr lang="en-US" dirty="0" smtClean="0"/>
              <a:t>)</a:t>
            </a:r>
          </a:p>
          <a:p>
            <a:r>
              <a:rPr lang="en-US" dirty="0" smtClean="0"/>
              <a:t>Absolute numbers less important than trends</a:t>
            </a:r>
          </a:p>
          <a:p>
            <a:pPr lvl="1"/>
            <a:r>
              <a:rPr lang="en-US" dirty="0" smtClean="0"/>
              <a:t>selection bias, sour grapes, …</a:t>
            </a:r>
          </a:p>
          <a:p>
            <a:pPr lvl="1"/>
            <a:r>
              <a:rPr lang="en-US" dirty="0" smtClean="0"/>
              <a:t>but tried to phrase questions positively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Paper length</a:t>
            </a:r>
            <a:endParaRPr lang="en-US" dirty="0"/>
          </a:p>
        </p:txBody>
      </p:sp>
      <p:pic>
        <p:nvPicPr>
          <p:cNvPr id="6" name="Picture 5" descr="ChartExport-1.png"/>
          <p:cNvPicPr>
            <a:picLocks noChangeAspect="1"/>
          </p:cNvPicPr>
          <p:nvPr/>
        </p:nvPicPr>
        <p:blipFill>
          <a:blip r:embed="rId2"/>
          <a:stretch>
            <a:fillRect/>
          </a:stretch>
        </p:blipFill>
        <p:spPr>
          <a:xfrm>
            <a:off x="1346200" y="1704975"/>
            <a:ext cx="6477000" cy="48577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paper session?</a:t>
            </a:r>
            <a:endParaRPr lang="en-US" dirty="0"/>
          </a:p>
        </p:txBody>
      </p:sp>
      <p:pic>
        <p:nvPicPr>
          <p:cNvPr id="3" name="Picture 2" descr="ChartExport-2.png"/>
          <p:cNvPicPr>
            <a:picLocks noChangeAspect="1"/>
          </p:cNvPicPr>
          <p:nvPr/>
        </p:nvPicPr>
        <p:blipFill>
          <a:blip r:embed="rId2"/>
          <a:stretch>
            <a:fillRect/>
          </a:stretch>
        </p:blipFill>
        <p:spPr>
          <a:xfrm>
            <a:off x="1257300" y="1698625"/>
            <a:ext cx="5956300" cy="44672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Double-blind matters?</a:t>
            </a:r>
            <a:endParaRPr lang="en-US" dirty="0"/>
          </a:p>
        </p:txBody>
      </p:sp>
      <p:pic>
        <p:nvPicPr>
          <p:cNvPr id="3" name="Picture 2" descr="ChartExport-3.png"/>
          <p:cNvPicPr>
            <a:picLocks noChangeAspect="1"/>
          </p:cNvPicPr>
          <p:nvPr/>
        </p:nvPicPr>
        <p:blipFill>
          <a:blip r:embed="rId2"/>
          <a:stretch>
            <a:fillRect/>
          </a:stretch>
        </p:blipFill>
        <p:spPr>
          <a:xfrm>
            <a:off x="1435100" y="1431924"/>
            <a:ext cx="6794500" cy="5095875"/>
          </a:xfrm>
          <a:prstGeom prst="rect">
            <a:avLst/>
          </a:prstGeom>
        </p:spPr>
      </p:pic>
      <p:sp>
        <p:nvSpPr>
          <p:cNvPr id="10" name="Right Arrow 9"/>
          <p:cNvSpPr/>
          <p:nvPr/>
        </p:nvSpPr>
        <p:spPr>
          <a:xfrm>
            <a:off x="1168400" y="4572000"/>
            <a:ext cx="17653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146300" y="5588000"/>
            <a:ext cx="17653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outgoing EC members</a:t>
            </a:r>
            <a:endParaRPr lang="en-US" dirty="0"/>
          </a:p>
        </p:txBody>
      </p:sp>
      <p:sp>
        <p:nvSpPr>
          <p:cNvPr id="3" name="Content Placeholder 2"/>
          <p:cNvSpPr>
            <a:spLocks noGrp="1"/>
          </p:cNvSpPr>
          <p:nvPr>
            <p:ph sz="quarter" idx="1"/>
          </p:nvPr>
        </p:nvSpPr>
        <p:spPr/>
        <p:txBody>
          <a:bodyPr/>
          <a:lstStyle/>
          <a:p>
            <a:r>
              <a:rPr lang="en-US" dirty="0" smtClean="0"/>
              <a:t>Past Chair (now past-past chair): </a:t>
            </a:r>
            <a:br>
              <a:rPr lang="en-US" dirty="0" smtClean="0"/>
            </a:br>
            <a:r>
              <a:rPr lang="en-US" dirty="0" smtClean="0"/>
              <a:t>Jen Rexford</a:t>
            </a:r>
          </a:p>
          <a:p>
            <a:r>
              <a:rPr lang="en-US" dirty="0" smtClean="0"/>
              <a:t>Awards Chair: </a:t>
            </a:r>
            <a:br>
              <a:rPr lang="en-US" dirty="0" smtClean="0"/>
            </a:br>
            <a:r>
              <a:rPr lang="en-US" dirty="0" smtClean="0"/>
              <a:t>John Byers</a:t>
            </a:r>
          </a:p>
          <a:p>
            <a:r>
              <a:rPr lang="en-US" dirty="0" smtClean="0"/>
              <a:t>Chair:</a:t>
            </a:r>
          </a:p>
          <a:p>
            <a:pPr>
              <a:buNone/>
            </a:pPr>
            <a:r>
              <a:rPr lang="en-US" dirty="0" smtClean="0"/>
              <a:t>	Mark </a:t>
            </a:r>
            <a:r>
              <a:rPr lang="en-US" dirty="0" err="1" smtClean="0"/>
              <a:t>Crovella</a:t>
            </a:r>
            <a:r>
              <a:rPr lang="en-US" dirty="0" smtClean="0"/>
              <a:t> (stays on EC as past chair)</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quality</a:t>
            </a:r>
            <a:endParaRPr lang="en-US" dirty="0"/>
          </a:p>
        </p:txBody>
      </p:sp>
      <p:pic>
        <p:nvPicPr>
          <p:cNvPr id="3" name="Picture 2" descr="ChartExport.png"/>
          <p:cNvPicPr>
            <a:picLocks noChangeAspect="1"/>
          </p:cNvPicPr>
          <p:nvPr/>
        </p:nvPicPr>
        <p:blipFill>
          <a:blip r:embed="rId2"/>
          <a:stretch>
            <a:fillRect/>
          </a:stretch>
        </p:blipFill>
        <p:spPr>
          <a:xfrm>
            <a:off x="1320800" y="1727200"/>
            <a:ext cx="6146800" cy="4610100"/>
          </a:xfrm>
          <a:prstGeom prst="rect">
            <a:avLst/>
          </a:prstGeom>
        </p:spPr>
      </p:pic>
      <p:sp>
        <p:nvSpPr>
          <p:cNvPr id="4" name="Rectangular Callout 3"/>
          <p:cNvSpPr/>
          <p:nvPr/>
        </p:nvSpPr>
        <p:spPr>
          <a:xfrm>
            <a:off x="1054100" y="1778000"/>
            <a:ext cx="1231900" cy="812800"/>
          </a:xfrm>
          <a:prstGeom prst="wedgeRectCallout">
            <a:avLst>
              <a:gd name="adj1" fmla="val 55456"/>
              <a:gd name="adj2" fmla="val 198116"/>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technically correct</a:t>
            </a:r>
            <a:endParaRPr lang="en-US" sz="1800" dirty="0"/>
          </a:p>
        </p:txBody>
      </p:sp>
      <p:sp>
        <p:nvSpPr>
          <p:cNvPr id="5" name="Rounded Rectangular Callout 4"/>
          <p:cNvSpPr/>
          <p:nvPr/>
        </p:nvSpPr>
        <p:spPr>
          <a:xfrm>
            <a:off x="2692400" y="1549400"/>
            <a:ext cx="1206500" cy="673100"/>
          </a:xfrm>
          <a:prstGeom prst="wedgeRoundRectCallout">
            <a:avLst>
              <a:gd name="adj1" fmla="val -37982"/>
              <a:gd name="adj2" fmla="val 160806"/>
              <a:gd name="adj3" fmla="val 16667"/>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thorough</a:t>
            </a:r>
            <a:endParaRPr lang="en-US" sz="2000" dirty="0"/>
          </a:p>
        </p:txBody>
      </p:sp>
      <p:sp>
        <p:nvSpPr>
          <p:cNvPr id="6" name="Rounded Rectangular Callout 5"/>
          <p:cNvSpPr/>
          <p:nvPr/>
        </p:nvSpPr>
        <p:spPr>
          <a:xfrm>
            <a:off x="4114800" y="1625600"/>
            <a:ext cx="1206500" cy="673100"/>
          </a:xfrm>
          <a:prstGeom prst="wedgeRoundRectCallout">
            <a:avLst>
              <a:gd name="adj1" fmla="val -107455"/>
              <a:gd name="adj2" fmla="val 1589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related work</a:t>
            </a:r>
            <a:endParaRPr lang="en-US" sz="2000" dirty="0"/>
          </a:p>
        </p:txBody>
      </p:sp>
      <p:sp>
        <p:nvSpPr>
          <p:cNvPr id="7" name="Rounded Rectangular Callout 6"/>
          <p:cNvSpPr/>
          <p:nvPr/>
        </p:nvSpPr>
        <p:spPr>
          <a:xfrm>
            <a:off x="7264400" y="4241800"/>
            <a:ext cx="1257300" cy="939800"/>
          </a:xfrm>
          <a:prstGeom prst="wedgeRoundRectCallout">
            <a:avLst>
              <a:gd name="adj1" fmla="val -190879"/>
              <a:gd name="adj2" fmla="val -148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double-blinding easy? </a:t>
            </a:r>
            <a:endParaRPr lang="en-US" sz="2000" dirty="0"/>
          </a:p>
        </p:txBody>
      </p:sp>
      <p:sp>
        <p:nvSpPr>
          <p:cNvPr id="8" name="Rounded Rectangular Callout 7"/>
          <p:cNvSpPr/>
          <p:nvPr/>
        </p:nvSpPr>
        <p:spPr>
          <a:xfrm>
            <a:off x="5791200" y="5245100"/>
            <a:ext cx="1714500" cy="698500"/>
          </a:xfrm>
          <a:prstGeom prst="wedgeRoundRectCallout">
            <a:avLst>
              <a:gd name="adj1" fmla="val -105357"/>
              <a:gd name="adj2" fmla="val -93990"/>
              <a:gd name="adj3" fmla="val 16667"/>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775F55"/>
                </a:solidFill>
              </a:rPr>
              <a:t>process communication? </a:t>
            </a:r>
            <a:endParaRPr lang="en-US" sz="1400" dirty="0">
              <a:solidFill>
                <a:srgbClr val="775F55"/>
              </a:solidFill>
            </a:endParaRPr>
          </a:p>
        </p:txBody>
      </p:sp>
      <p:sp>
        <p:nvSpPr>
          <p:cNvPr id="9" name="Rounded Rectangular Callout 8"/>
          <p:cNvSpPr/>
          <p:nvPr/>
        </p:nvSpPr>
        <p:spPr>
          <a:xfrm>
            <a:off x="5168900" y="5905500"/>
            <a:ext cx="1714500" cy="698500"/>
          </a:xfrm>
          <a:prstGeom prst="wedgeRoundRectCallout">
            <a:avLst>
              <a:gd name="adj1" fmla="val -96468"/>
              <a:gd name="adj2" fmla="val -18489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2"/>
                </a:solidFill>
              </a:rPr>
              <a:t>professional tone? </a:t>
            </a:r>
            <a:endParaRPr lang="en-US" sz="1400" dirty="0">
              <a:solidFill>
                <a:schemeClr val="tx2"/>
              </a:solidFill>
            </a:endParaRPr>
          </a:p>
        </p:txBody>
      </p:sp>
      <p:sp>
        <p:nvSpPr>
          <p:cNvPr id="10" name="Rounded Rectangular Callout 9"/>
          <p:cNvSpPr/>
          <p:nvPr/>
        </p:nvSpPr>
        <p:spPr>
          <a:xfrm>
            <a:off x="2768600" y="6019800"/>
            <a:ext cx="1219200" cy="508000"/>
          </a:xfrm>
          <a:prstGeom prst="wedgeRoundRectCallout">
            <a:avLst>
              <a:gd name="adj1" fmla="val 43750"/>
              <a:gd name="adj2" fmla="val -270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helpful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suggestions</a:t>
            </a:r>
            <a:endParaRPr lang="en-US" dirty="0"/>
          </a:p>
        </p:txBody>
      </p:sp>
      <p:sp>
        <p:nvSpPr>
          <p:cNvPr id="3" name="Content Placeholder 2"/>
          <p:cNvSpPr>
            <a:spLocks noGrp="1"/>
          </p:cNvSpPr>
          <p:nvPr>
            <p:ph sz="quarter" idx="1"/>
          </p:nvPr>
        </p:nvSpPr>
        <p:spPr/>
        <p:txBody>
          <a:bodyPr/>
          <a:lstStyle/>
          <a:p>
            <a:r>
              <a:rPr lang="en-US" dirty="0" smtClean="0"/>
              <a:t>Ensure &gt;= 3 reviews for all papers</a:t>
            </a:r>
          </a:p>
          <a:p>
            <a:pPr lvl="1"/>
            <a:r>
              <a:rPr lang="en-US" dirty="0" smtClean="0"/>
              <a:t>seen as mark of “good” conference</a:t>
            </a:r>
          </a:p>
          <a:p>
            <a:r>
              <a:rPr lang="en-US" dirty="0" smtClean="0"/>
              <a:t>Rebuttal</a:t>
            </a:r>
          </a:p>
          <a:p>
            <a:pPr lvl="1"/>
            <a:r>
              <a:rPr lang="en-US" dirty="0" smtClean="0"/>
              <a:t>effect unclear – no  clear evidence of effectiveness</a:t>
            </a:r>
          </a:p>
          <a:p>
            <a:pPr lvl="1"/>
            <a:r>
              <a:rPr lang="en-US" dirty="0" smtClean="0"/>
              <a:t>maybe for borderline papers?</a:t>
            </a:r>
          </a:p>
          <a:p>
            <a:r>
              <a:rPr lang="en-US" dirty="0" smtClean="0"/>
              <a:t>OSDI/SOSP model: ~9 reviews/paper</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comments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a:t>
            </a:r>
            <a:r>
              <a:rPr lang="en-US" dirty="0" smtClean="0"/>
              <a:t>Think about why theory people don't submit their papers to </a:t>
            </a:r>
            <a:r>
              <a:rPr lang="en-US" dirty="0" err="1" smtClean="0"/>
              <a:t>Sigcomm</a:t>
            </a:r>
            <a:r>
              <a:rPr lang="en-US" dirty="0" smtClean="0"/>
              <a:t> any longer</a:t>
            </a:r>
            <a:r>
              <a:rPr lang="en-US" dirty="0" smtClean="0"/>
              <a:t>.”</a:t>
            </a:r>
          </a:p>
          <a:p>
            <a:r>
              <a:rPr lang="en-US" dirty="0" smtClean="0"/>
              <a:t>“The </a:t>
            </a:r>
            <a:r>
              <a:rPr lang="en-US" dirty="0" smtClean="0"/>
              <a:t>SIGCOMM conference should narrow its scope to reflect the competence areas of the program committee members. The reviews this year and papers published in the last couple of years on wireless networking illustrate the lack of knowledge in the area</a:t>
            </a:r>
            <a:r>
              <a:rPr lang="en-US" dirty="0" smtClean="0"/>
              <a:t>.”</a:t>
            </a:r>
          </a:p>
          <a:p>
            <a:r>
              <a:rPr lang="en-US" dirty="0" smtClean="0"/>
              <a:t>This is my first time to submit SIGCOM. I found that the review quality is so bad. the reviewers really do not understand the paper</a:t>
            </a:r>
            <a:r>
              <a:rPr lang="en-US" dirty="0" smtClean="0"/>
              <a:t>.</a:t>
            </a:r>
          </a:p>
          <a:p>
            <a:r>
              <a:rPr lang="en-US" dirty="0" smtClean="0"/>
              <a:t>I received much more helpful and more thorough reviews from NSDI</a:t>
            </a:r>
            <a:r>
              <a:rPr lang="en-US" dirty="0" smtClean="0"/>
              <a:t>.</a:t>
            </a:r>
          </a:p>
          <a:p>
            <a:r>
              <a:rPr lang="en-US" dirty="0" smtClean="0"/>
              <a:t>Many of the reviews, including the PC summary, seemed of the form "Nice idea. But what about X?" where X is some relatively minor case</a:t>
            </a:r>
            <a:r>
              <a:rPr lang="en-US" dirty="0" smtClean="0"/>
              <a:t>.</a:t>
            </a:r>
          </a:p>
          <a:p>
            <a:r>
              <a:rPr lang="en-US" dirty="0" smtClean="0"/>
              <a:t>We </a:t>
            </a:r>
            <a:r>
              <a:rPr lang="en-US" dirty="0" smtClean="0"/>
              <a:t>worked on this piece, succeeded, added it to the paper, resubmitted this year, and... got two "1"s, with completely random and minor criticism, completely inconsistent to the previous year reviews -- very frustrating experience</a:t>
            </a:r>
            <a:r>
              <a:rPr lang="en-US" dirty="0" smtClean="0"/>
              <a:t>.</a:t>
            </a:r>
          </a:p>
          <a:p>
            <a:r>
              <a:rPr lang="en-US" dirty="0" smtClean="0"/>
              <a:t>It's kind of difficult explaining to your grad students why a reviewer for a "top conference" is suggesting we switch to a less-scalable algorithm than what we'd used in the paper.</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topics</a:t>
            </a:r>
            <a:endParaRPr lang="en-US" dirty="0"/>
          </a:p>
        </p:txBody>
      </p:sp>
      <p:sp>
        <p:nvSpPr>
          <p:cNvPr id="3" name="Content Placeholder 2"/>
          <p:cNvSpPr>
            <a:spLocks noGrp="1"/>
          </p:cNvSpPr>
          <p:nvPr>
            <p:ph sz="quarter" idx="1"/>
          </p:nvPr>
        </p:nvSpPr>
        <p:spPr/>
        <p:txBody>
          <a:bodyPr/>
          <a:lstStyle/>
          <a:p>
            <a:r>
              <a:rPr lang="en-US" dirty="0" smtClean="0"/>
              <a:t>No consensus (surprise!), but some themes</a:t>
            </a:r>
          </a:p>
          <a:p>
            <a:pPr lvl="1"/>
            <a:r>
              <a:rPr lang="en-US" dirty="0" smtClean="0"/>
              <a:t>openness to all networking areas</a:t>
            </a:r>
          </a:p>
          <a:p>
            <a:pPr lvl="1"/>
            <a:r>
              <a:rPr lang="en-US" dirty="0" smtClean="0"/>
              <a:t>hardware &amp; theory underrepresented</a:t>
            </a:r>
          </a:p>
          <a:p>
            <a:pPr lvl="1"/>
            <a:r>
              <a:rPr lang="en-US" dirty="0" smtClean="0"/>
              <a:t>less wireless (since covered by other events)</a:t>
            </a:r>
          </a:p>
          <a:p>
            <a:pPr lvl="1"/>
            <a:r>
              <a:rPr lang="en-US" dirty="0" smtClean="0"/>
              <a:t>“likely to generate discussion” vs. “well-founded” vs. “likely to matter”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Strive for best-possible review process, but perfection unlikely</a:t>
            </a:r>
          </a:p>
          <a:p>
            <a:pPr lvl="1"/>
            <a:r>
              <a:rPr lang="en-US" dirty="0" smtClean="0"/>
              <a:t>unclear metrics, noise (see shadow PC experiments)</a:t>
            </a:r>
          </a:p>
          <a:p>
            <a:pPr lvl="1"/>
            <a:r>
              <a:rPr lang="en-US" dirty="0" smtClean="0"/>
              <a:t>non-repeatability (year N changes != year N+</a:t>
            </a:r>
            <a:r>
              <a:rPr lang="en-US" smtClean="0"/>
              <a:t>1 changes)</a:t>
            </a:r>
          </a:p>
          <a:p>
            <a:pPr lvl="1"/>
            <a:r>
              <a:rPr lang="en-US" dirty="0" smtClean="0"/>
              <a:t>top 10 papers clear, rest less so</a:t>
            </a:r>
          </a:p>
          <a:p>
            <a:r>
              <a:rPr lang="en-US" dirty="0" smtClean="0"/>
              <a:t>Limited effectiveness of tweaking</a:t>
            </a:r>
          </a:p>
          <a:p>
            <a:pPr lvl="1"/>
            <a:r>
              <a:rPr lang="en-US" dirty="0" smtClean="0"/>
              <a:t>large number of good, but incomplete (or limited), papers</a:t>
            </a:r>
          </a:p>
          <a:p>
            <a:r>
              <a:rPr lang="en-US" dirty="0" smtClean="0"/>
              <a:t>Consider “next-generation” publishing</a:t>
            </a:r>
          </a:p>
          <a:p>
            <a:pPr lvl="1"/>
            <a:r>
              <a:rPr lang="en-US" dirty="0" smtClean="0"/>
              <a:t>general CS debate (see CACM)</a:t>
            </a:r>
          </a:p>
          <a:p>
            <a:pPr lvl="1"/>
            <a:r>
              <a:rPr lang="en-US" dirty="0" smtClean="0"/>
              <a:t>what do we want to accomplish? resources available?</a:t>
            </a:r>
          </a:p>
          <a:p>
            <a:pPr lvl="1"/>
            <a:r>
              <a:rPr lang="en-US" dirty="0" smtClean="0"/>
              <a:t>almost all of the good rejects will appear somewhere else (and in the DL!)</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smtClean="0"/>
              <a:t>DOUBLE SUBMISSION</a:t>
            </a:r>
            <a:endParaRPr lang="en-US" dirty="0"/>
          </a:p>
        </p:txBody>
      </p:sp>
      <p:sp>
        <p:nvSpPr>
          <p:cNvPr id="4" name="Picture Placeholder 3"/>
          <p:cNvSpPr>
            <a:spLocks noGrp="1"/>
          </p:cNvSpPr>
          <p:nvPr>
            <p:ph type="pic" idx="1"/>
          </p:nvPr>
        </p:nvSpPr>
        <p:spPr/>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Need for policy</a:t>
            </a:r>
            <a:endParaRPr lang="en-US" dirty="0"/>
          </a:p>
        </p:txBody>
      </p:sp>
      <p:sp>
        <p:nvSpPr>
          <p:cNvPr id="6" name="Content Placeholder 5"/>
          <p:cNvSpPr>
            <a:spLocks noGrp="1"/>
          </p:cNvSpPr>
          <p:nvPr>
            <p:ph sz="quarter" idx="1"/>
          </p:nvPr>
        </p:nvSpPr>
        <p:spPr/>
        <p:txBody>
          <a:bodyPr>
            <a:normAutofit fontScale="77500" lnSpcReduction="20000"/>
          </a:bodyPr>
          <a:lstStyle/>
          <a:p>
            <a:r>
              <a:rPr lang="en-US" dirty="0" smtClean="0"/>
              <a:t>Agreement: “double submission bad-bad-bad”</a:t>
            </a:r>
          </a:p>
          <a:p>
            <a:r>
              <a:rPr lang="en-US" dirty="0" smtClean="0"/>
              <a:t>But:</a:t>
            </a:r>
          </a:p>
          <a:p>
            <a:pPr lvl="1"/>
            <a:r>
              <a:rPr lang="en-US" dirty="0" smtClean="0"/>
              <a:t>unclear policy on details</a:t>
            </a:r>
          </a:p>
          <a:p>
            <a:pPr lvl="1"/>
            <a:r>
              <a:rPr lang="en-US" dirty="0" smtClean="0"/>
              <a:t>who makes determination?</a:t>
            </a:r>
          </a:p>
          <a:p>
            <a:pPr lvl="2"/>
            <a:r>
              <a:rPr lang="en-US" dirty="0" smtClean="0"/>
              <a:t>e.g., “almost” the same</a:t>
            </a:r>
          </a:p>
          <a:p>
            <a:pPr lvl="1"/>
            <a:r>
              <a:rPr lang="en-US" dirty="0" smtClean="0"/>
              <a:t>traditional remedy: withdraw from both events</a:t>
            </a:r>
          </a:p>
          <a:p>
            <a:pPr lvl="1"/>
            <a:r>
              <a:rPr lang="en-US" dirty="0" smtClean="0"/>
              <a:t>but what happens if paper replicas already published?</a:t>
            </a:r>
          </a:p>
          <a:p>
            <a:pPr lvl="2"/>
            <a:r>
              <a:rPr lang="en-US" dirty="0" smtClean="0"/>
              <a:t>mark in online program? withdraw from DL?</a:t>
            </a:r>
          </a:p>
          <a:p>
            <a:pPr lvl="1"/>
            <a:r>
              <a:rPr lang="en-US" dirty="0" smtClean="0"/>
              <a:t>cross-society issues?</a:t>
            </a:r>
          </a:p>
          <a:p>
            <a:pPr lvl="1"/>
            <a:r>
              <a:rPr lang="en-US" dirty="0" smtClean="0"/>
              <a:t>notify academic supervisor/lab director?</a:t>
            </a:r>
          </a:p>
          <a:p>
            <a:r>
              <a:rPr lang="en-US" dirty="0" smtClean="0"/>
              <a:t>Interest in “CS publishing 101” seminar for young researchers?</a:t>
            </a:r>
          </a:p>
          <a:p>
            <a:pPr lvl="1"/>
            <a:r>
              <a:rPr lang="en-US" dirty="0" smtClean="0"/>
              <a:t>ethics, good reviewing, common mistakes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444500" y="177800"/>
            <a:ext cx="8153400" cy="685800"/>
          </a:xfrm>
        </p:spPr>
        <p:txBody>
          <a:bodyPr>
            <a:normAutofit fontScale="90000"/>
          </a:bodyPr>
          <a:lstStyle/>
          <a:p>
            <a:r>
              <a:rPr lang="en-US" dirty="0" smtClean="0"/>
              <a:t>SIG Officers</a:t>
            </a:r>
            <a:endParaRPr lang="en-US" dirty="0"/>
          </a:p>
        </p:txBody>
      </p:sp>
      <p:pic>
        <p:nvPicPr>
          <p:cNvPr id="5" name="Picture 4"/>
          <p:cNvPicPr>
            <a:picLocks noChangeAspect="1"/>
          </p:cNvPicPr>
          <p:nvPr/>
        </p:nvPicPr>
        <p:blipFill>
          <a:blip r:embed="rId2"/>
          <a:stretch>
            <a:fillRect/>
          </a:stretch>
        </p:blipFill>
        <p:spPr>
          <a:xfrm>
            <a:off x="6419851" y="863600"/>
            <a:ext cx="1585291" cy="2011680"/>
          </a:xfrm>
          <a:prstGeom prst="rect">
            <a:avLst/>
          </a:prstGeom>
        </p:spPr>
      </p:pic>
      <p:pic>
        <p:nvPicPr>
          <p:cNvPr id="6" name="Picture 5"/>
          <p:cNvPicPr>
            <a:picLocks noChangeAspect="1"/>
          </p:cNvPicPr>
          <p:nvPr/>
        </p:nvPicPr>
        <p:blipFill>
          <a:blip r:embed="rId3"/>
          <a:stretch>
            <a:fillRect/>
          </a:stretch>
        </p:blipFill>
        <p:spPr>
          <a:xfrm>
            <a:off x="5213351" y="4006850"/>
            <a:ext cx="1515440" cy="2011680"/>
          </a:xfrm>
          <a:prstGeom prst="rect">
            <a:avLst/>
          </a:prstGeom>
        </p:spPr>
      </p:pic>
      <p:sp>
        <p:nvSpPr>
          <p:cNvPr id="15" name="TextBox 14"/>
          <p:cNvSpPr txBox="1"/>
          <p:nvPr/>
        </p:nvSpPr>
        <p:spPr>
          <a:xfrm>
            <a:off x="495300" y="2959100"/>
            <a:ext cx="1651113" cy="830997"/>
          </a:xfrm>
          <a:prstGeom prst="rect">
            <a:avLst/>
          </a:prstGeom>
          <a:noFill/>
        </p:spPr>
        <p:txBody>
          <a:bodyPr wrap="none" rtlCol="0" anchor="t">
            <a:spAutoFit/>
          </a:bodyPr>
          <a:lstStyle/>
          <a:p>
            <a:pPr algn="ctr"/>
            <a:r>
              <a:rPr lang="en-US" dirty="0" smtClean="0">
                <a:latin typeface="+mj-lt"/>
              </a:rPr>
              <a:t>Bruce Davie</a:t>
            </a:r>
          </a:p>
          <a:p>
            <a:pPr algn="ctr"/>
            <a:r>
              <a:rPr lang="en-US" dirty="0" smtClean="0">
                <a:latin typeface="+mj-lt"/>
              </a:rPr>
              <a:t>Chair</a:t>
            </a:r>
            <a:endParaRPr lang="en-US" dirty="0">
              <a:latin typeface="+mj-lt"/>
            </a:endParaRPr>
          </a:p>
        </p:txBody>
      </p:sp>
      <p:sp>
        <p:nvSpPr>
          <p:cNvPr id="16" name="TextBox 15"/>
          <p:cNvSpPr txBox="1"/>
          <p:nvPr/>
        </p:nvSpPr>
        <p:spPr>
          <a:xfrm>
            <a:off x="2844800" y="2971800"/>
            <a:ext cx="2956909" cy="830997"/>
          </a:xfrm>
          <a:prstGeom prst="rect">
            <a:avLst/>
          </a:prstGeom>
          <a:noFill/>
        </p:spPr>
        <p:txBody>
          <a:bodyPr wrap="none" rtlCol="0" anchor="t">
            <a:spAutoFit/>
          </a:bodyPr>
          <a:lstStyle/>
          <a:p>
            <a:pPr algn="ctr"/>
            <a:r>
              <a:rPr lang="en-US" dirty="0" smtClean="0">
                <a:latin typeface="+mj-lt"/>
              </a:rPr>
              <a:t>Henning </a:t>
            </a:r>
            <a:r>
              <a:rPr lang="en-US" dirty="0" err="1" smtClean="0">
                <a:latin typeface="+mj-lt"/>
              </a:rPr>
              <a:t>Schulzrinne</a:t>
            </a:r>
            <a:endParaRPr lang="en-US" dirty="0" smtClean="0">
              <a:latin typeface="+mj-lt"/>
            </a:endParaRPr>
          </a:p>
          <a:p>
            <a:pPr algn="ctr"/>
            <a:r>
              <a:rPr lang="en-US" dirty="0" smtClean="0">
                <a:latin typeface="+mj-lt"/>
              </a:rPr>
              <a:t>Vice-Chair</a:t>
            </a:r>
            <a:endParaRPr lang="en-US" dirty="0">
              <a:latin typeface="+mj-lt"/>
            </a:endParaRPr>
          </a:p>
        </p:txBody>
      </p:sp>
      <p:sp>
        <p:nvSpPr>
          <p:cNvPr id="17" name="TextBox 16"/>
          <p:cNvSpPr txBox="1"/>
          <p:nvPr/>
        </p:nvSpPr>
        <p:spPr>
          <a:xfrm>
            <a:off x="5821913" y="2984500"/>
            <a:ext cx="2864887" cy="830997"/>
          </a:xfrm>
          <a:prstGeom prst="rect">
            <a:avLst/>
          </a:prstGeom>
          <a:noFill/>
        </p:spPr>
        <p:txBody>
          <a:bodyPr wrap="none" rtlCol="0" anchor="t">
            <a:spAutoFit/>
          </a:bodyPr>
          <a:lstStyle/>
          <a:p>
            <a:pPr algn="ctr"/>
            <a:r>
              <a:rPr lang="en-US" dirty="0" err="1" smtClean="0">
                <a:latin typeface="+mj-lt"/>
              </a:rPr>
              <a:t>Tilman</a:t>
            </a:r>
            <a:r>
              <a:rPr lang="en-US" dirty="0" smtClean="0">
                <a:latin typeface="+mj-lt"/>
              </a:rPr>
              <a:t> Wolf</a:t>
            </a:r>
          </a:p>
          <a:p>
            <a:pPr algn="ctr"/>
            <a:r>
              <a:rPr lang="en-US" dirty="0" smtClean="0">
                <a:latin typeface="+mj-lt"/>
              </a:rPr>
              <a:t>Secretary/Treasurer</a:t>
            </a:r>
            <a:endParaRPr lang="en-US" dirty="0">
              <a:latin typeface="+mj-lt"/>
            </a:endParaRPr>
          </a:p>
        </p:txBody>
      </p:sp>
      <p:sp>
        <p:nvSpPr>
          <p:cNvPr id="19" name="TextBox 18"/>
          <p:cNvSpPr txBox="1"/>
          <p:nvPr/>
        </p:nvSpPr>
        <p:spPr>
          <a:xfrm>
            <a:off x="1625600" y="6027003"/>
            <a:ext cx="2380129" cy="830997"/>
          </a:xfrm>
          <a:prstGeom prst="rect">
            <a:avLst/>
          </a:prstGeom>
          <a:noFill/>
        </p:spPr>
        <p:txBody>
          <a:bodyPr wrap="none" rtlCol="0">
            <a:spAutoFit/>
          </a:bodyPr>
          <a:lstStyle/>
          <a:p>
            <a:pPr algn="ctr"/>
            <a:r>
              <a:rPr lang="en-US" dirty="0" err="1" smtClean="0">
                <a:latin typeface="+mj-lt"/>
              </a:rPr>
              <a:t>Ramesh</a:t>
            </a:r>
            <a:r>
              <a:rPr lang="en-US" dirty="0" smtClean="0">
                <a:latin typeface="+mj-lt"/>
              </a:rPr>
              <a:t> </a:t>
            </a:r>
            <a:r>
              <a:rPr lang="en-US" dirty="0" err="1" smtClean="0">
                <a:latin typeface="+mj-lt"/>
              </a:rPr>
              <a:t>Govindan</a:t>
            </a:r>
            <a:endParaRPr lang="en-US" dirty="0" smtClean="0">
              <a:latin typeface="+mj-lt"/>
            </a:endParaRPr>
          </a:p>
          <a:p>
            <a:pPr algn="ctr"/>
            <a:r>
              <a:rPr lang="en-US" dirty="0" smtClean="0">
                <a:latin typeface="+mj-lt"/>
              </a:rPr>
              <a:t>Awards Chair</a:t>
            </a:r>
            <a:endParaRPr lang="en-US" dirty="0">
              <a:latin typeface="+mj-lt"/>
            </a:endParaRPr>
          </a:p>
        </p:txBody>
      </p:sp>
      <p:sp>
        <p:nvSpPr>
          <p:cNvPr id="20" name="TextBox 19"/>
          <p:cNvSpPr txBox="1"/>
          <p:nvPr/>
        </p:nvSpPr>
        <p:spPr>
          <a:xfrm>
            <a:off x="5219700" y="6027003"/>
            <a:ext cx="1505540" cy="830997"/>
          </a:xfrm>
          <a:prstGeom prst="rect">
            <a:avLst/>
          </a:prstGeom>
          <a:noFill/>
        </p:spPr>
        <p:txBody>
          <a:bodyPr wrap="none" rtlCol="0">
            <a:spAutoFit/>
          </a:bodyPr>
          <a:lstStyle/>
          <a:p>
            <a:pPr algn="ctr"/>
            <a:r>
              <a:rPr lang="en-US" dirty="0" smtClean="0">
                <a:latin typeface="+mj-lt"/>
              </a:rPr>
              <a:t>S. </a:t>
            </a:r>
            <a:r>
              <a:rPr lang="en-US" dirty="0" err="1" smtClean="0">
                <a:latin typeface="+mj-lt"/>
              </a:rPr>
              <a:t>Keshav</a:t>
            </a:r>
            <a:endParaRPr lang="en-US" dirty="0" smtClean="0">
              <a:latin typeface="+mj-lt"/>
            </a:endParaRPr>
          </a:p>
          <a:p>
            <a:pPr algn="ctr"/>
            <a:r>
              <a:rPr lang="en-US" dirty="0" smtClean="0">
                <a:latin typeface="+mj-lt"/>
              </a:rPr>
              <a:t>EIC, CCR</a:t>
            </a:r>
            <a:endParaRPr lang="en-US" dirty="0">
              <a:latin typeface="+mj-lt"/>
            </a:endParaRPr>
          </a:p>
        </p:txBody>
      </p:sp>
      <p:pic>
        <p:nvPicPr>
          <p:cNvPr id="14" name="Picture 13" descr="ramesh.png"/>
          <p:cNvPicPr>
            <a:picLocks noChangeAspect="1"/>
          </p:cNvPicPr>
          <p:nvPr/>
        </p:nvPicPr>
        <p:blipFill>
          <a:blip r:embed="rId4"/>
          <a:stretch>
            <a:fillRect/>
          </a:stretch>
        </p:blipFill>
        <p:spPr>
          <a:xfrm>
            <a:off x="2044700" y="4008966"/>
            <a:ext cx="1511300" cy="2015066"/>
          </a:xfrm>
          <a:prstGeom prst="rect">
            <a:avLst/>
          </a:prstGeom>
        </p:spPr>
      </p:pic>
      <p:pic>
        <p:nvPicPr>
          <p:cNvPr id="18" name="Picture 17" descr="MPLS_WC_07_0239.jpg"/>
          <p:cNvPicPr>
            <a:picLocks noChangeAspect="1"/>
          </p:cNvPicPr>
          <p:nvPr/>
        </p:nvPicPr>
        <p:blipFill>
          <a:blip r:embed="rId5"/>
          <a:srcRect l="11285" r="11285"/>
          <a:stretch>
            <a:fillRect/>
          </a:stretch>
        </p:blipFill>
        <p:spPr>
          <a:xfrm>
            <a:off x="501648" y="908051"/>
            <a:ext cx="1725307" cy="2004695"/>
          </a:xfrm>
          <a:prstGeom prst="rect">
            <a:avLst/>
          </a:prstGeom>
        </p:spPr>
      </p:pic>
      <p:pic>
        <p:nvPicPr>
          <p:cNvPr id="22" name="Picture 21" descr="hgs09-small.jpg"/>
          <p:cNvPicPr>
            <a:picLocks noChangeAspect="1"/>
          </p:cNvPicPr>
          <p:nvPr/>
        </p:nvPicPr>
        <p:blipFill>
          <a:blip r:embed="rId6"/>
          <a:stretch>
            <a:fillRect/>
          </a:stretch>
        </p:blipFill>
        <p:spPr>
          <a:xfrm>
            <a:off x="3600450" y="889000"/>
            <a:ext cx="1571625" cy="2095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2902" y="450851"/>
            <a:ext cx="1548423" cy="2011680"/>
          </a:xfrm>
          <a:prstGeom prst="rect">
            <a:avLst/>
          </a:prstGeom>
        </p:spPr>
      </p:pic>
      <p:pic>
        <p:nvPicPr>
          <p:cNvPr id="6" name="Picture 5"/>
          <p:cNvPicPr>
            <a:picLocks noChangeAspect="1"/>
          </p:cNvPicPr>
          <p:nvPr/>
        </p:nvPicPr>
        <p:blipFill>
          <a:blip r:embed="rId3"/>
          <a:stretch>
            <a:fillRect/>
          </a:stretch>
        </p:blipFill>
        <p:spPr>
          <a:xfrm>
            <a:off x="5829300" y="3657600"/>
            <a:ext cx="1499937" cy="2011680"/>
          </a:xfrm>
          <a:prstGeom prst="rect">
            <a:avLst/>
          </a:prstGeom>
        </p:spPr>
      </p:pic>
      <p:pic>
        <p:nvPicPr>
          <p:cNvPr id="7" name="Picture 6"/>
          <p:cNvPicPr>
            <a:picLocks noChangeAspect="1"/>
          </p:cNvPicPr>
          <p:nvPr/>
        </p:nvPicPr>
        <p:blipFill>
          <a:blip r:embed="rId4"/>
          <a:stretch>
            <a:fillRect/>
          </a:stretch>
        </p:blipFill>
        <p:spPr>
          <a:xfrm>
            <a:off x="1714500" y="3644900"/>
            <a:ext cx="1596224" cy="2011680"/>
          </a:xfrm>
          <a:prstGeom prst="rect">
            <a:avLst/>
          </a:prstGeom>
        </p:spPr>
      </p:pic>
      <p:sp>
        <p:nvSpPr>
          <p:cNvPr id="8" name="TextBox 7"/>
          <p:cNvSpPr txBox="1"/>
          <p:nvPr/>
        </p:nvSpPr>
        <p:spPr>
          <a:xfrm>
            <a:off x="927100" y="2565400"/>
            <a:ext cx="2954655" cy="830997"/>
          </a:xfrm>
          <a:prstGeom prst="rect">
            <a:avLst/>
          </a:prstGeom>
          <a:noFill/>
        </p:spPr>
        <p:txBody>
          <a:bodyPr wrap="none" rtlCol="0">
            <a:spAutoFit/>
          </a:bodyPr>
          <a:lstStyle/>
          <a:p>
            <a:pPr algn="ctr"/>
            <a:r>
              <a:rPr lang="en-US" dirty="0" smtClean="0">
                <a:latin typeface="+mj-lt"/>
              </a:rPr>
              <a:t>Neil Spring</a:t>
            </a:r>
          </a:p>
          <a:p>
            <a:pPr algn="ctr"/>
            <a:r>
              <a:rPr lang="en-US" dirty="0" smtClean="0">
                <a:latin typeface="+mj-lt"/>
              </a:rPr>
              <a:t>Information Director</a:t>
            </a:r>
          </a:p>
        </p:txBody>
      </p:sp>
      <p:sp>
        <p:nvSpPr>
          <p:cNvPr id="9" name="TextBox 8"/>
          <p:cNvSpPr txBox="1"/>
          <p:nvPr/>
        </p:nvSpPr>
        <p:spPr>
          <a:xfrm>
            <a:off x="5562600" y="2578100"/>
            <a:ext cx="1943561" cy="830997"/>
          </a:xfrm>
          <a:prstGeom prst="rect">
            <a:avLst/>
          </a:prstGeom>
          <a:noFill/>
        </p:spPr>
        <p:txBody>
          <a:bodyPr wrap="none" rtlCol="0">
            <a:spAutoFit/>
          </a:bodyPr>
          <a:lstStyle/>
          <a:p>
            <a:pPr algn="ctr"/>
            <a:r>
              <a:rPr lang="en-US" dirty="0" smtClean="0">
                <a:latin typeface="+mj-lt"/>
              </a:rPr>
              <a:t>Mark </a:t>
            </a:r>
            <a:r>
              <a:rPr lang="en-US" dirty="0" err="1" smtClean="0">
                <a:latin typeface="+mj-lt"/>
              </a:rPr>
              <a:t>Crovella</a:t>
            </a:r>
            <a:endParaRPr lang="en-US" dirty="0" smtClean="0">
              <a:latin typeface="+mj-lt"/>
            </a:endParaRPr>
          </a:p>
          <a:p>
            <a:pPr algn="ctr"/>
            <a:r>
              <a:rPr lang="en-US" dirty="0" smtClean="0">
                <a:latin typeface="+mj-lt"/>
              </a:rPr>
              <a:t>Past Chair</a:t>
            </a:r>
            <a:endParaRPr lang="en-US" dirty="0">
              <a:latin typeface="+mj-lt"/>
            </a:endParaRPr>
          </a:p>
        </p:txBody>
      </p:sp>
      <p:sp>
        <p:nvSpPr>
          <p:cNvPr id="10" name="TextBox 9"/>
          <p:cNvSpPr txBox="1"/>
          <p:nvPr/>
        </p:nvSpPr>
        <p:spPr>
          <a:xfrm>
            <a:off x="711200" y="5816600"/>
            <a:ext cx="3391523" cy="830997"/>
          </a:xfrm>
          <a:prstGeom prst="rect">
            <a:avLst/>
          </a:prstGeom>
          <a:noFill/>
        </p:spPr>
        <p:txBody>
          <a:bodyPr wrap="none" rtlCol="0">
            <a:spAutoFit/>
          </a:bodyPr>
          <a:lstStyle/>
          <a:p>
            <a:pPr algn="ctr"/>
            <a:r>
              <a:rPr lang="en-US" dirty="0" err="1" smtClean="0">
                <a:latin typeface="+mj-lt"/>
              </a:rPr>
              <a:t>Jau</a:t>
            </a:r>
            <a:r>
              <a:rPr lang="en-US" dirty="0" smtClean="0">
                <a:latin typeface="+mj-lt"/>
              </a:rPr>
              <a:t> de Oliveira</a:t>
            </a:r>
          </a:p>
          <a:p>
            <a:pPr algn="ctr"/>
            <a:r>
              <a:rPr lang="en-US" dirty="0" smtClean="0">
                <a:latin typeface="+mj-lt"/>
              </a:rPr>
              <a:t>Conference Coordinator</a:t>
            </a:r>
          </a:p>
        </p:txBody>
      </p:sp>
      <p:sp>
        <p:nvSpPr>
          <p:cNvPr id="11" name="TextBox 10"/>
          <p:cNvSpPr txBox="1"/>
          <p:nvPr/>
        </p:nvSpPr>
        <p:spPr>
          <a:xfrm>
            <a:off x="4902200" y="5657672"/>
            <a:ext cx="3391523" cy="1200328"/>
          </a:xfrm>
          <a:prstGeom prst="rect">
            <a:avLst/>
          </a:prstGeom>
          <a:noFill/>
        </p:spPr>
        <p:txBody>
          <a:bodyPr wrap="none" rtlCol="0">
            <a:spAutoFit/>
          </a:bodyPr>
          <a:lstStyle/>
          <a:p>
            <a:pPr algn="ctr"/>
            <a:r>
              <a:rPr lang="en-US" dirty="0" smtClean="0">
                <a:latin typeface="+mj-lt"/>
              </a:rPr>
              <a:t>Joe Touch</a:t>
            </a:r>
          </a:p>
          <a:p>
            <a:pPr algn="ctr"/>
            <a:r>
              <a:rPr lang="en-US" dirty="0" smtClean="0">
                <a:latin typeface="+mj-lt"/>
              </a:rPr>
              <a:t>Conference Coordinator</a:t>
            </a:r>
          </a:p>
          <a:p>
            <a:pPr algn="ctr"/>
            <a:r>
              <a:rPr lang="en-US" dirty="0" smtClean="0">
                <a:latin typeface="+mj-lt"/>
              </a:rPr>
              <a:t>Emeritus</a:t>
            </a:r>
            <a:endParaRPr lang="en-US" dirty="0">
              <a:latin typeface="+mj-lt"/>
            </a:endParaRPr>
          </a:p>
        </p:txBody>
      </p:sp>
      <p:pic>
        <p:nvPicPr>
          <p:cNvPr id="12" name="Picture 11"/>
          <p:cNvPicPr>
            <a:picLocks noChangeAspect="1"/>
          </p:cNvPicPr>
          <p:nvPr/>
        </p:nvPicPr>
        <p:blipFill>
          <a:blip r:embed="rId5"/>
          <a:stretch>
            <a:fillRect/>
          </a:stretch>
        </p:blipFill>
        <p:spPr>
          <a:xfrm>
            <a:off x="5829301" y="520700"/>
            <a:ext cx="1432978" cy="2011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 Finances</a:t>
            </a:r>
            <a:endParaRPr lang="en-US" dirty="0"/>
          </a:p>
        </p:txBody>
      </p:sp>
      <p:sp>
        <p:nvSpPr>
          <p:cNvPr id="3" name="Content Placeholder 2"/>
          <p:cNvSpPr>
            <a:spLocks noGrp="1"/>
          </p:cNvSpPr>
          <p:nvPr>
            <p:ph sz="quarter" idx="1"/>
          </p:nvPr>
        </p:nvSpPr>
        <p:spPr/>
        <p:txBody>
          <a:bodyPr/>
          <a:lstStyle/>
          <a:p>
            <a:r>
              <a:rPr lang="en-US" dirty="0" smtClean="0"/>
              <a:t>ACM Guidelines</a:t>
            </a:r>
          </a:p>
          <a:p>
            <a:pPr lvl="1"/>
            <a:r>
              <a:rPr lang="en-US" dirty="0" smtClean="0"/>
              <a:t>Maintain a minimum fund balance, as a fraction of expected expenses for the year</a:t>
            </a:r>
          </a:p>
          <a:p>
            <a:r>
              <a:rPr lang="en-US" dirty="0" smtClean="0"/>
              <a:t>The </a:t>
            </a:r>
            <a:r>
              <a:rPr lang="en-US" dirty="0" err="1" smtClean="0"/>
              <a:t>SIG’s</a:t>
            </a:r>
            <a:r>
              <a:rPr lang="en-US" dirty="0" smtClean="0"/>
              <a:t> budget is healthy</a:t>
            </a:r>
          </a:p>
          <a:p>
            <a:pPr lvl="1"/>
            <a:r>
              <a:rPr lang="en-US" dirty="0" smtClean="0"/>
              <a:t>Within our fund-balance requirements</a:t>
            </a:r>
          </a:p>
          <a:p>
            <a:pPr lvl="1"/>
            <a:r>
              <a:rPr lang="en-US" dirty="0" smtClean="0"/>
              <a:t>This year’s events broke even or had a small profit</a:t>
            </a:r>
          </a:p>
          <a:p>
            <a:pPr lvl="1"/>
            <a:r>
              <a:rPr lang="en-US" dirty="0" smtClean="0"/>
              <a:t>We use those profits for SIG activities such as awards, </a:t>
            </a:r>
            <a:r>
              <a:rPr lang="en-US" dirty="0" err="1" smtClean="0"/>
              <a:t>geodiversity</a:t>
            </a:r>
            <a:r>
              <a:rPr lang="en-US" dirty="0" smtClean="0"/>
              <a:t> grants, LANC support, etc.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SIGCOMM Sponsored Conferences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err="1" smtClean="0"/>
              <a:t>CoNEXT</a:t>
            </a:r>
            <a:endParaRPr lang="en-US" dirty="0" smtClean="0"/>
          </a:p>
          <a:p>
            <a:pPr lvl="1"/>
            <a:r>
              <a:rPr lang="en-US" dirty="0" smtClean="0"/>
              <a:t>SIGCOMM sponsored; European roots, broad scope</a:t>
            </a:r>
          </a:p>
          <a:p>
            <a:pPr lvl="1"/>
            <a:r>
              <a:rPr lang="en-US" dirty="0" smtClean="0"/>
              <a:t>Dec 1-4</a:t>
            </a:r>
            <a:r>
              <a:rPr lang="en-US" smtClean="0"/>
              <a:t>, 2009, </a:t>
            </a:r>
            <a:r>
              <a:rPr lang="en-US" dirty="0" smtClean="0"/>
              <a:t>Rome, Italy</a:t>
            </a:r>
          </a:p>
          <a:p>
            <a:r>
              <a:rPr lang="en-US" dirty="0" smtClean="0"/>
              <a:t>Internet Measurement Conference</a:t>
            </a:r>
          </a:p>
          <a:p>
            <a:pPr lvl="1"/>
            <a:r>
              <a:rPr lang="en-US" dirty="0" smtClean="0"/>
              <a:t>SIGCOMM, in cooperation with USENIX and SIGMETRICS</a:t>
            </a:r>
          </a:p>
          <a:p>
            <a:pPr lvl="1"/>
            <a:r>
              <a:rPr lang="en-US" dirty="0" smtClean="0"/>
              <a:t>November 4-6, 2009, Chicago, IL, USA</a:t>
            </a:r>
          </a:p>
          <a:p>
            <a:r>
              <a:rPr lang="en-US" dirty="0" err="1" smtClean="0"/>
              <a:t>HotNets</a:t>
            </a:r>
            <a:r>
              <a:rPr lang="en-US" dirty="0" smtClean="0"/>
              <a:t> Workshop</a:t>
            </a:r>
          </a:p>
          <a:p>
            <a:pPr lvl="1"/>
            <a:r>
              <a:rPr lang="en-US" dirty="0" smtClean="0"/>
              <a:t>Emphasis on emerging research directions</a:t>
            </a:r>
          </a:p>
          <a:p>
            <a:pPr lvl="1"/>
            <a:r>
              <a:rPr lang="en-US" dirty="0" smtClean="0"/>
              <a:t>October 22-23, 2009, New York, NY, USA </a:t>
            </a:r>
          </a:p>
          <a:p>
            <a:r>
              <a:rPr lang="en-US" dirty="0" smtClean="0"/>
              <a:t>Architectures for Networking and Communication Systems</a:t>
            </a:r>
          </a:p>
          <a:p>
            <a:pPr lvl="1"/>
            <a:r>
              <a:rPr lang="en-US" dirty="0" smtClean="0"/>
              <a:t>Joint with SIGARCH, IEEE</a:t>
            </a:r>
          </a:p>
          <a:p>
            <a:pPr lvl="1"/>
            <a:r>
              <a:rPr lang="en-US" dirty="0" smtClean="0"/>
              <a:t>October 19-20, 2009, Princeton, NJ, USA</a:t>
            </a:r>
          </a:p>
          <a:p>
            <a:r>
              <a:rPr lang="en-US" dirty="0" smtClean="0"/>
              <a:t>Networked Sensor Systems (</a:t>
            </a:r>
            <a:r>
              <a:rPr lang="en-US" dirty="0" err="1" smtClean="0"/>
              <a:t>SenSys</a:t>
            </a:r>
            <a:r>
              <a:rPr lang="en-US" dirty="0" smtClean="0"/>
              <a:t>)</a:t>
            </a:r>
          </a:p>
          <a:p>
            <a:pPr lvl="1"/>
            <a:r>
              <a:rPr lang="en-US" dirty="0" smtClean="0"/>
              <a:t>Joint with SIGMOBILE, SIGARCH, SIGOPS, SIGMETRICS, SIGBED and NSF </a:t>
            </a:r>
          </a:p>
          <a:p>
            <a:pPr lvl="1"/>
            <a:r>
              <a:rPr lang="en-US" dirty="0" smtClean="0"/>
              <a:t>November 4-6, 2009, Berkeley, CA, USA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with the Global Community</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dirty="0" smtClean="0"/>
              <a:t>AINTEC: Asian Internet Engineering Conf.</a:t>
            </a:r>
          </a:p>
          <a:p>
            <a:pPr lvl="1">
              <a:lnSpc>
                <a:spcPct val="90000"/>
              </a:lnSpc>
            </a:pPr>
            <a:r>
              <a:rPr lang="en-US" dirty="0" smtClean="0"/>
              <a:t>SIGCOMM is in cooperation &amp; provides some $$</a:t>
            </a:r>
          </a:p>
          <a:p>
            <a:pPr lvl="1">
              <a:lnSpc>
                <a:spcPct val="90000"/>
              </a:lnSpc>
            </a:pPr>
            <a:r>
              <a:rPr lang="en-US" dirty="0" smtClean="0"/>
              <a:t>November 18-20, 2009, Bangkok, Thailand </a:t>
            </a:r>
          </a:p>
          <a:p>
            <a:pPr>
              <a:lnSpc>
                <a:spcPct val="90000"/>
              </a:lnSpc>
            </a:pPr>
            <a:r>
              <a:rPr lang="en-US" dirty="0" smtClean="0"/>
              <a:t>LANC: Latin American Networking Conf.</a:t>
            </a:r>
          </a:p>
          <a:p>
            <a:pPr lvl="1">
              <a:lnSpc>
                <a:spcPct val="90000"/>
              </a:lnSpc>
            </a:pPr>
            <a:r>
              <a:rPr lang="en-US" dirty="0" smtClean="0"/>
              <a:t>SIGCOMM is in cooperation &amp; provides some $$</a:t>
            </a:r>
          </a:p>
          <a:p>
            <a:pPr lvl="1">
              <a:lnSpc>
                <a:spcPct val="90000"/>
              </a:lnSpc>
            </a:pPr>
            <a:r>
              <a:rPr lang="en-US" dirty="0" smtClean="0"/>
              <a:t>September 24-25, 2009, Pelotas, Brazil</a:t>
            </a:r>
          </a:p>
          <a:p>
            <a:pPr>
              <a:lnSpc>
                <a:spcPct val="90000"/>
              </a:lnSpc>
            </a:pPr>
            <a:r>
              <a:rPr lang="en-US" dirty="0" smtClean="0"/>
              <a:t>Travel grants to SIGCOMM-sponsored events</a:t>
            </a:r>
          </a:p>
          <a:p>
            <a:pPr lvl="1">
              <a:lnSpc>
                <a:spcPct val="90000"/>
              </a:lnSpc>
            </a:pPr>
            <a:r>
              <a:rPr lang="en-US" dirty="0" smtClean="0"/>
              <a:t>Student travel grants </a:t>
            </a:r>
          </a:p>
          <a:p>
            <a:pPr lvl="1">
              <a:lnSpc>
                <a:spcPct val="90000"/>
              </a:lnSpc>
            </a:pPr>
            <a:r>
              <a:rPr lang="en-US" dirty="0" smtClean="0"/>
              <a:t>SIGCOMM’09 </a:t>
            </a:r>
            <a:r>
              <a:rPr lang="en-US" dirty="0" err="1" smtClean="0"/>
              <a:t>geodiversity</a:t>
            </a:r>
            <a:r>
              <a:rPr lang="en-US" dirty="0" smtClean="0"/>
              <a:t> travel grants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 “In Co-operation”</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62500" lnSpcReduction="20000"/>
          </a:bodyPr>
          <a:lstStyle/>
          <a:p>
            <a:r>
              <a:rPr lang="en-US" dirty="0" smtClean="0"/>
              <a:t>Networked Systems Design &amp; Implementation (NSDI)</a:t>
            </a:r>
          </a:p>
          <a:p>
            <a:pPr lvl="1"/>
            <a:r>
              <a:rPr lang="en-US" dirty="0" smtClean="0"/>
              <a:t>USENIX, in cooperation with SIGCOMM &amp; SIGOPS</a:t>
            </a:r>
          </a:p>
          <a:p>
            <a:pPr lvl="1"/>
            <a:r>
              <a:rPr lang="en-US" dirty="0" smtClean="0"/>
              <a:t>April 28-20, 2010, San Jose, CA, USA</a:t>
            </a:r>
          </a:p>
          <a:p>
            <a:r>
              <a:rPr lang="en-US" dirty="0" smtClean="0"/>
              <a:t>Multimedia Systems Conference</a:t>
            </a:r>
          </a:p>
          <a:p>
            <a:pPr lvl="1"/>
            <a:r>
              <a:rPr lang="en-US" dirty="0" smtClean="0"/>
              <a:t>Sponsored by SIGMM</a:t>
            </a:r>
          </a:p>
          <a:p>
            <a:pPr lvl="1"/>
            <a:r>
              <a:rPr lang="en-US" dirty="0" smtClean="0"/>
              <a:t>February 22-23, 2010, Scottsdale, AZ, USA</a:t>
            </a:r>
          </a:p>
          <a:p>
            <a:r>
              <a:rPr lang="en-US" dirty="0" err="1" smtClean="0"/>
              <a:t>NetGames</a:t>
            </a:r>
            <a:r>
              <a:rPr lang="en-US" dirty="0" smtClean="0"/>
              <a:t> Workshop</a:t>
            </a:r>
          </a:p>
          <a:p>
            <a:pPr lvl="1"/>
            <a:r>
              <a:rPr lang="en-US" dirty="0" smtClean="0"/>
              <a:t>in cooperation with SIGCOMM and SIGMM</a:t>
            </a:r>
          </a:p>
          <a:p>
            <a:pPr lvl="1"/>
            <a:r>
              <a:rPr lang="en-US" dirty="0" smtClean="0"/>
              <a:t>November 23-24, 2009, Paris, France</a:t>
            </a:r>
          </a:p>
          <a:p>
            <a:r>
              <a:rPr lang="en-US" dirty="0" err="1" smtClean="0"/>
              <a:t>IPTComm</a:t>
            </a:r>
            <a:r>
              <a:rPr lang="en-US" dirty="0" smtClean="0"/>
              <a:t>: Principles, Systems and Applications of IP Telecommunications</a:t>
            </a:r>
          </a:p>
          <a:p>
            <a:pPr lvl="1"/>
            <a:r>
              <a:rPr lang="en-US" dirty="0" smtClean="0"/>
              <a:t>July 7-8, 2009, Atlanta, GA, USA</a:t>
            </a:r>
          </a:p>
          <a:p>
            <a:r>
              <a:rPr lang="en-US" dirty="0" smtClean="0"/>
              <a:t>SIMPLEX: 1st Annual Workshop on Simplifying Complex Network for Practitioners</a:t>
            </a:r>
          </a:p>
          <a:p>
            <a:pPr lvl="1"/>
            <a:r>
              <a:rPr lang="en-US" dirty="0" smtClean="0"/>
              <a:t>In cooperation with SIGMOBILE</a:t>
            </a:r>
          </a:p>
          <a:p>
            <a:pPr lvl="1"/>
            <a:r>
              <a:rPr lang="en-US" dirty="0" smtClean="0"/>
              <a:t>July 1, 2009, Venice, Italy</a:t>
            </a:r>
          </a:p>
          <a:p>
            <a:r>
              <a:rPr lang="en-US" dirty="0" smtClean="0"/>
              <a:t>NOSSDAV</a:t>
            </a:r>
          </a:p>
          <a:p>
            <a:pPr lvl="1"/>
            <a:r>
              <a:rPr lang="en-US" dirty="0" smtClean="0"/>
              <a:t>SIGMM, in cooperation with SIGCOMM &amp; SIGOPS</a:t>
            </a:r>
          </a:p>
          <a:p>
            <a:pPr lvl="1"/>
            <a:r>
              <a:rPr lang="en-US" dirty="0" smtClean="0"/>
              <a:t>June 3-5, 2009, Williamsburg, VA, USA</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15882</TotalTime>
  <Words>1967</Words>
  <Application>Microsoft Macintosh PowerPoint</Application>
  <PresentationFormat>On-screen Show (4:3)</PresentationFormat>
  <Paragraphs>267</Paragraphs>
  <Slides>36</Slides>
  <Notes>7</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Median</vt:lpstr>
      <vt:lpstr>SIGCOMM Community feedback Meeting</vt:lpstr>
      <vt:lpstr>Agenda </vt:lpstr>
      <vt:lpstr>Thanks to outgoing EC members</vt:lpstr>
      <vt:lpstr>SIG Officers</vt:lpstr>
      <vt:lpstr>Slide 5</vt:lpstr>
      <vt:lpstr>SIG Finances</vt:lpstr>
      <vt:lpstr>SIGCOMM Sponsored Conferences</vt:lpstr>
      <vt:lpstr>Connecting with the Global Community</vt:lpstr>
      <vt:lpstr>Conferences “In Co-operation”</vt:lpstr>
      <vt:lpstr>SIGCOMM Conference Locations</vt:lpstr>
      <vt:lpstr>Awards</vt:lpstr>
      <vt:lpstr>Information Services</vt:lpstr>
      <vt:lpstr>SIG Total Membership: 1657</vt:lpstr>
      <vt:lpstr>SIGCOMM FUTURE VISION</vt:lpstr>
      <vt:lpstr>SIGCOMM as a community</vt:lpstr>
      <vt:lpstr>Industry-Academic Collaboration</vt:lpstr>
      <vt:lpstr>Communication</vt:lpstr>
      <vt:lpstr>Conference Issues</vt:lpstr>
      <vt:lpstr>Education</vt:lpstr>
      <vt:lpstr>Technical Steering Committee Proposal</vt:lpstr>
      <vt:lpstr>TSC Proposal: Motivation</vt:lpstr>
      <vt:lpstr>TSC Proposal Outline</vt:lpstr>
      <vt:lpstr>TSC Composition</vt:lpstr>
      <vt:lpstr>TSC Responsibilities</vt:lpstr>
      <vt:lpstr>SIGCOMM 2009 AUTHOR SURVEY</vt:lpstr>
      <vt:lpstr>2009 author survey</vt:lpstr>
      <vt:lpstr>Paper length</vt:lpstr>
      <vt:lpstr>Short paper session?</vt:lpstr>
      <vt:lpstr>Double-blind matters?</vt:lpstr>
      <vt:lpstr>Review quality</vt:lpstr>
      <vt:lpstr>Review suggestions</vt:lpstr>
      <vt:lpstr>Interesting comments</vt:lpstr>
      <vt:lpstr>Conference topics</vt:lpstr>
      <vt:lpstr>General comments</vt:lpstr>
      <vt:lpstr>DOUBLE SUBMISSION</vt:lpstr>
      <vt:lpstr>Need for policy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Mark Crovella</dc:creator>
  <cp:lastModifiedBy>Henning Schulzrinne</cp:lastModifiedBy>
  <cp:revision>191</cp:revision>
  <dcterms:created xsi:type="dcterms:W3CDTF">2009-08-16T23:27:59Z</dcterms:created>
  <dcterms:modified xsi:type="dcterms:W3CDTF">2009-08-18T09:35:49Z</dcterms:modified>
</cp:coreProperties>
</file>