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embeddings/oleObject16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Default Extension="wmf" ContentType="image/x-wmf"/>
  <Override PartName="/ppt/embeddings/oleObject22.bin" ContentType="application/vnd.openxmlformats-officedocument.oleObject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13.bin" ContentType="application/vnd.openxmlformats-officedocument.oleObject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notesSlides/notesSlide29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Default Extension="package" ContentType="application/vnd.openxmlformats-officedocument.package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slides/slide7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50" r:id="rId1"/>
    <p:sldMasterId id="2147483664" r:id="rId2"/>
  </p:sldMasterIdLst>
  <p:notesMasterIdLst>
    <p:notesMasterId r:id="rId76"/>
  </p:notesMasterIdLst>
  <p:handoutMasterIdLst>
    <p:handoutMasterId r:id="rId77"/>
  </p:handoutMasterIdLst>
  <p:sldIdLst>
    <p:sldId id="280" r:id="rId3"/>
    <p:sldId id="257" r:id="rId4"/>
    <p:sldId id="385" r:id="rId5"/>
    <p:sldId id="374" r:id="rId6"/>
    <p:sldId id="375" r:id="rId7"/>
    <p:sldId id="376" r:id="rId8"/>
    <p:sldId id="377" r:id="rId9"/>
    <p:sldId id="378" r:id="rId10"/>
    <p:sldId id="386" r:id="rId11"/>
    <p:sldId id="384" r:id="rId12"/>
    <p:sldId id="379" r:id="rId13"/>
    <p:sldId id="380" r:id="rId14"/>
    <p:sldId id="381" r:id="rId15"/>
    <p:sldId id="382" r:id="rId16"/>
    <p:sldId id="383" r:id="rId17"/>
    <p:sldId id="312" r:id="rId18"/>
    <p:sldId id="314" r:id="rId19"/>
    <p:sldId id="315" r:id="rId20"/>
    <p:sldId id="281" r:id="rId21"/>
    <p:sldId id="283" r:id="rId22"/>
    <p:sldId id="282" r:id="rId23"/>
    <p:sldId id="316" r:id="rId24"/>
    <p:sldId id="317" r:id="rId25"/>
    <p:sldId id="321" r:id="rId26"/>
    <p:sldId id="322" r:id="rId27"/>
    <p:sldId id="324" r:id="rId28"/>
    <p:sldId id="326" r:id="rId29"/>
    <p:sldId id="327" r:id="rId30"/>
    <p:sldId id="328" r:id="rId31"/>
    <p:sldId id="329" r:id="rId32"/>
    <p:sldId id="332" r:id="rId33"/>
    <p:sldId id="333" r:id="rId34"/>
    <p:sldId id="334" r:id="rId35"/>
    <p:sldId id="335" r:id="rId36"/>
    <p:sldId id="336" r:id="rId37"/>
    <p:sldId id="284" r:id="rId38"/>
    <p:sldId id="285" r:id="rId39"/>
    <p:sldId id="286" r:id="rId40"/>
    <p:sldId id="337" r:id="rId41"/>
    <p:sldId id="338" r:id="rId42"/>
    <p:sldId id="287" r:id="rId43"/>
    <p:sldId id="28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3" r:id="rId74"/>
    <p:sldId id="289" r:id="rId75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0B0B0"/>
    <a:srgbClr val="008000"/>
    <a:srgbClr val="FFFFCC"/>
    <a:srgbClr val="FF0000"/>
    <a:srgbClr val="333399"/>
    <a:srgbClr val="000066"/>
    <a:srgbClr val="0099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8904" autoAdjust="0"/>
  </p:normalViewPr>
  <p:slideViewPr>
    <p:cSldViewPr snapToGrid="0">
      <p:cViewPr varScale="1">
        <p:scale>
          <a:sx n="111" d="100"/>
          <a:sy n="111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608"/>
    </p:cViewPr>
  </p:sorterViewPr>
  <p:notesViewPr>
    <p:cSldViewPr snapToGrid="0">
      <p:cViewPr varScale="1">
        <p:scale>
          <a:sx n="127" d="100"/>
          <a:sy n="127" d="100"/>
        </p:scale>
        <p:origin x="-2600" y="-96"/>
      </p:cViewPr>
      <p:guideLst>
        <p:guide orient="horz" pos="29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2.xml"/><Relationship Id="rId60" Type="http://schemas.openxmlformats.org/officeDocument/2006/relationships/slide" Target="slides/slide58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74" Type="http://schemas.openxmlformats.org/officeDocument/2006/relationships/slide" Target="slides/slide72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77" Type="http://schemas.openxmlformats.org/officeDocument/2006/relationships/handoutMaster" Target="handoutMasters/handoutMaster1.xml"/><Relationship Id="rId63" Type="http://schemas.openxmlformats.org/officeDocument/2006/relationships/slide" Target="slides/slide61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71" Type="http://schemas.openxmlformats.org/officeDocument/2006/relationships/slide" Target="slides/slide69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slide" Target="slides/slide56.xml"/><Relationship Id="rId42" Type="http://schemas.openxmlformats.org/officeDocument/2006/relationships/slide" Target="slides/slide40.xml"/><Relationship Id="rId73" Type="http://schemas.openxmlformats.org/officeDocument/2006/relationships/slide" Target="slides/slide71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82" Type="http://schemas.openxmlformats.org/officeDocument/2006/relationships/tableStyles" Target="tableStyles.xml"/><Relationship Id="rId69" Type="http://schemas.openxmlformats.org/officeDocument/2006/relationships/slide" Target="slides/slide67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slide" Target="slides/slide55.xml"/><Relationship Id="rId59" Type="http://schemas.openxmlformats.org/officeDocument/2006/relationships/slide" Target="slides/slide57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slide" Target="slides/slide5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62" Type="http://schemas.openxmlformats.org/officeDocument/2006/relationships/slide" Target="slides/slide60.xml"/><Relationship Id="rId66" Type="http://schemas.openxmlformats.org/officeDocument/2006/relationships/slide" Target="slides/slide64.xml"/><Relationship Id="rId36" Type="http://schemas.openxmlformats.org/officeDocument/2006/relationships/slide" Target="slides/slide34.xml"/><Relationship Id="rId72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slide" Target="slides/slide54.xml"/><Relationship Id="rId48" Type="http://schemas.openxmlformats.org/officeDocument/2006/relationships/slide" Target="slides/slide46.xml"/><Relationship Id="rId75" Type="http://schemas.openxmlformats.org/officeDocument/2006/relationships/slide" Target="slides/slide7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65" Type="http://schemas.openxmlformats.org/officeDocument/2006/relationships/slide" Target="slides/slide63.xml"/><Relationship Id="rId67" Type="http://schemas.openxmlformats.org/officeDocument/2006/relationships/slide" Target="slides/slide65.xml"/><Relationship Id="rId54" Type="http://schemas.openxmlformats.org/officeDocument/2006/relationships/slide" Target="slides/slide52.xml"/><Relationship Id="rId12" Type="http://schemas.openxmlformats.org/officeDocument/2006/relationships/slide" Target="slides/slide10.xml"/><Relationship Id="rId76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61" Type="http://schemas.openxmlformats.org/officeDocument/2006/relationships/slide" Target="slides/slide59.xml"/><Relationship Id="rId53" Type="http://schemas.openxmlformats.org/officeDocument/2006/relationships/slide" Target="slides/slide5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68" Type="http://schemas.openxmlformats.org/officeDocument/2006/relationships/slide" Target="slides/slide66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78" Type="http://schemas.openxmlformats.org/officeDocument/2006/relationships/printerSettings" Target="printerSettings/printerSettings1.bin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842105263157895"/>
          <c:y val="0.0836820083682008"/>
          <c:w val="0.661052631578947"/>
          <c:h val="0.74058577405857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SIP</c:v>
                </c:pt>
              </c:strCache>
            </c:strRef>
          </c:tx>
          <c:spPr>
            <a:solidFill>
              <a:srgbClr val="63AAFE"/>
            </a:solidFill>
            <a:ln w="12695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 formatCode="0">
                  <c:v>2004.0</c:v>
                </c:pt>
                <c:pt idx="6">
                  <c:v>2005.0</c:v>
                </c:pt>
                <c:pt idx="7">
                  <c:v>2006.0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30.0</c:v>
                </c:pt>
                <c:pt idx="1">
                  <c:v>69.0</c:v>
                </c:pt>
                <c:pt idx="2">
                  <c:v>61.0</c:v>
                </c:pt>
                <c:pt idx="3">
                  <c:v>63.0</c:v>
                </c:pt>
                <c:pt idx="4">
                  <c:v>24.0</c:v>
                </c:pt>
                <c:pt idx="5">
                  <c:v>17.0</c:v>
                </c:pt>
                <c:pt idx="6">
                  <c:v>26.0</c:v>
                </c:pt>
                <c:pt idx="7">
                  <c:v>56.0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SIPPING</c:v>
                </c:pt>
              </c:strCache>
            </c:strRef>
          </c:tx>
          <c:spPr>
            <a:solidFill>
              <a:srgbClr val="DD2D32"/>
            </a:solidFill>
            <a:ln w="12695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 formatCode="0">
                  <c:v>2004.0</c:v>
                </c:pt>
                <c:pt idx="6">
                  <c:v>2005.0</c:v>
                </c:pt>
                <c:pt idx="7">
                  <c:v>2006.0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5.0</c:v>
                </c:pt>
                <c:pt idx="1">
                  <c:v>1.0</c:v>
                </c:pt>
                <c:pt idx="2">
                  <c:v>20.0</c:v>
                </c:pt>
                <c:pt idx="3">
                  <c:v>51.0</c:v>
                </c:pt>
                <c:pt idx="4">
                  <c:v>52.0</c:v>
                </c:pt>
                <c:pt idx="5">
                  <c:v>54.0</c:v>
                </c:pt>
                <c:pt idx="6">
                  <c:v>62.0</c:v>
                </c:pt>
                <c:pt idx="7">
                  <c:v>75.0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SIMPLE</c:v>
                </c:pt>
              </c:strCache>
            </c:strRef>
          </c:tx>
          <c:spPr>
            <a:solidFill>
              <a:srgbClr val="FFF58C"/>
            </a:solidFill>
            <a:ln w="12695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 formatCode="0">
                  <c:v>2004.0</c:v>
                </c:pt>
                <c:pt idx="6">
                  <c:v>2005.0</c:v>
                </c:pt>
                <c:pt idx="7">
                  <c:v>2006.0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8.0</c:v>
                </c:pt>
                <c:pt idx="3">
                  <c:v>20.0</c:v>
                </c:pt>
                <c:pt idx="4">
                  <c:v>30.0</c:v>
                </c:pt>
                <c:pt idx="5">
                  <c:v>30.0</c:v>
                </c:pt>
                <c:pt idx="6">
                  <c:v>15.0</c:v>
                </c:pt>
                <c:pt idx="7">
                  <c:v>9.0</c:v>
                </c:pt>
              </c:numCache>
            </c:numRef>
          </c:val>
        </c:ser>
        <c:gapDepth val="0"/>
        <c:shape val="box"/>
        <c:axId val="653193176"/>
        <c:axId val="652815960"/>
        <c:axId val="0"/>
      </c:bar3DChart>
      <c:catAx>
        <c:axId val="653193176"/>
        <c:scaling>
          <c:orientation val="minMax"/>
        </c:scaling>
        <c:axPos val="b"/>
        <c:numFmt formatCode="General" sourceLinked="1"/>
        <c:tickLblPos val="low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652815960"/>
        <c:crosses val="autoZero"/>
        <c:auto val="1"/>
        <c:lblAlgn val="ctr"/>
        <c:lblOffset val="100"/>
        <c:tickLblSkip val="2"/>
        <c:tickMarkSkip val="1"/>
      </c:catAx>
      <c:valAx>
        <c:axId val="652815960"/>
        <c:scaling>
          <c:orientation val="minMax"/>
        </c:scaling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65319317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62105263157895"/>
          <c:y val="0.343096234309623"/>
          <c:w val="0.229473684210526"/>
          <c:h val="0.317991631799163"/>
        </c:manualLayout>
      </c:layout>
      <c:spPr>
        <a:noFill/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6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5482809698293"/>
          <c:y val="0.0435231642556308"/>
          <c:w val="0.753556342090902"/>
          <c:h val="0.82154494958743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SIP</c:v>
                </c:pt>
              </c:strCache>
            </c:strRef>
          </c:tx>
          <c:spPr>
            <a:solidFill>
              <a:srgbClr val="63AAFE"/>
            </a:solidFill>
            <a:ln w="12725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2.0</c:v>
                </c:pt>
                <c:pt idx="1">
                  <c:v>14.0</c:v>
                </c:pt>
                <c:pt idx="2">
                  <c:v>6.0</c:v>
                </c:pt>
                <c:pt idx="3">
                  <c:v>10.0</c:v>
                </c:pt>
                <c:pt idx="4">
                  <c:v>5.0</c:v>
                </c:pt>
                <c:pt idx="5">
                  <c:v>9.0</c:v>
                </c:pt>
                <c:pt idx="6">
                  <c:v>3.0</c:v>
                </c:pt>
                <c:pt idx="7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SIPPING</c:v>
                </c:pt>
              </c:strCache>
            </c:strRef>
          </c:tx>
          <c:spPr>
            <a:solidFill>
              <a:srgbClr val="DD2D32"/>
            </a:solidFill>
            <a:ln w="12725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2.0</c:v>
                </c:pt>
                <c:pt idx="3">
                  <c:v>7.0</c:v>
                </c:pt>
                <c:pt idx="4">
                  <c:v>5.0</c:v>
                </c:pt>
                <c:pt idx="5">
                  <c:v>11.0</c:v>
                </c:pt>
                <c:pt idx="6">
                  <c:v>1.0</c:v>
                </c:pt>
                <c:pt idx="7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SIMPLE</c:v>
                </c:pt>
              </c:strCache>
            </c:strRef>
          </c:tx>
          <c:spPr>
            <a:solidFill>
              <a:srgbClr val="FFF58C"/>
            </a:solidFill>
            <a:ln w="12725">
              <a:solidFill>
                <a:srgbClr val="000000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3.0</c:v>
                </c:pt>
                <c:pt idx="4">
                  <c:v>1.0</c:v>
                </c:pt>
                <c:pt idx="5">
                  <c:v>7.0</c:v>
                </c:pt>
                <c:pt idx="6">
                  <c:v>6.0</c:v>
                </c:pt>
                <c:pt idx="7">
                  <c:v>5.0</c:v>
                </c:pt>
              </c:numCache>
            </c:numRef>
          </c:val>
        </c:ser>
        <c:gapDepth val="0"/>
        <c:shape val="box"/>
        <c:axId val="506406792"/>
        <c:axId val="652516536"/>
        <c:axId val="0"/>
      </c:bar3DChart>
      <c:catAx>
        <c:axId val="506406792"/>
        <c:scaling>
          <c:orientation val="minMax"/>
        </c:scaling>
        <c:axPos val="b"/>
        <c:numFmt formatCode="General" sourceLinked="1"/>
        <c:tickLblPos val="low"/>
        <c:spPr>
          <a:ln w="31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4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652516536"/>
        <c:crosses val="autoZero"/>
        <c:auto val="1"/>
        <c:lblAlgn val="ctr"/>
        <c:lblOffset val="100"/>
        <c:tickLblSkip val="2"/>
        <c:tickMarkSkip val="1"/>
      </c:catAx>
      <c:valAx>
        <c:axId val="652516536"/>
        <c:scaling>
          <c:orientation val="minMax"/>
        </c:scaling>
        <c:axPos val="l"/>
        <c:majorGridlines>
          <c:spPr>
            <a:ln w="31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4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06406792"/>
        <c:crosses val="autoZero"/>
        <c:crossBetween val="between"/>
      </c:valAx>
      <c:spPr>
        <a:noFill/>
        <a:ln w="25450">
          <a:noFill/>
        </a:ln>
      </c:spPr>
    </c:plotArea>
    <c:legend>
      <c:legendPos val="r"/>
      <c:layout>
        <c:manualLayout>
          <c:xMode val="edge"/>
          <c:yMode val="edge"/>
          <c:x val="0.849533141030638"/>
          <c:y val="0.00068696486934906"/>
          <c:w val="0.148673392063616"/>
          <c:h val="0.320675105485232"/>
        </c:manualLayout>
      </c:layout>
      <c:spPr>
        <a:noFill/>
        <a:ln w="3181">
          <a:solidFill>
            <a:srgbClr val="000000"/>
          </a:solidFill>
          <a:prstDash val="solid"/>
        </a:ln>
      </c:spPr>
      <c:txPr>
        <a:bodyPr/>
        <a:lstStyle/>
        <a:p>
          <a:pPr>
            <a:defRPr sz="1658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4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92086330935252"/>
          <c:y val="0.0686274509803921"/>
          <c:w val="0.847482014388489"/>
          <c:h val="0.868627450980392"/>
        </c:manualLayout>
      </c:layout>
      <c:barChart>
        <c:barDir val="col"/>
        <c:grouping val="clustered"/>
        <c:ser>
          <c:idx val="1"/>
          <c:order val="0"/>
          <c:tx>
            <c:strRef>
              <c:f>Sheet1!$C$11</c:f>
              <c:strCache>
                <c:ptCount val="1"/>
                <c:pt idx="0">
                  <c:v>response time 2,500 req/sec</c:v>
                </c:pt>
              </c:strCache>
            </c:strRef>
          </c:tx>
          <c:spPr>
            <a:solidFill>
              <a:srgbClr val="DD2D32"/>
            </a:solidFill>
            <a:ln w="4845">
              <a:solidFill>
                <a:srgbClr val="000000"/>
              </a:solidFill>
              <a:prstDash val="solid"/>
            </a:ln>
          </c:spPr>
          <c:cat>
            <c:strRef>
              <c:f>Sheet1!$B$13:$B$16</c:f>
              <c:strCache>
                <c:ptCount val="4"/>
                <c:pt idx="0">
                  <c:v>transaction</c:v>
                </c:pt>
                <c:pt idx="1">
                  <c:v>persistent w/setup</c:v>
                </c:pt>
                <c:pt idx="2">
                  <c:v>persistent w/o setup</c:v>
                </c:pt>
                <c:pt idx="3">
                  <c:v>UDP</c:v>
                </c:pt>
              </c:strCache>
            </c:strRef>
          </c:cat>
          <c:val>
            <c:numRef>
              <c:f>Sheet1!$C$13:$C$16</c:f>
              <c:numCache>
                <c:formatCode>General</c:formatCode>
                <c:ptCount val="4"/>
                <c:pt idx="0">
                  <c:v>0.39</c:v>
                </c:pt>
                <c:pt idx="1">
                  <c:v>0.39</c:v>
                </c:pt>
                <c:pt idx="2">
                  <c:v>0.25</c:v>
                </c:pt>
                <c:pt idx="3">
                  <c:v>0.24</c:v>
                </c:pt>
              </c:numCache>
            </c:numRef>
          </c:val>
        </c:ser>
        <c:ser>
          <c:idx val="0"/>
          <c:order val="1"/>
          <c:tx>
            <c:strRef>
              <c:f>Sheet1!$D$11</c:f>
              <c:strCache>
                <c:ptCount val="1"/>
                <c:pt idx="0">
                  <c:v>response time 14,800 req/sec</c:v>
                </c:pt>
              </c:strCache>
            </c:strRef>
          </c:tx>
          <c:spPr>
            <a:solidFill>
              <a:srgbClr val="63AAFE"/>
            </a:solidFill>
            <a:ln w="4845">
              <a:solidFill>
                <a:srgbClr val="000000"/>
              </a:solidFill>
              <a:prstDash val="solid"/>
            </a:ln>
          </c:spPr>
          <c:cat>
            <c:strRef>
              <c:f>Sheet1!$B$13:$B$16</c:f>
              <c:strCache>
                <c:ptCount val="4"/>
                <c:pt idx="0">
                  <c:v>transaction</c:v>
                </c:pt>
                <c:pt idx="1">
                  <c:v>persistent w/setup</c:v>
                </c:pt>
                <c:pt idx="2">
                  <c:v>persistent w/o setup</c:v>
                </c:pt>
                <c:pt idx="3">
                  <c:v>UDP</c:v>
                </c:pt>
              </c:strCache>
            </c:strRef>
          </c:cat>
          <c:val>
            <c:numRef>
              <c:f>Sheet1!$D$13:$D$16</c:f>
              <c:numCache>
                <c:formatCode>General</c:formatCode>
                <c:ptCount val="4"/>
                <c:pt idx="0">
                  <c:v>0.44</c:v>
                </c:pt>
                <c:pt idx="1">
                  <c:v>0.45</c:v>
                </c:pt>
                <c:pt idx="2">
                  <c:v>0.28</c:v>
                </c:pt>
                <c:pt idx="3">
                  <c:v>0.25</c:v>
                </c:pt>
              </c:numCache>
            </c:numRef>
          </c:val>
        </c:ser>
        <c:axId val="533352776"/>
        <c:axId val="517492024"/>
      </c:barChart>
      <c:lineChart>
        <c:grouping val="standard"/>
        <c:ser>
          <c:idx val="2"/>
          <c:order val="2"/>
          <c:tx>
            <c:strRef>
              <c:f>Sheet1!$E$11</c:f>
              <c:strCache>
                <c:ptCount val="1"/>
                <c:pt idx="0">
                  <c:v>CPU 2,500 req/sec</c:v>
                </c:pt>
              </c:strCache>
            </c:strRef>
          </c:tx>
          <c:spPr>
            <a:ln w="4845">
              <a:solidFill>
                <a:srgbClr val="FFF58C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Sheet1!$B$13:$B$16</c:f>
              <c:strCache>
                <c:ptCount val="4"/>
                <c:pt idx="0">
                  <c:v>transaction</c:v>
                </c:pt>
                <c:pt idx="1">
                  <c:v>persistent w/setup</c:v>
                </c:pt>
                <c:pt idx="2">
                  <c:v>persistent w/o setup</c:v>
                </c:pt>
                <c:pt idx="3">
                  <c:v>UDP</c:v>
                </c:pt>
              </c:strCache>
            </c:strRef>
          </c:cat>
          <c:val>
            <c:numRef>
              <c:f>Sheet1!$E$13:$E$16</c:f>
              <c:numCache>
                <c:formatCode>General</c:formatCode>
                <c:ptCount val="4"/>
                <c:pt idx="0">
                  <c:v>7.0</c:v>
                </c:pt>
                <c:pt idx="1">
                  <c:v>7.0</c:v>
                </c:pt>
                <c:pt idx="2">
                  <c:v>7.0</c:v>
                </c:pt>
                <c:pt idx="3">
                  <c:v>6.3</c:v>
                </c:pt>
              </c:numCache>
            </c:numRef>
          </c:val>
        </c:ser>
        <c:ser>
          <c:idx val="3"/>
          <c:order val="3"/>
          <c:tx>
            <c:strRef>
              <c:f>Sheet1!$F$11</c:f>
              <c:strCache>
                <c:ptCount val="1"/>
                <c:pt idx="0">
                  <c:v>CPU 14,800 req/sec</c:v>
                </c:pt>
              </c:strCache>
            </c:strRef>
          </c:tx>
          <c:spPr>
            <a:ln w="4845">
              <a:solidFill>
                <a:srgbClr val="4EE257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Sheet1!$B$13:$B$16</c:f>
              <c:strCache>
                <c:ptCount val="4"/>
                <c:pt idx="0">
                  <c:v>transaction</c:v>
                </c:pt>
                <c:pt idx="1">
                  <c:v>persistent w/setup</c:v>
                </c:pt>
                <c:pt idx="2">
                  <c:v>persistent w/o setup</c:v>
                </c:pt>
                <c:pt idx="3">
                  <c:v>UDP</c:v>
                </c:pt>
              </c:strCache>
            </c:strRef>
          </c:cat>
          <c:val>
            <c:numRef>
              <c:f>Sheet1!$F$13:$F$16</c:f>
              <c:numCache>
                <c:formatCode>General</c:formatCode>
                <c:ptCount val="4"/>
                <c:pt idx="0">
                  <c:v>43.1</c:v>
                </c:pt>
                <c:pt idx="1">
                  <c:v>30.2</c:v>
                </c:pt>
                <c:pt idx="2">
                  <c:v>15.1</c:v>
                </c:pt>
                <c:pt idx="3">
                  <c:v>10.4</c:v>
                </c:pt>
              </c:numCache>
            </c:numRef>
          </c:val>
        </c:ser>
        <c:marker val="1"/>
        <c:axId val="436355912"/>
        <c:axId val="537737416"/>
      </c:lineChart>
      <c:catAx>
        <c:axId val="53335277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2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7492024"/>
        <c:crosses val="autoZero"/>
        <c:lblAlgn val="ctr"/>
        <c:lblOffset val="100"/>
        <c:tickLblSkip val="1"/>
        <c:tickMarkSkip val="1"/>
      </c:catAx>
      <c:valAx>
        <c:axId val="517492024"/>
        <c:scaling>
          <c:orientation val="minMax"/>
          <c:max val="0.5"/>
        </c:scaling>
        <c:axPos val="l"/>
        <c:title>
          <c:tx>
            <c:rich>
              <a:bodyPr/>
              <a:lstStyle/>
              <a:p>
                <a:pPr>
                  <a:defRPr sz="42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Response time (ms)</a:t>
                </a:r>
              </a:p>
            </c:rich>
          </c:tx>
          <c:layout>
            <c:manualLayout>
              <c:xMode val="edge"/>
              <c:yMode val="edge"/>
              <c:x val="0.018705035971223"/>
              <c:y val="0.401960784313725"/>
            </c:manualLayout>
          </c:layout>
          <c:spPr>
            <a:noFill/>
            <a:ln w="9689">
              <a:noFill/>
            </a:ln>
          </c:spPr>
        </c:title>
        <c:numFmt formatCode="General" sourceLinked="1"/>
        <c:majorTickMark val="cross"/>
        <c:tickLblPos val="nextTo"/>
        <c:spPr>
          <a:ln w="12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3352776"/>
        <c:crosses val="autoZero"/>
        <c:crossBetween val="between"/>
      </c:valAx>
      <c:catAx>
        <c:axId val="436355912"/>
        <c:scaling>
          <c:orientation val="minMax"/>
        </c:scaling>
        <c:delete val="1"/>
        <c:axPos val="b"/>
        <c:tickLblPos val="nextTo"/>
        <c:crossAx val="537737416"/>
        <c:crosses val="autoZero"/>
        <c:lblAlgn val="ctr"/>
        <c:lblOffset val="100"/>
      </c:catAx>
      <c:valAx>
        <c:axId val="537737416"/>
        <c:scaling>
          <c:orientation val="minMax"/>
          <c:max val="100.0"/>
        </c:scaling>
        <c:axPos val="r"/>
        <c:title>
          <c:tx>
            <c:rich>
              <a:bodyPr/>
              <a:lstStyle/>
              <a:p>
                <a:pPr>
                  <a:defRPr sz="42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(%)</a:t>
                </a:r>
              </a:p>
            </c:rich>
          </c:tx>
          <c:layout>
            <c:manualLayout>
              <c:xMode val="edge"/>
              <c:yMode val="edge"/>
              <c:x val="0.975539568345324"/>
              <c:y val="0.454901960784314"/>
            </c:manualLayout>
          </c:layout>
          <c:spPr>
            <a:noFill/>
            <a:ln w="9689">
              <a:noFill/>
            </a:ln>
          </c:spPr>
        </c:title>
        <c:numFmt formatCode="General" sourceLinked="1"/>
        <c:majorTickMark val="cross"/>
        <c:tickLblPos val="nextTo"/>
        <c:spPr>
          <a:ln w="12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6355912"/>
        <c:crosses val="max"/>
        <c:crossBetween val="between"/>
      </c:valAx>
      <c:spPr>
        <a:solidFill>
          <a:srgbClr val="C0C0C0"/>
        </a:solidFill>
        <a:ln w="484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"/>
          <c:y val="0.133333333333333"/>
          <c:w val="0.866187050359712"/>
          <c:h val="0.0294117647058823"/>
        </c:manualLayout>
      </c:layout>
      <c:spPr>
        <a:solidFill>
          <a:srgbClr val="FFFFFF"/>
        </a:solidFill>
        <a:ln w="9689">
          <a:noFill/>
        </a:ln>
      </c:spPr>
      <c:txPr>
        <a:bodyPr/>
        <a:lstStyle/>
        <a:p>
          <a:pPr>
            <a:defRPr sz="3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4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AF042-285E-5C49-A132-E4C9C4BE0F97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87134B-D771-154B-9167-4A129674CCB9}">
      <dgm:prSet/>
      <dgm:spPr/>
      <dgm:t>
        <a:bodyPr/>
        <a:lstStyle/>
        <a:p>
          <a:pPr rtl="0"/>
          <a:r>
            <a:rPr lang="en-US" dirty="0" smtClean="0"/>
            <a:t>SIP-based P2P</a:t>
          </a:r>
          <a:endParaRPr lang="en-US" dirty="0"/>
        </a:p>
      </dgm:t>
    </dgm:pt>
    <dgm:pt modelId="{67C2D5F8-6650-044A-AFF1-D9E6D1B2E25D}" type="parTrans" cxnId="{37CF22B0-185D-C842-9C59-7F469FF90FE9}">
      <dgm:prSet/>
      <dgm:spPr/>
      <dgm:t>
        <a:bodyPr/>
        <a:lstStyle/>
        <a:p>
          <a:endParaRPr lang="en-US"/>
        </a:p>
      </dgm:t>
    </dgm:pt>
    <dgm:pt modelId="{83CDBD60-3EA6-9A4A-90D9-2E1F7E154773}" type="sibTrans" cxnId="{37CF22B0-185D-C842-9C59-7F469FF90FE9}">
      <dgm:prSet/>
      <dgm:spPr/>
      <dgm:t>
        <a:bodyPr/>
        <a:lstStyle/>
        <a:p>
          <a:endParaRPr lang="en-US"/>
        </a:p>
      </dgm:t>
    </dgm:pt>
    <dgm:pt modelId="{F205C0F8-6159-C147-981D-7BD8ADAEEB7B}">
      <dgm:prSet/>
      <dgm:spPr/>
      <dgm:t>
        <a:bodyPr/>
        <a:lstStyle/>
        <a:p>
          <a:pPr rtl="0"/>
          <a:r>
            <a:rPr lang="en-US" dirty="0" smtClean="0"/>
            <a:t>P2PP, ASP, …</a:t>
          </a:r>
          <a:endParaRPr lang="en-US" dirty="0"/>
        </a:p>
      </dgm:t>
    </dgm:pt>
    <dgm:pt modelId="{EAD9CC25-B69F-714A-A33D-4FFA55EAE7A0}" type="parTrans" cxnId="{53AAC390-FA4F-084C-B15E-19BD671A8914}">
      <dgm:prSet/>
      <dgm:spPr/>
      <dgm:t>
        <a:bodyPr/>
        <a:lstStyle/>
        <a:p>
          <a:endParaRPr lang="en-US"/>
        </a:p>
      </dgm:t>
    </dgm:pt>
    <dgm:pt modelId="{65832F19-7503-2346-B856-3153834479CF}" type="sibTrans" cxnId="{53AAC390-FA4F-084C-B15E-19BD671A8914}">
      <dgm:prSet/>
      <dgm:spPr/>
      <dgm:t>
        <a:bodyPr/>
        <a:lstStyle/>
        <a:p>
          <a:endParaRPr lang="en-US"/>
        </a:p>
      </dgm:t>
    </dgm:pt>
    <dgm:pt modelId="{099484F3-540E-804B-96E0-4CCAAD873936}">
      <dgm:prSet/>
      <dgm:spPr/>
      <dgm:t>
        <a:bodyPr/>
        <a:lstStyle/>
        <a:p>
          <a:pPr rtl="0"/>
          <a:r>
            <a:rPr lang="en-US" dirty="0" smtClean="0"/>
            <a:t>RELOAD</a:t>
          </a:r>
          <a:endParaRPr lang="en-US" dirty="0"/>
        </a:p>
      </dgm:t>
    </dgm:pt>
    <dgm:pt modelId="{9DEB0390-D10A-0B48-B4B4-055FCCD4808B}" type="parTrans" cxnId="{6A7D00EB-F967-D346-8944-824EFF3967C8}">
      <dgm:prSet/>
      <dgm:spPr/>
      <dgm:t>
        <a:bodyPr/>
        <a:lstStyle/>
        <a:p>
          <a:endParaRPr lang="en-US"/>
        </a:p>
      </dgm:t>
    </dgm:pt>
    <dgm:pt modelId="{EDC3BAE8-C190-6E44-8B01-7C9B2479754F}" type="sibTrans" cxnId="{6A7D00EB-F967-D346-8944-824EFF3967C8}">
      <dgm:prSet/>
      <dgm:spPr/>
      <dgm:t>
        <a:bodyPr/>
        <a:lstStyle/>
        <a:p>
          <a:endParaRPr lang="en-US"/>
        </a:p>
      </dgm:t>
    </dgm:pt>
    <dgm:pt modelId="{33122B43-3A74-FB4A-93CE-7CDB52526BAE}" type="pres">
      <dgm:prSet presAssocID="{380AF042-285E-5C49-A132-E4C9C4BE0F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F8EC9-50A2-5847-84AE-F77E2D133446}" type="pres">
      <dgm:prSet presAssocID="{380AF042-285E-5C49-A132-E4C9C4BE0F97}" presName="arrow" presStyleLbl="bgShp" presStyleIdx="0" presStyleCnt="1"/>
      <dgm:spPr/>
    </dgm:pt>
    <dgm:pt modelId="{B41B1560-6476-9048-806A-B96ABD45E3BF}" type="pres">
      <dgm:prSet presAssocID="{380AF042-285E-5C49-A132-E4C9C4BE0F97}" presName="linearProcess" presStyleCnt="0"/>
      <dgm:spPr/>
    </dgm:pt>
    <dgm:pt modelId="{A2B3277B-39F0-2B42-B167-970B200443D1}" type="pres">
      <dgm:prSet presAssocID="{0087134B-D771-154B-9167-4A129674CC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BEED-D57F-8B40-92BD-6178480357F6}" type="pres">
      <dgm:prSet presAssocID="{83CDBD60-3EA6-9A4A-90D9-2E1F7E154773}" presName="sibTrans" presStyleCnt="0"/>
      <dgm:spPr/>
    </dgm:pt>
    <dgm:pt modelId="{6BCB4A55-EC7E-264A-8B69-21A078BA7ED0}" type="pres">
      <dgm:prSet presAssocID="{F205C0F8-6159-C147-981D-7BD8ADAEEB7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B89EF-95C1-D943-B0AB-8BC581368935}" type="pres">
      <dgm:prSet presAssocID="{65832F19-7503-2346-B856-3153834479CF}" presName="sibTrans" presStyleCnt="0"/>
      <dgm:spPr/>
    </dgm:pt>
    <dgm:pt modelId="{B8C00853-6CCF-B046-83A2-25727413BC30}" type="pres">
      <dgm:prSet presAssocID="{099484F3-540E-804B-96E0-4CCAAD8739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7E2BF-ABBD-B34C-B231-19C272DA816C}" type="presOf" srcId="{0087134B-D771-154B-9167-4A129674CCB9}" destId="{A2B3277B-39F0-2B42-B167-970B200443D1}" srcOrd="0" destOrd="0" presId="urn:microsoft.com/office/officeart/2005/8/layout/hProcess9"/>
    <dgm:cxn modelId="{6A7D00EB-F967-D346-8944-824EFF3967C8}" srcId="{380AF042-285E-5C49-A132-E4C9C4BE0F97}" destId="{099484F3-540E-804B-96E0-4CCAAD873936}" srcOrd="2" destOrd="0" parTransId="{9DEB0390-D10A-0B48-B4B4-055FCCD4808B}" sibTransId="{EDC3BAE8-C190-6E44-8B01-7C9B2479754F}"/>
    <dgm:cxn modelId="{53AAC390-FA4F-084C-B15E-19BD671A8914}" srcId="{380AF042-285E-5C49-A132-E4C9C4BE0F97}" destId="{F205C0F8-6159-C147-981D-7BD8ADAEEB7B}" srcOrd="1" destOrd="0" parTransId="{EAD9CC25-B69F-714A-A33D-4FFA55EAE7A0}" sibTransId="{65832F19-7503-2346-B856-3153834479CF}"/>
    <dgm:cxn modelId="{37CF22B0-185D-C842-9C59-7F469FF90FE9}" srcId="{380AF042-285E-5C49-A132-E4C9C4BE0F97}" destId="{0087134B-D771-154B-9167-4A129674CCB9}" srcOrd="0" destOrd="0" parTransId="{67C2D5F8-6650-044A-AFF1-D9E6D1B2E25D}" sibTransId="{83CDBD60-3EA6-9A4A-90D9-2E1F7E154773}"/>
    <dgm:cxn modelId="{CDD3775B-EA5D-9F4C-94E2-E3DFE7A937AE}" type="presOf" srcId="{380AF042-285E-5C49-A132-E4C9C4BE0F97}" destId="{33122B43-3A74-FB4A-93CE-7CDB52526BAE}" srcOrd="0" destOrd="0" presId="urn:microsoft.com/office/officeart/2005/8/layout/hProcess9"/>
    <dgm:cxn modelId="{DDC980FE-3320-4A4F-8653-69BA0CF60D33}" type="presOf" srcId="{F205C0F8-6159-C147-981D-7BD8ADAEEB7B}" destId="{6BCB4A55-EC7E-264A-8B69-21A078BA7ED0}" srcOrd="0" destOrd="0" presId="urn:microsoft.com/office/officeart/2005/8/layout/hProcess9"/>
    <dgm:cxn modelId="{38863F50-8E20-EE4E-9F4A-F5A0079E74DE}" type="presOf" srcId="{099484F3-540E-804B-96E0-4CCAAD873936}" destId="{B8C00853-6CCF-B046-83A2-25727413BC30}" srcOrd="0" destOrd="0" presId="urn:microsoft.com/office/officeart/2005/8/layout/hProcess9"/>
    <dgm:cxn modelId="{30BA1703-E768-EF4B-9CBD-E5B3738AC0FC}" type="presParOf" srcId="{33122B43-3A74-FB4A-93CE-7CDB52526BAE}" destId="{23AF8EC9-50A2-5847-84AE-F77E2D133446}" srcOrd="0" destOrd="0" presId="urn:microsoft.com/office/officeart/2005/8/layout/hProcess9"/>
    <dgm:cxn modelId="{85FC359F-A382-6247-AE48-5754B4965F37}" type="presParOf" srcId="{33122B43-3A74-FB4A-93CE-7CDB52526BAE}" destId="{B41B1560-6476-9048-806A-B96ABD45E3BF}" srcOrd="1" destOrd="0" presId="urn:microsoft.com/office/officeart/2005/8/layout/hProcess9"/>
    <dgm:cxn modelId="{1FE2944E-5040-754C-8427-4644AB0EA38E}" type="presParOf" srcId="{B41B1560-6476-9048-806A-B96ABD45E3BF}" destId="{A2B3277B-39F0-2B42-B167-970B200443D1}" srcOrd="0" destOrd="0" presId="urn:microsoft.com/office/officeart/2005/8/layout/hProcess9"/>
    <dgm:cxn modelId="{4B002B31-5430-B74B-B3A4-E653276927EA}" type="presParOf" srcId="{B41B1560-6476-9048-806A-B96ABD45E3BF}" destId="{7E56BEED-D57F-8B40-92BD-6178480357F6}" srcOrd="1" destOrd="0" presId="urn:microsoft.com/office/officeart/2005/8/layout/hProcess9"/>
    <dgm:cxn modelId="{F679233C-E1AB-824D-8909-DD2403D84C5C}" type="presParOf" srcId="{B41B1560-6476-9048-806A-B96ABD45E3BF}" destId="{6BCB4A55-EC7E-264A-8B69-21A078BA7ED0}" srcOrd="2" destOrd="0" presId="urn:microsoft.com/office/officeart/2005/8/layout/hProcess9"/>
    <dgm:cxn modelId="{58A1D3A4-DFF3-1A4F-9CF1-202B78ADED40}" type="presParOf" srcId="{B41B1560-6476-9048-806A-B96ABD45E3BF}" destId="{0F1B89EF-95C1-D943-B0AB-8BC581368935}" srcOrd="3" destOrd="0" presId="urn:microsoft.com/office/officeart/2005/8/layout/hProcess9"/>
    <dgm:cxn modelId="{2B241A9D-979F-D94D-A0EE-30B634C0425B}" type="presParOf" srcId="{B41B1560-6476-9048-806A-B96ABD45E3BF}" destId="{B8C00853-6CCF-B046-83A2-25727413BC30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4" Type="http://schemas.openxmlformats.org/officeDocument/2006/relationships/image" Target="../media/image35.emf"/><Relationship Id="rId10" Type="http://schemas.openxmlformats.org/officeDocument/2006/relationships/image" Target="../media/image41.emf"/><Relationship Id="rId5" Type="http://schemas.openxmlformats.org/officeDocument/2006/relationships/image" Target="../media/image36.emf"/><Relationship Id="rId7" Type="http://schemas.openxmlformats.org/officeDocument/2006/relationships/image" Target="../media/image38.emf"/><Relationship Id="rId11" Type="http://schemas.openxmlformats.org/officeDocument/2006/relationships/image" Target="../media/image42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9" Type="http://schemas.openxmlformats.org/officeDocument/2006/relationships/image" Target="../media/image40.emf"/><Relationship Id="rId3" Type="http://schemas.openxmlformats.org/officeDocument/2006/relationships/image" Target="../media/image34.emf"/><Relationship Id="rId6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5B2BC7-5F27-A846-B750-F0C7971E4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80AC0-19EB-9E46-8083-8F08A7048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50000"/>
      </a:spcAft>
      <a:buFont typeface="Wingdings" charset="2"/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08632-9BA4-0146-A559-BB2DAF08340D}" type="slidenum">
              <a:rPr lang="en-US"/>
              <a:pPr/>
              <a:t>1</a:t>
            </a:fld>
            <a:endParaRPr 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798C2-6EA6-764C-AEB9-2323FDE56CCE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6E581-D6A7-694B-9FD7-330052408B20}" type="slidenum">
              <a:rPr lang="en-US"/>
              <a:pPr/>
              <a:t>13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5A9F0-06DD-8742-8747-34E5B4EE8C34}" type="slidenum">
              <a:rPr lang="en-US"/>
              <a:pPr/>
              <a:t>14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E87A4-3B44-184F-9162-6C1FA8115BB4}" type="slidenum">
              <a:rPr lang="en-US"/>
              <a:pPr/>
              <a:t>15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C5FC7-D9E9-7D4D-943E-B8C6C3BB2D88}" type="slidenum">
              <a:rPr lang="en-US"/>
              <a:pPr/>
              <a:t>19</a:t>
            </a:fld>
            <a:endParaRPr 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9721F-0B70-C544-95C5-C1205705BD64}" type="slidenum">
              <a:rPr lang="en-US"/>
              <a:pPr/>
              <a:t>20</a:t>
            </a:fld>
            <a:endParaRPr lang="en-US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149DC-0C6A-BF46-97DE-73BD86202EBD}" type="slidenum">
              <a:rPr lang="en-US"/>
              <a:pPr/>
              <a:t>21</a:t>
            </a:fld>
            <a:endParaRPr lang="en-US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59528-1BB4-1F4D-99DC-E6E4FC0A529D}" type="slidenum">
              <a:rPr lang="en-US"/>
              <a:pPr/>
              <a:t>36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C177C-106F-D945-8E3A-824168ADA34B}" type="slidenum">
              <a:rPr lang="en-US"/>
              <a:pPr/>
              <a:t>37</a:t>
            </a:fld>
            <a:endParaRPr lang="en-US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12F61-74C2-3E45-86DB-1D6FDFA66A8D}" type="slidenum">
              <a:rPr lang="en-US"/>
              <a:pPr/>
              <a:t>38</a:t>
            </a:fld>
            <a:endParaRPr lang="en-US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C1884-CE0B-5945-BB14-7F69253AE9C5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F1FB3-C047-7845-854F-350FEAB79C0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D6596-3692-4541-B127-5A96231DB85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Rectangle 2"/>
          <p:cNvSpPr>
            <a:spLocks noChangeArrowheads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47F40-87D6-6543-9AE5-5D817C2CD6C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ChangeArrowheads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9BC0C-2667-9448-B5B5-DEB8041A756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Hard to obtain statistics for this user annoyance though.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http://www.opendht.org/servers.txt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778FE-629D-924B-8398-6D55D57D2421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CD3AA-1386-4140-9E6B-4B3D6942B6B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Planet Lab alive nodes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http://summer.cs.princeton.edu/status/tabulator.cgi?table=table_nodeviewshort&amp;select=%27resptime%20%3E%200%27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15066-8DE1-B840-AC83-F517B9DCC2E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0226F-EBBB-F64E-BB94-84A8A7D7151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Session Traversal Utilities for (NAT)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Interactive connectivity establishment (ICE)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Security mechanisms in progress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F9BA8-ED8E-7443-8170-B2AB6896125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ABCB9-CC17-C94F-A2F8-479EFF33B74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53423-DEC0-134F-9053-EDBAA619BC7B}" type="slidenum">
              <a:rPr lang="en-US"/>
              <a:pPr/>
              <a:t>3</a:t>
            </a:fld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33A95-4FC1-5441-BB12-0738DA24DA0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Someone trying their own protocol with our bootstrap server, probably to create a buffer overflow.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879E9-51B6-F142-810E-3439FB209633}" type="slidenum">
              <a:rPr lang="en-US"/>
              <a:pPr/>
              <a:t>4</a:t>
            </a:fld>
            <a:endParaRPr lang="en-US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6CC7B-E867-4F4A-949E-227812430678}" type="slidenum">
              <a:rPr lang="en-US"/>
              <a:pPr/>
              <a:t>5</a:t>
            </a:fld>
            <a:endParaRPr lang="en-US"/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F4328-6D7F-FD4E-9F12-E14B3D737F4D}" type="slidenum">
              <a:rPr lang="en-US"/>
              <a:pPr/>
              <a:t>6</a:t>
            </a:fld>
            <a:endParaRPr lang="en-US"/>
          </a:p>
        </p:txBody>
      </p:sp>
      <p:sp>
        <p:nvSpPr>
          <p:cNvPr id="2058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D00D1-87E8-EF48-A428-6BC1C2B28DA5}" type="slidenum">
              <a:rPr lang="en-US"/>
              <a:pPr/>
              <a:t>8</a:t>
            </a:fld>
            <a:endParaRPr lang="en-US"/>
          </a:p>
        </p:txBody>
      </p:sp>
      <p:sp>
        <p:nvSpPr>
          <p:cNvPr id="2078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D5E42-AF22-F948-B6D0-5F2C5ABA29F0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1F7A8-1764-0D4E-B034-488D621440C8}" type="slidenum">
              <a:rPr lang="en-US"/>
              <a:pPr/>
              <a:t>11</a:t>
            </a:fld>
            <a:endParaRPr lang="en-US"/>
          </a:p>
        </p:txBody>
      </p:sp>
      <p:sp>
        <p:nvSpPr>
          <p:cNvPr id="219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https://lists.cs.columbia.edu/pipermail/sip-implementors/2006-October/014489.html</a:t>
            </a:r>
          </a:p>
          <a:p>
            <a:r>
              <a:rPr lang="en-US"/>
              <a:t>http://www.sipfoundry.org/sip-forum-test-framework/sip-forum-test-framework-sftf.html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936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A4CC42-C7C6-C349-BFCF-54A6AF2C50C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9751" name="Picture 7" descr="csc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4867275"/>
            <a:ext cx="1268413" cy="1025525"/>
          </a:xfrm>
          <a:prstGeom prst="rect">
            <a:avLst/>
          </a:prstGeom>
          <a:noFill/>
        </p:spPr>
      </p:pic>
      <p:sp>
        <p:nvSpPr>
          <p:cNvPr id="159752" name="Line 8"/>
          <p:cNvSpPr>
            <a:spLocks noChangeShapeType="1"/>
          </p:cNvSpPr>
          <p:nvPr userDrawn="1"/>
        </p:nvSpPr>
        <p:spPr bwMode="auto">
          <a:xfrm>
            <a:off x="469900" y="2193925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9753" name="Picture 9" descr="IRT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841875"/>
            <a:ext cx="1052512" cy="9382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A32577-5109-F541-9FD8-05D310F68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57163"/>
            <a:ext cx="2058987" cy="596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157163"/>
            <a:ext cx="6027738" cy="596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55AD04-23D2-1547-B625-B92C9A278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7163"/>
            <a:ext cx="82296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1A721CD-9DA1-474D-A708-7D32790CB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7163"/>
            <a:ext cx="82296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B82A2C3-1B4A-6A4B-ACD0-F9FD57C95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5D83-CF5F-B140-9F04-F327B977D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63A8-51EE-5747-A61E-958316179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6400800" cy="1219200"/>
          </a:xfrm>
        </p:spPr>
        <p:txBody>
          <a:bodyPr/>
          <a:lstStyle>
            <a:lvl1pPr marL="0" indent="0"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420739" name="Picture 7" descr="cs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0740" name="Picture 9" descr="IR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990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0741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2371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207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447800"/>
          </a:xfrm>
        </p:spPr>
        <p:txBody>
          <a:bodyPr lIns="91440" tIns="45720" rIns="91440" bIns="45720"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1F8E6A-ADAF-E041-ACC8-A27AC281E38B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81C3A4D9-3CAC-414E-A9BE-EBBFEBCA3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906C7C-A9A5-864A-A71B-38CBCF66267B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C56839E7-590F-0544-B1E3-A6139484E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93F8DF-A2B2-1546-9D61-7688AE3E6005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518C6B4F-4D24-E84E-98A5-D1362881C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AAE5D9-29E3-0245-9567-3BE148E39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75B1C3-8C6C-3C46-93F0-43DC73FF3322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44960DE-F5FD-E94D-B50F-816520F30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F48ACE-295E-2A49-864A-91222871830C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563FAD1-99A3-EC41-BC09-7A13333B8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4B809-5963-A548-90EC-5C7FE3F1B5A5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BE38927-991B-6B4E-9268-86CBD99FA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D0132D-FF25-0C40-8DA8-CAE9F0190933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D861F9F-82E4-E147-9485-DB1ABFECE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619DFD-24D7-E54F-9B4A-9241E7DDF440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6F610914-DA88-BF40-A913-37F76873B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6557E8-1FED-1E48-8A9F-0785875F965C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7266B40-DB2E-624A-8E57-5DF8CE5C9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2606F9-0AFE-0E4A-9943-0549F29FFB3B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6BF9B8CA-33CB-A54D-A739-6738D5B4A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337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 smtClean="0"/>
            </a:lvl1pPr>
          </a:lstStyle>
          <a:p>
            <a:fld id="{F7662079-2A5E-2340-B226-98A7980607B9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5BAC62BF-4F04-E042-91CD-A69B28DB7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 smtClean="0"/>
            </a:lvl1pPr>
          </a:lstStyle>
          <a:p>
            <a:fld id="{0636EA68-6ACD-D049-99AD-796C3674B676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7D4EA5E-B012-B14A-9811-7253DA090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 smtClean="0"/>
            </a:lvl1pPr>
          </a:lstStyle>
          <a:p>
            <a:fld id="{959D5FBD-03AF-9A4F-8C8A-44CAFB70D959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6F2C9454-BE12-1740-B40A-9725B5F3A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84EA9C-FDA0-1042-9F24-FCCC20CBD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 smtClean="0"/>
            </a:lvl1pPr>
          </a:lstStyle>
          <a:p>
            <a:fld id="{AFFC0C36-FA45-3E41-86A1-A1E8BA08C822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23396366-BE51-A04A-8172-19888D34E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4D9CB0-3FED-6349-85F7-918F2BB29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40B49D-4313-F84E-B726-9F0C24607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24642B-C498-9541-AB63-FE496AB2A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51B11-1037-1349-B160-7E43A0D52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EB71C9-3F31-664A-92FD-F156EC637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0BE4EF-2B36-C843-9CF0-57F995F18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8.xml"/><Relationship Id="rId1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57163"/>
            <a:ext cx="8229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62BA63BD-9484-AE4D-93C7-73C84A56B2C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71" name="Picture 7" descr="cscu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859713" y="142875"/>
            <a:ext cx="838200" cy="677863"/>
          </a:xfrm>
          <a:prstGeom prst="rect">
            <a:avLst/>
          </a:prstGeom>
          <a:noFill/>
        </p:spPr>
      </p:pic>
      <p:sp>
        <p:nvSpPr>
          <p:cNvPr id="11272" name="Line 8"/>
          <p:cNvSpPr>
            <a:spLocks noChangeShapeType="1"/>
          </p:cNvSpPr>
          <p:nvPr userDrawn="1"/>
        </p:nvSpPr>
        <p:spPr bwMode="auto">
          <a:xfrm>
            <a:off x="466725" y="985838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80" r:id="rId14"/>
    <p:sldLayoutId id="2147483681" r:id="rId1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1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419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4B0717CA-D0F4-6F44-9348-A8ADD5653BB2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2419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77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Charles Shen</a:t>
            </a:r>
            <a:endParaRPr lang="en-US"/>
          </a:p>
        </p:txBody>
      </p:sp>
      <p:sp>
        <p:nvSpPr>
          <p:cNvPr id="2419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Slide </a:t>
            </a:r>
            <a:fld id="{CCBB0635-157A-1D46-8C71-063865852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53975" cmpd="thickThin">
            <a:solidFill>
              <a:srgbClr val="EE003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19720" name="Picture 7" descr="cscu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72400" y="6477000"/>
            <a:ext cx="838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9721" name="Picture 9" descr="IRT_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3400" y="6477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9722" name="Rectangle 10"/>
          <p:cNvSpPr>
            <a:spLocks noChangeArrowheads="1"/>
          </p:cNvSpPr>
          <p:nvPr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19723" name="Rectangle 11"/>
          <p:cNvSpPr>
            <a:spLocks noChangeArrowheads="1"/>
          </p:cNvSpPr>
          <p:nvPr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19724" name="Rectangle 12"/>
          <p:cNvSpPr>
            <a:spLocks noChangeArrowheads="1"/>
          </p:cNvSpPr>
          <p:nvPr userDrawn="1"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28638" indent="-238125" algn="l" rtl="0" eaLnBrk="0" fontAlgn="base" hangingPunct="0">
        <a:spcBef>
          <a:spcPct val="30000"/>
        </a:spcBef>
        <a:spcAft>
          <a:spcPct val="0"/>
        </a:spcAft>
        <a:buClr>
          <a:srgbClr val="969696"/>
        </a:buClr>
        <a:buFont typeface="Wingdings" charset="2"/>
        <a:buChar char="§"/>
        <a:tabLst>
          <a:tab pos="3946525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808038" indent="-165100" algn="l" rtl="0" eaLnBrk="0" fontAlgn="base" hangingPunct="0">
        <a:spcBef>
          <a:spcPct val="30000"/>
        </a:spcBef>
        <a:spcAft>
          <a:spcPct val="0"/>
        </a:spcAft>
        <a:buClr>
          <a:srgbClr val="969696"/>
        </a:buClr>
        <a:buFont typeface="Wingdings" charset="2"/>
        <a:buChar char=""/>
        <a:tabLst>
          <a:tab pos="3946525" algn="l"/>
        </a:tabLst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506538" indent="-1682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4pPr>
      <a:lvl5pPr marL="1854200" indent="-1682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5pPr>
      <a:lvl6pPr marL="2311400" indent="-1682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6pPr>
      <a:lvl7pPr marL="2768600" indent="-1682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7pPr>
      <a:lvl8pPr marL="3225800" indent="-1682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8pPr>
      <a:lvl9pPr marL="3683000" indent="-1682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mailto:hgs@cs.columbi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Relationship Id="rId5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3" Type="http://schemas.openxmlformats.org/officeDocument/2006/relationships/oleObject" Target="../embeddings/oleObject2.bin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d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.bin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23.emf"/><Relationship Id="rId5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3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5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7.bin"/><Relationship Id="rId4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9" Type="http://schemas.openxmlformats.org/officeDocument/2006/relationships/oleObject" Target="../embeddings/oleObject12.bin"/><Relationship Id="rId3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6" Type="http://schemas.openxmlformats.org/officeDocument/2006/relationships/image" Target="../media/image48.pd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3.xml"/><Relationship Id="rId6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SIP</a:t>
            </a:r>
            <a:r>
              <a:rPr lang="en-US" dirty="0" smtClean="0"/>
              <a:t> - standards and technologies</a:t>
            </a:r>
            <a:br>
              <a:rPr lang="en-US" dirty="0" smtClean="0"/>
            </a:br>
            <a:r>
              <a:rPr lang="en-US" dirty="0" smtClean="0"/>
              <a:t>A snapshot</a:t>
            </a:r>
            <a:endParaRPr lang="en-US" dirty="0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7"/>
            <a:ext cx="6400800" cy="1910719"/>
          </a:xfrm>
        </p:spPr>
        <p:txBody>
          <a:bodyPr/>
          <a:lstStyle/>
          <a:p>
            <a:r>
              <a:rPr lang="en-US" sz="1800" dirty="0"/>
              <a:t>Henning Schulzrinne</a:t>
            </a:r>
          </a:p>
          <a:p>
            <a:r>
              <a:rPr lang="en-US" sz="1200" dirty="0"/>
              <a:t>Dept. of Computer Science, Columbia University, New York</a:t>
            </a:r>
            <a:endParaRPr lang="en-US" sz="1800" dirty="0"/>
          </a:p>
          <a:p>
            <a:r>
              <a:rPr lang="en-US" sz="1400" i="1" dirty="0">
                <a:hlinkClick r:id="rId3"/>
              </a:rPr>
              <a:t>hgs@cs.columbia.edu</a:t>
            </a:r>
            <a:endParaRPr lang="en-US" sz="1400" i="1" dirty="0"/>
          </a:p>
          <a:p>
            <a:endParaRPr lang="en-US" sz="1400" i="1" dirty="0" smtClean="0"/>
          </a:p>
          <a:p>
            <a:r>
              <a:rPr lang="en-US" sz="1400" dirty="0" smtClean="0"/>
              <a:t>Joint Techs VoIP Workshop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A&amp;M University</a:t>
            </a:r>
            <a:endParaRPr lang="en-US" sz="1400" dirty="0" smtClean="0"/>
          </a:p>
          <a:p>
            <a:r>
              <a:rPr lang="en-US" sz="1400" dirty="0"/>
              <a:t>February </a:t>
            </a:r>
            <a:r>
              <a:rPr lang="en-US" sz="1400" dirty="0" smtClean="0"/>
              <a:t>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824A-0854-AA42-89AD-A5A19153959E}" type="slidenum">
              <a:rPr lang="en-US"/>
              <a:pPr/>
              <a:t>10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issues: Configuration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65138" indent="-465138"/>
            <a:r>
              <a:rPr lang="en-US" sz="2000"/>
              <a:t>Ideally, should only need a user name and some credential</a:t>
            </a:r>
          </a:p>
          <a:p>
            <a:pPr marL="966788" lvl="1"/>
            <a:r>
              <a:rPr lang="en-US" sz="2000"/>
              <a:t>password, USB key, host identity (MAC address), …</a:t>
            </a:r>
          </a:p>
          <a:p>
            <a:pPr marL="465138" indent="-465138"/>
            <a:r>
              <a:rPr lang="en-US" sz="2000"/>
              <a:t>More than DHCP: device needs to get</a:t>
            </a:r>
          </a:p>
          <a:p>
            <a:pPr marL="966788" lvl="1"/>
            <a:r>
              <a:rPr lang="en-US" sz="2000"/>
              <a:t>SIP-level information (outbound proxy, timers)</a:t>
            </a:r>
          </a:p>
          <a:p>
            <a:pPr marL="966788" lvl="1"/>
            <a:r>
              <a:rPr lang="en-US" sz="2000"/>
              <a:t>policy information (“sorry, no video”)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Multiple sources of configuration information</a:t>
            </a:r>
          </a:p>
          <a:p>
            <a:pPr lvl="1"/>
            <a:r>
              <a:rPr lang="en-US" sz="1600" dirty="0"/>
              <a:t>local network (hotel proxy)</a:t>
            </a:r>
          </a:p>
          <a:p>
            <a:pPr lvl="1"/>
            <a:r>
              <a:rPr lang="en-US" sz="1600" dirty="0"/>
              <a:t>voice service provider (off-network)</a:t>
            </a:r>
          </a:p>
          <a:p>
            <a:r>
              <a:rPr lang="en-US" sz="1600" dirty="0"/>
              <a:t>Configuration information may change</a:t>
            </a:r>
          </a:p>
          <a:p>
            <a:r>
              <a:rPr lang="en-US" sz="1600" dirty="0"/>
              <a:t>Needs to allow no-touch deployment of thousands of devices</a:t>
            </a:r>
          </a:p>
          <a:p>
            <a:r>
              <a:rPr lang="en-US" sz="1600" dirty="0"/>
              <a:t>SIP configuration framework</a:t>
            </a:r>
          </a:p>
          <a:p>
            <a:pPr lvl="1"/>
            <a:r>
              <a:rPr lang="en-US" sz="1600" dirty="0"/>
              <a:t>has been languishing for years</a:t>
            </a:r>
          </a:p>
          <a:p>
            <a:pPr lvl="1"/>
            <a:r>
              <a:rPr lang="en-US" sz="1600" dirty="0"/>
              <a:t>currently being rewritten to reduce </a:t>
            </a:r>
            <a:r>
              <a:rPr lang="en-US" sz="1600" dirty="0" smtClean="0"/>
              <a:t>complexity</a:t>
            </a:r>
          </a:p>
          <a:p>
            <a:pPr lvl="1"/>
            <a:r>
              <a:rPr lang="en-US" sz="1600" dirty="0" smtClean="0"/>
              <a:t>SIP Forum effort – convergence?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8251-A746-9541-98EE-DF2664EFCC75}" type="slidenum">
              <a:rPr lang="en-US"/>
              <a:pPr/>
              <a:t>11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Interoperability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37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Generally no interoperability problems for basic SIP functionality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basic call, digest registration, call transfer, voice mail</a:t>
            </a:r>
          </a:p>
          <a:p>
            <a:pPr>
              <a:lnSpc>
                <a:spcPct val="90000"/>
              </a:lnSpc>
            </a:pPr>
            <a:r>
              <a:rPr lang="en-US" sz="2000"/>
              <a:t>Weaker in advanced scenarios and backward compatibility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handling TCP, TLS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NAT support (symmetric RTP, ICE, STUN, ...)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multipart bodies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SIP torture tests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call transfer, call pick-up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video and voice codec interoperability (H.264, anything beyond G.711)</a:t>
            </a:r>
          </a:p>
          <a:p>
            <a:pPr>
              <a:lnSpc>
                <a:spcPct val="90000"/>
              </a:lnSpc>
            </a:pPr>
            <a:r>
              <a:rPr lang="en-US" sz="2000"/>
              <a:t>SIPit useful, but no equivalent of WiFi certification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most implementations still single-vendor (enterprise, carrier) or vendor-supplied (VSP)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SFTF (test framework) still limited</a:t>
            </a:r>
          </a:p>
          <a:p>
            <a:pPr>
              <a:lnSpc>
                <a:spcPct val="90000"/>
              </a:lnSpc>
            </a:pPr>
            <a:r>
              <a:rPr lang="en-US" sz="2000"/>
              <a:t>Need profiles to guide implementers</a:t>
            </a:r>
          </a:p>
        </p:txBody>
      </p:sp>
      <p:pic>
        <p:nvPicPr>
          <p:cNvPr id="218116" name="Picture 4" descr="sipconn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850" y="5102225"/>
            <a:ext cx="1925638" cy="365125"/>
          </a:xfrm>
          <a:prstGeom prst="rect">
            <a:avLst/>
          </a:prstGeom>
          <a:noFill/>
        </p:spPr>
      </p:pic>
      <p:pic>
        <p:nvPicPr>
          <p:cNvPr id="218117" name="Picture 5" descr="sipit-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0225" y="3184525"/>
            <a:ext cx="1352550" cy="492125"/>
          </a:xfrm>
          <a:prstGeom prst="rect">
            <a:avLst/>
          </a:prstGeom>
          <a:noFill/>
        </p:spPr>
      </p:pic>
      <p:pic>
        <p:nvPicPr>
          <p:cNvPr id="218118" name="Picture 6" descr="header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7413" y="2905125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82E0-25BB-C540-B83D-8D47B3D1F67F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Trouble in Standards Land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990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Proliferation of transition standards: 2.5G, 2.6G, 3.5G, …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true even for emergency calling…</a:t>
            </a:r>
          </a:p>
          <a:p>
            <a:pPr>
              <a:lnSpc>
                <a:spcPct val="90000"/>
              </a:lnSpc>
            </a:pPr>
            <a:r>
              <a:rPr lang="en-US" sz="1800"/>
              <a:t>Splintering of standardization efforts across SDOs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primary: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IEEE, IETF, W3C, OASIS, ISO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architectural: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PacketCable, ETSI, 3GPP, 3GPP2, OMA, UMA, ATIS, …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specialized: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NENA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operational, marketing: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SIP Forum, IPCC, …</a:t>
            </a:r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6400800" y="1600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>
                <a:latin typeface="Tahoma" charset="0"/>
              </a:rPr>
              <a:t>OASIS</a:t>
            </a:r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6400800" y="36576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>
                <a:latin typeface="Tahoma" charset="0"/>
              </a:rPr>
              <a:t>IEEE</a:t>
            </a: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>
            <a:off x="6400800" y="29718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>
                <a:latin typeface="Tahoma" charset="0"/>
              </a:rPr>
              <a:t>IETF</a:t>
            </a: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6400800" y="2286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>
                <a:latin typeface="Tahoma" charset="0"/>
              </a:rPr>
              <a:t>W3C</a:t>
            </a:r>
          </a:p>
          <a:p>
            <a:r>
              <a:rPr lang="en-US" sz="1600">
                <a:latin typeface="Tahoma" charset="0"/>
              </a:rPr>
              <a:t>ISO (MPEG)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8185150" y="2971800"/>
            <a:ext cx="1000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Tahoma" charset="0"/>
              </a:rPr>
              <a:t>L2.5-L7</a:t>
            </a:r>
          </a:p>
          <a:p>
            <a:pPr algn="l"/>
            <a:r>
              <a:rPr lang="en-US" sz="1600">
                <a:latin typeface="Tahoma" charset="0"/>
              </a:rPr>
              <a:t>protocols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8229600" y="2286000"/>
            <a:ext cx="103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Tahoma" charset="0"/>
              </a:rPr>
              <a:t>data</a:t>
            </a:r>
          </a:p>
          <a:p>
            <a:pPr algn="l"/>
            <a:r>
              <a:rPr lang="en-US" sz="1600">
                <a:latin typeface="Tahoma" charset="0"/>
              </a:rPr>
              <a:t>exchange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229600" y="1676400"/>
            <a:ext cx="868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Tahoma" charset="0"/>
              </a:rPr>
              <a:t>data</a:t>
            </a:r>
          </a:p>
          <a:p>
            <a:pPr algn="l"/>
            <a:r>
              <a:rPr lang="en-US" sz="1600">
                <a:latin typeface="Tahoma" charset="0"/>
              </a:rPr>
              <a:t>formats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8229600" y="3733800"/>
            <a:ext cx="68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Tahoma" charset="0"/>
              </a:rPr>
              <a:t>L1-L2</a:t>
            </a:r>
          </a:p>
        </p:txBody>
      </p:sp>
      <p:sp>
        <p:nvSpPr>
          <p:cNvPr id="147468" name="AutoShape 12"/>
          <p:cNvSpPr>
            <a:spLocks noChangeArrowheads="1"/>
          </p:cNvSpPr>
          <p:nvPr/>
        </p:nvSpPr>
        <p:spPr bwMode="auto">
          <a:xfrm>
            <a:off x="6400800" y="4724400"/>
            <a:ext cx="685800" cy="16002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7239000" y="4724400"/>
            <a:ext cx="685800" cy="1600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 rot="-5400000">
            <a:off x="6380163" y="5354637"/>
            <a:ext cx="712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Tahoma" charset="0"/>
              </a:rPr>
              <a:t>3GPP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 flipH="1" flipV="1">
            <a:off x="7392988" y="4878388"/>
            <a:ext cx="45878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Tahoma" charset="0"/>
              </a:rPr>
              <a:t>PacketCable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DDF3-7E36-8144-BBC7-9FA33AE10562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IETF issues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SIP WGs: small number (dozen?) of core authors (80/20)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some now becoming managers…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or moving to other topics</a:t>
            </a:r>
          </a:p>
          <a:p>
            <a:pPr>
              <a:lnSpc>
                <a:spcPct val="80000"/>
              </a:lnSpc>
            </a:pPr>
            <a:r>
              <a:rPr lang="en-US" sz="1800"/>
              <a:t>IETF: research </a:t>
            </a:r>
            <a:r>
              <a:rPr lang="en-US" sz="1800">
                <a:sym typeface="Wingdings" charset="2"/>
              </a:rPr>
              <a:t> engineering  maintenance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many groups are essentially maintaining standards written a decade (or two) ago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DNS, IPv4, IPv6, BGP, DHCP; RTP, SIP, RTSP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constrained by design choices made long ago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often dealing with transition to hostile &amp; “random” network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network ossification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Stale IETF leadership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often from core equipment vendors, not software vendors or carriers</a:t>
            </a:r>
          </a:p>
          <a:p>
            <a:pPr>
              <a:lnSpc>
                <a:spcPct val="80000"/>
              </a:lnSpc>
            </a:pPr>
            <a:r>
              <a:rPr lang="en-US" sz="1800"/>
              <a:t>fair amount of not-invented-here syndrome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late to recognize wide usage of XML and web standards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late to deal with NATs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security tends to be per-protocol (silo)</a:t>
            </a:r>
          </a:p>
          <a:p>
            <a:pPr lvl="3">
              <a:lnSpc>
                <a:spcPct val="80000"/>
              </a:lnSpc>
            </a:pPr>
            <a:r>
              <a:rPr lang="en-US" sz="1200"/>
              <a:t>some efforts such as SAML and SASL</a:t>
            </a:r>
          </a:p>
          <a:p>
            <a:pPr>
              <a:lnSpc>
                <a:spcPct val="80000"/>
              </a:lnSpc>
            </a:pPr>
            <a:r>
              <a:rPr lang="en-US" sz="1800"/>
              <a:t>tendency to re-invent the wheel in each group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F626-4EC5-FB44-A8E5-13BB70A6371D}" type="slidenum">
              <a:rPr lang="en-US"/>
              <a:pPr/>
              <a:t>14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IETF issue: timeliness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Most drafts spend lots of time in 90%-complete state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lack of energy (moved on to new -00)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optimizers vs. satisfiers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multiple choices that have non-commensurate trade-offs</a:t>
            </a:r>
          </a:p>
          <a:p>
            <a:pPr>
              <a:lnSpc>
                <a:spcPct val="80000"/>
              </a:lnSpc>
            </a:pPr>
            <a:r>
              <a:rPr lang="en-US" sz="1600"/>
              <a:t>Notorious examples: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SIP request history: Feb. 2002 – May 2005 (RFC 4244)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Session timers: Feb. 1999 – May 2005 (RFC 4028)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Resource priority: Feb. 2001 – Feb 2006 (RFC 4412)</a:t>
            </a:r>
          </a:p>
          <a:p>
            <a:pPr>
              <a:lnSpc>
                <a:spcPct val="80000"/>
              </a:lnSpc>
            </a:pPr>
            <a:r>
              <a:rPr lang="en-US" sz="1600"/>
              <a:t>New framework/requirements phase adds 1-2 years of delay</a:t>
            </a:r>
          </a:p>
          <a:p>
            <a:pPr>
              <a:lnSpc>
                <a:spcPct val="80000"/>
              </a:lnSpc>
            </a:pPr>
            <a:r>
              <a:rPr lang="en-US" sz="1600"/>
              <a:t>Three bursts of activity/year, with silence in-between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occasional interim meetings</a:t>
            </a:r>
          </a:p>
          <a:p>
            <a:pPr>
              <a:lnSpc>
                <a:spcPct val="80000"/>
              </a:lnSpc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IETF meetings are often not productive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most topics gets 5-10 minutes </a:t>
            </a:r>
            <a:r>
              <a:rPr lang="en-US" sz="1600">
                <a:sym typeface="Wingdings" charset="2"/>
              </a:rPr>
              <a:t> lack context, focus on minutiae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600"/>
              <a:t>no background </a:t>
            </a:r>
            <a:r>
              <a:rPr lang="en-US" sz="1600">
                <a:sym typeface="Wingdings" charset="2"/>
              </a:rPr>
              <a:t> same people as on mailing list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600"/>
              <a:t>5 people discuss, 195 people read email</a:t>
            </a:r>
          </a:p>
          <a:p>
            <a:pPr>
              <a:lnSpc>
                <a:spcPct val="80000"/>
              </a:lnSpc>
            </a:pPr>
            <a:r>
              <a:rPr lang="en-US" sz="1800"/>
              <a:t>No formal issue tracking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some WGs use tools, haphazardly</a:t>
            </a:r>
          </a:p>
          <a:p>
            <a:pPr>
              <a:lnSpc>
                <a:spcPct val="80000"/>
              </a:lnSpc>
            </a:pPr>
            <a:r>
              <a:rPr lang="en-US" sz="1800"/>
              <a:t>Gets worse over time: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dependencies increase, sometimes undiscovered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backwards compatibility issues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more background needed to contribute</a:t>
            </a:r>
          </a:p>
          <a:p>
            <a:endParaRPr 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83F-3955-D649-BD74-AD2329E67902}" type="slidenum">
              <a:rPr lang="en-US"/>
              <a:pPr/>
              <a:t>15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IETF issues: timeliness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WG chairs run meetings, but are not managing WG progress</a:t>
            </a:r>
          </a:p>
          <a:p>
            <a:pPr lvl="1">
              <a:lnSpc>
                <a:spcPct val="80000"/>
              </a:lnSpc>
            </a:pPr>
            <a:r>
              <a:rPr lang="en-US"/>
              <a:t>very little control of deadlines</a:t>
            </a:r>
          </a:p>
          <a:p>
            <a:pPr lvl="2">
              <a:lnSpc>
                <a:spcPct val="80000"/>
              </a:lnSpc>
            </a:pPr>
            <a:r>
              <a:rPr lang="en-US"/>
              <a:t>e.g., all SIMPLE deadlines are probably a year behind</a:t>
            </a:r>
          </a:p>
          <a:p>
            <a:pPr lvl="1">
              <a:lnSpc>
                <a:spcPct val="80000"/>
              </a:lnSpc>
            </a:pPr>
            <a:r>
              <a:rPr lang="en-US"/>
              <a:t>little push to come to working group last call (WGLC)</a:t>
            </a:r>
          </a:p>
          <a:p>
            <a:pPr lvl="1">
              <a:lnSpc>
                <a:spcPct val="80000"/>
              </a:lnSpc>
            </a:pPr>
            <a:r>
              <a:rPr lang="en-US"/>
              <a:t>limited timeliness accountability of authors and editors</a:t>
            </a:r>
          </a:p>
          <a:p>
            <a:pPr lvl="1">
              <a:lnSpc>
                <a:spcPct val="80000"/>
              </a:lnSpc>
            </a:pPr>
            <a:r>
              <a:rPr lang="en-US"/>
              <a:t>chairs often provide limited editorial feedback</a:t>
            </a:r>
          </a:p>
          <a:p>
            <a:pPr>
              <a:lnSpc>
                <a:spcPct val="80000"/>
              </a:lnSpc>
            </a:pPr>
            <a:r>
              <a:rPr lang="en-US"/>
              <a:t>IESG review can get stuck in long feedback loop</a:t>
            </a:r>
          </a:p>
          <a:p>
            <a:pPr lvl="1">
              <a:lnSpc>
                <a:spcPct val="80000"/>
              </a:lnSpc>
            </a:pPr>
            <a:r>
              <a:rPr lang="en-US"/>
              <a:t>author – AD – WG chairs</a:t>
            </a:r>
          </a:p>
          <a:p>
            <a:pPr lvl="1">
              <a:lnSpc>
                <a:spcPct val="80000"/>
              </a:lnSpc>
            </a:pPr>
            <a:r>
              <a:rPr lang="en-US"/>
              <a:t>sometimes lack of accountability (AD-authored documents)</a:t>
            </a:r>
          </a:p>
          <a:p>
            <a:pPr>
              <a:lnSpc>
                <a:spcPct val="80000"/>
              </a:lnSpc>
            </a:pPr>
            <a:r>
              <a:rPr lang="en-US"/>
              <a:t>RFC editor often takes 6+ months to process document</a:t>
            </a:r>
          </a:p>
          <a:p>
            <a:pPr lvl="1">
              <a:lnSpc>
                <a:spcPct val="80000"/>
              </a:lnSpc>
            </a:pPr>
            <a:r>
              <a:rPr lang="en-US"/>
              <a:t>dependencies; IANA; editor queue; author delays</a:t>
            </a:r>
          </a:p>
          <a:p>
            <a:pPr lvl="1">
              <a:lnSpc>
                <a:spcPct val="80000"/>
              </a:lnSpc>
            </a:pPr>
            <a:r>
              <a:rPr lang="en-US"/>
              <a:t>e.g., session timer: Aug. 2004 – May 2005</a:t>
            </a: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2362200"/>
            <a:ext cx="6096000" cy="1447800"/>
          </a:xfrm>
        </p:spPr>
        <p:txBody>
          <a:bodyPr/>
          <a:lstStyle/>
          <a:p>
            <a:r>
              <a:rPr lang="en-US" sz="3000"/>
              <a:t>SIP Server Overload Control: Design and Evaluation</a:t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endParaRPr lang="en-US" sz="1800"/>
          </a:p>
        </p:txBody>
      </p:sp>
      <p:sp>
        <p:nvSpPr>
          <p:cNvPr id="2222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Charles Shen and Henning Schulzrinne 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Columbia University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Erich Nahum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IBM T.J. Watson Research Center</a:t>
            </a:r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D2E-A717-FB4E-BA7B-AFBB899EECD5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70EFA8A-4F5B-7247-A909-E916D6EFF570}" type="slidenum">
              <a:rPr lang="en-US"/>
              <a:pPr/>
              <a:t>17</a:t>
            </a:fld>
            <a:endParaRPr lang="en-US"/>
          </a:p>
        </p:txBody>
      </p:sp>
      <p:sp>
        <p:nvSpPr>
          <p:cNvPr id="2458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Initiation Protocol (SIP)</a:t>
            </a:r>
          </a:p>
        </p:txBody>
      </p:sp>
      <p:graphicFrame>
        <p:nvGraphicFramePr>
          <p:cNvPr id="24586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828800" y="2362200"/>
          <a:ext cx="5715000" cy="3459163"/>
        </p:xfrm>
        <a:graphic>
          <a:graphicData uri="http://schemas.openxmlformats.org/presentationml/2006/ole">
            <p:oleObj spid="_x0000_s267266" name="Visio" r:id="rId3" imgW="7152100" imgH="4328628" progId="Visio.Drawing.11">
              <p:embed/>
            </p:oleObj>
          </a:graphicData>
        </a:graphic>
      </p:graphicFrame>
      <p:sp>
        <p:nvSpPr>
          <p:cNvPr id="2458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066800"/>
            <a:ext cx="8229600" cy="1173163"/>
          </a:xfrm>
        </p:spPr>
        <p:txBody>
          <a:bodyPr/>
          <a:lstStyle/>
          <a:p>
            <a:pPr lvl="1"/>
            <a:r>
              <a:rPr lang="en-US" sz="1600"/>
              <a:t>Application layer signaling protocol for managing sessions in the Internet</a:t>
            </a:r>
          </a:p>
          <a:p>
            <a:pPr lvl="1"/>
            <a:r>
              <a:rPr lang="en-US" sz="1600"/>
              <a:t>Run on top of the transport layer e.g. UDP, TCP and SCTP</a:t>
            </a:r>
          </a:p>
          <a:p>
            <a:pPr lvl="1"/>
            <a:r>
              <a:rPr lang="en-US" sz="1600"/>
              <a:t>Typical usage: voice over IP call setup, instant messaging, presence, conferencing </a:t>
            </a:r>
          </a:p>
          <a:p>
            <a:pPr marL="0" indent="0"/>
            <a:endParaRPr lang="en-US" sz="160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7132-9E46-3341-BD6C-1D61BBE58B3D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281B5C1-1A39-8C4B-866B-3B3B3B164F1A}" type="slidenum">
              <a:rPr lang="en-US"/>
              <a:pPr/>
              <a:t>18</a:t>
            </a:fld>
            <a:endParaRPr lang="en-US"/>
          </a:p>
        </p:txBody>
      </p:sp>
      <p:sp>
        <p:nvSpPr>
          <p:cNvPr id="246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Server Overload Problem</a:t>
            </a:r>
          </a:p>
        </p:txBody>
      </p:sp>
      <p:sp>
        <p:nvSpPr>
          <p:cNvPr id="246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7772400" cy="2209800"/>
          </a:xfrm>
        </p:spPr>
        <p:txBody>
          <a:bodyPr/>
          <a:lstStyle/>
          <a:p>
            <a:pPr lvl="1"/>
            <a:r>
              <a:rPr lang="en-US" sz="1600"/>
              <a:t>Many causes to excessive number of messages overwhelming the server</a:t>
            </a:r>
          </a:p>
          <a:p>
            <a:pPr lvl="1"/>
            <a:endParaRPr lang="en-US" sz="1600"/>
          </a:p>
          <a:p>
            <a:pPr lvl="2"/>
            <a:r>
              <a:rPr lang="en-US" sz="1400"/>
              <a:t>Natural disaster and emergency-induced call volume: earthquake, </a:t>
            </a:r>
          </a:p>
          <a:p>
            <a:pPr lvl="2"/>
            <a:r>
              <a:rPr lang="en-US" sz="1400"/>
              <a:t>Predictable special events: Mother’s Day</a:t>
            </a:r>
          </a:p>
          <a:p>
            <a:pPr lvl="2"/>
            <a:r>
              <a:rPr lang="en-US" sz="1400"/>
              <a:t>Flash Crowds: American Idol, “Free tickets to the third caller”</a:t>
            </a:r>
          </a:p>
          <a:p>
            <a:pPr lvl="2"/>
            <a:r>
              <a:rPr lang="en-US" sz="1400"/>
              <a:t>Denial of service attacks</a:t>
            </a:r>
          </a:p>
          <a:p>
            <a:pPr marL="0" indent="0"/>
            <a:endParaRPr lang="en-US" sz="1600"/>
          </a:p>
          <a:p>
            <a:pPr lvl="2"/>
            <a:endParaRPr lang="en-US" sz="1400"/>
          </a:p>
          <a:p>
            <a:pPr lvl="2"/>
            <a:endParaRPr lang="en-US" sz="1400"/>
          </a:p>
          <a:p>
            <a:pPr lvl="2"/>
            <a:endParaRPr lang="en-US" sz="1400"/>
          </a:p>
          <a:p>
            <a:pPr marL="0" indent="0"/>
            <a:endParaRPr lang="en-US" sz="1600"/>
          </a:p>
          <a:p>
            <a:pPr lvl="1"/>
            <a:endParaRPr lang="en-US" sz="1600"/>
          </a:p>
        </p:txBody>
      </p:sp>
      <p:graphicFrame>
        <p:nvGraphicFramePr>
          <p:cNvPr id="24647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553200" y="2743200"/>
          <a:ext cx="1944688" cy="2597150"/>
        </p:xfrm>
        <a:graphic>
          <a:graphicData uri="http://schemas.openxmlformats.org/presentationml/2006/ole">
            <p:oleObj spid="_x0000_s268290" name="Visio" r:id="rId3" imgW="2943182" imgH="3928533" progId="Visio.Drawing.11">
              <p:embed/>
            </p:oleObj>
          </a:graphicData>
        </a:graphic>
      </p:graphicFrame>
      <p:sp>
        <p:nvSpPr>
          <p:cNvPr id="2464774" name="Rectangle 6"/>
          <p:cNvSpPr>
            <a:spLocks noChangeArrowheads="1"/>
          </p:cNvSpPr>
          <p:nvPr/>
        </p:nvSpPr>
        <p:spPr bwMode="auto">
          <a:xfrm>
            <a:off x="152400" y="2971800"/>
            <a:ext cx="662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Simply dropping requests on overload? </a:t>
            </a:r>
          </a:p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808038" lvl="2" indent="-165100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SIP has retransmission timers for message loss, especially over UDP</a:t>
            </a:r>
          </a:p>
          <a:p>
            <a:pPr marL="808038" lvl="2" indent="-165100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E.g., Timer A for INVITE retransmission</a:t>
            </a:r>
          </a:p>
          <a:p>
            <a:pPr marL="1506538" lvl="3" indent="-168275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–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Verdana" charset="0"/>
              </a:rPr>
              <a:t> T1 = 500 ms, increases exponentially until total timeout period exceeds 32 s</a:t>
            </a:r>
          </a:p>
          <a:p>
            <a:pPr marL="808038" lvl="2" indent="-165100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Simple message dropping induces more messages due to retransmission!</a:t>
            </a:r>
            <a:endParaRPr lang="en-US" sz="1000">
              <a:solidFill>
                <a:srgbClr val="000000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B745-5F08-1142-9A92-028B414E04B2}" type="slidenum">
              <a:rPr lang="en-US"/>
              <a:pPr/>
              <a:t>19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server overload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2850" y="5126038"/>
            <a:ext cx="5675313" cy="1500187"/>
          </a:xfrm>
        </p:spPr>
        <p:txBody>
          <a:bodyPr/>
          <a:lstStyle/>
          <a:p>
            <a:r>
              <a:rPr lang="en-US" sz="2000"/>
              <a:t>Proxies will return 503 --&gt; retry elsewhere</a:t>
            </a:r>
          </a:p>
          <a:p>
            <a:r>
              <a:rPr lang="en-US" sz="2000"/>
              <a:t>Just adds more load</a:t>
            </a:r>
          </a:p>
          <a:p>
            <a:r>
              <a:rPr lang="en-US" sz="2000"/>
              <a:t>Retransmissions exacerbate the problem</a:t>
            </a:r>
          </a:p>
        </p:txBody>
      </p:sp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088" y="2855913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25" y="4264025"/>
            <a:ext cx="938213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2903538"/>
            <a:ext cx="938213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07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1812925"/>
            <a:ext cx="938213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5526088" y="1414463"/>
            <a:ext cx="874712" cy="642937"/>
          </a:xfrm>
          <a:prstGeom prst="irregularSeal1">
            <a:avLst/>
          </a:prstGeom>
          <a:solidFill>
            <a:srgbClr val="FF00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overloaded</a:t>
            </a:r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5665788" y="4065588"/>
            <a:ext cx="874712" cy="642937"/>
          </a:xfrm>
          <a:prstGeom prst="irregularSeal1">
            <a:avLst/>
          </a:prstGeom>
          <a:solidFill>
            <a:srgbClr val="FF00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overloaded</a:t>
            </a:r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5681663" y="2690813"/>
            <a:ext cx="874712" cy="642937"/>
          </a:xfrm>
          <a:prstGeom prst="irregularSeal1">
            <a:avLst/>
          </a:prstGeom>
          <a:solidFill>
            <a:srgbClr val="FF00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overloaded</a:t>
            </a:r>
          </a:p>
        </p:txBody>
      </p:sp>
      <p:cxnSp>
        <p:nvCxnSpPr>
          <p:cNvPr id="160782" name="AutoShape 14"/>
          <p:cNvCxnSpPr>
            <a:cxnSpLocks noChangeShapeType="1"/>
            <a:endCxn id="0" idx="1"/>
          </p:cNvCxnSpPr>
          <p:nvPr/>
        </p:nvCxnSpPr>
        <p:spPr bwMode="auto">
          <a:xfrm flipV="1">
            <a:off x="811213" y="3282950"/>
            <a:ext cx="1285875" cy="23813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83" name="AutoShape 15"/>
          <p:cNvCxnSpPr>
            <a:cxnSpLocks noChangeShapeType="1"/>
          </p:cNvCxnSpPr>
          <p:nvPr/>
        </p:nvCxnSpPr>
        <p:spPr bwMode="auto">
          <a:xfrm flipV="1">
            <a:off x="3101975" y="2009775"/>
            <a:ext cx="2019300" cy="976313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84" name="AutoShape 16"/>
          <p:cNvCxnSpPr>
            <a:cxnSpLocks noChangeShapeType="1"/>
          </p:cNvCxnSpPr>
          <p:nvPr/>
        </p:nvCxnSpPr>
        <p:spPr bwMode="auto">
          <a:xfrm flipV="1">
            <a:off x="3125788" y="3087688"/>
            <a:ext cx="1938337" cy="196850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85" name="AutoShape 17"/>
          <p:cNvCxnSpPr>
            <a:cxnSpLocks noChangeShapeType="1"/>
          </p:cNvCxnSpPr>
          <p:nvPr/>
        </p:nvCxnSpPr>
        <p:spPr bwMode="auto">
          <a:xfrm>
            <a:off x="3125788" y="3579813"/>
            <a:ext cx="1976437" cy="814387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787" name="AutoShape 19"/>
          <p:cNvCxnSpPr>
            <a:cxnSpLocks noChangeShapeType="1"/>
          </p:cNvCxnSpPr>
          <p:nvPr/>
        </p:nvCxnSpPr>
        <p:spPr bwMode="auto">
          <a:xfrm flipH="1">
            <a:off x="3255963" y="2266950"/>
            <a:ext cx="1757362" cy="811213"/>
          </a:xfrm>
          <a:prstGeom prst="straightConnector1">
            <a:avLst/>
          </a:prstGeom>
          <a:noFill/>
          <a:ln w="317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3354388" y="2181225"/>
            <a:ext cx="757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INVITE</a:t>
            </a:r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4179888" y="261461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503</a:t>
            </a:r>
          </a:p>
        </p:txBody>
      </p:sp>
      <p:cxnSp>
        <p:nvCxnSpPr>
          <p:cNvPr id="160790" name="AutoShape 22"/>
          <p:cNvCxnSpPr>
            <a:cxnSpLocks noChangeShapeType="1"/>
          </p:cNvCxnSpPr>
          <p:nvPr/>
        </p:nvCxnSpPr>
        <p:spPr bwMode="auto">
          <a:xfrm flipH="1">
            <a:off x="3325813" y="3336925"/>
            <a:ext cx="1676400" cy="95250"/>
          </a:xfrm>
          <a:prstGeom prst="straightConnector1">
            <a:avLst/>
          </a:prstGeom>
          <a:noFill/>
          <a:ln w="317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60791" name="AutoShape 23"/>
          <p:cNvCxnSpPr>
            <a:cxnSpLocks noChangeShapeType="1"/>
          </p:cNvCxnSpPr>
          <p:nvPr/>
        </p:nvCxnSpPr>
        <p:spPr bwMode="auto">
          <a:xfrm flipH="1" flipV="1">
            <a:off x="3035300" y="3868738"/>
            <a:ext cx="1931988" cy="877887"/>
          </a:xfrm>
          <a:prstGeom prst="straightConnector1">
            <a:avLst/>
          </a:prstGeom>
          <a:noFill/>
          <a:ln w="317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60792" name="AutoShape 24"/>
          <p:cNvSpPr>
            <a:spLocks noChangeArrowheads="1"/>
          </p:cNvSpPr>
          <p:nvPr/>
        </p:nvSpPr>
        <p:spPr bwMode="auto">
          <a:xfrm>
            <a:off x="201613" y="1568450"/>
            <a:ext cx="2433637" cy="958850"/>
          </a:xfrm>
          <a:prstGeom prst="wedgeEllipseCallout">
            <a:avLst>
              <a:gd name="adj1" fmla="val -27495"/>
              <a:gd name="adj2" fmla="val 126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Springsteen tickets!!</a:t>
            </a:r>
          </a:p>
          <a:p>
            <a:r>
              <a:rPr lang="en-US"/>
              <a:t>earthquake</a:t>
            </a:r>
          </a:p>
          <a:p>
            <a:r>
              <a:rPr lang="en-US"/>
              <a:t>vote for your favorite…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2009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FD6E-9BAC-454C-94E2-60056B57409E}" type="slidenum">
              <a:rPr lang="en-US"/>
              <a:pPr/>
              <a:t>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SIP to the real world: emergency calling</a:t>
            </a:r>
          </a:p>
          <a:p>
            <a:r>
              <a:rPr lang="en-US"/>
              <a:t>Scaling SIP to very large deployments</a:t>
            </a:r>
          </a:p>
          <a:p>
            <a:pPr lvl="1"/>
            <a:r>
              <a:rPr lang="en-US"/>
              <a:t>some measurements for designing large servers</a:t>
            </a:r>
          </a:p>
          <a:p>
            <a:pPr lvl="1"/>
            <a:r>
              <a:rPr lang="en-US"/>
              <a:t>congestion control and dealing with avalanche restart</a:t>
            </a:r>
          </a:p>
          <a:p>
            <a:pPr lvl="1"/>
            <a:r>
              <a:rPr lang="en-US"/>
              <a:t>P2P SIP</a:t>
            </a:r>
          </a:p>
          <a:p>
            <a:pPr lvl="1"/>
            <a:r>
              <a:rPr lang="en-US"/>
              <a:t>failure discovery</a:t>
            </a:r>
          </a:p>
          <a:p>
            <a:r>
              <a:rPr lang="en-US"/>
              <a:t>The state of SIP standardization, year 11</a:t>
            </a:r>
          </a:p>
          <a:p>
            <a:pPr lvl="1"/>
            <a:r>
              <a:rPr lang="en-US"/>
              <a:t>developments in 2006 &amp; upcoming highlights</a:t>
            </a:r>
          </a:p>
          <a:p>
            <a:pPr lvl="1"/>
            <a:r>
              <a:rPr lang="en-US"/>
              <a:t>trouble in standards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BA10-0A63-834C-A290-72E1241A0183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Overload control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93850"/>
          </a:xfrm>
        </p:spPr>
        <p:txBody>
          <a:bodyPr/>
          <a:lstStyle/>
          <a:p>
            <a:r>
              <a:rPr lang="en-US" sz="2000"/>
              <a:t>Current discussion in design team</a:t>
            </a:r>
          </a:p>
          <a:p>
            <a:r>
              <a:rPr lang="en-US" sz="2000"/>
              <a:t>Feedback control: rate-based or window-based</a:t>
            </a:r>
          </a:p>
          <a:p>
            <a:r>
              <a:rPr lang="en-US" sz="2000"/>
              <a:t>Avoid congestion collapse</a:t>
            </a:r>
          </a:p>
          <a:p>
            <a:r>
              <a:rPr lang="en-US" sz="2000"/>
              <a:t>Deal with multiple upstream sources</a:t>
            </a:r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1174750" y="3417888"/>
            <a:ext cx="0" cy="224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1162050" y="567372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8" name="Freeform 8"/>
          <p:cNvSpPr>
            <a:spLocks/>
          </p:cNvSpPr>
          <p:nvPr/>
        </p:nvSpPr>
        <p:spPr bwMode="auto">
          <a:xfrm>
            <a:off x="1189038" y="4324350"/>
            <a:ext cx="2662237" cy="1349375"/>
          </a:xfrm>
          <a:custGeom>
            <a:avLst/>
            <a:gdLst/>
            <a:ahLst/>
            <a:cxnLst>
              <a:cxn ang="0">
                <a:pos x="0" y="850"/>
              </a:cxn>
              <a:cxn ang="0">
                <a:pos x="928" y="8"/>
              </a:cxn>
              <a:cxn ang="0">
                <a:pos x="1677" y="799"/>
              </a:cxn>
            </a:cxnLst>
            <a:rect l="0" t="0" r="r" b="b"/>
            <a:pathLst>
              <a:path w="1677" h="850">
                <a:moveTo>
                  <a:pt x="0" y="850"/>
                </a:moveTo>
                <a:cubicBezTo>
                  <a:pt x="324" y="433"/>
                  <a:pt x="649" y="16"/>
                  <a:pt x="928" y="8"/>
                </a:cubicBezTo>
                <a:cubicBezTo>
                  <a:pt x="1207" y="0"/>
                  <a:pt x="1552" y="667"/>
                  <a:pt x="1677" y="799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1203325" y="4337050"/>
            <a:ext cx="28098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4164013" y="4170363"/>
            <a:ext cx="836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capacity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263525" y="3386138"/>
            <a:ext cx="82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goodput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4402138" y="5819775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offered load</a:t>
            </a:r>
          </a:p>
        </p:txBody>
      </p:sp>
      <p:pic>
        <p:nvPicPr>
          <p:cNvPr id="163853" name="Picture 13" descr="fig1c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414963" y="3305175"/>
            <a:ext cx="3130550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A2C-231B-7A4D-A855-31840FACEDBA}" type="slidenum">
              <a:rPr lang="en-US"/>
              <a:pPr/>
              <a:t>21</a:t>
            </a:fld>
            <a:endParaRPr lang="en-US"/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2927350" y="3336925"/>
            <a:ext cx="1755775" cy="2540000"/>
          </a:xfrm>
          <a:prstGeom prst="roundRect">
            <a:avLst>
              <a:gd name="adj" fmla="val 16667"/>
            </a:avLst>
          </a:prstGeom>
          <a:solidFill>
            <a:srgbClr val="C0C0C0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Avalanche restart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64475" cy="1755775"/>
          </a:xfrm>
        </p:spPr>
        <p:txBody>
          <a:bodyPr/>
          <a:lstStyle/>
          <a:p>
            <a:r>
              <a:rPr lang="en-US" sz="2000"/>
              <a:t>Large number of terminals all start at once</a:t>
            </a:r>
          </a:p>
          <a:p>
            <a:r>
              <a:rPr lang="en-US" sz="2000"/>
              <a:t>Typically, after power outage</a:t>
            </a:r>
          </a:p>
          <a:p>
            <a:r>
              <a:rPr lang="en-US" sz="2000"/>
              <a:t>Overwhelms registrar</a:t>
            </a:r>
          </a:p>
          <a:p>
            <a:r>
              <a:rPr lang="en-US" sz="2000"/>
              <a:t>Possible loss of registrations due to retransmission time-out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888" y="4084638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2838" y="3486150"/>
            <a:ext cx="525462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2822" name="Picture 6" descr="GXV3000_img1_3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9488" y="4203700"/>
            <a:ext cx="736600" cy="660400"/>
          </a:xfrm>
          <a:prstGeom prst="rect">
            <a:avLst/>
          </a:prstGeom>
          <a:noFill/>
        </p:spPr>
      </p:pic>
      <p:pic>
        <p:nvPicPr>
          <p:cNvPr id="162824" name="Picture 8" descr="bt100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1550" y="5211763"/>
            <a:ext cx="844550" cy="622300"/>
          </a:xfrm>
          <a:prstGeom prst="rect">
            <a:avLst/>
          </a:prstGeom>
          <a:noFill/>
        </p:spPr>
      </p:pic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927350" y="5156200"/>
            <a:ext cx="92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#300,000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155950" y="3481388"/>
            <a:ext cx="38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#1</a:t>
            </a:r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>
            <a:off x="4562475" y="5605463"/>
            <a:ext cx="1377950" cy="514350"/>
          </a:xfrm>
          <a:prstGeom prst="wedgeRoundRectCallout">
            <a:avLst>
              <a:gd name="adj1" fmla="val -52648"/>
              <a:gd name="adj2" fmla="val -119134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reboot after</a:t>
            </a:r>
          </a:p>
          <a:p>
            <a:r>
              <a:rPr lang="en-US"/>
              <a:t>power outage</a:t>
            </a:r>
          </a:p>
        </p:txBody>
      </p:sp>
      <p:cxnSp>
        <p:nvCxnSpPr>
          <p:cNvPr id="162829" name="AutoShape 1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178300" y="3678238"/>
            <a:ext cx="1398588" cy="833437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2830" name="AutoShape 14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256088" y="4511675"/>
            <a:ext cx="1320800" cy="22225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2831" name="AutoShape 15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356100" y="4511675"/>
            <a:ext cx="1220788" cy="1011238"/>
          </a:xfrm>
          <a:prstGeom prst="straightConnector1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4521200" y="3594100"/>
            <a:ext cx="109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REGISTER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19BC-D5D4-B84E-999E-74D29523013C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E0F995E-E306-8F40-B5BB-BBF33093415A}" type="slidenum">
              <a:rPr lang="en-US"/>
              <a:pPr/>
              <a:t>22</a:t>
            </a:fld>
            <a:endParaRPr lang="en-US"/>
          </a:p>
        </p:txBody>
      </p:sp>
      <p:sp>
        <p:nvSpPr>
          <p:cNvPr id="246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SIP Server Overload Problem (Cont.)</a:t>
            </a:r>
          </a:p>
        </p:txBody>
      </p:sp>
      <p:sp>
        <p:nvSpPr>
          <p:cNvPr id="246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Rejecting excessive requests upon overload? 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SIP 503 (Service Unavailable) response code used to reject individual request</a:t>
            </a:r>
          </a:p>
          <a:p>
            <a:pPr lvl="3">
              <a:lnSpc>
                <a:spcPct val="90000"/>
              </a:lnSpc>
            </a:pPr>
            <a:r>
              <a:rPr lang="en-US"/>
              <a:t>Individual sessions are rejected but overall sending rate is not reduced.</a:t>
            </a:r>
          </a:p>
          <a:p>
            <a:pPr lvl="3">
              <a:lnSpc>
                <a:spcPct val="90000"/>
              </a:lnSpc>
            </a:pPr>
            <a:r>
              <a:rPr lang="en-US"/>
              <a:t>Even worse: rejecting requests takes comparable CPU cycles with accepting requests!</a:t>
            </a:r>
          </a:p>
          <a:p>
            <a:pPr lvl="2">
              <a:lnSpc>
                <a:spcPct val="90000"/>
              </a:lnSpc>
            </a:pPr>
            <a:r>
              <a:rPr lang="en-US"/>
              <a:t>503 (Service Unavailable) with Retry-After?</a:t>
            </a:r>
          </a:p>
          <a:p>
            <a:pPr lvl="3">
              <a:lnSpc>
                <a:spcPct val="90000"/>
              </a:lnSpc>
            </a:pPr>
            <a:r>
              <a:rPr lang="en-US"/>
              <a:t>Client completly shut off during the period specified</a:t>
            </a:r>
          </a:p>
          <a:p>
            <a:pPr lvl="3">
              <a:lnSpc>
                <a:spcPct val="90000"/>
              </a:lnSpc>
            </a:pPr>
            <a:r>
              <a:rPr lang="en-US"/>
              <a:t>Reducing rate with an on/off pattern, may cause oscillation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Trying an alternative server?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Alternative server may soon be overloaded too-&gt; cascading failure!</a:t>
            </a:r>
          </a:p>
          <a:p>
            <a:pPr lvl="3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Feedback-based SIP overload control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Sender is instructed by the receiver not to send more requests than the receiver can accept in the first place!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1A4-2B36-AC4D-A96D-012DF5AA37E2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C2318A5-8F12-2D46-B5CD-35EDC1260A0B}" type="slidenum">
              <a:rPr lang="en-US"/>
              <a:pPr/>
              <a:t>23</a:t>
            </a:fld>
            <a:endParaRPr lang="en-US"/>
          </a:p>
        </p:txBody>
      </p:sp>
      <p:sp>
        <p:nvSpPr>
          <p:cNvPr id="2453506" name="Rectangle 2"/>
          <p:cNvSpPr>
            <a:spLocks noChangeArrowheads="1"/>
          </p:cNvSpPr>
          <p:nvPr/>
        </p:nvSpPr>
        <p:spPr bwMode="auto">
          <a:xfrm>
            <a:off x="533400" y="4114800"/>
            <a:ext cx="8302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3" tIns="45692" rIns="91383" bIns="45692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>
              <a:latin typeface="Verdana" charset="0"/>
              <a:ea typeface="Arial Unicode MS" charset="0"/>
              <a:cs typeface="Arial Unicode MS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>
              <a:latin typeface="Verdana" charset="0"/>
              <a:ea typeface="Arial Unicode MS" charset="0"/>
              <a:cs typeface="Arial Unicode MS" charset="0"/>
            </a:endParaRPr>
          </a:p>
        </p:txBody>
      </p:sp>
      <p:sp>
        <p:nvSpPr>
          <p:cNvPr id="2453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Feedback-based SIP Overload Control</a:t>
            </a:r>
          </a:p>
        </p:txBody>
      </p:sp>
      <p:graphicFrame>
        <p:nvGraphicFramePr>
          <p:cNvPr id="24535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953000" y="1371600"/>
          <a:ext cx="3565525" cy="1668463"/>
        </p:xfrm>
        <a:graphic>
          <a:graphicData uri="http://schemas.openxmlformats.org/presentationml/2006/ole">
            <p:oleObj spid="_x0000_s270338" name="Visio" r:id="rId3" imgW="4842956" imgH="2266545" progId="Visio.Drawing.11">
              <p:embed/>
            </p:oleObj>
          </a:graphicData>
        </a:graphic>
      </p:graphicFrame>
      <p:sp>
        <p:nvSpPr>
          <p:cNvPr id="2453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971800"/>
            <a:ext cx="8763000" cy="3200400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4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Relative rate feedback (loss-based feedback)</a:t>
            </a:r>
          </a:p>
          <a:p>
            <a:pPr lvl="2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RE estimates and feedbacks to SEs a load throttle percentage P</a:t>
            </a:r>
            <a:r>
              <a:rPr lang="en-US" sz="1400" baseline="-25000">
                <a:solidFill>
                  <a:schemeClr val="tx2"/>
                </a:solidFill>
              </a:rPr>
              <a:t>b</a:t>
            </a:r>
            <a:r>
              <a:rPr lang="en-US" sz="1400">
                <a:solidFill>
                  <a:schemeClr val="tx2"/>
                </a:solidFill>
              </a:rPr>
              <a:t> based on a target metric (e.g. CPU utilization, queue length) </a:t>
            </a:r>
          </a:p>
          <a:p>
            <a:pPr lvl="2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SE throttles offered load by P</a:t>
            </a:r>
            <a:r>
              <a:rPr lang="en-US" sz="1400" baseline="-25000">
                <a:solidFill>
                  <a:schemeClr val="tx2"/>
                </a:solidFill>
              </a:rPr>
              <a:t>b</a:t>
            </a:r>
            <a:r>
              <a:rPr lang="en-US" sz="1400">
                <a:solidFill>
                  <a:schemeClr val="tx2"/>
                </a:solidFill>
              </a:rPr>
              <a:t> to conform to the target controlled load.</a:t>
            </a:r>
          </a:p>
          <a:p>
            <a:pPr lvl="2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Key is the target metric and the throttle percentage adjustment algorithm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endParaRPr lang="en-US" sz="14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Window feedback</a:t>
            </a:r>
          </a:p>
          <a:p>
            <a:pPr lvl="2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RE estimates and feedbacks to SEs a window size indicates current acceptable num of new calls </a:t>
            </a:r>
          </a:p>
          <a:p>
            <a:pPr lvl="2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SE throttles any new call arrivals while no window slot available, thus limiting offered load (</a:t>
            </a:r>
            <a:r>
              <a:rPr lang="el-GR" sz="1400" b="1" i="1">
                <a:solidFill>
                  <a:schemeClr val="tx2"/>
                </a:solidFill>
              </a:rPr>
              <a:t>λ</a:t>
            </a:r>
            <a:r>
              <a:rPr lang="en-US" sz="1400">
                <a:solidFill>
                  <a:schemeClr val="tx2"/>
                </a:solidFill>
              </a:rPr>
              <a:t>) to the target controlled load. </a:t>
            </a:r>
          </a:p>
          <a:p>
            <a:pPr lvl="2">
              <a:lnSpc>
                <a:spcPct val="90000"/>
              </a:lnSpc>
            </a:pPr>
            <a:r>
              <a:rPr lang="en-US" sz="1400">
                <a:solidFill>
                  <a:schemeClr val="tx2"/>
                </a:solidFill>
              </a:rPr>
              <a:t>Key is the maximum window setup and dynamic window adjustment algorithm</a:t>
            </a:r>
          </a:p>
          <a:p>
            <a:pPr marL="0" indent="0">
              <a:lnSpc>
                <a:spcPct val="90000"/>
              </a:lnSpc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1600"/>
          </a:p>
        </p:txBody>
      </p:sp>
      <p:sp>
        <p:nvSpPr>
          <p:cNvPr id="2453510" name="Rectangle 6"/>
          <p:cNvSpPr>
            <a:spLocks noChangeArrowheads="1"/>
          </p:cNvSpPr>
          <p:nvPr/>
        </p:nvSpPr>
        <p:spPr bwMode="auto">
          <a:xfrm>
            <a:off x="0" y="990600"/>
            <a:ext cx="510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1200">
              <a:latin typeface="Trebuchet MS" charset="0"/>
            </a:endParaRPr>
          </a:p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latin typeface="Trebuchet MS" charset="0"/>
              </a:rPr>
              <a:t>Absolute rate feedback</a:t>
            </a:r>
          </a:p>
          <a:p>
            <a:pPr marL="808038" lvl="2" indent="-165100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latin typeface="Trebuchet MS" charset="0"/>
              </a:rPr>
              <a:t>RE estimates and feedbacks to SEs target controlled load (λ’)</a:t>
            </a:r>
          </a:p>
          <a:p>
            <a:pPr marL="808038" lvl="2" indent="-165100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latin typeface="Trebuchet MS" charset="0"/>
              </a:rPr>
              <a:t>SE throttles offered load P</a:t>
            </a:r>
            <a:r>
              <a:rPr lang="en-US" sz="1400" baseline="-25000">
                <a:latin typeface="Trebuchet MS" charset="0"/>
              </a:rPr>
              <a:t>b</a:t>
            </a:r>
            <a:r>
              <a:rPr lang="en-US" sz="1400">
                <a:latin typeface="Trebuchet MS" charset="0"/>
              </a:rPr>
              <a:t> = (1-λ’/λ) so actual load to RE conforms to target load</a:t>
            </a:r>
          </a:p>
          <a:p>
            <a:pPr marL="808038" lvl="2" indent="-165100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latin typeface="Trebuchet MS" charset="0"/>
              </a:rPr>
              <a:t>Key is accurate controlled load estimation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CE8F-4241-D948-9138-8B006D58AB9B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2E9E67A-784D-0F48-A258-8853AE304693}" type="slidenum">
              <a:rPr lang="en-US"/>
              <a:pPr/>
              <a:t>24</a:t>
            </a:fld>
            <a:endParaRPr lang="en-US"/>
          </a:p>
        </p:txBody>
      </p:sp>
      <p:sp>
        <p:nvSpPr>
          <p:cNvPr id="244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Win-disc Window Control Algorithm</a:t>
            </a:r>
          </a:p>
        </p:txBody>
      </p:sp>
      <p:sp>
        <p:nvSpPr>
          <p:cNvPr id="244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800600"/>
          </a:xfrm>
        </p:spPr>
        <p:txBody>
          <a:bodyPr/>
          <a:lstStyle/>
          <a:p>
            <a:pPr lvl="1"/>
            <a:r>
              <a:rPr lang="en-US" sz="1600"/>
              <a:t>Principle: estimate and adjust the number of acceptable sessions every control interval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Decrease window upon new session arrival 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Adjust window every control interval T</a:t>
            </a:r>
            <a:r>
              <a:rPr lang="en-US" sz="1600" baseline="-25000"/>
              <a:t>c</a:t>
            </a:r>
            <a:endParaRPr lang="en-US" sz="1600"/>
          </a:p>
          <a:p>
            <a:pPr lvl="2"/>
            <a:r>
              <a:rPr lang="en-US" sz="1400"/>
              <a:t>new available window (W) is the total allowed number of session in the next interval minus existing backlog</a:t>
            </a:r>
          </a:p>
          <a:p>
            <a:pPr lvl="2"/>
            <a:endParaRPr lang="en-US" sz="1400"/>
          </a:p>
          <a:p>
            <a:pPr lvl="2">
              <a:buFont typeface="Wingdings" charset="2"/>
              <a:buNone/>
            </a:pPr>
            <a:r>
              <a:rPr lang="en-US" sz="1400"/>
              <a:t>	                                     W</a:t>
            </a:r>
            <a:r>
              <a:rPr lang="en-US" sz="1400" baseline="-25000"/>
              <a:t> </a:t>
            </a:r>
            <a:r>
              <a:rPr lang="en-US" sz="1400"/>
              <a:t>= </a:t>
            </a:r>
            <a:r>
              <a:rPr lang="el-GR" sz="1400"/>
              <a:t>μ</a:t>
            </a:r>
            <a:r>
              <a:rPr lang="en-US" sz="1400"/>
              <a:t>T</a:t>
            </a:r>
            <a:r>
              <a:rPr lang="en-US" sz="1400" baseline="-25000"/>
              <a:t>c</a:t>
            </a:r>
            <a:r>
              <a:rPr lang="en-US" sz="1400"/>
              <a:t> + </a:t>
            </a:r>
            <a:r>
              <a:rPr lang="el-GR" sz="1400"/>
              <a:t>μ</a:t>
            </a:r>
            <a:r>
              <a:rPr lang="en-US" sz="1400"/>
              <a:t>D</a:t>
            </a:r>
            <a:r>
              <a:rPr lang="en-US" sz="1400" b="1" baseline="-25000"/>
              <a:t>B</a:t>
            </a:r>
            <a:r>
              <a:rPr lang="en-US" altLang="zh-CN" sz="1400">
                <a:ea typeface="宋体" charset="-122"/>
                <a:cs typeface="宋体" charset="-122"/>
              </a:rPr>
              <a:t> - </a:t>
            </a:r>
            <a:r>
              <a:rPr lang="en-US" sz="1400"/>
              <a:t>N</a:t>
            </a:r>
            <a:r>
              <a:rPr lang="en-US" sz="1400" baseline="-25000"/>
              <a:t>sess     </a:t>
            </a:r>
          </a:p>
          <a:p>
            <a:pPr lvl="2">
              <a:buFont typeface="Wingdings" charset="2"/>
              <a:buNone/>
            </a:pPr>
            <a:endParaRPr lang="en-US" sz="1400" baseline="-25000"/>
          </a:p>
          <a:p>
            <a:pPr lvl="3">
              <a:buFontTx/>
              <a:buNone/>
            </a:pPr>
            <a:r>
              <a:rPr lang="el-GR" sz="1200"/>
              <a:t>μ</a:t>
            </a:r>
            <a:r>
              <a:rPr lang="en-US" sz="1200"/>
              <a:t>:</a:t>
            </a:r>
            <a:r>
              <a:rPr lang="en-US" altLang="zh-CN" sz="1200">
                <a:ea typeface="宋体" charset="-122"/>
                <a:cs typeface="宋体" charset="-122"/>
              </a:rPr>
              <a:t> current session service rate</a:t>
            </a:r>
          </a:p>
          <a:p>
            <a:pPr lvl="3">
              <a:buFontTx/>
              <a:buNone/>
            </a:pPr>
            <a:r>
              <a:rPr lang="en-US" sz="1200"/>
              <a:t>D</a:t>
            </a:r>
            <a:r>
              <a:rPr lang="en-US" sz="1200" baseline="-25000"/>
              <a:t>B:</a:t>
            </a:r>
            <a:r>
              <a:rPr lang="en-US" altLang="zh-CN" sz="1200">
                <a:ea typeface="宋体" charset="-122"/>
                <a:cs typeface="宋体" charset="-122"/>
              </a:rPr>
              <a:t> budget queuing delay (should be smaller than the INVITE timer)</a:t>
            </a:r>
          </a:p>
          <a:p>
            <a:pPr lvl="3">
              <a:buFontTx/>
              <a:buNone/>
            </a:pPr>
            <a:r>
              <a:rPr lang="en-US" sz="1200"/>
              <a:t>N</a:t>
            </a:r>
            <a:r>
              <a:rPr lang="en-US" sz="1200" baseline="-25000"/>
              <a:t>sess  </a:t>
            </a:r>
            <a:r>
              <a:rPr lang="en-US" sz="1200"/>
              <a:t>=</a:t>
            </a:r>
            <a:r>
              <a:rPr lang="en-US" sz="1200" baseline="-25000"/>
              <a:t> </a:t>
            </a:r>
            <a:r>
              <a:rPr lang="en-US" sz="1200"/>
              <a:t>N</a:t>
            </a:r>
            <a:r>
              <a:rPr lang="en-US" sz="1200" baseline="-25000"/>
              <a:t>inv</a:t>
            </a:r>
            <a:r>
              <a:rPr lang="en-US" sz="1200"/>
              <a:t> + (N</a:t>
            </a:r>
            <a:r>
              <a:rPr lang="en-US" sz="1200" baseline="-25000"/>
              <a:t>noninv</a:t>
            </a:r>
            <a:r>
              <a:rPr lang="en-US" sz="1200"/>
              <a:t> / (L</a:t>
            </a:r>
            <a:r>
              <a:rPr lang="en-US" sz="1200" baseline="-25000"/>
              <a:t>sess</a:t>
            </a:r>
            <a:r>
              <a:rPr lang="en-US" sz="1200"/>
              <a:t>-1)</a:t>
            </a:r>
            <a:r>
              <a:rPr lang="en-US" sz="1200" baseline="-25000"/>
              <a:t> </a:t>
            </a:r>
            <a:r>
              <a:rPr lang="en-US" sz="1200"/>
              <a:t>) is </a:t>
            </a:r>
            <a:r>
              <a:rPr lang="en-US" altLang="zh-CN" sz="1200">
                <a:ea typeface="宋体" charset="-122"/>
                <a:cs typeface="宋体" charset="-122"/>
              </a:rPr>
              <a:t>current num of sessions in the system</a:t>
            </a:r>
            <a:endParaRPr lang="en-US" sz="1200" baseline="-25000"/>
          </a:p>
          <a:p>
            <a:pPr lvl="3">
              <a:buFontTx/>
              <a:buNone/>
            </a:pPr>
            <a:r>
              <a:rPr lang="en-US" altLang="zh-CN" sz="1200" baseline="-25000">
                <a:ea typeface="宋体" charset="-122"/>
                <a:cs typeface="宋体" charset="-122"/>
              </a:rPr>
              <a:t/>
            </a:r>
            <a:br>
              <a:rPr lang="en-US" altLang="zh-CN" sz="1200" baseline="-25000">
                <a:ea typeface="宋体" charset="-122"/>
                <a:cs typeface="宋体" charset="-122"/>
              </a:rPr>
            </a:br>
            <a:endParaRPr lang="en-US" altLang="zh-CN" sz="1200" baseline="-25000">
              <a:ea typeface="宋体" charset="-122"/>
              <a:cs typeface="宋体" charset="-122"/>
            </a:endParaRPr>
          </a:p>
          <a:p>
            <a:pPr lvl="1"/>
            <a:r>
              <a:rPr lang="en-US" sz="1600"/>
              <a:t>Initial window: suggested W</a:t>
            </a:r>
            <a:r>
              <a:rPr lang="en-US" sz="1600" baseline="-25000"/>
              <a:t>0</a:t>
            </a:r>
            <a:r>
              <a:rPr lang="en-US" sz="1600"/>
              <a:t> = μ</a:t>
            </a:r>
            <a:r>
              <a:rPr lang="en-US" sz="1600" baseline="-25000"/>
              <a:t>eng</a:t>
            </a:r>
            <a:r>
              <a:rPr lang="en-US" sz="1600"/>
              <a:t>T</a:t>
            </a:r>
            <a:r>
              <a:rPr lang="en-US" sz="1600" baseline="-25000"/>
              <a:t>c </a:t>
            </a:r>
            <a:r>
              <a:rPr lang="en-US" altLang="zh-CN" sz="1600">
                <a:ea typeface="宋体" charset="-122"/>
                <a:cs typeface="宋体" charset="-122"/>
              </a:rPr>
              <a:t>where </a:t>
            </a:r>
            <a:r>
              <a:rPr lang="en-US" sz="1600"/>
              <a:t>μ</a:t>
            </a:r>
            <a:r>
              <a:rPr lang="en-US" sz="1600" baseline="-25000"/>
              <a:t>eng </a:t>
            </a:r>
            <a:r>
              <a:rPr lang="en-US" altLang="zh-CN" sz="1600">
                <a:ea typeface="宋体" charset="-122"/>
                <a:cs typeface="宋体" charset="-122"/>
              </a:rPr>
              <a:t>is the engineered server capacity.</a:t>
            </a:r>
            <a:endParaRPr lang="en-US" sz="1600" baseline="-25000"/>
          </a:p>
          <a:p>
            <a:pPr lvl="3">
              <a:buFontTx/>
              <a:buNone/>
            </a:pPr>
            <a:r>
              <a:rPr lang="en-US" altLang="zh-CN" sz="1200" baseline="-25000">
                <a:ea typeface="宋体" charset="-122"/>
                <a:cs typeface="宋体" charset="-122"/>
              </a:rPr>
              <a:t/>
            </a:r>
            <a:br>
              <a:rPr lang="en-US" altLang="zh-CN" sz="1200" baseline="-25000">
                <a:ea typeface="宋体" charset="-122"/>
                <a:cs typeface="宋体" charset="-122"/>
              </a:rPr>
            </a:br>
            <a:endParaRPr lang="en-US" altLang="zh-CN" sz="1200" baseline="-2500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7982-D7E5-224F-9FB0-AF8D6BF93E27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88FD036-3049-D840-906C-6670D945F2B5}" type="slidenum">
              <a:rPr lang="en-US"/>
              <a:pPr/>
              <a:t>25</a:t>
            </a:fld>
            <a:endParaRPr lang="en-US"/>
          </a:p>
        </p:txBody>
      </p:sp>
      <p:sp>
        <p:nvSpPr>
          <p:cNvPr id="244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Win-cont Window Control Algorithm</a:t>
            </a:r>
          </a:p>
        </p:txBody>
      </p:sp>
      <p:sp>
        <p:nvSpPr>
          <p:cNvPr id="244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Principle: continuously keep the estimated number of existing sessions in the system below a target number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Decrease window size upon new session arrival (enqueueing INVITE)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Increase available window size (W) when currently estimated existing num of sessions is smaller than maximum allowed num of jobs </a:t>
            </a:r>
          </a:p>
          <a:p>
            <a:pPr lvl="1"/>
            <a:endParaRPr lang="en-US" sz="1600"/>
          </a:p>
          <a:p>
            <a:pPr lvl="1">
              <a:buFont typeface="Wingdings" charset="2"/>
              <a:buNone/>
            </a:pPr>
            <a:r>
              <a:rPr lang="en-US" sz="1600"/>
              <a:t>                                      W = </a:t>
            </a:r>
            <a:r>
              <a:rPr lang="el-GR" sz="1600"/>
              <a:t>μ</a:t>
            </a:r>
            <a:r>
              <a:rPr lang="en-US" sz="1600"/>
              <a:t>D</a:t>
            </a:r>
            <a:r>
              <a:rPr lang="en-US" sz="1600" baseline="-25000"/>
              <a:t>B </a:t>
            </a:r>
            <a:r>
              <a:rPr lang="en-US" sz="1600"/>
              <a:t>– N</a:t>
            </a:r>
            <a:r>
              <a:rPr lang="en-US" sz="1600" baseline="-25000"/>
              <a:t>sess</a:t>
            </a:r>
            <a:r>
              <a:rPr lang="en-US" sz="1600"/>
              <a:t>  </a:t>
            </a:r>
          </a:p>
          <a:p>
            <a:pPr lvl="1">
              <a:buFont typeface="Wingdings" charset="2"/>
              <a:buNone/>
            </a:pPr>
            <a:endParaRPr lang="en-US" sz="1600"/>
          </a:p>
          <a:p>
            <a:pPr lvl="3">
              <a:buFontTx/>
              <a:buNone/>
            </a:pPr>
            <a:r>
              <a:rPr lang="el-GR" sz="1200"/>
              <a:t>μ</a:t>
            </a:r>
            <a:r>
              <a:rPr lang="en-US" sz="1200"/>
              <a:t>D</a:t>
            </a:r>
            <a:r>
              <a:rPr lang="en-US" sz="1200" baseline="-25000"/>
              <a:t>B  </a:t>
            </a:r>
            <a:r>
              <a:rPr lang="en-US" altLang="zh-CN" sz="1200">
                <a:ea typeface="宋体" charset="-122"/>
                <a:cs typeface="宋体" charset="-122"/>
              </a:rPr>
              <a:t>is equal to maximum allowed num of sessions in the system (max window size)</a:t>
            </a:r>
          </a:p>
          <a:p>
            <a:pPr lvl="3">
              <a:buFontTx/>
              <a:buNone/>
            </a:pPr>
            <a:r>
              <a:rPr lang="en-US" sz="1200"/>
              <a:t>N</a:t>
            </a:r>
            <a:r>
              <a:rPr lang="en-US" sz="1200" baseline="-25000"/>
              <a:t>sess  </a:t>
            </a:r>
            <a:r>
              <a:rPr lang="en-US" sz="1200"/>
              <a:t>=</a:t>
            </a:r>
            <a:r>
              <a:rPr lang="en-US" sz="1200" baseline="-25000"/>
              <a:t> </a:t>
            </a:r>
            <a:r>
              <a:rPr lang="en-US" sz="1200"/>
              <a:t>N</a:t>
            </a:r>
            <a:r>
              <a:rPr lang="en-US" sz="1200" baseline="-25000"/>
              <a:t>inv</a:t>
            </a:r>
            <a:r>
              <a:rPr lang="en-US" sz="1200"/>
              <a:t> + (N</a:t>
            </a:r>
            <a:r>
              <a:rPr lang="en-US" sz="1200" baseline="-25000"/>
              <a:t>noninv</a:t>
            </a:r>
            <a:r>
              <a:rPr lang="en-US" sz="1200"/>
              <a:t> / (L</a:t>
            </a:r>
            <a:r>
              <a:rPr lang="en-US" sz="1200" baseline="-25000"/>
              <a:t>sess</a:t>
            </a:r>
            <a:r>
              <a:rPr lang="en-US" sz="1200"/>
              <a:t>-1)</a:t>
            </a:r>
            <a:r>
              <a:rPr lang="en-US" sz="1200" baseline="-25000"/>
              <a:t> </a:t>
            </a:r>
            <a:r>
              <a:rPr lang="en-US" sz="1200"/>
              <a:t>) is </a:t>
            </a:r>
            <a:r>
              <a:rPr lang="en-US" altLang="zh-CN" sz="1200">
                <a:ea typeface="宋体" charset="-122"/>
                <a:cs typeface="宋体" charset="-122"/>
              </a:rPr>
              <a:t>current num of sessions in the system</a:t>
            </a:r>
          </a:p>
          <a:p>
            <a:pPr lvl="3">
              <a:buFontTx/>
              <a:buNone/>
            </a:pPr>
            <a:endParaRPr lang="en-US" altLang="zh-CN" sz="1200">
              <a:ea typeface="宋体" charset="-122"/>
              <a:cs typeface="宋体" charset="-122"/>
            </a:endParaRPr>
          </a:p>
          <a:p>
            <a:pPr lvl="1"/>
            <a:r>
              <a:rPr lang="en-US" sz="1600"/>
              <a:t>Initial window: suggested W</a:t>
            </a:r>
            <a:r>
              <a:rPr lang="en-US" sz="1600" baseline="-25000"/>
              <a:t>0</a:t>
            </a:r>
            <a:r>
              <a:rPr lang="en-US" sz="1600"/>
              <a:t> = μ</a:t>
            </a:r>
            <a:r>
              <a:rPr lang="en-US" sz="1600" baseline="-25000"/>
              <a:t>eng</a:t>
            </a:r>
            <a:r>
              <a:rPr lang="en-US" sz="1600"/>
              <a:t>T</a:t>
            </a:r>
            <a:r>
              <a:rPr lang="en-US" sz="1600" baseline="-25000"/>
              <a:t>c </a:t>
            </a:r>
            <a:r>
              <a:rPr lang="en-US" altLang="zh-CN" sz="1600">
                <a:ea typeface="宋体" charset="-122"/>
                <a:cs typeface="宋体" charset="-122"/>
              </a:rPr>
              <a:t>where </a:t>
            </a:r>
            <a:r>
              <a:rPr lang="en-US" sz="1600"/>
              <a:t>μ</a:t>
            </a:r>
            <a:r>
              <a:rPr lang="en-US" sz="1600" baseline="-25000"/>
              <a:t>eng </a:t>
            </a:r>
            <a:r>
              <a:rPr lang="en-US" altLang="zh-CN" sz="1600">
                <a:ea typeface="宋体" charset="-122"/>
                <a:cs typeface="宋体" charset="-122"/>
              </a:rPr>
              <a:t>is the engineered server capacity.</a:t>
            </a:r>
            <a:endParaRPr lang="en-US" sz="1600" baseline="-25000"/>
          </a:p>
          <a:p>
            <a:pPr lvl="3">
              <a:buFontTx/>
              <a:buNone/>
            </a:pPr>
            <a:r>
              <a:rPr lang="en-US" altLang="zh-CN" sz="1200" baseline="-25000">
                <a:ea typeface="宋体" charset="-122"/>
                <a:cs typeface="宋体" charset="-122"/>
              </a:rPr>
              <a:t/>
            </a:r>
            <a:br>
              <a:rPr lang="en-US" altLang="zh-CN" sz="1200" baseline="-25000">
                <a:ea typeface="宋体" charset="-122"/>
                <a:cs typeface="宋体" charset="-122"/>
              </a:rPr>
            </a:br>
            <a:endParaRPr lang="en-US" sz="1200" baseline="-25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8DAA-30AD-7944-9DFE-843C33663EBE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25331F5-DC39-1840-A80A-0FFB7AF3042E}" type="slidenum">
              <a:rPr lang="en-US"/>
              <a:pPr/>
              <a:t>26</a:t>
            </a:fld>
            <a:endParaRPr lang="en-US"/>
          </a:p>
        </p:txBody>
      </p:sp>
      <p:sp>
        <p:nvSpPr>
          <p:cNvPr id="2433044" name="Rectangle 20"/>
          <p:cNvSpPr>
            <a:spLocks noChangeArrowheads="1"/>
          </p:cNvSpPr>
          <p:nvPr/>
        </p:nvSpPr>
        <p:spPr bwMode="auto">
          <a:xfrm>
            <a:off x="762000" y="13716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3" tIns="45692" rIns="91383" bIns="45692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>
              <a:latin typeface="Verdana" charset="0"/>
              <a:ea typeface="Arial Unicode MS" charset="0"/>
              <a:cs typeface="Arial Unicode MS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>
              <a:latin typeface="Verdana" charset="0"/>
              <a:ea typeface="Arial Unicode MS" charset="0"/>
              <a:cs typeface="Arial Unicode MS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>
              <a:latin typeface="Verdana" charset="0"/>
              <a:ea typeface="Arial Unicode MS" charset="0"/>
              <a:cs typeface="Arial Unicode MS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>
              <a:latin typeface="Verdana" charset="0"/>
              <a:ea typeface="Arial Unicode MS" charset="0"/>
              <a:cs typeface="Arial Unicode MS" charset="0"/>
            </a:endParaRPr>
          </a:p>
        </p:txBody>
      </p:sp>
      <p:sp>
        <p:nvSpPr>
          <p:cNvPr id="243304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rate-abs Absolute Rate Based Control </a:t>
            </a:r>
          </a:p>
        </p:txBody>
      </p:sp>
      <p:sp>
        <p:nvSpPr>
          <p:cNvPr id="243305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534400" cy="5135563"/>
          </a:xfrm>
        </p:spPr>
        <p:txBody>
          <a:bodyPr/>
          <a:lstStyle/>
          <a:p>
            <a:pPr lvl="1"/>
            <a:r>
              <a:rPr lang="en-US">
                <a:solidFill>
                  <a:schemeClr val="tx2"/>
                </a:solidFill>
              </a:rPr>
              <a:t>During every control interval Tc, the RE notifies the SE of the new target load λ 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                                     λ = μ [1- (d</a:t>
            </a:r>
            <a:r>
              <a:rPr lang="en-US" baseline="-25000">
                <a:solidFill>
                  <a:schemeClr val="tx2"/>
                </a:solidFill>
              </a:rPr>
              <a:t>q</a:t>
            </a:r>
            <a:r>
              <a:rPr lang="en-US">
                <a:solidFill>
                  <a:schemeClr val="tx2"/>
                </a:solidFill>
              </a:rPr>
              <a:t> - D</a:t>
            </a:r>
            <a:r>
              <a:rPr lang="en-US" baseline="-25000">
                <a:solidFill>
                  <a:schemeClr val="tx2"/>
                </a:solidFill>
              </a:rPr>
              <a:t>B</a:t>
            </a:r>
            <a:r>
              <a:rPr lang="en-US">
                <a:solidFill>
                  <a:schemeClr val="tx2"/>
                </a:solidFill>
              </a:rPr>
              <a:t> ) / T</a:t>
            </a:r>
            <a:r>
              <a:rPr lang="en-US" baseline="-25000">
                <a:solidFill>
                  <a:schemeClr val="tx2"/>
                </a:solidFill>
              </a:rPr>
              <a:t>c</a:t>
            </a:r>
            <a:r>
              <a:rPr lang="en-US">
                <a:solidFill>
                  <a:schemeClr val="tx2"/>
                </a:solidFill>
              </a:rPr>
              <a:t>] *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          μ: the current estimated service rate </a:t>
            </a:r>
          </a:p>
          <a:p>
            <a:r>
              <a:rPr lang="en-US">
                <a:solidFill>
                  <a:schemeClr val="tx2"/>
                </a:solidFill>
              </a:rPr>
              <a:t>          d</a:t>
            </a:r>
            <a:r>
              <a:rPr lang="en-US" baseline="-25000">
                <a:solidFill>
                  <a:schemeClr val="tx2"/>
                </a:solidFill>
              </a:rPr>
              <a:t>q</a:t>
            </a:r>
            <a:r>
              <a:rPr lang="en-US">
                <a:solidFill>
                  <a:schemeClr val="tx2"/>
                </a:solidFill>
              </a:rPr>
              <a:t> = N</a:t>
            </a:r>
            <a:r>
              <a:rPr lang="en-US" baseline="-25000">
                <a:solidFill>
                  <a:schemeClr val="tx2"/>
                </a:solidFill>
              </a:rPr>
              <a:t>sess</a:t>
            </a:r>
            <a:r>
              <a:rPr lang="en-US">
                <a:solidFill>
                  <a:schemeClr val="tx2"/>
                </a:solidFill>
              </a:rPr>
              <a:t> ∕ μ : queuing delay at the last measurement interval where          </a:t>
            </a:r>
          </a:p>
          <a:p>
            <a:r>
              <a:rPr lang="en-US">
                <a:solidFill>
                  <a:schemeClr val="tx2"/>
                </a:solidFill>
              </a:rPr>
              <a:t>          N</a:t>
            </a:r>
            <a:r>
              <a:rPr lang="en-US" baseline="-25000">
                <a:solidFill>
                  <a:schemeClr val="tx2"/>
                </a:solidFill>
              </a:rPr>
              <a:t>sess</a:t>
            </a:r>
            <a:r>
              <a:rPr lang="en-US">
                <a:solidFill>
                  <a:schemeClr val="tx2"/>
                </a:solidFill>
              </a:rPr>
              <a:t> is current num of sessions in the server obtained using our Dynamic          </a:t>
            </a:r>
          </a:p>
          <a:p>
            <a:r>
              <a:rPr lang="en-US">
                <a:solidFill>
                  <a:schemeClr val="tx2"/>
                </a:solidFill>
              </a:rPr>
              <a:t>          Session Estimation Algorithm</a:t>
            </a:r>
          </a:p>
          <a:p>
            <a:r>
              <a:rPr lang="en-US">
                <a:solidFill>
                  <a:schemeClr val="tx2"/>
                </a:solidFill>
              </a:rPr>
              <a:t>          </a:t>
            </a:r>
          </a:p>
          <a:p>
            <a:endParaRPr lang="en-US">
              <a:solidFill>
                <a:schemeClr val="tx2"/>
              </a:solidFill>
            </a:endParaRPr>
          </a:p>
          <a:p>
            <a:pPr lvl="1"/>
            <a:r>
              <a:rPr lang="en-US">
                <a:solidFill>
                  <a:schemeClr val="tx2"/>
                </a:solidFill>
              </a:rPr>
              <a:t>The SE does percentage throttle to limit offered load to RE within the feedback assignment for each control interval</a:t>
            </a:r>
          </a:p>
          <a:p>
            <a:endParaRPr lang="en-US"/>
          </a:p>
        </p:txBody>
      </p:sp>
      <p:sp>
        <p:nvSpPr>
          <p:cNvPr id="2433049" name="Text Box 25"/>
          <p:cNvSpPr txBox="1">
            <a:spLocks noChangeArrowheads="1"/>
          </p:cNvSpPr>
          <p:nvPr/>
        </p:nvSpPr>
        <p:spPr bwMode="auto">
          <a:xfrm>
            <a:off x="5638800" y="59436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200"/>
              <a:t>* Algorithm proposed by Hosein etc.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2675-8D89-5443-8D86-F65EE8242C24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7CF92B4-1C03-6D49-8534-E7AD91025515}" type="slidenum">
              <a:rPr lang="en-US"/>
              <a:pPr/>
              <a:t>27</a:t>
            </a:fld>
            <a:endParaRPr lang="en-US"/>
          </a:p>
        </p:txBody>
      </p:sp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Assumptions and Metrics</a:t>
            </a:r>
          </a:p>
        </p:txBody>
      </p:sp>
      <p:sp>
        <p:nvSpPr>
          <p:cNvPr id="2347028" name="Rectangle 20"/>
          <p:cNvSpPr>
            <a:spLocks noChangeArrowheads="1"/>
          </p:cNvSpPr>
          <p:nvPr/>
        </p:nvSpPr>
        <p:spPr bwMode="auto">
          <a:xfrm>
            <a:off x="0" y="914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Simulator: RFC3261 compatible simulator built on OPNET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Node model: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Each UA</a:t>
            </a:r>
            <a:r>
              <a:rPr lang="en-US" sz="1400" baseline="-2500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rebuchet MS" charset="0"/>
              </a:rPr>
              <a:t>represents infinite number of callers/callees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UAs and SEs have infinite capacity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RE server configuration: service capacity: 72 cps, rejecting rate: 3000 cps</a:t>
            </a:r>
            <a:r>
              <a:rPr lang="en-US" sz="12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endParaRPr lang="en-US" sz="12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Traffic model: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Calls from callers on the left to callees on the right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Exponential interarrival times and call holding time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Standard seven-message call flow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Transport and network model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UDP transport-&gt; all SIP timers active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No link delay and loss is assumed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Feedback method: piggybacked in the next available message to the particular next hop. 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Metrics: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Goodput: success of all five setup messages from INVITE to ACK below 10 s 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Delay: from the INVITE sent to the ACK to 200 OK received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</p:txBody>
      </p:sp>
      <p:graphicFrame>
        <p:nvGraphicFramePr>
          <p:cNvPr id="2347030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5410200" y="2590800"/>
          <a:ext cx="3505200" cy="2184400"/>
        </p:xfrm>
        <a:graphic>
          <a:graphicData uri="http://schemas.openxmlformats.org/presentationml/2006/ole">
            <p:oleObj spid="_x0000_s279554" name="Visio" r:id="rId3" imgW="4914425" imgH="3062051" progId="Visio.Drawing.11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FC0-36C8-0A41-8F53-1C098BA3F64A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54D888-9C0C-674E-8541-E0CE36E5ACB3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Overload Performance without Any Feedback Control</a:t>
            </a:r>
          </a:p>
        </p:txBody>
      </p:sp>
      <p:sp>
        <p:nvSpPr>
          <p:cNvPr id="24064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7391400" cy="6248400"/>
          </a:xfrm>
        </p:spPr>
        <p:txBody>
          <a:bodyPr/>
          <a:lstStyle/>
          <a:p>
            <a:pPr marL="0" indent="0"/>
            <a:endParaRPr lang="en-US" sz="1600"/>
          </a:p>
          <a:p>
            <a:pPr marL="0" indent="0"/>
            <a:r>
              <a:rPr lang="en-US" sz="1600"/>
              <a:t>“Simple Drop” scenario </a:t>
            </a:r>
          </a:p>
          <a:p>
            <a:pPr lvl="1"/>
            <a:r>
              <a:rPr lang="en-US" sz="1600"/>
              <a:t>message dropped when queue full </a:t>
            </a:r>
          </a:p>
          <a:p>
            <a:pPr lvl="1"/>
            <a:endParaRPr lang="en-US" sz="1600"/>
          </a:p>
          <a:p>
            <a:pPr marL="0" indent="0"/>
            <a:r>
              <a:rPr lang="en-US" sz="1600"/>
              <a:t>“Threshold Rejection” scenario</a:t>
            </a:r>
          </a:p>
          <a:p>
            <a:pPr lvl="1"/>
            <a:r>
              <a:rPr lang="en-US" sz="1600"/>
              <a:t>queue length configured with a high and a low threshold value. </a:t>
            </a:r>
          </a:p>
          <a:p>
            <a:pPr lvl="1"/>
            <a:r>
              <a:rPr lang="en-US" sz="1600"/>
              <a:t>when queue length high threshold</a:t>
            </a:r>
          </a:p>
          <a:p>
            <a:pPr lvl="2"/>
            <a:r>
              <a:rPr lang="en-US" sz="1400"/>
              <a:t>new INVITE requests are rejected but other messages are still processed. </a:t>
            </a:r>
          </a:p>
          <a:p>
            <a:pPr lvl="1"/>
            <a:r>
              <a:rPr lang="en-US" sz="1600"/>
              <a:t>when queue length falls below low threshold</a:t>
            </a:r>
          </a:p>
          <a:p>
            <a:pPr lvl="2"/>
            <a:r>
              <a:rPr lang="en-US" sz="1400"/>
              <a:t>INVITE processing restored </a:t>
            </a:r>
          </a:p>
          <a:p>
            <a:pPr lvl="2"/>
            <a:endParaRPr lang="en-US" sz="1400"/>
          </a:p>
          <a:p>
            <a:pPr marL="0" indent="0"/>
            <a:r>
              <a:rPr lang="en-US" sz="1600"/>
              <a:t>Similar congestion collapse but DIFFERENT reasons: </a:t>
            </a:r>
          </a:p>
          <a:p>
            <a:pPr lvl="1"/>
            <a:r>
              <a:rPr lang="en-US" sz="1600"/>
              <a:t>“Simple Drop”: </a:t>
            </a:r>
          </a:p>
          <a:p>
            <a:pPr lvl="2"/>
            <a:r>
              <a:rPr lang="en-US" sz="1400"/>
              <a:t>one third of INVITE arriving at the callee</a:t>
            </a:r>
          </a:p>
          <a:p>
            <a:pPr lvl="2"/>
            <a:r>
              <a:rPr lang="en-US" sz="1400"/>
              <a:t>all 180 RINGING  and most of the 200 OK also dropped due to queue overflow.</a:t>
            </a:r>
          </a:p>
          <a:p>
            <a:pPr lvl="1"/>
            <a:r>
              <a:rPr lang="en-US" sz="1600"/>
              <a:t>“Threshold Rejection” :</a:t>
            </a:r>
          </a:p>
          <a:p>
            <a:pPr lvl="2"/>
            <a:r>
              <a:rPr lang="en-US" sz="1400"/>
              <a:t>no INVITE reaches the callee</a:t>
            </a:r>
          </a:p>
          <a:p>
            <a:pPr lvl="2"/>
            <a:r>
              <a:rPr lang="en-US" sz="1400"/>
              <a:t>RE is only sending rejection messages</a:t>
            </a:r>
          </a:p>
        </p:txBody>
      </p:sp>
      <p:pic>
        <p:nvPicPr>
          <p:cNvPr id="2406404" name="Picture 4" descr="sim1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0"/>
            <a:ext cx="5334000" cy="2282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06CD-4847-0045-AC56-AE8C598AF4CA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5E89C3E-F18A-6542-846F-96589CA54F89}" type="slidenum">
              <a:rPr lang="en-US"/>
              <a:pPr/>
              <a:t>29</a:t>
            </a:fld>
            <a:endParaRPr lang="en-US"/>
          </a:p>
        </p:txBody>
      </p:sp>
      <p:sp>
        <p:nvSpPr>
          <p:cNvPr id="240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Comparison of Feedback Algorithm Parameters</a:t>
            </a:r>
          </a:p>
        </p:txBody>
      </p:sp>
      <p:sp>
        <p:nvSpPr>
          <p:cNvPr id="240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733800"/>
            <a:ext cx="4038600" cy="2743200"/>
          </a:xfrm>
        </p:spPr>
        <p:txBody>
          <a:bodyPr/>
          <a:lstStyle/>
          <a:p>
            <a:pPr marL="0" indent="0"/>
            <a:r>
              <a:rPr lang="en-US" sz="1400"/>
              <a:t>D</a:t>
            </a:r>
            <a:r>
              <a:rPr lang="en-US" sz="1400" baseline="-25000"/>
              <a:t>B:</a:t>
            </a:r>
            <a:r>
              <a:rPr lang="en-US" sz="1000" baseline="-25000"/>
              <a:t> </a:t>
            </a:r>
            <a:r>
              <a:rPr lang="en-US" sz="1400"/>
              <a:t>budget queuing delay</a:t>
            </a:r>
          </a:p>
          <a:p>
            <a:pPr marL="0" indent="0"/>
            <a:r>
              <a:rPr lang="en-US" sz="1400"/>
              <a:t>ρ</a:t>
            </a:r>
            <a:r>
              <a:rPr lang="en-US" sz="1400" baseline="-25000"/>
              <a:t>B</a:t>
            </a:r>
            <a:r>
              <a:rPr lang="en-US" sz="1400"/>
              <a:t>: CPU occupancy</a:t>
            </a:r>
          </a:p>
          <a:p>
            <a:pPr marL="0" indent="0"/>
            <a:r>
              <a:rPr lang="en-US" sz="1400"/>
              <a:t>T</a:t>
            </a:r>
            <a:r>
              <a:rPr lang="en-US" sz="1400" baseline="-25000"/>
              <a:t>c</a:t>
            </a:r>
            <a:r>
              <a:rPr lang="en-US" sz="1400"/>
              <a:t>: discrete time feedback control interval</a:t>
            </a:r>
          </a:p>
          <a:p>
            <a:pPr marL="0" indent="0"/>
            <a:r>
              <a:rPr lang="en-US" sz="1400"/>
              <a:t>T</a:t>
            </a:r>
            <a:r>
              <a:rPr lang="en-US" sz="1400" baseline="-25000"/>
              <a:t>m</a:t>
            </a:r>
            <a:r>
              <a:rPr lang="en-US" sz="1400"/>
              <a:t>: discrete time measurement interval for      selected server metric; T</a:t>
            </a:r>
            <a:r>
              <a:rPr lang="en-US" sz="1400" baseline="-25000"/>
              <a:t>m</a:t>
            </a:r>
            <a:r>
              <a:rPr lang="en-US" sz="1400"/>
              <a:t> ≤ T</a:t>
            </a:r>
            <a:r>
              <a:rPr lang="en-US" sz="1400" baseline="-25000"/>
              <a:t>c</a:t>
            </a:r>
            <a:r>
              <a:rPr lang="en-US" sz="1400"/>
              <a:t> </a:t>
            </a:r>
          </a:p>
          <a:p>
            <a:pPr marL="0" indent="0"/>
            <a:r>
              <a:rPr lang="en-US" sz="1400"/>
              <a:t>f</a:t>
            </a:r>
            <a:r>
              <a:rPr lang="en-US" sz="1400" baseline="-25000"/>
              <a:t>min</a:t>
            </a:r>
            <a:r>
              <a:rPr lang="en-US" sz="1400"/>
              <a:t>: minimal acceptance fraction</a:t>
            </a:r>
          </a:p>
          <a:p>
            <a:pPr marL="0" indent="0"/>
            <a:r>
              <a:rPr lang="en-US" sz="1400"/>
              <a:t>ϕ: multiplicative factor</a:t>
            </a:r>
          </a:p>
          <a:p>
            <a:pPr marL="0" indent="0"/>
            <a:r>
              <a:rPr lang="en-US" sz="1400" baseline="30000"/>
              <a:t>*</a:t>
            </a:r>
            <a:r>
              <a:rPr lang="en-US" sz="1400"/>
              <a:t> D</a:t>
            </a:r>
            <a:r>
              <a:rPr lang="en-US" sz="1400" baseline="-25000"/>
              <a:t>B</a:t>
            </a:r>
            <a:r>
              <a:rPr lang="en-US" sz="1400"/>
              <a:t> recommended for robustness, although a fixed binding window size can also be used</a:t>
            </a:r>
            <a:br>
              <a:rPr lang="en-US" sz="1400"/>
            </a:br>
            <a:r>
              <a:rPr lang="en-US" sz="1400"/>
              <a:t>† Optionally D</a:t>
            </a:r>
            <a:r>
              <a:rPr lang="en-US" sz="1400" baseline="-25000"/>
              <a:t>B</a:t>
            </a:r>
            <a:r>
              <a:rPr lang="en-US" sz="1400"/>
              <a:t> may be applied for corner cases </a:t>
            </a:r>
          </a:p>
          <a:p>
            <a:pPr marL="0" indent="0"/>
            <a:endParaRPr lang="en-US" sz="1400"/>
          </a:p>
        </p:txBody>
      </p:sp>
      <p:graphicFrame>
        <p:nvGraphicFramePr>
          <p:cNvPr id="2409586" name="Group 114"/>
          <p:cNvGraphicFramePr>
            <a:graphicFrameLocks noGrp="1"/>
          </p:cNvGraphicFramePr>
          <p:nvPr>
            <p:ph sz="quarter" idx="2"/>
          </p:nvPr>
        </p:nvGraphicFramePr>
        <p:xfrm>
          <a:off x="304800" y="1066800"/>
          <a:ext cx="4267200" cy="2510156"/>
        </p:xfrm>
        <a:graphic>
          <a:graphicData uri="http://schemas.openxmlformats.org/drawingml/2006/table">
            <a:tbl>
              <a:tblPr/>
              <a:tblGrid>
                <a:gridCol w="881063"/>
                <a:gridCol w="719137"/>
                <a:gridCol w="762000"/>
                <a:gridCol w="938213"/>
                <a:gridCol w="966787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Algorithm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Binding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Control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Measurement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Additional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Rate-abs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Rate-occ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l-GR" sz="1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f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min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 and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Win-disc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Win-cont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B 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Win-auto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9580" name="Rectangle 108"/>
          <p:cNvSpPr>
            <a:spLocks noChangeArrowheads="1"/>
          </p:cNvSpPr>
          <p:nvPr/>
        </p:nvSpPr>
        <p:spPr bwMode="auto">
          <a:xfrm>
            <a:off x="4495800" y="10668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Most algorithms have a binding parameter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three use budget queuing delay D</a:t>
            </a:r>
            <a:r>
              <a:rPr lang="en-US" sz="1400" baseline="-25000">
                <a:solidFill>
                  <a:srgbClr val="000000"/>
                </a:solidFill>
                <a:latin typeface="Trebuchet MS" charset="0"/>
              </a:rPr>
              <a:t>B</a:t>
            </a: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one uses  budget CPU occupancy ρ</a:t>
            </a:r>
            <a:r>
              <a:rPr lang="en-US" sz="1400" baseline="-25000">
                <a:solidFill>
                  <a:srgbClr val="000000"/>
                </a:solidFill>
                <a:latin typeface="Trebuchet MS" charset="0"/>
              </a:rPr>
              <a:t>B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All three discrete time control algorithms need T</a:t>
            </a:r>
            <a:r>
              <a:rPr lang="en-US" sz="1600" baseline="-25000">
                <a:solidFill>
                  <a:srgbClr val="000000"/>
                </a:solidFill>
                <a:latin typeface="Trebuchet MS" charset="0"/>
              </a:rPr>
              <a:t>c</a:t>
            </a: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algn="l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T</a:t>
            </a:r>
            <a:r>
              <a:rPr lang="en-US" sz="1600" baseline="-25000">
                <a:solidFill>
                  <a:srgbClr val="000000"/>
                </a:solidFill>
                <a:latin typeface="Trebuchet MS" charset="0"/>
              </a:rPr>
              <a:t>m</a:t>
            </a:r>
            <a:r>
              <a:rPr lang="en-US" sz="1600">
                <a:solidFill>
                  <a:srgbClr val="000000"/>
                </a:solidFill>
                <a:latin typeface="Trebuchet MS" charset="0"/>
              </a:rPr>
              <a:t> used by four of the five algorithms for service rate and CPU occupancy, where applicable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Tm = min(100 ms,Tc) found to be a  reasonable choice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Queue length is measured instantly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None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83AA-917F-6D4E-9AA8-2875649DB7AC}" type="slidenum">
              <a:rPr lang="en-US"/>
              <a:pPr/>
              <a:t>3</a:t>
            </a:fld>
            <a:endParaRPr lang="en-US"/>
          </a:p>
        </p:txBody>
      </p:sp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81000" y="903288"/>
            <a:ext cx="8763000" cy="5486400"/>
          </a:xfrm>
          <a:prstGeom prst="roundRect">
            <a:avLst>
              <a:gd name="adj" fmla="val 16667"/>
            </a:avLst>
          </a:prstGeom>
          <a:solidFill>
            <a:srgbClr val="C0C0C0">
              <a:alpha val="30000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endParaRPr lang="en-US" sz="2400">
              <a:latin typeface="Trebuchet MS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0"/>
            <a:ext cx="8229600" cy="1143000"/>
          </a:xfrm>
        </p:spPr>
        <p:txBody>
          <a:bodyPr/>
          <a:lstStyle/>
          <a:p>
            <a:r>
              <a:rPr lang="en-US"/>
              <a:t>IETF VoIP efforts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2571750" y="3590925"/>
            <a:ext cx="2362200" cy="1066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SIP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>
                <a:latin typeface="Trebuchet MS" charset="0"/>
              </a:rPr>
              <a:t>(protocol)</a:t>
            </a:r>
            <a:endParaRPr lang="en-US" sz="2400">
              <a:latin typeface="Trebuchet MS" charset="0"/>
            </a:endParaRP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4403725" y="4356100"/>
            <a:ext cx="2362200" cy="1066800"/>
          </a:xfrm>
          <a:prstGeom prst="ellipse">
            <a:avLst/>
          </a:prstGeom>
          <a:solidFill>
            <a:srgbClr val="FFCC00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BLISS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(common services)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361950" y="1457325"/>
            <a:ext cx="2362200" cy="762000"/>
          </a:xfrm>
          <a:prstGeom prst="ellipse">
            <a:avLst/>
          </a:prstGeom>
          <a:solidFill>
            <a:srgbClr val="FF0000">
              <a:alpha val="3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ECRIT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(emergency calling)</a:t>
            </a:r>
            <a:endParaRPr lang="en-US" sz="2400">
              <a:latin typeface="Trebuchet MS" charset="0"/>
            </a:endParaRP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588963" y="5065713"/>
            <a:ext cx="2362200" cy="73501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AVT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>
                <a:latin typeface="Trebuchet MS" charset="0"/>
              </a:rPr>
              <a:t>(RTP, SRTP, media)</a:t>
            </a:r>
            <a:endParaRPr lang="en-US" sz="2000">
              <a:latin typeface="Trebuchet MS" charset="0"/>
            </a:endParaRP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6381750" y="1457325"/>
            <a:ext cx="1676400" cy="762000"/>
          </a:xfrm>
          <a:prstGeom prst="ellipse">
            <a:avLst/>
          </a:prstGeom>
          <a:solidFill>
            <a:srgbClr val="FFFF99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ENUM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(E.164 translation)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2950" y="4276725"/>
            <a:ext cx="1752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IPTEL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(tel URL)</a:t>
            </a:r>
            <a:endParaRPr lang="en-US" sz="2400">
              <a:latin typeface="Trebuchet MS" charset="0"/>
            </a:endParaRP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3562350" y="1762125"/>
            <a:ext cx="2362200" cy="762000"/>
          </a:xfrm>
          <a:prstGeom prst="ellipse">
            <a:avLst/>
          </a:prstGeom>
          <a:solidFill>
            <a:srgbClr val="FF9900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SIMPLE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(presence)</a:t>
            </a:r>
            <a:endParaRPr lang="en-US" sz="1800">
              <a:latin typeface="Trebuchet MS" charset="0"/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2266950" y="2524125"/>
            <a:ext cx="1752600" cy="762000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GEOPRIV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(geo + privacy)</a:t>
            </a:r>
            <a:endParaRPr lang="en-US" sz="1800">
              <a:latin typeface="Trebuchet MS" charset="0"/>
            </a:endParaRPr>
          </a:p>
        </p:txBody>
      </p:sp>
      <p:cxnSp>
        <p:nvCxnSpPr>
          <p:cNvPr id="114700" name="AutoShape 12"/>
          <p:cNvCxnSpPr>
            <a:cxnSpLocks noChangeShapeType="1"/>
            <a:stCxn id="114697" idx="0"/>
            <a:endCxn id="114692" idx="2"/>
          </p:cNvCxnSpPr>
          <p:nvPr/>
        </p:nvCxnSpPr>
        <p:spPr bwMode="auto">
          <a:xfrm rot="16200000">
            <a:off x="2019300" y="3724275"/>
            <a:ext cx="152400" cy="9525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701" name="AutoShape 13"/>
          <p:cNvCxnSpPr>
            <a:cxnSpLocks noChangeShapeType="1"/>
            <a:stCxn id="114699" idx="6"/>
            <a:endCxn id="114692" idx="7"/>
          </p:cNvCxnSpPr>
          <p:nvPr/>
        </p:nvCxnSpPr>
        <p:spPr bwMode="auto">
          <a:xfrm>
            <a:off x="4019550" y="2905125"/>
            <a:ext cx="568325" cy="8413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702" name="AutoShape 14"/>
          <p:cNvCxnSpPr>
            <a:cxnSpLocks noChangeShapeType="1"/>
            <a:stCxn id="114694" idx="4"/>
            <a:endCxn id="114699" idx="0"/>
          </p:cNvCxnSpPr>
          <p:nvPr/>
        </p:nvCxnSpPr>
        <p:spPr bwMode="auto">
          <a:xfrm rot="16200000" flipH="1">
            <a:off x="2190750" y="1571625"/>
            <a:ext cx="304800" cy="16002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703" name="AutoShape 15"/>
          <p:cNvCxnSpPr>
            <a:cxnSpLocks noChangeShapeType="1"/>
            <a:stCxn id="114698" idx="5"/>
            <a:endCxn id="114692" idx="6"/>
          </p:cNvCxnSpPr>
          <p:nvPr/>
        </p:nvCxnSpPr>
        <p:spPr bwMode="auto">
          <a:xfrm rot="5400000">
            <a:off x="4400550" y="2946400"/>
            <a:ext cx="1711325" cy="6445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704" name="AutoShape 16"/>
          <p:cNvCxnSpPr>
            <a:cxnSpLocks noChangeShapeType="1"/>
            <a:stCxn id="114692" idx="4"/>
            <a:endCxn id="114695" idx="0"/>
          </p:cNvCxnSpPr>
          <p:nvPr/>
        </p:nvCxnSpPr>
        <p:spPr bwMode="auto">
          <a:xfrm rot="5400000">
            <a:off x="2557463" y="3870325"/>
            <a:ext cx="407988" cy="1982787"/>
          </a:xfrm>
          <a:prstGeom prst="curvedConnector3">
            <a:avLst>
              <a:gd name="adj1" fmla="val 49806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14705" name="AutoShape 17"/>
          <p:cNvCxnSpPr>
            <a:cxnSpLocks noChangeShapeType="1"/>
            <a:stCxn id="114692" idx="4"/>
            <a:endCxn id="114713" idx="2"/>
          </p:cNvCxnSpPr>
          <p:nvPr/>
        </p:nvCxnSpPr>
        <p:spPr bwMode="auto">
          <a:xfrm rot="16200000" flipH="1">
            <a:off x="3379787" y="5030788"/>
            <a:ext cx="1306513" cy="560388"/>
          </a:xfrm>
          <a:prstGeom prst="curvedConnector2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5543550" y="3057525"/>
            <a:ext cx="425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uses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4476750" y="3057525"/>
            <a:ext cx="6477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may use</a:t>
            </a:r>
          </a:p>
        </p:txBody>
      </p:sp>
      <p:cxnSp>
        <p:nvCxnSpPr>
          <p:cNvPr id="114708" name="AutoShape 20"/>
          <p:cNvCxnSpPr>
            <a:cxnSpLocks noChangeShapeType="1"/>
            <a:stCxn id="114694" idx="4"/>
            <a:endCxn id="114692" idx="0"/>
          </p:cNvCxnSpPr>
          <p:nvPr/>
        </p:nvCxnSpPr>
        <p:spPr bwMode="auto">
          <a:xfrm rot="16200000" flipH="1">
            <a:off x="1962150" y="1800225"/>
            <a:ext cx="1371600" cy="2209800"/>
          </a:xfrm>
          <a:prstGeom prst="curvedConnector3">
            <a:avLst>
              <a:gd name="adj1" fmla="val 7707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1047750" y="2600325"/>
            <a:ext cx="425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uses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1809750" y="4124325"/>
            <a:ext cx="6619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provides</a:t>
            </a: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3790950" y="4810125"/>
            <a:ext cx="7334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usually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used with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742950" y="6105525"/>
            <a:ext cx="1250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i="1">
                <a:latin typeface="Trebuchet MS" charset="0"/>
              </a:rPr>
              <a:t>IETF RAI area</a:t>
            </a:r>
          </a:p>
        </p:txBody>
      </p:sp>
      <p:sp>
        <p:nvSpPr>
          <p:cNvPr id="114713" name="Oval 25"/>
          <p:cNvSpPr>
            <a:spLocks noChangeArrowheads="1"/>
          </p:cNvSpPr>
          <p:nvPr/>
        </p:nvSpPr>
        <p:spPr bwMode="auto">
          <a:xfrm>
            <a:off x="4313238" y="5430838"/>
            <a:ext cx="23622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MMUSIC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(SDP, RTSP, ICE)</a:t>
            </a:r>
          </a:p>
        </p:txBody>
      </p:sp>
      <p:sp>
        <p:nvSpPr>
          <p:cNvPr id="114714" name="Oval 26"/>
          <p:cNvSpPr>
            <a:spLocks noChangeArrowheads="1"/>
          </p:cNvSpPr>
          <p:nvPr/>
        </p:nvSpPr>
        <p:spPr bwMode="auto">
          <a:xfrm>
            <a:off x="133350" y="3133725"/>
            <a:ext cx="1752600" cy="685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XCON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(conf. control)</a:t>
            </a:r>
          </a:p>
        </p:txBody>
      </p:sp>
      <p:sp>
        <p:nvSpPr>
          <p:cNvPr id="114715" name="Oval 27"/>
          <p:cNvSpPr>
            <a:spLocks noChangeArrowheads="1"/>
          </p:cNvSpPr>
          <p:nvPr/>
        </p:nvSpPr>
        <p:spPr bwMode="auto">
          <a:xfrm>
            <a:off x="6610350" y="2371725"/>
            <a:ext cx="2362200" cy="1066800"/>
          </a:xfrm>
          <a:prstGeom prst="ellipse">
            <a:avLst/>
          </a:prstGeom>
          <a:solidFill>
            <a:srgbClr val="FFFF99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SPEERMINT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(peering)</a:t>
            </a:r>
          </a:p>
        </p:txBody>
      </p:sp>
      <p:cxnSp>
        <p:nvCxnSpPr>
          <p:cNvPr id="114716" name="AutoShape 28"/>
          <p:cNvCxnSpPr>
            <a:cxnSpLocks noChangeShapeType="1"/>
            <a:stCxn id="114715" idx="2"/>
            <a:endCxn id="114696" idx="2"/>
          </p:cNvCxnSpPr>
          <p:nvPr/>
        </p:nvCxnSpPr>
        <p:spPr bwMode="auto">
          <a:xfrm rot="10800000">
            <a:off x="6381750" y="1838325"/>
            <a:ext cx="228600" cy="1066800"/>
          </a:xfrm>
          <a:prstGeom prst="curvedConnector3">
            <a:avLst>
              <a:gd name="adj1" fmla="val 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4717" name="Text Box 29"/>
          <p:cNvSpPr txBox="1">
            <a:spLocks noChangeArrowheads="1"/>
          </p:cNvSpPr>
          <p:nvPr/>
        </p:nvSpPr>
        <p:spPr bwMode="auto">
          <a:xfrm>
            <a:off x="6229350" y="2371725"/>
            <a:ext cx="425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uses</a:t>
            </a:r>
          </a:p>
        </p:txBody>
      </p:sp>
      <p:cxnSp>
        <p:nvCxnSpPr>
          <p:cNvPr id="114718" name="AutoShape 30"/>
          <p:cNvCxnSpPr>
            <a:cxnSpLocks noChangeShapeType="1"/>
            <a:stCxn id="114714" idx="6"/>
            <a:endCxn id="114692" idx="1"/>
          </p:cNvCxnSpPr>
          <p:nvPr/>
        </p:nvCxnSpPr>
        <p:spPr bwMode="auto">
          <a:xfrm>
            <a:off x="1885950" y="3476625"/>
            <a:ext cx="1031875" cy="2698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4719" name="Oval 31"/>
          <p:cNvSpPr>
            <a:spLocks noChangeArrowheads="1"/>
          </p:cNvSpPr>
          <p:nvPr/>
        </p:nvSpPr>
        <p:spPr bwMode="auto">
          <a:xfrm>
            <a:off x="7067550" y="4429125"/>
            <a:ext cx="1752600" cy="685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SPEECHSC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(speech services)</a:t>
            </a:r>
          </a:p>
        </p:txBody>
      </p:sp>
      <p:sp>
        <p:nvSpPr>
          <p:cNvPr id="114720" name="Oval 32"/>
          <p:cNvSpPr>
            <a:spLocks noChangeArrowheads="1"/>
          </p:cNvSpPr>
          <p:nvPr/>
        </p:nvSpPr>
        <p:spPr bwMode="auto">
          <a:xfrm>
            <a:off x="6838950" y="5419725"/>
            <a:ext cx="1752600" cy="685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5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SIGTRAN</a:t>
            </a:r>
          </a:p>
          <a:p>
            <a:pPr>
              <a:lnSpc>
                <a:spcPct val="5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(signaling transport)</a:t>
            </a:r>
          </a:p>
        </p:txBody>
      </p:sp>
      <p:cxnSp>
        <p:nvCxnSpPr>
          <p:cNvPr id="114721" name="AutoShape 33"/>
          <p:cNvCxnSpPr>
            <a:cxnSpLocks noChangeShapeType="1"/>
            <a:stCxn id="114715" idx="4"/>
            <a:endCxn id="114723" idx="6"/>
          </p:cNvCxnSpPr>
          <p:nvPr/>
        </p:nvCxnSpPr>
        <p:spPr bwMode="auto">
          <a:xfrm rot="5400000">
            <a:off x="7218362" y="3376613"/>
            <a:ext cx="511175" cy="635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7677150" y="3667125"/>
            <a:ext cx="425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uses</a:t>
            </a:r>
          </a:p>
        </p:txBody>
      </p:sp>
      <p:sp>
        <p:nvSpPr>
          <p:cNvPr id="114723" name="Oval 35"/>
          <p:cNvSpPr>
            <a:spLocks noChangeArrowheads="1"/>
          </p:cNvSpPr>
          <p:nvPr/>
        </p:nvSpPr>
        <p:spPr bwMode="auto">
          <a:xfrm>
            <a:off x="4794250" y="3416300"/>
            <a:ext cx="2362200" cy="1066800"/>
          </a:xfrm>
          <a:prstGeom prst="ellipse">
            <a:avLst/>
          </a:prstGeom>
          <a:solidFill>
            <a:srgbClr val="FFCC00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SIPPING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>
                <a:latin typeface="Trebuchet MS" charset="0"/>
              </a:rPr>
              <a:t>(usage, requirements)</a:t>
            </a:r>
          </a:p>
        </p:txBody>
      </p:sp>
      <p:sp>
        <p:nvSpPr>
          <p:cNvPr id="114724" name="Oval 36"/>
          <p:cNvSpPr>
            <a:spLocks noChangeArrowheads="1"/>
          </p:cNvSpPr>
          <p:nvPr/>
        </p:nvSpPr>
        <p:spPr bwMode="auto">
          <a:xfrm>
            <a:off x="2570163" y="5049838"/>
            <a:ext cx="2362200" cy="1066800"/>
          </a:xfrm>
          <a:prstGeom prst="ellipse">
            <a:avLst/>
          </a:prstGeom>
          <a:solidFill>
            <a:srgbClr val="00CCFF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800">
                <a:latin typeface="Trebuchet MS" charset="0"/>
              </a:rPr>
              <a:t>P2PSIP</a:t>
            </a:r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>
                <a:latin typeface="Trebuchet MS" charset="0"/>
              </a:rPr>
              <a:t>(peer-to-pper)</a:t>
            </a:r>
            <a:endParaRPr lang="en-US" sz="2400">
              <a:latin typeface="Trebuchet MS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42C-B035-1F49-8D6D-D8AC42A5E357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34860A5-8FE9-EF46-8A9E-2897F607F29D}" type="slidenum">
              <a:rPr lang="en-US"/>
              <a:pPr/>
              <a:t>30</a:t>
            </a:fld>
            <a:endParaRPr lang="en-US"/>
          </a:p>
        </p:txBody>
      </p:sp>
      <p:sp>
        <p:nvSpPr>
          <p:cNvPr id="241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of Budget Queuing Delay and Control Interval </a:t>
            </a:r>
            <a:endParaRPr lang="en-US" baseline="30000"/>
          </a:p>
        </p:txBody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953000" cy="5135563"/>
          </a:xfrm>
        </p:spPr>
        <p:txBody>
          <a:bodyPr/>
          <a:lstStyle/>
          <a:p>
            <a:pPr lvl="1"/>
            <a:r>
              <a:rPr lang="en-US" sz="1600"/>
              <a:t>Sensitivity of budget queuing delay</a:t>
            </a:r>
          </a:p>
          <a:p>
            <a:pPr lvl="2"/>
            <a:r>
              <a:rPr lang="en-US" sz="1400"/>
              <a:t>Small queuing delay (&lt; ½ T1 timer) avoids timeout and gives best results</a:t>
            </a:r>
          </a:p>
          <a:p>
            <a:pPr lvl="1"/>
            <a:r>
              <a:rPr lang="en-US" sz="1600"/>
              <a:t>Example results for win-disc </a:t>
            </a:r>
            <a:r>
              <a:rPr lang="en-US" sz="1600" baseline="30000"/>
              <a:t>*</a:t>
            </a:r>
          </a:p>
          <a:p>
            <a:pPr lvl="2"/>
            <a:r>
              <a:rPr lang="en-US" sz="1400"/>
              <a:t>Unit goodput when DB &lt;= 200 ms and Tc = 200 ms </a:t>
            </a:r>
          </a:p>
          <a:p>
            <a:pPr lvl="2"/>
            <a:r>
              <a:rPr lang="en-US" sz="1400"/>
              <a:t>Goodput degraded by 25% DB = 500 ms</a:t>
            </a:r>
          </a:p>
          <a:p>
            <a:pPr lvl="1"/>
            <a:r>
              <a:rPr lang="en-US" sz="1600"/>
              <a:t>Results for win-cont and rate-abs show similar shape, with slightly different sensitivity. </a:t>
            </a:r>
          </a:p>
          <a:p>
            <a:pPr lvl="1"/>
            <a:r>
              <a:rPr lang="en-US" sz="1600"/>
              <a:t>In general, a positive DB value centered at around 200 ms sufficient for all 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Sensitivity of control interval</a:t>
            </a:r>
          </a:p>
          <a:p>
            <a:pPr lvl="2"/>
            <a:r>
              <a:rPr lang="en-US" sz="1400"/>
              <a:t>the smaller the Tc the better.</a:t>
            </a:r>
          </a:p>
          <a:p>
            <a:pPr lvl="1"/>
            <a:r>
              <a:rPr lang="en-US" sz="1600"/>
              <a:t>Example results for win-disc, </a:t>
            </a:r>
          </a:p>
          <a:p>
            <a:pPr lvl="2"/>
            <a:r>
              <a:rPr lang="en-US" sz="1400"/>
              <a:t>at D =200 ms Tc &lt;= 200 ms sufficient to archive unit goodput in our scenario</a:t>
            </a:r>
          </a:p>
          <a:p>
            <a:pPr lvl="2"/>
            <a:endParaRPr lang="en-US" sz="1400"/>
          </a:p>
        </p:txBody>
      </p:sp>
      <p:pic>
        <p:nvPicPr>
          <p:cNvPr id="2412548" name="Picture 4" descr="pap-windisc-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22338"/>
            <a:ext cx="4013200" cy="2530475"/>
          </a:xfrm>
          <a:prstGeom prst="rect">
            <a:avLst/>
          </a:prstGeom>
          <a:noFill/>
        </p:spPr>
      </p:pic>
      <p:pic>
        <p:nvPicPr>
          <p:cNvPr id="2412549" name="Picture 5" descr="pap-windisc-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68663"/>
            <a:ext cx="4191000" cy="2606675"/>
          </a:xfrm>
          <a:prstGeom prst="rect">
            <a:avLst/>
          </a:prstGeom>
          <a:noFill/>
        </p:spPr>
      </p:pic>
      <p:sp>
        <p:nvSpPr>
          <p:cNvPr id="2412550" name="Text Box 6"/>
          <p:cNvSpPr txBox="1">
            <a:spLocks noChangeArrowheads="1"/>
          </p:cNvSpPr>
          <p:nvPr/>
        </p:nvSpPr>
        <p:spPr bwMode="auto">
          <a:xfrm>
            <a:off x="3886200" y="59436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* All load and goodput values normalized over server capacity</a:t>
            </a:r>
          </a:p>
        </p:txBody>
      </p:sp>
      <p:sp>
        <p:nvSpPr>
          <p:cNvPr id="2412552" name="AutoShape 8"/>
          <p:cNvSpPr>
            <a:spLocks noChangeArrowheads="1"/>
          </p:cNvSpPr>
          <p:nvPr/>
        </p:nvSpPr>
        <p:spPr bwMode="auto">
          <a:xfrm>
            <a:off x="3962400" y="1752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2553" name="AutoShape 9"/>
          <p:cNvSpPr>
            <a:spLocks noChangeArrowheads="1"/>
          </p:cNvSpPr>
          <p:nvPr/>
        </p:nvSpPr>
        <p:spPr bwMode="auto">
          <a:xfrm>
            <a:off x="3962400" y="4724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0AF-CB0E-5147-B752-CF71305F6D45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2F6207F-91D6-3A4B-9780-7E29742BD15D}" type="slidenum">
              <a:rPr lang="en-US"/>
              <a:pPr/>
              <a:t>31</a:t>
            </a:fld>
            <a:endParaRPr lang="en-US"/>
          </a:p>
        </p:txBody>
      </p:sp>
      <p:sp>
        <p:nvSpPr>
          <p:cNvPr id="245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Fairness for SIP Overload Control</a:t>
            </a:r>
            <a:endParaRPr lang="en-US" altLang="zh-CN">
              <a:ea typeface="宋体" charset="-122"/>
              <a:cs typeface="宋体" charset="-122"/>
            </a:endParaRPr>
          </a:p>
        </p:txBody>
      </p:sp>
      <p:sp>
        <p:nvSpPr>
          <p:cNvPr id="2455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5135563"/>
          </a:xfrm>
        </p:spPr>
        <p:txBody>
          <a:bodyPr/>
          <a:lstStyle/>
          <a:p>
            <a:pPr marL="0" indent="0"/>
            <a:r>
              <a:rPr lang="en-US" altLang="zh-CN" sz="1600">
                <a:ea typeface="宋体" charset="-122"/>
                <a:cs typeface="宋体" charset="-122"/>
              </a:rPr>
              <a:t>User-centric fairness: 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In its basic form it ensures equal success rate for each individual user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Implementation by assigning the capacity of the overloaded server proportionally to the upstream servers according to the original load arrival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Applicability example: “Third caller receives a free gift”</a:t>
            </a:r>
          </a:p>
          <a:p>
            <a:pPr lvl="1"/>
            <a:endParaRPr lang="en-US" altLang="zh-CN" sz="1600">
              <a:ea typeface="宋体" charset="-122"/>
              <a:cs typeface="宋体" charset="-122"/>
            </a:endParaRPr>
          </a:p>
          <a:p>
            <a:pPr marL="0" indent="0"/>
            <a:r>
              <a:rPr lang="en-US" altLang="zh-CN" sz="1600">
                <a:ea typeface="宋体" charset="-122"/>
                <a:cs typeface="宋体" charset="-122"/>
              </a:rPr>
              <a:t>Provider-centric fairness: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Assuming each upstream server represents a provider, in its basic form it ensures each provider gets the same aggregate share of total capacity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Implementation by dividing the capacity equally among upstream servers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Applicability example: equal-share SLA</a:t>
            </a:r>
          </a:p>
          <a:p>
            <a:pPr lvl="1"/>
            <a:endParaRPr lang="en-US" altLang="zh-CN" sz="1600">
              <a:ea typeface="宋体" charset="-122"/>
              <a:cs typeface="宋体" charset="-122"/>
            </a:endParaRPr>
          </a:p>
          <a:p>
            <a:pPr marL="0" indent="0"/>
            <a:r>
              <a:rPr lang="en-US" altLang="zh-CN" sz="1600">
                <a:ea typeface="宋体" charset="-122"/>
                <a:cs typeface="宋体" charset="-122"/>
              </a:rPr>
              <a:t>Customized fairness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Any allocation as pre-specified by SLA etc.</a:t>
            </a:r>
          </a:p>
          <a:p>
            <a:pPr lvl="1"/>
            <a:r>
              <a:rPr lang="en-US" altLang="zh-CN" sz="1600">
                <a:ea typeface="宋体" charset="-122"/>
                <a:cs typeface="宋体" charset="-122"/>
              </a:rPr>
              <a:t>Deny of Service attacks, penalizing the specific sources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66A6-C13F-C84B-828B-10995044A25D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EB58739-7336-CD4B-84CD-73CBD9020728}" type="slidenum">
              <a:rPr lang="en-US"/>
              <a:pPr/>
              <a:t>32</a:t>
            </a:fld>
            <a:endParaRPr lang="en-US"/>
          </a:p>
        </p:txBody>
      </p:sp>
      <p:sp>
        <p:nvSpPr>
          <p:cNvPr id="241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Load Performance w/ Provider Centric Fairness</a:t>
            </a:r>
          </a:p>
        </p:txBody>
      </p:sp>
      <p:sp>
        <p:nvSpPr>
          <p:cNvPr id="241665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143000"/>
            <a:ext cx="3276600" cy="4343400"/>
          </a:xfrm>
        </p:spPr>
        <p:txBody>
          <a:bodyPr/>
          <a:lstStyle/>
          <a:p>
            <a:pPr lvl="1"/>
            <a:r>
              <a:rPr lang="en-US" sz="1600"/>
              <a:t>Realistic server to server overload situations </a:t>
            </a:r>
          </a:p>
          <a:p>
            <a:pPr lvl="2"/>
            <a:r>
              <a:rPr lang="en-US" sz="1400"/>
              <a:t>more likely short periods of bulk loads</a:t>
            </a:r>
          </a:p>
          <a:p>
            <a:pPr lvl="2"/>
            <a:r>
              <a:rPr lang="en-US" sz="1400"/>
              <a:t>possibly accompanied by new source arrivals or departures. </a:t>
            </a:r>
          </a:p>
          <a:p>
            <a:pPr marL="0" indent="0"/>
            <a:endParaRPr lang="en-US" sz="1600"/>
          </a:p>
          <a:p>
            <a:pPr lvl="1"/>
            <a:r>
              <a:rPr lang="en-US" sz="1600"/>
              <a:t>Example result using rate-abs algorithm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Each upstream SE share close to equal RE capacity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Fast dynamic transition 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marL="0" indent="0"/>
            <a:endParaRPr lang="en-US" sz="1600"/>
          </a:p>
        </p:txBody>
      </p:sp>
      <p:pic>
        <p:nvPicPr>
          <p:cNvPr id="2416645" name="Picture 5" descr="pap-dm-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066800"/>
            <a:ext cx="5562600" cy="2397125"/>
          </a:xfrm>
          <a:prstGeom prst="rect">
            <a:avLst/>
          </a:prstGeom>
          <a:noFill/>
        </p:spPr>
      </p:pic>
      <p:pic>
        <p:nvPicPr>
          <p:cNvPr id="241665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352800"/>
            <a:ext cx="56515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3F96-C593-8A4F-A7FB-C788A1B8B55B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E7AE1CD-9E4D-D545-8FE1-DD2C954BFB8C}" type="slidenum">
              <a:rPr lang="en-US"/>
              <a:pPr/>
              <a:t>33</a:t>
            </a:fld>
            <a:endParaRPr lang="en-US"/>
          </a:p>
        </p:txBody>
      </p:sp>
      <p:sp>
        <p:nvSpPr>
          <p:cNvPr id="242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Load Performance w/ User Centric Fairness</a:t>
            </a:r>
          </a:p>
        </p:txBody>
      </p:sp>
      <p:pic>
        <p:nvPicPr>
          <p:cNvPr id="242688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3429000"/>
            <a:ext cx="5105400" cy="2206625"/>
          </a:xfrm>
          <a:noFill/>
          <a:ln/>
        </p:spPr>
      </p:pic>
      <p:pic>
        <p:nvPicPr>
          <p:cNvPr id="2426883" name="Picture 3" descr="pap-dm-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143000"/>
            <a:ext cx="4724400" cy="2035175"/>
          </a:xfrm>
          <a:prstGeom prst="rect">
            <a:avLst/>
          </a:prstGeom>
          <a:noFill/>
        </p:spPr>
      </p:pic>
      <p:sp>
        <p:nvSpPr>
          <p:cNvPr id="2426886" name="Rectangle 6"/>
          <p:cNvSpPr>
            <a:spLocks noChangeArrowheads="1"/>
          </p:cNvSpPr>
          <p:nvPr/>
        </p:nvSpPr>
        <p:spPr bwMode="auto">
          <a:xfrm>
            <a:off x="152400" y="3429000"/>
            <a:ext cx="3505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Double feed architecture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With load feedforward to assist receiver capacity allocation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Example using win-cont algorithm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Upstream SEs share to RE capacity proportional to their offered load 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Fast dynamic transition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None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algn="l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latin typeface="Trebuchet MS" charset="0"/>
            </a:endParaRPr>
          </a:p>
        </p:txBody>
      </p:sp>
      <p:graphicFrame>
        <p:nvGraphicFramePr>
          <p:cNvPr id="242688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52400" y="1143000"/>
          <a:ext cx="3657600" cy="1887538"/>
        </p:xfrm>
        <a:graphic>
          <a:graphicData uri="http://schemas.openxmlformats.org/presentationml/2006/ole">
            <p:oleObj spid="_x0000_s287746" name="Visio" r:id="rId5" imgW="4975812" imgH="2569183" progId="Visio.Drawing.11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FF41-C44A-8B46-9920-63ECBA146BC2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4C6C7AE-DC07-B04E-A340-0FCE0C89007A}" type="slidenum">
              <a:rPr lang="en-US"/>
              <a:pPr/>
              <a:t>34</a:t>
            </a:fld>
            <a:endParaRPr lang="en-US"/>
          </a:p>
        </p:txBody>
      </p:sp>
      <p:sp>
        <p:nvSpPr>
          <p:cNvPr id="240846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Load Performance of win-auto Algorithm</a:t>
            </a:r>
          </a:p>
        </p:txBody>
      </p:sp>
      <p:pic>
        <p:nvPicPr>
          <p:cNvPr id="2408456" name="Picture 8" descr="pap-dm-load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1219200"/>
            <a:ext cx="5257800" cy="2265363"/>
          </a:xfrm>
          <a:noFill/>
          <a:ln/>
        </p:spPr>
      </p:pic>
      <p:pic>
        <p:nvPicPr>
          <p:cNvPr id="24084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53530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08467" name="Rectangle 19"/>
          <p:cNvSpPr>
            <a:spLocks noChangeArrowheads="1"/>
          </p:cNvSpPr>
          <p:nvPr/>
        </p:nvSpPr>
        <p:spPr bwMode="auto">
          <a:xfrm>
            <a:off x="76200" y="12954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Source arrival transition time could be noticeably longer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Capacity split not easy to predict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hard to enforce explicit fairness 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r>
              <a:rPr lang="en-US" sz="1400">
                <a:solidFill>
                  <a:srgbClr val="000000"/>
                </a:solidFill>
                <a:latin typeface="Trebuchet MS" charset="0"/>
              </a:rPr>
              <a:t>basically no processing intervention 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"/>
              <a:tabLst>
                <a:tab pos="3946525" algn="l"/>
              </a:tabLst>
            </a:pPr>
            <a:endParaRPr lang="en-US" sz="1400">
              <a:solidFill>
                <a:srgbClr val="000000"/>
              </a:solidFill>
              <a:latin typeface="Trebuchet MS" charset="0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Char char="§"/>
              <a:tabLst>
                <a:tab pos="3946525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</a:rPr>
              <a:t>Still achieves aggregate unit goodput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charset="2"/>
              <a:buNone/>
              <a:tabLst>
                <a:tab pos="3946525" algn="l"/>
              </a:tabLst>
            </a:pPr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algn="l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28D8-7D93-C64A-9038-B337ADF0728E}" type="datetime4">
              <a:rPr lang="en-US"/>
              <a:pPr/>
              <a:t>February 4, 2009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ED5D8C1-699B-704C-9DD7-B5DCBEB28E28}" type="slidenum">
              <a:rPr lang="en-US"/>
              <a:pPr/>
              <a:t>35</a:t>
            </a:fld>
            <a:endParaRPr lang="en-US"/>
          </a:p>
        </p:txBody>
      </p:sp>
      <p:sp>
        <p:nvSpPr>
          <p:cNvPr id="245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and Future Work </a:t>
            </a:r>
          </a:p>
        </p:txBody>
      </p:sp>
      <p:sp>
        <p:nvSpPr>
          <p:cNvPr id="245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1600"/>
              <a:t>SIP overload problem is special because of the high rejection cost and drop retransmission</a:t>
            </a:r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SIP overload control goal is to maximize number of timely completed call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Approach is to have SE send only the appropriate number of calls RE can timely handle</a:t>
            </a:r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Presented and compared five algorithms under both steady and dynamic load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Win-disc/win-cont/win-auto/rate-abs/rate-occ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All but rate-occ are able to achieve unit goodput</a:t>
            </a:r>
          </a:p>
          <a:p>
            <a:pPr lvl="3">
              <a:lnSpc>
                <a:spcPct val="90000"/>
              </a:lnSpc>
            </a:pPr>
            <a:r>
              <a:rPr lang="en-US" sz="1200"/>
              <a:t>Algorithms binding on queue metrics is preferred over occupancy-based heuristic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All but win-auto adapts to dynamic load and source departure/arrival well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All but win-auto can achieve both user-centric and provider centric fairness</a:t>
            </a:r>
          </a:p>
          <a:p>
            <a:pPr lvl="3">
              <a:lnSpc>
                <a:spcPct val="90000"/>
              </a:lnSpc>
            </a:pPr>
            <a:r>
              <a:rPr lang="en-US" sz="1200"/>
              <a:t>Win-disc/win-cont/rate-abs requires double feedback architecture for user-centric fairness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win-auto is still extremely simple with close to unit steady state aggregate goodput </a:t>
            </a:r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Future work: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More realistic network configuration including link delay and loss, node failure model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Feedback enforcement algorithms other than percentage throttle and window throttle</a:t>
            </a:r>
          </a:p>
          <a:p>
            <a:pPr lvl="2">
              <a:lnSpc>
                <a:spcPct val="90000"/>
              </a:lnSpc>
            </a:pPr>
            <a:endParaRPr lang="en-US" sz="1400"/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endParaRPr lang="en-US" sz="160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E5B1-B6A1-E949-B92D-A617DA8B3F1A}" type="slidenum">
              <a:rPr lang="en-US"/>
              <a:pPr/>
              <a:t>36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servers &amp; TCP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Need TCP</a:t>
            </a:r>
          </a:p>
          <a:p>
            <a:pPr lvl="1"/>
            <a:r>
              <a:rPr lang="en-US" sz="1800"/>
              <a:t>TLS support: customer privacy, theft of service, …</a:t>
            </a:r>
          </a:p>
          <a:p>
            <a:pPr marL="1085850" lvl="2"/>
            <a:r>
              <a:rPr lang="en-US" sz="1600"/>
              <a:t>particularly for WiFi</a:t>
            </a:r>
          </a:p>
          <a:p>
            <a:pPr lvl="1"/>
            <a:r>
              <a:rPr lang="en-US" sz="1800"/>
              <a:t>many SIP messages now exceed reasonable UDP size (fragmentation)</a:t>
            </a:r>
          </a:p>
          <a:p>
            <a:pPr marL="1085850" lvl="2"/>
            <a:r>
              <a:rPr lang="en-US" sz="1600"/>
              <a:t>e.g., INVITE for IMS: 1182 bytes</a:t>
            </a:r>
          </a:p>
          <a:p>
            <a:r>
              <a:rPr lang="en-US" sz="2000"/>
              <a:t>Concern: UA support</a:t>
            </a:r>
          </a:p>
          <a:p>
            <a:pPr lvl="1"/>
            <a:r>
              <a:rPr lang="en-US" sz="1800"/>
              <a:t>improving: 82% of systems at recent SIPit’19 had TCP support</a:t>
            </a:r>
          </a:p>
          <a:p>
            <a:pPr lvl="1"/>
            <a:r>
              <a:rPr lang="en-US" sz="1800"/>
              <a:t>only 45% support TLS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/>
              <a:t>Concern: TCP (and TLS) much less efficient than UDP</a:t>
            </a:r>
          </a:p>
          <a:p>
            <a:pPr lvl="1"/>
            <a:r>
              <a:rPr lang="en-US" sz="1600"/>
              <a:t>running series of tests to identify differences</a:t>
            </a:r>
          </a:p>
          <a:p>
            <a:pPr lvl="1"/>
            <a:r>
              <a:rPr lang="en-US" sz="1600"/>
              <a:t>difference mainly in</a:t>
            </a:r>
          </a:p>
          <a:p>
            <a:pPr lvl="2"/>
            <a:r>
              <a:rPr lang="en-US" sz="1400"/>
              <a:t>connection setup cost</a:t>
            </a:r>
          </a:p>
          <a:p>
            <a:pPr lvl="2"/>
            <a:r>
              <a:rPr lang="en-US" sz="1400"/>
              <a:t>message splitting (may need pre-parsing or incremental parsers)</a:t>
            </a:r>
          </a:p>
          <a:p>
            <a:pPr lvl="2"/>
            <a:r>
              <a:rPr lang="en-US" sz="1400"/>
              <a:t>thread count (one per socket?)</a:t>
            </a:r>
          </a:p>
          <a:p>
            <a:r>
              <a:rPr lang="en-US" sz="1800"/>
              <a:t>Our model: </a:t>
            </a:r>
          </a:p>
          <a:p>
            <a:pPr lvl="1"/>
            <a:r>
              <a:rPr lang="en-US" sz="1600"/>
              <a:t>300,000 customers/servers</a:t>
            </a:r>
          </a:p>
          <a:p>
            <a:pPr lvl="2"/>
            <a:r>
              <a:rPr lang="en-US" sz="1400"/>
              <a:t>0.1 Erlang, 180 sec/call</a:t>
            </a:r>
          </a:p>
          <a:p>
            <a:pPr lvl="1"/>
            <a:r>
              <a:rPr lang="en-US" sz="1600"/>
              <a:t>600,000 BHCA --&gt; 167 req/sec</a:t>
            </a:r>
          </a:p>
          <a:p>
            <a:pPr lvl="1"/>
            <a:r>
              <a:rPr lang="en-US" sz="1600"/>
              <a:t>300,000 registrations --&gt; 83 req/sec</a:t>
            </a:r>
          </a:p>
          <a:p>
            <a:pPr lvl="1"/>
            <a:r>
              <a:rPr lang="en-US" sz="1600"/>
              <a:t>$0.001/subscriber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81AB-6587-8049-BBCE-3BEBC340CB53}" type="slidenum">
              <a:rPr lang="en-US"/>
              <a:pPr/>
              <a:t>37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evaluation results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198563"/>
          </a:xfrm>
        </p:spPr>
        <p:txBody>
          <a:bodyPr/>
          <a:lstStyle/>
          <a:p>
            <a:r>
              <a:rPr lang="en-US" sz="2000"/>
              <a:t>Pentium 4 server, 3 GHz</a:t>
            </a:r>
          </a:p>
          <a:p>
            <a:pPr lvl="1"/>
            <a:r>
              <a:rPr lang="en-US" sz="1800"/>
              <a:t>4 GB memory</a:t>
            </a:r>
          </a:p>
          <a:p>
            <a:pPr lvl="1"/>
            <a:r>
              <a:rPr lang="en-US" sz="1800"/>
              <a:t>Linux 2.6.16</a:t>
            </a:r>
          </a:p>
        </p:txBody>
      </p:sp>
      <p:pic>
        <p:nvPicPr>
          <p:cNvPr id="169989" name="Picture 5" descr="socknm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2741613"/>
            <a:ext cx="4013200" cy="3009900"/>
          </a:xfrm>
          <a:prstGeom prst="rect">
            <a:avLst/>
          </a:prstGeom>
          <a:noFill/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398963" y="1947863"/>
          <a:ext cx="4410075" cy="425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821238" y="1665288"/>
            <a:ext cx="1112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echo server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352800" y="6186488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000"/>
              <a:t>Kumiko 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5DF0-DD51-BE4E-A95E-4B8D8272BB02}" type="slidenum">
              <a:rPr lang="en-US"/>
              <a:pPr/>
              <a:t>38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server measurements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Initial INVITE measurements</a:t>
            </a:r>
          </a:p>
          <a:p>
            <a:pPr lvl="1"/>
            <a:r>
              <a:rPr lang="en-US" sz="1800"/>
              <a:t>OpenSER</a:t>
            </a:r>
          </a:p>
          <a:p>
            <a:pPr lvl="1"/>
            <a:r>
              <a:rPr lang="en-US" sz="1800"/>
              <a:t>400 calls/sec for TCP</a:t>
            </a:r>
          </a:p>
          <a:p>
            <a:pPr lvl="1"/>
            <a:r>
              <a:rPr lang="en-US" sz="1800"/>
              <a:t>roughly 260 calls/sec for TLS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838200" y="5000625"/>
            <a:ext cx="1804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sipd REGISTER test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530475" y="6186488"/>
            <a:ext cx="2527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000"/>
              <a:t>Kumiko Ono, Charles Shen, Erich Nahum</a:t>
            </a:r>
          </a:p>
        </p:txBody>
      </p:sp>
      <p:pic>
        <p:nvPicPr>
          <p:cNvPr id="171017" name="Picture 9" descr="reg_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427163"/>
            <a:ext cx="4572000" cy="3429000"/>
          </a:xfrm>
          <a:prstGeom prst="rect">
            <a:avLst/>
          </a:prstGeom>
          <a:noFill/>
        </p:spPr>
      </p:pic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00275" y="1560513"/>
            <a:ext cx="2308225" cy="517525"/>
          </a:xfrm>
          <a:prstGeom prst="rect">
            <a:avLst/>
          </a:prstGeom>
          <a:solidFill>
            <a:srgbClr val="FFFF99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/>
              <a:t>TCP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25908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4400" smtClean="0"/>
              <a:t>IETF P2P efforts &amp; Testbeds</a:t>
            </a:r>
            <a:endParaRPr lang="en-US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43400"/>
            <a:ext cx="8686800" cy="1752600"/>
          </a:xfrm>
        </p:spPr>
        <p:txBody>
          <a:bodyPr anchor="ctr"/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Salman Abdul Baset, Gaurav Gupta, Jae Woo Lee and Henning Schulzrinne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Columbia University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SIP 2009 (Paris, January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6617-4CCA-1147-B9BE-522621E99B51}" type="slidenum">
              <a:rPr lang="en-US"/>
              <a:pPr/>
              <a:t>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SIP, SIPPING &amp; SIMPLE –00 drafts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965325" y="5949950"/>
            <a:ext cx="549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Tahoma" charset="0"/>
              </a:rPr>
              <a:t>includes draft-ietf-*-00 and draft-personal-*-00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74775" y="1447800"/>
          <a:ext cx="7769225" cy="453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What is a peer-to-peer VoIP and IM system?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P2P in a LAN </a:t>
            </a:r>
            <a:r>
              <a:rPr lang="en-US" sz="2400">
                <a:sym typeface="Wingdings" charset="2"/>
              </a:rPr>
              <a:t> mDNS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Why P2P?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Why not Skype or OpenDHT?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Design challenges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P2PP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OpenVoIP architecture and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RELOAD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964-2F74-DB42-BB2D-4789A98A84E4}" type="slidenum">
              <a:rPr lang="en-US"/>
              <a:pPr/>
              <a:t>41</a:t>
            </a:fld>
            <a:endParaRPr lang="en-US"/>
          </a:p>
        </p:txBody>
      </p:sp>
      <p:sp>
        <p:nvSpPr>
          <p:cNvPr id="172048" name="AutoShape 16"/>
          <p:cNvSpPr>
            <a:spLocks noChangeArrowheads="1"/>
          </p:cNvSpPr>
          <p:nvPr/>
        </p:nvSpPr>
        <p:spPr bwMode="auto">
          <a:xfrm>
            <a:off x="7324725" y="3851275"/>
            <a:ext cx="1657350" cy="954088"/>
          </a:xfrm>
          <a:prstGeom prst="roundRect">
            <a:avLst>
              <a:gd name="adj" fmla="val 16667"/>
            </a:avLst>
          </a:prstGeom>
          <a:solidFill>
            <a:srgbClr val="FFFF99">
              <a:alpha val="3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5505450" y="5354638"/>
            <a:ext cx="1789113" cy="1290637"/>
          </a:xfrm>
          <a:prstGeom prst="roundRect">
            <a:avLst>
              <a:gd name="adj" fmla="val 16667"/>
            </a:avLst>
          </a:prstGeom>
          <a:solidFill>
            <a:srgbClr val="C0C0C0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LAN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SIP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879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no infrastructure available: emergency coordination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don’t want to set up infrastructure: small companies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Skype envy :-)</a:t>
            </a:r>
          </a:p>
          <a:p>
            <a:pPr>
              <a:lnSpc>
                <a:spcPct val="90000"/>
              </a:lnSpc>
            </a:pPr>
            <a:r>
              <a:rPr lang="en-US" sz="1800"/>
              <a:t>P2P technology for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user location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only modest impact on expenses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but makes signaling encryption cheap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NAT traversal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matters for relaying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services (conferencing, …)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how prevalent?</a:t>
            </a:r>
          </a:p>
          <a:p>
            <a:pPr>
              <a:lnSpc>
                <a:spcPct val="90000"/>
              </a:lnSpc>
            </a:pPr>
            <a:r>
              <a:rPr lang="en-US" sz="1800"/>
              <a:t>New IETF working group just formed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likely, multiple DHTs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common control and look-up protocol?</a:t>
            </a:r>
          </a:p>
        </p:txBody>
      </p:sp>
      <p:pic>
        <p:nvPicPr>
          <p:cNvPr id="172036" name="Picture 4" descr="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038" y="1908175"/>
            <a:ext cx="1676400" cy="1128713"/>
          </a:xfrm>
          <a:prstGeom prst="rect">
            <a:avLst/>
          </a:prstGeom>
          <a:noFill/>
        </p:spPr>
      </p:pic>
      <p:pic>
        <p:nvPicPr>
          <p:cNvPr id="172037" name="Picture 5" descr="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3454400"/>
            <a:ext cx="1676400" cy="1128713"/>
          </a:xfrm>
          <a:prstGeom prst="rect">
            <a:avLst/>
          </a:prstGeom>
          <a:noFill/>
        </p:spPr>
      </p:pic>
      <p:pic>
        <p:nvPicPr>
          <p:cNvPr id="172038" name="Picture 6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5621338"/>
            <a:ext cx="598488" cy="400050"/>
          </a:xfrm>
          <a:prstGeom prst="rect">
            <a:avLst/>
          </a:prstGeom>
          <a:noFill/>
        </p:spPr>
      </p:pic>
      <p:pic>
        <p:nvPicPr>
          <p:cNvPr id="172039" name="Picture 7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6119813"/>
            <a:ext cx="598488" cy="400050"/>
          </a:xfrm>
          <a:prstGeom prst="rect">
            <a:avLst/>
          </a:prstGeom>
          <a:noFill/>
        </p:spPr>
      </p:pic>
      <p:pic>
        <p:nvPicPr>
          <p:cNvPr id="172040" name="Picture 8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113" y="5408613"/>
            <a:ext cx="598487" cy="400050"/>
          </a:xfrm>
          <a:prstGeom prst="rect">
            <a:avLst/>
          </a:prstGeom>
          <a:noFill/>
        </p:spPr>
      </p:pic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5354638" y="3860800"/>
            <a:ext cx="1379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P2P provider A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6850063" y="2295525"/>
            <a:ext cx="1379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P2P provider B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6959600" y="17272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/>
              <a:t>p2p network</a:t>
            </a:r>
          </a:p>
        </p:txBody>
      </p:sp>
      <p:pic>
        <p:nvPicPr>
          <p:cNvPr id="17204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563" y="4024313"/>
            <a:ext cx="582612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47" name="Picture 15" descr="Callmg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425" y="4033838"/>
            <a:ext cx="762000" cy="531812"/>
          </a:xfrm>
          <a:prstGeom prst="rect">
            <a:avLst/>
          </a:prstGeom>
          <a:noFill/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7442200" y="4576763"/>
            <a:ext cx="143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traditional provider</a:t>
            </a:r>
          </a:p>
        </p:txBody>
      </p:sp>
      <p:pic>
        <p:nvPicPr>
          <p:cNvPr id="17205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2917825"/>
            <a:ext cx="3365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51" name="Picture 19" descr="ProxyD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2688" y="3151188"/>
            <a:ext cx="433387" cy="538162"/>
          </a:xfrm>
          <a:prstGeom prst="rect">
            <a:avLst/>
          </a:prstGeom>
          <a:noFill/>
        </p:spPr>
      </p:pic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7915275" y="3300413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000"/>
              <a:t>DNS</a:t>
            </a:r>
            <a:endParaRPr lang="en-US"/>
          </a:p>
        </p:txBody>
      </p:sp>
      <p:sp>
        <p:nvSpPr>
          <p:cNvPr id="172053" name="AutoShape 21"/>
          <p:cNvSpPr>
            <a:spLocks noChangeArrowheads="1"/>
          </p:cNvSpPr>
          <p:nvPr/>
        </p:nvSpPr>
        <p:spPr bwMode="auto">
          <a:xfrm>
            <a:off x="7192963" y="5140325"/>
            <a:ext cx="1331912" cy="62071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FFCC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zeroconf</a:t>
            </a:r>
          </a:p>
        </p:txBody>
      </p:sp>
      <p:sp>
        <p:nvSpPr>
          <p:cNvPr id="172054" name="AutoShape 22"/>
          <p:cNvSpPr>
            <a:spLocks noChangeArrowheads="1"/>
          </p:cNvSpPr>
          <p:nvPr/>
        </p:nvSpPr>
        <p:spPr bwMode="auto">
          <a:xfrm>
            <a:off x="5853113" y="3770313"/>
            <a:ext cx="538162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5" name="AutoShape 23"/>
          <p:cNvSpPr>
            <a:spLocks noChangeArrowheads="1"/>
          </p:cNvSpPr>
          <p:nvPr/>
        </p:nvSpPr>
        <p:spPr bwMode="auto">
          <a:xfrm>
            <a:off x="5943600" y="1898650"/>
            <a:ext cx="538163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33996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6" name="AutoShape 24"/>
          <p:cNvSpPr>
            <a:spLocks noChangeArrowheads="1"/>
          </p:cNvSpPr>
          <p:nvPr/>
        </p:nvSpPr>
        <p:spPr bwMode="auto">
          <a:xfrm>
            <a:off x="7386638" y="2327275"/>
            <a:ext cx="538162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5384800" y="1528763"/>
            <a:ext cx="1565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generic DHT service</a:t>
            </a:r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H="1" flipV="1">
            <a:off x="6086475" y="4318000"/>
            <a:ext cx="192088" cy="116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V="1">
            <a:off x="6086475" y="3098800"/>
            <a:ext cx="152400" cy="6302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V="1">
            <a:off x="6218238" y="2600325"/>
            <a:ext cx="1300162" cy="325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V="1">
            <a:off x="6370638" y="4541838"/>
            <a:ext cx="1036637" cy="9350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322-3F13-3D4C-8F81-7F84E83B6834}" type="slidenum">
              <a:rPr lang="en-US"/>
              <a:pPr/>
              <a:t>42</a:t>
            </a:fld>
            <a:endParaRPr lang="en-US"/>
          </a:p>
        </p:txBody>
      </p:sp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6553200" y="1228725"/>
            <a:ext cx="1350963" cy="1362075"/>
          </a:xfrm>
          <a:prstGeom prst="roundRect">
            <a:avLst>
              <a:gd name="adj" fmla="val 16667"/>
            </a:avLst>
          </a:prstGeom>
          <a:solidFill>
            <a:srgbClr val="CCFF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SIP -- components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27600" cy="4525963"/>
          </a:xfrm>
        </p:spPr>
        <p:txBody>
          <a:bodyPr/>
          <a:lstStyle/>
          <a:p>
            <a:r>
              <a:rPr lang="en-US"/>
              <a:t>Multicast-DNS (zeroconf) SIP enhancements for LAN</a:t>
            </a:r>
          </a:p>
          <a:p>
            <a:pPr lvl="1"/>
            <a:r>
              <a:rPr lang="en-US"/>
              <a:t>announce UAs and their capabilities  </a:t>
            </a:r>
          </a:p>
          <a:p>
            <a:r>
              <a:rPr lang="en-US"/>
              <a:t>Client-P2P protocol</a:t>
            </a:r>
          </a:p>
          <a:p>
            <a:pPr lvl="1"/>
            <a:r>
              <a:rPr lang="en-US"/>
              <a:t>GET, PUT mappings</a:t>
            </a:r>
          </a:p>
          <a:p>
            <a:pPr lvl="1"/>
            <a:r>
              <a:rPr lang="en-US"/>
              <a:t>mapping: proxy or UA</a:t>
            </a:r>
          </a:p>
          <a:p>
            <a:r>
              <a:rPr lang="en-US"/>
              <a:t>P2P protocol</a:t>
            </a:r>
          </a:p>
          <a:p>
            <a:pPr lvl="1"/>
            <a:r>
              <a:rPr lang="en-US"/>
              <a:t>get routing table, join, leave, …</a:t>
            </a:r>
          </a:p>
          <a:p>
            <a:pPr lvl="1"/>
            <a:r>
              <a:rPr lang="en-US"/>
              <a:t>independent of DHT?</a:t>
            </a:r>
          </a:p>
          <a:p>
            <a:pPr lvl="1"/>
            <a:r>
              <a:rPr lang="en-US"/>
              <a:t>replaces DNS for SIP, not proxy</a:t>
            </a:r>
          </a:p>
        </p:txBody>
      </p:sp>
      <p:pic>
        <p:nvPicPr>
          <p:cNvPr id="175108" name="Picture 4" descr="4ddc10f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2495550"/>
            <a:ext cx="1290638" cy="863600"/>
          </a:xfrm>
          <a:prstGeom prst="rect">
            <a:avLst/>
          </a:prstGeom>
          <a:noFill/>
        </p:spPr>
      </p:pic>
      <p:pic>
        <p:nvPicPr>
          <p:cNvPr id="175109" name="Picture 5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1717675"/>
            <a:ext cx="706437" cy="706438"/>
          </a:xfrm>
          <a:prstGeom prst="rect">
            <a:avLst/>
          </a:prstGeom>
          <a:noFill/>
        </p:spPr>
      </p:pic>
      <p:pic>
        <p:nvPicPr>
          <p:cNvPr id="175110" name="Picture 6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3646488"/>
            <a:ext cx="706438" cy="706437"/>
          </a:xfrm>
          <a:prstGeom prst="rect">
            <a:avLst/>
          </a:prstGeom>
          <a:noFill/>
        </p:spPr>
      </p:pic>
      <p:pic>
        <p:nvPicPr>
          <p:cNvPr id="175111" name="Picture 7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2570163"/>
            <a:ext cx="706438" cy="706437"/>
          </a:xfrm>
          <a:prstGeom prst="rect">
            <a:avLst/>
          </a:prstGeom>
          <a:noFill/>
        </p:spPr>
      </p:pic>
      <p:cxnSp>
        <p:nvCxnSpPr>
          <p:cNvPr id="175112" name="AutoShape 8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7473950" y="2071688"/>
            <a:ext cx="966788" cy="498475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3" name="AutoShape 9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7462838" y="3276600"/>
            <a:ext cx="977900" cy="723900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4" name="AutoShape 10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7110413" y="2424113"/>
            <a:ext cx="11112" cy="1222375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5" name="AutoShape 11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6001545" y="1729581"/>
            <a:ext cx="423862" cy="1108075"/>
          </a:xfrm>
          <a:prstGeom prst="curvedConnector2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763" y="1384300"/>
            <a:ext cx="3365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75119" name="AutoShape 15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6035676" y="1160462"/>
            <a:ext cx="958850" cy="1711325"/>
          </a:xfrm>
          <a:prstGeom prst="curvedConnector2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200"/>
              <a:t>A Peer-to-Peer VoIP and IM System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1524000"/>
          <a:ext cx="962025" cy="930275"/>
        </p:xfrm>
        <a:graphic>
          <a:graphicData uri="http://schemas.openxmlformats.org/presentationml/2006/ole">
            <p:oleObj spid="_x0000_s294914" name="Visio" r:id="rId3" imgW="961949" imgH="930554" progId="Visio.Drawing.11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ph sz="quarter" idx="4"/>
          </p:nvPr>
        </p:nvGraphicFramePr>
        <p:xfrm>
          <a:off x="381000" y="3352800"/>
          <a:ext cx="979488" cy="1246188"/>
        </p:xfrm>
        <a:graphic>
          <a:graphicData uri="http://schemas.openxmlformats.org/presentationml/2006/ole">
            <p:oleObj spid="_x0000_s294915" name="Visio" r:id="rId4" imgW="979322" imgH="1246632" progId="Visio.Drawing.11">
              <p:embed/>
            </p:oleObj>
          </a:graphicData>
        </a:graphic>
      </p:graphicFrame>
      <p:sp>
        <p:nvSpPr>
          <p:cNvPr id="19471" name="Freeform 7"/>
          <p:cNvSpPr>
            <a:spLocks/>
          </p:cNvSpPr>
          <p:nvPr/>
        </p:nvSpPr>
        <p:spPr bwMode="auto">
          <a:xfrm>
            <a:off x="1908175" y="2279650"/>
            <a:ext cx="2282825" cy="2216150"/>
          </a:xfrm>
          <a:custGeom>
            <a:avLst/>
            <a:gdLst>
              <a:gd name="T0" fmla="*/ 0 w 894"/>
              <a:gd name="T1" fmla="*/ 0 h 1306"/>
              <a:gd name="T2" fmla="*/ 549002 w 894"/>
              <a:gd name="T3" fmla="*/ 101814 h 1306"/>
              <a:gd name="T4" fmla="*/ 901384 w 894"/>
              <a:gd name="T5" fmla="*/ 524342 h 1306"/>
              <a:gd name="T6" fmla="*/ 1340585 w 894"/>
              <a:gd name="T7" fmla="*/ 714394 h 1306"/>
              <a:gd name="T8" fmla="*/ 1450385 w 894"/>
              <a:gd name="T9" fmla="*/ 1254008 h 1306"/>
              <a:gd name="T10" fmla="*/ 2019815 w 894"/>
              <a:gd name="T11" fmla="*/ 1691808 h 1306"/>
              <a:gd name="T12" fmla="*/ 2196006 w 894"/>
              <a:gd name="T13" fmla="*/ 1954828 h 1306"/>
              <a:gd name="T14" fmla="*/ 2282825 w 894"/>
              <a:gd name="T15" fmla="*/ 2216150 h 13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4"/>
              <a:gd name="T25" fmla="*/ 0 h 1306"/>
              <a:gd name="T26" fmla="*/ 894 w 894"/>
              <a:gd name="T27" fmla="*/ 1306 h 13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4" h="1306">
                <a:moveTo>
                  <a:pt x="0" y="0"/>
                </a:moveTo>
                <a:cubicBezTo>
                  <a:pt x="72" y="20"/>
                  <a:pt x="152" y="20"/>
                  <a:pt x="215" y="60"/>
                </a:cubicBezTo>
                <a:cubicBezTo>
                  <a:pt x="312" y="122"/>
                  <a:pt x="305" y="223"/>
                  <a:pt x="353" y="309"/>
                </a:cubicBezTo>
                <a:cubicBezTo>
                  <a:pt x="379" y="355"/>
                  <a:pt x="481" y="390"/>
                  <a:pt x="525" y="421"/>
                </a:cubicBezTo>
                <a:cubicBezTo>
                  <a:pt x="572" y="519"/>
                  <a:pt x="532" y="670"/>
                  <a:pt x="568" y="739"/>
                </a:cubicBezTo>
                <a:cubicBezTo>
                  <a:pt x="620" y="840"/>
                  <a:pt x="725" y="904"/>
                  <a:pt x="791" y="997"/>
                </a:cubicBezTo>
                <a:cubicBezTo>
                  <a:pt x="824" y="1043"/>
                  <a:pt x="837" y="1100"/>
                  <a:pt x="860" y="1152"/>
                </a:cubicBezTo>
                <a:cubicBezTo>
                  <a:pt x="870" y="1198"/>
                  <a:pt x="874" y="1263"/>
                  <a:pt x="894" y="1306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343400" y="1371600"/>
          <a:ext cx="962025" cy="962025"/>
        </p:xfrm>
        <a:graphic>
          <a:graphicData uri="http://schemas.openxmlformats.org/presentationml/2006/ole">
            <p:oleObj spid="_x0000_s294916" name="Visio" r:id="rId5" imgW="981151" imgH="1246632" progId="Visio.Drawing.11">
              <p:embed/>
            </p:oleObj>
          </a:graphicData>
        </a:graphic>
      </p:graphicFrame>
      <p:sp>
        <p:nvSpPr>
          <p:cNvPr id="19472" name="Freeform 9"/>
          <p:cNvSpPr>
            <a:spLocks/>
          </p:cNvSpPr>
          <p:nvPr/>
        </p:nvSpPr>
        <p:spPr bwMode="auto">
          <a:xfrm>
            <a:off x="1371600" y="2057400"/>
            <a:ext cx="3352800" cy="1752600"/>
          </a:xfrm>
          <a:custGeom>
            <a:avLst/>
            <a:gdLst>
              <a:gd name="T0" fmla="*/ 0 w 1584"/>
              <a:gd name="T1" fmla="*/ 1752600 h 864"/>
              <a:gd name="T2" fmla="*/ 2133600 w 1584"/>
              <a:gd name="T3" fmla="*/ 1265767 h 864"/>
              <a:gd name="T4" fmla="*/ 3352800 w 1584"/>
              <a:gd name="T5" fmla="*/ 0 h 864"/>
              <a:gd name="T6" fmla="*/ 0 60000 65536"/>
              <a:gd name="T7" fmla="*/ 0 60000 65536"/>
              <a:gd name="T8" fmla="*/ 0 60000 65536"/>
              <a:gd name="T9" fmla="*/ 0 w 1584"/>
              <a:gd name="T10" fmla="*/ 0 h 864"/>
              <a:gd name="T11" fmla="*/ 1584 w 158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864">
                <a:moveTo>
                  <a:pt x="0" y="864"/>
                </a:moveTo>
                <a:cubicBezTo>
                  <a:pt x="372" y="816"/>
                  <a:pt x="744" y="768"/>
                  <a:pt x="1008" y="624"/>
                </a:cubicBezTo>
                <a:cubicBezTo>
                  <a:pt x="1272" y="480"/>
                  <a:pt x="1428" y="240"/>
                  <a:pt x="1584" y="0"/>
                </a:cubicBez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752600" y="3124200"/>
          <a:ext cx="619125" cy="962025"/>
        </p:xfrm>
        <a:graphic>
          <a:graphicData uri="http://schemas.openxmlformats.org/presentationml/2006/ole">
            <p:oleObj spid="_x0000_s294917" name="Visio" r:id="rId6" imgW="619049" imgH="961949" progId="Visio.Drawing.11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886200" y="1905000"/>
          <a:ext cx="619125" cy="962025"/>
        </p:xfrm>
        <a:graphic>
          <a:graphicData uri="http://schemas.openxmlformats.org/presentationml/2006/ole">
            <p:oleObj spid="_x0000_s294918" name="Visio" r:id="rId7" imgW="619049" imgH="961949" progId="Visio.Drawing.11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715000" y="2667000"/>
          <a:ext cx="2349500" cy="989013"/>
        </p:xfrm>
        <a:graphic>
          <a:graphicData uri="http://schemas.openxmlformats.org/presentationml/2006/ole">
            <p:oleObj spid="_x0000_s294919" name="Visio" r:id="rId8" imgW="2349094" imgH="989381" progId="Visio.Drawing.11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391400" y="2057400"/>
          <a:ext cx="504825" cy="504825"/>
        </p:xfrm>
        <a:graphic>
          <a:graphicData uri="http://schemas.openxmlformats.org/presentationml/2006/ole">
            <p:oleObj spid="_x0000_s294920" name="Visio" r:id="rId9" imgW="505054" imgH="504444" progId="Visio.Drawing.11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400800" y="1828800"/>
          <a:ext cx="392113" cy="728663"/>
        </p:xfrm>
        <a:graphic>
          <a:graphicData uri="http://schemas.openxmlformats.org/presentationml/2006/ole">
            <p:oleObj spid="_x0000_s294921" name="Visio" r:id="rId10" imgW="392887" imgH="729386" progId="Visio.Drawing.11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705600" y="3733800"/>
          <a:ext cx="392113" cy="728663"/>
        </p:xfrm>
        <a:graphic>
          <a:graphicData uri="http://schemas.openxmlformats.org/presentationml/2006/ole">
            <p:oleObj spid="_x0000_s294922" name="Visio" r:id="rId11" imgW="392887" imgH="729386" progId="Visio.Drawing.11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209800" y="4114800"/>
          <a:ext cx="962025" cy="963613"/>
        </p:xfrm>
        <a:graphic>
          <a:graphicData uri="http://schemas.openxmlformats.org/presentationml/2006/ole">
            <p:oleObj spid="_x0000_s294923" name="Visio" r:id="rId12" imgW="962254" imgH="962863" progId="Visio.Drawing.11">
              <p:embed/>
            </p:oleObj>
          </a:graphicData>
        </a:graphic>
      </p:graphicFrame>
      <p:sp>
        <p:nvSpPr>
          <p:cNvPr id="19473" name="Freeform 17"/>
          <p:cNvSpPr>
            <a:spLocks/>
          </p:cNvSpPr>
          <p:nvPr/>
        </p:nvSpPr>
        <p:spPr bwMode="auto">
          <a:xfrm>
            <a:off x="3048000" y="2959100"/>
            <a:ext cx="4152900" cy="1384300"/>
          </a:xfrm>
          <a:custGeom>
            <a:avLst/>
            <a:gdLst>
              <a:gd name="T0" fmla="*/ 0 w 2616"/>
              <a:gd name="T1" fmla="*/ 1384300 h 872"/>
              <a:gd name="T2" fmla="*/ 990600 w 2616"/>
              <a:gd name="T3" fmla="*/ 393700 h 872"/>
              <a:gd name="T4" fmla="*/ 3657600 w 2616"/>
              <a:gd name="T5" fmla="*/ 88900 h 872"/>
              <a:gd name="T6" fmla="*/ 3962400 w 2616"/>
              <a:gd name="T7" fmla="*/ 927100 h 872"/>
              <a:gd name="T8" fmla="*/ 0 60000 65536"/>
              <a:gd name="T9" fmla="*/ 0 60000 65536"/>
              <a:gd name="T10" fmla="*/ 0 60000 65536"/>
              <a:gd name="T11" fmla="*/ 0 60000 65536"/>
              <a:gd name="T12" fmla="*/ 0 w 2616"/>
              <a:gd name="T13" fmla="*/ 0 h 872"/>
              <a:gd name="T14" fmla="*/ 2616 w 2616"/>
              <a:gd name="T15" fmla="*/ 872 h 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6" h="872">
                <a:moveTo>
                  <a:pt x="0" y="872"/>
                </a:moveTo>
                <a:cubicBezTo>
                  <a:pt x="120" y="628"/>
                  <a:pt x="240" y="384"/>
                  <a:pt x="624" y="248"/>
                </a:cubicBezTo>
                <a:cubicBezTo>
                  <a:pt x="1008" y="112"/>
                  <a:pt x="1992" y="0"/>
                  <a:pt x="2304" y="56"/>
                </a:cubicBezTo>
                <a:cubicBezTo>
                  <a:pt x="2616" y="112"/>
                  <a:pt x="2556" y="348"/>
                  <a:pt x="2496" y="5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715000" y="4572000"/>
            <a:ext cx="313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Establish media session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19800" y="4860925"/>
            <a:ext cx="309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00"/>
                </a:solidFill>
              </a:rPr>
              <a:t>In the presence of NATs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715000" y="5133975"/>
            <a:ext cx="224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Directory service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715000" y="6172200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PSTN connectivity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715000" y="5791200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Monitoring</a:t>
            </a:r>
          </a:p>
        </p:txBody>
      </p:sp>
      <p:graphicFrame>
        <p:nvGraphicFramePr>
          <p:cNvPr id="19468" name="Object 1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38400" y="2819400"/>
          <a:ext cx="2349500" cy="989013"/>
        </p:xfrm>
        <a:graphic>
          <a:graphicData uri="http://schemas.openxmlformats.org/presentationml/2006/ole">
            <p:oleObj spid="_x0000_s294924" name="Visio" r:id="rId13" imgW="2349094" imgH="989381" progId="Visio.Drawing.11">
              <p:embed/>
            </p:oleObj>
          </a:graphicData>
        </a:graphic>
      </p:graphicFrame>
      <p:sp>
        <p:nvSpPr>
          <p:cNvPr id="19479" name="Text Box 26"/>
          <p:cNvSpPr txBox="1">
            <a:spLocks noChangeArrowheads="1"/>
          </p:cNvSpPr>
          <p:nvPr/>
        </p:nvSpPr>
        <p:spPr bwMode="auto">
          <a:xfrm>
            <a:off x="5105400" y="4295775"/>
            <a:ext cx="61595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700">
                <a:solidFill>
                  <a:srgbClr val="3333FF"/>
                </a:solidFill>
                <a:ea typeface="Arial" charset="0"/>
                <a:cs typeface="Arial" charset="0"/>
              </a:rPr>
              <a:t>{</a:t>
            </a:r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4632325" y="5273675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P2P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5715000" y="545306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FF"/>
                </a:solidFill>
              </a:rPr>
              <a:t>Presence</a:t>
            </a: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3810000" y="4191000"/>
          <a:ext cx="962025" cy="963613"/>
        </p:xfrm>
        <a:graphic>
          <a:graphicData uri="http://schemas.openxmlformats.org/presentationml/2006/ole">
            <p:oleObj spid="_x0000_s294925" name="Visio" r:id="rId14" imgW="962254" imgH="962863" progId="Visio.Drawing.11">
              <p:embed/>
            </p:oleObj>
          </a:graphicData>
        </a:graphic>
      </p:graphicFrame>
      <p:pic>
        <p:nvPicPr>
          <p:cNvPr id="143389" name="Picture 29" descr="MCj0411498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5562600"/>
            <a:ext cx="915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0" name="Text Box 30"/>
          <p:cNvSpPr txBox="1">
            <a:spLocks noChangeArrowheads="1"/>
          </p:cNvSpPr>
          <p:nvPr/>
        </p:nvSpPr>
        <p:spPr bwMode="auto">
          <a:xfrm>
            <a:off x="2590800" y="56388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P2P for all of these?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P2P?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153400" cy="5257800"/>
          </a:xfrm>
        </p:spPr>
        <p:txBody>
          <a:bodyPr/>
          <a:lstStyle/>
          <a:p>
            <a:pPr eaLnBrk="1" hangingPunct="1"/>
            <a:r>
              <a:rPr lang="en-US" sz="2400"/>
              <a:t>Cost</a:t>
            </a:r>
          </a:p>
          <a:p>
            <a:pPr eaLnBrk="1" hangingPunct="1"/>
            <a:r>
              <a:rPr lang="en-US" sz="2400"/>
              <a:t>Scale</a:t>
            </a:r>
          </a:p>
          <a:p>
            <a:pPr lvl="1" eaLnBrk="1" hangingPunct="1"/>
            <a:r>
              <a:rPr lang="en-US" sz="2000"/>
              <a:t>14 million Skype online users (Nov 19, 2008)</a:t>
            </a:r>
          </a:p>
          <a:p>
            <a:pPr lvl="1" eaLnBrk="1" hangingPunct="1"/>
            <a:r>
              <a:rPr lang="en-US" sz="2000"/>
              <a:t>23 million MSN online users (comscore)</a:t>
            </a:r>
          </a:p>
          <a:p>
            <a:pPr eaLnBrk="1" hangingPunct="1"/>
            <a:r>
              <a:rPr lang="en-US" sz="2400"/>
              <a:t>Media session load</a:t>
            </a:r>
          </a:p>
          <a:p>
            <a:pPr lvl="1" eaLnBrk="1" hangingPunct="1"/>
            <a:r>
              <a:rPr lang="en-US" sz="2000"/>
              <a:t>100,000 calls per minute (1,666 calls per second)</a:t>
            </a:r>
          </a:p>
          <a:p>
            <a:pPr lvl="1" eaLnBrk="1" hangingPunct="1"/>
            <a:r>
              <a:rPr lang="en-US" sz="2000"/>
              <a:t>106 Mb/s (64 kb/s voice) 426 Mb/s (256 kb/s video)</a:t>
            </a:r>
          </a:p>
          <a:p>
            <a:pPr eaLnBrk="1" hangingPunct="1"/>
            <a:r>
              <a:rPr lang="en-US" sz="2400"/>
              <a:t>Presence load</a:t>
            </a:r>
          </a:p>
          <a:p>
            <a:pPr lvl="1" eaLnBrk="1" hangingPunct="1"/>
            <a:r>
              <a:rPr lang="en-US" sz="2000"/>
              <a:t>1000 notifications per second (500B per notification)</a:t>
            </a:r>
          </a:p>
          <a:p>
            <a:pPr lvl="1" eaLnBrk="1" hangingPunct="1"/>
            <a:r>
              <a:rPr lang="en-US" sz="2000"/>
              <a:t>4 Mb/s</a:t>
            </a:r>
          </a:p>
          <a:p>
            <a:pPr eaLnBrk="1" hangingPunct="1"/>
            <a:r>
              <a:rPr lang="en-US" sz="2400"/>
              <a:t>Monitoring load</a:t>
            </a:r>
          </a:p>
          <a:p>
            <a:pPr lvl="1" eaLnBrk="1" hangingPunct="1"/>
            <a:r>
              <a:rPr lang="en-US" sz="2000"/>
              <a:t>Call minutes</a:t>
            </a:r>
          </a:p>
          <a:p>
            <a:pPr lvl="1" eaLnBrk="1" hangingPunct="1"/>
            <a:r>
              <a:rPr lang="en-US" sz="2000"/>
              <a:t>Number of online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Jan/Feb 2008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296C9B-0B2A-2F47-AF56-4024A72CC02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P2P systems</a:t>
            </a:r>
          </a:p>
        </p:txBody>
      </p:sp>
      <p:cxnSp>
        <p:nvCxnSpPr>
          <p:cNvPr id="21509" name="AutoShape 3"/>
          <p:cNvCxnSpPr>
            <a:cxnSpLocks noChangeShapeType="1"/>
            <a:endCxn id="21520" idx="1"/>
          </p:cNvCxnSpPr>
          <p:nvPr/>
        </p:nvCxnSpPr>
        <p:spPr bwMode="auto">
          <a:xfrm flipV="1">
            <a:off x="1195388" y="3840163"/>
            <a:ext cx="6881812" cy="41275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</p:spPr>
      </p:cxn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219200" y="4343400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ad-hoc</a:t>
            </a:r>
          </a:p>
          <a:p>
            <a:r>
              <a:rPr lang="en-US"/>
              <a:t>802.11</a:t>
            </a:r>
          </a:p>
          <a:p>
            <a:r>
              <a:rPr lang="en-US"/>
              <a:t>network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446338" y="4252913"/>
            <a:ext cx="1182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dentist office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173538" y="4176713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SME</a:t>
            </a: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5715000" y="4038600"/>
            <a:ext cx="79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Fortune</a:t>
            </a:r>
          </a:p>
          <a:p>
            <a:r>
              <a:rPr lang="en-US"/>
              <a:t>500</a:t>
            </a:r>
          </a:p>
        </p:txBody>
      </p:sp>
      <p:pic>
        <p:nvPicPr>
          <p:cNvPr id="21514" name="Picture 8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889250" y="2622550"/>
            <a:ext cx="27955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9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171575" y="3011488"/>
            <a:ext cx="216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0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205413" y="1600200"/>
            <a:ext cx="294798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1846263" y="31432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mDNS</a:t>
            </a:r>
          </a:p>
        </p:txBody>
      </p:sp>
      <p:sp>
        <p:nvSpPr>
          <p:cNvPr id="21518" name="Text Box 12"/>
          <p:cNvSpPr txBox="1">
            <a:spLocks noChangeArrowheads="1"/>
          </p:cNvSpPr>
          <p:nvPr/>
        </p:nvSpPr>
        <p:spPr bwMode="auto">
          <a:xfrm>
            <a:off x="3733800" y="2743200"/>
            <a:ext cx="1173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unstructured</a:t>
            </a:r>
          </a:p>
          <a:p>
            <a:r>
              <a:rPr lang="en-US"/>
              <a:t>P2P system</a:t>
            </a:r>
          </a:p>
        </p:txBody>
      </p:sp>
      <p:sp>
        <p:nvSpPr>
          <p:cNvPr id="21519" name="Text Box 13"/>
          <p:cNvSpPr txBox="1">
            <a:spLocks noChangeArrowheads="1"/>
          </p:cNvSpPr>
          <p:nvPr/>
        </p:nvSpPr>
        <p:spPr bwMode="auto">
          <a:xfrm>
            <a:off x="6172200" y="2286000"/>
            <a:ext cx="1133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structured</a:t>
            </a:r>
          </a:p>
          <a:p>
            <a:r>
              <a:rPr lang="en-US"/>
              <a:t>P2P system</a:t>
            </a:r>
          </a:p>
          <a:p>
            <a:r>
              <a:rPr lang="en-US"/>
              <a:t>(DHT)</a:t>
            </a:r>
          </a:p>
        </p:txBody>
      </p:sp>
      <p:sp>
        <p:nvSpPr>
          <p:cNvPr id="21520" name="Text Box 14"/>
          <p:cNvSpPr txBox="1">
            <a:spLocks noChangeArrowheads="1"/>
          </p:cNvSpPr>
          <p:nvPr/>
        </p:nvSpPr>
        <p:spPr bwMode="auto">
          <a:xfrm>
            <a:off x="8077200" y="3581400"/>
            <a:ext cx="806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network</a:t>
            </a:r>
          </a:p>
          <a:p>
            <a:r>
              <a:rPr lang="en-US"/>
              <a:t>size</a:t>
            </a:r>
          </a:p>
        </p:txBody>
      </p:sp>
      <p:sp>
        <p:nvSpPr>
          <p:cNvPr id="21521" name="Text Box 7"/>
          <p:cNvSpPr txBox="1">
            <a:spLocks noChangeArrowheads="1"/>
          </p:cNvSpPr>
          <p:nvPr/>
        </p:nvSpPr>
        <p:spPr bwMode="auto">
          <a:xfrm>
            <a:off x="7010400" y="4038600"/>
            <a:ext cx="89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Skype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Jan/Feb 2008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B82C9-6301-F446-847D-74C49837A36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DNS-SD/mDNS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000" smtClean="0"/>
              <a:t>Subnet (LAN, e.g., wireless APs in hotel)</a:t>
            </a:r>
          </a:p>
          <a:p>
            <a:pPr marL="533400" indent="-533400">
              <a:lnSpc>
                <a:spcPct val="90000"/>
              </a:lnSpc>
            </a:pPr>
            <a:r>
              <a:rPr lang="en-US" sz="2000" smtClean="0"/>
              <a:t>DNS-Based Service Discovery (DNS-SD) adds a level of indirection to SRV using PTR: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500" smtClean="0">
              <a:latin typeface="Courier New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_daap._tcp.local.  PTR  Tom’s Music._daap._tcp.local.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_daap._tcp.local.  PTR  Joe’s Music._daap._tcp.local.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500" smtClean="0">
              <a:latin typeface="Courier New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Tom’s Music._daap._tcp.local.  SRV 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                       0 0 3689  Toms-machine.local.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500" smtClean="0">
              <a:latin typeface="Courier New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Tom’s Music._daap._tcp.local.  TXT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           "Version=196613" "iTSh Version=196608"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           "Machine ID=6070CABB0585" "Password=true”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500" smtClean="0">
              <a:latin typeface="Courier New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charset="0"/>
              </a:rPr>
              <a:t>Toms-machine.local.  A  160.39.225.12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500" smtClean="0">
              <a:latin typeface="Courier New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000" smtClean="0"/>
              <a:t>Multicast DNS (mDNS)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smtClean="0"/>
              <a:t>Run by every host in a local link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smtClean="0"/>
              <a:t>Queries &amp; answers are sent via multicast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smtClean="0"/>
              <a:t>All record names end in “.local.”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7696200" y="1828800"/>
            <a:ext cx="1143000" cy="762000"/>
          </a:xfrm>
          <a:prstGeom prst="wedgeEllipseCallout">
            <a:avLst>
              <a:gd name="adj1" fmla="val -138194"/>
              <a:gd name="adj2" fmla="val 23333"/>
            </a:avLst>
          </a:prstGeom>
          <a:solidFill>
            <a:srgbClr val="FFFF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/>
              <a:t>1:n mapping</a:t>
            </a:r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914400" y="2133600"/>
            <a:ext cx="76200" cy="2590800"/>
          </a:xfrm>
          <a:prstGeom prst="downArrow">
            <a:avLst>
              <a:gd name="adj1" fmla="val 50000"/>
              <a:gd name="adj2" fmla="val 850000"/>
            </a:avLst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Jan/Feb 2008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F2F55-507C-E54E-A138-1309F57EE3E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SIP URI Advertisement Format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Service instance name: Instance.Service.Domain</a:t>
            </a:r>
          </a:p>
          <a:p>
            <a:pPr lvl="1"/>
            <a:r>
              <a:rPr lang="en-US" sz="2000"/>
              <a:t>Instance = ( SIP-URI / SIPS-URI ) [ SP description ]</a:t>
            </a:r>
          </a:p>
          <a:p>
            <a:pPr lvl="1"/>
            <a:r>
              <a:rPr lang="en-US" sz="2000"/>
              <a:t>Service = “_sipuri._udp” / “_sipuri._tcp” / “_sipuri._sctp”</a:t>
            </a:r>
          </a:p>
          <a:p>
            <a:pPr lvl="1"/>
            <a:r>
              <a:rPr lang="en-US" sz="2000"/>
              <a:t>E.g.: </a:t>
            </a:r>
            <a:r>
              <a:rPr lang="en-US" sz="2000">
                <a:latin typeface="American Typewriter" charset="0"/>
              </a:rPr>
              <a:t>sip:bob@example.com - PDA._sipuri._udp.local.</a:t>
            </a:r>
          </a:p>
          <a:p>
            <a:r>
              <a:rPr lang="en-US" sz="2400" i="1"/>
              <a:t>Contact</a:t>
            </a:r>
            <a:r>
              <a:rPr lang="en-US" sz="2400"/>
              <a:t> TXT record attribute</a:t>
            </a:r>
          </a:p>
          <a:p>
            <a:pPr lvl="1"/>
            <a:r>
              <a:rPr lang="en-US" sz="2000"/>
              <a:t>Similar to Contact SIP header except:</a:t>
            </a:r>
          </a:p>
          <a:p>
            <a:pPr lvl="2"/>
            <a:r>
              <a:rPr lang="en-US" sz="1800"/>
              <a:t>It contains only a single URI</a:t>
            </a:r>
          </a:p>
          <a:p>
            <a:pPr lvl="2"/>
            <a:r>
              <a:rPr lang="en-US" sz="1800"/>
              <a:t>Non-SIP URIs are not allowed</a:t>
            </a:r>
          </a:p>
          <a:p>
            <a:pPr lvl="1"/>
            <a:r>
              <a:rPr lang="en-US" sz="2000"/>
              <a:t>UA capabilities advertised via field parameters (RFC3840)</a:t>
            </a:r>
          </a:p>
          <a:p>
            <a:r>
              <a:rPr lang="en-US"/>
              <a:t>Code to appear in SIP Communicator</a:t>
            </a:r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953000"/>
            <a:ext cx="76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not Skype?</a:t>
            </a:r>
          </a:p>
        </p:txBody>
      </p:sp>
      <p:sp>
        <p:nvSpPr>
          <p:cNvPr id="266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Median call latency through a relay 96 ms (~6K calls)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Two machines behind NAT in our lab (</a:t>
            </a:r>
            <a:r>
              <a:rPr lang="en-US" sz="1800">
                <a:latin typeface="Courier New" charset="0"/>
              </a:rPr>
              <a:t>ping&lt;1ms</a:t>
            </a:r>
            <a:r>
              <a:rPr lang="en-US" sz="180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  <a:p>
            <a:pPr lvl="1" eaLnBrk="1" hangingPunct="1">
              <a:lnSpc>
                <a:spcPct val="90000"/>
              </a:lnSpc>
            </a:pPr>
            <a:endParaRPr lang="en-US" sz="1800"/>
          </a:p>
          <a:p>
            <a:pPr lvl="1"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Call success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7.3 % when host cache deleted, call peers behind NAT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4.5K call attempts (March-July, 2007)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74% when traffic blocked between call peers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11K call attempts (March-July, 2007)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User annoyance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relays calls through a machine whose user needs bw!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shut down the application resulting in call drop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Closed and proprietary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plug P2P in existing SIP phones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524000" y="2057400"/>
          <a:ext cx="979488" cy="1246188"/>
        </p:xfrm>
        <a:graphic>
          <a:graphicData uri="http://schemas.openxmlformats.org/presentationml/2006/ole">
            <p:oleObj spid="_x0000_s303106" name="Visio" r:id="rId4" imgW="979322" imgH="1246632" progId="Visio.Drawing.11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7239000" y="2057400"/>
          <a:ext cx="979488" cy="1246188"/>
        </p:xfrm>
        <a:graphic>
          <a:graphicData uri="http://schemas.openxmlformats.org/presentationml/2006/ole">
            <p:oleObj spid="_x0000_s303107" name="Visio" r:id="rId5" imgW="979322" imgH="1246632" progId="Visio.Drawing.11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553200" y="2133600"/>
          <a:ext cx="619125" cy="962025"/>
        </p:xfrm>
        <a:graphic>
          <a:graphicData uri="http://schemas.openxmlformats.org/presentationml/2006/ole">
            <p:oleObj spid="_x0000_s303108" name="Visio" r:id="rId6" imgW="619049" imgH="961949" progId="Visio.Drawing.11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667000" y="2057400"/>
          <a:ext cx="619125" cy="962025"/>
        </p:xfrm>
        <a:graphic>
          <a:graphicData uri="http://schemas.openxmlformats.org/presentationml/2006/ole">
            <p:oleObj spid="_x0000_s303109" name="Visio" r:id="rId7" imgW="619049" imgH="961949" progId="Visio.Drawing.11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495800" y="2514600"/>
          <a:ext cx="979488" cy="1246188"/>
        </p:xfrm>
        <a:graphic>
          <a:graphicData uri="http://schemas.openxmlformats.org/presentationml/2006/ole">
            <p:oleObj spid="_x0000_s303110" name="Visio" r:id="rId8" imgW="979322" imgH="1246632" progId="Visio.Drawing.11">
              <p:embed/>
            </p:oleObj>
          </a:graphicData>
        </a:graphic>
      </p:graphicFrame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3429000" y="25146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flipH="1">
            <a:off x="5410200" y="2590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914400" y="2133600"/>
            <a:ext cx="6413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IP1:p1</a:t>
            </a:r>
          </a:p>
          <a:p>
            <a:r>
              <a:rPr lang="en-US" sz="1200" b="1"/>
              <a:t>IP2:p2</a:t>
            </a:r>
          </a:p>
          <a:p>
            <a:r>
              <a:rPr lang="en-US" sz="1200" b="1"/>
              <a:t>IP3:p3</a:t>
            </a:r>
          </a:p>
          <a:p>
            <a:r>
              <a:rPr lang="en-US" sz="1200" b="1"/>
              <a:t>  .</a:t>
            </a:r>
          </a:p>
          <a:p>
            <a:r>
              <a:rPr lang="en-US" sz="1200" b="1"/>
              <a:t>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not OpenDHT?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743200"/>
            <a:ext cx="7772400" cy="3429000"/>
          </a:xfrm>
        </p:spPr>
        <p:txBody>
          <a:bodyPr/>
          <a:lstStyle/>
          <a:p>
            <a:pPr eaLnBrk="1" hangingPunct="1"/>
            <a:r>
              <a:rPr lang="en-US" smtClean="0"/>
              <a:t>NAT traversal</a:t>
            </a:r>
          </a:p>
          <a:p>
            <a:pPr eaLnBrk="1" hangingPunct="1"/>
            <a:r>
              <a:rPr lang="en-US" smtClean="0"/>
              <a:t>Non-OpenDHT nodes cannot fully participate in the overlay</a:t>
            </a:r>
          </a:p>
          <a:p>
            <a:pPr eaLnBrk="1" hangingPunct="1"/>
            <a:r>
              <a:rPr lang="en-US" smtClean="0"/>
              <a:t>Actively maintained?</a:t>
            </a:r>
          </a:p>
          <a:p>
            <a:pPr lvl="1" eaLnBrk="1" hangingPunct="1"/>
            <a:r>
              <a:rPr lang="en-US" smtClean="0"/>
              <a:t>73 nodes as of January 22, 2009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038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val Callout 5"/>
          <p:cNvSpPr>
            <a:spLocks noChangeArrowheads="1"/>
          </p:cNvSpPr>
          <p:nvPr/>
        </p:nvSpPr>
        <p:spPr bwMode="auto">
          <a:xfrm>
            <a:off x="685800" y="1066800"/>
            <a:ext cx="3657600" cy="1524000"/>
          </a:xfrm>
          <a:prstGeom prst="wedgeEllipseCallout">
            <a:avLst>
              <a:gd name="adj1" fmla="val 59005"/>
              <a:gd name="adj2" fmla="val 9833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“publicly accessible distributed hash table (DHT) </a:t>
            </a:r>
            <a:r>
              <a:rPr lang="en-US" i="1"/>
              <a:t>service”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20E0-E979-0340-AC5F-98D5EACCECF2}" type="slidenum">
              <a:rPr lang="en-US"/>
              <a:pPr/>
              <a:t>5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 publication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76275" y="1392238"/>
          <a:ext cx="8016875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Challenges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the usual list…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#1 Scalability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#2 Reliablity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#3 Robustness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#4 Bootstrap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#5 NAT traversal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#6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data, storage, routing (hard)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#7 Management (monitoring)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#8 Debugging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419600" y="2286000"/>
            <a:ext cx="4237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00"/>
                </a:solidFill>
              </a:rPr>
              <a:t>at bounded bw, CPU, mem / node</a:t>
            </a:r>
            <a:br>
              <a:rPr lang="en-US" b="1">
                <a:solidFill>
                  <a:srgbClr val="993300"/>
                </a:solidFill>
              </a:rPr>
            </a:br>
            <a:r>
              <a:rPr lang="en-US" b="1">
                <a:solidFill>
                  <a:srgbClr val="993300"/>
                </a:solidFill>
              </a:rPr>
              <a:t>(&lt; 500 B/s)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 flipH="1">
            <a:off x="3657600" y="1676400"/>
            <a:ext cx="9080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600">
                <a:solidFill>
                  <a:srgbClr val="3333FF"/>
                </a:solidFill>
                <a:ea typeface="Arial" charset="0"/>
                <a:cs typeface="Arial" charset="0"/>
              </a:rPr>
              <a:t>}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324600" y="5241925"/>
            <a:ext cx="251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00"/>
                </a:solidFill>
              </a:rPr>
              <a:t>must have for any commercial p2p network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 flipH="1">
            <a:off x="5791200" y="4967288"/>
            <a:ext cx="908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800">
                <a:solidFill>
                  <a:srgbClr val="3333FF"/>
                </a:solidFill>
                <a:ea typeface="Arial" charset="0"/>
                <a:cs typeface="Arial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Challenges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/>
              <a:t>the not so usual list…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/>
              <a:t>#1 Scalability but how?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Planet Lab has ~500 online machines online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~400 in August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beyond Planet Lab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which DHT or unstructured? any?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/>
              <a:t>#2 Robustness?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realistic churn model?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at best Skype, p2p traces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/>
              <a:t>#3 Maintenance?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OpenDHT only running on 22 nodes (Sep 7, 2008 [1])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/>
              <a:t>#4 NAT traversal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Nodes behind NAT fully participating in the overlay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May be, but at what cost?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19200" y="6308725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[1] http://opendht.org/servers.txt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IETF efforts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77724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loud 7"/>
          <p:cNvSpPr/>
          <p:nvPr/>
        </p:nvSpPr>
        <p:spPr bwMode="auto">
          <a:xfrm>
            <a:off x="1600200" y="5410200"/>
            <a:ext cx="1981200" cy="914400"/>
          </a:xfrm>
          <a:prstGeom prst="cloud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/>
            <a:r>
              <a:rPr lang="en-US"/>
              <a:t>mDNS</a:t>
            </a:r>
          </a:p>
        </p:txBody>
      </p:sp>
      <p:sp>
        <p:nvSpPr>
          <p:cNvPr id="33797" name="Plaque 8"/>
          <p:cNvSpPr>
            <a:spLocks noChangeArrowheads="1"/>
          </p:cNvSpPr>
          <p:nvPr/>
        </p:nvSpPr>
        <p:spPr bwMode="auto">
          <a:xfrm>
            <a:off x="3733800" y="1600200"/>
            <a:ext cx="1752600" cy="1066800"/>
          </a:xfrm>
          <a:prstGeom prst="plaque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00"/>
                </a:solidFill>
              </a:rPr>
              <a:t>OpenVoIP</a:t>
            </a:r>
          </a:p>
        </p:txBody>
      </p:sp>
      <p:cxnSp>
        <p:nvCxnSpPr>
          <p:cNvPr id="33798" name="Straight Connector 10"/>
          <p:cNvCxnSpPr>
            <a:cxnSpLocks noChangeShapeType="1"/>
          </p:cNvCxnSpPr>
          <p:nvPr/>
        </p:nvCxnSpPr>
        <p:spPr bwMode="auto">
          <a:xfrm rot="16200000" flipH="1">
            <a:off x="4419600" y="2971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Design goals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meet the challenges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distributed directory service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Chord, Kademlia, Pastry, Gia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</a:rPr>
              <a:t>protocol</a:t>
            </a:r>
            <a:r>
              <a:rPr lang="en-US" sz="1600"/>
              <a:t> vs. </a:t>
            </a:r>
            <a:r>
              <a:rPr lang="en-US" sz="1600" b="1">
                <a:solidFill>
                  <a:schemeClr val="hlink"/>
                </a:solidFill>
              </a:rPr>
              <a:t>algorithm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common protocol / encoding mechanisms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establish media session between peers [behind NAT]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STUN / TURN / 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</a:rPr>
              <a:t>use of peers as relays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993300"/>
                </a:solidFill>
              </a:rPr>
              <a:t>distributed monitoring / statistics gathering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Implementation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multiplatform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pluggable with open source SIP phones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ease of debugging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Performance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relay selection and performance monitoring mechanisms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beat Skype!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rc 2"/>
          <p:cNvSpPr>
            <a:spLocks/>
          </p:cNvSpPr>
          <p:nvPr/>
        </p:nvSpPr>
        <p:spPr bwMode="auto">
          <a:xfrm rot="-2724875" flipH="1" flipV="1">
            <a:off x="4025900" y="2371725"/>
            <a:ext cx="1374775" cy="1806575"/>
          </a:xfrm>
          <a:custGeom>
            <a:avLst/>
            <a:gdLst>
              <a:gd name="T0" fmla="*/ 27900987 w 35430"/>
              <a:gd name="T1" fmla="*/ 0 h 42682"/>
              <a:gd name="T2" fmla="*/ 0 w 35430"/>
              <a:gd name="T3" fmla="*/ 67493832 h 42682"/>
              <a:gd name="T4" fmla="*/ 20823010 w 35430"/>
              <a:gd name="T5" fmla="*/ 37768896 h 42682"/>
              <a:gd name="T6" fmla="*/ 0 60000 65536"/>
              <a:gd name="T7" fmla="*/ 0 60000 65536"/>
              <a:gd name="T8" fmla="*/ 0 60000 65536"/>
              <a:gd name="T9" fmla="*/ 0 w 35430"/>
              <a:gd name="T10" fmla="*/ 0 h 42682"/>
              <a:gd name="T11" fmla="*/ 35430 w 35430"/>
              <a:gd name="T12" fmla="*/ 42682 h 426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30" h="42682" fill="none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</a:path>
              <a:path w="35430" h="42682" stroke="0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  <a:lnTo>
                  <a:pt x="13830" y="21082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1066800" y="2057400"/>
            <a:ext cx="3886200" cy="3505200"/>
          </a:xfrm>
          <a:prstGeom prst="ellipse">
            <a:avLst/>
          </a:prstGeom>
          <a:noFill/>
          <a:ln w="25400">
            <a:solidFill>
              <a:srgbClr val="00003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architecture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6400800" y="5699125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239000" y="2743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SIP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7056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P2P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7724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STUN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7086600" y="4114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TLS / SSL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934200" y="3352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705600" y="2743200"/>
            <a:ext cx="20574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781800" y="56991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peer in P2PSIP</a:t>
            </a: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990600" y="40386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1752600" y="5029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3124200" y="5410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33528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4114800" y="2286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4648200" y="3048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4724400" y="3886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4191000" y="4953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228600" y="32766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35864" name="Freeform 25"/>
          <p:cNvSpPr>
            <a:spLocks/>
          </p:cNvSpPr>
          <p:nvPr/>
        </p:nvSpPr>
        <p:spPr bwMode="auto">
          <a:xfrm rot="-2386166">
            <a:off x="-152400" y="3810000"/>
            <a:ext cx="1066800" cy="1219200"/>
          </a:xfrm>
          <a:custGeom>
            <a:avLst/>
            <a:gdLst>
              <a:gd name="T0" fmla="*/ 0 w 632"/>
              <a:gd name="T1" fmla="*/ 1219200 h 816"/>
              <a:gd name="T2" fmla="*/ 810228 w 632"/>
              <a:gd name="T3" fmla="*/ 1075765 h 816"/>
              <a:gd name="T4" fmla="*/ 1053296 w 632"/>
              <a:gd name="T5" fmla="*/ 645459 h 816"/>
              <a:gd name="T6" fmla="*/ 729205 w 63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32"/>
              <a:gd name="T13" fmla="*/ 0 h 816"/>
              <a:gd name="T14" fmla="*/ 632 w 63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7"/>
          <p:cNvSpPr>
            <a:spLocks noChangeArrowheads="1"/>
          </p:cNvSpPr>
          <p:nvPr/>
        </p:nvSpPr>
        <p:spPr bwMode="auto">
          <a:xfrm>
            <a:off x="2514600" y="6096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8"/>
          <p:cNvSpPr>
            <a:spLocks noChangeArrowheads="1"/>
          </p:cNvSpPr>
          <p:nvPr/>
        </p:nvSpPr>
        <p:spPr bwMode="auto">
          <a:xfrm>
            <a:off x="3352800" y="6172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Oval 29"/>
          <p:cNvSpPr>
            <a:spLocks noChangeArrowheads="1"/>
          </p:cNvSpPr>
          <p:nvPr/>
        </p:nvSpPr>
        <p:spPr bwMode="auto">
          <a:xfrm>
            <a:off x="76200" y="3962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Oval 30"/>
          <p:cNvSpPr>
            <a:spLocks noChangeArrowheads="1"/>
          </p:cNvSpPr>
          <p:nvPr/>
        </p:nvSpPr>
        <p:spPr bwMode="auto">
          <a:xfrm>
            <a:off x="228600" y="4648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Oval 31"/>
          <p:cNvSpPr>
            <a:spLocks noChangeArrowheads="1"/>
          </p:cNvSpPr>
          <p:nvPr/>
        </p:nvSpPr>
        <p:spPr bwMode="auto">
          <a:xfrm>
            <a:off x="6400800" y="6308725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Text Box 32"/>
          <p:cNvSpPr txBox="1">
            <a:spLocks noChangeArrowheads="1"/>
          </p:cNvSpPr>
          <p:nvPr/>
        </p:nvSpPr>
        <p:spPr bwMode="auto">
          <a:xfrm>
            <a:off x="6858000" y="630872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client</a:t>
            </a:r>
          </a:p>
        </p:txBody>
      </p:sp>
      <p:sp>
        <p:nvSpPr>
          <p:cNvPr id="35871" name="Line 33"/>
          <p:cNvSpPr>
            <a:spLocks noChangeShapeType="1"/>
          </p:cNvSpPr>
          <p:nvPr/>
        </p:nvSpPr>
        <p:spPr bwMode="auto">
          <a:xfrm flipV="1">
            <a:off x="2743200" y="5715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 flipH="1" flipV="1">
            <a:off x="3352800" y="579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5"/>
          <p:cNvSpPr>
            <a:spLocks noChangeShapeType="1"/>
          </p:cNvSpPr>
          <p:nvPr/>
        </p:nvSpPr>
        <p:spPr bwMode="auto">
          <a:xfrm>
            <a:off x="4572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6"/>
          <p:cNvSpPr>
            <a:spLocks noChangeShapeType="1"/>
          </p:cNvSpPr>
          <p:nvPr/>
        </p:nvSpPr>
        <p:spPr bwMode="auto">
          <a:xfrm flipV="1">
            <a:off x="609600" y="4343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Text Box 37"/>
          <p:cNvSpPr txBox="1">
            <a:spLocks noChangeArrowheads="1"/>
          </p:cNvSpPr>
          <p:nvPr/>
        </p:nvSpPr>
        <p:spPr bwMode="auto">
          <a:xfrm>
            <a:off x="4114800" y="5257800"/>
            <a:ext cx="234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alice@domain.com</a:t>
            </a:r>
          </a:p>
        </p:txBody>
      </p:sp>
      <p:sp>
        <p:nvSpPr>
          <p:cNvPr id="35876" name="Text Box 38"/>
          <p:cNvSpPr txBox="1">
            <a:spLocks noChangeArrowheads="1"/>
          </p:cNvSpPr>
          <p:nvPr/>
        </p:nvSpPr>
        <p:spPr bwMode="auto">
          <a:xfrm>
            <a:off x="63500" y="531812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bob@example.com</a:t>
            </a:r>
          </a:p>
        </p:txBody>
      </p:sp>
      <p:sp>
        <p:nvSpPr>
          <p:cNvPr id="35877" name="Oval 39"/>
          <p:cNvSpPr>
            <a:spLocks noChangeArrowheads="1"/>
          </p:cNvSpPr>
          <p:nvPr/>
        </p:nvSpPr>
        <p:spPr bwMode="auto">
          <a:xfrm>
            <a:off x="609600" y="1600200"/>
            <a:ext cx="533400" cy="533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Text Box 40"/>
          <p:cNvSpPr txBox="1">
            <a:spLocks noChangeArrowheads="1"/>
          </p:cNvSpPr>
          <p:nvPr/>
        </p:nvSpPr>
        <p:spPr bwMode="auto">
          <a:xfrm>
            <a:off x="228600" y="1143000"/>
            <a:ext cx="334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 Bootstrap / authentication ]</a:t>
            </a:r>
          </a:p>
        </p:txBody>
      </p:sp>
      <p:sp>
        <p:nvSpPr>
          <p:cNvPr id="35879" name="Text Box 41"/>
          <p:cNvSpPr txBox="1">
            <a:spLocks noChangeArrowheads="1"/>
          </p:cNvSpPr>
          <p:nvPr/>
        </p:nvSpPr>
        <p:spPr bwMode="auto">
          <a:xfrm>
            <a:off x="2286000" y="35814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Overlay1</a:t>
            </a:r>
          </a:p>
        </p:txBody>
      </p:sp>
      <p:sp>
        <p:nvSpPr>
          <p:cNvPr id="208938" name="Text Box 42"/>
          <p:cNvSpPr txBox="1">
            <a:spLocks noChangeArrowheads="1"/>
          </p:cNvSpPr>
          <p:nvPr/>
        </p:nvSpPr>
        <p:spPr bwMode="auto">
          <a:xfrm>
            <a:off x="4648200" y="23622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Overlay2</a:t>
            </a:r>
          </a:p>
        </p:txBody>
      </p:sp>
      <p:sp>
        <p:nvSpPr>
          <p:cNvPr id="35881" name="Text Box 43"/>
          <p:cNvSpPr txBox="1">
            <a:spLocks noChangeArrowheads="1"/>
          </p:cNvSpPr>
          <p:nvPr/>
        </p:nvSpPr>
        <p:spPr bwMode="auto">
          <a:xfrm>
            <a:off x="6689725" y="4583113"/>
            <a:ext cx="212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Protocol stack of </a:t>
            </a:r>
            <a:br>
              <a:rPr lang="en-US"/>
            </a:br>
            <a:r>
              <a:rPr lang="en-US"/>
              <a:t>a peer</a:t>
            </a:r>
          </a:p>
        </p:txBody>
      </p:sp>
      <p:sp>
        <p:nvSpPr>
          <p:cNvPr id="35882" name="Freeform 44"/>
          <p:cNvSpPr>
            <a:spLocks/>
          </p:cNvSpPr>
          <p:nvPr/>
        </p:nvSpPr>
        <p:spPr bwMode="auto">
          <a:xfrm rot="-6631390">
            <a:off x="2455069" y="5545931"/>
            <a:ext cx="1025525" cy="1668463"/>
          </a:xfrm>
          <a:custGeom>
            <a:avLst/>
            <a:gdLst>
              <a:gd name="T0" fmla="*/ 0 w 632"/>
              <a:gd name="T1" fmla="*/ 1668463 h 816"/>
              <a:gd name="T2" fmla="*/ 778880 w 632"/>
              <a:gd name="T3" fmla="*/ 1472173 h 816"/>
              <a:gd name="T4" fmla="*/ 1012544 w 632"/>
              <a:gd name="T5" fmla="*/ 883304 h 816"/>
              <a:gd name="T6" fmla="*/ 700992 w 63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32"/>
              <a:gd name="T13" fmla="*/ 0 h 816"/>
              <a:gd name="T14" fmla="*/ 632 w 63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Text Box 45"/>
          <p:cNvSpPr txBox="1">
            <a:spLocks noChangeArrowheads="1"/>
          </p:cNvSpPr>
          <p:nvPr/>
        </p:nvSpPr>
        <p:spPr bwMode="auto">
          <a:xfrm>
            <a:off x="1752600" y="57912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35884" name="Rectangle 48"/>
          <p:cNvSpPr>
            <a:spLocks noChangeArrowheads="1"/>
          </p:cNvSpPr>
          <p:nvPr/>
        </p:nvSpPr>
        <p:spPr bwMode="auto">
          <a:xfrm>
            <a:off x="4724400" y="1295400"/>
            <a:ext cx="414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 monitoring server / Google Maps ]</a:t>
            </a:r>
          </a:p>
        </p:txBody>
      </p:sp>
      <p:sp>
        <p:nvSpPr>
          <p:cNvPr id="35885" name="Oval 49"/>
          <p:cNvSpPr>
            <a:spLocks noChangeArrowheads="1"/>
          </p:cNvSpPr>
          <p:nvPr/>
        </p:nvSpPr>
        <p:spPr bwMode="auto">
          <a:xfrm>
            <a:off x="4191000" y="1371600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93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Protocol (P2PP)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binary protocol</a:t>
            </a:r>
          </a:p>
          <a:p>
            <a:pPr>
              <a:lnSpc>
                <a:spcPct val="80000"/>
              </a:lnSpc>
            </a:pPr>
            <a:r>
              <a:rPr lang="en-US" sz="2400"/>
              <a:t>Geared towards IP telephony but equally applicable to file sharing and streaming</a:t>
            </a:r>
          </a:p>
          <a:p>
            <a:pPr>
              <a:lnSpc>
                <a:spcPct val="80000"/>
              </a:lnSpc>
            </a:pPr>
            <a:r>
              <a:rPr lang="en-US" sz="2400"/>
              <a:t>Multiple DHT and unstructured p2p protocol support</a:t>
            </a:r>
          </a:p>
          <a:p>
            <a:pPr>
              <a:lnSpc>
                <a:spcPct val="80000"/>
              </a:lnSpc>
            </a:pPr>
            <a:r>
              <a:rPr lang="en-US" sz="2400"/>
              <a:t>Application API</a:t>
            </a:r>
          </a:p>
          <a:p>
            <a:pPr>
              <a:lnSpc>
                <a:spcPct val="80000"/>
              </a:lnSpc>
            </a:pPr>
            <a:r>
              <a:rPr lang="en-US" sz="2400"/>
              <a:t>NAT traversal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using STUN, TURN and ICE</a:t>
            </a:r>
          </a:p>
          <a:p>
            <a:pPr>
              <a:lnSpc>
                <a:spcPct val="80000"/>
              </a:lnSpc>
            </a:pPr>
            <a:r>
              <a:rPr lang="en-US" sz="2400"/>
              <a:t>Request routing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recursive, iterative, parallel</a:t>
            </a:r>
          </a:p>
          <a:p>
            <a:pPr>
              <a:lnSpc>
                <a:spcPct val="80000"/>
              </a:lnSpc>
            </a:pPr>
            <a:r>
              <a:rPr lang="en-US" sz="2400"/>
              <a:t>Supports hierarchy (super nodes [peers], ordinary nodes [clients])</a:t>
            </a:r>
          </a:p>
          <a:p>
            <a:pPr>
              <a:lnSpc>
                <a:spcPct val="80000"/>
              </a:lnSpc>
            </a:pPr>
            <a:r>
              <a:rPr lang="en-US" sz="2400"/>
              <a:t>Multiple hash function support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SHA1, SHA256, MD4, MD5, ...</a:t>
            </a:r>
          </a:p>
          <a:p>
            <a:pPr>
              <a:lnSpc>
                <a:spcPct val="80000"/>
              </a:lnSpc>
            </a:pPr>
            <a:r>
              <a:rPr lang="en-US" sz="2400"/>
              <a:t>TCP or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Peer-to-Peer Protocol (P2PP)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Reliable or unreliable transport (TCP/TLS or UDP/DTLS)</a:t>
            </a:r>
          </a:p>
          <a:p>
            <a:pPr eaLnBrk="1" hangingPunct="1"/>
            <a:r>
              <a:rPr lang="en-US"/>
              <a:t>Security</a:t>
            </a:r>
          </a:p>
          <a:p>
            <a:pPr lvl="1" eaLnBrk="1" hangingPunct="1"/>
            <a:r>
              <a:rPr lang="en-US"/>
              <a:t>DTLS, TLS, storage security</a:t>
            </a:r>
          </a:p>
          <a:p>
            <a:pPr eaLnBrk="1" hangingPunct="1"/>
            <a:r>
              <a:rPr lang="en-US"/>
              <a:t>Multiple hash function support</a:t>
            </a:r>
          </a:p>
          <a:p>
            <a:pPr lvl="1" eaLnBrk="1" hangingPunct="1"/>
            <a:r>
              <a:rPr lang="en-US"/>
              <a:t>SHA1, SHA256, MD4, MD5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Monitoring</a:t>
            </a:r>
          </a:p>
          <a:p>
            <a:pPr lvl="1" eaLnBrk="1" hangingPunct="1"/>
            <a:r>
              <a:rPr lang="en-US"/>
              <a:t>ewma_bytes_sent [rcvd], CPU utilization, routing table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Peer-to-Peer Protocol (P2PP)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 binary protocol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Geared towards IP telephony but equally applicable to file sharing, streaming, and p2p-VoD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Multiple DHT and unstructured p2p protocol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Application API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6600"/>
                </a:solidFill>
              </a:rPr>
              <a:t>NAT traversal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006600"/>
                </a:solidFill>
              </a:rPr>
              <a:t>using STUN, TURN and ICE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Request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recursive, iterative, parallel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per message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Supports hierarchy (super nodes [peers], ordinary nodes [clients])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</a:rPr>
              <a:t>Central entities (e.g., authentication server)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Implementation design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13088" y="5334000"/>
            <a:ext cx="1905000" cy="3810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Transport / timers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76600" y="3440113"/>
            <a:ext cx="1514475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Node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4572000"/>
            <a:ext cx="1514475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BigInt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486400" y="3962400"/>
            <a:ext cx="21336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Parser / encoder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048000" y="6324600"/>
            <a:ext cx="8382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UDP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267200" y="6324600"/>
            <a:ext cx="8382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TCP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648200"/>
            <a:ext cx="172085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Transactions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981200" y="2514600"/>
            <a:ext cx="9144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Client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28600" y="2514600"/>
            <a:ext cx="12192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Bootstrap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429000" y="2514600"/>
            <a:ext cx="14478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KadPeer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105400" y="2514600"/>
            <a:ext cx="14478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BambooPeer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781800" y="2514600"/>
            <a:ext cx="1514475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OtherPeer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981200" y="5334000"/>
            <a:ext cx="600075" cy="3810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Sys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838200" y="2819400"/>
            <a:ext cx="3200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2438400" y="2819400"/>
            <a:ext cx="1600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4114800" y="2819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>
            <a:off x="4191000" y="2819400"/>
            <a:ext cx="1600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4191000" y="2819400"/>
            <a:ext cx="3352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1905000" y="2286000"/>
            <a:ext cx="632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3657600" y="1600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5715000" y="1600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85800" y="1371600"/>
            <a:ext cx="294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insert (key, value, callback)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791200" y="16002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callback (resp)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685800" y="175260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lookup (key, callback)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3200400" y="3962400"/>
            <a:ext cx="1720850" cy="3810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Routing table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3200400" y="4495800"/>
            <a:ext cx="1720850" cy="3810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Neighbor table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1066800" y="3962400"/>
            <a:ext cx="1514475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Distance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3048000" y="5867400"/>
            <a:ext cx="8382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DTLS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267200" y="5867400"/>
            <a:ext cx="838200" cy="304800"/>
          </a:xfrm>
          <a:prstGeom prst="rect">
            <a:avLst/>
          </a:prstGeom>
          <a:solidFill>
            <a:srgbClr val="E3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TLS</a:t>
            </a:r>
          </a:p>
        </p:txBody>
      </p:sp>
      <p:sp>
        <p:nvSpPr>
          <p:cNvPr id="239648" name="Text Box 32"/>
          <p:cNvSpPr txBox="1">
            <a:spLocks noChangeArrowheads="1"/>
          </p:cNvSpPr>
          <p:nvPr/>
        </p:nvSpPr>
        <p:spPr bwMode="auto">
          <a:xfrm>
            <a:off x="1600200" y="50292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993300"/>
                </a:solidFill>
                <a:ea typeface="Arial" charset="0"/>
                <a:cs typeface="Arial" charset="0"/>
              </a:rPr>
              <a:t>{</a:t>
            </a:r>
          </a:p>
        </p:txBody>
      </p: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0" y="5318125"/>
            <a:ext cx="180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00"/>
                </a:solidFill>
              </a:rPr>
              <a:t>multiplatform</a:t>
            </a:r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3590925" y="1219200"/>
            <a:ext cx="220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app. pluggability</a:t>
            </a:r>
          </a:p>
        </p:txBody>
      </p:sp>
      <p:sp>
        <p:nvSpPr>
          <p:cNvPr id="239651" name="Text Box 35"/>
          <p:cNvSpPr txBox="1">
            <a:spLocks noChangeArrowheads="1"/>
          </p:cNvSpPr>
          <p:nvPr/>
        </p:nvSpPr>
        <p:spPr bwMode="auto">
          <a:xfrm>
            <a:off x="3352800" y="11430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6600"/>
                </a:solidFill>
                <a:ea typeface="Arial" charset="0"/>
                <a:cs typeface="Arial" charset="0"/>
              </a:rPr>
              <a:t>}</a:t>
            </a:r>
          </a:p>
        </p:txBody>
      </p:sp>
      <p:sp>
        <p:nvSpPr>
          <p:cNvPr id="239652" name="Text Box 36"/>
          <p:cNvSpPr txBox="1">
            <a:spLocks noChangeArrowheads="1"/>
          </p:cNvSpPr>
          <p:nvPr/>
        </p:nvSpPr>
        <p:spPr bwMode="auto">
          <a:xfrm>
            <a:off x="5638800" y="12954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6600"/>
                </a:solidFill>
                <a:ea typeface="Arial" charset="0"/>
                <a:cs typeface="Arial" charset="0"/>
              </a:rPr>
              <a:t>{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8" grpId="0"/>
      <p:bldP spid="239649" grpId="0"/>
      <p:bldP spid="239650" grpId="0"/>
      <p:bldP spid="239651" grpId="0"/>
      <p:bldP spid="2396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features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Kademlia, Bamboo, Chord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SHA1, SHA256, MD5, MD4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Hash base: multiple of 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Recursive and iterative routing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Windows XP / Vista, Linux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Integrated with OpenWengo (Qutecom)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Can connect to OpenWengo and P2PP network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Buddy lists and IM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1000 node Planet lab network on ~300 machines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Integrated with Google maps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295400" y="6172200"/>
            <a:ext cx="583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Demo video: http://youtube.com/?v=g-3_p3sp2MY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57C7-7D99-DC44-8609-DFEED22AF6D5}" type="slidenum">
              <a:rPr lang="en-US"/>
              <a:pPr/>
              <a:t>6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IETF WG: SIP in 2006 &amp; 2007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 marL="465138" indent="-465138">
              <a:lnSpc>
                <a:spcPct val="90000"/>
              </a:lnSpc>
            </a:pPr>
            <a:r>
              <a:rPr lang="en-US" sz="1400"/>
              <a:t>~ 44 SIP-related RFCs published in 2006</a:t>
            </a:r>
          </a:p>
          <a:p>
            <a:pPr marL="966788" lvl="1">
              <a:lnSpc>
                <a:spcPct val="90000"/>
              </a:lnSpc>
            </a:pPr>
            <a:r>
              <a:rPr lang="en-US" sz="1200"/>
              <a:t>BFCP, conferencing </a:t>
            </a:r>
          </a:p>
          <a:p>
            <a:pPr marL="966788" lvl="1">
              <a:lnSpc>
                <a:spcPct val="90000"/>
              </a:lnSpc>
            </a:pPr>
            <a:r>
              <a:rPr lang="en-US" sz="1200"/>
              <a:t>SDP revision</a:t>
            </a:r>
          </a:p>
          <a:p>
            <a:pPr marL="966788" lvl="1">
              <a:lnSpc>
                <a:spcPct val="90000"/>
              </a:lnSpc>
            </a:pPr>
            <a:r>
              <a:rPr lang="en-US" sz="1200"/>
              <a:t>rich presence</a:t>
            </a:r>
          </a:p>
          <a:p>
            <a:pPr marL="465138" indent="-465138">
              <a:lnSpc>
                <a:spcPct val="90000"/>
              </a:lnSpc>
            </a:pPr>
            <a:r>
              <a:rPr lang="en-US" sz="1400"/>
              <a:t>Activities:</a:t>
            </a:r>
          </a:p>
          <a:p>
            <a:pPr marL="966788" lvl="1">
              <a:lnSpc>
                <a:spcPct val="90000"/>
              </a:lnSpc>
            </a:pPr>
            <a:r>
              <a:rPr lang="en-US" sz="1200"/>
              <a:t>hitchhiker’s guide</a:t>
            </a:r>
          </a:p>
          <a:p>
            <a:pPr marL="966788" lvl="1">
              <a:lnSpc>
                <a:spcPct val="90000"/>
              </a:lnSpc>
            </a:pPr>
            <a:r>
              <a:rPr lang="en-US" sz="1200"/>
              <a:t>infrastructure:</a:t>
            </a:r>
          </a:p>
          <a:p>
            <a:pPr marL="1309688" lvl="2">
              <a:lnSpc>
                <a:spcPct val="90000"/>
              </a:lnSpc>
            </a:pPr>
            <a:r>
              <a:rPr lang="en-US" sz="1000"/>
              <a:t>GRUUs (random identifiers)</a:t>
            </a:r>
          </a:p>
          <a:p>
            <a:pPr marL="1309688" lvl="2">
              <a:lnSpc>
                <a:spcPct val="90000"/>
              </a:lnSpc>
            </a:pPr>
            <a:r>
              <a:rPr lang="en-US" sz="1000"/>
              <a:t>URI lists</a:t>
            </a:r>
          </a:p>
          <a:p>
            <a:pPr marL="1309688" lvl="2">
              <a:lnSpc>
                <a:spcPct val="90000"/>
              </a:lnSpc>
            </a:pPr>
            <a:r>
              <a:rPr lang="en-US" sz="1000"/>
              <a:t>XCAP configuration</a:t>
            </a:r>
          </a:p>
          <a:p>
            <a:pPr marL="1309688" lvl="2">
              <a:lnSpc>
                <a:spcPct val="90000"/>
              </a:lnSpc>
            </a:pPr>
            <a:r>
              <a:rPr lang="en-US" sz="1000"/>
              <a:t>SIP MIB</a:t>
            </a:r>
          </a:p>
          <a:p>
            <a:pPr marL="966788" lvl="1">
              <a:lnSpc>
                <a:spcPct val="90000"/>
              </a:lnSpc>
            </a:pPr>
            <a:r>
              <a:rPr lang="en-US" sz="1200"/>
              <a:t>services:</a:t>
            </a:r>
          </a:p>
          <a:p>
            <a:pPr marL="1309688" lvl="2">
              <a:lnSpc>
                <a:spcPct val="90000"/>
              </a:lnSpc>
            </a:pPr>
            <a:r>
              <a:rPr lang="en-US" sz="1000"/>
              <a:t>rejecting anonymous requests</a:t>
            </a:r>
          </a:p>
          <a:p>
            <a:pPr marL="1309688" lvl="2">
              <a:lnSpc>
                <a:spcPct val="90000"/>
              </a:lnSpc>
            </a:pPr>
            <a:r>
              <a:rPr lang="en-US" sz="1000"/>
              <a:t>consent framework</a:t>
            </a:r>
          </a:p>
          <a:p>
            <a:pPr marL="1309688" lvl="2">
              <a:lnSpc>
                <a:spcPct val="90000"/>
              </a:lnSpc>
            </a:pPr>
            <a:r>
              <a:rPr lang="en-US" sz="1000">
                <a:solidFill>
                  <a:srgbClr val="FF0000"/>
                </a:solidFill>
              </a:rPr>
              <a:t>location conveyance</a:t>
            </a:r>
            <a:endParaRPr lang="en-US" sz="1000"/>
          </a:p>
          <a:p>
            <a:pPr marL="1309688" lvl="2">
              <a:lnSpc>
                <a:spcPct val="90000"/>
              </a:lnSpc>
            </a:pPr>
            <a:r>
              <a:rPr lang="en-US" sz="1000"/>
              <a:t>session policy</a:t>
            </a:r>
          </a:p>
          <a:p>
            <a:pPr marL="966788" lvl="1">
              <a:lnSpc>
                <a:spcPct val="90000"/>
              </a:lnSpc>
            </a:pPr>
            <a:endParaRPr lang="en-US" sz="1200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 lvl="1"/>
            <a:r>
              <a:rPr lang="en-US" sz="1800"/>
              <a:t>security:</a:t>
            </a:r>
          </a:p>
          <a:p>
            <a:pPr lvl="2"/>
            <a:r>
              <a:rPr lang="en-US" sz="1600"/>
              <a:t>end-to-middle security</a:t>
            </a:r>
          </a:p>
          <a:p>
            <a:pPr lvl="2"/>
            <a:r>
              <a:rPr lang="en-US" sz="1600"/>
              <a:t>certificates</a:t>
            </a:r>
          </a:p>
          <a:p>
            <a:pPr lvl="2"/>
            <a:r>
              <a:rPr lang="en-US" sz="1600"/>
              <a:t>SAML</a:t>
            </a:r>
          </a:p>
          <a:p>
            <a:pPr lvl="2"/>
            <a:r>
              <a:rPr lang="en-US" sz="1600"/>
              <a:t>sips clarification</a:t>
            </a:r>
          </a:p>
          <a:p>
            <a:pPr lvl="1"/>
            <a:r>
              <a:rPr lang="en-US" sz="1800"/>
              <a:t>NAT:</a:t>
            </a:r>
          </a:p>
          <a:p>
            <a:pPr lvl="2"/>
            <a:r>
              <a:rPr lang="en-US" sz="1600"/>
              <a:t>connection re-use</a:t>
            </a:r>
          </a:p>
          <a:p>
            <a:pPr lvl="2"/>
            <a:r>
              <a:rPr lang="en-US" sz="1600">
                <a:solidFill>
                  <a:srgbClr val="FF0000"/>
                </a:solidFill>
              </a:rPr>
              <a:t>SIP outbound</a:t>
            </a:r>
          </a:p>
          <a:p>
            <a:pPr lvl="2"/>
            <a:r>
              <a:rPr lang="en-US" sz="1600">
                <a:solidFill>
                  <a:srgbClr val="FF0000"/>
                </a:solidFill>
              </a:rPr>
              <a:t>ICE (in MMUSIC)</a:t>
            </a:r>
            <a:endParaRPr lang="en-US" sz="1600"/>
          </a:p>
          <a:p>
            <a:endParaRPr lang="en-US" sz="2000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769100" y="6173788"/>
            <a:ext cx="18811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000">
                <a:latin typeface="Trebuchet MS" charset="0"/>
              </a:rPr>
              <a:t>see </a:t>
            </a:r>
            <a:r>
              <a:rPr lang="en-US" sz="1000"/>
              <a:t>http://tools.ietf.org/wg/sip’/</a:t>
            </a:r>
            <a:endParaRPr lang="en-US" sz="1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snapshots</a:t>
            </a:r>
          </a:p>
        </p:txBody>
      </p:sp>
      <p:pic>
        <p:nvPicPr>
          <p:cNvPr id="49155" name="Picture 5" descr="http://www1.cs.columbia.edu/~salman/peer/img/re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435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http://www1.cs.columbia.edu/~salman/peer/img/srfl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2435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9" descr="http://www1.cs.columbia.edu/~salman/peer/img/ho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2435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11"/>
          <p:cNvSpPr txBox="1">
            <a:spLocks noChangeArrowheads="1"/>
          </p:cNvSpPr>
          <p:nvPr/>
        </p:nvSpPr>
        <p:spPr bwMode="auto">
          <a:xfrm>
            <a:off x="6781800" y="6096000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call through a relay</a:t>
            </a:r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3962400" y="6096000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call through a NAT</a:t>
            </a:r>
          </a:p>
        </p:txBody>
      </p:sp>
      <p:sp>
        <p:nvSpPr>
          <p:cNvPr id="49160" name="Text Box 15"/>
          <p:cNvSpPr txBox="1">
            <a:spLocks noChangeArrowheads="1"/>
          </p:cNvSpPr>
          <p:nvPr/>
        </p:nvSpPr>
        <p:spPr bwMode="auto">
          <a:xfrm>
            <a:off x="1371600" y="6096000"/>
            <a:ext cx="61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direct</a:t>
            </a:r>
          </a:p>
        </p:txBody>
      </p: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33528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61722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3048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snapshots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Google Map interface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7454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snapshots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4648200"/>
          </a:xfrm>
        </p:spPr>
        <p:txBody>
          <a:bodyPr/>
          <a:lstStyle/>
          <a:p>
            <a:pPr eaLnBrk="1" hangingPunct="1"/>
            <a:r>
              <a:rPr lang="en-US" sz="2400"/>
              <a:t>Tracing lookup request on Google Maps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048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58674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snapshots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6191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76600"/>
            <a:ext cx="60960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snapshots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Resource consumption of a node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42672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Relay selection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User annoyance</a:t>
            </a:r>
          </a:p>
          <a:p>
            <a:pPr eaLnBrk="1" hangingPunct="1"/>
            <a:r>
              <a:rPr lang="en-US"/>
              <a:t>Use heuristics that operate on a routing table of a node</a:t>
            </a:r>
          </a:p>
          <a:p>
            <a:pPr lvl="1" eaLnBrk="1" hangingPunct="1"/>
            <a:r>
              <a:rPr lang="en-US"/>
              <a:t>random</a:t>
            </a:r>
          </a:p>
          <a:p>
            <a:pPr lvl="1" eaLnBrk="1" hangingPunct="1"/>
            <a:r>
              <a:rPr lang="en-US"/>
              <a:t>minimum delay</a:t>
            </a:r>
          </a:p>
          <a:p>
            <a:pPr lvl="1" eaLnBrk="1" hangingPunct="1"/>
            <a:r>
              <a:rPr lang="en-US"/>
              <a:t>maximum spare bandwidth</a:t>
            </a:r>
          </a:p>
          <a:p>
            <a:pPr lvl="1" eaLnBrk="1" hangingPunct="1"/>
            <a:r>
              <a:rPr lang="en-US"/>
              <a:t>minimum number of jobs</a:t>
            </a:r>
          </a:p>
          <a:p>
            <a:pPr lvl="1" eaLnBrk="1" hangingPunct="1"/>
            <a:r>
              <a:rPr lang="en-US"/>
              <a:t>threshold based (&lt;200ms, maximum spare, longest uptime)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calls may fail in OpenVoIP?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sz="2400"/>
              <a:t>Cannot find a user</a:t>
            </a:r>
          </a:p>
          <a:p>
            <a:pPr lvl="1" eaLnBrk="1" hangingPunct="1"/>
            <a:r>
              <a:rPr lang="en-US" sz="2000"/>
              <a:t>user is online, but p2p cannot find it.</a:t>
            </a:r>
          </a:p>
          <a:p>
            <a:pPr eaLnBrk="1" hangingPunct="1"/>
            <a:r>
              <a:rPr lang="en-US" sz="2400"/>
              <a:t>NAT and firewall issues</a:t>
            </a:r>
          </a:p>
          <a:p>
            <a:pPr lvl="1" eaLnBrk="1" hangingPunct="1"/>
            <a:r>
              <a:rPr lang="en-US" sz="2000"/>
              <a:t>SIP messages </a:t>
            </a:r>
          </a:p>
          <a:p>
            <a:pPr lvl="1" eaLnBrk="1" hangingPunct="1"/>
            <a:r>
              <a:rPr lang="en-US" sz="2000"/>
              <a:t>call succeeds but media?</a:t>
            </a:r>
          </a:p>
          <a:p>
            <a:pPr lvl="1" eaLnBrk="1" hangingPunct="1"/>
            <a:r>
              <a:rPr lang="en-US" sz="2000"/>
              <a:t>relay</a:t>
            </a:r>
          </a:p>
          <a:p>
            <a:pPr eaLnBrk="1" hangingPunct="1"/>
            <a:r>
              <a:rPr lang="en-US" sz="2400"/>
              <a:t>Relay </a:t>
            </a:r>
          </a:p>
          <a:p>
            <a:pPr lvl="1" eaLnBrk="1" hangingPunct="1"/>
            <a:r>
              <a:rPr lang="en-US" sz="2000"/>
              <a:t>failure in finding a suitable relay</a:t>
            </a:r>
          </a:p>
          <a:p>
            <a:pPr lvl="1" eaLnBrk="1" hangingPunct="1"/>
            <a:r>
              <a:rPr lang="en-US" sz="2000"/>
              <a:t>relay fails during call </a:t>
            </a:r>
          </a:p>
          <a:p>
            <a:pPr lvl="2" eaLnBrk="1" hangingPunct="1"/>
            <a:r>
              <a:rPr lang="en-US" sz="1800"/>
              <a:t>2-3 relays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chemeClr val="hlink"/>
                </a:solidFill>
              </a:rPr>
              <a:t>System reliability </a:t>
            </a:r>
          </a:p>
          <a:p>
            <a:pPr lvl="1" eaLnBrk="1" hangingPunct="1"/>
            <a:r>
              <a:rPr lang="en-US" sz="2000">
                <a:solidFill>
                  <a:schemeClr val="hlink"/>
                </a:solidFill>
              </a:rPr>
              <a:t>(user search + NAT traversal + relay)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Facts of Peer-to-Peer Life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Routing loops happen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Byzantine failures arise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Nodes become disconnected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System does not always scale!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Automated maintenance does not always work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Planet Lab quirks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cleans the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DoS attacks on open ports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Bootstrap server is attacked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OpenVoIP: Key techniques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00"/>
                </a:solidFill>
              </a:rPr>
              <a:t>Randomization</a:t>
            </a:r>
            <a:r>
              <a:rPr lang="en-US"/>
              <a:t> is our best friend!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send the maintenance messages within a bounded random time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Churn 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is </a:t>
            </a:r>
            <a:r>
              <a:rPr lang="en-US">
                <a:solidFill>
                  <a:srgbClr val="0000FF"/>
                </a:solidFill>
              </a:rPr>
              <a:t>on demand</a:t>
            </a:r>
            <a:r>
              <a:rPr lang="en-US"/>
              <a:t> and </a:t>
            </a:r>
            <a:r>
              <a:rPr lang="en-US">
                <a:solidFill>
                  <a:srgbClr val="993300"/>
                </a:solidFill>
              </a:rPr>
              <a:t>periodic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Insert a new entry in routing table after </a:t>
            </a:r>
            <a:r>
              <a:rPr lang="en-US">
                <a:solidFill>
                  <a:srgbClr val="000099"/>
                </a:solidFill>
              </a:rPr>
              <a:t>checking liveness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Periodically republish SIP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not feasible for large records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Avoid overly complex mechanisms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can backfire!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OpenVoIP: Debugging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Black-box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Lookup request for a random key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State acquisition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Remotely obtain the resource and storage utilization of a node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Set and Unset a data-value on a node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such as BW, CPU utilization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to test a relay selection algorithm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Remotely enable and disable logging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Control log size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Find a faulty node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centralized vs. distributed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WG: SIP in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~ 7 </a:t>
            </a:r>
            <a:r>
              <a:rPr lang="en-US" dirty="0" err="1" smtClean="0"/>
              <a:t>RFCs</a:t>
            </a:r>
            <a:r>
              <a:rPr lang="en-US" dirty="0" smtClean="0"/>
              <a:t> published</a:t>
            </a:r>
          </a:p>
          <a:p>
            <a:pPr lvl="1"/>
            <a:r>
              <a:rPr lang="en-US" dirty="0" smtClean="0"/>
              <a:t>conference lists</a:t>
            </a:r>
          </a:p>
          <a:p>
            <a:pPr lvl="1"/>
            <a:r>
              <a:rPr lang="en-US" dirty="0" smtClean="0"/>
              <a:t>multiple-recipient </a:t>
            </a:r>
            <a:r>
              <a:rPr lang="en-US" dirty="0" err="1" smtClean="0"/>
              <a:t>MESSAGEs</a:t>
            </a:r>
            <a:endParaRPr lang="en-US" dirty="0" smtClean="0"/>
          </a:p>
          <a:p>
            <a:pPr lvl="1"/>
            <a:r>
              <a:rPr lang="en-US" dirty="0" smtClean="0"/>
              <a:t>consent-based communications</a:t>
            </a:r>
          </a:p>
          <a:p>
            <a:pPr lvl="1"/>
            <a:r>
              <a:rPr lang="en-US" dirty="0" smtClean="0"/>
              <a:t>answer mode</a:t>
            </a:r>
          </a:p>
          <a:p>
            <a:pPr lvl="1"/>
            <a:r>
              <a:rPr lang="en-US" dirty="0" smtClean="0"/>
              <a:t>DOS due to forking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connection reuse</a:t>
            </a:r>
          </a:p>
          <a:p>
            <a:pPr lvl="1"/>
            <a:r>
              <a:rPr lang="en-US" dirty="0" smtClean="0"/>
              <a:t>SIP outbound (</a:t>
            </a:r>
            <a:r>
              <a:rPr lang="en-US" dirty="0" err="1" smtClean="0"/>
              <a:t>NATs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session policies</a:t>
            </a:r>
          </a:p>
          <a:p>
            <a:pPr lvl="1"/>
            <a:r>
              <a:rPr lang="en-US" dirty="0" smtClean="0"/>
              <a:t>location conveyance</a:t>
            </a:r>
          </a:p>
          <a:p>
            <a:pPr lvl="1"/>
            <a:r>
              <a:rPr lang="en-US" dirty="0" smtClean="0"/>
              <a:t>199 (early dialog terminated)</a:t>
            </a:r>
          </a:p>
          <a:p>
            <a:pPr lvl="1"/>
            <a:r>
              <a:rPr lang="en-US" dirty="0" err="1" smtClean="0"/>
              <a:t>certs</a:t>
            </a:r>
            <a:endParaRPr lang="en-US" dirty="0" smtClean="0"/>
          </a:p>
          <a:p>
            <a:pPr lvl="1"/>
            <a:r>
              <a:rPr lang="en-US" dirty="0" smtClean="0"/>
              <a:t>anonymity for </a:t>
            </a:r>
            <a:r>
              <a:rPr lang="en-US" dirty="0" err="1" smtClean="0"/>
              <a:t>UAs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9CB0-3FED-6349-85F7-918F2BB29E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OpenVoIP – releasing an update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  <a:tabLst>
                <a:tab pos="339725" algn="l"/>
                <a:tab pos="693738" algn="l"/>
              </a:tabLst>
            </a:pPr>
            <a:r>
              <a:rPr lang="en-US"/>
              <a:t>Three step process</a:t>
            </a:r>
          </a:p>
          <a:p>
            <a:pPr marL="914400" lvl="1" indent="-457200" eaLnBrk="1" hangingPunct="1">
              <a:buFontTx/>
              <a:buAutoNum type="arabicParenR"/>
              <a:tabLst>
                <a:tab pos="339725" algn="l"/>
                <a:tab pos="693738" algn="l"/>
              </a:tabLst>
            </a:pPr>
            <a:r>
              <a:rPr lang="en-US"/>
              <a:t>Check in a local network (10-15 nodes)</a:t>
            </a:r>
          </a:p>
          <a:p>
            <a:pPr marL="914400" lvl="1" indent="-457200" eaLnBrk="1" hangingPunct="1">
              <a:buFontTx/>
              <a:buAutoNum type="arabicParenR"/>
              <a:tabLst>
                <a:tab pos="339725" algn="l"/>
                <a:tab pos="693738" algn="l"/>
              </a:tabLst>
            </a:pPr>
            <a:r>
              <a:rPr lang="en-US"/>
              <a:t>Deploy the update on a managed node that fully participates in the overlay</a:t>
            </a:r>
          </a:p>
          <a:p>
            <a:pPr marL="1295400" lvl="2" indent="-381000" eaLnBrk="1" hangingPunct="1">
              <a:buFontTx/>
              <a:buChar char="–"/>
              <a:tabLst>
                <a:tab pos="339725" algn="l"/>
                <a:tab pos="693738" algn="l"/>
              </a:tabLst>
            </a:pPr>
            <a:r>
              <a:rPr lang="en-US"/>
              <a:t>test its functionality</a:t>
            </a:r>
          </a:p>
          <a:p>
            <a:pPr marL="914400" lvl="1" indent="-457200" eaLnBrk="1" hangingPunct="1">
              <a:buFontTx/>
              <a:buAutoNum type="arabicParenR"/>
              <a:tabLst>
                <a:tab pos="339725" algn="l"/>
                <a:tab pos="693738" algn="l"/>
              </a:tabLst>
            </a:pPr>
            <a:r>
              <a:rPr lang="en-US"/>
              <a:t>Release the update </a:t>
            </a:r>
          </a:p>
          <a:p>
            <a:pPr marL="533400" indent="-533400" eaLnBrk="1" hangingPunct="1">
              <a:tabLst>
                <a:tab pos="339725" algn="l"/>
                <a:tab pos="693738" algn="l"/>
              </a:tabLst>
            </a:pPr>
            <a:r>
              <a:rPr lang="en-US"/>
              <a:t>Planet Lab deployment</a:t>
            </a:r>
          </a:p>
          <a:p>
            <a:pPr marL="914400" lvl="1" indent="-457200" eaLnBrk="1" hangingPunct="1">
              <a:tabLst>
                <a:tab pos="339725" algn="l"/>
                <a:tab pos="693738" algn="l"/>
              </a:tabLst>
            </a:pPr>
            <a:r>
              <a:rPr lang="en-US"/>
              <a:t>churn one quarter of the network</a:t>
            </a:r>
          </a:p>
          <a:p>
            <a:pPr marL="914400" lvl="1" indent="-457200" eaLnBrk="1" hangingPunct="1">
              <a:tabLst>
                <a:tab pos="339725" algn="l"/>
                <a:tab pos="693738" algn="l"/>
              </a:tabLst>
            </a:pPr>
            <a:r>
              <a:rPr lang="en-US"/>
              <a:t>deploy the update</a:t>
            </a:r>
          </a:p>
          <a:p>
            <a:pPr marL="914400" lvl="1" indent="-457200" eaLnBrk="1" hangingPunct="1">
              <a:tabLst>
                <a:tab pos="339725" algn="l"/>
                <a:tab pos="693738" algn="l"/>
              </a:tabLst>
            </a:pPr>
            <a:r>
              <a:rPr lang="en-US"/>
              <a:t>continue until done</a:t>
            </a:r>
          </a:p>
          <a:p>
            <a:pPr marL="914400" lvl="1" indent="-457200" eaLnBrk="1" hangingPunct="1">
              <a:tabLst>
                <a:tab pos="339725" algn="l"/>
                <a:tab pos="693738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RELOAD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 binary protocol</a:t>
            </a:r>
          </a:p>
          <a:p>
            <a:pPr>
              <a:lnSpc>
                <a:spcPct val="80000"/>
              </a:lnSpc>
            </a:pPr>
            <a:r>
              <a:rPr lang="en-US"/>
              <a:t>Pluggable overlay algorithms</a:t>
            </a:r>
          </a:p>
          <a:p>
            <a:pPr lvl="1">
              <a:lnSpc>
                <a:spcPct val="80000"/>
              </a:lnSpc>
            </a:pPr>
            <a:r>
              <a:rPr lang="en-US"/>
              <a:t>potentially any DHT or unstructured algorithm</a:t>
            </a:r>
          </a:p>
          <a:p>
            <a:pPr lvl="1">
              <a:lnSpc>
                <a:spcPct val="80000"/>
              </a:lnSpc>
            </a:pPr>
            <a:r>
              <a:rPr lang="en-US"/>
              <a:t>base DHT</a:t>
            </a:r>
          </a:p>
          <a:p>
            <a:pPr>
              <a:lnSpc>
                <a:spcPct val="80000"/>
              </a:lnSpc>
            </a:pPr>
            <a:r>
              <a:rPr lang="en-US"/>
              <a:t>Two tier architecture</a:t>
            </a:r>
          </a:p>
          <a:p>
            <a:pPr lvl="1">
              <a:lnSpc>
                <a:spcPct val="80000"/>
              </a:lnSpc>
            </a:pPr>
            <a:r>
              <a:rPr lang="en-US"/>
              <a:t>peers and clients</a:t>
            </a:r>
          </a:p>
          <a:p>
            <a:pPr>
              <a:lnSpc>
                <a:spcPct val="80000"/>
              </a:lnSpc>
            </a:pPr>
            <a:r>
              <a:rPr lang="en-US"/>
              <a:t>Security</a:t>
            </a:r>
          </a:p>
          <a:p>
            <a:pPr>
              <a:lnSpc>
                <a:spcPct val="80000"/>
              </a:lnSpc>
            </a:pPr>
            <a:r>
              <a:rPr lang="en-US"/>
              <a:t>Data storage</a:t>
            </a:r>
          </a:p>
          <a:p>
            <a:pPr>
              <a:lnSpc>
                <a:spcPct val="80000"/>
              </a:lnSpc>
            </a:pPr>
            <a:r>
              <a:rPr lang="en-US"/>
              <a:t>Message routing</a:t>
            </a:r>
          </a:p>
          <a:p>
            <a:pPr>
              <a:lnSpc>
                <a:spcPct val="80000"/>
              </a:lnSpc>
            </a:pPr>
            <a:r>
              <a:rPr lang="en-US"/>
              <a:t>Usages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conclusions</a:t>
            </a:r>
            <a:endParaRPr 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P2P systems as tool, not miracle cure</a:t>
            </a:r>
          </a:p>
          <a:p>
            <a:pPr lvl="1"/>
            <a:r>
              <a:rPr lang="en-US" sz="2000" smtClean="0"/>
              <a:t>will not fix broken business model</a:t>
            </a:r>
          </a:p>
          <a:p>
            <a:pPr lvl="1"/>
            <a:r>
              <a:rPr lang="en-US" sz="2000" smtClean="0"/>
              <a:t>software more complicated than client-server</a:t>
            </a:r>
          </a:p>
          <a:p>
            <a:pPr lvl="1"/>
            <a:r>
              <a:rPr lang="en-US" sz="2000" smtClean="0"/>
              <a:t>trust issues much harder</a:t>
            </a:r>
          </a:p>
          <a:p>
            <a:r>
              <a:rPr lang="en-US" sz="2400" smtClean="0"/>
              <a:t>Use as autonomic self-adaptive server scaling mechanism</a:t>
            </a:r>
          </a:p>
          <a:p>
            <a:pPr lvl="1"/>
            <a:r>
              <a:rPr lang="en-US" sz="2000" smtClean="0"/>
              <a:t>with server virtualization</a:t>
            </a:r>
          </a:p>
          <a:p>
            <a:pPr lvl="1"/>
            <a:r>
              <a:rPr lang="en-US" sz="2000" smtClean="0"/>
              <a:t>fully self-deploying infrastructure</a:t>
            </a:r>
          </a:p>
          <a:p>
            <a:r>
              <a:rPr lang="en-US" sz="2400" smtClean="0"/>
              <a:t>IETF efforts in progress</a:t>
            </a:r>
          </a:p>
          <a:p>
            <a:pPr lvl="1"/>
            <a:r>
              <a:rPr lang="en-US" sz="2000" smtClean="0"/>
              <a:t>not SIP specific</a:t>
            </a:r>
          </a:p>
          <a:p>
            <a:pPr lvl="1"/>
            <a:r>
              <a:rPr lang="en-US" sz="2000" smtClean="0"/>
              <a:t>see DYSWIS for other uses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8B6D-8146-634E-B1BA-D69CAD2E0D20}" type="slidenum">
              <a:rPr lang="en-US"/>
              <a:pPr/>
              <a:t>73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Moving from lab and trials to large-scale deployments</a:t>
            </a:r>
          </a:p>
          <a:p>
            <a:pPr>
              <a:lnSpc>
                <a:spcPct val="90000"/>
              </a:lnSpc>
            </a:pPr>
            <a:r>
              <a:rPr lang="en-US" sz="2000"/>
              <a:t>Planning horizon includes turning off circuit-switched phones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 large enterprises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 some carriers</a:t>
            </a:r>
          </a:p>
          <a:p>
            <a:pPr>
              <a:lnSpc>
                <a:spcPct val="90000"/>
              </a:lnSpc>
            </a:pPr>
            <a:r>
              <a:rPr lang="en-US" sz="2000"/>
              <a:t>From emphasis on features to global scale: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interoperation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configuration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peer-to-peer systems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emergency services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overload behavior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failure detection across networks and protocol layers</a:t>
            </a:r>
          </a:p>
          <a:p>
            <a:pPr>
              <a:lnSpc>
                <a:spcPct val="90000"/>
              </a:lnSpc>
            </a:pPr>
            <a:r>
              <a:rPr lang="en-US" sz="2000"/>
              <a:t>Integration of advanced features (IM, presence, video, programmable services) still lacking</a:t>
            </a:r>
          </a:p>
          <a:p>
            <a:pPr>
              <a:lnSpc>
                <a:spcPct val="90000"/>
              </a:lnSpc>
            </a:pPr>
            <a:r>
              <a:rPr lang="en-US" sz="2000"/>
              <a:t>Current standardization processes slow and complexity-inducing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A22E-0518-E940-BD23-E30163F844CE}" type="slidenum">
              <a:rPr lang="en-US"/>
              <a:pPr/>
              <a:t>8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IETF WG: SIPPING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r>
              <a:rPr lang="en-US" sz="2000" dirty="0"/>
              <a:t>31 </a:t>
            </a:r>
            <a:r>
              <a:rPr lang="en-US" sz="2000" dirty="0" err="1"/>
              <a:t>RFCs</a:t>
            </a:r>
            <a:r>
              <a:rPr lang="en-US" sz="2000" dirty="0"/>
              <a:t> published in </a:t>
            </a:r>
            <a:r>
              <a:rPr lang="en-US" sz="2000" dirty="0" smtClean="0"/>
              <a:t>2006, 1 in 2007, 12 in 2008</a:t>
            </a:r>
          </a:p>
          <a:p>
            <a:r>
              <a:rPr lang="en-US" sz="2000" dirty="0"/>
              <a:t>Policy</a:t>
            </a:r>
          </a:p>
          <a:p>
            <a:pPr lvl="1"/>
            <a:r>
              <a:rPr lang="en-US" sz="1800" dirty="0"/>
              <a:t>media policy</a:t>
            </a:r>
          </a:p>
          <a:p>
            <a:pPr lvl="1"/>
            <a:r>
              <a:rPr lang="en-US" sz="1800" dirty="0"/>
              <a:t>SBC functions</a:t>
            </a:r>
          </a:p>
          <a:p>
            <a:r>
              <a:rPr lang="en-US" sz="2000" dirty="0"/>
              <a:t>Services</a:t>
            </a:r>
          </a:p>
          <a:p>
            <a:pPr lvl="1"/>
            <a:r>
              <a:rPr lang="en-US" sz="1800" dirty="0"/>
              <a:t>service examples</a:t>
            </a:r>
          </a:p>
          <a:p>
            <a:pPr lvl="1"/>
            <a:r>
              <a:rPr lang="en-US" sz="1800" dirty="0"/>
              <a:t>call transfer</a:t>
            </a:r>
          </a:p>
          <a:p>
            <a:pPr lvl="1"/>
            <a:r>
              <a:rPr lang="en-US" sz="1800" dirty="0"/>
              <a:t>configuration framework</a:t>
            </a:r>
          </a:p>
          <a:p>
            <a:pPr lvl="1"/>
            <a:r>
              <a:rPr lang="en-US" sz="1800" dirty="0"/>
              <a:t>spam and spit</a:t>
            </a:r>
          </a:p>
          <a:p>
            <a:pPr lvl="1"/>
            <a:r>
              <a:rPr lang="en-US" sz="1800" dirty="0"/>
              <a:t>text-over-IP</a:t>
            </a:r>
          </a:p>
          <a:p>
            <a:pPr lvl="1"/>
            <a:r>
              <a:rPr lang="en-US" sz="1800" dirty="0" err="1"/>
              <a:t>transcoding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r>
              <a:rPr lang="en-US" sz="2000"/>
              <a:t>Testing and operations</a:t>
            </a:r>
          </a:p>
          <a:p>
            <a:pPr lvl="1"/>
            <a:r>
              <a:rPr lang="en-US" sz="1800"/>
              <a:t>IPv6 transition</a:t>
            </a:r>
          </a:p>
          <a:p>
            <a:pPr lvl="1"/>
            <a:r>
              <a:rPr lang="en-US" sz="1800"/>
              <a:t>race condition examples</a:t>
            </a:r>
          </a:p>
          <a:p>
            <a:pPr lvl="1"/>
            <a:r>
              <a:rPr lang="en-US" sz="1800"/>
              <a:t>IPv6 torture tests</a:t>
            </a:r>
          </a:p>
          <a:p>
            <a:pPr lvl="1"/>
            <a:r>
              <a:rPr lang="en-US" sz="1800"/>
              <a:t>SIP offer-answer examples</a:t>
            </a:r>
          </a:p>
          <a:p>
            <a:pPr lvl="1"/>
            <a:r>
              <a:rPr lang="en-US" sz="1800">
                <a:solidFill>
                  <a:srgbClr val="FF0000"/>
                </a:solidFill>
              </a:rPr>
              <a:t>overload requirements</a:t>
            </a:r>
            <a:endParaRPr lang="en-US" sz="1800"/>
          </a:p>
          <a:p>
            <a:pPr lvl="1"/>
            <a:r>
              <a:rPr lang="en-US" sz="1800">
                <a:solidFill>
                  <a:srgbClr val="FF0000"/>
                </a:solidFill>
              </a:rPr>
              <a:t>configuration</a:t>
            </a:r>
          </a:p>
          <a:p>
            <a:pPr lvl="1"/>
            <a:r>
              <a:rPr lang="en-US" sz="1800">
                <a:solidFill>
                  <a:srgbClr val="FF0000"/>
                </a:solidFill>
              </a:rPr>
              <a:t>voice quality reporting</a:t>
            </a:r>
            <a:endParaRPr lang="en-US" sz="1800"/>
          </a:p>
          <a:p>
            <a:pPr>
              <a:buFontTx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SIPPING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9CB0-3FED-6349-85F7-918F2BB29E6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ipping_Pag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3" y="1055443"/>
            <a:ext cx="4202130" cy="543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5536</Words>
  <Application>Microsoft Office PowerPoint</Application>
  <PresentationFormat>On-screen Show (4:3)</PresentationFormat>
  <Paragraphs>1098</Paragraphs>
  <Slides>73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Tahoma</vt:lpstr>
      <vt:lpstr>Times New Roman</vt:lpstr>
      <vt:lpstr>Wingdings</vt:lpstr>
      <vt:lpstr>Trebuchet MS</vt:lpstr>
      <vt:lpstr>Courier New</vt:lpstr>
      <vt:lpstr>ＭＳ Ｐゴシック</vt:lpstr>
      <vt:lpstr>굴림</vt:lpstr>
      <vt:lpstr>1_Default Design</vt:lpstr>
      <vt:lpstr>3_Custom Design</vt:lpstr>
      <vt:lpstr>Microsoft Office Visio Drawing</vt:lpstr>
      <vt:lpstr>SIP - standards and technologies A snapshot</vt:lpstr>
      <vt:lpstr>Outline</vt:lpstr>
      <vt:lpstr>IETF VoIP efforts</vt:lpstr>
      <vt:lpstr>SIP, SIPPING &amp; SIMPLE –00 drafts</vt:lpstr>
      <vt:lpstr>RFC publication</vt:lpstr>
      <vt:lpstr>IETF WG: SIP in 2006 &amp; 2007</vt:lpstr>
      <vt:lpstr>IETF WG: SIP in 2008</vt:lpstr>
      <vt:lpstr>IETF WG: SIPPING</vt:lpstr>
      <vt:lpstr>SIPPING status</vt:lpstr>
      <vt:lpstr>Open issues: Configuration</vt:lpstr>
      <vt:lpstr>Interoperability</vt:lpstr>
      <vt:lpstr>Trouble in Standards Land</vt:lpstr>
      <vt:lpstr>IETF issues</vt:lpstr>
      <vt:lpstr>IETF issue: timeliness</vt:lpstr>
      <vt:lpstr>IETF issues: timeliness</vt:lpstr>
      <vt:lpstr>SIP Server Overload Control: Design and Evaluation  </vt:lpstr>
      <vt:lpstr>Session Initiation Protocol (SIP)</vt:lpstr>
      <vt:lpstr>SIP Server Overload Problem</vt:lpstr>
      <vt:lpstr>SIP server overload</vt:lpstr>
      <vt:lpstr>Overload control</vt:lpstr>
      <vt:lpstr>Avalanche restart</vt:lpstr>
      <vt:lpstr>SIP Server Overload Problem (Cont.)</vt:lpstr>
      <vt:lpstr>Feedback-based SIP Overload Control</vt:lpstr>
      <vt:lpstr>Win-disc Window Control Algorithm</vt:lpstr>
      <vt:lpstr>Win-cont Window Control Algorithm</vt:lpstr>
      <vt:lpstr>rate-abs Absolute Rate Based Control </vt:lpstr>
      <vt:lpstr>Simulation Assumptions and Metrics</vt:lpstr>
      <vt:lpstr>SIP Overload Performance without Any Feedback Control</vt:lpstr>
      <vt:lpstr>Summary and Comparison of Feedback Algorithm Parameters</vt:lpstr>
      <vt:lpstr>Sensitivity of Budget Queuing Delay and Control Interval </vt:lpstr>
      <vt:lpstr>Fairness for SIP Overload Control</vt:lpstr>
      <vt:lpstr>Dynamic Load Performance w/ Provider Centric Fairness</vt:lpstr>
      <vt:lpstr>Dynamic Load Performance w/ User Centric Fairness</vt:lpstr>
      <vt:lpstr>Dynamic Load Performance of win-auto Algorithm</vt:lpstr>
      <vt:lpstr>Conclusions and Future Work </vt:lpstr>
      <vt:lpstr>Scaling servers &amp; TCP</vt:lpstr>
      <vt:lpstr>Performance evaluation results</vt:lpstr>
      <vt:lpstr>SIP server measurements</vt:lpstr>
      <vt:lpstr>IETF P2P efforts &amp; Testbeds</vt:lpstr>
      <vt:lpstr>Outline</vt:lpstr>
      <vt:lpstr>P2P SIP</vt:lpstr>
      <vt:lpstr>P2P SIP -- components</vt:lpstr>
      <vt:lpstr>A Peer-to-Peer VoIP and IM System</vt:lpstr>
      <vt:lpstr>Why P2P?</vt:lpstr>
      <vt:lpstr>Three kinds of P2P systems</vt:lpstr>
      <vt:lpstr>DNS-SD/mDNS overview</vt:lpstr>
      <vt:lpstr>SIP URI Advertisement Format</vt:lpstr>
      <vt:lpstr>Why not Skype?</vt:lpstr>
      <vt:lpstr>Why not OpenDHT?</vt:lpstr>
      <vt:lpstr>Design Challenges</vt:lpstr>
      <vt:lpstr>Design Challenges</vt:lpstr>
      <vt:lpstr>IETF efforts</vt:lpstr>
      <vt:lpstr>OpenVoIP</vt:lpstr>
      <vt:lpstr>OpenVoIP architecture</vt:lpstr>
      <vt:lpstr>Peer-to-Peer Protocol (P2PP)</vt:lpstr>
      <vt:lpstr>Peer-to-Peer Protocol (P2PP)</vt:lpstr>
      <vt:lpstr>Peer-to-Peer Protocol (P2PP)</vt:lpstr>
      <vt:lpstr>Implementation design</vt:lpstr>
      <vt:lpstr>OpenVoIP features</vt:lpstr>
      <vt:lpstr>OpenVoIP snapshots</vt:lpstr>
      <vt:lpstr>OpenVoIP snapshots</vt:lpstr>
      <vt:lpstr>OpenVoIP snapshots</vt:lpstr>
      <vt:lpstr>OpenVoIP snapshots</vt:lpstr>
      <vt:lpstr>OpenVoIP snapshots</vt:lpstr>
      <vt:lpstr>Relay selection</vt:lpstr>
      <vt:lpstr>Why calls may fail in OpenVoIP?</vt:lpstr>
      <vt:lpstr>Facts of Peer-to-Peer Life</vt:lpstr>
      <vt:lpstr>OpenVoIP: Key techniques</vt:lpstr>
      <vt:lpstr>OpenVoIP: Debugging</vt:lpstr>
      <vt:lpstr>OpenVoIP – releasing an update</vt:lpstr>
      <vt:lpstr>RELOAD</vt:lpstr>
      <vt:lpstr>P2P conclusions</vt:lpstr>
      <vt:lpstr>Conclusion</vt:lpstr>
    </vt:vector>
  </TitlesOfParts>
  <Manager/>
  <Company>Columbia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as infrastructure</dc:title>
  <dc:subject/>
  <dc:creator>Henning Schulzrinne</dc:creator>
  <cp:keywords/>
  <dc:description/>
  <cp:lastModifiedBy>Henning Schulzrinne</cp:lastModifiedBy>
  <cp:revision>113</cp:revision>
  <dcterms:created xsi:type="dcterms:W3CDTF">2009-02-04T20:22:35Z</dcterms:created>
  <dcterms:modified xsi:type="dcterms:W3CDTF">2009-02-04T21:40:52Z</dcterms:modified>
  <cp:category/>
</cp:coreProperties>
</file>