
<file path=[Content_Types].xml><?xml version="1.0" encoding="utf-8"?>
<Types xmlns="http://schemas.openxmlformats.org/package/2006/content-types">
  <Override PartName="/ppt/embeddings/oleObject24.bin" ContentType="application/vnd.openxmlformats-officedocument.oleObject"/>
  <Default Extension="rels" ContentType="application/vnd.openxmlformats-package.relationships+xml"/>
  <Override PartName="/ppt/slides/slide14.xml" ContentType="application/vnd.openxmlformats-officedocument.presentationml.slide+xml"/>
  <Override PartName="/ppt/embeddings/oleObject8.bin" ContentType="application/vnd.openxmlformats-officedocument.oleObject"/>
  <Override PartName="/ppt/embeddings/oleObject1.bin" ContentType="application/vnd.openxmlformats-officedocument.oleObject"/>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embeddings/oleObject16.bin" ContentType="application/vnd.openxmlformats-officedocument.oleObject"/>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embeddings/oleObject23.bin" ContentType="application/vnd.openxmlformats-officedocument.oleObject"/>
  <Override PartName="/ppt/slides/slide13.xml" ContentType="application/vnd.openxmlformats-officedocument.presentationml.slide+xml"/>
  <Override PartName="/ppt/slideMasters/slideMaster1.xml" ContentType="application/vnd.openxmlformats-officedocument.presentationml.slideMaster+xml"/>
  <Override PartName="/ppt/embeddings/oleObject7.bin" ContentType="application/vnd.openxmlformats-officedocument.oleObject"/>
  <Override PartName="/docProps/core.xml" ContentType="application/vnd.openxmlformats-package.core-properties+xml"/>
  <Override PartName="/ppt/notesSlides/notesSlide7.xml" ContentType="application/vnd.openxmlformats-officedocument.presentationml.notesSlide+xml"/>
  <Override PartName="/ppt/embeddings/oleObject15.bin" ContentType="application/vnd.openxmlformats-officedocument.oleObject"/>
  <Override PartName="/ppt/slides/slide44.xml" ContentType="application/vnd.openxmlformats-officedocument.presentationml.slide+xml"/>
  <Override PartName="/ppt/slides/slide27.xml" ContentType="application/vnd.openxmlformats-officedocument.presentationml.slide+xml"/>
  <Default Extension="vml" ContentType="application/vnd.openxmlformats-officedocument.vmlDrawing"/>
  <Override PartName="/ppt/slides/slide20.xml" ContentType="application/vnd.openxmlformats-officedocument.presentationml.slide+xml"/>
  <Override PartName="/ppt/slides/slide36.xml" ContentType="application/vnd.openxmlformats-officedocument.presentationml.slide+xml"/>
  <Default Extension="emf" ContentType="image/x-emf"/>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embeddings/oleObject22.bin" ContentType="application/vnd.openxmlformats-officedocument.oleObject"/>
  <Override PartName="/ppt/slides/slide12.xml" ContentType="application/vnd.openxmlformats-officedocument.presentationml.slide+xml"/>
  <Override PartName="/ppt/embeddings/oleObject6.bin" ContentType="application/vnd.openxmlformats-officedocument.oleObject"/>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embeddings/oleObject14.bin" ContentType="application/vnd.openxmlformats-officedocument.oleObject"/>
  <Override PartName="/ppt/slides/slide26.xml" ContentType="application/vnd.openxmlformats-officedocument.presentationml.slide+xml"/>
  <Override PartName="/ppt/slideLayouts/slideLayout14.xml" ContentType="application/vnd.openxmlformats-officedocument.presentationml.slideLayout+xml"/>
  <Override PartName="/ppt/slides/slide35.xml" ContentType="application/vnd.openxmlformats-officedocument.presentationml.slide+xml"/>
  <Override PartName="/ppt/embeddings/oleObject12.bin" ContentType="application/vnd.openxmlformats-officedocument.oleObject"/>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embeddings/oleObject21.bin" ContentType="application/vnd.openxmlformats-officedocument.oleObject"/>
  <Override PartName="/ppt/slides/slide11.xml" ContentType="application/vnd.openxmlformats-officedocument.presentationml.slide+xml"/>
  <Override PartName="/ppt/embeddings/oleObject5.bin" ContentType="application/vnd.openxmlformats-officedocument.oleObject"/>
  <Override PartName="/ppt/notesSlides/notesSlide5.xml" ContentType="application/vnd.openxmlformats-officedocument.presentationml.notesSlide+xml"/>
  <Override PartName="/ppt/embeddings/oleObject13.bin" ContentType="application/vnd.openxmlformats-officedocument.oleObject"/>
  <Override PartName="/ppt/slides/slide42.xml" ContentType="application/vnd.openxmlformats-officedocument.presentationml.slid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embeddings/oleObject11.bin" ContentType="application/vnd.openxmlformats-officedocument.oleObject"/>
  <Override PartName="/ppt/slides/slide2.xml" ContentType="application/vnd.openxmlformats-officedocument.presentationml.slide+xml"/>
  <Default Extension="xls" ContentType="application/vnd.ms-excel"/>
  <Override PartName="/ppt/slideLayouts/slideLayout2.xml" ContentType="application/vnd.openxmlformats-officedocument.presentationml.slideLayout+xml"/>
  <Override PartName="/ppt/slides/slide17.xml" ContentType="application/vnd.openxmlformats-officedocument.presentationml.slide+xml"/>
  <Override PartName="/ppt/embeddings/oleObject20.bin" ContentType="application/vnd.openxmlformats-officedocument.oleObject"/>
  <Override PartName="/ppt/slides/slide10.xml" ContentType="application/vnd.openxmlformats-officedocument.presentationml.slide+xml"/>
  <Override PartName="/ppt/embeddings/oleObject4.bin" ContentType="application/vnd.openxmlformats-officedocument.oleObject"/>
  <Default Extension="wmf" ContentType="image/x-wmf"/>
  <Override PartName="/ppt/embeddings/oleObject19.bin" ContentType="application/vnd.openxmlformats-officedocument.oleObject"/>
  <Override PartName="/ppt/embeddings/Microsoft_Equation8.bin" ContentType="application/vnd.openxmlformats-officedocument.oleObject"/>
  <Override PartName="/docProps/app.xml" ContentType="application/vnd.openxmlformats-officedocument.extended-properties+xml"/>
  <Override PartName="/ppt/notesSlides/notesSlide4.xml" ContentType="application/vnd.openxmlformats-officedocument.presentationml.notesSlide+xml"/>
  <Override PartName="/ppt/slides/slide41.xml" ContentType="application/vnd.openxmlformats-officedocument.presentationml.slide+xml"/>
  <Override PartName="/ppt/slideLayouts/slideLayout12.xml" ContentType="application/vnd.openxmlformats-officedocument.presentationml.slideLayout+xml"/>
  <Override PartName="/ppt/slides/slide24.xml" ContentType="application/vnd.openxmlformats-officedocument.presentationml.slide+xml"/>
  <Override PartName="/ppt/charts/chart1.xml" ContentType="application/vnd.openxmlformats-officedocument.drawingml.chart+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embeddings/oleObject10.bin" ContentType="application/vnd.openxmlformats-officedocument.oleObject"/>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embeddings/oleObject3.bin" ContentType="application/vnd.openxmlformats-officedocument.oleObject"/>
  <Override PartName="/ppt/embeddings/Microsoft_Equation7.bin" ContentType="application/vnd.openxmlformats-officedocument.oleObject"/>
  <Override PartName="/ppt/embeddings/oleObject18.bin" ContentType="application/vnd.openxmlformats-officedocument.oleObject"/>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embeddings/oleObject9.bin" ContentType="application/vnd.openxmlformats-officedocument.oleObject"/>
  <Override PartName="/ppt/embeddings/oleObject2.bin" ContentType="application/vnd.openxmlformats-officedocument.oleObject"/>
  <Override PartName="/ppt/embeddings/Microsoft_Equation6.bin" ContentType="application/vnd.openxmlformats-officedocument.oleObject"/>
  <Override PartName="/ppt/slides/slide46.xml" ContentType="application/vnd.openxmlformats-officedocument.presentationml.slide+xml"/>
  <Override PartName="/ppt/embeddings/oleObject17.bin" ContentType="application/vnd.openxmlformats-officedocument.oleObject"/>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2" r:id="rId1"/>
  </p:sldMasterIdLst>
  <p:notesMasterIdLst>
    <p:notesMasterId r:id="rId48"/>
  </p:notesMasterIdLst>
  <p:sldIdLst>
    <p:sldId id="256" r:id="rId2"/>
    <p:sldId id="261" r:id="rId3"/>
    <p:sldId id="282" r:id="rId4"/>
    <p:sldId id="278" r:id="rId5"/>
    <p:sldId id="266" r:id="rId6"/>
    <p:sldId id="267" r:id="rId7"/>
    <p:sldId id="284" r:id="rId8"/>
    <p:sldId id="285" r:id="rId9"/>
    <p:sldId id="292" r:id="rId10"/>
    <p:sldId id="279" r:id="rId11"/>
    <p:sldId id="276" r:id="rId12"/>
    <p:sldId id="277" r:id="rId13"/>
    <p:sldId id="264" r:id="rId14"/>
    <p:sldId id="263" r:id="rId15"/>
    <p:sldId id="259" r:id="rId16"/>
    <p:sldId id="260" r:id="rId17"/>
    <p:sldId id="280" r:id="rId18"/>
    <p:sldId id="290" r:id="rId19"/>
    <p:sldId id="291" r:id="rId20"/>
    <p:sldId id="294" r:id="rId21"/>
    <p:sldId id="293" r:id="rId22"/>
    <p:sldId id="295" r:id="rId23"/>
    <p:sldId id="296" r:id="rId24"/>
    <p:sldId id="297" r:id="rId25"/>
    <p:sldId id="298" r:id="rId26"/>
    <p:sldId id="299" r:id="rId27"/>
    <p:sldId id="281" r:id="rId28"/>
    <p:sldId id="283" r:id="rId29"/>
    <p:sldId id="275" r:id="rId30"/>
    <p:sldId id="257" r:id="rId31"/>
    <p:sldId id="258" r:id="rId32"/>
    <p:sldId id="286" r:id="rId33"/>
    <p:sldId id="287" r:id="rId34"/>
    <p:sldId id="288" r:id="rId35"/>
    <p:sldId id="289" r:id="rId36"/>
    <p:sldId id="300" r:id="rId37"/>
    <p:sldId id="301" r:id="rId38"/>
    <p:sldId id="302" r:id="rId39"/>
    <p:sldId id="303" r:id="rId40"/>
    <p:sldId id="304" r:id="rId41"/>
    <p:sldId id="268" r:id="rId42"/>
    <p:sldId id="273" r:id="rId43"/>
    <p:sldId id="269" r:id="rId44"/>
    <p:sldId id="270" r:id="rId45"/>
    <p:sldId id="272" r:id="rId46"/>
    <p:sldId id="271"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82" d="100"/>
          <a:sy n="82" d="100"/>
        </p:scale>
        <p:origin x="-1544" y="-104"/>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IRT\Desktop\Do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a:pPr>
            <a:r>
              <a:rPr lang="en-US"/>
              <a:t>Symantec Global Internet Security Threat Report</a:t>
            </a:r>
          </a:p>
        </c:rich>
      </c:tx>
      <c:layout/>
    </c:title>
    <c:plotArea>
      <c:layout/>
      <c:barChart>
        <c:barDir val="col"/>
        <c:grouping val="clustered"/>
        <c:ser>
          <c:idx val="0"/>
          <c:order val="0"/>
          <c:tx>
            <c:v>The number of bot-infected computers</c:v>
          </c:tx>
          <c:cat>
            <c:strLit>
              <c:ptCount val="4"/>
              <c:pt idx="0">
                <c:v>Jan-June 2005</c:v>
              </c:pt>
              <c:pt idx="1">
                <c:v>July-Dec 2005</c:v>
              </c:pt>
              <c:pt idx="2">
                <c:v>Jan-June 2006</c:v>
              </c:pt>
              <c:pt idx="3">
                <c:v>July-Dec 2006</c:v>
              </c:pt>
            </c:strLit>
          </c:cat>
          <c:val>
            <c:numRef>
              <c:f>Sheet1!$A$1:$D$1</c:f>
              <c:numCache>
                <c:formatCode>General</c:formatCode>
                <c:ptCount val="4"/>
                <c:pt idx="0">
                  <c:v>10352.0</c:v>
                </c:pt>
                <c:pt idx="1">
                  <c:v>9163.0</c:v>
                </c:pt>
                <c:pt idx="2">
                  <c:v>57717.0</c:v>
                </c:pt>
                <c:pt idx="3">
                  <c:v>63912.0</c:v>
                </c:pt>
              </c:numCache>
            </c:numRef>
          </c:val>
        </c:ser>
        <c:ser>
          <c:idx val="1"/>
          <c:order val="1"/>
          <c:tx>
            <c:v>The number of DoS attacks</c:v>
          </c:tx>
          <c:cat>
            <c:strLit>
              <c:ptCount val="4"/>
              <c:pt idx="0">
                <c:v>Jan-June 2005</c:v>
              </c:pt>
              <c:pt idx="1">
                <c:v>July-Dec 2005</c:v>
              </c:pt>
              <c:pt idx="2">
                <c:v>Jan-June 2006</c:v>
              </c:pt>
              <c:pt idx="3">
                <c:v>July-Dec 2006</c:v>
              </c:pt>
            </c:strLit>
          </c:cat>
          <c:val>
            <c:numRef>
              <c:f>Sheet1!$A$2:$D$2</c:f>
              <c:numCache>
                <c:formatCode>General</c:formatCode>
                <c:ptCount val="4"/>
                <c:pt idx="0">
                  <c:v>927.0</c:v>
                </c:pt>
                <c:pt idx="1">
                  <c:v>1402.0</c:v>
                </c:pt>
                <c:pt idx="2">
                  <c:v>6110.0</c:v>
                </c:pt>
                <c:pt idx="3">
                  <c:v>5213.0</c:v>
                </c:pt>
              </c:numCache>
            </c:numRef>
          </c:val>
        </c:ser>
        <c:axId val="537314264"/>
        <c:axId val="537321368"/>
      </c:barChart>
      <c:catAx>
        <c:axId val="537314264"/>
        <c:scaling>
          <c:orientation val="minMax"/>
        </c:scaling>
        <c:axPos val="b"/>
        <c:title>
          <c:tx>
            <c:rich>
              <a:bodyPr/>
              <a:lstStyle/>
              <a:p>
                <a:pPr>
                  <a:defRPr/>
                </a:pPr>
                <a:r>
                  <a:rPr lang="en-US"/>
                  <a:t>Year</a:t>
                </a:r>
              </a:p>
            </c:rich>
          </c:tx>
          <c:layout/>
        </c:title>
        <c:majorTickMark val="none"/>
        <c:tickLblPos val="nextTo"/>
        <c:crossAx val="537321368"/>
        <c:crosses val="autoZero"/>
        <c:auto val="1"/>
        <c:lblAlgn val="ctr"/>
        <c:lblOffset val="100"/>
      </c:catAx>
      <c:valAx>
        <c:axId val="537321368"/>
        <c:scaling>
          <c:orientation val="minMax"/>
        </c:scaling>
        <c:axPos val="l"/>
        <c:majorGridlines/>
        <c:title>
          <c:tx>
            <c:rich>
              <a:bodyPr/>
              <a:lstStyle/>
              <a:p>
                <a:pPr>
                  <a:defRPr/>
                </a:pPr>
                <a:r>
                  <a:rPr lang="en-US"/>
                  <a:t>The average number per day</a:t>
                </a:r>
              </a:p>
            </c:rich>
          </c:tx>
          <c:layout>
            <c:manualLayout>
              <c:xMode val="edge"/>
              <c:yMode val="edge"/>
              <c:x val="0.0333333333333334"/>
              <c:y val="0.103809523809524"/>
            </c:manualLayout>
          </c:layout>
        </c:title>
        <c:numFmt formatCode="General" sourceLinked="1"/>
        <c:tickLblPos val="nextTo"/>
        <c:crossAx val="537314264"/>
        <c:crosses val="autoZero"/>
        <c:crossBetween val="between"/>
      </c:valAx>
    </c:plotArea>
    <c:legend>
      <c:legendPos val="b"/>
      <c:layout/>
    </c:legend>
    <c:plotVisOnly val="1"/>
  </c:chart>
  <c:txPr>
    <a:bodyPr/>
    <a:lstStyle/>
    <a:p>
      <a:pPr>
        <a:defRPr sz="1400" baseline="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 Id="rId2" Type="http://schemas.openxmlformats.org/officeDocument/2006/relationships/image" Target="../media/image9.emf"/><Relationship Id="rId3"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wmf"/><Relationship Id="rId2" Type="http://schemas.openxmlformats.org/officeDocument/2006/relationships/image" Target="../media/image29.wmf"/></Relationships>
</file>

<file path=ppt/drawings/_rels/vmlDrawing5.vml.rels><?xml version="1.0" encoding="UTF-8" standalone="yes"?>
<Relationships xmlns="http://schemas.openxmlformats.org/package/2006/relationships"><Relationship Id="rId11" Type="http://schemas.openxmlformats.org/officeDocument/2006/relationships/image" Target="../media/image52.emf"/><Relationship Id="rId12" Type="http://schemas.openxmlformats.org/officeDocument/2006/relationships/image" Target="../media/image53.emf"/><Relationship Id="rId1" Type="http://schemas.openxmlformats.org/officeDocument/2006/relationships/image" Target="../media/image42.emf"/><Relationship Id="rId2" Type="http://schemas.openxmlformats.org/officeDocument/2006/relationships/image" Target="../media/image43.emf"/><Relationship Id="rId3" Type="http://schemas.openxmlformats.org/officeDocument/2006/relationships/image" Target="../media/image44.emf"/><Relationship Id="rId4" Type="http://schemas.openxmlformats.org/officeDocument/2006/relationships/image" Target="../media/image45.emf"/><Relationship Id="rId5" Type="http://schemas.openxmlformats.org/officeDocument/2006/relationships/image" Target="../media/image46.emf"/><Relationship Id="rId6" Type="http://schemas.openxmlformats.org/officeDocument/2006/relationships/image" Target="../media/image47.emf"/><Relationship Id="rId7" Type="http://schemas.openxmlformats.org/officeDocument/2006/relationships/image" Target="../media/image48.emf"/><Relationship Id="rId8" Type="http://schemas.openxmlformats.org/officeDocument/2006/relationships/image" Target="../media/image49.emf"/><Relationship Id="rId9" Type="http://schemas.openxmlformats.org/officeDocument/2006/relationships/image" Target="../media/image50.emf"/><Relationship Id="rId10" Type="http://schemas.openxmlformats.org/officeDocument/2006/relationships/image" Target="../media/image5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4.emf"/><Relationship Id="rId2" Type="http://schemas.openxmlformats.org/officeDocument/2006/relationships/image" Target="../media/image5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6.emf"/><Relationship Id="rId2" Type="http://schemas.openxmlformats.org/officeDocument/2006/relationships/image" Target="../media/image67.emf"/><Relationship Id="rId3" Type="http://schemas.openxmlformats.org/officeDocument/2006/relationships/image" Target="../media/image6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D28CD4-0C50-704C-ACEB-D6C14D510668}" type="datetimeFigureOut">
              <a:rPr lang="en-US" smtClean="0"/>
              <a:pPr/>
              <a:t>10/6/09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E36F0D-AA02-5F4B-884E-BD492121E54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57BB0FDC-BD2D-354A-BF70-186F3351109A}" type="slidenum">
              <a:rPr lang="en-US"/>
              <a:pPr/>
              <a:t>6</a:t>
            </a:fld>
            <a:endParaRPr 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Traditional: although AAA server and user database may be distributed, but the access model is user authorized access to one service ( resource)</a:t>
            </a:r>
          </a:p>
          <a:p>
            <a:pPr marL="0" lvl="1">
              <a:spcBef>
                <a:spcPct val="0"/>
              </a:spcBef>
            </a:pPr>
            <a:r>
              <a:rPr lang="en-US"/>
              <a:t>Now and future:  may need to be authorized by several organization, access to several resource.</a:t>
            </a:r>
          </a:p>
          <a:p>
            <a:pPr>
              <a:spcBef>
                <a:spcPct val="0"/>
              </a:spcBef>
            </a:pPr>
            <a:endParaRPr lang="en-US"/>
          </a:p>
          <a:p>
            <a:pPr>
              <a:spcBef>
                <a:spcPct val="0"/>
              </a:spcBef>
            </a:pPr>
            <a:r>
              <a:rPr lang="en-US"/>
              <a:t>Performance: such as delay</a:t>
            </a:r>
          </a:p>
          <a:p>
            <a:pPr>
              <a:spcBef>
                <a:spcPct val="0"/>
              </a:spcBef>
            </a:pPr>
            <a:endParaRPr lang="en-US"/>
          </a:p>
          <a:p>
            <a:pPr marL="0" lvl="2">
              <a:spcBef>
                <a:spcPct val="0"/>
              </a:spcBef>
            </a:pPr>
            <a:r>
              <a:rPr lang="en-US"/>
              <a:t>Authoritative model  including:</a:t>
            </a:r>
          </a:p>
          <a:p>
            <a:pPr marL="0" lvl="2">
              <a:spcBef>
                <a:spcPct val="0"/>
              </a:spcBef>
            </a:pPr>
            <a:r>
              <a:rPr lang="en-US"/>
              <a:t>1)Decision mechanism: with resource R1, R2, R3, access may allowed only when R1 and R2 and R3, or maybe R1 and (R2 or R3).</a:t>
            </a:r>
          </a:p>
          <a:p>
            <a:pPr marL="0" lvl="2">
              <a:spcBef>
                <a:spcPct val="0"/>
              </a:spcBef>
            </a:pPr>
            <a:r>
              <a:rPr lang="en-US"/>
              <a:t>2)Trust model</a:t>
            </a:r>
          </a:p>
          <a:p>
            <a:pPr>
              <a:spcBef>
                <a:spcPct val="0"/>
              </a:spcBef>
            </a:pPr>
            <a:endParaRPr lang="en-US"/>
          </a:p>
          <a:p>
            <a:pPr>
              <a:spcBef>
                <a:spcPct val="0"/>
              </a:spcBef>
            </a:pPr>
            <a:endParaRPr lang="en-US"/>
          </a:p>
        </p:txBody>
      </p:sp>
      <p:sp>
        <p:nvSpPr>
          <p:cNvPr id="4100" name="Slide Number Placeholder 3"/>
          <p:cNvSpPr>
            <a:spLocks noGrp="1"/>
          </p:cNvSpPr>
          <p:nvPr>
            <p:ph type="sldNum" sz="quarter" idx="5"/>
          </p:nvPr>
        </p:nvSpPr>
        <p:spPr bwMode="auto">
          <a:noFill/>
          <a:ln>
            <a:miter lim="800000"/>
            <a:headEnd/>
            <a:tailEnd/>
          </a:ln>
        </p:spPr>
        <p:txBody>
          <a:bodyPr/>
          <a:lstStyle/>
          <a:p>
            <a:fld id="{813FCB6C-9418-A449-BBA7-82922498C385}" type="slidenum">
              <a:rPr lang="en-US"/>
              <a:pPr/>
              <a:t>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21506" name="Text Box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22530" name="Text Box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346E84-D4A3-AC4A-8323-64336031FA4F}" type="slidenum">
              <a:rPr lang="en-US"/>
              <a:pPr/>
              <a:t>36</a:t>
            </a:fld>
            <a:endParaRPr lang="en-US"/>
          </a:p>
        </p:txBody>
      </p:sp>
      <p:sp>
        <p:nvSpPr>
          <p:cNvPr id="17410" name="Rectangle 2"/>
          <p:cNvSpPr>
            <a:spLocks noRo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DDCC45-68A2-9F47-A102-CBE09731B026}" type="slidenum">
              <a:rPr lang="en-US"/>
              <a:pPr/>
              <a:t>37</a:t>
            </a:fld>
            <a:endParaRPr lang="en-US"/>
          </a:p>
        </p:txBody>
      </p:sp>
      <p:sp>
        <p:nvSpPr>
          <p:cNvPr id="13314" name="Rectangle 2"/>
          <p:cNvSpPr>
            <a:spLocks noRot="1" noChangeArrowheads="1" noTextEdit="1"/>
          </p:cNvSpPr>
          <p:nvPr>
            <p:ph type="sldImg"/>
          </p:nvPr>
        </p:nvSpPr>
        <p:spPr>
          <a:ln/>
        </p:spPr>
      </p:sp>
      <p:sp>
        <p:nvSpPr>
          <p:cNvPr id="13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18717C-7E2A-C049-86B0-8A2B77B49C99}" type="slidenum">
              <a:rPr lang="en-US"/>
              <a:pPr/>
              <a:t>38</a:t>
            </a:fld>
            <a:endParaRPr lang="en-US"/>
          </a:p>
        </p:txBody>
      </p:sp>
      <p:sp>
        <p:nvSpPr>
          <p:cNvPr id="19458" name="Rectangle 2"/>
          <p:cNvSpPr>
            <a:spLocks noRo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p:spPr>
        <p:txBody>
          <a:bodyPr/>
          <a:lstStyle/>
          <a:p>
            <a:pPr eaLnBrk="1" hangingPunct="1"/>
            <a:endParaRPr lang="en-US"/>
          </a:p>
        </p:txBody>
      </p:sp>
      <p:sp>
        <p:nvSpPr>
          <p:cNvPr id="12292" name="Slide Number Placeholder 3"/>
          <p:cNvSpPr>
            <a:spLocks noGrp="1"/>
          </p:cNvSpPr>
          <p:nvPr>
            <p:ph type="sldNum" sz="quarter" idx="5"/>
          </p:nvPr>
        </p:nvSpPr>
        <p:spPr>
          <a:noFill/>
        </p:spPr>
        <p:txBody>
          <a:bodyPr/>
          <a:lstStyle/>
          <a:p>
            <a:fld id="{E9ACBBA6-991F-4B41-8393-02729F68C0C3}" type="slidenum">
              <a:rPr lang="en-US"/>
              <a:pPr/>
              <a:t>45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p>
            <a:fld id="{BA0C335B-9977-0345-B4E3-01551CDB43F7}" type="datetimeFigureOut">
              <a:rPr lang="en-US" smtClean="0"/>
              <a:pPr/>
              <a:t>10/6/09</a:t>
            </a:fld>
            <a:endParaRPr lang="en-US"/>
          </a:p>
        </p:txBody>
      </p:sp>
      <p:sp>
        <p:nvSpPr>
          <p:cNvPr id="20" name="Footer Placeholder 19"/>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3218A4D5-15BA-5648-A6A4-C9DA82E748F9}"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A0C335B-9977-0345-B4E3-01551CDB43F7}" type="datetimeFigureOut">
              <a:rPr lang="en-US" smtClean="0"/>
              <a:pPr/>
              <a:t>10/6/09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8A4D5-15BA-5648-A6A4-C9DA82E748F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A0C335B-9977-0345-B4E3-01551CDB43F7}" type="datetimeFigureOut">
              <a:rPr lang="en-US" smtClean="0"/>
              <a:pPr/>
              <a:t>10/6/09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8A4D5-15BA-5648-A6A4-C9DA82E748F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smtClean="0"/>
            </a:lvl1pPr>
          </a:lstStyle>
          <a:p>
            <a:fld id="{2C3D7C4A-BE01-6940-BD0E-A489192B832B}"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smtClean="0"/>
            </a:lvl1pPr>
          </a:lstStyle>
          <a:p>
            <a:fld id="{477669B5-218F-6A4B-8DB9-B41CA7521C8D}" type="datetime6">
              <a:rPr lang="en-US"/>
              <a:pPr/>
              <a:t>October 09</a:t>
            </a:fld>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smtClean="0"/>
            </a:lvl1pPr>
          </a:lstStyle>
          <a:p>
            <a:fld id="{8A6CC183-2AF3-844F-A0A0-306119221255}"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smtClean="0"/>
            </a:lvl1pPr>
          </a:lstStyle>
          <a:p>
            <a:fld id="{711ED4B5-F51B-F749-A24E-7CE65B6F04CA}"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A0C335B-9977-0345-B4E3-01551CDB43F7}" type="datetimeFigureOut">
              <a:rPr lang="en-US" smtClean="0"/>
              <a:pPr/>
              <a:t>10/6/09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8A4D5-15BA-5648-A6A4-C9DA82E748F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A0C335B-9977-0345-B4E3-01551CDB43F7}" type="datetimeFigureOut">
              <a:rPr lang="en-US" smtClean="0"/>
              <a:pPr/>
              <a:t>10/6/09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8A4D5-15BA-5648-A6A4-C9DA82E748F9}"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A0C335B-9977-0345-B4E3-01551CDB43F7}" type="datetimeFigureOut">
              <a:rPr lang="en-US" smtClean="0"/>
              <a:pPr/>
              <a:t>10/6/09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8A4D5-15BA-5648-A6A4-C9DA82E748F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A0C335B-9977-0345-B4E3-01551CDB43F7}" type="datetimeFigureOut">
              <a:rPr lang="en-US" smtClean="0"/>
              <a:pPr/>
              <a:t>10/6/09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18A4D5-15BA-5648-A6A4-C9DA82E748F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A0C335B-9977-0345-B4E3-01551CDB43F7}" type="datetimeFigureOut">
              <a:rPr lang="en-US" smtClean="0"/>
              <a:pPr/>
              <a:t>10/6/09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18A4D5-15BA-5648-A6A4-C9DA82E748F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Date Placeholder 1"/>
          <p:cNvSpPr>
            <a:spLocks noGrp="1"/>
          </p:cNvSpPr>
          <p:nvPr>
            <p:ph type="dt" sz="half" idx="10"/>
          </p:nvPr>
        </p:nvSpPr>
        <p:spPr/>
        <p:txBody>
          <a:bodyPr/>
          <a:lstStyle/>
          <a:p>
            <a:fld id="{BA0C335B-9977-0345-B4E3-01551CDB43F7}" type="datetimeFigureOut">
              <a:rPr lang="en-US" smtClean="0"/>
              <a:pPr/>
              <a:t>10/6/09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18A4D5-15BA-5648-A6A4-C9DA82E748F9}"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A0C335B-9977-0345-B4E3-01551CDB43F7}" type="datetimeFigureOut">
              <a:rPr lang="en-US" smtClean="0"/>
              <a:pPr/>
              <a:t>10/6/09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8A4D5-15BA-5648-A6A4-C9DA82E748F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BA0C335B-9977-0345-B4E3-01551CDB43F7}" type="datetimeFigureOut">
              <a:rPr lang="en-US" smtClean="0"/>
              <a:pPr/>
              <a:t>10/6/09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8A4D5-15BA-5648-A6A4-C9DA82E748F9}"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lstStyle>
          <a:p>
            <a:pPr marL="0" algn="l" eaLnBrk="1" latinLnBrk="0" hangingPunct="1"/>
            <a:r>
              <a:rPr kumimoji="0" lang="en-US" smtClean="0"/>
              <a:t>Click icon to add picture</a:t>
            </a:r>
            <a:endParaRPr kumimoji="0" lang="en-US" dirty="0"/>
          </a:p>
        </p:txBody>
      </p:sp>
      <p:sp>
        <p:nvSpPr>
          <p:cNvPr id="9" name="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lstStyle>
          <a:p>
            <a:fld id="{BA0C335B-9977-0345-B4E3-01551CDB43F7}" type="datetimeFigureOut">
              <a:rPr lang="en-US" smtClean="0"/>
              <a:pPr/>
              <a:t>10/6/09</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lstStyle>
          <a:p>
            <a:fld id="{3218A4D5-15BA-5648-A6A4-C9DA82E748F9}"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oleObject" Target="../embeddings/oleObject4.bin"/><Relationship Id="rId5" Type="http://schemas.openxmlformats.org/officeDocument/2006/relationships/oleObject" Target="../embeddings/oleObject5.bin"/><Relationship Id="rId6" Type="http://schemas.openxmlformats.org/officeDocument/2006/relationships/image" Target="../media/image11.png"/><Relationship Id="rId7" Type="http://schemas.openxmlformats.org/officeDocument/2006/relationships/image" Target="../media/image12.png"/><Relationship Id="rId1" Type="http://schemas.openxmlformats.org/officeDocument/2006/relationships/vmlDrawing" Target="../drawings/vmlDrawing3.vml"/><Relationship Id="rId2"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png"/><Relationship Id="rId6" Type="http://schemas.openxmlformats.org/officeDocument/2006/relationships/image" Target="../media/image17.jpeg"/><Relationship Id="rId7" Type="http://schemas.openxmlformats.org/officeDocument/2006/relationships/image" Target="../media/image18.png"/><Relationship Id="rId8"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wmf"/></Relationships>
</file>

<file path=ppt/slides/_rels/slide16.xml.rels><?xml version="1.0" encoding="UTF-8" standalone="yes"?>
<Relationships xmlns="http://schemas.openxmlformats.org/package/2006/relationships"><Relationship Id="rId3" Type="http://schemas.openxmlformats.org/officeDocument/2006/relationships/oleObject" Target="../embeddings/Microsoft_Equation6.bin"/><Relationship Id="rId4" Type="http://schemas.openxmlformats.org/officeDocument/2006/relationships/oleObject" Target="../embeddings/Microsoft_Equation7.bin"/><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tweakers.net/ext/i.dsp/1072124837.gif" TargetMode="External"/><Relationship Id="rId4" Type="http://schemas.openxmlformats.org/officeDocument/2006/relationships/image" Target="../media/image31.jpe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hyperlink" Target="http://images.google.com/imgres?imgurl=http://www.global-b2b-network.com/direct/dbimage/50015223/Computer_Case.jpg&amp;imgrefurl=http://www.global-b2b-network.com/b2b/96/536/computer_case_pc_case.html&amp;usg=__BOHjzPNwE3mDakZGtpCsVRZBwy4=&amp;h=360&amp;w=360&amp;sz=18&amp;hl=en&amp;start=18&amp;um=1&amp;tbnid=Ce0t58Q0_e4c0M:&amp;tbnh=121&amp;tbnw=121&amp;prev=/images%253Fq%253Dcomputer%2526hl%253Den%2526client%253Dfirefox-a%2526channel%253Ds%2526rls%253Dorg.mozilla:en-US:official%2526sa%253DG%2526um%253D1" TargetMode="External"/><Relationship Id="rId4" Type="http://schemas.openxmlformats.org/officeDocument/2006/relationships/image" Target="../media/image35.jpeg"/><Relationship Id="rId5" Type="http://schemas.openxmlformats.org/officeDocument/2006/relationships/hyperlink" Target="http://images.google.com/imgres?imgurl=http://blog.loaz.com/media/blogs/timwang/mini-laptop-fujitsu-P7230.jpg&amp;imgrefurl=http://blog.loaz.com/timwang/laptop-notebook.php&amp;usg=__lwgnZ8ZMz89_8fNm-UEJWFRZPi0=&amp;h=449&amp;w=500&amp;sz=36&amp;hl=en&amp;start=2&amp;um=1&amp;tbnid=SVq8wDzMz9MHhM:&amp;tbnh=117&amp;tbnw=130&amp;prev=/images%253Fq%253Dlaptop%2526hl%253Den%2526client%253Dfirefox-a%2526channel%253Ds%2526rls%253Dorg.mozilla:en-US:official%2526sa%253DG%2526um%253D1" TargetMode="External"/><Relationship Id="rId6" Type="http://schemas.openxmlformats.org/officeDocument/2006/relationships/image" Target="../media/image36.jpeg"/><Relationship Id="rId7" Type="http://schemas.openxmlformats.org/officeDocument/2006/relationships/hyperlink" Target="http://images.google.com/imgres?imgurl=http://www.nirmaltv.com/wp-content/uploads/2007/12/dv6114laptop2.jpg&amp;imgrefurl=http://www.nirmaltv.com/2007/12/12/how-to-increase-your-productivity-on-the-move/&amp;usg=__Sgm257vcILkDlUeLZHeFpk9ebJ0=&amp;h=324&amp;w=400&amp;sz=16&amp;hl=en&amp;start=3&amp;um=1&amp;tbnid=GZillys9Cx6dLM:&amp;tbnh=100&amp;tbnw=124&amp;prev=/images%253Fq%253Dlaptop%2526hl%253Den%2526client%253Dfirefox-a%2526channel%253Ds%2526rls%253Dorg.mozilla:en-US:official%2526sa%253DG%2526um%253D1" TargetMode="External"/><Relationship Id="rId8"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1" Type="http://schemas.openxmlformats.org/officeDocument/2006/relationships/oleObject" Target="../embeddings/oleObject14.bin"/><Relationship Id="rId12" Type="http://schemas.openxmlformats.org/officeDocument/2006/relationships/oleObject" Target="../embeddings/oleObject15.bin"/><Relationship Id="rId13" Type="http://schemas.openxmlformats.org/officeDocument/2006/relationships/oleObject" Target="../embeddings/oleObject16.bin"/><Relationship Id="rId14" Type="http://schemas.openxmlformats.org/officeDocument/2006/relationships/oleObject" Target="../embeddings/oleObject17.bin"/><Relationship Id="rId15" Type="http://schemas.openxmlformats.org/officeDocument/2006/relationships/oleObject" Target="../embeddings/oleObject18.bin"/><Relationship Id="rId1" Type="http://schemas.openxmlformats.org/officeDocument/2006/relationships/vmlDrawing" Target="../drawings/vmlDrawing5.vml"/><Relationship Id="rId2" Type="http://schemas.openxmlformats.org/officeDocument/2006/relationships/slideLayout" Target="../slideLayouts/slideLayout13.xml"/><Relationship Id="rId3" Type="http://schemas.openxmlformats.org/officeDocument/2006/relationships/oleObject" Target="../embeddings/oleObject6.bin"/><Relationship Id="rId4" Type="http://schemas.openxmlformats.org/officeDocument/2006/relationships/oleObject" Target="../embeddings/oleObject7.bin"/><Relationship Id="rId5" Type="http://schemas.openxmlformats.org/officeDocument/2006/relationships/oleObject" Target="../embeddings/oleObject8.bin"/><Relationship Id="rId6" Type="http://schemas.openxmlformats.org/officeDocument/2006/relationships/oleObject" Target="../embeddings/oleObject9.bin"/><Relationship Id="rId7" Type="http://schemas.openxmlformats.org/officeDocument/2006/relationships/oleObject" Target="../embeddings/oleObject10.bin"/><Relationship Id="rId8" Type="http://schemas.openxmlformats.org/officeDocument/2006/relationships/oleObject" Target="../embeddings/oleObject11.bin"/><Relationship Id="rId9" Type="http://schemas.openxmlformats.org/officeDocument/2006/relationships/oleObject" Target="../embeddings/oleObject12.bin"/><Relationship Id="rId10" Type="http://schemas.openxmlformats.org/officeDocument/2006/relationships/oleObject" Target="../embeddings/oleObject13.bin"/></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9.bin"/><Relationship Id="rId4" Type="http://schemas.openxmlformats.org/officeDocument/2006/relationships/oleObject" Target="../embeddings/Microsoft_Equation8.bin"/><Relationship Id="rId5" Type="http://schemas.openxmlformats.org/officeDocument/2006/relationships/image" Target="../media/image56.png"/><Relationship Id="rId1" Type="http://schemas.openxmlformats.org/officeDocument/2006/relationships/vmlDrawing" Target="../drawings/vmlDrawing6.vml"/><Relationship Id="rId2"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3.jpeg"/></Relationships>
</file>

<file path=ppt/slides/_rels/slide35.xml.rels><?xml version="1.0" encoding="UTF-8" standalone="yes"?>
<Relationships xmlns="http://schemas.openxmlformats.org/package/2006/relationships"><Relationship Id="rId1" Type="http://schemas.openxmlformats.org/officeDocument/2006/relationships/vmlDrawing" Target="../drawings/vmlDrawing7.vml"/><Relationship Id="rId2" Type="http://schemas.openxmlformats.org/officeDocument/2006/relationships/slideLayout" Target="../slideLayouts/slideLayout2.xml"/><Relationship Id="rId3" Type="http://schemas.openxmlformats.org/officeDocument/2006/relationships/oleObject" Target="../embeddings/oleObject20.bin"/></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chart" Target="../charts/char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4.wmf"/><Relationship Id="rId5" Type="http://schemas.openxmlformats.org/officeDocument/2006/relationships/oleObject" Target="../embeddings/oleObject21.bin"/><Relationship Id="rId6" Type="http://schemas.openxmlformats.org/officeDocument/2006/relationships/image" Target="../media/image5.png"/><Relationship Id="rId7" Type="http://schemas.openxmlformats.org/officeDocument/2006/relationships/image" Target="../media/image3.wmf"/><Relationship Id="rId8" Type="http://schemas.openxmlformats.org/officeDocument/2006/relationships/oleObject" Target="../embeddings/oleObject22.bin"/><Relationship Id="rId9" Type="http://schemas.openxmlformats.org/officeDocument/2006/relationships/oleObject" Target="../embeddings/oleObject23.bin"/><Relationship Id="rId10" Type="http://schemas.openxmlformats.org/officeDocument/2006/relationships/oleObject" Target="../embeddings/oleObject24.bin"/><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Microsoft_Excel_97_-_2004_Worksheet9.xls"/><Relationship Id="rId4" Type="http://schemas.openxmlformats.org/officeDocument/2006/relationships/oleObject" Target="../embeddings/Microsoft_Excel_97_-_2004_Worksheet10.xls"/><Relationship Id="rId5" Type="http://schemas.openxmlformats.org/officeDocument/2006/relationships/oleObject" Target="../embeddings/Microsoft_Excel_97_-_2004_Worksheet11.xls"/><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3.wmf"/><Relationship Id="rId5" Type="http://schemas.openxmlformats.org/officeDocument/2006/relationships/image" Target="../media/image4.wmf"/><Relationship Id="rId6" Type="http://schemas.openxmlformats.org/officeDocument/2006/relationships/image" Target="../media/image5.png"/><Relationship Id="rId7"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7.wmf"/><Relationship Id="rId1" Type="http://schemas.openxmlformats.org/officeDocument/2006/relationships/vmlDrawing" Target="../drawings/vmlDrawing2.vml"/><Relationship Id="rId2"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IRT Research Overview</a:t>
            </a:r>
            <a:endParaRPr lang="en-US" dirty="0"/>
          </a:p>
        </p:txBody>
      </p:sp>
      <p:sp>
        <p:nvSpPr>
          <p:cNvPr id="3" name="Subtitle 2"/>
          <p:cNvSpPr>
            <a:spLocks noGrp="1"/>
          </p:cNvSpPr>
          <p:nvPr>
            <p:ph type="subTitle" idx="1"/>
          </p:nvPr>
        </p:nvSpPr>
        <p:spPr/>
        <p:txBody>
          <a:bodyPr/>
          <a:lstStyle/>
          <a:p>
            <a:r>
              <a:rPr lang="en-US" dirty="0" smtClean="0"/>
              <a:t>Fall 2009</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Mobile networks &amp; applications</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a:bodyPr>
          <a:lstStyle/>
          <a:p>
            <a:r>
              <a:rPr lang="en-US" sz="2800"/>
              <a:t>Mobility systems modeling using Timed Petri net</a:t>
            </a:r>
          </a:p>
        </p:txBody>
      </p:sp>
      <p:sp>
        <p:nvSpPr>
          <p:cNvPr id="4099" name="Rectangle 3"/>
          <p:cNvSpPr>
            <a:spLocks noGrp="1" noChangeArrowheads="1"/>
          </p:cNvSpPr>
          <p:nvPr>
            <p:ph idx="1"/>
          </p:nvPr>
        </p:nvSpPr>
        <p:spPr/>
        <p:txBody>
          <a:bodyPr>
            <a:normAutofit fontScale="92500" lnSpcReduction="20000"/>
          </a:bodyPr>
          <a:lstStyle/>
          <a:p>
            <a:pPr>
              <a:lnSpc>
                <a:spcPct val="80000"/>
              </a:lnSpc>
              <a:buFontTx/>
              <a:buNone/>
            </a:pPr>
            <a:r>
              <a:rPr lang="en-US" sz="2400"/>
              <a:t>Problem</a:t>
            </a:r>
          </a:p>
          <a:p>
            <a:pPr>
              <a:lnSpc>
                <a:spcPct val="80000"/>
              </a:lnSpc>
            </a:pPr>
            <a:r>
              <a:rPr lang="en-US" sz="2000"/>
              <a:t>Mechanisms and design principles for optimized handover are poorly understood</a:t>
            </a:r>
          </a:p>
          <a:p>
            <a:pPr>
              <a:lnSpc>
                <a:spcPct val="80000"/>
              </a:lnSpc>
            </a:pPr>
            <a:r>
              <a:rPr lang="en-US" sz="2000"/>
              <a:t>Lack of formal methodology to systematically discover or evaluate mobility optimizations</a:t>
            </a:r>
          </a:p>
          <a:p>
            <a:pPr>
              <a:lnSpc>
                <a:spcPct val="80000"/>
              </a:lnSpc>
              <a:buFontTx/>
              <a:buNone/>
            </a:pPr>
            <a:r>
              <a:rPr lang="en-US" sz="2400"/>
              <a:t>Approach</a:t>
            </a:r>
          </a:p>
          <a:p>
            <a:pPr>
              <a:lnSpc>
                <a:spcPct val="80000"/>
              </a:lnSpc>
            </a:pPr>
            <a:r>
              <a:rPr lang="en-US" sz="2000"/>
              <a:t>Identification of the fundamental properties that are rebound during a handover operation</a:t>
            </a:r>
          </a:p>
          <a:p>
            <a:pPr>
              <a:lnSpc>
                <a:spcPct val="80000"/>
              </a:lnSpc>
            </a:pPr>
            <a:r>
              <a:rPr lang="en-US" sz="2000"/>
              <a:t>Systematic analysis of the primitive operations during handover</a:t>
            </a:r>
          </a:p>
          <a:p>
            <a:pPr>
              <a:lnSpc>
                <a:spcPct val="80000"/>
              </a:lnSpc>
            </a:pPr>
            <a:r>
              <a:rPr lang="en-US" sz="2000"/>
              <a:t>Modeling of the handover processes that allows performance predictions to be made for both an un-optimized handover and for specific optimization techniques under systems resource constraints</a:t>
            </a:r>
          </a:p>
          <a:p>
            <a:pPr>
              <a:lnSpc>
                <a:spcPct val="80000"/>
              </a:lnSpc>
              <a:buFontTx/>
              <a:buNone/>
            </a:pPr>
            <a:r>
              <a:rPr lang="en-US" sz="2400"/>
              <a:t>Results</a:t>
            </a:r>
          </a:p>
          <a:p>
            <a:pPr>
              <a:lnSpc>
                <a:spcPct val="80000"/>
              </a:lnSpc>
            </a:pPr>
            <a:r>
              <a:rPr lang="en-US" sz="2000"/>
              <a:t>Timed Petri net-based mobility models for handoff processes using  MATLAB and Time Net tools</a:t>
            </a:r>
          </a:p>
          <a:p>
            <a:pPr>
              <a:lnSpc>
                <a:spcPct val="80000"/>
              </a:lnSpc>
            </a:pPr>
            <a:r>
              <a:rPr lang="en-US" sz="2000"/>
              <a:t>Ability to predict systems behavior such as deadlocks</a:t>
            </a:r>
          </a:p>
          <a:p>
            <a:pPr>
              <a:lnSpc>
                <a:spcPct val="80000"/>
              </a:lnSpc>
            </a:pPr>
            <a:r>
              <a:rPr lang="en-US" sz="2000"/>
              <a:t>Verification of  optimization techniques</a:t>
            </a:r>
          </a:p>
          <a:p>
            <a:pPr>
              <a:lnSpc>
                <a:spcPct val="80000"/>
              </a:lnSpc>
            </a:pPr>
            <a:r>
              <a:rPr lang="en-US" sz="2000"/>
              <a:t>Prediction of  handover performance under specific resource constraints (e.g., battery, CPU and network bandwidth)</a:t>
            </a:r>
          </a:p>
          <a:p>
            <a:pPr lvl="1">
              <a:lnSpc>
                <a:spcPct val="80000"/>
              </a:lnSpc>
            </a:pPr>
            <a:endParaRPr lang="en-US" sz="2000"/>
          </a:p>
          <a:p>
            <a:pPr lvl="1">
              <a:lnSpc>
                <a:spcPct val="80000"/>
              </a:lnSpc>
            </a:pPr>
            <a:endParaRPr lang="en-US" sz="2400"/>
          </a:p>
          <a:p>
            <a:pPr>
              <a:lnSpc>
                <a:spcPct val="80000"/>
              </a:lnSpc>
              <a:buFontTx/>
              <a:buNone/>
            </a:pPr>
            <a:endParaRPr lang="en-US" sz="1600"/>
          </a:p>
          <a:p>
            <a:pPr lvl="1">
              <a:lnSpc>
                <a:spcPct val="80000"/>
              </a:lnSpc>
            </a:pPr>
            <a:endParaRPr lang="en-US" sz="1600"/>
          </a:p>
          <a:p>
            <a:pPr lvl="1">
              <a:lnSpc>
                <a:spcPct val="80000"/>
              </a:lnSpc>
            </a:pPr>
            <a:endParaRPr lang="en-US" sz="1600"/>
          </a:p>
        </p:txBody>
      </p:sp>
      <p:sp>
        <p:nvSpPr>
          <p:cNvPr id="4" name="TextBox 3"/>
          <p:cNvSpPr txBox="1"/>
          <p:nvPr/>
        </p:nvSpPr>
        <p:spPr>
          <a:xfrm>
            <a:off x="0" y="6578516"/>
            <a:ext cx="1175998" cy="276999"/>
          </a:xfrm>
          <a:prstGeom prst="rect">
            <a:avLst/>
          </a:prstGeom>
          <a:noFill/>
        </p:spPr>
        <p:txBody>
          <a:bodyPr wrap="none" rtlCol="0">
            <a:spAutoFit/>
          </a:bodyPr>
          <a:lstStyle/>
          <a:p>
            <a:r>
              <a:rPr lang="en-US" sz="1200" dirty="0" err="1" smtClean="0">
                <a:solidFill>
                  <a:schemeClr val="accent6">
                    <a:lumMod val="60000"/>
                    <a:lumOff val="40000"/>
                  </a:schemeClr>
                </a:solidFill>
              </a:rPr>
              <a:t>Ashutosh</a:t>
            </a:r>
            <a:r>
              <a:rPr lang="en-US" sz="1200" dirty="0" smtClean="0">
                <a:solidFill>
                  <a:schemeClr val="accent6">
                    <a:lumMod val="60000"/>
                    <a:lumOff val="40000"/>
                  </a:schemeClr>
                </a:solidFill>
              </a:rPr>
              <a:t> </a:t>
            </a:r>
            <a:r>
              <a:rPr lang="en-US" sz="1200" dirty="0" err="1" smtClean="0">
                <a:solidFill>
                  <a:schemeClr val="accent6">
                    <a:lumMod val="60000"/>
                    <a:lumOff val="40000"/>
                  </a:schemeClr>
                </a:solidFill>
              </a:rPr>
              <a:t>Dutta</a:t>
            </a:r>
            <a:endParaRPr lang="en-US" sz="1200" dirty="0">
              <a:solidFill>
                <a:schemeClr val="accent6">
                  <a:lumMod val="60000"/>
                  <a:lumOff val="40000"/>
                </a:schemeClr>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20" name="Rectangle 4"/>
          <p:cNvSpPr>
            <a:spLocks noGrp="1" noChangeArrowheads="1"/>
          </p:cNvSpPr>
          <p:nvPr>
            <p:ph type="title" sz="quarter"/>
          </p:nvPr>
        </p:nvSpPr>
        <p:spPr>
          <a:xfrm>
            <a:off x="304800" y="0"/>
            <a:ext cx="8534400" cy="533400"/>
          </a:xfrm>
        </p:spPr>
        <p:txBody>
          <a:bodyPr>
            <a:normAutofit fontScale="90000"/>
          </a:bodyPr>
          <a:lstStyle/>
          <a:p>
            <a:r>
              <a:rPr lang="en-US" sz="4000"/>
              <a:t>Petri net modeling results </a:t>
            </a:r>
          </a:p>
        </p:txBody>
      </p:sp>
      <p:graphicFrame>
        <p:nvGraphicFramePr>
          <p:cNvPr id="9221" name="Object 5"/>
          <p:cNvGraphicFramePr>
            <a:graphicFrameLocks noChangeAspect="1"/>
          </p:cNvGraphicFramePr>
          <p:nvPr>
            <p:ph sz="quarter" idx="1"/>
          </p:nvPr>
        </p:nvGraphicFramePr>
        <p:xfrm>
          <a:off x="0" y="838200"/>
          <a:ext cx="4419600" cy="2727325"/>
        </p:xfrm>
        <a:graphic>
          <a:graphicData uri="http://schemas.openxmlformats.org/presentationml/2006/ole">
            <p:oleObj spid="_x0000_s49154" name="Slide" r:id="rId3" imgW="4191000" imgH="2578100" progId="">
              <p:embed/>
            </p:oleObj>
          </a:graphicData>
        </a:graphic>
      </p:graphicFrame>
      <p:graphicFrame>
        <p:nvGraphicFramePr>
          <p:cNvPr id="9222" name="Object 6"/>
          <p:cNvGraphicFramePr>
            <a:graphicFrameLocks noChangeAspect="1"/>
          </p:cNvGraphicFramePr>
          <p:nvPr>
            <p:ph sz="quarter" idx="2"/>
          </p:nvPr>
        </p:nvGraphicFramePr>
        <p:xfrm>
          <a:off x="4683125" y="574675"/>
          <a:ext cx="3814763" cy="3070225"/>
        </p:xfrm>
        <a:graphic>
          <a:graphicData uri="http://schemas.openxmlformats.org/presentationml/2006/ole">
            <p:oleObj spid="_x0000_s49155" name="Slide" r:id="rId4" imgW="4267200" imgH="3429000" progId="">
              <p:embed/>
            </p:oleObj>
          </a:graphicData>
        </a:graphic>
      </p:graphicFrame>
      <p:graphicFrame>
        <p:nvGraphicFramePr>
          <p:cNvPr id="9223" name="Object 7"/>
          <p:cNvGraphicFramePr>
            <a:graphicFrameLocks noChangeAspect="1"/>
          </p:cNvGraphicFramePr>
          <p:nvPr>
            <p:ph sz="quarter" idx="3"/>
          </p:nvPr>
        </p:nvGraphicFramePr>
        <p:xfrm>
          <a:off x="0" y="3733800"/>
          <a:ext cx="4038600" cy="2779713"/>
        </p:xfrm>
        <a:graphic>
          <a:graphicData uri="http://schemas.openxmlformats.org/presentationml/2006/ole">
            <p:oleObj spid="_x0000_s49156" name="Slide" r:id="rId5" imgW="4267200" imgH="2933700" progId="">
              <p:embed/>
            </p:oleObj>
          </a:graphicData>
        </a:graphic>
      </p:graphicFrame>
      <p:pic>
        <p:nvPicPr>
          <p:cNvPr id="9225" name="Picture 9"/>
          <p:cNvPicPr>
            <a:picLocks noChangeAspect="1" noChangeArrowheads="1"/>
          </p:cNvPicPr>
          <p:nvPr/>
        </p:nvPicPr>
        <p:blipFill>
          <a:blip r:embed="rId6"/>
          <a:srcRect l="39754" t="23296" r="41508" b="43759"/>
          <a:stretch>
            <a:fillRect/>
          </a:stretch>
        </p:blipFill>
        <p:spPr bwMode="auto">
          <a:xfrm>
            <a:off x="6705600" y="3886200"/>
            <a:ext cx="2133600" cy="2133600"/>
          </a:xfrm>
          <a:prstGeom prst="rect">
            <a:avLst/>
          </a:prstGeom>
          <a:noFill/>
          <a:ln w="9525">
            <a:noFill/>
            <a:miter lim="800000"/>
            <a:headEnd/>
            <a:tailEnd/>
          </a:ln>
          <a:effectLst/>
        </p:spPr>
      </p:pic>
      <p:pic>
        <p:nvPicPr>
          <p:cNvPr id="9227" name="Picture 11"/>
          <p:cNvPicPr>
            <a:picLocks noChangeAspect="1" noChangeArrowheads="1"/>
          </p:cNvPicPr>
          <p:nvPr/>
        </p:nvPicPr>
        <p:blipFill>
          <a:blip r:embed="rId7"/>
          <a:srcRect l="45131" t="21140" r="38564" b="43837"/>
          <a:stretch>
            <a:fillRect/>
          </a:stretch>
        </p:blipFill>
        <p:spPr bwMode="auto">
          <a:xfrm>
            <a:off x="4502150" y="3886200"/>
            <a:ext cx="1974850" cy="2133600"/>
          </a:xfrm>
          <a:prstGeom prst="rect">
            <a:avLst/>
          </a:prstGeom>
          <a:noFill/>
          <a:ln w="9525">
            <a:noFill/>
            <a:miter lim="800000"/>
            <a:headEnd/>
            <a:tailEnd/>
          </a:ln>
          <a:effectLst/>
        </p:spPr>
      </p:pic>
      <p:sp>
        <p:nvSpPr>
          <p:cNvPr id="9228" name="Text Box 12"/>
          <p:cNvSpPr txBox="1">
            <a:spLocks noChangeArrowheads="1"/>
          </p:cNvSpPr>
          <p:nvPr/>
        </p:nvSpPr>
        <p:spPr bwMode="auto">
          <a:xfrm>
            <a:off x="304800" y="3352800"/>
            <a:ext cx="3797300" cy="304800"/>
          </a:xfrm>
          <a:prstGeom prst="rect">
            <a:avLst/>
          </a:prstGeom>
          <a:noFill/>
          <a:ln w="9525">
            <a:noFill/>
            <a:miter lim="800000"/>
            <a:headEnd/>
            <a:tailEnd/>
          </a:ln>
          <a:effectLst/>
        </p:spPr>
        <p:txBody>
          <a:bodyPr wrap="none">
            <a:prstTxWarp prst="textNoShape">
              <a:avLst/>
            </a:prstTxWarp>
            <a:spAutoFit/>
          </a:bodyPr>
          <a:lstStyle/>
          <a:p>
            <a:r>
              <a:rPr lang="en-US" sz="1400"/>
              <a:t>Figure 1: Timed Petri net modeling for handoff</a:t>
            </a:r>
          </a:p>
        </p:txBody>
      </p:sp>
      <p:sp>
        <p:nvSpPr>
          <p:cNvPr id="9229" name="Text Box 13"/>
          <p:cNvSpPr txBox="1">
            <a:spLocks noChangeArrowheads="1"/>
          </p:cNvSpPr>
          <p:nvPr/>
        </p:nvSpPr>
        <p:spPr bwMode="auto">
          <a:xfrm>
            <a:off x="381000" y="6324600"/>
            <a:ext cx="3373438" cy="304800"/>
          </a:xfrm>
          <a:prstGeom prst="rect">
            <a:avLst/>
          </a:prstGeom>
          <a:noFill/>
          <a:ln w="9525">
            <a:noFill/>
            <a:miter lim="800000"/>
            <a:headEnd/>
            <a:tailEnd/>
          </a:ln>
          <a:effectLst/>
        </p:spPr>
        <p:txBody>
          <a:bodyPr wrap="none">
            <a:prstTxWarp prst="textNoShape">
              <a:avLst/>
            </a:prstTxWarp>
            <a:spAutoFit/>
          </a:bodyPr>
          <a:lstStyle/>
          <a:p>
            <a:r>
              <a:rPr lang="en-US" sz="1400"/>
              <a:t>Figure 3: Concurrent handoff operations </a:t>
            </a:r>
          </a:p>
        </p:txBody>
      </p:sp>
      <p:sp>
        <p:nvSpPr>
          <p:cNvPr id="9230" name="Text Box 14"/>
          <p:cNvSpPr txBox="1">
            <a:spLocks noChangeArrowheads="1"/>
          </p:cNvSpPr>
          <p:nvPr/>
        </p:nvSpPr>
        <p:spPr bwMode="auto">
          <a:xfrm>
            <a:off x="4648200" y="3352800"/>
            <a:ext cx="3384550" cy="304800"/>
          </a:xfrm>
          <a:prstGeom prst="rect">
            <a:avLst/>
          </a:prstGeom>
          <a:noFill/>
          <a:ln w="9525">
            <a:noFill/>
            <a:miter lim="800000"/>
            <a:headEnd/>
            <a:tailEnd/>
          </a:ln>
          <a:effectLst/>
        </p:spPr>
        <p:txBody>
          <a:bodyPr wrap="none">
            <a:prstTxWarp prst="textNoShape">
              <a:avLst/>
            </a:prstTxWarp>
            <a:spAutoFit/>
          </a:bodyPr>
          <a:lstStyle/>
          <a:p>
            <a:r>
              <a:rPr lang="en-US" sz="1400"/>
              <a:t>Figure 2: Sequential  handoff operations </a:t>
            </a:r>
          </a:p>
        </p:txBody>
      </p:sp>
      <p:sp>
        <p:nvSpPr>
          <p:cNvPr id="9231" name="Text Box 15"/>
          <p:cNvSpPr txBox="1">
            <a:spLocks noChangeArrowheads="1"/>
          </p:cNvSpPr>
          <p:nvPr/>
        </p:nvSpPr>
        <p:spPr bwMode="auto">
          <a:xfrm>
            <a:off x="4572000" y="6248400"/>
            <a:ext cx="4418013" cy="304800"/>
          </a:xfrm>
          <a:prstGeom prst="rect">
            <a:avLst/>
          </a:prstGeom>
          <a:noFill/>
          <a:ln w="9525">
            <a:noFill/>
            <a:miter lim="800000"/>
            <a:headEnd/>
            <a:tailEnd/>
          </a:ln>
          <a:effectLst/>
        </p:spPr>
        <p:txBody>
          <a:bodyPr wrap="none">
            <a:prstTxWarp prst="textNoShape">
              <a:avLst/>
            </a:prstTxWarp>
            <a:spAutoFit/>
          </a:bodyPr>
          <a:lstStyle/>
          <a:p>
            <a:r>
              <a:rPr lang="en-US" sz="1400"/>
              <a:t>Figure 4: Coverability tree a) sequential, b) concurrent</a:t>
            </a:r>
          </a:p>
        </p:txBody>
      </p:sp>
      <p:sp>
        <p:nvSpPr>
          <p:cNvPr id="9232" name="Text Box 16"/>
          <p:cNvSpPr txBox="1">
            <a:spLocks noChangeArrowheads="1"/>
          </p:cNvSpPr>
          <p:nvPr/>
        </p:nvSpPr>
        <p:spPr bwMode="auto">
          <a:xfrm>
            <a:off x="5394325" y="6053138"/>
            <a:ext cx="369888" cy="274637"/>
          </a:xfrm>
          <a:prstGeom prst="rect">
            <a:avLst/>
          </a:prstGeom>
          <a:noFill/>
          <a:ln w="9525">
            <a:noFill/>
            <a:miter lim="800000"/>
            <a:headEnd/>
            <a:tailEnd/>
          </a:ln>
          <a:effectLst/>
        </p:spPr>
        <p:txBody>
          <a:bodyPr wrap="none">
            <a:prstTxWarp prst="textNoShape">
              <a:avLst/>
            </a:prstTxWarp>
            <a:spAutoFit/>
          </a:bodyPr>
          <a:lstStyle/>
          <a:p>
            <a:r>
              <a:rPr lang="en-US" sz="1200"/>
              <a:t>(a)</a:t>
            </a:r>
          </a:p>
        </p:txBody>
      </p:sp>
      <p:sp>
        <p:nvSpPr>
          <p:cNvPr id="9233" name="Text Box 17"/>
          <p:cNvSpPr txBox="1">
            <a:spLocks noChangeArrowheads="1"/>
          </p:cNvSpPr>
          <p:nvPr/>
        </p:nvSpPr>
        <p:spPr bwMode="auto">
          <a:xfrm>
            <a:off x="7620000" y="6019800"/>
            <a:ext cx="369888" cy="274638"/>
          </a:xfrm>
          <a:prstGeom prst="rect">
            <a:avLst/>
          </a:prstGeom>
          <a:noFill/>
          <a:ln w="9525">
            <a:noFill/>
            <a:miter lim="800000"/>
            <a:headEnd/>
            <a:tailEnd/>
          </a:ln>
          <a:effectLst/>
        </p:spPr>
        <p:txBody>
          <a:bodyPr wrap="none">
            <a:prstTxWarp prst="textNoShape">
              <a:avLst/>
            </a:prstTxWarp>
            <a:spAutoFit/>
          </a:bodyPr>
          <a:lstStyle/>
          <a:p>
            <a:r>
              <a:rPr lang="en-US" sz="1200"/>
              <a:t>(b)</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152400"/>
            <a:ext cx="8229600" cy="1143000"/>
          </a:xfrm>
        </p:spPr>
        <p:txBody>
          <a:bodyPr/>
          <a:lstStyle/>
          <a:p>
            <a:r>
              <a:rPr lang="en-US" sz="3600" dirty="0"/>
              <a:t>7DS –</a:t>
            </a:r>
            <a:r>
              <a:rPr lang="en-US" sz="3600" dirty="0" smtClean="0"/>
              <a:t> Disruption-tolerant networks</a:t>
            </a:r>
            <a:endParaRPr lang="en-US" sz="3600" dirty="0"/>
          </a:p>
        </p:txBody>
      </p:sp>
      <p:pic>
        <p:nvPicPr>
          <p:cNvPr id="6180" name="Picture 36"/>
          <p:cNvPicPr>
            <a:picLocks noGrp="1" noChangeAspect="1" noChangeArrowheads="1"/>
          </p:cNvPicPr>
          <p:nvPr>
            <p:ph idx="1"/>
          </p:nvPr>
        </p:nvPicPr>
        <p:blipFill>
          <a:blip r:embed="rId2"/>
          <a:srcRect/>
          <a:stretch>
            <a:fillRect/>
          </a:stretch>
        </p:blipFill>
        <p:spPr>
          <a:xfrm>
            <a:off x="7489825" y="2209800"/>
            <a:ext cx="1381125" cy="1752600"/>
          </a:xfrm>
          <a:noFill/>
          <a:ln/>
        </p:spPr>
      </p:pic>
      <p:sp>
        <p:nvSpPr>
          <p:cNvPr id="6149" name="Rectangle 5"/>
          <p:cNvSpPr>
            <a:spLocks noChangeArrowheads="1"/>
          </p:cNvSpPr>
          <p:nvPr/>
        </p:nvSpPr>
        <p:spPr bwMode="auto">
          <a:xfrm>
            <a:off x="304800" y="3505200"/>
            <a:ext cx="4114800" cy="457200"/>
          </a:xfrm>
          <a:prstGeom prst="rect">
            <a:avLst/>
          </a:prstGeom>
          <a:noFill/>
          <a:ln w="9525">
            <a:noFill/>
            <a:miter lim="800000"/>
            <a:headEnd/>
            <a:tailEnd/>
          </a:ln>
          <a:effectLst/>
        </p:spPr>
        <p:txBody>
          <a:bodyPr>
            <a:prstTxWarp prst="textNoShape">
              <a:avLst/>
            </a:prstTxWarp>
            <a:spAutoFit/>
          </a:bodyPr>
          <a:lstStyle/>
          <a:p>
            <a:pPr>
              <a:buFontTx/>
              <a:buChar char="•"/>
            </a:pPr>
            <a:r>
              <a:rPr lang="en-US" sz="1200">
                <a:ea typeface="ＭＳ Ｐゴシック" charset="-128"/>
                <a:cs typeface="ＭＳ Ｐゴシック" charset="-128"/>
              </a:rPr>
              <a:t> In the absence of the Internet:</a:t>
            </a:r>
          </a:p>
          <a:p>
            <a:pPr>
              <a:buFontTx/>
              <a:buChar char="•"/>
            </a:pPr>
            <a:r>
              <a:rPr lang="en-US" sz="1200">
                <a:ea typeface="ＭＳ Ｐゴシック" charset="-128"/>
                <a:cs typeface="ＭＳ Ｐゴシック" charset="-128"/>
              </a:rPr>
              <a:t> nodes can exchange information amongst themselves</a:t>
            </a:r>
          </a:p>
        </p:txBody>
      </p:sp>
      <p:sp>
        <p:nvSpPr>
          <p:cNvPr id="6150" name="Rectangle 6"/>
          <p:cNvSpPr>
            <a:spLocks noChangeArrowheads="1"/>
          </p:cNvSpPr>
          <p:nvPr/>
        </p:nvSpPr>
        <p:spPr bwMode="auto">
          <a:xfrm>
            <a:off x="344488" y="1524000"/>
            <a:ext cx="892175" cy="304800"/>
          </a:xfrm>
          <a:prstGeom prst="rect">
            <a:avLst/>
          </a:prstGeom>
          <a:noFill/>
          <a:ln w="9525">
            <a:noFill/>
            <a:miter lim="800000"/>
            <a:headEnd/>
            <a:tailEnd/>
          </a:ln>
          <a:effectLst/>
        </p:spPr>
        <p:txBody>
          <a:bodyPr wrap="none">
            <a:prstTxWarp prst="textNoShape">
              <a:avLst/>
            </a:prstTxWarp>
            <a:spAutoFit/>
          </a:bodyPr>
          <a:lstStyle/>
          <a:p>
            <a:r>
              <a:rPr lang="en-US" sz="1400" b="1">
                <a:solidFill>
                  <a:schemeClr val="accent2"/>
                </a:solidFill>
                <a:ea typeface="ＭＳ Ｐゴシック" charset="-128"/>
                <a:cs typeface="ＭＳ Ｐゴシック" charset="-128"/>
              </a:rPr>
              <a:t>Concept</a:t>
            </a:r>
          </a:p>
        </p:txBody>
      </p:sp>
      <p:sp>
        <p:nvSpPr>
          <p:cNvPr id="6165" name="Rectangle 21"/>
          <p:cNvSpPr>
            <a:spLocks noChangeArrowheads="1"/>
          </p:cNvSpPr>
          <p:nvPr/>
        </p:nvSpPr>
        <p:spPr bwMode="auto">
          <a:xfrm>
            <a:off x="4648200" y="1628775"/>
            <a:ext cx="4191000" cy="428625"/>
          </a:xfrm>
          <a:prstGeom prst="rect">
            <a:avLst/>
          </a:prstGeom>
          <a:solidFill>
            <a:srgbClr val="CCFFFF"/>
          </a:solidFill>
          <a:ln w="9525">
            <a:noFill/>
            <a:miter lim="800000"/>
            <a:headEnd/>
            <a:tailEnd/>
          </a:ln>
          <a:effectLst/>
        </p:spPr>
        <p:txBody>
          <a:bodyPr tIns="91440" bIns="91440">
            <a:prstTxWarp prst="textNoShape">
              <a:avLst/>
            </a:prstTxWarp>
            <a:spAutoFit/>
          </a:bodyPr>
          <a:lstStyle/>
          <a:p>
            <a:pPr algn="ctr"/>
            <a:r>
              <a:rPr lang="en-US" sz="1600" b="1">
                <a:ea typeface="ＭＳ Ｐゴシック" charset="-128"/>
                <a:cs typeface="ＭＳ Ｐゴシック" charset="-128"/>
              </a:rPr>
              <a:t>7DS application suite</a:t>
            </a:r>
          </a:p>
        </p:txBody>
      </p:sp>
      <p:pic>
        <p:nvPicPr>
          <p:cNvPr id="6169" name="Picture 25" descr="B000269R56"/>
          <p:cNvPicPr>
            <a:picLocks noChangeAspect="1" noChangeArrowheads="1"/>
          </p:cNvPicPr>
          <p:nvPr/>
        </p:nvPicPr>
        <p:blipFill>
          <a:blip r:embed="rId3"/>
          <a:srcRect/>
          <a:stretch>
            <a:fillRect/>
          </a:stretch>
        </p:blipFill>
        <p:spPr bwMode="auto">
          <a:xfrm>
            <a:off x="1981200" y="2667000"/>
            <a:ext cx="650875" cy="685800"/>
          </a:xfrm>
          <a:prstGeom prst="rect">
            <a:avLst/>
          </a:prstGeom>
          <a:noFill/>
          <a:ln w="9525">
            <a:noFill/>
            <a:miter lim="800000"/>
            <a:headEnd/>
            <a:tailEnd/>
          </a:ln>
        </p:spPr>
      </p:pic>
      <p:pic>
        <p:nvPicPr>
          <p:cNvPr id="6170" name="Picture 26" descr="nokiaCellPhone"/>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066800" y="1905000"/>
            <a:ext cx="468313" cy="609600"/>
          </a:xfrm>
          <a:prstGeom prst="rect">
            <a:avLst/>
          </a:prstGeom>
          <a:noFill/>
        </p:spPr>
      </p:pic>
      <p:pic>
        <p:nvPicPr>
          <p:cNvPr id="6171" name="Picture 27" descr="fundraiser-laptop"/>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2971800" y="1905000"/>
            <a:ext cx="685800" cy="685800"/>
          </a:xfrm>
          <a:prstGeom prst="rect">
            <a:avLst/>
          </a:prstGeom>
          <a:noFill/>
        </p:spPr>
      </p:pic>
      <p:sp>
        <p:nvSpPr>
          <p:cNvPr id="6172" name="Line 28"/>
          <p:cNvSpPr>
            <a:spLocks noChangeShapeType="1"/>
          </p:cNvSpPr>
          <p:nvPr/>
        </p:nvSpPr>
        <p:spPr bwMode="auto">
          <a:xfrm>
            <a:off x="1600200" y="2514600"/>
            <a:ext cx="381000" cy="381000"/>
          </a:xfrm>
          <a:prstGeom prst="line">
            <a:avLst/>
          </a:prstGeom>
          <a:noFill/>
          <a:ln w="12700">
            <a:solidFill>
              <a:srgbClr val="FF6600"/>
            </a:solidFill>
            <a:round/>
            <a:headEnd type="triangle" w="med" len="med"/>
            <a:tailEnd type="triangle" w="med" len="med"/>
          </a:ln>
          <a:effectLst/>
        </p:spPr>
        <p:txBody>
          <a:bodyPr>
            <a:prstTxWarp prst="textNoShape">
              <a:avLst/>
            </a:prstTxWarp>
          </a:bodyPr>
          <a:lstStyle/>
          <a:p>
            <a:endParaRPr lang="en-US"/>
          </a:p>
        </p:txBody>
      </p:sp>
      <p:sp>
        <p:nvSpPr>
          <p:cNvPr id="6173" name="Line 29"/>
          <p:cNvSpPr>
            <a:spLocks noChangeShapeType="1"/>
          </p:cNvSpPr>
          <p:nvPr/>
        </p:nvSpPr>
        <p:spPr bwMode="auto">
          <a:xfrm>
            <a:off x="1600200" y="2133600"/>
            <a:ext cx="1295400" cy="0"/>
          </a:xfrm>
          <a:prstGeom prst="line">
            <a:avLst/>
          </a:prstGeom>
          <a:noFill/>
          <a:ln w="19050">
            <a:solidFill>
              <a:srgbClr val="FF9900"/>
            </a:solidFill>
            <a:round/>
            <a:headEnd type="triangle" w="med" len="med"/>
            <a:tailEnd type="triangle" w="med" len="med"/>
          </a:ln>
          <a:effectLst/>
        </p:spPr>
        <p:txBody>
          <a:bodyPr>
            <a:prstTxWarp prst="textNoShape">
              <a:avLst/>
            </a:prstTxWarp>
          </a:bodyPr>
          <a:lstStyle/>
          <a:p>
            <a:endParaRPr lang="en-US"/>
          </a:p>
        </p:txBody>
      </p:sp>
      <p:sp>
        <p:nvSpPr>
          <p:cNvPr id="6174" name="Line 30"/>
          <p:cNvSpPr>
            <a:spLocks noChangeShapeType="1"/>
          </p:cNvSpPr>
          <p:nvPr/>
        </p:nvSpPr>
        <p:spPr bwMode="auto">
          <a:xfrm flipV="1">
            <a:off x="2590800" y="2438400"/>
            <a:ext cx="381000" cy="457200"/>
          </a:xfrm>
          <a:prstGeom prst="line">
            <a:avLst/>
          </a:prstGeom>
          <a:noFill/>
          <a:ln w="19050">
            <a:solidFill>
              <a:srgbClr val="993300"/>
            </a:solidFill>
            <a:round/>
            <a:headEnd type="triangle" w="med" len="med"/>
            <a:tailEnd type="triangle" w="med" len="med"/>
          </a:ln>
          <a:effectLst/>
        </p:spPr>
        <p:txBody>
          <a:bodyPr>
            <a:prstTxWarp prst="textNoShape">
              <a:avLst/>
            </a:prstTxWarp>
          </a:bodyPr>
          <a:lstStyle/>
          <a:p>
            <a:endParaRPr lang="en-US"/>
          </a:p>
        </p:txBody>
      </p:sp>
      <p:pic>
        <p:nvPicPr>
          <p:cNvPr id="6175" name="Picture 31" descr="rendezvous_icon"/>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2133600" y="2257425"/>
            <a:ext cx="381000" cy="333375"/>
          </a:xfrm>
          <a:prstGeom prst="rect">
            <a:avLst/>
          </a:prstGeom>
          <a:noFill/>
          <a:ln w="9525">
            <a:noFill/>
            <a:miter lim="800000"/>
            <a:headEnd/>
            <a:tailEnd/>
          </a:ln>
        </p:spPr>
      </p:pic>
      <p:sp>
        <p:nvSpPr>
          <p:cNvPr id="6176" name="Line 32"/>
          <p:cNvSpPr>
            <a:spLocks noChangeShapeType="1"/>
          </p:cNvSpPr>
          <p:nvPr/>
        </p:nvSpPr>
        <p:spPr bwMode="auto">
          <a:xfrm flipH="1">
            <a:off x="1219200" y="2971800"/>
            <a:ext cx="304800" cy="304800"/>
          </a:xfrm>
          <a:prstGeom prst="line">
            <a:avLst/>
          </a:prstGeom>
          <a:noFill/>
          <a:ln w="19050">
            <a:solidFill>
              <a:srgbClr val="0000FF"/>
            </a:solidFill>
            <a:round/>
            <a:headEnd/>
            <a:tailEnd type="triangle" w="med" len="med"/>
          </a:ln>
          <a:effectLst/>
        </p:spPr>
        <p:txBody>
          <a:bodyPr>
            <a:prstTxWarp prst="textNoShape">
              <a:avLst/>
            </a:prstTxWarp>
          </a:bodyPr>
          <a:lstStyle/>
          <a:p>
            <a:endParaRPr lang="en-US"/>
          </a:p>
        </p:txBody>
      </p:sp>
      <p:sp>
        <p:nvSpPr>
          <p:cNvPr id="6177" name="Text Box 33"/>
          <p:cNvSpPr txBox="1">
            <a:spLocks noChangeArrowheads="1"/>
          </p:cNvSpPr>
          <p:nvPr/>
        </p:nvSpPr>
        <p:spPr bwMode="auto">
          <a:xfrm>
            <a:off x="762000" y="3200400"/>
            <a:ext cx="833438" cy="304800"/>
          </a:xfrm>
          <a:prstGeom prst="rect">
            <a:avLst/>
          </a:prstGeom>
          <a:noFill/>
          <a:ln w="9525">
            <a:noFill/>
            <a:miter lim="800000"/>
            <a:headEnd/>
            <a:tailEnd/>
          </a:ln>
          <a:effectLst/>
        </p:spPr>
        <p:txBody>
          <a:bodyPr wrap="none">
            <a:prstTxWarp prst="textNoShape">
              <a:avLst/>
            </a:prstTxWarp>
            <a:spAutoFit/>
          </a:bodyPr>
          <a:lstStyle/>
          <a:p>
            <a:pPr eaLnBrk="0" hangingPunct="0"/>
            <a:r>
              <a:rPr lang="en-US" sz="1400" b="1"/>
              <a:t>Internet</a:t>
            </a:r>
          </a:p>
        </p:txBody>
      </p:sp>
      <p:pic>
        <p:nvPicPr>
          <p:cNvPr id="6178" name="Picture 34" descr="ph_cross"/>
          <p:cNvPicPr>
            <a:picLocks noChangeAspect="1" noChangeArrowheads="1"/>
          </p:cNvPicPr>
          <p:nvPr/>
        </p:nvPicPr>
        <p:blipFill>
          <a:blip r:embed="rId7"/>
          <a:srcRect/>
          <a:stretch>
            <a:fillRect/>
          </a:stretch>
        </p:blipFill>
        <p:spPr bwMode="auto">
          <a:xfrm rot="-2700000">
            <a:off x="1371600" y="2667000"/>
            <a:ext cx="457200" cy="457200"/>
          </a:xfrm>
          <a:prstGeom prst="rect">
            <a:avLst/>
          </a:prstGeom>
          <a:noFill/>
        </p:spPr>
      </p:pic>
      <p:sp>
        <p:nvSpPr>
          <p:cNvPr id="6179" name="Rectangle 35"/>
          <p:cNvSpPr>
            <a:spLocks noChangeArrowheads="1"/>
          </p:cNvSpPr>
          <p:nvPr/>
        </p:nvSpPr>
        <p:spPr bwMode="auto">
          <a:xfrm>
            <a:off x="304800" y="3962400"/>
            <a:ext cx="3962400" cy="1004888"/>
          </a:xfrm>
          <a:prstGeom prst="rect">
            <a:avLst/>
          </a:prstGeom>
          <a:noFill/>
          <a:ln w="9525">
            <a:noFill/>
            <a:miter lim="800000"/>
            <a:headEnd/>
            <a:tailEnd/>
          </a:ln>
          <a:effectLst/>
        </p:spPr>
        <p:txBody>
          <a:bodyPr>
            <a:prstTxWarp prst="textNoShape">
              <a:avLst/>
            </a:prstTxWarp>
            <a:spAutoFit/>
          </a:bodyPr>
          <a:lstStyle/>
          <a:p>
            <a:pPr>
              <a:buFontTx/>
              <a:buChar char="•"/>
            </a:pPr>
            <a:r>
              <a:rPr lang="en-US" sz="1200">
                <a:ea typeface="ＭＳ Ｐゴシック" charset="-128"/>
                <a:cs typeface="ＭＳ Ｐゴシック" charset="-128"/>
              </a:rPr>
              <a:t> Local P2P wireless networks to exchange information</a:t>
            </a:r>
          </a:p>
          <a:p>
            <a:pPr>
              <a:buFontTx/>
              <a:buChar char="•"/>
            </a:pPr>
            <a:r>
              <a:rPr lang="en-US" sz="1200">
                <a:ea typeface="ＭＳ Ｐゴシック" charset="-128"/>
                <a:cs typeface="ＭＳ Ｐゴシック" charset="-128"/>
              </a:rPr>
              <a:t> Get information they do not have from another peer</a:t>
            </a:r>
          </a:p>
          <a:p>
            <a:pPr>
              <a:buFontTx/>
              <a:buChar char="•"/>
            </a:pPr>
            <a:r>
              <a:rPr lang="en-US" sz="1200">
                <a:ea typeface="ＭＳ Ｐゴシック" charset="-128"/>
                <a:cs typeface="ＭＳ Ｐゴシック" charset="-128"/>
              </a:rPr>
              <a:t> Uses</a:t>
            </a:r>
          </a:p>
          <a:p>
            <a:pPr lvl="1">
              <a:buFontTx/>
              <a:buChar char="•"/>
            </a:pPr>
            <a:r>
              <a:rPr lang="en-US" sz="1200">
                <a:ea typeface="ＭＳ Ｐゴシック" charset="-128"/>
                <a:cs typeface="ＭＳ Ｐゴシック" charset="-128"/>
              </a:rPr>
              <a:t> Getting web pages from peers</a:t>
            </a:r>
          </a:p>
          <a:p>
            <a:pPr lvl="1">
              <a:buFontTx/>
              <a:buChar char="•"/>
            </a:pPr>
            <a:r>
              <a:rPr lang="en-US" sz="1200">
                <a:ea typeface="ＭＳ Ｐゴシック" charset="-128"/>
                <a:cs typeface="ＭＳ Ｐゴシック" charset="-128"/>
              </a:rPr>
              <a:t> Sending e-mails</a:t>
            </a:r>
          </a:p>
        </p:txBody>
      </p:sp>
      <p:sp>
        <p:nvSpPr>
          <p:cNvPr id="6182" name="Rectangle 38"/>
          <p:cNvSpPr>
            <a:spLocks noChangeArrowheads="1"/>
          </p:cNvSpPr>
          <p:nvPr/>
        </p:nvSpPr>
        <p:spPr bwMode="auto">
          <a:xfrm>
            <a:off x="4648200" y="2393950"/>
            <a:ext cx="2743200" cy="1187450"/>
          </a:xfrm>
          <a:prstGeom prst="rect">
            <a:avLst/>
          </a:prstGeom>
          <a:noFill/>
          <a:ln w="9525">
            <a:noFill/>
            <a:miter lim="800000"/>
            <a:headEnd/>
            <a:tailEnd/>
          </a:ln>
          <a:effectLst/>
        </p:spPr>
        <p:txBody>
          <a:bodyPr>
            <a:prstTxWarp prst="textNoShape">
              <a:avLst/>
            </a:prstTxWarp>
            <a:spAutoFit/>
          </a:bodyPr>
          <a:lstStyle/>
          <a:p>
            <a:pPr>
              <a:buFontTx/>
              <a:buChar char="•"/>
            </a:pPr>
            <a:r>
              <a:rPr lang="en-US" sz="1200"/>
              <a:t> Query self for results</a:t>
            </a:r>
          </a:p>
          <a:p>
            <a:pPr>
              <a:buFontTx/>
              <a:buChar char="•"/>
            </a:pPr>
            <a:r>
              <a:rPr lang="en-US" sz="1200"/>
              <a:t> Searches the cache index using:</a:t>
            </a:r>
          </a:p>
          <a:p>
            <a:pPr>
              <a:buFontTx/>
              <a:buChar char="•"/>
            </a:pPr>
            <a:r>
              <a:rPr lang="en-US" sz="1200"/>
              <a:t> </a:t>
            </a:r>
            <a:r>
              <a:rPr lang="en-US" sz="1200">
                <a:solidFill>
                  <a:srgbClr val="0033CC"/>
                </a:solidFill>
              </a:rPr>
              <a:t>Swish-e</a:t>
            </a:r>
            <a:r>
              <a:rPr lang="en-US" sz="1200"/>
              <a:t> library</a:t>
            </a:r>
          </a:p>
          <a:p>
            <a:pPr>
              <a:buFontTx/>
              <a:buChar char="•"/>
            </a:pPr>
            <a:r>
              <a:rPr lang="en-US" sz="1200"/>
              <a:t> Presents results in three formats: HTML, XML and plain text</a:t>
            </a:r>
          </a:p>
          <a:p>
            <a:pPr>
              <a:buFontTx/>
              <a:buChar char="•"/>
            </a:pPr>
            <a:r>
              <a:rPr lang="en-US" sz="1200"/>
              <a:t> Similar concept to </a:t>
            </a:r>
            <a:r>
              <a:rPr lang="en-US" sz="1200">
                <a:solidFill>
                  <a:srgbClr val="333399"/>
                </a:solidFill>
              </a:rPr>
              <a:t>Google Desktop</a:t>
            </a:r>
          </a:p>
        </p:txBody>
      </p:sp>
      <p:pic>
        <p:nvPicPr>
          <p:cNvPr id="6184" name="Picture 40"/>
          <p:cNvPicPr>
            <a:picLocks noChangeAspect="1" noChangeArrowheads="1"/>
          </p:cNvPicPr>
          <p:nvPr/>
        </p:nvPicPr>
        <p:blipFill>
          <a:blip r:embed="rId8"/>
          <a:srcRect/>
          <a:stretch>
            <a:fillRect/>
          </a:stretch>
        </p:blipFill>
        <p:spPr bwMode="auto">
          <a:xfrm>
            <a:off x="7467600" y="4572000"/>
            <a:ext cx="1354138" cy="1676400"/>
          </a:xfrm>
          <a:prstGeom prst="rect">
            <a:avLst/>
          </a:prstGeom>
          <a:noFill/>
          <a:ln w="9525">
            <a:noFill/>
            <a:miter lim="800000"/>
            <a:headEnd/>
            <a:tailEnd/>
          </a:ln>
          <a:effectLst/>
        </p:spPr>
      </p:pic>
      <p:sp>
        <p:nvSpPr>
          <p:cNvPr id="6185" name="Rectangle 41"/>
          <p:cNvSpPr>
            <a:spLocks noChangeArrowheads="1"/>
          </p:cNvSpPr>
          <p:nvPr/>
        </p:nvSpPr>
        <p:spPr bwMode="auto">
          <a:xfrm>
            <a:off x="4724400" y="4483100"/>
            <a:ext cx="2667000" cy="1917700"/>
          </a:xfrm>
          <a:prstGeom prst="rect">
            <a:avLst/>
          </a:prstGeom>
          <a:noFill/>
          <a:ln w="9525">
            <a:noFill/>
            <a:miter lim="800000"/>
            <a:headEnd/>
            <a:tailEnd/>
          </a:ln>
          <a:effectLst/>
        </p:spPr>
        <p:txBody>
          <a:bodyPr>
            <a:prstTxWarp prst="textNoShape">
              <a:avLst/>
            </a:prstTxWarp>
            <a:spAutoFit/>
          </a:bodyPr>
          <a:lstStyle/>
          <a:p>
            <a:pPr>
              <a:buFontTx/>
              <a:buChar char="•"/>
            </a:pPr>
            <a:r>
              <a:rPr lang="en-US" sz="1200"/>
              <a:t> Exchange information among peers</a:t>
            </a:r>
          </a:p>
          <a:p>
            <a:pPr>
              <a:buFontTx/>
              <a:buChar char="•"/>
            </a:pPr>
            <a:r>
              <a:rPr lang="en-US" sz="1200"/>
              <a:t> Requesting peer broadcasts query to network</a:t>
            </a:r>
          </a:p>
          <a:p>
            <a:pPr>
              <a:buFontTx/>
              <a:buChar char="•"/>
            </a:pPr>
            <a:r>
              <a:rPr lang="en-US" sz="1200"/>
              <a:t> Responding peers reply if they have information</a:t>
            </a:r>
          </a:p>
          <a:p>
            <a:pPr lvl="1">
              <a:buFontTx/>
              <a:buChar char="•"/>
            </a:pPr>
            <a:r>
              <a:rPr lang="en-US" sz="1200"/>
              <a:t> Send encoded string with list of matching items</a:t>
            </a:r>
          </a:p>
          <a:p>
            <a:pPr>
              <a:buFontTx/>
              <a:buChar char="•"/>
            </a:pPr>
            <a:r>
              <a:rPr lang="en-US" sz="1200"/>
              <a:t> Requesting peer retrieves suitable information</a:t>
            </a:r>
          </a:p>
        </p:txBody>
      </p:sp>
      <p:sp>
        <p:nvSpPr>
          <p:cNvPr id="6186" name="Rectangle 42"/>
          <p:cNvSpPr>
            <a:spLocks noChangeArrowheads="1"/>
          </p:cNvSpPr>
          <p:nvPr/>
        </p:nvSpPr>
        <p:spPr bwMode="auto">
          <a:xfrm>
            <a:off x="4648200" y="2057400"/>
            <a:ext cx="1327150" cy="304800"/>
          </a:xfrm>
          <a:prstGeom prst="rect">
            <a:avLst/>
          </a:prstGeom>
          <a:noFill/>
          <a:ln w="9525">
            <a:noFill/>
            <a:miter lim="800000"/>
            <a:headEnd/>
            <a:tailEnd/>
          </a:ln>
          <a:effectLst/>
        </p:spPr>
        <p:txBody>
          <a:bodyPr wrap="none">
            <a:prstTxWarp prst="textNoShape">
              <a:avLst/>
            </a:prstTxWarp>
            <a:spAutoFit/>
          </a:bodyPr>
          <a:lstStyle/>
          <a:p>
            <a:r>
              <a:rPr lang="en-US" sz="1400">
                <a:solidFill>
                  <a:schemeClr val="accent2"/>
                </a:solidFill>
                <a:ea typeface="ＭＳ Ｐゴシック" charset="-128"/>
                <a:cs typeface="ＭＳ Ｐゴシック" charset="-128"/>
              </a:rPr>
              <a:t>Search engine</a:t>
            </a:r>
          </a:p>
        </p:txBody>
      </p:sp>
      <p:sp>
        <p:nvSpPr>
          <p:cNvPr id="6187" name="Rectangle 43"/>
          <p:cNvSpPr>
            <a:spLocks noChangeArrowheads="1"/>
          </p:cNvSpPr>
          <p:nvPr/>
        </p:nvSpPr>
        <p:spPr bwMode="auto">
          <a:xfrm>
            <a:off x="4708525" y="4114800"/>
            <a:ext cx="1997075" cy="304800"/>
          </a:xfrm>
          <a:prstGeom prst="rect">
            <a:avLst/>
          </a:prstGeom>
          <a:noFill/>
          <a:ln w="9525">
            <a:noFill/>
            <a:miter lim="800000"/>
            <a:headEnd/>
            <a:tailEnd/>
          </a:ln>
          <a:effectLst/>
        </p:spPr>
        <p:txBody>
          <a:bodyPr wrap="none">
            <a:prstTxWarp prst="textNoShape">
              <a:avLst/>
            </a:prstTxWarp>
            <a:spAutoFit/>
          </a:bodyPr>
          <a:lstStyle/>
          <a:p>
            <a:r>
              <a:rPr lang="en-US" sz="1400">
                <a:solidFill>
                  <a:schemeClr val="accent2"/>
                </a:solidFill>
                <a:ea typeface="ＭＳ Ｐゴシック" charset="-128"/>
                <a:cs typeface="ＭＳ Ｐゴシック" charset="-128"/>
              </a:rPr>
              <a:t>Query multicast engine</a:t>
            </a:r>
          </a:p>
        </p:txBody>
      </p:sp>
      <p:sp>
        <p:nvSpPr>
          <p:cNvPr id="6189" name="Rectangle 45"/>
          <p:cNvSpPr>
            <a:spLocks noChangeArrowheads="1"/>
          </p:cNvSpPr>
          <p:nvPr/>
        </p:nvSpPr>
        <p:spPr bwMode="auto">
          <a:xfrm>
            <a:off x="381000" y="5105400"/>
            <a:ext cx="4038600" cy="609600"/>
          </a:xfrm>
          <a:prstGeom prst="rect">
            <a:avLst/>
          </a:prstGeom>
          <a:solidFill>
            <a:srgbClr val="FFFF99"/>
          </a:solidFill>
          <a:ln w="9525">
            <a:solidFill>
              <a:srgbClr val="FFCC00"/>
            </a:solidFill>
            <a:miter lim="800000"/>
            <a:headEnd/>
            <a:tailEnd/>
          </a:ln>
          <a:effectLst/>
        </p:spPr>
        <p:txBody>
          <a:bodyPr wrap="none" anchor="ctr">
            <a:prstTxWarp prst="textNoShape">
              <a:avLst/>
            </a:prstTxWarp>
          </a:bodyPr>
          <a:lstStyle/>
          <a:p>
            <a:r>
              <a:rPr lang="en-US" sz="1200" b="1"/>
              <a:t>Interesting problem:</a:t>
            </a:r>
          </a:p>
          <a:p>
            <a:pPr>
              <a:buFontTx/>
              <a:buChar char="•"/>
            </a:pPr>
            <a:r>
              <a:rPr lang="en-US" sz="1000"/>
              <a:t> Service discovery protocols don’t work well in opportunistic networks</a:t>
            </a:r>
          </a:p>
          <a:p>
            <a:pPr>
              <a:buFontTx/>
              <a:buChar char="•"/>
            </a:pPr>
            <a:r>
              <a:rPr lang="en-US" sz="1000"/>
              <a:t> We looked at different ways of solving this problem</a:t>
            </a:r>
          </a:p>
        </p:txBody>
      </p:sp>
      <p:sp>
        <p:nvSpPr>
          <p:cNvPr id="25" name="TextBox 24"/>
          <p:cNvSpPr txBox="1"/>
          <p:nvPr/>
        </p:nvSpPr>
        <p:spPr>
          <a:xfrm>
            <a:off x="30054" y="6593815"/>
            <a:ext cx="1246856" cy="276999"/>
          </a:xfrm>
          <a:prstGeom prst="rect">
            <a:avLst/>
          </a:prstGeom>
          <a:noFill/>
        </p:spPr>
        <p:txBody>
          <a:bodyPr wrap="none" rtlCol="0">
            <a:spAutoFit/>
          </a:bodyPr>
          <a:lstStyle/>
          <a:p>
            <a:r>
              <a:rPr lang="en-US" sz="1200" dirty="0" err="1" smtClean="0">
                <a:solidFill>
                  <a:schemeClr val="accent6">
                    <a:lumMod val="60000"/>
                    <a:lumOff val="40000"/>
                  </a:schemeClr>
                </a:solidFill>
              </a:rPr>
              <a:t>Suman</a:t>
            </a:r>
            <a:r>
              <a:rPr lang="en-US" sz="1200" dirty="0" smtClean="0">
                <a:solidFill>
                  <a:schemeClr val="accent6">
                    <a:lumMod val="60000"/>
                    <a:lumOff val="40000"/>
                  </a:schemeClr>
                </a:solidFill>
              </a:rPr>
              <a:t> </a:t>
            </a:r>
            <a:r>
              <a:rPr lang="en-US" sz="1200" dirty="0" err="1" smtClean="0">
                <a:solidFill>
                  <a:schemeClr val="accent6">
                    <a:lumMod val="60000"/>
                    <a:lumOff val="40000"/>
                  </a:schemeClr>
                </a:solidFill>
              </a:rPr>
              <a:t>Srinivasan</a:t>
            </a:r>
            <a:endParaRPr lang="en-US" sz="1200" dirty="0">
              <a:solidFill>
                <a:schemeClr val="accent6">
                  <a:lumMod val="60000"/>
                  <a:lumOff val="4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176"/>
                                        </p:tgtEl>
                                        <p:attrNameLst>
                                          <p:attrName>style.visibility</p:attrName>
                                        </p:attrNameLst>
                                      </p:cBhvr>
                                      <p:to>
                                        <p:strVal val="visible"/>
                                      </p:to>
                                    </p:set>
                                    <p:animEffect transition="in" filter="blinds(horizontal)">
                                      <p:cBhvr>
                                        <p:cTn id="7" dur="500"/>
                                        <p:tgtEl>
                                          <p:spTgt spid="6176"/>
                                        </p:tgtEl>
                                      </p:cBhvr>
                                    </p:animEffect>
                                  </p:childTnLst>
                                </p:cTn>
                              </p:par>
                              <p:par>
                                <p:cTn id="8" presetID="3" presetClass="entr" presetSubtype="10" fill="hold" nodeType="withEffect">
                                  <p:stCondLst>
                                    <p:cond delay="0"/>
                                  </p:stCondLst>
                                  <p:childTnLst>
                                    <p:set>
                                      <p:cBhvr>
                                        <p:cTn id="9" dur="1" fill="hold">
                                          <p:stCondLst>
                                            <p:cond delay="0"/>
                                          </p:stCondLst>
                                        </p:cTn>
                                        <p:tgtEl>
                                          <p:spTgt spid="6177"/>
                                        </p:tgtEl>
                                        <p:attrNameLst>
                                          <p:attrName>style.visibility</p:attrName>
                                        </p:attrNameLst>
                                      </p:cBhvr>
                                      <p:to>
                                        <p:strVal val="visible"/>
                                      </p:to>
                                    </p:set>
                                    <p:animEffect transition="in" filter="blinds(horizontal)">
                                      <p:cBhvr>
                                        <p:cTn id="10" dur="500"/>
                                        <p:tgtEl>
                                          <p:spTgt spid="6177"/>
                                        </p:tgtEl>
                                      </p:cBhvr>
                                    </p:animEffect>
                                  </p:childTnLst>
                                </p:cTn>
                              </p:par>
                              <p:par>
                                <p:cTn id="11" presetID="4" presetClass="entr" presetSubtype="16" fill="hold" nodeType="withEffect">
                                  <p:stCondLst>
                                    <p:cond delay="0"/>
                                  </p:stCondLst>
                                  <p:childTnLst>
                                    <p:set>
                                      <p:cBhvr>
                                        <p:cTn id="12" dur="1" fill="hold">
                                          <p:stCondLst>
                                            <p:cond delay="0"/>
                                          </p:stCondLst>
                                        </p:cTn>
                                        <p:tgtEl>
                                          <p:spTgt spid="6178"/>
                                        </p:tgtEl>
                                        <p:attrNameLst>
                                          <p:attrName>style.visibility</p:attrName>
                                        </p:attrNameLst>
                                      </p:cBhvr>
                                      <p:to>
                                        <p:strVal val="visible"/>
                                      </p:to>
                                    </p:set>
                                    <p:animEffect transition="in" filter="box(in)">
                                      <p:cBhvr>
                                        <p:cTn id="13" dur="500"/>
                                        <p:tgtEl>
                                          <p:spTgt spid="6178"/>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173"/>
                                        </p:tgtEl>
                                        <p:attrNameLst>
                                          <p:attrName>style.visibility</p:attrName>
                                        </p:attrNameLst>
                                      </p:cBhvr>
                                      <p:to>
                                        <p:strVal val="visible"/>
                                      </p:to>
                                    </p:set>
                                    <p:animEffect transition="in" filter="blinds(horizontal)">
                                      <p:cBhvr>
                                        <p:cTn id="18" dur="500"/>
                                        <p:tgtEl>
                                          <p:spTgt spid="6173"/>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6172"/>
                                        </p:tgtEl>
                                        <p:attrNameLst>
                                          <p:attrName>style.visibility</p:attrName>
                                        </p:attrNameLst>
                                      </p:cBhvr>
                                      <p:to>
                                        <p:strVal val="visible"/>
                                      </p:to>
                                    </p:set>
                                    <p:animEffect transition="in" filter="blinds(horizontal)">
                                      <p:cBhvr>
                                        <p:cTn id="21" dur="500"/>
                                        <p:tgtEl>
                                          <p:spTgt spid="6172"/>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6174"/>
                                        </p:tgtEl>
                                        <p:attrNameLst>
                                          <p:attrName>style.visibility</p:attrName>
                                        </p:attrNameLst>
                                      </p:cBhvr>
                                      <p:to>
                                        <p:strVal val="visible"/>
                                      </p:to>
                                    </p:set>
                                    <p:animEffect transition="in" filter="blinds(horizontal)">
                                      <p:cBhvr>
                                        <p:cTn id="24" dur="500"/>
                                        <p:tgtEl>
                                          <p:spTgt spid="6174"/>
                                        </p:tgtEl>
                                      </p:cBhvr>
                                    </p:animEffect>
                                  </p:childTnLst>
                                </p:cTn>
                              </p:par>
                              <p:par>
                                <p:cTn id="25" presetID="3" presetClass="entr" presetSubtype="10" fill="hold" nodeType="withEffect">
                                  <p:stCondLst>
                                    <p:cond delay="0"/>
                                  </p:stCondLst>
                                  <p:childTnLst>
                                    <p:set>
                                      <p:cBhvr>
                                        <p:cTn id="26" dur="1" fill="hold">
                                          <p:stCondLst>
                                            <p:cond delay="0"/>
                                          </p:stCondLst>
                                        </p:cTn>
                                        <p:tgtEl>
                                          <p:spTgt spid="6175"/>
                                        </p:tgtEl>
                                        <p:attrNameLst>
                                          <p:attrName>style.visibility</p:attrName>
                                        </p:attrNameLst>
                                      </p:cBhvr>
                                      <p:to>
                                        <p:strVal val="visible"/>
                                      </p:to>
                                    </p:set>
                                    <p:animEffect transition="in" filter="blinds(horizontal)">
                                      <p:cBhvr>
                                        <p:cTn id="27" dur="500"/>
                                        <p:tgtEl>
                                          <p:spTgt spid="6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2" grpId="0" animBg="1"/>
      <p:bldP spid="6173" grpId="0" animBg="1"/>
      <p:bldP spid="6174" grpId="0" animBg="1"/>
      <p:bldP spid="6176" grpId="0" animBg="1"/>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152400"/>
            <a:ext cx="8229600" cy="1143000"/>
          </a:xfrm>
        </p:spPr>
        <p:txBody>
          <a:bodyPr/>
          <a:lstStyle/>
          <a:p>
            <a:r>
              <a:rPr lang="en-US" sz="3200" dirty="0" err="1"/>
              <a:t>BonAHA</a:t>
            </a:r>
            <a:r>
              <a:rPr lang="en-US" sz="3200" dirty="0" smtClean="0"/>
              <a:t> framework </a:t>
            </a:r>
            <a:r>
              <a:rPr lang="en-US" sz="3200" dirty="0"/>
              <a:t>for</a:t>
            </a:r>
            <a:r>
              <a:rPr lang="en-US" sz="3200" dirty="0" smtClean="0"/>
              <a:t> opportunistic </a:t>
            </a:r>
            <a:r>
              <a:rPr lang="en-US" sz="3200" dirty="0"/>
              <a:t>n</a:t>
            </a:r>
            <a:r>
              <a:rPr lang="en-US" sz="3200" dirty="0" smtClean="0"/>
              <a:t>etworks</a:t>
            </a:r>
            <a:endParaRPr lang="en-US" sz="3200" dirty="0"/>
          </a:p>
        </p:txBody>
      </p:sp>
      <p:pic>
        <p:nvPicPr>
          <p:cNvPr id="4243" name="Picture 147"/>
          <p:cNvPicPr>
            <a:picLocks noGrp="1" noChangeAspect="1" noChangeArrowheads="1"/>
          </p:cNvPicPr>
          <p:nvPr>
            <p:ph idx="1"/>
          </p:nvPr>
        </p:nvPicPr>
        <p:blipFill>
          <a:blip r:embed="rId2"/>
          <a:srcRect l="-5179" r="-5179"/>
          <a:stretch>
            <a:fillRect/>
          </a:stretch>
        </p:blipFill>
        <p:spPr>
          <a:noFill/>
          <a:ln/>
        </p:spPr>
      </p:pic>
      <p:pic>
        <p:nvPicPr>
          <p:cNvPr id="4186" name="Picture 90"/>
          <p:cNvPicPr>
            <a:picLocks noChangeAspect="1" noChangeArrowheads="1"/>
          </p:cNvPicPr>
          <p:nvPr/>
        </p:nvPicPr>
        <p:blipFill>
          <a:blip r:embed="rId3"/>
          <a:srcRect/>
          <a:stretch>
            <a:fillRect/>
          </a:stretch>
        </p:blipFill>
        <p:spPr bwMode="auto">
          <a:xfrm>
            <a:off x="3657600" y="2455863"/>
            <a:ext cx="762000" cy="592137"/>
          </a:xfrm>
          <a:prstGeom prst="rect">
            <a:avLst/>
          </a:prstGeom>
          <a:noFill/>
          <a:ln w="9525">
            <a:noFill/>
            <a:miter lim="800000"/>
            <a:headEnd/>
            <a:tailEnd/>
          </a:ln>
          <a:effectLst/>
        </p:spPr>
      </p:pic>
      <p:pic>
        <p:nvPicPr>
          <p:cNvPr id="4187" name="Picture 91"/>
          <p:cNvPicPr>
            <a:picLocks noChangeAspect="1" noChangeArrowheads="1"/>
          </p:cNvPicPr>
          <p:nvPr/>
        </p:nvPicPr>
        <p:blipFill>
          <a:blip r:embed="rId4"/>
          <a:srcRect/>
          <a:stretch>
            <a:fillRect/>
          </a:stretch>
        </p:blipFill>
        <p:spPr bwMode="auto">
          <a:xfrm>
            <a:off x="2971800" y="1676400"/>
            <a:ext cx="711200" cy="1371600"/>
          </a:xfrm>
          <a:prstGeom prst="rect">
            <a:avLst/>
          </a:prstGeom>
          <a:noFill/>
          <a:ln w="9525">
            <a:noFill/>
            <a:miter lim="800000"/>
            <a:headEnd/>
            <a:tailEnd/>
          </a:ln>
          <a:effectLst/>
        </p:spPr>
      </p:pic>
      <p:sp>
        <p:nvSpPr>
          <p:cNvPr id="4208" name="Rectangle 112"/>
          <p:cNvSpPr>
            <a:spLocks noChangeArrowheads="1"/>
          </p:cNvSpPr>
          <p:nvPr/>
        </p:nvSpPr>
        <p:spPr bwMode="auto">
          <a:xfrm>
            <a:off x="304800" y="1965325"/>
            <a:ext cx="3352800" cy="1311275"/>
          </a:xfrm>
          <a:prstGeom prst="rect">
            <a:avLst/>
          </a:prstGeom>
          <a:noFill/>
          <a:ln w="9525">
            <a:noFill/>
            <a:miter lim="800000"/>
            <a:headEnd/>
            <a:tailEnd/>
          </a:ln>
          <a:effectLst/>
        </p:spPr>
        <p:txBody>
          <a:bodyPr>
            <a:prstTxWarp prst="textNoShape">
              <a:avLst/>
            </a:prstTxWarp>
            <a:spAutoFit/>
          </a:bodyPr>
          <a:lstStyle/>
          <a:p>
            <a:pPr>
              <a:buFontTx/>
              <a:buChar char="•"/>
            </a:pPr>
            <a:r>
              <a:rPr lang="en-US" sz="1000">
                <a:ea typeface="ＭＳ Ｐゴシック" charset="-128"/>
                <a:cs typeface="ＭＳ Ｐゴシック" charset="-128"/>
              </a:rPr>
              <a:t> Mobile nodes; highly mobile networks</a:t>
            </a:r>
          </a:p>
          <a:p>
            <a:pPr lvl="1">
              <a:buFontTx/>
              <a:buChar char="•"/>
            </a:pPr>
            <a:r>
              <a:rPr lang="en-US" sz="1000">
                <a:ea typeface="ＭＳ Ｐゴシック" charset="-128"/>
                <a:cs typeface="ＭＳ Ｐゴシック" charset="-128"/>
              </a:rPr>
              <a:t> No infrastructure</a:t>
            </a:r>
          </a:p>
          <a:p>
            <a:pPr>
              <a:buFontTx/>
              <a:buChar char="•"/>
            </a:pPr>
            <a:r>
              <a:rPr lang="en-US" sz="1000">
                <a:ea typeface="ＭＳ Ｐゴシック" charset="-128"/>
                <a:cs typeface="ＭＳ Ｐゴシック" charset="-128"/>
              </a:rPr>
              <a:t> OLPC; mesh networks</a:t>
            </a:r>
          </a:p>
          <a:p>
            <a:pPr lvl="1">
              <a:buFontTx/>
              <a:buChar char="•"/>
            </a:pPr>
            <a:r>
              <a:rPr lang="en-US" sz="1000">
                <a:ea typeface="ＭＳ Ｐゴシック" charset="-128"/>
                <a:cs typeface="ＭＳ Ｐゴシック" charset="-128"/>
              </a:rPr>
              <a:t> “Ad-hoc applications”/ “Mobile P2P applications”</a:t>
            </a:r>
          </a:p>
          <a:p>
            <a:pPr>
              <a:buFontTx/>
              <a:buChar char="•"/>
            </a:pPr>
            <a:r>
              <a:rPr lang="en-US" sz="1000">
                <a:ea typeface="ＭＳ Ｐゴシック" charset="-128"/>
                <a:cs typeface="ＭＳ Ｐゴシック" charset="-128"/>
              </a:rPr>
              <a:t> Applications need to</a:t>
            </a:r>
          </a:p>
          <a:p>
            <a:pPr lvl="1">
              <a:buFontTx/>
              <a:buChar char="•"/>
            </a:pPr>
            <a:r>
              <a:rPr lang="en-US" sz="1000">
                <a:ea typeface="ＭＳ Ｐゴシック" charset="-128"/>
                <a:cs typeface="ＭＳ Ｐゴシック" charset="-128"/>
              </a:rPr>
              <a:t> Be aware of network transitions</a:t>
            </a:r>
          </a:p>
          <a:p>
            <a:pPr lvl="1">
              <a:buFontTx/>
              <a:buChar char="•"/>
            </a:pPr>
            <a:r>
              <a:rPr lang="en-US" sz="1000">
                <a:ea typeface="ＭＳ Ｐゴシック" charset="-128"/>
                <a:cs typeface="ＭＳ Ｐゴシック" charset="-128"/>
              </a:rPr>
              <a:t> State/metadata of nodes in the network</a:t>
            </a:r>
          </a:p>
        </p:txBody>
      </p:sp>
      <p:sp>
        <p:nvSpPr>
          <p:cNvPr id="4209" name="Rectangle 113"/>
          <p:cNvSpPr>
            <a:spLocks noChangeArrowheads="1"/>
          </p:cNvSpPr>
          <p:nvPr/>
        </p:nvSpPr>
        <p:spPr bwMode="auto">
          <a:xfrm>
            <a:off x="344488" y="1524000"/>
            <a:ext cx="2192337" cy="304800"/>
          </a:xfrm>
          <a:prstGeom prst="rect">
            <a:avLst/>
          </a:prstGeom>
          <a:noFill/>
          <a:ln w="9525">
            <a:noFill/>
            <a:miter lim="800000"/>
            <a:headEnd/>
            <a:tailEnd/>
          </a:ln>
          <a:effectLst/>
        </p:spPr>
        <p:txBody>
          <a:bodyPr wrap="none">
            <a:prstTxWarp prst="textNoShape">
              <a:avLst/>
            </a:prstTxWarp>
            <a:spAutoFit/>
          </a:bodyPr>
          <a:lstStyle/>
          <a:p>
            <a:r>
              <a:rPr lang="en-US" sz="1400" b="1">
                <a:solidFill>
                  <a:schemeClr val="accent2"/>
                </a:solidFill>
                <a:ea typeface="ＭＳ Ｐゴシック" charset="-128"/>
                <a:cs typeface="ＭＳ Ｐゴシック" charset="-128"/>
              </a:rPr>
              <a:t>Opportunistic Networks</a:t>
            </a:r>
          </a:p>
        </p:txBody>
      </p:sp>
      <p:sp>
        <p:nvSpPr>
          <p:cNvPr id="4210" name="Rectangle 114"/>
          <p:cNvSpPr>
            <a:spLocks noChangeArrowheads="1"/>
          </p:cNvSpPr>
          <p:nvPr/>
        </p:nvSpPr>
        <p:spPr bwMode="auto">
          <a:xfrm>
            <a:off x="304800" y="3733800"/>
            <a:ext cx="3581400" cy="1158875"/>
          </a:xfrm>
          <a:prstGeom prst="rect">
            <a:avLst/>
          </a:prstGeom>
          <a:noFill/>
          <a:ln w="9525">
            <a:noFill/>
            <a:miter lim="800000"/>
            <a:headEnd/>
            <a:tailEnd/>
          </a:ln>
          <a:effectLst/>
        </p:spPr>
        <p:txBody>
          <a:bodyPr>
            <a:prstTxWarp prst="textNoShape">
              <a:avLst/>
            </a:prstTxWarp>
            <a:spAutoFit/>
          </a:bodyPr>
          <a:lstStyle/>
          <a:p>
            <a:pPr>
              <a:buFontTx/>
              <a:buChar char="•"/>
            </a:pPr>
            <a:r>
              <a:rPr lang="en-US" sz="1000">
                <a:ea typeface="ＭＳ Ｐゴシック" charset="-128"/>
                <a:cs typeface="ＭＳ Ｐゴシック" charset="-128"/>
              </a:rPr>
              <a:t> Really localized applications</a:t>
            </a:r>
          </a:p>
          <a:p>
            <a:pPr lvl="1">
              <a:buFontTx/>
              <a:buChar char="•"/>
            </a:pPr>
            <a:r>
              <a:rPr lang="en-US" sz="1000">
                <a:ea typeface="ＭＳ Ｐゴシック" charset="-128"/>
                <a:cs typeface="ＭＳ Ｐゴシック" charset="-128"/>
              </a:rPr>
              <a:t> Work in “cloud” or “opportunistic” networks</a:t>
            </a:r>
          </a:p>
          <a:p>
            <a:pPr>
              <a:buFontTx/>
              <a:buChar char="•"/>
            </a:pPr>
            <a:r>
              <a:rPr lang="en-US" sz="1000">
                <a:ea typeface="ＭＳ Ｐゴシック" charset="-128"/>
                <a:cs typeface="ＭＳ Ｐゴシック" charset="-128"/>
              </a:rPr>
              <a:t> Examples</a:t>
            </a:r>
          </a:p>
          <a:p>
            <a:pPr lvl="1">
              <a:buFontTx/>
              <a:buChar char="•"/>
            </a:pPr>
            <a:r>
              <a:rPr lang="en-US" sz="1000">
                <a:ea typeface="ＭＳ Ｐゴシック" charset="-128"/>
                <a:cs typeface="ＭＳ Ｐゴシック" charset="-128"/>
              </a:rPr>
              <a:t> File synchronization</a:t>
            </a:r>
          </a:p>
          <a:p>
            <a:pPr lvl="1">
              <a:buFontTx/>
              <a:buChar char="•"/>
            </a:pPr>
            <a:r>
              <a:rPr lang="en-US" sz="1000">
                <a:ea typeface="ＭＳ Ｐゴシック" charset="-128"/>
                <a:cs typeface="ＭＳ Ｐゴシック" charset="-128"/>
              </a:rPr>
              <a:t> Bulletin Board system</a:t>
            </a:r>
          </a:p>
          <a:p>
            <a:pPr>
              <a:buFontTx/>
              <a:buChar char="•"/>
            </a:pPr>
            <a:r>
              <a:rPr lang="en-US" sz="1000">
                <a:ea typeface="ＭＳ Ｐゴシック" charset="-128"/>
                <a:cs typeface="ＭＳ Ｐゴシック" charset="-128"/>
              </a:rPr>
              <a:t> We </a:t>
            </a:r>
            <a:r>
              <a:rPr lang="en-US" sz="1000">
                <a:solidFill>
                  <a:schemeClr val="accent2"/>
                </a:solidFill>
                <a:ea typeface="ＭＳ Ｐゴシック" charset="-128"/>
                <a:cs typeface="ＭＳ Ｐゴシック" charset="-128"/>
              </a:rPr>
              <a:t>have a framework</a:t>
            </a:r>
            <a:r>
              <a:rPr lang="en-US" sz="1000">
                <a:ea typeface="ＭＳ Ｐゴシック" charset="-128"/>
                <a:cs typeface="ＭＳ Ｐゴシック" charset="-128"/>
              </a:rPr>
              <a:t> for this: </a:t>
            </a:r>
            <a:r>
              <a:rPr lang="en-US" sz="1000">
                <a:solidFill>
                  <a:schemeClr val="accent2"/>
                </a:solidFill>
                <a:ea typeface="ＭＳ Ｐゴシック" charset="-128"/>
                <a:cs typeface="ＭＳ Ｐゴシック" charset="-128"/>
              </a:rPr>
              <a:t>BonAHA</a:t>
            </a:r>
          </a:p>
          <a:p>
            <a:pPr lvl="1">
              <a:buFontTx/>
              <a:buChar char="•"/>
            </a:pPr>
            <a:r>
              <a:rPr lang="en-US" sz="1000">
                <a:ea typeface="ＭＳ Ｐゴシック" charset="-128"/>
                <a:cs typeface="ＭＳ Ｐゴシック" charset="-128"/>
              </a:rPr>
              <a:t> And applications built using it</a:t>
            </a:r>
          </a:p>
        </p:txBody>
      </p:sp>
      <p:sp>
        <p:nvSpPr>
          <p:cNvPr id="4211" name="Rectangle 115"/>
          <p:cNvSpPr>
            <a:spLocks noChangeArrowheads="1"/>
          </p:cNvSpPr>
          <p:nvPr/>
        </p:nvSpPr>
        <p:spPr bwMode="auto">
          <a:xfrm>
            <a:off x="347663" y="3429000"/>
            <a:ext cx="1862137" cy="304800"/>
          </a:xfrm>
          <a:prstGeom prst="rect">
            <a:avLst/>
          </a:prstGeom>
          <a:noFill/>
          <a:ln w="9525">
            <a:noFill/>
            <a:miter lim="800000"/>
            <a:headEnd/>
            <a:tailEnd/>
          </a:ln>
          <a:effectLst/>
        </p:spPr>
        <p:txBody>
          <a:bodyPr wrap="none">
            <a:prstTxWarp prst="textNoShape">
              <a:avLst/>
            </a:prstTxWarp>
            <a:spAutoFit/>
          </a:bodyPr>
          <a:lstStyle/>
          <a:p>
            <a:r>
              <a:rPr lang="en-US" sz="1400" b="1">
                <a:solidFill>
                  <a:schemeClr val="accent2"/>
                </a:solidFill>
                <a:ea typeface="ＭＳ Ｐゴシック" charset="-128"/>
                <a:cs typeface="ＭＳ Ｐゴシック" charset="-128"/>
              </a:rPr>
              <a:t>BonAHA framework</a:t>
            </a:r>
          </a:p>
        </p:txBody>
      </p:sp>
      <p:pic>
        <p:nvPicPr>
          <p:cNvPr id="4225" name="Picture 129"/>
          <p:cNvPicPr>
            <a:picLocks noChangeAspect="1" noChangeArrowheads="1"/>
          </p:cNvPicPr>
          <p:nvPr/>
        </p:nvPicPr>
        <p:blipFill>
          <a:blip r:embed="rId5"/>
          <a:srcRect/>
          <a:stretch>
            <a:fillRect/>
          </a:stretch>
        </p:blipFill>
        <p:spPr bwMode="auto">
          <a:xfrm>
            <a:off x="3733800" y="1676400"/>
            <a:ext cx="685800" cy="685800"/>
          </a:xfrm>
          <a:prstGeom prst="rect">
            <a:avLst/>
          </a:prstGeom>
          <a:noFill/>
          <a:ln w="9525">
            <a:noFill/>
            <a:miter lim="800000"/>
            <a:headEnd/>
            <a:tailEnd/>
          </a:ln>
          <a:effectLst/>
        </p:spPr>
      </p:pic>
      <p:sp>
        <p:nvSpPr>
          <p:cNvPr id="4229" name="Rectangle 133"/>
          <p:cNvSpPr>
            <a:spLocks noChangeArrowheads="1"/>
          </p:cNvSpPr>
          <p:nvPr/>
        </p:nvSpPr>
        <p:spPr bwMode="auto">
          <a:xfrm>
            <a:off x="381000" y="5394325"/>
            <a:ext cx="3581400" cy="1311275"/>
          </a:xfrm>
          <a:prstGeom prst="rect">
            <a:avLst/>
          </a:prstGeom>
          <a:noFill/>
          <a:ln w="9525">
            <a:noFill/>
            <a:miter lim="800000"/>
            <a:headEnd/>
            <a:tailEnd/>
          </a:ln>
          <a:effectLst/>
        </p:spPr>
        <p:txBody>
          <a:bodyPr>
            <a:prstTxWarp prst="textNoShape">
              <a:avLst/>
            </a:prstTxWarp>
            <a:spAutoFit/>
          </a:bodyPr>
          <a:lstStyle/>
          <a:p>
            <a:r>
              <a:rPr lang="en-US" sz="1000" b="1">
                <a:ea typeface="ＭＳ Ｐゴシック" charset="-128"/>
                <a:cs typeface="ＭＳ Ｐゴシック" charset="-128"/>
              </a:rPr>
              <a:t>For registration</a:t>
            </a:r>
          </a:p>
          <a:p>
            <a:pPr lvl="1"/>
            <a:r>
              <a:rPr lang="en-US" sz="1000">
                <a:latin typeface="Courier New" charset="0"/>
                <a:ea typeface="ＭＳ Ｐゴシック" charset="-128"/>
                <a:cs typeface="ＭＳ Ｐゴシック" charset="-128"/>
              </a:rPr>
              <a:t>service = new BService(“loc", "tcp");</a:t>
            </a:r>
          </a:p>
          <a:p>
            <a:pPr lvl="1"/>
            <a:r>
              <a:rPr lang="en-US" sz="1000">
                <a:latin typeface="Courier New" charset="0"/>
                <a:ea typeface="ＭＳ Ｐゴシック" charset="-128"/>
                <a:cs typeface="ＭＳ Ｐゴシック" charset="-128"/>
              </a:rPr>
              <a:t>service.set("Latitude", lat);</a:t>
            </a:r>
          </a:p>
          <a:p>
            <a:pPr lvl="1"/>
            <a:r>
              <a:rPr lang="en-US" sz="1000">
                <a:latin typeface="Courier New" charset="0"/>
                <a:ea typeface="ＭＳ Ｐゴシック" charset="-128"/>
                <a:cs typeface="ＭＳ Ｐゴシック" charset="-128"/>
              </a:rPr>
              <a:t>service.register();</a:t>
            </a:r>
          </a:p>
          <a:p>
            <a:pPr lvl="1"/>
            <a:r>
              <a:rPr lang="en-US" sz="1000">
                <a:latin typeface="Courier New" charset="0"/>
                <a:ea typeface="ＭＳ Ｐゴシック" charset="-128"/>
                <a:cs typeface="ＭＳ Ｐゴシック" charset="-128"/>
              </a:rPr>
              <a:t>service.setListener(this);</a:t>
            </a:r>
          </a:p>
          <a:p>
            <a:r>
              <a:rPr lang="en-US" sz="1000" b="1">
                <a:ea typeface="ＭＳ Ｐゴシック" charset="-128"/>
                <a:cs typeface="ＭＳ Ｐゴシック" charset="-128"/>
              </a:rPr>
              <a:t>For network transitions</a:t>
            </a:r>
          </a:p>
          <a:p>
            <a:pPr lvl="1"/>
            <a:r>
              <a:rPr lang="en-US" sz="1000">
                <a:latin typeface="Courier New" charset="0"/>
                <a:ea typeface="ＭＳ Ｐゴシック" charset="-128"/>
                <a:cs typeface="ＭＳ Ｐゴシック" charset="-128"/>
              </a:rPr>
              <a:t>nodeUpdated()</a:t>
            </a:r>
          </a:p>
          <a:p>
            <a:pPr lvl="1"/>
            <a:r>
              <a:rPr lang="en-US" sz="1000">
                <a:latin typeface="Courier New" charset="0"/>
                <a:ea typeface="ＭＳ Ｐゴシック" charset="-128"/>
                <a:cs typeface="ＭＳ Ｐゴシック" charset="-128"/>
              </a:rPr>
              <a:t>nodeExited()</a:t>
            </a:r>
          </a:p>
        </p:txBody>
      </p:sp>
      <p:sp>
        <p:nvSpPr>
          <p:cNvPr id="4230" name="Rectangle 134"/>
          <p:cNvSpPr>
            <a:spLocks noChangeArrowheads="1"/>
          </p:cNvSpPr>
          <p:nvPr/>
        </p:nvSpPr>
        <p:spPr bwMode="auto">
          <a:xfrm>
            <a:off x="304800" y="5029200"/>
            <a:ext cx="1260475" cy="304800"/>
          </a:xfrm>
          <a:prstGeom prst="rect">
            <a:avLst/>
          </a:prstGeom>
          <a:noFill/>
          <a:ln w="9525">
            <a:noFill/>
            <a:miter lim="800000"/>
            <a:headEnd/>
            <a:tailEnd/>
          </a:ln>
          <a:effectLst/>
        </p:spPr>
        <p:txBody>
          <a:bodyPr wrap="none">
            <a:prstTxWarp prst="textNoShape">
              <a:avLst/>
            </a:prstTxWarp>
            <a:spAutoFit/>
          </a:bodyPr>
          <a:lstStyle/>
          <a:p>
            <a:r>
              <a:rPr lang="en-US" sz="1400" b="1">
                <a:solidFill>
                  <a:schemeClr val="accent2"/>
                </a:solidFill>
                <a:ea typeface="ＭＳ Ｐゴシック" charset="-128"/>
                <a:cs typeface="ＭＳ Ｐゴシック" charset="-128"/>
              </a:rPr>
              <a:t>BonAHA API</a:t>
            </a:r>
          </a:p>
        </p:txBody>
      </p:sp>
      <p:pic>
        <p:nvPicPr>
          <p:cNvPr id="4232" name="Picture 136"/>
          <p:cNvPicPr>
            <a:picLocks noChangeAspect="1" noChangeArrowheads="1"/>
          </p:cNvPicPr>
          <p:nvPr/>
        </p:nvPicPr>
        <p:blipFill>
          <a:blip r:embed="rId6"/>
          <a:srcRect/>
          <a:stretch>
            <a:fillRect/>
          </a:stretch>
        </p:blipFill>
        <p:spPr bwMode="auto">
          <a:xfrm>
            <a:off x="6934200" y="2133600"/>
            <a:ext cx="812800" cy="1219200"/>
          </a:xfrm>
          <a:prstGeom prst="rect">
            <a:avLst/>
          </a:prstGeom>
          <a:noFill/>
          <a:ln w="3175">
            <a:solidFill>
              <a:schemeClr val="tx1"/>
            </a:solidFill>
            <a:miter lim="800000"/>
            <a:headEnd/>
            <a:tailEnd/>
          </a:ln>
          <a:effectLst/>
        </p:spPr>
      </p:pic>
      <p:pic>
        <p:nvPicPr>
          <p:cNvPr id="4233" name="Picture 137"/>
          <p:cNvPicPr>
            <a:picLocks noChangeAspect="1" noChangeArrowheads="1"/>
          </p:cNvPicPr>
          <p:nvPr/>
        </p:nvPicPr>
        <p:blipFill>
          <a:blip r:embed="rId7"/>
          <a:srcRect/>
          <a:stretch>
            <a:fillRect/>
          </a:stretch>
        </p:blipFill>
        <p:spPr bwMode="auto">
          <a:xfrm>
            <a:off x="8001000" y="2122488"/>
            <a:ext cx="820738" cy="1230312"/>
          </a:xfrm>
          <a:prstGeom prst="rect">
            <a:avLst/>
          </a:prstGeom>
          <a:noFill/>
          <a:ln w="3175">
            <a:solidFill>
              <a:schemeClr val="tx1"/>
            </a:solidFill>
            <a:miter lim="800000"/>
            <a:headEnd/>
            <a:tailEnd/>
          </a:ln>
          <a:effectLst/>
        </p:spPr>
      </p:pic>
      <p:pic>
        <p:nvPicPr>
          <p:cNvPr id="4234" name="Picture 138"/>
          <p:cNvPicPr>
            <a:picLocks noChangeAspect="1" noChangeArrowheads="1"/>
          </p:cNvPicPr>
          <p:nvPr/>
        </p:nvPicPr>
        <p:blipFill>
          <a:blip r:embed="rId8"/>
          <a:srcRect/>
          <a:stretch>
            <a:fillRect/>
          </a:stretch>
        </p:blipFill>
        <p:spPr bwMode="auto">
          <a:xfrm>
            <a:off x="4648200" y="3651250"/>
            <a:ext cx="2133600" cy="889000"/>
          </a:xfrm>
          <a:prstGeom prst="rect">
            <a:avLst/>
          </a:prstGeom>
          <a:noFill/>
          <a:ln w="9525">
            <a:noFill/>
            <a:miter lim="800000"/>
            <a:headEnd/>
            <a:tailEnd/>
          </a:ln>
        </p:spPr>
      </p:pic>
      <p:sp>
        <p:nvSpPr>
          <p:cNvPr id="4235" name="Rectangle 139"/>
          <p:cNvSpPr>
            <a:spLocks noChangeArrowheads="1"/>
          </p:cNvSpPr>
          <p:nvPr/>
        </p:nvSpPr>
        <p:spPr bwMode="auto">
          <a:xfrm>
            <a:off x="4572000" y="2422525"/>
            <a:ext cx="2286000" cy="1006475"/>
          </a:xfrm>
          <a:prstGeom prst="rect">
            <a:avLst/>
          </a:prstGeom>
          <a:noFill/>
          <a:ln w="9525">
            <a:noFill/>
            <a:miter lim="800000"/>
            <a:headEnd/>
            <a:tailEnd/>
          </a:ln>
          <a:effectLst/>
        </p:spPr>
        <p:txBody>
          <a:bodyPr>
            <a:prstTxWarp prst="textNoShape">
              <a:avLst/>
            </a:prstTxWarp>
            <a:spAutoFit/>
          </a:bodyPr>
          <a:lstStyle/>
          <a:p>
            <a:pPr>
              <a:buFontTx/>
              <a:buChar char="•"/>
            </a:pPr>
            <a:r>
              <a:rPr lang="en-US" sz="1000">
                <a:ea typeface="ＭＳ Ｐゴシック" charset="-128"/>
                <a:cs typeface="ＭＳ Ｐゴシック" charset="-128"/>
              </a:rPr>
              <a:t> Runs on iPod/iPhone</a:t>
            </a:r>
          </a:p>
          <a:p>
            <a:pPr>
              <a:buFontTx/>
              <a:buChar char="•"/>
            </a:pPr>
            <a:r>
              <a:rPr lang="en-US" sz="1000">
                <a:ea typeface="ＭＳ Ｐゴシック" charset="-128"/>
                <a:cs typeface="ＭＳ Ｐゴシック" charset="-128"/>
              </a:rPr>
              <a:t> Allows users to upload “posts”</a:t>
            </a:r>
          </a:p>
          <a:p>
            <a:pPr>
              <a:buFontTx/>
              <a:buChar char="•"/>
            </a:pPr>
            <a:r>
              <a:rPr lang="en-US" sz="1000">
                <a:ea typeface="ＭＳ Ｐゴシック" charset="-128"/>
                <a:cs typeface="ＭＳ Ｐゴシック" charset="-128"/>
              </a:rPr>
              <a:t> Other users can pick up “posts” and</a:t>
            </a:r>
            <a:br>
              <a:rPr lang="en-US" sz="1000">
                <a:ea typeface="ＭＳ Ｐゴシック" charset="-128"/>
                <a:cs typeface="ＭＳ Ｐゴシック" charset="-128"/>
              </a:rPr>
            </a:br>
            <a:r>
              <a:rPr lang="en-US" sz="1000">
                <a:ea typeface="ＭＳ Ｐゴシック" charset="-128"/>
                <a:cs typeface="ＭＳ Ｐゴシック" charset="-128"/>
              </a:rPr>
              <a:t>  share their own</a:t>
            </a:r>
          </a:p>
          <a:p>
            <a:pPr>
              <a:buFontTx/>
              <a:buChar char="•"/>
            </a:pPr>
            <a:r>
              <a:rPr lang="en-US" sz="1000">
                <a:ea typeface="ＭＳ Ｐゴシック" charset="-128"/>
                <a:cs typeface="ＭＳ Ｐゴシック" charset="-128"/>
              </a:rPr>
              <a:t> Information on events, etc that they</a:t>
            </a:r>
            <a:br>
              <a:rPr lang="en-US" sz="1000">
                <a:ea typeface="ＭＳ Ｐゴシック" charset="-128"/>
                <a:cs typeface="ＭＳ Ｐゴシック" charset="-128"/>
              </a:rPr>
            </a:br>
            <a:r>
              <a:rPr lang="en-US" sz="1000">
                <a:ea typeface="ＭＳ Ｐゴシック" charset="-128"/>
                <a:cs typeface="ＭＳ Ｐゴシック" charset="-128"/>
              </a:rPr>
              <a:t>  are interested in sharing  </a:t>
            </a:r>
          </a:p>
        </p:txBody>
      </p:sp>
      <p:sp>
        <p:nvSpPr>
          <p:cNvPr id="4236" name="Rectangle 140"/>
          <p:cNvSpPr>
            <a:spLocks noChangeArrowheads="1"/>
          </p:cNvSpPr>
          <p:nvPr/>
        </p:nvSpPr>
        <p:spPr bwMode="auto">
          <a:xfrm>
            <a:off x="4581525" y="2057400"/>
            <a:ext cx="1438275" cy="304800"/>
          </a:xfrm>
          <a:prstGeom prst="rect">
            <a:avLst/>
          </a:prstGeom>
          <a:noFill/>
          <a:ln w="9525">
            <a:noFill/>
            <a:miter lim="800000"/>
            <a:headEnd/>
            <a:tailEnd/>
          </a:ln>
          <a:effectLst/>
        </p:spPr>
        <p:txBody>
          <a:bodyPr wrap="none">
            <a:prstTxWarp prst="textNoShape">
              <a:avLst/>
            </a:prstTxWarp>
            <a:spAutoFit/>
          </a:bodyPr>
          <a:lstStyle/>
          <a:p>
            <a:r>
              <a:rPr lang="en-US" sz="1400">
                <a:solidFill>
                  <a:schemeClr val="accent2"/>
                </a:solidFill>
                <a:ea typeface="ＭＳ Ｐゴシック" charset="-128"/>
                <a:cs typeface="ＭＳ Ｐゴシック" charset="-128"/>
              </a:rPr>
              <a:t>BBS application</a:t>
            </a:r>
          </a:p>
        </p:txBody>
      </p:sp>
      <p:sp>
        <p:nvSpPr>
          <p:cNvPr id="4237" name="Rectangle 141"/>
          <p:cNvSpPr>
            <a:spLocks noChangeArrowheads="1"/>
          </p:cNvSpPr>
          <p:nvPr/>
        </p:nvSpPr>
        <p:spPr bwMode="auto">
          <a:xfrm>
            <a:off x="6934200" y="3946525"/>
            <a:ext cx="2209800" cy="701675"/>
          </a:xfrm>
          <a:prstGeom prst="rect">
            <a:avLst/>
          </a:prstGeom>
          <a:noFill/>
          <a:ln w="9525">
            <a:noFill/>
            <a:miter lim="800000"/>
            <a:headEnd/>
            <a:tailEnd/>
          </a:ln>
          <a:effectLst/>
        </p:spPr>
        <p:txBody>
          <a:bodyPr>
            <a:prstTxWarp prst="textNoShape">
              <a:avLst/>
            </a:prstTxWarp>
            <a:spAutoFit/>
          </a:bodyPr>
          <a:lstStyle/>
          <a:p>
            <a:pPr>
              <a:buFontTx/>
              <a:buChar char="•"/>
            </a:pPr>
            <a:r>
              <a:rPr lang="en-US" sz="1000">
                <a:ea typeface="ＭＳ Ｐゴシック" charset="-128"/>
                <a:cs typeface="ＭＳ Ｐゴシック" charset="-128"/>
              </a:rPr>
              <a:t> Allows users to discover peers</a:t>
            </a:r>
            <a:br>
              <a:rPr lang="en-US" sz="1000">
                <a:ea typeface="ＭＳ Ｐゴシック" charset="-128"/>
                <a:cs typeface="ＭＳ Ｐゴシック" charset="-128"/>
              </a:rPr>
            </a:br>
            <a:r>
              <a:rPr lang="en-US" sz="1000">
                <a:ea typeface="ＭＳ Ｐゴシック" charset="-128"/>
                <a:cs typeface="ＭＳ Ｐゴシック" charset="-128"/>
              </a:rPr>
              <a:t>  in local network and chat</a:t>
            </a:r>
          </a:p>
          <a:p>
            <a:pPr>
              <a:buFontTx/>
              <a:buChar char="•"/>
            </a:pPr>
            <a:r>
              <a:rPr lang="en-US" sz="1000">
                <a:ea typeface="ＭＳ Ｐゴシック" charset="-128"/>
                <a:cs typeface="ＭＳ Ｐゴシック" charset="-128"/>
              </a:rPr>
              <a:t> Rooms can be set up for private</a:t>
            </a:r>
            <a:br>
              <a:rPr lang="en-US" sz="1000">
                <a:ea typeface="ＭＳ Ｐゴシック" charset="-128"/>
                <a:cs typeface="ＭＳ Ｐゴシック" charset="-128"/>
              </a:rPr>
            </a:br>
            <a:r>
              <a:rPr lang="en-US" sz="1000">
                <a:ea typeface="ＭＳ Ｐゴシック" charset="-128"/>
                <a:cs typeface="ＭＳ Ｐゴシック" charset="-128"/>
              </a:rPr>
              <a:t>  chats </a:t>
            </a:r>
          </a:p>
        </p:txBody>
      </p:sp>
      <p:sp>
        <p:nvSpPr>
          <p:cNvPr id="4238" name="Rectangle 142"/>
          <p:cNvSpPr>
            <a:spLocks noChangeArrowheads="1"/>
          </p:cNvSpPr>
          <p:nvPr/>
        </p:nvSpPr>
        <p:spPr bwMode="auto">
          <a:xfrm>
            <a:off x="6900863" y="3549650"/>
            <a:ext cx="1100137" cy="304800"/>
          </a:xfrm>
          <a:prstGeom prst="rect">
            <a:avLst/>
          </a:prstGeom>
          <a:noFill/>
          <a:ln w="9525">
            <a:noFill/>
            <a:miter lim="800000"/>
            <a:headEnd/>
            <a:tailEnd/>
          </a:ln>
          <a:effectLst/>
        </p:spPr>
        <p:txBody>
          <a:bodyPr wrap="none">
            <a:prstTxWarp prst="textNoShape">
              <a:avLst/>
            </a:prstTxWarp>
            <a:spAutoFit/>
          </a:bodyPr>
          <a:lstStyle/>
          <a:p>
            <a:r>
              <a:rPr lang="en-US" sz="1400">
                <a:solidFill>
                  <a:schemeClr val="accent2"/>
                </a:solidFill>
                <a:ea typeface="ＭＳ Ｐゴシック" charset="-128"/>
                <a:cs typeface="ＭＳ Ｐゴシック" charset="-128"/>
              </a:rPr>
              <a:t>Group Chat</a:t>
            </a:r>
          </a:p>
        </p:txBody>
      </p:sp>
      <p:sp>
        <p:nvSpPr>
          <p:cNvPr id="4239" name="Rectangle 143"/>
          <p:cNvSpPr>
            <a:spLocks noChangeArrowheads="1"/>
          </p:cNvSpPr>
          <p:nvPr/>
        </p:nvSpPr>
        <p:spPr bwMode="auto">
          <a:xfrm>
            <a:off x="4608513" y="5165725"/>
            <a:ext cx="2249487" cy="854075"/>
          </a:xfrm>
          <a:prstGeom prst="rect">
            <a:avLst/>
          </a:prstGeom>
          <a:noFill/>
          <a:ln w="9525">
            <a:noFill/>
            <a:miter lim="800000"/>
            <a:headEnd/>
            <a:tailEnd/>
          </a:ln>
          <a:effectLst/>
        </p:spPr>
        <p:txBody>
          <a:bodyPr>
            <a:prstTxWarp prst="textNoShape">
              <a:avLst/>
            </a:prstTxWarp>
            <a:spAutoFit/>
          </a:bodyPr>
          <a:lstStyle/>
          <a:p>
            <a:pPr>
              <a:buFontTx/>
              <a:buChar char="•"/>
            </a:pPr>
            <a:r>
              <a:rPr lang="en-US" sz="1000">
                <a:ea typeface="ＭＳ Ｐゴシック" charset="-128"/>
                <a:cs typeface="ＭＳ Ｐゴシック" charset="-128"/>
              </a:rPr>
              <a:t> Users can share files with each</a:t>
            </a:r>
            <a:br>
              <a:rPr lang="en-US" sz="1000">
                <a:ea typeface="ＭＳ Ｐゴシック" charset="-128"/>
                <a:cs typeface="ＭＳ Ｐゴシック" charset="-128"/>
              </a:rPr>
            </a:br>
            <a:r>
              <a:rPr lang="en-US" sz="1000">
                <a:ea typeface="ＭＳ Ｐゴシック" charset="-128"/>
                <a:cs typeface="ＭＳ Ｐゴシック" charset="-128"/>
              </a:rPr>
              <a:t>  other by dragging and dropping</a:t>
            </a:r>
            <a:br>
              <a:rPr lang="en-US" sz="1000">
                <a:ea typeface="ＭＳ Ｐゴシック" charset="-128"/>
                <a:cs typeface="ＭＳ Ｐゴシック" charset="-128"/>
              </a:rPr>
            </a:br>
            <a:r>
              <a:rPr lang="en-US" sz="1000">
                <a:ea typeface="ＭＳ Ｐゴシック" charset="-128"/>
                <a:cs typeface="ＭＳ Ｐゴシック" charset="-128"/>
              </a:rPr>
              <a:t>   files onto peers’ computers</a:t>
            </a:r>
          </a:p>
          <a:p>
            <a:pPr>
              <a:buFontTx/>
              <a:buChar char="•"/>
            </a:pPr>
            <a:r>
              <a:rPr lang="en-US" sz="1000">
                <a:ea typeface="ＭＳ Ｐゴシック" charset="-128"/>
                <a:cs typeface="ＭＳ Ｐゴシック" charset="-128"/>
              </a:rPr>
              <a:t> Handles peers entering and </a:t>
            </a:r>
            <a:br>
              <a:rPr lang="en-US" sz="1000">
                <a:ea typeface="ＭＳ Ｐゴシック" charset="-128"/>
                <a:cs typeface="ＭＳ Ｐゴシック" charset="-128"/>
              </a:rPr>
            </a:br>
            <a:r>
              <a:rPr lang="en-US" sz="1000">
                <a:ea typeface="ＭＳ Ｐゴシック" charset="-128"/>
                <a:cs typeface="ＭＳ Ｐゴシック" charset="-128"/>
              </a:rPr>
              <a:t>  leaving network</a:t>
            </a:r>
          </a:p>
        </p:txBody>
      </p:sp>
      <p:sp>
        <p:nvSpPr>
          <p:cNvPr id="4240" name="Rectangle 144"/>
          <p:cNvSpPr>
            <a:spLocks noChangeArrowheads="1"/>
          </p:cNvSpPr>
          <p:nvPr/>
        </p:nvSpPr>
        <p:spPr bwMode="auto">
          <a:xfrm>
            <a:off x="4572000" y="4800600"/>
            <a:ext cx="1198563" cy="304800"/>
          </a:xfrm>
          <a:prstGeom prst="rect">
            <a:avLst/>
          </a:prstGeom>
          <a:noFill/>
          <a:ln w="9525">
            <a:noFill/>
            <a:miter lim="800000"/>
            <a:headEnd/>
            <a:tailEnd/>
          </a:ln>
          <a:effectLst/>
        </p:spPr>
        <p:txBody>
          <a:bodyPr wrap="none">
            <a:prstTxWarp prst="textNoShape">
              <a:avLst/>
            </a:prstTxWarp>
            <a:spAutoFit/>
          </a:bodyPr>
          <a:lstStyle/>
          <a:p>
            <a:r>
              <a:rPr lang="en-US" sz="1400" b="1">
                <a:solidFill>
                  <a:schemeClr val="accent2"/>
                </a:solidFill>
                <a:ea typeface="ＭＳ Ｐゴシック" charset="-128"/>
                <a:cs typeface="ＭＳ Ｐゴシック" charset="-128"/>
              </a:rPr>
              <a:t>File Sharing</a:t>
            </a:r>
          </a:p>
        </p:txBody>
      </p:sp>
      <p:sp>
        <p:nvSpPr>
          <p:cNvPr id="4241" name="Rectangle 145"/>
          <p:cNvSpPr>
            <a:spLocks noChangeArrowheads="1"/>
          </p:cNvSpPr>
          <p:nvPr/>
        </p:nvSpPr>
        <p:spPr bwMode="auto">
          <a:xfrm>
            <a:off x="4648200" y="1628775"/>
            <a:ext cx="4191000" cy="428625"/>
          </a:xfrm>
          <a:prstGeom prst="rect">
            <a:avLst/>
          </a:prstGeom>
          <a:solidFill>
            <a:srgbClr val="CCFFFF"/>
          </a:solidFill>
          <a:ln w="9525">
            <a:noFill/>
            <a:miter lim="800000"/>
            <a:headEnd/>
            <a:tailEnd/>
          </a:ln>
          <a:effectLst/>
        </p:spPr>
        <p:txBody>
          <a:bodyPr tIns="91440" bIns="91440">
            <a:prstTxWarp prst="textNoShape">
              <a:avLst/>
            </a:prstTxWarp>
            <a:spAutoFit/>
          </a:bodyPr>
          <a:lstStyle/>
          <a:p>
            <a:pPr algn="ctr"/>
            <a:r>
              <a:rPr lang="en-US" sz="1600" b="1">
                <a:ea typeface="ＭＳ Ｐゴシック" charset="-128"/>
                <a:cs typeface="ＭＳ Ｐゴシック" charset="-128"/>
              </a:rPr>
              <a:t>Applications written using BonAHA </a:t>
            </a:r>
          </a:p>
        </p:txBody>
      </p:sp>
      <p:sp>
        <p:nvSpPr>
          <p:cNvPr id="4245" name="Rectangle 149"/>
          <p:cNvSpPr>
            <a:spLocks noChangeArrowheads="1"/>
          </p:cNvSpPr>
          <p:nvPr/>
        </p:nvSpPr>
        <p:spPr bwMode="auto">
          <a:xfrm>
            <a:off x="4648200" y="6096000"/>
            <a:ext cx="4267200" cy="5334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r>
              <a:rPr lang="en-US" sz="1000" b="1"/>
              <a:t>Papers published: 	</a:t>
            </a:r>
            <a:r>
              <a:rPr lang="en-US" sz="1000"/>
              <a:t>CCNC 2009, NGMAST 2008,</a:t>
            </a:r>
            <a:br>
              <a:rPr lang="en-US" sz="1000"/>
            </a:br>
            <a:r>
              <a:rPr lang="en-US" sz="1000"/>
              <a:t>		CoNEXT student workshop 2007</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Mobility behavior</a:t>
            </a:r>
            <a:endParaRPr lang="en-US" dirty="0"/>
          </a:p>
        </p:txBody>
      </p:sp>
      <p:sp>
        <p:nvSpPr>
          <p:cNvPr id="5" name="Content Placeholder 4"/>
          <p:cNvSpPr>
            <a:spLocks noGrp="1"/>
          </p:cNvSpPr>
          <p:nvPr>
            <p:ph idx="1"/>
          </p:nvPr>
        </p:nvSpPr>
        <p:spPr/>
        <p:txBody>
          <a:bodyPr>
            <a:normAutofit lnSpcReduction="10000"/>
          </a:bodyPr>
          <a:lstStyle/>
          <a:p>
            <a:r>
              <a:rPr lang="en-US" dirty="0" smtClean="0"/>
              <a:t>What are mobility models good for?</a:t>
            </a:r>
            <a:endParaRPr lang="en-US" dirty="0" smtClean="0">
              <a:sym typeface="Wingdings" pitchFamily="2" charset="2"/>
            </a:endParaRPr>
          </a:p>
          <a:p>
            <a:pPr lvl="1"/>
            <a:r>
              <a:rPr lang="en-US" dirty="0" smtClean="0">
                <a:sym typeface="Wingdings" pitchFamily="2" charset="2"/>
              </a:rPr>
              <a:t>Disruption-tolerant (store-move-forward) networks</a:t>
            </a:r>
          </a:p>
          <a:p>
            <a:pPr lvl="1"/>
            <a:r>
              <a:rPr lang="en-US" dirty="0" err="1" smtClean="0">
                <a:sym typeface="Wingdings" pitchFamily="2" charset="2"/>
              </a:rPr>
              <a:t>QoS</a:t>
            </a:r>
            <a:r>
              <a:rPr lang="en-US" dirty="0" smtClean="0">
                <a:sym typeface="Wingdings" pitchFamily="2" charset="2"/>
              </a:rPr>
              <a:t> in cellular networks</a:t>
            </a:r>
          </a:p>
          <a:p>
            <a:r>
              <a:rPr lang="en-US" dirty="0" smtClean="0">
                <a:sym typeface="Wingdings" pitchFamily="2" charset="2"/>
              </a:rPr>
              <a:t>Problem: Current synthetic and trace-based mobility models inadequate</a:t>
            </a:r>
          </a:p>
          <a:p>
            <a:r>
              <a:rPr lang="en-US" dirty="0" smtClean="0">
                <a:sym typeface="Wingdings" pitchFamily="2" charset="2"/>
              </a:rPr>
              <a:t>We are using Sense Network’s traces</a:t>
            </a:r>
          </a:p>
          <a:p>
            <a:pPr lvl="1"/>
            <a:r>
              <a:rPr lang="en-US" dirty="0" smtClean="0"/>
              <a:t>GPS traces of a wide-spectrum of mobile users</a:t>
            </a:r>
          </a:p>
          <a:p>
            <a:pPr lvl="1"/>
            <a:r>
              <a:rPr lang="en-US" dirty="0" err="1" smtClean="0"/>
              <a:t>Citysense</a:t>
            </a:r>
            <a:r>
              <a:rPr lang="en-US" dirty="0" smtClean="0"/>
              <a:t> application</a:t>
            </a:r>
          </a:p>
        </p:txBody>
      </p:sp>
      <p:pic>
        <p:nvPicPr>
          <p:cNvPr id="6" name="Picture 6"/>
          <p:cNvPicPr>
            <a:picLocks noChangeAspect="1" noChangeArrowheads="1"/>
          </p:cNvPicPr>
          <p:nvPr/>
        </p:nvPicPr>
        <p:blipFill>
          <a:blip r:embed="rId2"/>
          <a:srcRect/>
          <a:stretch>
            <a:fillRect/>
          </a:stretch>
        </p:blipFill>
        <p:spPr>
          <a:xfrm>
            <a:off x="34945" y="4575109"/>
            <a:ext cx="1400663" cy="1673291"/>
          </a:xfrm>
          <a:prstGeom prst="rect">
            <a:avLst/>
          </a:prstGeom>
          <a:noFill/>
          <a:ln/>
        </p:spPr>
      </p:pic>
      <p:sp>
        <p:nvSpPr>
          <p:cNvPr id="9" name="TextBox 8"/>
          <p:cNvSpPr txBox="1"/>
          <p:nvPr/>
        </p:nvSpPr>
        <p:spPr>
          <a:xfrm>
            <a:off x="0" y="6593815"/>
            <a:ext cx="1278866" cy="276999"/>
          </a:xfrm>
          <a:prstGeom prst="rect">
            <a:avLst/>
          </a:prstGeom>
          <a:noFill/>
        </p:spPr>
        <p:txBody>
          <a:bodyPr wrap="none" rtlCol="0">
            <a:spAutoFit/>
          </a:bodyPr>
          <a:lstStyle/>
          <a:p>
            <a:r>
              <a:rPr lang="en-US" sz="1200" dirty="0" err="1" smtClean="0">
                <a:solidFill>
                  <a:schemeClr val="accent6">
                    <a:lumMod val="60000"/>
                    <a:lumOff val="40000"/>
                  </a:schemeClr>
                </a:solidFill>
              </a:rPr>
              <a:t>Arezu</a:t>
            </a:r>
            <a:r>
              <a:rPr lang="en-US" sz="1200" dirty="0" smtClean="0">
                <a:solidFill>
                  <a:schemeClr val="accent6">
                    <a:lumMod val="60000"/>
                    <a:lumOff val="40000"/>
                  </a:schemeClr>
                </a:solidFill>
              </a:rPr>
              <a:t> </a:t>
            </a:r>
            <a:r>
              <a:rPr lang="en-US" sz="1200" dirty="0" err="1" smtClean="0">
                <a:solidFill>
                  <a:schemeClr val="accent6">
                    <a:lumMod val="60000"/>
                    <a:lumOff val="40000"/>
                  </a:schemeClr>
                </a:solidFill>
              </a:rPr>
              <a:t>Moghadam</a:t>
            </a:r>
            <a:endParaRPr lang="en-US" sz="1200" dirty="0">
              <a:solidFill>
                <a:schemeClr val="accent6">
                  <a:lumMod val="60000"/>
                  <a:lumOff val="40000"/>
                </a:schemeClr>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915400" cy="1143000"/>
          </a:xfrm>
        </p:spPr>
        <p:txBody>
          <a:bodyPr>
            <a:noAutofit/>
          </a:bodyPr>
          <a:lstStyle/>
          <a:p>
            <a:r>
              <a:rPr lang="en-US" sz="3600" dirty="0" smtClean="0"/>
              <a:t>Periodic Model to Predict User’s next Location</a:t>
            </a:r>
            <a:endParaRPr lang="en-US" sz="3600" dirty="0"/>
          </a:p>
        </p:txBody>
      </p:sp>
      <p:sp>
        <p:nvSpPr>
          <p:cNvPr id="3" name="Content Placeholder 2"/>
          <p:cNvSpPr>
            <a:spLocks noGrp="1"/>
          </p:cNvSpPr>
          <p:nvPr>
            <p:ph idx="1"/>
          </p:nvPr>
        </p:nvSpPr>
        <p:spPr>
          <a:xfrm>
            <a:off x="457200" y="1447800"/>
            <a:ext cx="8229600" cy="4953000"/>
          </a:xfrm>
        </p:spPr>
        <p:txBody>
          <a:bodyPr>
            <a:normAutofit fontScale="92500" lnSpcReduction="10000"/>
          </a:bodyPr>
          <a:lstStyle/>
          <a:p>
            <a:r>
              <a:rPr lang="en-US" dirty="0" smtClean="0"/>
              <a:t>Learning probability distribution of a user’s movement from the training set up to time </a:t>
            </a:r>
            <a:r>
              <a:rPr lang="en-US" i="1" dirty="0" smtClean="0"/>
              <a:t>T</a:t>
            </a:r>
          </a:p>
          <a:p>
            <a:endParaRPr lang="en-US" dirty="0" smtClean="0"/>
          </a:p>
          <a:p>
            <a:r>
              <a:rPr lang="en-US" dirty="0" smtClean="0"/>
              <a:t>Learning user’s pattern by mapping timestamps to hourly timeslots of the week</a:t>
            </a:r>
          </a:p>
          <a:p>
            <a:endParaRPr lang="en-US" dirty="0" smtClean="0"/>
          </a:p>
          <a:p>
            <a:endParaRPr lang="en-US" dirty="0" smtClean="0"/>
          </a:p>
          <a:p>
            <a:endParaRPr lang="en-US" dirty="0" smtClean="0"/>
          </a:p>
          <a:p>
            <a:endParaRPr lang="en-US" dirty="0" smtClean="0"/>
          </a:p>
          <a:p>
            <a:r>
              <a:rPr lang="en-US" dirty="0" smtClean="0"/>
              <a:t>For example timestamp </a:t>
            </a:r>
            <a:r>
              <a:rPr lang="en-US" i="1" dirty="0" smtClean="0"/>
              <a:t>t &gt; T  </a:t>
            </a:r>
            <a:r>
              <a:rPr lang="en-US" dirty="0" smtClean="0"/>
              <a:t>maps to timeslot  </a:t>
            </a:r>
            <a:r>
              <a:rPr lang="en-US" i="1" dirty="0" smtClean="0"/>
              <a:t>j</a:t>
            </a:r>
            <a:endParaRPr lang="en-US" dirty="0"/>
          </a:p>
        </p:txBody>
      </p:sp>
      <p:graphicFrame>
        <p:nvGraphicFramePr>
          <p:cNvPr id="4" name="Object 4"/>
          <p:cNvGraphicFramePr>
            <a:graphicFrameLocks noChangeAspect="1"/>
          </p:cNvGraphicFramePr>
          <p:nvPr/>
        </p:nvGraphicFramePr>
        <p:xfrm>
          <a:off x="1701800" y="2390053"/>
          <a:ext cx="3349625" cy="365125"/>
        </p:xfrm>
        <a:graphic>
          <a:graphicData uri="http://schemas.openxmlformats.org/presentationml/2006/ole">
            <p:oleObj spid="_x0000_s11266" name="Equation" r:id="rId3" imgW="2095200" imgH="228600" progId="Equation.3">
              <p:embed/>
            </p:oleObj>
          </a:graphicData>
        </a:graphic>
      </p:graphicFrame>
      <p:graphicFrame>
        <p:nvGraphicFramePr>
          <p:cNvPr id="5" name="Object 6"/>
          <p:cNvGraphicFramePr>
            <a:graphicFrameLocks noChangeAspect="1"/>
          </p:cNvGraphicFramePr>
          <p:nvPr/>
        </p:nvGraphicFramePr>
        <p:xfrm>
          <a:off x="5791200" y="2362200"/>
          <a:ext cx="314325" cy="339725"/>
        </p:xfrm>
        <a:graphic>
          <a:graphicData uri="http://schemas.openxmlformats.org/presentationml/2006/ole">
            <p:oleObj spid="_x0000_s11267" name="Equation" r:id="rId4" imgW="152280" imgH="164880" progId="Equation.3">
              <p:embed/>
            </p:oleObj>
          </a:graphicData>
        </a:graphic>
      </p:graphicFrame>
      <p:sp>
        <p:nvSpPr>
          <p:cNvPr id="6" name="Text Box 14"/>
          <p:cNvSpPr txBox="1">
            <a:spLocks noChangeArrowheads="1"/>
          </p:cNvSpPr>
          <p:nvPr/>
        </p:nvSpPr>
        <p:spPr bwMode="auto">
          <a:xfrm>
            <a:off x="6096000" y="2362200"/>
            <a:ext cx="756938" cy="338554"/>
          </a:xfrm>
          <a:prstGeom prst="rect">
            <a:avLst/>
          </a:prstGeom>
          <a:noFill/>
          <a:ln w="9525" algn="ctr">
            <a:noFill/>
            <a:miter lim="800000"/>
            <a:headEnd/>
            <a:tailEnd/>
          </a:ln>
          <a:effectLst/>
        </p:spPr>
        <p:txBody>
          <a:bodyPr wrap="none">
            <a:spAutoFit/>
          </a:bodyPr>
          <a:lstStyle/>
          <a:p>
            <a:r>
              <a:rPr lang="en-US" sz="1600" dirty="0" smtClean="0"/>
              <a:t>User  </a:t>
            </a:r>
            <a:r>
              <a:rPr lang="en-US" sz="1600" i="1" dirty="0" smtClean="0"/>
              <a:t>k</a:t>
            </a:r>
            <a:endParaRPr lang="en-US" sz="1600" dirty="0"/>
          </a:p>
        </p:txBody>
      </p:sp>
      <p:grpSp>
        <p:nvGrpSpPr>
          <p:cNvPr id="7" name="Group 49"/>
          <p:cNvGrpSpPr>
            <a:grpSpLocks/>
          </p:cNvGrpSpPr>
          <p:nvPr/>
        </p:nvGrpSpPr>
        <p:grpSpPr bwMode="auto">
          <a:xfrm>
            <a:off x="1676400" y="3886200"/>
            <a:ext cx="5889625" cy="1600200"/>
            <a:chOff x="1090" y="2112"/>
            <a:chExt cx="3710" cy="1008"/>
          </a:xfrm>
        </p:grpSpPr>
        <p:sp>
          <p:nvSpPr>
            <p:cNvPr id="8" name="Line 17"/>
            <p:cNvSpPr>
              <a:spLocks noChangeShapeType="1"/>
            </p:cNvSpPr>
            <p:nvPr/>
          </p:nvSpPr>
          <p:spPr bwMode="auto">
            <a:xfrm>
              <a:off x="1186" y="2736"/>
              <a:ext cx="3600" cy="0"/>
            </a:xfrm>
            <a:prstGeom prst="line">
              <a:avLst/>
            </a:prstGeom>
            <a:noFill/>
            <a:ln w="38100">
              <a:solidFill>
                <a:srgbClr val="339966"/>
              </a:solidFill>
              <a:round/>
              <a:headEnd/>
              <a:tailEnd type="triangle" w="med" len="med"/>
            </a:ln>
            <a:effectLst/>
          </p:spPr>
          <p:txBody>
            <a:bodyPr/>
            <a:lstStyle/>
            <a:p>
              <a:endParaRPr lang="en-US"/>
            </a:p>
          </p:txBody>
        </p:sp>
        <p:sp>
          <p:nvSpPr>
            <p:cNvPr id="9" name="Line 18"/>
            <p:cNvSpPr>
              <a:spLocks noChangeShapeType="1"/>
            </p:cNvSpPr>
            <p:nvPr/>
          </p:nvSpPr>
          <p:spPr bwMode="auto">
            <a:xfrm>
              <a:off x="1186" y="2688"/>
              <a:ext cx="0" cy="96"/>
            </a:xfrm>
            <a:prstGeom prst="line">
              <a:avLst/>
            </a:prstGeom>
            <a:noFill/>
            <a:ln w="38100">
              <a:solidFill>
                <a:srgbClr val="339966"/>
              </a:solidFill>
              <a:round/>
              <a:headEnd/>
              <a:tailEnd/>
            </a:ln>
            <a:effectLst/>
          </p:spPr>
          <p:txBody>
            <a:bodyPr/>
            <a:lstStyle/>
            <a:p>
              <a:endParaRPr lang="en-US"/>
            </a:p>
          </p:txBody>
        </p:sp>
        <p:sp>
          <p:nvSpPr>
            <p:cNvPr id="10" name="Line 19"/>
            <p:cNvSpPr>
              <a:spLocks noChangeShapeType="1"/>
            </p:cNvSpPr>
            <p:nvPr/>
          </p:nvSpPr>
          <p:spPr bwMode="auto">
            <a:xfrm>
              <a:off x="1426" y="2688"/>
              <a:ext cx="0" cy="96"/>
            </a:xfrm>
            <a:prstGeom prst="line">
              <a:avLst/>
            </a:prstGeom>
            <a:noFill/>
            <a:ln w="38100">
              <a:solidFill>
                <a:srgbClr val="339966"/>
              </a:solidFill>
              <a:round/>
              <a:headEnd/>
              <a:tailEnd/>
            </a:ln>
            <a:effectLst/>
          </p:spPr>
          <p:txBody>
            <a:bodyPr/>
            <a:lstStyle/>
            <a:p>
              <a:endParaRPr lang="en-US"/>
            </a:p>
          </p:txBody>
        </p:sp>
        <p:sp>
          <p:nvSpPr>
            <p:cNvPr id="11" name="Line 20"/>
            <p:cNvSpPr>
              <a:spLocks noChangeShapeType="1"/>
            </p:cNvSpPr>
            <p:nvPr/>
          </p:nvSpPr>
          <p:spPr bwMode="auto">
            <a:xfrm>
              <a:off x="1666" y="2688"/>
              <a:ext cx="0" cy="96"/>
            </a:xfrm>
            <a:prstGeom prst="line">
              <a:avLst/>
            </a:prstGeom>
            <a:noFill/>
            <a:ln w="38100">
              <a:solidFill>
                <a:srgbClr val="339966"/>
              </a:solidFill>
              <a:round/>
              <a:headEnd/>
              <a:tailEnd/>
            </a:ln>
            <a:effectLst/>
          </p:spPr>
          <p:txBody>
            <a:bodyPr/>
            <a:lstStyle/>
            <a:p>
              <a:endParaRPr lang="en-US"/>
            </a:p>
          </p:txBody>
        </p:sp>
        <p:sp>
          <p:nvSpPr>
            <p:cNvPr id="12" name="Line 21"/>
            <p:cNvSpPr>
              <a:spLocks noChangeShapeType="1"/>
            </p:cNvSpPr>
            <p:nvPr/>
          </p:nvSpPr>
          <p:spPr bwMode="auto">
            <a:xfrm>
              <a:off x="1906" y="2688"/>
              <a:ext cx="0" cy="96"/>
            </a:xfrm>
            <a:prstGeom prst="line">
              <a:avLst/>
            </a:prstGeom>
            <a:noFill/>
            <a:ln w="38100">
              <a:solidFill>
                <a:srgbClr val="339966"/>
              </a:solidFill>
              <a:round/>
              <a:headEnd/>
              <a:tailEnd/>
            </a:ln>
            <a:effectLst/>
          </p:spPr>
          <p:txBody>
            <a:bodyPr/>
            <a:lstStyle/>
            <a:p>
              <a:endParaRPr lang="en-US"/>
            </a:p>
          </p:txBody>
        </p:sp>
        <p:sp>
          <p:nvSpPr>
            <p:cNvPr id="13" name="Line 22"/>
            <p:cNvSpPr>
              <a:spLocks noChangeShapeType="1"/>
            </p:cNvSpPr>
            <p:nvPr/>
          </p:nvSpPr>
          <p:spPr bwMode="auto">
            <a:xfrm>
              <a:off x="2386" y="2688"/>
              <a:ext cx="0" cy="96"/>
            </a:xfrm>
            <a:prstGeom prst="line">
              <a:avLst/>
            </a:prstGeom>
            <a:noFill/>
            <a:ln w="38100">
              <a:solidFill>
                <a:srgbClr val="339966"/>
              </a:solidFill>
              <a:round/>
              <a:headEnd/>
              <a:tailEnd/>
            </a:ln>
            <a:effectLst/>
          </p:spPr>
          <p:txBody>
            <a:bodyPr/>
            <a:lstStyle/>
            <a:p>
              <a:endParaRPr lang="en-US"/>
            </a:p>
          </p:txBody>
        </p:sp>
        <p:sp>
          <p:nvSpPr>
            <p:cNvPr id="14" name="Line 23"/>
            <p:cNvSpPr>
              <a:spLocks noChangeShapeType="1"/>
            </p:cNvSpPr>
            <p:nvPr/>
          </p:nvSpPr>
          <p:spPr bwMode="auto">
            <a:xfrm>
              <a:off x="2626" y="2688"/>
              <a:ext cx="0" cy="96"/>
            </a:xfrm>
            <a:prstGeom prst="line">
              <a:avLst/>
            </a:prstGeom>
            <a:noFill/>
            <a:ln w="38100">
              <a:solidFill>
                <a:srgbClr val="339966"/>
              </a:solidFill>
              <a:round/>
              <a:headEnd/>
              <a:tailEnd/>
            </a:ln>
            <a:effectLst/>
          </p:spPr>
          <p:txBody>
            <a:bodyPr/>
            <a:lstStyle/>
            <a:p>
              <a:endParaRPr lang="en-US"/>
            </a:p>
          </p:txBody>
        </p:sp>
        <p:sp>
          <p:nvSpPr>
            <p:cNvPr id="15" name="Line 24"/>
            <p:cNvSpPr>
              <a:spLocks noChangeShapeType="1"/>
            </p:cNvSpPr>
            <p:nvPr/>
          </p:nvSpPr>
          <p:spPr bwMode="auto">
            <a:xfrm>
              <a:off x="2866" y="2688"/>
              <a:ext cx="0" cy="96"/>
            </a:xfrm>
            <a:prstGeom prst="line">
              <a:avLst/>
            </a:prstGeom>
            <a:noFill/>
            <a:ln w="38100">
              <a:solidFill>
                <a:srgbClr val="339966"/>
              </a:solidFill>
              <a:round/>
              <a:headEnd/>
              <a:tailEnd/>
            </a:ln>
            <a:effectLst/>
          </p:spPr>
          <p:txBody>
            <a:bodyPr/>
            <a:lstStyle/>
            <a:p>
              <a:endParaRPr lang="en-US"/>
            </a:p>
          </p:txBody>
        </p:sp>
        <p:sp>
          <p:nvSpPr>
            <p:cNvPr id="16" name="Line 25"/>
            <p:cNvSpPr>
              <a:spLocks noChangeShapeType="1"/>
            </p:cNvSpPr>
            <p:nvPr/>
          </p:nvSpPr>
          <p:spPr bwMode="auto">
            <a:xfrm>
              <a:off x="3106" y="2688"/>
              <a:ext cx="0" cy="96"/>
            </a:xfrm>
            <a:prstGeom prst="line">
              <a:avLst/>
            </a:prstGeom>
            <a:noFill/>
            <a:ln w="38100">
              <a:solidFill>
                <a:srgbClr val="339966"/>
              </a:solidFill>
              <a:round/>
              <a:headEnd/>
              <a:tailEnd/>
            </a:ln>
            <a:effectLst/>
          </p:spPr>
          <p:txBody>
            <a:bodyPr/>
            <a:lstStyle/>
            <a:p>
              <a:endParaRPr lang="en-US"/>
            </a:p>
          </p:txBody>
        </p:sp>
        <p:sp>
          <p:nvSpPr>
            <p:cNvPr id="17" name="Line 26"/>
            <p:cNvSpPr>
              <a:spLocks noChangeShapeType="1"/>
            </p:cNvSpPr>
            <p:nvPr/>
          </p:nvSpPr>
          <p:spPr bwMode="auto">
            <a:xfrm>
              <a:off x="2146" y="2688"/>
              <a:ext cx="0" cy="96"/>
            </a:xfrm>
            <a:prstGeom prst="line">
              <a:avLst/>
            </a:prstGeom>
            <a:noFill/>
            <a:ln w="38100">
              <a:solidFill>
                <a:srgbClr val="339966"/>
              </a:solidFill>
              <a:round/>
              <a:headEnd/>
              <a:tailEnd/>
            </a:ln>
            <a:effectLst/>
          </p:spPr>
          <p:txBody>
            <a:bodyPr/>
            <a:lstStyle/>
            <a:p>
              <a:endParaRPr lang="en-US"/>
            </a:p>
          </p:txBody>
        </p:sp>
        <p:sp>
          <p:nvSpPr>
            <p:cNvPr id="18" name="Text Box 30"/>
            <p:cNvSpPr txBox="1">
              <a:spLocks noChangeArrowheads="1"/>
            </p:cNvSpPr>
            <p:nvPr/>
          </p:nvSpPr>
          <p:spPr bwMode="auto">
            <a:xfrm>
              <a:off x="1090" y="2496"/>
              <a:ext cx="178" cy="192"/>
            </a:xfrm>
            <a:prstGeom prst="rect">
              <a:avLst/>
            </a:prstGeom>
            <a:noFill/>
            <a:ln w="9525" algn="ctr">
              <a:noFill/>
              <a:miter lim="800000"/>
              <a:headEnd/>
              <a:tailEnd/>
            </a:ln>
            <a:effectLst/>
          </p:spPr>
          <p:txBody>
            <a:bodyPr wrap="none">
              <a:spAutoFit/>
            </a:bodyPr>
            <a:lstStyle/>
            <a:p>
              <a:r>
                <a:rPr lang="en-US" sz="1400" b="1">
                  <a:solidFill>
                    <a:srgbClr val="339966"/>
                  </a:solidFill>
                </a:rPr>
                <a:t>0</a:t>
              </a:r>
            </a:p>
          </p:txBody>
        </p:sp>
        <p:sp>
          <p:nvSpPr>
            <p:cNvPr id="19" name="Text Box 31"/>
            <p:cNvSpPr txBox="1">
              <a:spLocks noChangeArrowheads="1"/>
            </p:cNvSpPr>
            <p:nvPr/>
          </p:nvSpPr>
          <p:spPr bwMode="auto">
            <a:xfrm>
              <a:off x="1337" y="2496"/>
              <a:ext cx="178" cy="192"/>
            </a:xfrm>
            <a:prstGeom prst="rect">
              <a:avLst/>
            </a:prstGeom>
            <a:noFill/>
            <a:ln w="9525" algn="ctr">
              <a:noFill/>
              <a:miter lim="800000"/>
              <a:headEnd/>
              <a:tailEnd/>
            </a:ln>
            <a:effectLst/>
          </p:spPr>
          <p:txBody>
            <a:bodyPr wrap="none">
              <a:spAutoFit/>
            </a:bodyPr>
            <a:lstStyle/>
            <a:p>
              <a:r>
                <a:rPr lang="en-US" sz="1400" b="1">
                  <a:solidFill>
                    <a:srgbClr val="339966"/>
                  </a:solidFill>
                </a:rPr>
                <a:t>1</a:t>
              </a:r>
            </a:p>
          </p:txBody>
        </p:sp>
        <p:sp>
          <p:nvSpPr>
            <p:cNvPr id="20" name="Text Box 32"/>
            <p:cNvSpPr txBox="1">
              <a:spLocks noChangeArrowheads="1"/>
            </p:cNvSpPr>
            <p:nvPr/>
          </p:nvSpPr>
          <p:spPr bwMode="auto">
            <a:xfrm>
              <a:off x="1570" y="2496"/>
              <a:ext cx="178" cy="192"/>
            </a:xfrm>
            <a:prstGeom prst="rect">
              <a:avLst/>
            </a:prstGeom>
            <a:noFill/>
            <a:ln w="9525" algn="ctr">
              <a:noFill/>
              <a:miter lim="800000"/>
              <a:headEnd/>
              <a:tailEnd/>
            </a:ln>
            <a:effectLst/>
          </p:spPr>
          <p:txBody>
            <a:bodyPr wrap="none">
              <a:spAutoFit/>
            </a:bodyPr>
            <a:lstStyle/>
            <a:p>
              <a:r>
                <a:rPr lang="en-US" sz="1400" b="1">
                  <a:solidFill>
                    <a:srgbClr val="339966"/>
                  </a:solidFill>
                </a:rPr>
                <a:t>2</a:t>
              </a:r>
            </a:p>
          </p:txBody>
        </p:sp>
        <p:sp>
          <p:nvSpPr>
            <p:cNvPr id="21" name="Text Box 33"/>
            <p:cNvSpPr txBox="1">
              <a:spLocks noChangeArrowheads="1"/>
            </p:cNvSpPr>
            <p:nvPr/>
          </p:nvSpPr>
          <p:spPr bwMode="auto">
            <a:xfrm>
              <a:off x="1810" y="2496"/>
              <a:ext cx="178" cy="192"/>
            </a:xfrm>
            <a:prstGeom prst="rect">
              <a:avLst/>
            </a:prstGeom>
            <a:noFill/>
            <a:ln w="9525" algn="ctr">
              <a:noFill/>
              <a:miter lim="800000"/>
              <a:headEnd/>
              <a:tailEnd/>
            </a:ln>
            <a:effectLst/>
          </p:spPr>
          <p:txBody>
            <a:bodyPr wrap="none">
              <a:spAutoFit/>
            </a:bodyPr>
            <a:lstStyle/>
            <a:p>
              <a:r>
                <a:rPr lang="en-US" sz="1400" b="1">
                  <a:solidFill>
                    <a:srgbClr val="339966"/>
                  </a:solidFill>
                </a:rPr>
                <a:t>3</a:t>
              </a:r>
            </a:p>
          </p:txBody>
        </p:sp>
        <p:sp>
          <p:nvSpPr>
            <p:cNvPr id="22" name="Text Box 34"/>
            <p:cNvSpPr txBox="1">
              <a:spLocks noChangeArrowheads="1"/>
            </p:cNvSpPr>
            <p:nvPr/>
          </p:nvSpPr>
          <p:spPr bwMode="auto">
            <a:xfrm>
              <a:off x="2050" y="2496"/>
              <a:ext cx="178" cy="192"/>
            </a:xfrm>
            <a:prstGeom prst="rect">
              <a:avLst/>
            </a:prstGeom>
            <a:noFill/>
            <a:ln w="9525" algn="ctr">
              <a:noFill/>
              <a:miter lim="800000"/>
              <a:headEnd/>
              <a:tailEnd/>
            </a:ln>
            <a:effectLst/>
          </p:spPr>
          <p:txBody>
            <a:bodyPr wrap="none">
              <a:spAutoFit/>
            </a:bodyPr>
            <a:lstStyle/>
            <a:p>
              <a:r>
                <a:rPr lang="en-US" sz="1400" b="1">
                  <a:solidFill>
                    <a:srgbClr val="339966"/>
                  </a:solidFill>
                </a:rPr>
                <a:t>4</a:t>
              </a:r>
            </a:p>
          </p:txBody>
        </p:sp>
        <p:sp>
          <p:nvSpPr>
            <p:cNvPr id="23" name="Text Box 35"/>
            <p:cNvSpPr txBox="1">
              <a:spLocks noChangeArrowheads="1"/>
            </p:cNvSpPr>
            <p:nvPr/>
          </p:nvSpPr>
          <p:spPr bwMode="auto">
            <a:xfrm>
              <a:off x="2544" y="2496"/>
              <a:ext cx="178" cy="192"/>
            </a:xfrm>
            <a:prstGeom prst="rect">
              <a:avLst/>
            </a:prstGeom>
            <a:noFill/>
            <a:ln w="9525" algn="ctr">
              <a:noFill/>
              <a:miter lim="800000"/>
              <a:headEnd/>
              <a:tailEnd/>
            </a:ln>
            <a:effectLst/>
          </p:spPr>
          <p:txBody>
            <a:bodyPr wrap="none">
              <a:spAutoFit/>
            </a:bodyPr>
            <a:lstStyle/>
            <a:p>
              <a:r>
                <a:rPr lang="en-US" sz="1400" b="1">
                  <a:solidFill>
                    <a:srgbClr val="339966"/>
                  </a:solidFill>
                </a:rPr>
                <a:t>6</a:t>
              </a:r>
            </a:p>
          </p:txBody>
        </p:sp>
        <p:sp>
          <p:nvSpPr>
            <p:cNvPr id="24" name="Text Box 36"/>
            <p:cNvSpPr txBox="1">
              <a:spLocks noChangeArrowheads="1"/>
            </p:cNvSpPr>
            <p:nvPr/>
          </p:nvSpPr>
          <p:spPr bwMode="auto">
            <a:xfrm>
              <a:off x="2784" y="2496"/>
              <a:ext cx="178" cy="192"/>
            </a:xfrm>
            <a:prstGeom prst="rect">
              <a:avLst/>
            </a:prstGeom>
            <a:noFill/>
            <a:ln w="9525" algn="ctr">
              <a:noFill/>
              <a:miter lim="800000"/>
              <a:headEnd/>
              <a:tailEnd/>
            </a:ln>
            <a:effectLst/>
          </p:spPr>
          <p:txBody>
            <a:bodyPr wrap="none">
              <a:spAutoFit/>
            </a:bodyPr>
            <a:lstStyle/>
            <a:p>
              <a:r>
                <a:rPr lang="en-US" sz="1400" b="1">
                  <a:solidFill>
                    <a:srgbClr val="339966"/>
                  </a:solidFill>
                </a:rPr>
                <a:t>7</a:t>
              </a:r>
            </a:p>
          </p:txBody>
        </p:sp>
        <p:sp>
          <p:nvSpPr>
            <p:cNvPr id="25" name="Text Box 37"/>
            <p:cNvSpPr txBox="1">
              <a:spLocks noChangeArrowheads="1"/>
            </p:cNvSpPr>
            <p:nvPr/>
          </p:nvSpPr>
          <p:spPr bwMode="auto">
            <a:xfrm>
              <a:off x="4498" y="2496"/>
              <a:ext cx="302" cy="192"/>
            </a:xfrm>
            <a:prstGeom prst="rect">
              <a:avLst/>
            </a:prstGeom>
            <a:noFill/>
            <a:ln w="9525" algn="ctr">
              <a:noFill/>
              <a:miter lim="800000"/>
              <a:headEnd/>
              <a:tailEnd/>
            </a:ln>
            <a:effectLst/>
          </p:spPr>
          <p:txBody>
            <a:bodyPr wrap="none">
              <a:spAutoFit/>
            </a:bodyPr>
            <a:lstStyle/>
            <a:p>
              <a:r>
                <a:rPr lang="en-US" sz="1400" b="1">
                  <a:solidFill>
                    <a:srgbClr val="339966"/>
                  </a:solidFill>
                </a:rPr>
                <a:t>168</a:t>
              </a:r>
            </a:p>
          </p:txBody>
        </p:sp>
        <p:sp>
          <p:nvSpPr>
            <p:cNvPr id="26" name="Text Box 38"/>
            <p:cNvSpPr txBox="1">
              <a:spLocks noChangeArrowheads="1"/>
            </p:cNvSpPr>
            <p:nvPr/>
          </p:nvSpPr>
          <p:spPr bwMode="auto">
            <a:xfrm>
              <a:off x="2304" y="2496"/>
              <a:ext cx="178" cy="192"/>
            </a:xfrm>
            <a:prstGeom prst="rect">
              <a:avLst/>
            </a:prstGeom>
            <a:noFill/>
            <a:ln w="9525" algn="ctr">
              <a:noFill/>
              <a:miter lim="800000"/>
              <a:headEnd/>
              <a:tailEnd/>
            </a:ln>
            <a:effectLst/>
          </p:spPr>
          <p:txBody>
            <a:bodyPr wrap="none">
              <a:spAutoFit/>
            </a:bodyPr>
            <a:lstStyle/>
            <a:p>
              <a:r>
                <a:rPr lang="en-US" sz="1400" b="1">
                  <a:solidFill>
                    <a:srgbClr val="339966"/>
                  </a:solidFill>
                </a:rPr>
                <a:t>5</a:t>
              </a:r>
            </a:p>
          </p:txBody>
        </p:sp>
        <p:sp>
          <p:nvSpPr>
            <p:cNvPr id="27" name="Text Box 39"/>
            <p:cNvSpPr txBox="1">
              <a:spLocks noChangeArrowheads="1"/>
            </p:cNvSpPr>
            <p:nvPr/>
          </p:nvSpPr>
          <p:spPr bwMode="auto">
            <a:xfrm>
              <a:off x="3010" y="2496"/>
              <a:ext cx="178" cy="192"/>
            </a:xfrm>
            <a:prstGeom prst="rect">
              <a:avLst/>
            </a:prstGeom>
            <a:noFill/>
            <a:ln w="9525" algn="ctr">
              <a:noFill/>
              <a:miter lim="800000"/>
              <a:headEnd/>
              <a:tailEnd/>
            </a:ln>
            <a:effectLst/>
          </p:spPr>
          <p:txBody>
            <a:bodyPr wrap="none">
              <a:spAutoFit/>
            </a:bodyPr>
            <a:lstStyle/>
            <a:p>
              <a:r>
                <a:rPr lang="en-US" sz="1400" b="1">
                  <a:solidFill>
                    <a:srgbClr val="339966"/>
                  </a:solidFill>
                </a:rPr>
                <a:t>8</a:t>
              </a:r>
            </a:p>
          </p:txBody>
        </p:sp>
        <p:sp>
          <p:nvSpPr>
            <p:cNvPr id="28" name="Line 40"/>
            <p:cNvSpPr>
              <a:spLocks noChangeShapeType="1"/>
            </p:cNvSpPr>
            <p:nvPr/>
          </p:nvSpPr>
          <p:spPr bwMode="auto">
            <a:xfrm>
              <a:off x="4642" y="2688"/>
              <a:ext cx="0" cy="96"/>
            </a:xfrm>
            <a:prstGeom prst="line">
              <a:avLst/>
            </a:prstGeom>
            <a:noFill/>
            <a:ln w="38100">
              <a:solidFill>
                <a:srgbClr val="339966"/>
              </a:solidFill>
              <a:round/>
              <a:headEnd/>
              <a:tailEnd/>
            </a:ln>
            <a:effectLst/>
          </p:spPr>
          <p:txBody>
            <a:bodyPr/>
            <a:lstStyle/>
            <a:p>
              <a:endParaRPr lang="en-US"/>
            </a:p>
          </p:txBody>
        </p:sp>
        <p:sp>
          <p:nvSpPr>
            <p:cNvPr id="29" name="Text Box 41"/>
            <p:cNvSpPr txBox="1">
              <a:spLocks noChangeArrowheads="1"/>
            </p:cNvSpPr>
            <p:nvPr/>
          </p:nvSpPr>
          <p:spPr bwMode="auto">
            <a:xfrm>
              <a:off x="2698" y="2928"/>
              <a:ext cx="408" cy="192"/>
            </a:xfrm>
            <a:prstGeom prst="rect">
              <a:avLst/>
            </a:prstGeom>
            <a:noFill/>
            <a:ln w="9525" algn="ctr">
              <a:noFill/>
              <a:miter lim="800000"/>
              <a:headEnd/>
              <a:tailEnd/>
            </a:ln>
            <a:effectLst/>
          </p:spPr>
          <p:txBody>
            <a:bodyPr wrap="none">
              <a:spAutoFit/>
            </a:bodyPr>
            <a:lstStyle/>
            <a:p>
              <a:r>
                <a:rPr lang="en-US" sz="1400" b="1">
                  <a:solidFill>
                    <a:srgbClr val="339966"/>
                  </a:solidFill>
                </a:rPr>
                <a:t>Week</a:t>
              </a:r>
            </a:p>
          </p:txBody>
        </p:sp>
        <p:sp>
          <p:nvSpPr>
            <p:cNvPr id="30" name="Text Box 43"/>
            <p:cNvSpPr txBox="1">
              <a:spLocks noChangeArrowheads="1"/>
            </p:cNvSpPr>
            <p:nvPr/>
          </p:nvSpPr>
          <p:spPr bwMode="auto">
            <a:xfrm>
              <a:off x="1536" y="2112"/>
              <a:ext cx="737" cy="192"/>
            </a:xfrm>
            <a:prstGeom prst="rect">
              <a:avLst/>
            </a:prstGeom>
            <a:noFill/>
            <a:ln w="9525" algn="ctr">
              <a:noFill/>
              <a:miter lim="800000"/>
              <a:headEnd/>
              <a:tailEnd/>
            </a:ln>
            <a:effectLst/>
          </p:spPr>
          <p:txBody>
            <a:bodyPr wrap="none">
              <a:spAutoFit/>
            </a:bodyPr>
            <a:lstStyle/>
            <a:p>
              <a:r>
                <a:rPr lang="en-US" sz="1400" b="1"/>
                <a:t>timestamp </a:t>
              </a:r>
              <a:r>
                <a:rPr lang="en-US" sz="1400" b="1" i="1"/>
                <a:t>i</a:t>
              </a:r>
              <a:endParaRPr lang="en-US" sz="1400" b="1"/>
            </a:p>
          </p:txBody>
        </p:sp>
        <p:sp>
          <p:nvSpPr>
            <p:cNvPr id="31" name="Freeform 44"/>
            <p:cNvSpPr>
              <a:spLocks/>
            </p:cNvSpPr>
            <p:nvPr/>
          </p:nvSpPr>
          <p:spPr bwMode="auto">
            <a:xfrm>
              <a:off x="2256" y="2208"/>
              <a:ext cx="480" cy="336"/>
            </a:xfrm>
            <a:custGeom>
              <a:avLst/>
              <a:gdLst/>
              <a:ahLst/>
              <a:cxnLst>
                <a:cxn ang="0">
                  <a:pos x="0" y="16"/>
                </a:cxn>
                <a:cxn ang="0">
                  <a:pos x="288" y="16"/>
                </a:cxn>
                <a:cxn ang="0">
                  <a:pos x="384" y="112"/>
                </a:cxn>
                <a:cxn ang="0">
                  <a:pos x="480" y="352"/>
                </a:cxn>
              </a:cxnLst>
              <a:rect l="0" t="0" r="r" b="b"/>
              <a:pathLst>
                <a:path w="480" h="352">
                  <a:moveTo>
                    <a:pt x="0" y="16"/>
                  </a:moveTo>
                  <a:cubicBezTo>
                    <a:pt x="112" y="8"/>
                    <a:pt x="224" y="0"/>
                    <a:pt x="288" y="16"/>
                  </a:cubicBezTo>
                  <a:cubicBezTo>
                    <a:pt x="352" y="32"/>
                    <a:pt x="352" y="56"/>
                    <a:pt x="384" y="112"/>
                  </a:cubicBezTo>
                  <a:cubicBezTo>
                    <a:pt x="416" y="168"/>
                    <a:pt x="448" y="260"/>
                    <a:pt x="480" y="352"/>
                  </a:cubicBezTo>
                </a:path>
              </a:pathLst>
            </a:custGeom>
            <a:noFill/>
            <a:ln w="38100" cap="flat" cmpd="sng">
              <a:solidFill>
                <a:srgbClr val="000000"/>
              </a:solidFill>
              <a:prstDash val="solid"/>
              <a:round/>
              <a:headEnd/>
              <a:tailEnd type="stealth" w="med" len="med"/>
            </a:ln>
            <a:effectLst/>
          </p:spPr>
          <p:txBody>
            <a:bodyPr/>
            <a:lstStyle/>
            <a:p>
              <a:endParaRPr lang="en-US"/>
            </a:p>
          </p:txBody>
        </p:sp>
        <p:sp>
          <p:nvSpPr>
            <p:cNvPr id="32" name="Line 45"/>
            <p:cNvSpPr>
              <a:spLocks noChangeShapeType="1"/>
            </p:cNvSpPr>
            <p:nvPr/>
          </p:nvSpPr>
          <p:spPr bwMode="auto">
            <a:xfrm>
              <a:off x="3648" y="2688"/>
              <a:ext cx="0" cy="96"/>
            </a:xfrm>
            <a:prstGeom prst="line">
              <a:avLst/>
            </a:prstGeom>
            <a:noFill/>
            <a:ln w="38100">
              <a:solidFill>
                <a:srgbClr val="339966"/>
              </a:solidFill>
              <a:round/>
              <a:headEnd/>
              <a:tailEnd/>
            </a:ln>
            <a:effectLst/>
          </p:spPr>
          <p:txBody>
            <a:bodyPr/>
            <a:lstStyle/>
            <a:p>
              <a:endParaRPr lang="en-US"/>
            </a:p>
          </p:txBody>
        </p:sp>
        <p:sp>
          <p:nvSpPr>
            <p:cNvPr id="33" name="Line 46"/>
            <p:cNvSpPr>
              <a:spLocks noChangeShapeType="1"/>
            </p:cNvSpPr>
            <p:nvPr/>
          </p:nvSpPr>
          <p:spPr bwMode="auto">
            <a:xfrm>
              <a:off x="3888" y="2688"/>
              <a:ext cx="0" cy="96"/>
            </a:xfrm>
            <a:prstGeom prst="line">
              <a:avLst/>
            </a:prstGeom>
            <a:noFill/>
            <a:ln w="38100">
              <a:solidFill>
                <a:srgbClr val="339966"/>
              </a:solidFill>
              <a:round/>
              <a:headEnd/>
              <a:tailEnd/>
            </a:ln>
            <a:effectLst/>
          </p:spPr>
          <p:txBody>
            <a:bodyPr/>
            <a:lstStyle/>
            <a:p>
              <a:endParaRPr lang="en-US"/>
            </a:p>
          </p:txBody>
        </p:sp>
        <p:sp>
          <p:nvSpPr>
            <p:cNvPr id="34" name="Text Box 47"/>
            <p:cNvSpPr txBox="1">
              <a:spLocks noChangeArrowheads="1"/>
            </p:cNvSpPr>
            <p:nvPr/>
          </p:nvSpPr>
          <p:spPr bwMode="auto">
            <a:xfrm>
              <a:off x="3582" y="2496"/>
              <a:ext cx="147" cy="192"/>
            </a:xfrm>
            <a:prstGeom prst="rect">
              <a:avLst/>
            </a:prstGeom>
            <a:noFill/>
            <a:ln w="9525" algn="ctr">
              <a:noFill/>
              <a:miter lim="800000"/>
              <a:headEnd/>
              <a:tailEnd/>
            </a:ln>
            <a:effectLst/>
          </p:spPr>
          <p:txBody>
            <a:bodyPr wrap="none">
              <a:spAutoFit/>
            </a:bodyPr>
            <a:lstStyle/>
            <a:p>
              <a:r>
                <a:rPr lang="en-US" sz="1400" b="1">
                  <a:solidFill>
                    <a:srgbClr val="339966"/>
                  </a:solidFill>
                </a:rPr>
                <a:t>j</a:t>
              </a:r>
            </a:p>
          </p:txBody>
        </p:sp>
        <p:sp>
          <p:nvSpPr>
            <p:cNvPr id="35" name="Text Box 48"/>
            <p:cNvSpPr txBox="1">
              <a:spLocks noChangeArrowheads="1"/>
            </p:cNvSpPr>
            <p:nvPr/>
          </p:nvSpPr>
          <p:spPr bwMode="auto">
            <a:xfrm>
              <a:off x="3758" y="2496"/>
              <a:ext cx="274" cy="192"/>
            </a:xfrm>
            <a:prstGeom prst="rect">
              <a:avLst/>
            </a:prstGeom>
            <a:noFill/>
            <a:ln w="9525" algn="ctr">
              <a:noFill/>
              <a:miter lim="800000"/>
              <a:headEnd/>
              <a:tailEnd/>
            </a:ln>
            <a:effectLst/>
          </p:spPr>
          <p:txBody>
            <a:bodyPr wrap="none">
              <a:spAutoFit/>
            </a:bodyPr>
            <a:lstStyle/>
            <a:p>
              <a:r>
                <a:rPr lang="en-US" sz="1400" b="1">
                  <a:solidFill>
                    <a:srgbClr val="339966"/>
                  </a:solidFill>
                </a:rPr>
                <a:t>j+1</a:t>
              </a:r>
            </a:p>
          </p:txBody>
        </p:sp>
      </p:grpSp>
      <p:sp>
        <p:nvSpPr>
          <p:cNvPr id="36" name="Text Box 50"/>
          <p:cNvSpPr txBox="1">
            <a:spLocks noChangeArrowheads="1"/>
          </p:cNvSpPr>
          <p:nvPr/>
        </p:nvSpPr>
        <p:spPr bwMode="auto">
          <a:xfrm>
            <a:off x="6267450" y="5537200"/>
            <a:ext cx="268288" cy="396875"/>
          </a:xfrm>
          <a:prstGeom prst="rect">
            <a:avLst/>
          </a:prstGeom>
          <a:noFill/>
          <a:ln w="9525" algn="ctr">
            <a:noFill/>
            <a:miter lim="800000"/>
            <a:headEnd/>
            <a:tailEnd/>
          </a:ln>
          <a:effectLst/>
        </p:spPr>
        <p:txBody>
          <a:bodyPr wrap="none">
            <a:spAutoFit/>
          </a:bodyPr>
          <a:lstStyle/>
          <a:p>
            <a:r>
              <a:rPr lang="en-US" sz="2000" b="1" i="1">
                <a:solidFill>
                  <a:srgbClr val="FF0000"/>
                </a:solidFill>
              </a:rPr>
              <a:t>t</a:t>
            </a:r>
          </a:p>
        </p:txBody>
      </p:sp>
      <p:sp>
        <p:nvSpPr>
          <p:cNvPr id="37" name="Freeform 51"/>
          <p:cNvSpPr>
            <a:spLocks/>
          </p:cNvSpPr>
          <p:nvPr/>
        </p:nvSpPr>
        <p:spPr bwMode="auto">
          <a:xfrm>
            <a:off x="5889625" y="4953000"/>
            <a:ext cx="457200" cy="609600"/>
          </a:xfrm>
          <a:custGeom>
            <a:avLst/>
            <a:gdLst/>
            <a:ahLst/>
            <a:cxnLst>
              <a:cxn ang="0">
                <a:pos x="288" y="384"/>
              </a:cxn>
              <a:cxn ang="0">
                <a:pos x="96" y="240"/>
              </a:cxn>
              <a:cxn ang="0">
                <a:pos x="0" y="0"/>
              </a:cxn>
            </a:cxnLst>
            <a:rect l="0" t="0" r="r" b="b"/>
            <a:pathLst>
              <a:path w="288" h="384">
                <a:moveTo>
                  <a:pt x="288" y="384"/>
                </a:moveTo>
                <a:cubicBezTo>
                  <a:pt x="216" y="344"/>
                  <a:pt x="144" y="304"/>
                  <a:pt x="96" y="240"/>
                </a:cubicBezTo>
                <a:cubicBezTo>
                  <a:pt x="48" y="176"/>
                  <a:pt x="24" y="88"/>
                  <a:pt x="0" y="0"/>
                </a:cubicBezTo>
              </a:path>
            </a:pathLst>
          </a:custGeom>
          <a:noFill/>
          <a:ln w="38100" cap="flat" cmpd="sng">
            <a:solidFill>
              <a:srgbClr val="FF0000"/>
            </a:solidFill>
            <a:prstDash val="solid"/>
            <a:round/>
            <a:headEnd/>
            <a:tailEnd type="stealth" w="med" len="me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right)">
                                      <p:cBhvr>
                                        <p:cTn id="1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animBg="1"/>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Network management &amp; measurement</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1" name="Rectangle 1"/>
          <p:cNvSpPr>
            <a:spLocks noChangeArrowheads="1"/>
          </p:cNvSpPr>
          <p:nvPr>
            <p:ph type="title"/>
          </p:nvPr>
        </p:nvSpPr>
        <p:spPr/>
        <p:txBody>
          <a:bodyPr>
            <a:normAutofit fontScale="90000"/>
          </a:bodyPr>
          <a:lstStyle/>
          <a:p>
            <a:r>
              <a:rPr lang="en-US" dirty="0" smtClean="0"/>
              <a:t>DYSWIS: What’s wrong with the network?</a:t>
            </a:r>
            <a:endParaRPr lang="en-US" dirty="0"/>
          </a:p>
        </p:txBody>
      </p:sp>
      <p:sp>
        <p:nvSpPr>
          <p:cNvPr id="15362" name="Rectangle 2"/>
          <p:cNvSpPr>
            <a:spLocks noChangeArrowheads="1"/>
          </p:cNvSpPr>
          <p:nvPr>
            <p:ph type="body" idx="1"/>
          </p:nvPr>
        </p:nvSpPr>
        <p:spPr/>
        <p:txBody>
          <a:bodyPr>
            <a:normAutofit fontScale="70000" lnSpcReduction="20000"/>
          </a:bodyPr>
          <a:lstStyle/>
          <a:p>
            <a:r>
              <a:rPr lang="en-US" dirty="0" smtClean="0"/>
              <a:t>Traditional Diagnostics Tools</a:t>
            </a:r>
          </a:p>
          <a:p>
            <a:pPr lvl="1"/>
            <a:r>
              <a:rPr lang="en-US" dirty="0" smtClean="0"/>
              <a:t>End-user diagnostics: Difficult to obtain information about what is happening beyond the local network</a:t>
            </a:r>
          </a:p>
          <a:p>
            <a:pPr lvl="1"/>
            <a:r>
              <a:rPr lang="en-US" dirty="0" smtClean="0"/>
              <a:t>Centralized management: Hard to determine failure causes because it does not know end-user’s personal environment such as network device, wireless router, and firewall.</a:t>
            </a:r>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r>
              <a:rPr lang="en-US" dirty="0" smtClean="0"/>
              <a:t>New Approach</a:t>
            </a:r>
          </a:p>
          <a:p>
            <a:pPr lvl="2"/>
            <a:r>
              <a:rPr lang="en-US" dirty="0" smtClean="0"/>
              <a:t>DYSWIS : Distributed, End-to-end, and Intelligent </a:t>
            </a:r>
          </a:p>
          <a:p>
            <a:pPr lvl="2"/>
            <a:endParaRPr lang="en-US" dirty="0"/>
          </a:p>
        </p:txBody>
      </p:sp>
      <p:sp>
        <p:nvSpPr>
          <p:cNvPr id="15363" name="AutoShape 3"/>
          <p:cNvSpPr>
            <a:spLocks/>
          </p:cNvSpPr>
          <p:nvPr/>
        </p:nvSpPr>
        <p:spPr bwMode="auto">
          <a:xfrm>
            <a:off x="6902649" y="3045023"/>
            <a:ext cx="1250156" cy="741164"/>
          </a:xfrm>
          <a:custGeom>
            <a:avLst/>
            <a:gdLst>
              <a:gd name="T0" fmla="+- 0 10800 1835"/>
              <a:gd name="T1" fmla="*/ T0 w 19765"/>
              <a:gd name="T2" fmla="*/ 10800 h 17074"/>
            </a:gdLst>
            <a:ahLst/>
            <a:cxnLst>
              <a:cxn ang="0">
                <a:pos x="T1" y="T2"/>
              </a:cxn>
            </a:cxnLst>
            <a:rect l="0" t="0" r="r" b="b"/>
            <a:pathLst>
              <a:path w="19765" h="17074">
                <a:moveTo>
                  <a:pt x="3106" y="0"/>
                </a:moveTo>
                <a:cubicBezTo>
                  <a:pt x="1391" y="0"/>
                  <a:pt x="0" y="2026"/>
                  <a:pt x="0" y="4526"/>
                </a:cubicBezTo>
                <a:lnTo>
                  <a:pt x="0" y="12549"/>
                </a:lnTo>
                <a:cubicBezTo>
                  <a:pt x="0" y="13024"/>
                  <a:pt x="61" y="13474"/>
                  <a:pt x="155" y="13905"/>
                </a:cubicBezTo>
                <a:lnTo>
                  <a:pt x="-1835" y="21600"/>
                </a:lnTo>
                <a:lnTo>
                  <a:pt x="2864" y="17042"/>
                </a:lnTo>
                <a:cubicBezTo>
                  <a:pt x="2945" y="17051"/>
                  <a:pt x="3023" y="17074"/>
                  <a:pt x="3106" y="17074"/>
                </a:cubicBezTo>
                <a:lnTo>
                  <a:pt x="16659" y="17074"/>
                </a:lnTo>
                <a:cubicBezTo>
                  <a:pt x="18374" y="17074"/>
                  <a:pt x="19765" y="15048"/>
                  <a:pt x="19765" y="12549"/>
                </a:cubicBezTo>
                <a:lnTo>
                  <a:pt x="19765" y="4526"/>
                </a:lnTo>
                <a:cubicBezTo>
                  <a:pt x="19765" y="2026"/>
                  <a:pt x="18374" y="0"/>
                  <a:pt x="16659" y="0"/>
                </a:cubicBezTo>
                <a:lnTo>
                  <a:pt x="3106" y="0"/>
                </a:lnTo>
                <a:close/>
                <a:moveTo>
                  <a:pt x="3106" y="0"/>
                </a:moveTo>
              </a:path>
            </a:pathLst>
          </a:custGeom>
          <a:blipFill dpi="0" rotWithShape="0">
            <a:blip r:embed="rId2"/>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prstTxWarp prst="textNoShape">
              <a:avLst/>
            </a:prstTxWarp>
          </a:bodyPr>
          <a:lstStyle/>
          <a:p>
            <a:r>
              <a:rPr lang="en-US" sz="1300" dirty="0">
                <a:solidFill>
                  <a:srgbClr val="FFFFFF"/>
                </a:solidFill>
                <a:effectLst>
                  <a:outerShdw blurRad="38100" dist="38100" dir="2700000" algn="tl">
                    <a:srgbClr val="DDDDDD"/>
                  </a:outerShdw>
                </a:effectLst>
                <a:ea typeface="Gill Sans" charset="0"/>
                <a:cs typeface="Gill Sans" charset="0"/>
              </a:rPr>
              <a:t>Why I cannot send an email?</a:t>
            </a:r>
          </a:p>
        </p:txBody>
      </p:sp>
      <p:sp>
        <p:nvSpPr>
          <p:cNvPr id="15364" name="AutoShape 4"/>
          <p:cNvSpPr>
            <a:spLocks/>
          </p:cNvSpPr>
          <p:nvPr/>
        </p:nvSpPr>
        <p:spPr bwMode="auto">
          <a:xfrm flipH="1">
            <a:off x="2857500" y="3964781"/>
            <a:ext cx="2741414" cy="285750"/>
          </a:xfrm>
          <a:custGeom>
            <a:avLst/>
            <a:gdLst>
              <a:gd name="T0" fmla="*/ 10800 w 21600"/>
              <a:gd name="T1" fmla="*/ 10800 h 21600"/>
            </a:gdLst>
            <a:ahLst/>
            <a:cxnLst>
              <a:cxn ang="0">
                <a:pos x="T0" y="T1"/>
              </a:cxn>
            </a:cxnLst>
            <a:rect l="0" t="0" r="r" b="b"/>
            <a:pathLst>
              <a:path w="21600" h="21600">
                <a:moveTo>
                  <a:pt x="16200" y="0"/>
                </a:moveTo>
                <a:lnTo>
                  <a:pt x="16200" y="5400"/>
                </a:lnTo>
                <a:lnTo>
                  <a:pt x="3375" y="5400"/>
                </a:lnTo>
                <a:lnTo>
                  <a:pt x="3375" y="16200"/>
                </a:lnTo>
                <a:lnTo>
                  <a:pt x="16200" y="16200"/>
                </a:lnTo>
                <a:lnTo>
                  <a:pt x="16200" y="21600"/>
                </a:lnTo>
                <a:lnTo>
                  <a:pt x="21600" y="10800"/>
                </a:lnTo>
                <a:close/>
                <a:moveTo>
                  <a:pt x="1350" y="5400"/>
                </a:moveTo>
                <a:lnTo>
                  <a:pt x="1350" y="16200"/>
                </a:lnTo>
                <a:lnTo>
                  <a:pt x="2700" y="16200"/>
                </a:lnTo>
                <a:lnTo>
                  <a:pt x="2700" y="5400"/>
                </a:lnTo>
                <a:close/>
                <a:moveTo>
                  <a:pt x="0" y="5400"/>
                </a:moveTo>
                <a:lnTo>
                  <a:pt x="0" y="16200"/>
                </a:lnTo>
                <a:lnTo>
                  <a:pt x="675" y="16200"/>
                </a:lnTo>
                <a:lnTo>
                  <a:pt x="675" y="5400"/>
                </a:lnTo>
                <a:close/>
                <a:moveTo>
                  <a:pt x="0" y="5400"/>
                </a:moveTo>
              </a:path>
            </a:pathLst>
          </a:custGeom>
          <a:solidFill>
            <a:schemeClr val="accent1"/>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15365" name="AutoShape 5"/>
          <p:cNvSpPr>
            <a:spLocks/>
          </p:cNvSpPr>
          <p:nvPr/>
        </p:nvSpPr>
        <p:spPr bwMode="auto">
          <a:xfrm>
            <a:off x="5206008" y="3098602"/>
            <a:ext cx="642938" cy="562570"/>
          </a:xfrm>
          <a:prstGeom prst="wedgeEllipseCallout">
            <a:avLst>
              <a:gd name="adj1" fmla="val 68056"/>
              <a:gd name="adj2" fmla="val 64287"/>
            </a:avLst>
          </a:prstGeom>
          <a:solidFill>
            <a:srgbClr val="EF8FB3"/>
          </a:solidFill>
          <a:ln w="25400" cap="flat">
            <a:solidFill>
              <a:schemeClr val="tx1"/>
            </a:solidFill>
            <a:prstDash val="solid"/>
            <a:miter lim="800000"/>
            <a:headEnd type="none" w="med" len="med"/>
            <a:tailEnd type="none" w="med" len="med"/>
          </a:ln>
        </p:spPr>
        <p:txBody>
          <a:bodyPr lIns="0" tIns="0" rIns="0" bIns="0" anchor="ctr">
            <a:prstTxWarp prst="textNoShape">
              <a:avLst/>
            </a:prstTxWarp>
          </a:bodyPr>
          <a:lstStyle/>
          <a:p>
            <a:r>
              <a:rPr lang="en-US" sz="2800" dirty="0">
                <a:effectLst>
                  <a:outerShdw blurRad="38100" dist="38100" dir="2700000" algn="tl">
                    <a:srgbClr val="FFFFFF"/>
                  </a:outerShdw>
                </a:effectLst>
                <a:latin typeface="Georgia" charset="0"/>
                <a:ea typeface="Georgia" charset="0"/>
                <a:cs typeface="Georgia" charset="0"/>
                <a:sym typeface="Georgia" charset="0"/>
              </a:rPr>
              <a:t>?</a:t>
            </a:r>
          </a:p>
        </p:txBody>
      </p:sp>
      <p:sp>
        <p:nvSpPr>
          <p:cNvPr id="15366" name="AutoShape 6"/>
          <p:cNvSpPr>
            <a:spLocks/>
          </p:cNvSpPr>
          <p:nvPr/>
        </p:nvSpPr>
        <p:spPr bwMode="auto">
          <a:xfrm>
            <a:off x="2812851" y="3178969"/>
            <a:ext cx="642938" cy="562570"/>
          </a:xfrm>
          <a:prstGeom prst="wedgeEllipseCallout">
            <a:avLst>
              <a:gd name="adj1" fmla="val -66667"/>
              <a:gd name="adj2" fmla="val 72222"/>
            </a:avLst>
          </a:prstGeom>
          <a:solidFill>
            <a:srgbClr val="EF8FB3"/>
          </a:solidFill>
          <a:ln w="25400" cap="flat">
            <a:solidFill>
              <a:schemeClr val="tx1"/>
            </a:solidFill>
            <a:prstDash val="solid"/>
            <a:miter lim="800000"/>
            <a:headEnd type="none" w="med" len="med"/>
            <a:tailEnd type="none" w="med" len="med"/>
          </a:ln>
        </p:spPr>
        <p:txBody>
          <a:bodyPr lIns="0" tIns="0" rIns="0" bIns="0" anchor="ctr">
            <a:prstTxWarp prst="textNoShape">
              <a:avLst/>
            </a:prstTxWarp>
          </a:bodyPr>
          <a:lstStyle/>
          <a:p>
            <a:r>
              <a:rPr lang="en-US" sz="2800" dirty="0">
                <a:effectLst>
                  <a:outerShdw blurRad="38100" dist="38100" dir="2700000" algn="tl">
                    <a:srgbClr val="FFFFFF"/>
                  </a:outerShdw>
                </a:effectLst>
                <a:latin typeface="Georgia" charset="0"/>
                <a:ea typeface="Georgia" charset="0"/>
                <a:cs typeface="Georgia" charset="0"/>
                <a:sym typeface="Georgia" charset="0"/>
              </a:rPr>
              <a:t>?</a:t>
            </a:r>
          </a:p>
        </p:txBody>
      </p:sp>
      <p:pic>
        <p:nvPicPr>
          <p:cNvPr id="15367" name="Picture 7">
            <a:hlinkClick r:id="rId3"/>
          </p:cNvPr>
          <p:cNvPicPr>
            <a:picLocks noChangeArrowheads="1"/>
          </p:cNvPicPr>
          <p:nvPr/>
        </p:nvPicPr>
        <p:blipFill>
          <a:blip r:embed="rId4"/>
          <a:srcRect/>
          <a:stretch>
            <a:fillRect/>
          </a:stretch>
        </p:blipFill>
        <p:spPr bwMode="auto">
          <a:xfrm>
            <a:off x="4500563" y="3821906"/>
            <a:ext cx="759023" cy="562570"/>
          </a:xfrm>
          <a:prstGeom prst="rect">
            <a:avLst/>
          </a:prstGeom>
          <a:noFill/>
          <a:ln w="9525" cap="flat">
            <a:noFill/>
            <a:miter lim="800000"/>
            <a:headEnd/>
            <a:tailEnd/>
          </a:ln>
        </p:spPr>
      </p:pic>
      <p:sp>
        <p:nvSpPr>
          <p:cNvPr id="15368" name="AutoShape 8"/>
          <p:cNvSpPr>
            <a:spLocks/>
          </p:cNvSpPr>
          <p:nvPr/>
        </p:nvSpPr>
        <p:spPr bwMode="auto">
          <a:xfrm>
            <a:off x="3696891" y="4509492"/>
            <a:ext cx="910828" cy="553641"/>
          </a:xfrm>
          <a:prstGeom prst="wedgeEllipseCallout">
            <a:avLst>
              <a:gd name="adj1" fmla="val 61764"/>
              <a:gd name="adj2" fmla="val -82259"/>
            </a:avLst>
          </a:prstGeom>
          <a:solidFill>
            <a:srgbClr val="FD9A00"/>
          </a:solidFill>
          <a:ln w="25400" cap="flat">
            <a:solidFill>
              <a:schemeClr val="tx1"/>
            </a:solidFill>
            <a:prstDash val="solid"/>
            <a:miter lim="800000"/>
            <a:headEnd type="none" w="med" len="med"/>
            <a:tailEnd type="none" w="med" len="med"/>
          </a:ln>
        </p:spPr>
        <p:txBody>
          <a:bodyPr lIns="0" tIns="0" rIns="0" bIns="0" anchor="ctr">
            <a:prstTxWarp prst="textNoShape">
              <a:avLst/>
            </a:prstTxWarp>
          </a:bodyPr>
          <a:lstStyle/>
          <a:p>
            <a:r>
              <a:rPr lang="en-US" sz="1300" dirty="0" err="1">
                <a:effectLst>
                  <a:outerShdw blurRad="38100" dist="38100" dir="2700000" algn="tl">
                    <a:srgbClr val="FFFFFF"/>
                  </a:outerShdw>
                </a:effectLst>
                <a:latin typeface="Georgia" charset="0"/>
                <a:ea typeface="Georgia" charset="0"/>
                <a:cs typeface="Georgia" charset="0"/>
                <a:sym typeface="Georgia" charset="0"/>
              </a:rPr>
              <a:t>ZZZzzz</a:t>
            </a:r>
            <a:r>
              <a:rPr lang="en-US" sz="1300" dirty="0">
                <a:effectLst>
                  <a:outerShdw blurRad="38100" dist="38100" dir="2700000" algn="tl">
                    <a:srgbClr val="FFFFFF"/>
                  </a:outerShdw>
                </a:effectLst>
                <a:latin typeface="Georgia" charset="0"/>
                <a:ea typeface="Georgia" charset="0"/>
                <a:cs typeface="Georgia" charset="0"/>
                <a:sym typeface="Georgia" charset="0"/>
              </a:rPr>
              <a:t>....</a:t>
            </a:r>
          </a:p>
        </p:txBody>
      </p:sp>
      <p:sp>
        <p:nvSpPr>
          <p:cNvPr id="15369" name="AutoShape 9"/>
          <p:cNvSpPr>
            <a:spLocks/>
          </p:cNvSpPr>
          <p:nvPr/>
        </p:nvSpPr>
        <p:spPr bwMode="auto">
          <a:xfrm>
            <a:off x="4098727" y="3884414"/>
            <a:ext cx="366117" cy="455414"/>
          </a:xfrm>
          <a:custGeom>
            <a:avLst/>
            <a:gdLst>
              <a:gd name="T0" fmla="*/ 10800 w 21600"/>
              <a:gd name="T1" fmla="*/ 10800 h 21600"/>
            </a:gdLst>
            <a:ahLst/>
            <a:cxnLst>
              <a:cxn ang="0">
                <a:pos x="T0" y="T1"/>
              </a:cxn>
            </a:cxnLst>
            <a:rect l="0" t="0" r="r" b="b"/>
            <a:pathLst>
              <a:path w="21600" h="21600">
                <a:moveTo>
                  <a:pt x="10800" y="5800"/>
                </a:moveTo>
                <a:lnTo>
                  <a:pt x="8352" y="2295"/>
                </a:lnTo>
                <a:lnTo>
                  <a:pt x="7312" y="6320"/>
                </a:lnTo>
                <a:lnTo>
                  <a:pt x="370" y="2295"/>
                </a:lnTo>
                <a:lnTo>
                  <a:pt x="4627" y="7617"/>
                </a:lnTo>
                <a:lnTo>
                  <a:pt x="0" y="8615"/>
                </a:lnTo>
                <a:lnTo>
                  <a:pt x="3722" y="11775"/>
                </a:lnTo>
                <a:lnTo>
                  <a:pt x="135" y="14587"/>
                </a:lnTo>
                <a:lnTo>
                  <a:pt x="5667" y="13937"/>
                </a:lnTo>
                <a:lnTo>
                  <a:pt x="4762" y="17617"/>
                </a:lnTo>
                <a:lnTo>
                  <a:pt x="7715" y="15627"/>
                </a:lnTo>
                <a:lnTo>
                  <a:pt x="8485" y="21600"/>
                </a:lnTo>
                <a:lnTo>
                  <a:pt x="10532" y="14935"/>
                </a:lnTo>
                <a:lnTo>
                  <a:pt x="13247" y="19737"/>
                </a:lnTo>
                <a:lnTo>
                  <a:pt x="14020" y="14457"/>
                </a:lnTo>
                <a:lnTo>
                  <a:pt x="18145" y="18095"/>
                </a:lnTo>
                <a:lnTo>
                  <a:pt x="16837" y="12942"/>
                </a:lnTo>
                <a:lnTo>
                  <a:pt x="21600" y="13290"/>
                </a:lnTo>
                <a:lnTo>
                  <a:pt x="17607" y="10475"/>
                </a:lnTo>
                <a:lnTo>
                  <a:pt x="21097" y="8137"/>
                </a:lnTo>
                <a:lnTo>
                  <a:pt x="16702" y="7315"/>
                </a:lnTo>
                <a:lnTo>
                  <a:pt x="18380" y="4457"/>
                </a:lnTo>
                <a:lnTo>
                  <a:pt x="14155" y="5325"/>
                </a:lnTo>
                <a:lnTo>
                  <a:pt x="14522" y="0"/>
                </a:lnTo>
                <a:close/>
                <a:moveTo>
                  <a:pt x="10800" y="5800"/>
                </a:moveTo>
              </a:path>
            </a:pathLst>
          </a:custGeom>
          <a:solidFill>
            <a:srgbClr val="FF0000"/>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pic>
        <p:nvPicPr>
          <p:cNvPr id="15370" name="Picture 10"/>
          <p:cNvPicPr>
            <a:picLocks noChangeArrowheads="1"/>
          </p:cNvPicPr>
          <p:nvPr/>
        </p:nvPicPr>
        <p:blipFill>
          <a:blip r:embed="rId5"/>
          <a:srcRect/>
          <a:stretch>
            <a:fillRect/>
          </a:stretch>
        </p:blipFill>
        <p:spPr bwMode="auto">
          <a:xfrm>
            <a:off x="2255863" y="3741539"/>
            <a:ext cx="555873" cy="753443"/>
          </a:xfrm>
          <a:prstGeom prst="rect">
            <a:avLst/>
          </a:prstGeom>
          <a:noFill/>
          <a:ln w="9525" cap="flat">
            <a:noFill/>
            <a:miter lim="800000"/>
            <a:headEnd/>
            <a:tailEnd/>
          </a:ln>
        </p:spPr>
      </p:pic>
      <p:pic>
        <p:nvPicPr>
          <p:cNvPr id="15371" name="Picture 11"/>
          <p:cNvPicPr>
            <a:picLocks noChangeArrowheads="1"/>
          </p:cNvPicPr>
          <p:nvPr/>
        </p:nvPicPr>
        <p:blipFill>
          <a:blip r:embed="rId6"/>
          <a:srcRect/>
          <a:stretch>
            <a:fillRect/>
          </a:stretch>
        </p:blipFill>
        <p:spPr bwMode="auto">
          <a:xfrm>
            <a:off x="5848946" y="3786188"/>
            <a:ext cx="891853" cy="910828"/>
          </a:xfrm>
          <a:prstGeom prst="rect">
            <a:avLst/>
          </a:prstGeom>
          <a:noFill/>
          <a:ln w="9525" cap="flat">
            <a:noFill/>
            <a:miter lim="800000"/>
            <a:headEnd/>
            <a:tailEnd/>
          </a:ln>
        </p:spPr>
      </p:pic>
      <p:sp>
        <p:nvSpPr>
          <p:cNvPr id="15372" name="Rectangle 12"/>
          <p:cNvSpPr>
            <a:spLocks/>
          </p:cNvSpPr>
          <p:nvPr/>
        </p:nvSpPr>
        <p:spPr bwMode="auto">
          <a:xfrm>
            <a:off x="2255863" y="5121176"/>
            <a:ext cx="5473898" cy="214313"/>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000" b="1" i="1" dirty="0">
                <a:ea typeface="Gill Sans" charset="0"/>
                <a:cs typeface="Gill Sans" charset="0"/>
              </a:rPr>
              <a:t>Traditional tools: Neither end-users nor central tools can detect misbehavior of a router.</a:t>
            </a:r>
          </a:p>
        </p:txBody>
      </p:sp>
      <p:sp>
        <p:nvSpPr>
          <p:cNvPr id="17" name="TextBox 16"/>
          <p:cNvSpPr txBox="1"/>
          <p:nvPr/>
        </p:nvSpPr>
        <p:spPr>
          <a:xfrm>
            <a:off x="0" y="6593815"/>
            <a:ext cx="1188321" cy="276999"/>
          </a:xfrm>
          <a:prstGeom prst="rect">
            <a:avLst/>
          </a:prstGeom>
          <a:noFill/>
        </p:spPr>
        <p:txBody>
          <a:bodyPr wrap="none" rtlCol="0">
            <a:spAutoFit/>
          </a:bodyPr>
          <a:lstStyle/>
          <a:p>
            <a:r>
              <a:rPr lang="en-US" sz="1200" dirty="0" smtClean="0">
                <a:solidFill>
                  <a:schemeClr val="accent6">
                    <a:lumMod val="60000"/>
                    <a:lumOff val="40000"/>
                  </a:schemeClr>
                </a:solidFill>
              </a:rPr>
              <a:t>Kyung </a:t>
            </a:r>
            <a:r>
              <a:rPr lang="en-US" sz="1200" dirty="0" err="1" smtClean="0">
                <a:solidFill>
                  <a:schemeClr val="accent6">
                    <a:lumMod val="60000"/>
                    <a:lumOff val="40000"/>
                  </a:schemeClr>
                </a:solidFill>
              </a:rPr>
              <a:t>Hwa</a:t>
            </a:r>
            <a:r>
              <a:rPr lang="en-US" sz="1200" dirty="0" smtClean="0">
                <a:solidFill>
                  <a:schemeClr val="accent6">
                    <a:lumMod val="60000"/>
                    <a:lumOff val="40000"/>
                  </a:schemeClr>
                </a:solidFill>
              </a:rPr>
              <a:t> Kim</a:t>
            </a:r>
            <a:endParaRPr lang="en-US" sz="1200" dirty="0">
              <a:solidFill>
                <a:schemeClr val="accent6">
                  <a:lumMod val="60000"/>
                  <a:lumOff val="40000"/>
                </a:schemeClr>
              </a:solidFill>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5" name="Rectangle 1"/>
          <p:cNvSpPr>
            <a:spLocks noChangeArrowheads="1"/>
          </p:cNvSpPr>
          <p:nvPr>
            <p:ph type="title"/>
          </p:nvPr>
        </p:nvSpPr>
        <p:spPr/>
        <p:txBody>
          <a:bodyPr/>
          <a:lstStyle/>
          <a:p>
            <a:r>
              <a:rPr lang="en-US" smtClean="0"/>
              <a:t>DYSWIS</a:t>
            </a:r>
            <a:endParaRPr lang="en-US" dirty="0"/>
          </a:p>
        </p:txBody>
      </p:sp>
      <p:sp>
        <p:nvSpPr>
          <p:cNvPr id="16407" name="Rectangle 23"/>
          <p:cNvSpPr>
            <a:spLocks noChangeArrowheads="1"/>
          </p:cNvSpPr>
          <p:nvPr>
            <p:ph type="body" idx="1"/>
          </p:nvPr>
        </p:nvSpPr>
        <p:spPr>
          <a:xfrm>
            <a:off x="1435608" y="3205758"/>
            <a:ext cx="7498080" cy="3042641"/>
          </a:xfrm>
        </p:spPr>
        <p:txBody>
          <a:bodyPr>
            <a:normAutofit fontScale="62500" lnSpcReduction="20000"/>
          </a:bodyPr>
          <a:lstStyle/>
          <a:p>
            <a:r>
              <a:rPr lang="en-US" dirty="0" smtClean="0"/>
              <a:t>DYSWIS </a:t>
            </a:r>
            <a:r>
              <a:rPr lang="en-US" dirty="0" smtClean="0"/>
              <a:t>=</a:t>
            </a:r>
            <a:r>
              <a:rPr lang="en-US" dirty="0" smtClean="0"/>
              <a:t> automatic network fault </a:t>
            </a:r>
            <a:r>
              <a:rPr lang="en-US" dirty="0" smtClean="0"/>
              <a:t>d</a:t>
            </a:r>
            <a:r>
              <a:rPr lang="en-US" dirty="0" smtClean="0"/>
              <a:t>iagnosis </a:t>
            </a:r>
            <a:r>
              <a:rPr lang="en-US" dirty="0" smtClean="0"/>
              <a:t>s</a:t>
            </a:r>
            <a:r>
              <a:rPr lang="en-US" dirty="0" smtClean="0"/>
              <a:t>ystem </a:t>
            </a:r>
          </a:p>
          <a:p>
            <a:pPr lvl="1"/>
            <a:r>
              <a:rPr lang="en-US" i="1" dirty="0" smtClean="0"/>
              <a:t>Distributed</a:t>
            </a:r>
            <a:r>
              <a:rPr lang="en-US" dirty="0" smtClean="0"/>
              <a:t>:  ask other nodes what they see &amp; </a:t>
            </a:r>
            <a:r>
              <a:rPr lang="en-US" dirty="0" smtClean="0"/>
              <a:t>r</a:t>
            </a:r>
            <a:r>
              <a:rPr lang="en-US" dirty="0" smtClean="0"/>
              <a:t>emote probing.</a:t>
            </a:r>
          </a:p>
          <a:p>
            <a:pPr lvl="1"/>
            <a:r>
              <a:rPr lang="en-US" i="1" dirty="0" smtClean="0"/>
              <a:t>End-to-end</a:t>
            </a:r>
            <a:r>
              <a:rPr lang="en-US" dirty="0" smtClean="0"/>
              <a:t>:  end-user knows his situation best.</a:t>
            </a:r>
          </a:p>
          <a:p>
            <a:pPr lvl="1"/>
            <a:r>
              <a:rPr lang="en-US" dirty="0" smtClean="0"/>
              <a:t>U</a:t>
            </a:r>
            <a:r>
              <a:rPr lang="en-US" dirty="0" smtClean="0"/>
              <a:t>sers </a:t>
            </a:r>
            <a:r>
              <a:rPr lang="en-US" i="1" dirty="0" smtClean="0"/>
              <a:t>collaborate</a:t>
            </a:r>
            <a:r>
              <a:rPr lang="en-US" dirty="0" smtClean="0"/>
              <a:t> with others to collect information</a:t>
            </a:r>
          </a:p>
          <a:p>
            <a:pPr lvl="1"/>
            <a:r>
              <a:rPr lang="en-US" dirty="0" smtClean="0"/>
              <a:t>Security: Continuously monitor network packets.</a:t>
            </a:r>
          </a:p>
          <a:p>
            <a:pPr lvl="1"/>
            <a:r>
              <a:rPr lang="en-US" dirty="0" smtClean="0"/>
              <a:t>Auto-detection: Detect faults automatically and start to diagnose.</a:t>
            </a:r>
          </a:p>
          <a:p>
            <a:r>
              <a:rPr lang="en-US" dirty="0" smtClean="0"/>
              <a:t>Current implementation status</a:t>
            </a:r>
          </a:p>
          <a:p>
            <a:pPr lvl="1"/>
            <a:r>
              <a:rPr lang="en-US" dirty="0" smtClean="0"/>
              <a:t>DYSWIS framework and protocol developed</a:t>
            </a:r>
          </a:p>
          <a:p>
            <a:pPr lvl="1"/>
            <a:r>
              <a:rPr lang="en-US" dirty="0" smtClean="0"/>
              <a:t>Several probing modules </a:t>
            </a:r>
            <a:r>
              <a:rPr lang="en-US" dirty="0" smtClean="0"/>
              <a:t>(</a:t>
            </a:r>
            <a:r>
              <a:rPr lang="en-US" dirty="0" smtClean="0"/>
              <a:t>NAT, Firewall, SIP, RTP, and DNS)</a:t>
            </a:r>
          </a:p>
        </p:txBody>
      </p:sp>
      <p:grpSp>
        <p:nvGrpSpPr>
          <p:cNvPr id="2" name="Group 2"/>
          <p:cNvGrpSpPr>
            <a:grpSpLocks/>
          </p:cNvGrpSpPr>
          <p:nvPr/>
        </p:nvGrpSpPr>
        <p:grpSpPr bwMode="auto">
          <a:xfrm>
            <a:off x="3704705" y="2196704"/>
            <a:ext cx="1367358" cy="940966"/>
            <a:chOff x="0" y="0"/>
            <a:chExt cx="1224" cy="843"/>
          </a:xfrm>
        </p:grpSpPr>
        <p:sp>
          <p:nvSpPr>
            <p:cNvPr id="16387" name="AutoShape 3"/>
            <p:cNvSpPr>
              <a:spLocks/>
            </p:cNvSpPr>
            <p:nvPr/>
          </p:nvSpPr>
          <p:spPr bwMode="auto">
            <a:xfrm>
              <a:off x="0" y="0"/>
              <a:ext cx="1224" cy="815"/>
            </a:xfrm>
            <a:custGeom>
              <a:avLst/>
              <a:gdLst>
                <a:gd name="T0" fmla="+- 0 10800 1"/>
                <a:gd name="T1" fmla="*/ T0 w 21599"/>
                <a:gd name="T2" fmla="+- 0 10800 1"/>
                <a:gd name="T3" fmla="*/ 10800 h 21599"/>
              </a:gdLst>
              <a:ahLst/>
              <a:cxnLst>
                <a:cxn ang="0">
                  <a:pos x="T1" y="T3"/>
                </a:cxn>
              </a:cxnLst>
              <a:rect l="0" t="0" r="r" b="b"/>
              <a:pathLst>
                <a:path w="21599" h="21599">
                  <a:moveTo>
                    <a:pt x="1949" y="7181"/>
                  </a:moveTo>
                  <a:cubicBezTo>
                    <a:pt x="841" y="7337"/>
                    <a:pt x="0" y="8614"/>
                    <a:pt x="0" y="10138"/>
                  </a:cubicBezTo>
                  <a:cubicBezTo>
                    <a:pt x="-1" y="11193"/>
                    <a:pt x="409" y="12170"/>
                    <a:pt x="1074" y="12703"/>
                  </a:cubicBezTo>
                  <a:lnTo>
                    <a:pt x="1063" y="12669"/>
                  </a:lnTo>
                  <a:cubicBezTo>
                    <a:pt x="685" y="13218"/>
                    <a:pt x="475" y="13941"/>
                    <a:pt x="475" y="14691"/>
                  </a:cubicBezTo>
                  <a:cubicBezTo>
                    <a:pt x="475" y="16327"/>
                    <a:pt x="1451" y="17652"/>
                    <a:pt x="2655" y="17652"/>
                  </a:cubicBezTo>
                  <a:cubicBezTo>
                    <a:pt x="2739" y="17652"/>
                    <a:pt x="2824" y="17645"/>
                    <a:pt x="2909" y="17631"/>
                  </a:cubicBezTo>
                  <a:lnTo>
                    <a:pt x="2897" y="17651"/>
                  </a:lnTo>
                  <a:cubicBezTo>
                    <a:pt x="3585" y="19290"/>
                    <a:pt x="4863" y="20302"/>
                    <a:pt x="6248" y="20302"/>
                  </a:cubicBezTo>
                  <a:cubicBezTo>
                    <a:pt x="6948" y="20301"/>
                    <a:pt x="7636" y="20041"/>
                    <a:pt x="8236" y="19548"/>
                  </a:cubicBezTo>
                  <a:lnTo>
                    <a:pt x="8230" y="19552"/>
                  </a:lnTo>
                  <a:cubicBezTo>
                    <a:pt x="8856" y="20831"/>
                    <a:pt x="9909" y="21599"/>
                    <a:pt x="11037" y="21599"/>
                  </a:cubicBezTo>
                  <a:cubicBezTo>
                    <a:pt x="12524" y="21598"/>
                    <a:pt x="13837" y="20269"/>
                    <a:pt x="14268" y="18326"/>
                  </a:cubicBezTo>
                  <a:lnTo>
                    <a:pt x="14271" y="18352"/>
                  </a:lnTo>
                  <a:cubicBezTo>
                    <a:pt x="14731" y="18742"/>
                    <a:pt x="15261" y="18949"/>
                    <a:pt x="15803" y="18949"/>
                  </a:cubicBezTo>
                  <a:cubicBezTo>
                    <a:pt x="17392" y="18948"/>
                    <a:pt x="18684" y="17207"/>
                    <a:pt x="18696" y="15046"/>
                  </a:cubicBezTo>
                  <a:lnTo>
                    <a:pt x="18691" y="15036"/>
                  </a:lnTo>
                  <a:cubicBezTo>
                    <a:pt x="20359" y="14711"/>
                    <a:pt x="21599" y="12766"/>
                    <a:pt x="21599" y="10473"/>
                  </a:cubicBezTo>
                  <a:cubicBezTo>
                    <a:pt x="21599" y="9457"/>
                    <a:pt x="21352" y="8470"/>
                    <a:pt x="20898" y="7664"/>
                  </a:cubicBezTo>
                  <a:lnTo>
                    <a:pt x="20891" y="7662"/>
                  </a:lnTo>
                  <a:cubicBezTo>
                    <a:pt x="21033" y="7209"/>
                    <a:pt x="21107" y="6722"/>
                    <a:pt x="21107" y="6229"/>
                  </a:cubicBezTo>
                  <a:cubicBezTo>
                    <a:pt x="21107" y="4588"/>
                    <a:pt x="20301" y="3150"/>
                    <a:pt x="19141" y="2719"/>
                  </a:cubicBezTo>
                  <a:lnTo>
                    <a:pt x="19150" y="2712"/>
                  </a:lnTo>
                  <a:cubicBezTo>
                    <a:pt x="18942" y="1142"/>
                    <a:pt x="17935" y="0"/>
                    <a:pt x="16760" y="0"/>
                  </a:cubicBezTo>
                  <a:cubicBezTo>
                    <a:pt x="16045" y="-1"/>
                    <a:pt x="15368" y="426"/>
                    <a:pt x="14906" y="1165"/>
                  </a:cubicBezTo>
                  <a:lnTo>
                    <a:pt x="14910" y="1170"/>
                  </a:lnTo>
                  <a:cubicBezTo>
                    <a:pt x="14498" y="432"/>
                    <a:pt x="13856" y="0"/>
                    <a:pt x="13175" y="0"/>
                  </a:cubicBezTo>
                  <a:cubicBezTo>
                    <a:pt x="12348" y="-1"/>
                    <a:pt x="11591" y="637"/>
                    <a:pt x="11222" y="1645"/>
                  </a:cubicBezTo>
                  <a:lnTo>
                    <a:pt x="11230" y="1694"/>
                  </a:lnTo>
                  <a:cubicBezTo>
                    <a:pt x="10731" y="1024"/>
                    <a:pt x="10059" y="650"/>
                    <a:pt x="9359" y="650"/>
                  </a:cubicBezTo>
                  <a:cubicBezTo>
                    <a:pt x="8373" y="649"/>
                    <a:pt x="7467" y="1391"/>
                    <a:pt x="7004" y="2578"/>
                  </a:cubicBezTo>
                  <a:lnTo>
                    <a:pt x="6996" y="2602"/>
                  </a:lnTo>
                  <a:cubicBezTo>
                    <a:pt x="6478" y="2189"/>
                    <a:pt x="5889" y="1972"/>
                    <a:pt x="5288" y="1972"/>
                  </a:cubicBezTo>
                  <a:cubicBezTo>
                    <a:pt x="3423" y="1972"/>
                    <a:pt x="1912" y="4029"/>
                    <a:pt x="1912" y="6568"/>
                  </a:cubicBezTo>
                  <a:cubicBezTo>
                    <a:pt x="1911" y="6775"/>
                    <a:pt x="1922" y="6982"/>
                    <a:pt x="1942" y="7187"/>
                  </a:cubicBezTo>
                  <a:close/>
                  <a:moveTo>
                    <a:pt x="1949" y="7181"/>
                  </a:moveTo>
                </a:path>
              </a:pathLst>
            </a:custGeom>
            <a:solidFill>
              <a:srgbClr val="E7EDB1"/>
            </a:solidFill>
            <a:ln w="9525" cap="flat">
              <a:solidFill>
                <a:schemeClr val="tx1"/>
              </a:solidFill>
              <a:prstDash val="solid"/>
              <a:round/>
              <a:headEnd type="none" w="med" len="med"/>
              <a:tailEnd type="none" w="med" len="med"/>
            </a:ln>
            <a:effectLst>
              <a:outerShdw blurRad="63500" dist="101600" dir="2700000" algn="ctr" rotWithShape="0">
                <a:srgbClr val="808080">
                  <a:alpha val="75000"/>
                </a:srgbClr>
              </a:outerShdw>
            </a:effectLst>
          </p:spPr>
          <p:txBody>
            <a:bodyPr lIns="0" tIns="0" rIns="0" bIns="0">
              <a:prstTxWarp prst="textNoShape">
                <a:avLst/>
              </a:prstTxWarp>
            </a:bodyPr>
            <a:lstStyle/>
            <a:p>
              <a:endParaRPr lang="en-US"/>
            </a:p>
          </p:txBody>
        </p:sp>
        <p:sp>
          <p:nvSpPr>
            <p:cNvPr id="16388" name="AutoShape 4"/>
            <p:cNvSpPr>
              <a:spLocks/>
            </p:cNvSpPr>
            <p:nvPr/>
          </p:nvSpPr>
          <p:spPr bwMode="auto">
            <a:xfrm>
              <a:off x="60" y="44"/>
              <a:ext cx="1124" cy="694"/>
            </a:xfrm>
            <a:custGeom>
              <a:avLst/>
              <a:gdLst>
                <a:gd name="T0" fmla="*/ 10800 w 21600"/>
                <a:gd name="T1" fmla="*/ 10800 h 21600"/>
              </a:gdLst>
              <a:ahLst/>
              <a:cxnLst>
                <a:cxn ang="0">
                  <a:pos x="T0" y="T1"/>
                </a:cxn>
              </a:cxnLst>
              <a:rect l="0" t="0" r="r" b="b"/>
              <a:pathLst>
                <a:path w="21600" h="21600">
                  <a:moveTo>
                    <a:pt x="0" y="13554"/>
                  </a:moveTo>
                  <a:cubicBezTo>
                    <a:pt x="363" y="13868"/>
                    <a:pt x="776" y="14034"/>
                    <a:pt x="1197" y="14034"/>
                  </a:cubicBezTo>
                  <a:cubicBezTo>
                    <a:pt x="1258" y="14033"/>
                    <a:pt x="1320" y="14030"/>
                    <a:pt x="1381" y="14023"/>
                  </a:cubicBezTo>
                  <a:moveTo>
                    <a:pt x="2000" y="19343"/>
                  </a:moveTo>
                  <a:cubicBezTo>
                    <a:pt x="2207" y="19308"/>
                    <a:pt x="2410" y="19233"/>
                    <a:pt x="2604" y="19120"/>
                  </a:cubicBezTo>
                  <a:moveTo>
                    <a:pt x="7435" y="20578"/>
                  </a:moveTo>
                  <a:cubicBezTo>
                    <a:pt x="7531" y="20936"/>
                    <a:pt x="7653" y="21279"/>
                    <a:pt x="7800" y="21600"/>
                  </a:cubicBezTo>
                  <a:moveTo>
                    <a:pt x="14381" y="20160"/>
                  </a:moveTo>
                  <a:cubicBezTo>
                    <a:pt x="14457" y="19794"/>
                    <a:pt x="14505" y="19418"/>
                    <a:pt x="14526" y="19039"/>
                  </a:cubicBezTo>
                  <a:moveTo>
                    <a:pt x="19207" y="16307"/>
                  </a:moveTo>
                  <a:cubicBezTo>
                    <a:pt x="19207" y="16294"/>
                    <a:pt x="19208" y="16283"/>
                    <a:pt x="19208" y="16270"/>
                  </a:cubicBezTo>
                  <a:cubicBezTo>
                    <a:pt x="19208" y="14501"/>
                    <a:pt x="18519" y="12890"/>
                    <a:pt x="17436" y="12115"/>
                  </a:cubicBezTo>
                  <a:moveTo>
                    <a:pt x="20811" y="9204"/>
                  </a:moveTo>
                  <a:cubicBezTo>
                    <a:pt x="21153" y="8776"/>
                    <a:pt x="21422" y="8238"/>
                    <a:pt x="21600" y="7632"/>
                  </a:cubicBezTo>
                  <a:moveTo>
                    <a:pt x="19744" y="2560"/>
                  </a:moveTo>
                  <a:cubicBezTo>
                    <a:pt x="19744" y="2541"/>
                    <a:pt x="19745" y="2524"/>
                    <a:pt x="19745" y="2505"/>
                  </a:cubicBezTo>
                  <a:cubicBezTo>
                    <a:pt x="19745" y="2275"/>
                    <a:pt x="19731" y="2044"/>
                    <a:pt x="19702" y="1818"/>
                  </a:cubicBezTo>
                  <a:moveTo>
                    <a:pt x="15077" y="0"/>
                  </a:moveTo>
                  <a:cubicBezTo>
                    <a:pt x="14912" y="285"/>
                    <a:pt x="14776" y="604"/>
                    <a:pt x="14674" y="947"/>
                  </a:cubicBezTo>
                  <a:moveTo>
                    <a:pt x="11061" y="564"/>
                  </a:moveTo>
                  <a:cubicBezTo>
                    <a:pt x="10973" y="824"/>
                    <a:pt x="10907" y="1097"/>
                    <a:pt x="10865" y="1380"/>
                  </a:cubicBezTo>
                  <a:moveTo>
                    <a:pt x="7163" y="2480"/>
                  </a:moveTo>
                  <a:cubicBezTo>
                    <a:pt x="6949" y="2175"/>
                    <a:pt x="6712" y="1909"/>
                    <a:pt x="6454" y="1688"/>
                  </a:cubicBezTo>
                  <a:moveTo>
                    <a:pt x="946" y="7074"/>
                  </a:moveTo>
                  <a:cubicBezTo>
                    <a:pt x="972" y="7356"/>
                    <a:pt x="1014" y="7634"/>
                    <a:pt x="1070" y="7907"/>
                  </a:cubicBezTo>
                </a:path>
              </a:pathLst>
            </a:cu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16389" name="Rectangle 5"/>
            <p:cNvSpPr>
              <a:spLocks/>
            </p:cNvSpPr>
            <p:nvPr/>
          </p:nvSpPr>
          <p:spPr bwMode="auto">
            <a:xfrm>
              <a:off x="168" y="123"/>
              <a:ext cx="800" cy="720"/>
            </a:xfrm>
            <a:prstGeom prst="rect">
              <a:avLst/>
            </a:prstGeom>
            <a:noFill/>
            <a:ln w="12700" cap="flat">
              <a:noFill/>
              <a:miter lim="800000"/>
              <a:headEnd type="none" w="med" len="med"/>
              <a:tailEnd type="none" w="med" len="med"/>
            </a:ln>
          </p:spPr>
          <p:txBody>
            <a:bodyPr lIns="38100" tIns="38100" rIns="72334" bIns="38100">
              <a:prstTxWarp prst="textNoShape">
                <a:avLst/>
              </a:prstTxWarp>
            </a:bodyPr>
            <a:lstStyle/>
            <a:p>
              <a:pPr marL="1117"/>
              <a:r>
                <a:rPr lang="en-US" sz="1300" dirty="0">
                  <a:latin typeface="Lucida Grande" charset="0"/>
                  <a:ea typeface="Lucida Grande" charset="0"/>
                  <a:cs typeface="Lucida Grande" charset="0"/>
                  <a:sym typeface="Lucida Grande" charset="0"/>
                </a:rPr>
                <a:t>DYSWIS</a:t>
              </a:r>
            </a:p>
            <a:p>
              <a:pPr marL="1117"/>
              <a:r>
                <a:rPr lang="en-US" sz="1300" dirty="0">
                  <a:latin typeface="Lucida Grande" charset="0"/>
                  <a:ea typeface="Lucida Grande" charset="0"/>
                  <a:cs typeface="Lucida Grande" charset="0"/>
                  <a:sym typeface="Lucida Grande" charset="0"/>
                </a:rPr>
                <a:t>DHT</a:t>
              </a:r>
            </a:p>
            <a:p>
              <a:pPr marL="1117"/>
              <a:r>
                <a:rPr lang="en-US" sz="1300" dirty="0">
                  <a:latin typeface="Lucida Grande" charset="0"/>
                  <a:ea typeface="Lucida Grande" charset="0"/>
                  <a:cs typeface="Lucida Grande" charset="0"/>
                  <a:sym typeface="Lucida Grande" charset="0"/>
                </a:rPr>
                <a:t>Network</a:t>
              </a:r>
            </a:p>
            <a:p>
              <a:pPr marL="1117"/>
              <a:endParaRPr lang="en-US" sz="1300" dirty="0">
                <a:latin typeface="Lucida Grande" charset="0"/>
                <a:ea typeface="Lucida Grande" charset="0"/>
                <a:cs typeface="Lucida Grande" charset="0"/>
                <a:sym typeface="Lucida Grande" charset="0"/>
              </a:endParaRPr>
            </a:p>
          </p:txBody>
        </p:sp>
      </p:grpSp>
      <p:grpSp>
        <p:nvGrpSpPr>
          <p:cNvPr id="3" name="Group 6"/>
          <p:cNvGrpSpPr>
            <a:grpSpLocks/>
          </p:cNvGrpSpPr>
          <p:nvPr/>
        </p:nvGrpSpPr>
        <p:grpSpPr bwMode="auto">
          <a:xfrm rot="-3000000">
            <a:off x="2960750" y="1819983"/>
            <a:ext cx="895201" cy="273471"/>
            <a:chOff x="0" y="0"/>
            <a:chExt cx="801" cy="245"/>
          </a:xfrm>
        </p:grpSpPr>
        <p:sp>
          <p:nvSpPr>
            <p:cNvPr id="16391" name="AutoShape 7"/>
            <p:cNvSpPr>
              <a:spLocks/>
            </p:cNvSpPr>
            <p:nvPr/>
          </p:nvSpPr>
          <p:spPr bwMode="auto">
            <a:xfrm>
              <a:off x="126" y="0"/>
              <a:ext cx="675" cy="245"/>
            </a:xfrm>
            <a:custGeom>
              <a:avLst/>
              <a:gdLst>
                <a:gd name="T0" fmla="*/ 10800 w 21600"/>
                <a:gd name="T1" fmla="*/ 10800 h 21600"/>
              </a:gdLst>
              <a:ahLst/>
              <a:cxnLst>
                <a:cxn ang="0">
                  <a:pos x="T0" y="T1"/>
                </a:cxn>
              </a:cxnLst>
              <a:rect l="0" t="0" r="r" b="b"/>
              <a:pathLst>
                <a:path w="21600" h="21600">
                  <a:moveTo>
                    <a:pt x="15200" y="0"/>
                  </a:moveTo>
                  <a:lnTo>
                    <a:pt x="15200" y="5400"/>
                  </a:lnTo>
                  <a:lnTo>
                    <a:pt x="0" y="5400"/>
                  </a:lnTo>
                  <a:lnTo>
                    <a:pt x="0" y="16200"/>
                  </a:lnTo>
                  <a:lnTo>
                    <a:pt x="15200" y="16200"/>
                  </a:lnTo>
                  <a:lnTo>
                    <a:pt x="15200" y="21600"/>
                  </a:lnTo>
                  <a:lnTo>
                    <a:pt x="21600" y="10800"/>
                  </a:lnTo>
                  <a:close/>
                  <a:moveTo>
                    <a:pt x="15200" y="0"/>
                  </a:moveTo>
                </a:path>
              </a:pathLst>
            </a:custGeom>
            <a:solidFill>
              <a:srgbClr val="4F81BD"/>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16392" name="AutoShape 8"/>
            <p:cNvSpPr>
              <a:spLocks/>
            </p:cNvSpPr>
            <p:nvPr/>
          </p:nvSpPr>
          <p:spPr bwMode="auto">
            <a:xfrm>
              <a:off x="50" y="62"/>
              <a:ext cx="50" cy="122"/>
            </a:xfrm>
            <a:custGeom>
              <a:avLst/>
              <a:gdLst>
                <a:gd name="T0" fmla="*/ 10800 w 21600"/>
                <a:gd name="T1" fmla="*/ 10800 h 21600"/>
              </a:gdLst>
              <a:ahLst/>
              <a:cxnLst>
                <a:cxn ang="0">
                  <a:pos x="T0" y="T1"/>
                </a:cxn>
              </a:cxnLst>
              <a:rect l="0" t="0" r="r" b="b"/>
              <a:pathLst>
                <a:path w="21600" h="21600">
                  <a:moveTo>
                    <a:pt x="0" y="0"/>
                  </a:moveTo>
                  <a:lnTo>
                    <a:pt x="0" y="21600"/>
                  </a:lnTo>
                  <a:lnTo>
                    <a:pt x="21600" y="21600"/>
                  </a:lnTo>
                  <a:lnTo>
                    <a:pt x="21600" y="0"/>
                  </a:lnTo>
                  <a:close/>
                  <a:moveTo>
                    <a:pt x="0" y="0"/>
                  </a:moveTo>
                </a:path>
              </a:pathLst>
            </a:custGeom>
            <a:solidFill>
              <a:srgbClr val="4F81BD"/>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16393" name="AutoShape 9"/>
            <p:cNvSpPr>
              <a:spLocks/>
            </p:cNvSpPr>
            <p:nvPr/>
          </p:nvSpPr>
          <p:spPr bwMode="auto">
            <a:xfrm>
              <a:off x="0" y="62"/>
              <a:ext cx="25" cy="123"/>
            </a:xfrm>
            <a:custGeom>
              <a:avLst/>
              <a:gdLst>
                <a:gd name="T0" fmla="*/ 10800 w 21600"/>
                <a:gd name="T1" fmla="*/ 10800 h 21600"/>
              </a:gdLst>
              <a:ahLst/>
              <a:cxnLst>
                <a:cxn ang="0">
                  <a:pos x="T0" y="T1"/>
                </a:cxn>
              </a:cxnLst>
              <a:rect l="0" t="0" r="r" b="b"/>
              <a:pathLst>
                <a:path w="21600" h="21600">
                  <a:moveTo>
                    <a:pt x="0" y="0"/>
                  </a:moveTo>
                  <a:lnTo>
                    <a:pt x="0" y="21600"/>
                  </a:lnTo>
                  <a:lnTo>
                    <a:pt x="21600" y="21600"/>
                  </a:lnTo>
                  <a:lnTo>
                    <a:pt x="21600" y="0"/>
                  </a:lnTo>
                  <a:close/>
                  <a:moveTo>
                    <a:pt x="0" y="0"/>
                  </a:moveTo>
                </a:path>
              </a:pathLst>
            </a:custGeom>
            <a:solidFill>
              <a:srgbClr val="4F81BD"/>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grpSp>
      <p:sp>
        <p:nvSpPr>
          <p:cNvPr id="16394" name="AutoShape 10"/>
          <p:cNvSpPr>
            <a:spLocks/>
          </p:cNvSpPr>
          <p:nvPr/>
        </p:nvSpPr>
        <p:spPr bwMode="auto">
          <a:xfrm rot="-3000000">
            <a:off x="3302869" y="1888629"/>
            <a:ext cx="305842" cy="377279"/>
          </a:xfrm>
          <a:custGeom>
            <a:avLst/>
            <a:gdLst>
              <a:gd name="T0" fmla="*/ 10800 w 21600"/>
              <a:gd name="T1" fmla="*/ 10800 h 21600"/>
            </a:gdLst>
            <a:ahLst/>
            <a:cxnLst>
              <a:cxn ang="0">
                <a:pos x="T0" y="T1"/>
              </a:cxn>
            </a:cxnLst>
            <a:rect l="0" t="0" r="r" b="b"/>
            <a:pathLst>
              <a:path w="21600" h="21600">
                <a:moveTo>
                  <a:pt x="10800" y="5800"/>
                </a:moveTo>
                <a:lnTo>
                  <a:pt x="8352" y="2295"/>
                </a:lnTo>
                <a:lnTo>
                  <a:pt x="7312" y="6320"/>
                </a:lnTo>
                <a:lnTo>
                  <a:pt x="370" y="2295"/>
                </a:lnTo>
                <a:lnTo>
                  <a:pt x="4627" y="7617"/>
                </a:lnTo>
                <a:lnTo>
                  <a:pt x="0" y="8615"/>
                </a:lnTo>
                <a:lnTo>
                  <a:pt x="3722" y="11775"/>
                </a:lnTo>
                <a:lnTo>
                  <a:pt x="135" y="14587"/>
                </a:lnTo>
                <a:lnTo>
                  <a:pt x="5667" y="13937"/>
                </a:lnTo>
                <a:lnTo>
                  <a:pt x="4762" y="17617"/>
                </a:lnTo>
                <a:lnTo>
                  <a:pt x="7715" y="15627"/>
                </a:lnTo>
                <a:lnTo>
                  <a:pt x="8485" y="21600"/>
                </a:lnTo>
                <a:lnTo>
                  <a:pt x="10532" y="14935"/>
                </a:lnTo>
                <a:lnTo>
                  <a:pt x="13247" y="19737"/>
                </a:lnTo>
                <a:lnTo>
                  <a:pt x="14020" y="14457"/>
                </a:lnTo>
                <a:lnTo>
                  <a:pt x="18145" y="18095"/>
                </a:lnTo>
                <a:lnTo>
                  <a:pt x="16837" y="12942"/>
                </a:lnTo>
                <a:lnTo>
                  <a:pt x="21600" y="13290"/>
                </a:lnTo>
                <a:lnTo>
                  <a:pt x="17607" y="10475"/>
                </a:lnTo>
                <a:lnTo>
                  <a:pt x="21097" y="8137"/>
                </a:lnTo>
                <a:lnTo>
                  <a:pt x="16702" y="7315"/>
                </a:lnTo>
                <a:lnTo>
                  <a:pt x="18380" y="4457"/>
                </a:lnTo>
                <a:lnTo>
                  <a:pt x="14155" y="5325"/>
                </a:lnTo>
                <a:lnTo>
                  <a:pt x="14522" y="0"/>
                </a:lnTo>
                <a:close/>
                <a:moveTo>
                  <a:pt x="10800" y="5800"/>
                </a:moveTo>
              </a:path>
            </a:pathLst>
          </a:custGeom>
          <a:solidFill>
            <a:srgbClr val="FF0000"/>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16395" name="Freeform 11"/>
          <p:cNvSpPr>
            <a:spLocks/>
          </p:cNvSpPr>
          <p:nvPr/>
        </p:nvSpPr>
        <p:spPr bwMode="auto">
          <a:xfrm>
            <a:off x="3312914" y="2741414"/>
            <a:ext cx="2884289" cy="8930"/>
          </a:xfrm>
          <a:custGeom>
            <a:avLst/>
            <a:gdLst/>
            <a:ahLst/>
            <a:cxnLst>
              <a:cxn ang="0">
                <a:pos x="0" y="0"/>
              </a:cxn>
              <a:cxn ang="0">
                <a:pos x="10031" y="10031"/>
              </a:cxn>
              <a:cxn ang="0">
                <a:pos x="16050" y="16050"/>
              </a:cxn>
              <a:cxn ang="0">
                <a:pos x="21600" y="21600"/>
              </a:cxn>
            </a:cxnLst>
            <a:rect l="0" t="0" r="r" b="b"/>
            <a:pathLst>
              <a:path w="21600" h="21600">
                <a:moveTo>
                  <a:pt x="0" y="0"/>
                </a:moveTo>
                <a:lnTo>
                  <a:pt x="10031" y="10031"/>
                </a:lnTo>
                <a:lnTo>
                  <a:pt x="16050" y="16050"/>
                </a:lnTo>
                <a:lnTo>
                  <a:pt x="21600" y="21600"/>
                </a:lnTo>
              </a:path>
            </a:pathLst>
          </a:custGeom>
          <a:noFill/>
          <a:ln w="38100" cap="flat">
            <a:solidFill>
              <a:srgbClr val="397FD3"/>
            </a:solidFill>
            <a:prstDash val="solid"/>
            <a:miter lim="800000"/>
            <a:headEnd type="triangle" w="med" len="med"/>
            <a:tailEnd type="triangle" w="med" len="med"/>
          </a:ln>
        </p:spPr>
        <p:txBody>
          <a:bodyPr lIns="0" tIns="0" rIns="0" bIns="0">
            <a:prstTxWarp prst="textNoShape">
              <a:avLst/>
            </a:prstTxWarp>
          </a:bodyPr>
          <a:lstStyle/>
          <a:p>
            <a:endParaRPr lang="en-US"/>
          </a:p>
        </p:txBody>
      </p:sp>
      <p:sp>
        <p:nvSpPr>
          <p:cNvPr id="16396" name="Freeform 12"/>
          <p:cNvSpPr>
            <a:spLocks/>
          </p:cNvSpPr>
          <p:nvPr/>
        </p:nvSpPr>
        <p:spPr bwMode="auto">
          <a:xfrm rot="10800000" flipH="1">
            <a:off x="3312914" y="1660922"/>
            <a:ext cx="2982516" cy="866180"/>
          </a:xfrm>
          <a:custGeom>
            <a:avLst/>
            <a:gdLst/>
            <a:ahLst/>
            <a:cxnLst>
              <a:cxn ang="0">
                <a:pos x="0" y="0"/>
              </a:cxn>
              <a:cxn ang="0">
                <a:pos x="12788" y="0"/>
              </a:cxn>
              <a:cxn ang="0">
                <a:pos x="15429" y="12135"/>
              </a:cxn>
              <a:cxn ang="0">
                <a:pos x="21600" y="21600"/>
              </a:cxn>
            </a:cxnLst>
            <a:rect l="0" t="0" r="r" b="b"/>
            <a:pathLst>
              <a:path w="21600" h="21600">
                <a:moveTo>
                  <a:pt x="0" y="0"/>
                </a:moveTo>
                <a:lnTo>
                  <a:pt x="12788" y="0"/>
                </a:lnTo>
                <a:lnTo>
                  <a:pt x="15429" y="12135"/>
                </a:lnTo>
                <a:lnTo>
                  <a:pt x="21600" y="21600"/>
                </a:lnTo>
              </a:path>
            </a:pathLst>
          </a:custGeom>
          <a:noFill/>
          <a:ln w="31750" cap="flat">
            <a:solidFill>
              <a:srgbClr val="397FD3"/>
            </a:solidFill>
            <a:prstDash val="solid"/>
            <a:miter lim="800000"/>
            <a:headEnd type="triangle" w="med" len="med"/>
            <a:tailEnd type="triangle" w="med" len="med"/>
          </a:ln>
        </p:spPr>
        <p:txBody>
          <a:bodyPr lIns="0" tIns="0" rIns="0" bIns="0">
            <a:prstTxWarp prst="textNoShape">
              <a:avLst/>
            </a:prstTxWarp>
          </a:bodyPr>
          <a:lstStyle/>
          <a:p>
            <a:endParaRPr lang="en-US"/>
          </a:p>
        </p:txBody>
      </p:sp>
      <p:grpSp>
        <p:nvGrpSpPr>
          <p:cNvPr id="4" name="Group 13"/>
          <p:cNvGrpSpPr>
            <a:grpSpLocks/>
          </p:cNvGrpSpPr>
          <p:nvPr/>
        </p:nvGrpSpPr>
        <p:grpSpPr bwMode="auto">
          <a:xfrm>
            <a:off x="1848445" y="632892"/>
            <a:ext cx="1482328" cy="1438796"/>
            <a:chOff x="0" y="0"/>
            <a:chExt cx="1328" cy="1288"/>
          </a:xfrm>
        </p:grpSpPr>
        <p:sp>
          <p:nvSpPr>
            <p:cNvPr id="16398" name="AutoShape 14"/>
            <p:cNvSpPr>
              <a:spLocks/>
            </p:cNvSpPr>
            <p:nvPr/>
          </p:nvSpPr>
          <p:spPr bwMode="auto">
            <a:xfrm>
              <a:off x="0" y="234"/>
              <a:ext cx="1328" cy="1026"/>
            </a:xfrm>
            <a:custGeom>
              <a:avLst/>
              <a:gdLst>
                <a:gd name="T0" fmla="*/ 10800 w 21600"/>
                <a:gd name="T1" fmla="*/ 10800 h 21600"/>
              </a:gdLst>
              <a:ahLst/>
              <a:cxnLst>
                <a:cxn ang="0">
                  <a:pos x="T0" y="T1"/>
                </a:cxn>
              </a:cxnLst>
              <a:rect l="0" t="0" r="r" b="b"/>
              <a:pathLst>
                <a:path w="21600" h="21600">
                  <a:moveTo>
                    <a:pt x="3600" y="0"/>
                  </a:moveTo>
                  <a:cubicBezTo>
                    <a:pt x="1612" y="0"/>
                    <a:pt x="0" y="1287"/>
                    <a:pt x="0" y="2874"/>
                  </a:cubicBezTo>
                  <a:lnTo>
                    <a:pt x="0" y="10061"/>
                  </a:lnTo>
                  <a:lnTo>
                    <a:pt x="0" y="14372"/>
                  </a:lnTo>
                  <a:cubicBezTo>
                    <a:pt x="0" y="15960"/>
                    <a:pt x="1612" y="17247"/>
                    <a:pt x="3600" y="17247"/>
                  </a:cubicBezTo>
                  <a:lnTo>
                    <a:pt x="12600" y="17247"/>
                  </a:lnTo>
                  <a:lnTo>
                    <a:pt x="13305" y="21600"/>
                  </a:lnTo>
                  <a:lnTo>
                    <a:pt x="18000" y="17247"/>
                  </a:lnTo>
                  <a:cubicBezTo>
                    <a:pt x="19988" y="17247"/>
                    <a:pt x="21600" y="15960"/>
                    <a:pt x="21600" y="14372"/>
                  </a:cubicBezTo>
                  <a:lnTo>
                    <a:pt x="21600" y="10061"/>
                  </a:lnTo>
                  <a:lnTo>
                    <a:pt x="21600" y="2874"/>
                  </a:lnTo>
                  <a:cubicBezTo>
                    <a:pt x="21600" y="1287"/>
                    <a:pt x="19988" y="0"/>
                    <a:pt x="18000" y="0"/>
                  </a:cubicBezTo>
                  <a:lnTo>
                    <a:pt x="12600" y="0"/>
                  </a:lnTo>
                  <a:close/>
                  <a:moveTo>
                    <a:pt x="3600" y="0"/>
                  </a:moveTo>
                </a:path>
              </a:pathLst>
            </a:custGeom>
            <a:noFill/>
            <a:ln w="25400" cap="flat">
              <a:solidFill>
                <a:srgbClr val="385D8A"/>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6399" name="Rectangle 15"/>
            <p:cNvSpPr>
              <a:spLocks/>
            </p:cNvSpPr>
            <p:nvPr/>
          </p:nvSpPr>
          <p:spPr bwMode="auto">
            <a:xfrm>
              <a:off x="46" y="0"/>
              <a:ext cx="1235" cy="1288"/>
            </a:xfrm>
            <a:prstGeom prst="rect">
              <a:avLst/>
            </a:prstGeom>
            <a:noFill/>
            <a:ln w="12700" cap="flat">
              <a:noFill/>
              <a:miter lim="800000"/>
              <a:headEnd type="none" w="med" len="med"/>
              <a:tailEnd type="none" w="med" len="med"/>
            </a:ln>
          </p:spPr>
          <p:txBody>
            <a:bodyPr lIns="38100" tIns="38100" rIns="88091" bIns="38100" anchor="ctr">
              <a:prstTxWarp prst="textNoShape">
                <a:avLst/>
              </a:prstTxWarp>
            </a:bodyPr>
            <a:lstStyle/>
            <a:p>
              <a:pPr marL="7814"/>
              <a:r>
                <a:rPr lang="en-US" sz="1300" dirty="0">
                  <a:latin typeface="Lucida Grande" charset="0"/>
                  <a:ea typeface="Lucida Grande" charset="0"/>
                  <a:cs typeface="Lucida Grande" charset="0"/>
                  <a:sym typeface="Lucida Grande" charset="0"/>
                </a:rPr>
                <a:t>What happened to the web server?</a:t>
              </a:r>
            </a:p>
          </p:txBody>
        </p:sp>
      </p:grpSp>
      <p:pic>
        <p:nvPicPr>
          <p:cNvPr id="16400" name="Picture 16"/>
          <p:cNvPicPr>
            <a:picLocks noChangeAspect="1" noChangeArrowheads="1"/>
          </p:cNvPicPr>
          <p:nvPr/>
        </p:nvPicPr>
        <p:blipFill>
          <a:blip r:embed="rId2"/>
          <a:srcRect/>
          <a:stretch>
            <a:fillRect/>
          </a:stretch>
        </p:blipFill>
        <p:spPr bwMode="auto">
          <a:xfrm>
            <a:off x="2133079" y="2134195"/>
            <a:ext cx="905247" cy="1071563"/>
          </a:xfrm>
          <a:prstGeom prst="rect">
            <a:avLst/>
          </a:prstGeom>
          <a:noFill/>
          <a:ln w="12700" cap="flat">
            <a:noFill/>
            <a:miter lim="800000"/>
            <a:headEnd/>
            <a:tailEnd/>
          </a:ln>
        </p:spPr>
      </p:pic>
      <p:pic>
        <p:nvPicPr>
          <p:cNvPr id="16401" name="Picture 17">
            <a:hlinkClick r:id="rId3"/>
          </p:cNvPr>
          <p:cNvPicPr>
            <a:picLocks noChangeArrowheads="1"/>
          </p:cNvPicPr>
          <p:nvPr/>
        </p:nvPicPr>
        <p:blipFill>
          <a:blip r:embed="rId4"/>
          <a:srcRect/>
          <a:stretch>
            <a:fillRect/>
          </a:stretch>
        </p:blipFill>
        <p:spPr bwMode="auto">
          <a:xfrm>
            <a:off x="3911203" y="919758"/>
            <a:ext cx="634008" cy="741164"/>
          </a:xfrm>
          <a:prstGeom prst="rect">
            <a:avLst/>
          </a:prstGeom>
          <a:noFill/>
          <a:ln w="9525" cap="flat">
            <a:noFill/>
            <a:miter lim="800000"/>
            <a:headEnd/>
            <a:tailEnd/>
          </a:ln>
        </p:spPr>
      </p:pic>
      <p:sp>
        <p:nvSpPr>
          <p:cNvPr id="16402" name="Line 18"/>
          <p:cNvSpPr>
            <a:spLocks noChangeShapeType="1"/>
          </p:cNvSpPr>
          <p:nvPr/>
        </p:nvSpPr>
        <p:spPr bwMode="auto">
          <a:xfrm>
            <a:off x="4661297" y="1616274"/>
            <a:ext cx="1732359" cy="811486"/>
          </a:xfrm>
          <a:prstGeom prst="line">
            <a:avLst/>
          </a:prstGeom>
          <a:noFill/>
          <a:ln w="88900" cap="flat">
            <a:solidFill>
              <a:srgbClr val="FE4940"/>
            </a:solidFill>
            <a:prstDash val="solid"/>
            <a:miter lim="800000"/>
            <a:headEnd type="stealth" w="med" len="med"/>
            <a:tailEnd type="stealth" w="med" len="med"/>
          </a:ln>
        </p:spPr>
        <p:txBody>
          <a:bodyPr lIns="0" tIns="0" rIns="0" bIns="0">
            <a:prstTxWarp prst="textNoShape">
              <a:avLst/>
            </a:prstTxWarp>
          </a:bodyPr>
          <a:lstStyle/>
          <a:p>
            <a:endParaRPr lang="en-US"/>
          </a:p>
        </p:txBody>
      </p:sp>
      <p:sp>
        <p:nvSpPr>
          <p:cNvPr id="16403" name="Line 19"/>
          <p:cNvSpPr>
            <a:spLocks noChangeShapeType="1"/>
          </p:cNvSpPr>
          <p:nvPr/>
        </p:nvSpPr>
        <p:spPr bwMode="auto">
          <a:xfrm>
            <a:off x="4572000" y="1294805"/>
            <a:ext cx="1902023" cy="0"/>
          </a:xfrm>
          <a:prstGeom prst="line">
            <a:avLst/>
          </a:prstGeom>
          <a:noFill/>
          <a:ln w="88900" cap="flat">
            <a:solidFill>
              <a:srgbClr val="FE4940"/>
            </a:solidFill>
            <a:prstDash val="solid"/>
            <a:miter lim="800000"/>
            <a:headEnd type="stealth" w="med" len="med"/>
            <a:tailEnd type="stealth" w="med" len="med"/>
          </a:ln>
        </p:spPr>
        <p:txBody>
          <a:bodyPr lIns="0" tIns="0" rIns="0" bIns="0">
            <a:prstTxWarp prst="textNoShape">
              <a:avLst/>
            </a:prstTxWarp>
          </a:bodyPr>
          <a:lstStyle/>
          <a:p>
            <a:endParaRPr lang="en-US"/>
          </a:p>
        </p:txBody>
      </p:sp>
      <p:sp>
        <p:nvSpPr>
          <p:cNvPr id="16404" name="Rectangle 20"/>
          <p:cNvSpPr>
            <a:spLocks/>
          </p:cNvSpPr>
          <p:nvPr/>
        </p:nvSpPr>
        <p:spPr bwMode="auto">
          <a:xfrm>
            <a:off x="5385718" y="1079167"/>
            <a:ext cx="525754" cy="261610"/>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700" dirty="0">
                <a:ea typeface="Gill Sans" charset="0"/>
                <a:cs typeface="Gill Sans" charset="0"/>
              </a:rPr>
              <a:t>Probe</a:t>
            </a:r>
          </a:p>
        </p:txBody>
      </p:sp>
      <p:sp>
        <p:nvSpPr>
          <p:cNvPr id="16405" name="Rectangle 21"/>
          <p:cNvSpPr>
            <a:spLocks/>
          </p:cNvSpPr>
          <p:nvPr/>
        </p:nvSpPr>
        <p:spPr bwMode="auto">
          <a:xfrm>
            <a:off x="5536407" y="2074827"/>
            <a:ext cx="525754" cy="261610"/>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700" dirty="0">
                <a:ea typeface="Gill Sans" charset="0"/>
                <a:cs typeface="Gill Sans" charset="0"/>
              </a:rPr>
              <a:t>Probe</a:t>
            </a:r>
          </a:p>
        </p:txBody>
      </p:sp>
      <p:sp>
        <p:nvSpPr>
          <p:cNvPr id="16406" name="Rectangle 22"/>
          <p:cNvSpPr>
            <a:spLocks/>
          </p:cNvSpPr>
          <p:nvPr/>
        </p:nvSpPr>
        <p:spPr bwMode="auto">
          <a:xfrm>
            <a:off x="5139036" y="2539171"/>
            <a:ext cx="718145" cy="261610"/>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700" dirty="0">
                <a:ea typeface="Gill Sans" charset="0"/>
                <a:cs typeface="Gill Sans" charset="0"/>
              </a:rPr>
              <a:t>Request</a:t>
            </a:r>
          </a:p>
        </p:txBody>
      </p:sp>
      <p:pic>
        <p:nvPicPr>
          <p:cNvPr id="16408" name="Picture 24">
            <a:hlinkClick r:id="rId5"/>
          </p:cNvPr>
          <p:cNvPicPr>
            <a:picLocks noChangeArrowheads="1"/>
          </p:cNvPicPr>
          <p:nvPr/>
        </p:nvPicPr>
        <p:blipFill>
          <a:blip r:embed="rId6"/>
          <a:srcRect/>
          <a:stretch>
            <a:fillRect/>
          </a:stretch>
        </p:blipFill>
        <p:spPr bwMode="auto">
          <a:xfrm>
            <a:off x="6482953" y="1098352"/>
            <a:ext cx="870645" cy="783580"/>
          </a:xfrm>
          <a:prstGeom prst="rect">
            <a:avLst/>
          </a:prstGeom>
          <a:noFill/>
          <a:ln w="9525" cap="flat">
            <a:noFill/>
            <a:miter lim="800000"/>
            <a:headEnd/>
            <a:tailEnd/>
          </a:ln>
        </p:spPr>
      </p:pic>
      <p:pic>
        <p:nvPicPr>
          <p:cNvPr id="16409" name="Picture 25">
            <a:hlinkClick r:id="rId7"/>
          </p:cNvPr>
          <p:cNvPicPr>
            <a:picLocks noChangeArrowheads="1"/>
          </p:cNvPicPr>
          <p:nvPr/>
        </p:nvPicPr>
        <p:blipFill>
          <a:blip r:embed="rId8"/>
          <a:srcRect/>
          <a:stretch>
            <a:fillRect/>
          </a:stretch>
        </p:blipFill>
        <p:spPr bwMode="auto">
          <a:xfrm>
            <a:off x="6375797" y="2384227"/>
            <a:ext cx="910828" cy="705445"/>
          </a:xfrm>
          <a:prstGeom prst="rect">
            <a:avLst/>
          </a:prstGeom>
          <a:noFill/>
          <a:ln w="9525" cap="flat">
            <a:noFill/>
            <a:miter lim="800000"/>
            <a:headEnd/>
            <a:tailEnd/>
          </a:ln>
        </p:spPr>
      </p:pic>
    </p:spTree>
  </p:cSld>
  <p:clrMapOvr>
    <a:masterClrMapping/>
  </p:clrMapOvr>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normAutofit fontScale="55000" lnSpcReduction="20000"/>
          </a:bodyPr>
          <a:lstStyle/>
          <a:p>
            <a:r>
              <a:rPr lang="en-US" dirty="0" smtClean="0"/>
              <a:t>PI + 12 PhD students + ~4 visitors + 1 staff researcher</a:t>
            </a:r>
          </a:p>
          <a:p>
            <a:r>
              <a:rPr lang="en-US" dirty="0" smtClean="0"/>
              <a:t>Network infrastructure</a:t>
            </a:r>
          </a:p>
          <a:p>
            <a:pPr lvl="1"/>
            <a:r>
              <a:rPr lang="en-US" dirty="0" smtClean="0"/>
              <a:t>PBS: Permission-Based Sending</a:t>
            </a:r>
          </a:p>
          <a:p>
            <a:pPr lvl="1"/>
            <a:r>
              <a:rPr lang="en-US" dirty="0" err="1" smtClean="0"/>
              <a:t>NetServ</a:t>
            </a:r>
            <a:r>
              <a:rPr lang="en-US" dirty="0" smtClean="0"/>
              <a:t> for programmable networks</a:t>
            </a:r>
          </a:p>
          <a:p>
            <a:r>
              <a:rPr lang="en-US" dirty="0" smtClean="0"/>
              <a:t>Mobile networks</a:t>
            </a:r>
          </a:p>
          <a:p>
            <a:pPr lvl="1"/>
            <a:r>
              <a:rPr lang="en-US" dirty="0" smtClean="0"/>
              <a:t>7DS</a:t>
            </a:r>
          </a:p>
          <a:p>
            <a:pPr lvl="1"/>
            <a:r>
              <a:rPr lang="en-US" dirty="0" err="1" smtClean="0"/>
              <a:t>PetriNet</a:t>
            </a:r>
            <a:r>
              <a:rPr lang="en-US" dirty="0" smtClean="0"/>
              <a:t> for modeling mobility protocols</a:t>
            </a:r>
          </a:p>
          <a:p>
            <a:pPr lvl="1"/>
            <a:r>
              <a:rPr lang="en-US" dirty="0" smtClean="0"/>
              <a:t>Location-based services</a:t>
            </a:r>
          </a:p>
          <a:p>
            <a:pPr lvl="1"/>
            <a:r>
              <a:rPr lang="en-US" dirty="0" smtClean="0"/>
              <a:t>Modeling human mobility</a:t>
            </a:r>
          </a:p>
          <a:p>
            <a:r>
              <a:rPr lang="en-US" dirty="0" smtClean="0"/>
              <a:t>Network management &amp; measurement</a:t>
            </a:r>
          </a:p>
          <a:p>
            <a:pPr lvl="1"/>
            <a:r>
              <a:rPr lang="en-US" dirty="0" smtClean="0"/>
              <a:t>DYSWIS: distributed fault diagnosis &amp; correction</a:t>
            </a:r>
          </a:p>
          <a:p>
            <a:pPr lvl="1"/>
            <a:r>
              <a:rPr lang="en-US" dirty="0" err="1" smtClean="0"/>
              <a:t>Vdelay</a:t>
            </a:r>
            <a:r>
              <a:rPr lang="en-US" dirty="0" smtClean="0"/>
              <a:t>:  Video delay measurement tool</a:t>
            </a:r>
          </a:p>
          <a:p>
            <a:r>
              <a:rPr lang="en-US" dirty="0" smtClean="0"/>
              <a:t>Applications &amp; middleware</a:t>
            </a:r>
          </a:p>
          <a:p>
            <a:pPr lvl="1"/>
            <a:r>
              <a:rPr lang="en-US" dirty="0" smtClean="0"/>
              <a:t>RELOAD: P2P infrastructure</a:t>
            </a:r>
          </a:p>
          <a:p>
            <a:pPr lvl="1"/>
            <a:r>
              <a:rPr lang="en-US" dirty="0" smtClean="0"/>
              <a:t>SIP overload control</a:t>
            </a:r>
          </a:p>
          <a:p>
            <a:pPr lvl="1"/>
            <a:r>
              <a:rPr lang="en-US" dirty="0" smtClean="0"/>
              <a:t>SPIT prevention</a:t>
            </a:r>
          </a:p>
          <a:p>
            <a:pPr lvl="1"/>
            <a:r>
              <a:rPr lang="en-US" dirty="0" smtClean="0"/>
              <a:t>NG911</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fontScale="90000"/>
          </a:bodyPr>
          <a:lstStyle/>
          <a:p>
            <a:r>
              <a:rPr lang="en-US" dirty="0" err="1" smtClean="0"/>
              <a:t>vDelay</a:t>
            </a:r>
            <a:r>
              <a:rPr lang="en-US" dirty="0" smtClean="0"/>
              <a:t>:  Measuring capture-to-display latency and frame rate</a:t>
            </a:r>
            <a:endParaRPr lang="en-US" dirty="0"/>
          </a:p>
        </p:txBody>
      </p:sp>
      <p:sp>
        <p:nvSpPr>
          <p:cNvPr id="8195" name="Rectangle 3"/>
          <p:cNvSpPr>
            <a:spLocks noGrp="1" noChangeArrowheads="1"/>
          </p:cNvSpPr>
          <p:nvPr>
            <p:ph type="body" idx="1"/>
          </p:nvPr>
        </p:nvSpPr>
        <p:spPr>
          <a:xfrm>
            <a:off x="1435608" y="1447800"/>
            <a:ext cx="7498080" cy="2765359"/>
          </a:xfrm>
        </p:spPr>
        <p:txBody>
          <a:bodyPr>
            <a:normAutofit/>
          </a:bodyPr>
          <a:lstStyle/>
          <a:p>
            <a:pPr lvl="1"/>
            <a:r>
              <a:rPr lang="en-US" dirty="0" smtClean="0"/>
              <a:t>Measures capture-to-display latency and frame rate of a video chat session</a:t>
            </a:r>
          </a:p>
          <a:p>
            <a:pPr lvl="1"/>
            <a:r>
              <a:rPr lang="en-US" dirty="0" smtClean="0"/>
              <a:t>Does not require access to source code or network stream</a:t>
            </a:r>
          </a:p>
          <a:p>
            <a:pPr lvl="1"/>
            <a:r>
              <a:rPr lang="en-US" dirty="0" smtClean="0"/>
              <a:t>Java-based </a:t>
            </a:r>
            <a:r>
              <a:rPr lang="en-US" dirty="0" err="1" smtClean="0">
                <a:sym typeface="Wingdings"/>
              </a:rPr>
              <a:t></a:t>
            </a:r>
            <a:r>
              <a:rPr lang="en-US" dirty="0" smtClean="0">
                <a:sym typeface="Wingdings"/>
              </a:rPr>
              <a:t> </a:t>
            </a:r>
            <a:r>
              <a:rPr lang="en-US" dirty="0" smtClean="0"/>
              <a:t>platform independent</a:t>
            </a:r>
            <a:endParaRPr lang="en-US" dirty="0"/>
          </a:p>
        </p:txBody>
      </p:sp>
      <p:pic>
        <p:nvPicPr>
          <p:cNvPr id="8196" name="Picture 2"/>
          <p:cNvPicPr>
            <a:picLocks noChangeAspect="1" noChangeArrowheads="1"/>
          </p:cNvPicPr>
          <p:nvPr/>
        </p:nvPicPr>
        <p:blipFill>
          <a:blip r:embed="rId2"/>
          <a:srcRect/>
          <a:stretch>
            <a:fillRect/>
          </a:stretch>
        </p:blipFill>
        <p:spPr bwMode="auto">
          <a:xfrm>
            <a:off x="1295400" y="3962400"/>
            <a:ext cx="5086350" cy="2536825"/>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a:bodyPr>
          <a:lstStyle/>
          <a:p>
            <a:r>
              <a:rPr lang="en-US" dirty="0" err="1" smtClean="0"/>
              <a:t>vDelay</a:t>
            </a:r>
            <a:endParaRPr lang="en-US" dirty="0"/>
          </a:p>
        </p:txBody>
      </p:sp>
      <p:pic>
        <p:nvPicPr>
          <p:cNvPr id="7172" name="Picture 7" descr="barcode3"/>
          <p:cNvPicPr>
            <a:picLocks noChangeAspect="1" noChangeArrowheads="1"/>
          </p:cNvPicPr>
          <p:nvPr/>
        </p:nvPicPr>
        <p:blipFill>
          <a:blip r:embed="rId2"/>
          <a:srcRect/>
          <a:stretch>
            <a:fillRect/>
          </a:stretch>
        </p:blipFill>
        <p:spPr bwMode="auto">
          <a:xfrm>
            <a:off x="1435608" y="1447800"/>
            <a:ext cx="6778395" cy="4912433"/>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a:t>Performance of video chat applications under congestion</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fontScale="90000"/>
          </a:bodyPr>
          <a:lstStyle/>
          <a:p>
            <a:r>
              <a:rPr lang="en-US" smtClean="0"/>
              <a:t>Performance of video chat under congestion</a:t>
            </a:r>
            <a:endParaRPr lang="en-US" dirty="0"/>
          </a:p>
        </p:txBody>
      </p:sp>
      <p:sp>
        <p:nvSpPr>
          <p:cNvPr id="4099" name="Rectangle 3"/>
          <p:cNvSpPr>
            <a:spLocks noGrp="1" noChangeArrowheads="1"/>
          </p:cNvSpPr>
          <p:nvPr>
            <p:ph type="body" idx="1"/>
          </p:nvPr>
        </p:nvSpPr>
        <p:spPr/>
        <p:txBody>
          <a:bodyPr>
            <a:normAutofit fontScale="92500" lnSpcReduction="20000"/>
          </a:bodyPr>
          <a:lstStyle/>
          <a:p>
            <a:r>
              <a:rPr lang="en-US" dirty="0" smtClean="0"/>
              <a:t>Performance of video chat applications under congestion</a:t>
            </a:r>
          </a:p>
          <a:p>
            <a:pPr lvl="1"/>
            <a:r>
              <a:rPr lang="en-US" dirty="0" smtClean="0"/>
              <a:t>Residential area networks (DSL and cable)</a:t>
            </a:r>
          </a:p>
          <a:p>
            <a:pPr lvl="2"/>
            <a:r>
              <a:rPr lang="en-US" dirty="0" smtClean="0"/>
              <a:t>Limited uplink speeds (around 1Mbit/s)</a:t>
            </a:r>
          </a:p>
          <a:p>
            <a:pPr lvl="2"/>
            <a:r>
              <a:rPr lang="en-US" dirty="0" smtClean="0"/>
              <a:t>Big queues in the cable/DSL modem(600ms to 6sec)</a:t>
            </a:r>
          </a:p>
          <a:p>
            <a:pPr lvl="2"/>
            <a:r>
              <a:rPr lang="en-US" dirty="0" smtClean="0"/>
              <a:t>Shared more than one user/application</a:t>
            </a:r>
          </a:p>
          <a:p>
            <a:r>
              <a:rPr lang="en-US" dirty="0" smtClean="0"/>
              <a:t>Investigate applications’ behavior under congestion</a:t>
            </a:r>
          </a:p>
          <a:p>
            <a:pPr lvl="1"/>
            <a:r>
              <a:rPr lang="en-US" dirty="0" smtClean="0"/>
              <a:t>Whether they are increasing the overall congestion</a:t>
            </a:r>
          </a:p>
          <a:p>
            <a:pPr lvl="1"/>
            <a:r>
              <a:rPr lang="en-US" dirty="0" smtClean="0"/>
              <a:t>Or trying to maintain a fair share of bandwidth among flows</a:t>
            </a:r>
          </a:p>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algn="l"/>
            <a:r>
              <a:rPr lang="en-US"/>
              <a:t>Experimental Setup</a:t>
            </a:r>
          </a:p>
        </p:txBody>
      </p:sp>
      <p:pic>
        <p:nvPicPr>
          <p:cNvPr id="3076" name="Picture 2"/>
          <p:cNvPicPr>
            <a:picLocks noChangeAspect="1" noChangeArrowheads="1"/>
          </p:cNvPicPr>
          <p:nvPr>
            <p:ph type="body" idx="1"/>
          </p:nvPr>
        </p:nvPicPr>
        <p:blipFill>
          <a:blip r:embed="rId2"/>
          <a:srcRect/>
          <a:stretch>
            <a:fillRect/>
          </a:stretch>
        </p:blipFill>
        <p:spPr>
          <a:xfrm>
            <a:off x="457200" y="1728788"/>
            <a:ext cx="8229600" cy="4267200"/>
          </a:xfrm>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l"/>
            <a:r>
              <a:rPr lang="en-US" dirty="0" smtClean="0"/>
              <a:t>Results: X-</a:t>
            </a:r>
            <a:r>
              <a:rPr lang="en-US" dirty="0" err="1" smtClean="0"/>
              <a:t>Lite</a:t>
            </a:r>
            <a:endParaRPr lang="en-US" dirty="0"/>
          </a:p>
        </p:txBody>
      </p:sp>
      <p:pic>
        <p:nvPicPr>
          <p:cNvPr id="6149" name="Picture 5"/>
          <p:cNvPicPr>
            <a:picLocks noChangeAspect="1" noChangeArrowheads="1"/>
          </p:cNvPicPr>
          <p:nvPr/>
        </p:nvPicPr>
        <p:blipFill>
          <a:blip r:embed="rId2"/>
          <a:srcRect/>
          <a:stretch>
            <a:fillRect/>
          </a:stretch>
        </p:blipFill>
        <p:spPr bwMode="auto">
          <a:xfrm>
            <a:off x="381000" y="1524000"/>
            <a:ext cx="7497763" cy="4357688"/>
          </a:xfrm>
          <a:prstGeom prst="rect">
            <a:avLst/>
          </a:prstGeom>
          <a:noFill/>
          <a:ln w="9525">
            <a:noFill/>
            <a:miter lim="800000"/>
            <a:headEnd/>
            <a:tailEnd/>
          </a:ln>
          <a:effectLst/>
        </p:spPr>
      </p:pic>
      <p:sp>
        <p:nvSpPr>
          <p:cNvPr id="6150" name="Text Box 6"/>
          <p:cNvSpPr txBox="1">
            <a:spLocks noChangeArrowheads="1"/>
          </p:cNvSpPr>
          <p:nvPr/>
        </p:nvSpPr>
        <p:spPr bwMode="auto">
          <a:xfrm>
            <a:off x="2340194" y="5881688"/>
            <a:ext cx="3653689" cy="369332"/>
          </a:xfrm>
          <a:prstGeom prst="rect">
            <a:avLst/>
          </a:prstGeom>
          <a:noFill/>
          <a:ln w="9525">
            <a:noFill/>
            <a:miter lim="800000"/>
            <a:headEnd/>
            <a:tailEnd/>
          </a:ln>
          <a:effectLst/>
        </p:spPr>
        <p:txBody>
          <a:bodyPr wrap="none">
            <a:prstTxWarp prst="textNoShape">
              <a:avLst/>
            </a:prstTxWarp>
            <a:spAutoFit/>
          </a:bodyPr>
          <a:lstStyle/>
          <a:p>
            <a:r>
              <a:rPr lang="en-US" dirty="0" smtClean="0"/>
              <a:t>X</a:t>
            </a:r>
            <a:r>
              <a:rPr lang="en-US" dirty="0"/>
              <a:t>-</a:t>
            </a:r>
            <a:r>
              <a:rPr lang="en-US" dirty="0" err="1"/>
              <a:t>Lite</a:t>
            </a:r>
            <a:r>
              <a:rPr lang="en-US" dirty="0"/>
              <a:t> with 10kb-10sec step function</a:t>
            </a: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dirty="0" smtClean="0"/>
              <a:t>Video chat</a:t>
            </a:r>
            <a:endParaRPr lang="en-US" dirty="0"/>
          </a:p>
        </p:txBody>
      </p:sp>
      <p:sp>
        <p:nvSpPr>
          <p:cNvPr id="5123" name="Rectangle 3"/>
          <p:cNvSpPr>
            <a:spLocks noGrp="1" noChangeArrowheads="1"/>
          </p:cNvSpPr>
          <p:nvPr>
            <p:ph type="body" idx="1"/>
          </p:nvPr>
        </p:nvSpPr>
        <p:spPr/>
        <p:txBody>
          <a:bodyPr>
            <a:normAutofit fontScale="85000" lnSpcReduction="20000"/>
          </a:bodyPr>
          <a:lstStyle/>
          <a:p>
            <a:r>
              <a:rPr lang="en-US" dirty="0" smtClean="0"/>
              <a:t>Analyzed Skype, Live Messenger, X-</a:t>
            </a:r>
            <a:r>
              <a:rPr lang="en-US" dirty="0" err="1" smtClean="0"/>
              <a:t>Lite</a:t>
            </a:r>
            <a:r>
              <a:rPr lang="en-US" dirty="0" smtClean="0"/>
              <a:t> and Eyebeam</a:t>
            </a:r>
          </a:p>
          <a:p>
            <a:pPr lvl="1"/>
            <a:r>
              <a:rPr lang="en-US" dirty="0" smtClean="0"/>
              <a:t>Skype behaved the best by adapting its codec parameters based not only on packet loss but also on RTT and jitter. This allowed Skype to closely follow the changes in bandwidth without causing any packet loss. </a:t>
            </a:r>
          </a:p>
          <a:p>
            <a:pPr lvl="1"/>
            <a:r>
              <a:rPr lang="en-US" dirty="0" smtClean="0"/>
              <a:t>Eyebeam performed the worst with high fluctuations in the transmission speed of its video traffic and with poor adaptation to bandwidth fluctuations.</a:t>
            </a:r>
          </a:p>
          <a:p>
            <a:r>
              <a:rPr lang="en-US" dirty="0" smtClean="0"/>
              <a:t>Due to limited upstream bandwidth, video clients must have bandwidth adaptation mechanisms and must be able to differentiate between wireless losses and congestion losses.</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 &amp; middleware</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 name="Slide Number Placeholder 8"/>
          <p:cNvSpPr>
            <a:spLocks noGrp="1"/>
          </p:cNvSpPr>
          <p:nvPr>
            <p:ph type="sldNum" sz="quarter" idx="12"/>
          </p:nvPr>
        </p:nvSpPr>
        <p:spPr/>
        <p:txBody>
          <a:bodyPr/>
          <a:lstStyle/>
          <a:p>
            <a:fld id="{9E89B592-C552-3B40-B343-ED7BF7616255}" type="slidenum">
              <a:rPr lang="en-US"/>
              <a:pPr/>
              <a:t>28</a:t>
            </a:fld>
            <a:endParaRPr lang="en-US"/>
          </a:p>
        </p:txBody>
      </p:sp>
      <p:sp>
        <p:nvSpPr>
          <p:cNvPr id="58428" name="Freeform 60"/>
          <p:cNvSpPr>
            <a:spLocks/>
          </p:cNvSpPr>
          <p:nvPr/>
        </p:nvSpPr>
        <p:spPr bwMode="auto">
          <a:xfrm>
            <a:off x="4724400" y="2959100"/>
            <a:ext cx="2451100" cy="1155700"/>
          </a:xfrm>
          <a:custGeom>
            <a:avLst/>
            <a:gdLst/>
            <a:ahLst/>
            <a:cxnLst>
              <a:cxn ang="0">
                <a:pos x="0" y="200"/>
              </a:cxn>
              <a:cxn ang="0">
                <a:pos x="240" y="104"/>
              </a:cxn>
              <a:cxn ang="0">
                <a:pos x="1344" y="104"/>
              </a:cxn>
              <a:cxn ang="0">
                <a:pos x="1440" y="728"/>
              </a:cxn>
            </a:cxnLst>
            <a:rect l="0" t="0" r="r" b="b"/>
            <a:pathLst>
              <a:path w="1544" h="728">
                <a:moveTo>
                  <a:pt x="0" y="200"/>
                </a:moveTo>
                <a:cubicBezTo>
                  <a:pt x="8" y="160"/>
                  <a:pt x="16" y="120"/>
                  <a:pt x="240" y="104"/>
                </a:cubicBezTo>
                <a:cubicBezTo>
                  <a:pt x="464" y="88"/>
                  <a:pt x="1144" y="0"/>
                  <a:pt x="1344" y="104"/>
                </a:cubicBezTo>
                <a:cubicBezTo>
                  <a:pt x="1544" y="208"/>
                  <a:pt x="1492" y="468"/>
                  <a:pt x="1440" y="728"/>
                </a:cubicBezTo>
              </a:path>
            </a:pathLst>
          </a:custGeom>
          <a:noFill/>
          <a:ln w="38100" cmpd="sng">
            <a:solidFill>
              <a:schemeClr val="tx1"/>
            </a:solidFill>
            <a:round/>
            <a:headEnd/>
            <a:tailEnd/>
          </a:ln>
          <a:effectLst/>
        </p:spPr>
        <p:txBody>
          <a:bodyPr>
            <a:prstTxWarp prst="textNoShape">
              <a:avLst/>
            </a:prstTxWarp>
          </a:bodyPr>
          <a:lstStyle/>
          <a:p>
            <a:endParaRPr lang="en-US"/>
          </a:p>
        </p:txBody>
      </p:sp>
      <p:sp>
        <p:nvSpPr>
          <p:cNvPr id="58414" name="Freeform 46"/>
          <p:cNvSpPr>
            <a:spLocks/>
          </p:cNvSpPr>
          <p:nvPr/>
        </p:nvSpPr>
        <p:spPr bwMode="auto">
          <a:xfrm>
            <a:off x="1828800" y="2514600"/>
            <a:ext cx="1066800" cy="2057400"/>
          </a:xfrm>
          <a:custGeom>
            <a:avLst/>
            <a:gdLst/>
            <a:ahLst/>
            <a:cxnLst>
              <a:cxn ang="0">
                <a:pos x="288" y="1296"/>
              </a:cxn>
              <a:cxn ang="0">
                <a:pos x="624" y="816"/>
              </a:cxn>
              <a:cxn ang="0">
                <a:pos x="0" y="0"/>
              </a:cxn>
            </a:cxnLst>
            <a:rect l="0" t="0" r="r" b="b"/>
            <a:pathLst>
              <a:path w="672" h="1296">
                <a:moveTo>
                  <a:pt x="288" y="1296"/>
                </a:moveTo>
                <a:cubicBezTo>
                  <a:pt x="480" y="1164"/>
                  <a:pt x="672" y="1032"/>
                  <a:pt x="624" y="816"/>
                </a:cubicBezTo>
                <a:cubicBezTo>
                  <a:pt x="576" y="600"/>
                  <a:pt x="104" y="136"/>
                  <a:pt x="0" y="0"/>
                </a:cubicBezTo>
              </a:path>
            </a:pathLst>
          </a:custGeom>
          <a:noFill/>
          <a:ln w="38100" cmpd="sng">
            <a:solidFill>
              <a:srgbClr val="006600"/>
            </a:solidFill>
            <a:round/>
            <a:headEnd type="triangle" w="med" len="med"/>
            <a:tailEnd type="triangle" w="med" len="med"/>
          </a:ln>
          <a:effectLst/>
        </p:spPr>
        <p:txBody>
          <a:bodyPr>
            <a:prstTxWarp prst="textNoShape">
              <a:avLst/>
            </a:prstTxWarp>
          </a:bodyPr>
          <a:lstStyle/>
          <a:p>
            <a:endParaRPr lang="en-US"/>
          </a:p>
        </p:txBody>
      </p:sp>
      <p:sp>
        <p:nvSpPr>
          <p:cNvPr id="58416" name="Freeform 48"/>
          <p:cNvSpPr>
            <a:spLocks/>
          </p:cNvSpPr>
          <p:nvPr/>
        </p:nvSpPr>
        <p:spPr bwMode="auto">
          <a:xfrm>
            <a:off x="1981200" y="2133600"/>
            <a:ext cx="2286000" cy="469900"/>
          </a:xfrm>
          <a:custGeom>
            <a:avLst/>
            <a:gdLst/>
            <a:ahLst/>
            <a:cxnLst>
              <a:cxn ang="0">
                <a:pos x="1440" y="0"/>
              </a:cxn>
              <a:cxn ang="0">
                <a:pos x="1056" y="288"/>
              </a:cxn>
              <a:cxn ang="0">
                <a:pos x="0" y="48"/>
              </a:cxn>
            </a:cxnLst>
            <a:rect l="0" t="0" r="r" b="b"/>
            <a:pathLst>
              <a:path w="1440" h="296">
                <a:moveTo>
                  <a:pt x="1440" y="0"/>
                </a:moveTo>
                <a:cubicBezTo>
                  <a:pt x="1368" y="140"/>
                  <a:pt x="1296" y="280"/>
                  <a:pt x="1056" y="288"/>
                </a:cubicBezTo>
                <a:cubicBezTo>
                  <a:pt x="816" y="296"/>
                  <a:pt x="408" y="172"/>
                  <a:pt x="0" y="48"/>
                </a:cubicBezTo>
              </a:path>
            </a:pathLst>
          </a:custGeom>
          <a:noFill/>
          <a:ln w="38100" cmpd="sng">
            <a:solidFill>
              <a:srgbClr val="006600"/>
            </a:solidFill>
            <a:round/>
            <a:headEnd type="triangle" w="med" len="med"/>
            <a:tailEnd type="triangle" w="med" len="med"/>
          </a:ln>
          <a:effectLst/>
        </p:spPr>
        <p:txBody>
          <a:bodyPr>
            <a:prstTxWarp prst="textNoShape">
              <a:avLst/>
            </a:prstTxWarp>
          </a:bodyPr>
          <a:lstStyle/>
          <a:p>
            <a:endParaRPr lang="en-US"/>
          </a:p>
        </p:txBody>
      </p:sp>
      <p:sp>
        <p:nvSpPr>
          <p:cNvPr id="58370" name="Rectangle 2"/>
          <p:cNvSpPr>
            <a:spLocks noGrp="1" noChangeArrowheads="1"/>
          </p:cNvSpPr>
          <p:nvPr>
            <p:ph type="title" sz="quarter"/>
          </p:nvPr>
        </p:nvSpPr>
        <p:spPr>
          <a:xfrm>
            <a:off x="0" y="274638"/>
            <a:ext cx="9144000" cy="1143000"/>
          </a:xfrm>
        </p:spPr>
        <p:txBody>
          <a:bodyPr/>
          <a:lstStyle/>
          <a:p>
            <a:r>
              <a:rPr lang="en-US" sz="4000"/>
              <a:t>Peer-to-peer communication systems</a:t>
            </a:r>
          </a:p>
        </p:txBody>
      </p:sp>
      <p:graphicFrame>
        <p:nvGraphicFramePr>
          <p:cNvPr id="58371" name="Object 3"/>
          <p:cNvGraphicFramePr>
            <a:graphicFrameLocks noChangeAspect="1"/>
          </p:cNvGraphicFramePr>
          <p:nvPr>
            <p:ph sz="quarter" idx="2"/>
          </p:nvPr>
        </p:nvGraphicFramePr>
        <p:xfrm>
          <a:off x="1066800" y="1524000"/>
          <a:ext cx="962025" cy="930275"/>
        </p:xfrm>
        <a:graphic>
          <a:graphicData uri="http://schemas.openxmlformats.org/presentationml/2006/ole">
            <p:oleObj spid="_x0000_s68610" name="Visio" r:id="rId3" imgW="1155700" imgH="1117600" progId="">
              <p:embed/>
            </p:oleObj>
          </a:graphicData>
        </a:graphic>
      </p:graphicFrame>
      <p:graphicFrame>
        <p:nvGraphicFramePr>
          <p:cNvPr id="58372" name="Object 4"/>
          <p:cNvGraphicFramePr>
            <a:graphicFrameLocks noChangeAspect="1"/>
          </p:cNvGraphicFramePr>
          <p:nvPr>
            <p:ph sz="quarter" idx="4"/>
          </p:nvPr>
        </p:nvGraphicFramePr>
        <p:xfrm>
          <a:off x="381000" y="3352800"/>
          <a:ext cx="979488" cy="1246188"/>
        </p:xfrm>
        <a:graphic>
          <a:graphicData uri="http://schemas.openxmlformats.org/presentationml/2006/ole">
            <p:oleObj spid="_x0000_s68611" name="Visio" r:id="rId4" imgW="1168400" imgH="1485900" progId="">
              <p:embed/>
            </p:oleObj>
          </a:graphicData>
        </a:graphic>
      </p:graphicFrame>
      <p:sp>
        <p:nvSpPr>
          <p:cNvPr id="58373" name="Freeform 5"/>
          <p:cNvSpPr>
            <a:spLocks/>
          </p:cNvSpPr>
          <p:nvPr/>
        </p:nvSpPr>
        <p:spPr bwMode="auto">
          <a:xfrm>
            <a:off x="1908175" y="2279650"/>
            <a:ext cx="2587625" cy="2520950"/>
          </a:xfrm>
          <a:custGeom>
            <a:avLst/>
            <a:gdLst/>
            <a:ahLst/>
            <a:cxnLst>
              <a:cxn ang="0">
                <a:pos x="0" y="0"/>
              </a:cxn>
              <a:cxn ang="0">
                <a:pos x="215" y="60"/>
              </a:cxn>
              <a:cxn ang="0">
                <a:pos x="353" y="309"/>
              </a:cxn>
              <a:cxn ang="0">
                <a:pos x="525" y="421"/>
              </a:cxn>
              <a:cxn ang="0">
                <a:pos x="568" y="739"/>
              </a:cxn>
              <a:cxn ang="0">
                <a:pos x="791" y="997"/>
              </a:cxn>
              <a:cxn ang="0">
                <a:pos x="860" y="1152"/>
              </a:cxn>
              <a:cxn ang="0">
                <a:pos x="894" y="1306"/>
              </a:cxn>
            </a:cxnLst>
            <a:rect l="0" t="0" r="r" b="b"/>
            <a:pathLst>
              <a:path w="894" h="1306">
                <a:moveTo>
                  <a:pt x="0" y="0"/>
                </a:moveTo>
                <a:cubicBezTo>
                  <a:pt x="72" y="20"/>
                  <a:pt x="152" y="20"/>
                  <a:pt x="215" y="60"/>
                </a:cubicBezTo>
                <a:cubicBezTo>
                  <a:pt x="312" y="122"/>
                  <a:pt x="305" y="223"/>
                  <a:pt x="353" y="309"/>
                </a:cubicBezTo>
                <a:cubicBezTo>
                  <a:pt x="379" y="355"/>
                  <a:pt x="481" y="390"/>
                  <a:pt x="525" y="421"/>
                </a:cubicBezTo>
                <a:cubicBezTo>
                  <a:pt x="572" y="519"/>
                  <a:pt x="532" y="670"/>
                  <a:pt x="568" y="739"/>
                </a:cubicBezTo>
                <a:cubicBezTo>
                  <a:pt x="620" y="840"/>
                  <a:pt x="725" y="904"/>
                  <a:pt x="791" y="997"/>
                </a:cubicBezTo>
                <a:cubicBezTo>
                  <a:pt x="824" y="1043"/>
                  <a:pt x="837" y="1100"/>
                  <a:pt x="860" y="1152"/>
                </a:cubicBezTo>
                <a:cubicBezTo>
                  <a:pt x="870" y="1198"/>
                  <a:pt x="874" y="1263"/>
                  <a:pt x="894" y="1306"/>
                </a:cubicBezTo>
              </a:path>
            </a:pathLst>
          </a:custGeom>
          <a:noFill/>
          <a:ln w="57150" cmpd="sng">
            <a:solidFill>
              <a:schemeClr val="tx1"/>
            </a:solidFill>
            <a:round/>
            <a:headEnd/>
            <a:tailEnd/>
          </a:ln>
          <a:effectLst/>
        </p:spPr>
        <p:txBody>
          <a:bodyPr>
            <a:prstTxWarp prst="textNoShape">
              <a:avLst/>
            </a:prstTxWarp>
          </a:bodyPr>
          <a:lstStyle/>
          <a:p>
            <a:endParaRPr lang="en-US"/>
          </a:p>
        </p:txBody>
      </p:sp>
      <p:graphicFrame>
        <p:nvGraphicFramePr>
          <p:cNvPr id="58374" name="Object 6"/>
          <p:cNvGraphicFramePr>
            <a:graphicFrameLocks noChangeAspect="1"/>
          </p:cNvGraphicFramePr>
          <p:nvPr/>
        </p:nvGraphicFramePr>
        <p:xfrm>
          <a:off x="4114800" y="1447800"/>
          <a:ext cx="962025" cy="962025"/>
        </p:xfrm>
        <a:graphic>
          <a:graphicData uri="http://schemas.openxmlformats.org/presentationml/2006/ole">
            <p:oleObj spid="_x0000_s68612" name="Visio" r:id="rId5" imgW="1168400" imgH="1485900" progId="">
              <p:embed/>
            </p:oleObj>
          </a:graphicData>
        </a:graphic>
      </p:graphicFrame>
      <p:sp>
        <p:nvSpPr>
          <p:cNvPr id="58375" name="Freeform 7"/>
          <p:cNvSpPr>
            <a:spLocks/>
          </p:cNvSpPr>
          <p:nvPr/>
        </p:nvSpPr>
        <p:spPr bwMode="auto">
          <a:xfrm>
            <a:off x="1371600" y="2057400"/>
            <a:ext cx="3352800" cy="1752600"/>
          </a:xfrm>
          <a:custGeom>
            <a:avLst/>
            <a:gdLst/>
            <a:ahLst/>
            <a:cxnLst>
              <a:cxn ang="0">
                <a:pos x="0" y="864"/>
              </a:cxn>
              <a:cxn ang="0">
                <a:pos x="1008" y="624"/>
              </a:cxn>
              <a:cxn ang="0">
                <a:pos x="1584" y="0"/>
              </a:cxn>
            </a:cxnLst>
            <a:rect l="0" t="0" r="r" b="b"/>
            <a:pathLst>
              <a:path w="1584" h="864">
                <a:moveTo>
                  <a:pt x="0" y="864"/>
                </a:moveTo>
                <a:cubicBezTo>
                  <a:pt x="372" y="816"/>
                  <a:pt x="744" y="768"/>
                  <a:pt x="1008" y="624"/>
                </a:cubicBezTo>
                <a:cubicBezTo>
                  <a:pt x="1272" y="480"/>
                  <a:pt x="1428" y="240"/>
                  <a:pt x="1584" y="0"/>
                </a:cubicBezTo>
              </a:path>
            </a:pathLst>
          </a:custGeom>
          <a:noFill/>
          <a:ln w="57150" cmpd="sng">
            <a:solidFill>
              <a:schemeClr val="tx1"/>
            </a:solidFill>
            <a:round/>
            <a:headEnd/>
            <a:tailEnd/>
          </a:ln>
          <a:effectLst/>
        </p:spPr>
        <p:txBody>
          <a:bodyPr>
            <a:prstTxWarp prst="textNoShape">
              <a:avLst/>
            </a:prstTxWarp>
          </a:bodyPr>
          <a:lstStyle/>
          <a:p>
            <a:endParaRPr lang="en-US"/>
          </a:p>
        </p:txBody>
      </p:sp>
      <p:graphicFrame>
        <p:nvGraphicFramePr>
          <p:cNvPr id="58377" name="Object 9"/>
          <p:cNvGraphicFramePr>
            <a:graphicFrameLocks noChangeAspect="1"/>
          </p:cNvGraphicFramePr>
          <p:nvPr/>
        </p:nvGraphicFramePr>
        <p:xfrm>
          <a:off x="3886200" y="2009775"/>
          <a:ext cx="619125" cy="962025"/>
        </p:xfrm>
        <a:graphic>
          <a:graphicData uri="http://schemas.openxmlformats.org/presentationml/2006/ole">
            <p:oleObj spid="_x0000_s68613" name="Visio" r:id="rId6" imgW="749300" imgH="1155700" progId="">
              <p:embed/>
            </p:oleObj>
          </a:graphicData>
        </a:graphic>
      </p:graphicFrame>
      <p:graphicFrame>
        <p:nvGraphicFramePr>
          <p:cNvPr id="58379" name="Object 11"/>
          <p:cNvGraphicFramePr>
            <a:graphicFrameLocks noChangeAspect="1"/>
          </p:cNvGraphicFramePr>
          <p:nvPr/>
        </p:nvGraphicFramePr>
        <p:xfrm>
          <a:off x="7391400" y="2057400"/>
          <a:ext cx="504825" cy="504825"/>
        </p:xfrm>
        <a:graphic>
          <a:graphicData uri="http://schemas.openxmlformats.org/presentationml/2006/ole">
            <p:oleObj spid="_x0000_s68614" name="Visio" r:id="rId7" imgW="609600" imgH="609600" progId="">
              <p:embed/>
            </p:oleObj>
          </a:graphicData>
        </a:graphic>
      </p:graphicFrame>
      <p:graphicFrame>
        <p:nvGraphicFramePr>
          <p:cNvPr id="58380" name="Object 12"/>
          <p:cNvGraphicFramePr>
            <a:graphicFrameLocks noChangeAspect="1"/>
          </p:cNvGraphicFramePr>
          <p:nvPr/>
        </p:nvGraphicFramePr>
        <p:xfrm>
          <a:off x="6400800" y="2014538"/>
          <a:ext cx="392113" cy="728662"/>
        </p:xfrm>
        <a:graphic>
          <a:graphicData uri="http://schemas.openxmlformats.org/presentationml/2006/ole">
            <p:oleObj spid="_x0000_s68615" name="Visio" r:id="rId8" imgW="469900" imgH="876300" progId="">
              <p:embed/>
            </p:oleObj>
          </a:graphicData>
        </a:graphic>
      </p:graphicFrame>
      <p:graphicFrame>
        <p:nvGraphicFramePr>
          <p:cNvPr id="58381" name="Object 13"/>
          <p:cNvGraphicFramePr>
            <a:graphicFrameLocks noChangeAspect="1"/>
          </p:cNvGraphicFramePr>
          <p:nvPr/>
        </p:nvGraphicFramePr>
        <p:xfrm>
          <a:off x="6705600" y="4038600"/>
          <a:ext cx="392113" cy="728663"/>
        </p:xfrm>
        <a:graphic>
          <a:graphicData uri="http://schemas.openxmlformats.org/presentationml/2006/ole">
            <p:oleObj spid="_x0000_s68616" name="Visio" r:id="rId9" imgW="393700" imgH="1155700" progId="">
              <p:embed/>
            </p:oleObj>
          </a:graphicData>
        </a:graphic>
      </p:graphicFrame>
      <p:graphicFrame>
        <p:nvGraphicFramePr>
          <p:cNvPr id="58382" name="Object 14"/>
          <p:cNvGraphicFramePr>
            <a:graphicFrameLocks noChangeAspect="1"/>
          </p:cNvGraphicFramePr>
          <p:nvPr/>
        </p:nvGraphicFramePr>
        <p:xfrm>
          <a:off x="1752600" y="4675188"/>
          <a:ext cx="962025" cy="963612"/>
        </p:xfrm>
        <a:graphic>
          <a:graphicData uri="http://schemas.openxmlformats.org/presentationml/2006/ole">
            <p:oleObj spid="_x0000_s68617" name="Visio" r:id="rId10" imgW="1155700" imgH="1155700" progId="">
              <p:embed/>
            </p:oleObj>
          </a:graphicData>
        </a:graphic>
      </p:graphicFrame>
      <p:graphicFrame>
        <p:nvGraphicFramePr>
          <p:cNvPr id="58393" name="Object 25"/>
          <p:cNvGraphicFramePr>
            <a:graphicFrameLocks noChangeAspect="1"/>
          </p:cNvGraphicFramePr>
          <p:nvPr>
            <p:ph sz="quarter" idx="3"/>
          </p:nvPr>
        </p:nvGraphicFramePr>
        <p:xfrm>
          <a:off x="4114800" y="4800600"/>
          <a:ext cx="1017588" cy="938213"/>
        </p:xfrm>
        <a:graphic>
          <a:graphicData uri="http://schemas.openxmlformats.org/presentationml/2006/ole">
            <p:oleObj spid="_x0000_s68618" name="Visio" r:id="rId11" imgW="1155700" imgH="1155700" progId="">
              <p:embed/>
            </p:oleObj>
          </a:graphicData>
        </a:graphic>
      </p:graphicFrame>
      <p:graphicFrame>
        <p:nvGraphicFramePr>
          <p:cNvPr id="58396" name="Object 28"/>
          <p:cNvGraphicFramePr>
            <a:graphicFrameLocks noChangeAspect="1"/>
          </p:cNvGraphicFramePr>
          <p:nvPr/>
        </p:nvGraphicFramePr>
        <p:xfrm>
          <a:off x="5257800" y="2362200"/>
          <a:ext cx="962025" cy="1524000"/>
        </p:xfrm>
        <a:graphic>
          <a:graphicData uri="http://schemas.openxmlformats.org/presentationml/2006/ole">
            <p:oleObj spid="_x0000_s68619" name="Visio" r:id="rId12" imgW="838200" imgH="1422400" progId="">
              <p:embed/>
            </p:oleObj>
          </a:graphicData>
        </a:graphic>
      </p:graphicFrame>
      <p:sp>
        <p:nvSpPr>
          <p:cNvPr id="58397" name="Text Box 29"/>
          <p:cNvSpPr txBox="1">
            <a:spLocks noChangeArrowheads="1"/>
          </p:cNvSpPr>
          <p:nvPr/>
        </p:nvSpPr>
        <p:spPr bwMode="auto">
          <a:xfrm>
            <a:off x="5257800" y="3581400"/>
            <a:ext cx="1730375" cy="581025"/>
          </a:xfrm>
          <a:prstGeom prst="rect">
            <a:avLst/>
          </a:prstGeom>
          <a:noFill/>
          <a:ln w="9525">
            <a:noFill/>
            <a:miter lim="800000"/>
            <a:headEnd/>
            <a:tailEnd/>
          </a:ln>
          <a:effectLst/>
        </p:spPr>
        <p:txBody>
          <a:bodyPr wrap="none">
            <a:prstTxWarp prst="textNoShape">
              <a:avLst/>
            </a:prstTxWarp>
            <a:spAutoFit/>
          </a:bodyPr>
          <a:lstStyle/>
          <a:p>
            <a:pPr eaLnBrk="0" hangingPunct="0"/>
            <a:r>
              <a:rPr lang="en-US" sz="1600"/>
              <a:t>P2P-SIP / PSTN </a:t>
            </a:r>
          </a:p>
          <a:p>
            <a:pPr eaLnBrk="0" hangingPunct="0"/>
            <a:r>
              <a:rPr lang="en-US" sz="1600"/>
              <a:t>gateway</a:t>
            </a:r>
          </a:p>
        </p:txBody>
      </p:sp>
      <p:graphicFrame>
        <p:nvGraphicFramePr>
          <p:cNvPr id="58378" name="Object 10"/>
          <p:cNvGraphicFramePr>
            <a:graphicFrameLocks noChangeAspect="1"/>
          </p:cNvGraphicFramePr>
          <p:nvPr/>
        </p:nvGraphicFramePr>
        <p:xfrm>
          <a:off x="6248400" y="2590800"/>
          <a:ext cx="2349500" cy="989013"/>
        </p:xfrm>
        <a:graphic>
          <a:graphicData uri="http://schemas.openxmlformats.org/presentationml/2006/ole">
            <p:oleObj spid="_x0000_s68620" name="Visio" r:id="rId13" imgW="2260600" imgH="1168400" progId="">
              <p:embed/>
            </p:oleObj>
          </a:graphicData>
        </a:graphic>
      </p:graphicFrame>
      <p:sp>
        <p:nvSpPr>
          <p:cNvPr id="58398" name="Text Box 30"/>
          <p:cNvSpPr txBox="1">
            <a:spLocks noChangeArrowheads="1"/>
          </p:cNvSpPr>
          <p:nvPr/>
        </p:nvSpPr>
        <p:spPr bwMode="auto">
          <a:xfrm>
            <a:off x="3413125" y="1636713"/>
            <a:ext cx="641350" cy="366712"/>
          </a:xfrm>
          <a:prstGeom prst="rect">
            <a:avLst/>
          </a:prstGeom>
          <a:noFill/>
          <a:ln w="9525">
            <a:noFill/>
            <a:miter lim="800000"/>
            <a:headEnd/>
            <a:tailEnd/>
          </a:ln>
          <a:effectLst/>
        </p:spPr>
        <p:txBody>
          <a:bodyPr wrap="none">
            <a:prstTxWarp prst="textNoShape">
              <a:avLst/>
            </a:prstTxWarp>
            <a:spAutoFit/>
          </a:bodyPr>
          <a:lstStyle/>
          <a:p>
            <a:pPr eaLnBrk="0" hangingPunct="0"/>
            <a:r>
              <a:rPr lang="en-US"/>
              <a:t>NAT</a:t>
            </a:r>
          </a:p>
        </p:txBody>
      </p:sp>
      <p:sp>
        <p:nvSpPr>
          <p:cNvPr id="58399" name="Text Box 31"/>
          <p:cNvSpPr txBox="1">
            <a:spLocks noChangeArrowheads="1"/>
          </p:cNvSpPr>
          <p:nvPr/>
        </p:nvSpPr>
        <p:spPr bwMode="auto">
          <a:xfrm>
            <a:off x="1524000" y="4038600"/>
            <a:ext cx="971550" cy="366713"/>
          </a:xfrm>
          <a:prstGeom prst="rect">
            <a:avLst/>
          </a:prstGeom>
          <a:noFill/>
          <a:ln w="9525">
            <a:noFill/>
            <a:miter lim="800000"/>
            <a:headEnd/>
            <a:tailEnd/>
          </a:ln>
          <a:effectLst/>
        </p:spPr>
        <p:txBody>
          <a:bodyPr wrap="none">
            <a:prstTxWarp prst="textNoShape">
              <a:avLst/>
            </a:prstTxWarp>
            <a:spAutoFit/>
          </a:bodyPr>
          <a:lstStyle/>
          <a:p>
            <a:pPr eaLnBrk="0" hangingPunct="0"/>
            <a:r>
              <a:rPr lang="en-US"/>
              <a:t>Firewall</a:t>
            </a:r>
          </a:p>
        </p:txBody>
      </p:sp>
      <p:sp>
        <p:nvSpPr>
          <p:cNvPr id="58401" name="Line 33"/>
          <p:cNvSpPr>
            <a:spLocks noChangeShapeType="1"/>
          </p:cNvSpPr>
          <p:nvPr/>
        </p:nvSpPr>
        <p:spPr bwMode="auto">
          <a:xfrm>
            <a:off x="1905000" y="2362200"/>
            <a:ext cx="914400" cy="533400"/>
          </a:xfrm>
          <a:prstGeom prst="line">
            <a:avLst/>
          </a:prstGeom>
          <a:noFill/>
          <a:ln w="28575">
            <a:solidFill>
              <a:schemeClr val="tx1"/>
            </a:solidFill>
            <a:round/>
            <a:headEnd/>
            <a:tailEnd type="triangle" w="med" len="med"/>
          </a:ln>
          <a:effectLst/>
        </p:spPr>
        <p:txBody>
          <a:bodyPr>
            <a:prstTxWarp prst="textNoShape">
              <a:avLst/>
            </a:prstTxWarp>
          </a:bodyPr>
          <a:lstStyle/>
          <a:p>
            <a:endParaRPr lang="en-US"/>
          </a:p>
        </p:txBody>
      </p:sp>
      <p:sp>
        <p:nvSpPr>
          <p:cNvPr id="58407" name="Line 39"/>
          <p:cNvSpPr>
            <a:spLocks noChangeShapeType="1"/>
          </p:cNvSpPr>
          <p:nvPr/>
        </p:nvSpPr>
        <p:spPr bwMode="auto">
          <a:xfrm flipV="1">
            <a:off x="2743200" y="3886200"/>
            <a:ext cx="609600" cy="990600"/>
          </a:xfrm>
          <a:prstGeom prst="line">
            <a:avLst/>
          </a:prstGeom>
          <a:noFill/>
          <a:ln w="38100">
            <a:solidFill>
              <a:schemeClr val="tx1"/>
            </a:solidFill>
            <a:round/>
            <a:headEnd/>
            <a:tailEnd type="triangle" w="med" len="med"/>
          </a:ln>
          <a:effectLst/>
        </p:spPr>
        <p:txBody>
          <a:bodyPr>
            <a:prstTxWarp prst="textNoShape">
              <a:avLst/>
            </a:prstTxWarp>
          </a:bodyPr>
          <a:lstStyle/>
          <a:p>
            <a:endParaRPr lang="en-US"/>
          </a:p>
        </p:txBody>
      </p:sp>
      <p:sp>
        <p:nvSpPr>
          <p:cNvPr id="58408" name="Text Box 40"/>
          <p:cNvSpPr txBox="1">
            <a:spLocks noChangeArrowheads="1"/>
          </p:cNvSpPr>
          <p:nvPr/>
        </p:nvSpPr>
        <p:spPr bwMode="auto">
          <a:xfrm>
            <a:off x="3048000" y="4294188"/>
            <a:ext cx="1484313" cy="517525"/>
          </a:xfrm>
          <a:prstGeom prst="rect">
            <a:avLst/>
          </a:prstGeom>
          <a:noFill/>
          <a:ln w="9525">
            <a:noFill/>
            <a:miter lim="800000"/>
            <a:headEnd/>
            <a:tailEnd/>
          </a:ln>
          <a:effectLst/>
        </p:spPr>
        <p:txBody>
          <a:bodyPr wrap="none">
            <a:prstTxWarp prst="textNoShape">
              <a:avLst/>
            </a:prstTxWarp>
            <a:spAutoFit/>
          </a:bodyPr>
          <a:lstStyle/>
          <a:p>
            <a:pPr eaLnBrk="0" hangingPunct="0"/>
            <a:r>
              <a:rPr lang="en-US" sz="1400"/>
              <a:t>network address</a:t>
            </a:r>
          </a:p>
          <a:p>
            <a:pPr eaLnBrk="0" hangingPunct="0"/>
            <a:r>
              <a:rPr lang="en-US" sz="1400"/>
              <a:t>of node E?</a:t>
            </a:r>
          </a:p>
        </p:txBody>
      </p:sp>
      <p:sp>
        <p:nvSpPr>
          <p:cNvPr id="58409" name="Line 41"/>
          <p:cNvSpPr>
            <a:spLocks noChangeShapeType="1"/>
          </p:cNvSpPr>
          <p:nvPr/>
        </p:nvSpPr>
        <p:spPr bwMode="auto">
          <a:xfrm>
            <a:off x="2819400" y="5105400"/>
            <a:ext cx="1524000" cy="0"/>
          </a:xfrm>
          <a:prstGeom prst="line">
            <a:avLst/>
          </a:prstGeom>
          <a:noFill/>
          <a:ln w="28575">
            <a:solidFill>
              <a:schemeClr val="accent2"/>
            </a:solidFill>
            <a:round/>
            <a:headEnd/>
            <a:tailEnd type="triangle" w="med" len="med"/>
          </a:ln>
          <a:effectLst/>
        </p:spPr>
        <p:txBody>
          <a:bodyPr>
            <a:prstTxWarp prst="textNoShape">
              <a:avLst/>
            </a:prstTxWarp>
          </a:bodyPr>
          <a:lstStyle/>
          <a:p>
            <a:endParaRPr lang="en-US"/>
          </a:p>
        </p:txBody>
      </p:sp>
      <p:sp>
        <p:nvSpPr>
          <p:cNvPr id="58410" name="Line 42"/>
          <p:cNvSpPr>
            <a:spLocks noChangeShapeType="1"/>
          </p:cNvSpPr>
          <p:nvPr/>
        </p:nvSpPr>
        <p:spPr bwMode="auto">
          <a:xfrm flipH="1" flipV="1">
            <a:off x="4648200" y="2209800"/>
            <a:ext cx="304800" cy="2590800"/>
          </a:xfrm>
          <a:prstGeom prst="line">
            <a:avLst/>
          </a:prstGeom>
          <a:noFill/>
          <a:ln w="28575">
            <a:solidFill>
              <a:schemeClr val="accent2"/>
            </a:solidFill>
            <a:round/>
            <a:headEnd/>
            <a:tailEnd type="triangle" w="med" len="med"/>
          </a:ln>
          <a:effectLst/>
        </p:spPr>
        <p:txBody>
          <a:bodyPr>
            <a:prstTxWarp prst="textNoShape">
              <a:avLst/>
            </a:prstTxWarp>
          </a:bodyPr>
          <a:lstStyle/>
          <a:p>
            <a:endParaRPr lang="en-US"/>
          </a:p>
        </p:txBody>
      </p:sp>
      <p:sp>
        <p:nvSpPr>
          <p:cNvPr id="58412" name="Text Box 44"/>
          <p:cNvSpPr txBox="1">
            <a:spLocks noChangeArrowheads="1"/>
          </p:cNvSpPr>
          <p:nvPr/>
        </p:nvSpPr>
        <p:spPr bwMode="auto">
          <a:xfrm>
            <a:off x="3108325" y="5089525"/>
            <a:ext cx="531813" cy="336550"/>
          </a:xfrm>
          <a:prstGeom prst="rect">
            <a:avLst/>
          </a:prstGeom>
          <a:noFill/>
          <a:ln w="9525">
            <a:noFill/>
            <a:miter lim="800000"/>
            <a:headEnd/>
            <a:tailEnd/>
          </a:ln>
          <a:effectLst/>
        </p:spPr>
        <p:txBody>
          <a:bodyPr wrap="none">
            <a:prstTxWarp prst="textNoShape">
              <a:avLst/>
            </a:prstTxWarp>
            <a:spAutoFit/>
          </a:bodyPr>
          <a:lstStyle/>
          <a:p>
            <a:pPr eaLnBrk="0" hangingPunct="0"/>
            <a:r>
              <a:rPr lang="en-US" sz="1600">
                <a:solidFill>
                  <a:schemeClr val="accent2"/>
                </a:solidFill>
              </a:rPr>
              <a:t>Call</a:t>
            </a:r>
          </a:p>
        </p:txBody>
      </p:sp>
      <p:sp>
        <p:nvSpPr>
          <p:cNvPr id="58413" name="Text Box 45"/>
          <p:cNvSpPr txBox="1">
            <a:spLocks noChangeArrowheads="1"/>
          </p:cNvSpPr>
          <p:nvPr/>
        </p:nvSpPr>
        <p:spPr bwMode="auto">
          <a:xfrm>
            <a:off x="4724400" y="2286000"/>
            <a:ext cx="531813" cy="336550"/>
          </a:xfrm>
          <a:prstGeom prst="rect">
            <a:avLst/>
          </a:prstGeom>
          <a:noFill/>
          <a:ln w="9525">
            <a:noFill/>
            <a:miter lim="800000"/>
            <a:headEnd/>
            <a:tailEnd/>
          </a:ln>
          <a:effectLst/>
        </p:spPr>
        <p:txBody>
          <a:bodyPr wrap="none">
            <a:prstTxWarp prst="textNoShape">
              <a:avLst/>
            </a:prstTxWarp>
            <a:spAutoFit/>
          </a:bodyPr>
          <a:lstStyle/>
          <a:p>
            <a:pPr eaLnBrk="0" hangingPunct="0"/>
            <a:r>
              <a:rPr lang="en-US" sz="1600">
                <a:solidFill>
                  <a:schemeClr val="accent2"/>
                </a:solidFill>
              </a:rPr>
              <a:t>Call</a:t>
            </a:r>
          </a:p>
        </p:txBody>
      </p:sp>
      <p:sp>
        <p:nvSpPr>
          <p:cNvPr id="58417" name="Text Box 49"/>
          <p:cNvSpPr txBox="1">
            <a:spLocks noChangeArrowheads="1"/>
          </p:cNvSpPr>
          <p:nvPr/>
        </p:nvSpPr>
        <p:spPr bwMode="auto">
          <a:xfrm>
            <a:off x="2819400" y="2178050"/>
            <a:ext cx="736600" cy="336550"/>
          </a:xfrm>
          <a:prstGeom prst="rect">
            <a:avLst/>
          </a:prstGeom>
          <a:noFill/>
          <a:ln w="9525">
            <a:noFill/>
            <a:miter lim="800000"/>
            <a:headEnd/>
            <a:tailEnd/>
          </a:ln>
          <a:effectLst/>
        </p:spPr>
        <p:txBody>
          <a:bodyPr wrap="none">
            <a:prstTxWarp prst="textNoShape">
              <a:avLst/>
            </a:prstTxWarp>
            <a:spAutoFit/>
          </a:bodyPr>
          <a:lstStyle/>
          <a:p>
            <a:pPr eaLnBrk="0" hangingPunct="0"/>
            <a:r>
              <a:rPr lang="en-US" sz="1600">
                <a:solidFill>
                  <a:srgbClr val="006600"/>
                </a:solidFill>
              </a:rPr>
              <a:t>media</a:t>
            </a:r>
          </a:p>
        </p:txBody>
      </p:sp>
      <p:sp>
        <p:nvSpPr>
          <p:cNvPr id="58418" name="Rectangle 50"/>
          <p:cNvSpPr>
            <a:spLocks noChangeArrowheads="1"/>
          </p:cNvSpPr>
          <p:nvPr/>
        </p:nvSpPr>
        <p:spPr bwMode="auto">
          <a:xfrm>
            <a:off x="5257800" y="4648200"/>
            <a:ext cx="4876800" cy="2286000"/>
          </a:xfrm>
          <a:prstGeom prst="rect">
            <a:avLst/>
          </a:prstGeom>
          <a:noFill/>
          <a:ln w="9525">
            <a:noFill/>
            <a:miter lim="800000"/>
            <a:headEnd/>
            <a:tailEnd/>
          </a:ln>
          <a:effectLst/>
        </p:spPr>
        <p:txBody>
          <a:bodyPr>
            <a:prstTxWarp prst="textNoShape">
              <a:avLst/>
            </a:prstTxWarp>
          </a:bodyPr>
          <a:lstStyle/>
          <a:p>
            <a:pPr marL="342900" indent="-342900">
              <a:spcBef>
                <a:spcPct val="20000"/>
              </a:spcBef>
            </a:pPr>
            <a:r>
              <a:rPr lang="en-US" sz="2000" b="1" u="sng"/>
              <a:t>What is distributed?</a:t>
            </a:r>
          </a:p>
          <a:p>
            <a:pPr marL="342900" indent="-342900">
              <a:spcBef>
                <a:spcPct val="20000"/>
              </a:spcBef>
              <a:buFontTx/>
              <a:buChar char="•"/>
            </a:pPr>
            <a:r>
              <a:rPr lang="en-US" sz="2000"/>
              <a:t>directory service</a:t>
            </a:r>
          </a:p>
          <a:p>
            <a:pPr marL="342900" indent="-342900">
              <a:spcBef>
                <a:spcPct val="20000"/>
              </a:spcBef>
              <a:buFontTx/>
              <a:buChar char="•"/>
            </a:pPr>
            <a:r>
              <a:rPr lang="en-US" sz="2000">
                <a:solidFill>
                  <a:schemeClr val="accent2"/>
                </a:solidFill>
              </a:rPr>
              <a:t>call signaling</a:t>
            </a:r>
          </a:p>
          <a:p>
            <a:pPr marL="342900" indent="-342900">
              <a:spcBef>
                <a:spcPct val="20000"/>
              </a:spcBef>
              <a:buFontTx/>
              <a:buChar char="•"/>
            </a:pPr>
            <a:r>
              <a:rPr lang="en-US" sz="2000">
                <a:solidFill>
                  <a:srgbClr val="006600"/>
                </a:solidFill>
              </a:rPr>
              <a:t>media session and </a:t>
            </a:r>
            <a:br>
              <a:rPr lang="en-US" sz="2000">
                <a:solidFill>
                  <a:srgbClr val="006600"/>
                </a:solidFill>
              </a:rPr>
            </a:br>
            <a:r>
              <a:rPr lang="en-US" sz="2000">
                <a:solidFill>
                  <a:srgbClr val="006600"/>
                </a:solidFill>
              </a:rPr>
              <a:t>conferencing</a:t>
            </a:r>
          </a:p>
          <a:p>
            <a:pPr marL="342900" indent="-342900">
              <a:spcBef>
                <a:spcPct val="20000"/>
              </a:spcBef>
              <a:buFontTx/>
              <a:buChar char="•"/>
            </a:pPr>
            <a:r>
              <a:rPr lang="en-US" sz="2000">
                <a:solidFill>
                  <a:srgbClr val="CC00CC"/>
                </a:solidFill>
              </a:rPr>
              <a:t>presence</a:t>
            </a:r>
            <a:endParaRPr lang="en-US" sz="2000">
              <a:solidFill>
                <a:srgbClr val="006600"/>
              </a:solidFill>
            </a:endParaRPr>
          </a:p>
        </p:txBody>
      </p:sp>
      <p:sp>
        <p:nvSpPr>
          <p:cNvPr id="58419" name="Text Box 51"/>
          <p:cNvSpPr txBox="1">
            <a:spLocks noChangeArrowheads="1"/>
          </p:cNvSpPr>
          <p:nvPr/>
        </p:nvSpPr>
        <p:spPr bwMode="auto">
          <a:xfrm>
            <a:off x="1752600" y="5638800"/>
            <a:ext cx="838200" cy="336550"/>
          </a:xfrm>
          <a:prstGeom prst="rect">
            <a:avLst/>
          </a:prstGeom>
          <a:noFill/>
          <a:ln w="9525">
            <a:noFill/>
            <a:miter lim="800000"/>
            <a:headEnd/>
            <a:tailEnd/>
          </a:ln>
          <a:effectLst/>
        </p:spPr>
        <p:txBody>
          <a:bodyPr wrap="none">
            <a:prstTxWarp prst="textNoShape">
              <a:avLst/>
            </a:prstTxWarp>
            <a:spAutoFit/>
          </a:bodyPr>
          <a:lstStyle/>
          <a:p>
            <a:pPr eaLnBrk="0" hangingPunct="0"/>
            <a:r>
              <a:rPr lang="en-US" sz="1600"/>
              <a:t>node </a:t>
            </a:r>
            <a:r>
              <a:rPr lang="en-US" sz="1600" b="1"/>
              <a:t>C</a:t>
            </a:r>
          </a:p>
        </p:txBody>
      </p:sp>
      <p:sp>
        <p:nvSpPr>
          <p:cNvPr id="58420" name="Text Box 52"/>
          <p:cNvSpPr txBox="1">
            <a:spLocks noChangeArrowheads="1"/>
          </p:cNvSpPr>
          <p:nvPr/>
        </p:nvSpPr>
        <p:spPr bwMode="auto">
          <a:xfrm>
            <a:off x="304800" y="4419600"/>
            <a:ext cx="838200" cy="336550"/>
          </a:xfrm>
          <a:prstGeom prst="rect">
            <a:avLst/>
          </a:prstGeom>
          <a:noFill/>
          <a:ln w="9525">
            <a:noFill/>
            <a:miter lim="800000"/>
            <a:headEnd/>
            <a:tailEnd/>
          </a:ln>
          <a:effectLst/>
        </p:spPr>
        <p:txBody>
          <a:bodyPr wrap="none">
            <a:prstTxWarp prst="textNoShape">
              <a:avLst/>
            </a:prstTxWarp>
            <a:spAutoFit/>
          </a:bodyPr>
          <a:lstStyle/>
          <a:p>
            <a:pPr eaLnBrk="0" hangingPunct="0"/>
            <a:r>
              <a:rPr lang="en-US" sz="1600"/>
              <a:t>node </a:t>
            </a:r>
            <a:r>
              <a:rPr lang="en-US" sz="1600" b="1"/>
              <a:t>B</a:t>
            </a:r>
          </a:p>
        </p:txBody>
      </p:sp>
      <p:sp>
        <p:nvSpPr>
          <p:cNvPr id="58421" name="Text Box 53"/>
          <p:cNvSpPr txBox="1">
            <a:spLocks noChangeArrowheads="1"/>
          </p:cNvSpPr>
          <p:nvPr/>
        </p:nvSpPr>
        <p:spPr bwMode="auto">
          <a:xfrm>
            <a:off x="304800" y="1219200"/>
            <a:ext cx="1428750" cy="641350"/>
          </a:xfrm>
          <a:prstGeom prst="rect">
            <a:avLst/>
          </a:prstGeom>
          <a:noFill/>
          <a:ln w="9525">
            <a:noFill/>
            <a:miter lim="800000"/>
            <a:headEnd/>
            <a:tailEnd/>
          </a:ln>
          <a:effectLst/>
        </p:spPr>
        <p:txBody>
          <a:bodyPr wrap="none">
            <a:prstTxWarp prst="textNoShape">
              <a:avLst/>
            </a:prstTxWarp>
            <a:spAutoFit/>
          </a:bodyPr>
          <a:lstStyle/>
          <a:p>
            <a:pPr eaLnBrk="0" hangingPunct="0"/>
            <a:r>
              <a:rPr lang="en-US">
                <a:solidFill>
                  <a:srgbClr val="006600"/>
                </a:solidFill>
              </a:rPr>
              <a:t>media relay </a:t>
            </a:r>
            <a:br>
              <a:rPr lang="en-US">
                <a:solidFill>
                  <a:srgbClr val="006600"/>
                </a:solidFill>
              </a:rPr>
            </a:br>
            <a:r>
              <a:rPr lang="en-US">
                <a:solidFill>
                  <a:srgbClr val="006600"/>
                </a:solidFill>
              </a:rPr>
              <a:t>(or relay)</a:t>
            </a:r>
          </a:p>
        </p:txBody>
      </p:sp>
      <p:sp>
        <p:nvSpPr>
          <p:cNvPr id="58423" name="Freeform 55"/>
          <p:cNvSpPr>
            <a:spLocks/>
          </p:cNvSpPr>
          <p:nvPr/>
        </p:nvSpPr>
        <p:spPr bwMode="auto">
          <a:xfrm>
            <a:off x="2514600" y="3733800"/>
            <a:ext cx="990600" cy="990600"/>
          </a:xfrm>
          <a:custGeom>
            <a:avLst/>
            <a:gdLst/>
            <a:ahLst/>
            <a:cxnLst>
              <a:cxn ang="0">
                <a:pos x="0" y="576"/>
              </a:cxn>
              <a:cxn ang="0">
                <a:pos x="288" y="144"/>
              </a:cxn>
              <a:cxn ang="0">
                <a:pos x="576" y="0"/>
              </a:cxn>
            </a:cxnLst>
            <a:rect l="0" t="0" r="r" b="b"/>
            <a:pathLst>
              <a:path w="576" h="576">
                <a:moveTo>
                  <a:pt x="0" y="576"/>
                </a:moveTo>
                <a:cubicBezTo>
                  <a:pt x="96" y="408"/>
                  <a:pt x="192" y="240"/>
                  <a:pt x="288" y="144"/>
                </a:cubicBezTo>
                <a:cubicBezTo>
                  <a:pt x="384" y="48"/>
                  <a:pt x="480" y="24"/>
                  <a:pt x="576" y="0"/>
                </a:cubicBezTo>
              </a:path>
            </a:pathLst>
          </a:custGeom>
          <a:noFill/>
          <a:ln w="57150" cmpd="sng">
            <a:solidFill>
              <a:schemeClr val="tx1"/>
            </a:solidFill>
            <a:round/>
            <a:headEnd/>
            <a:tailEnd/>
          </a:ln>
          <a:effectLst/>
        </p:spPr>
        <p:txBody>
          <a:bodyPr>
            <a:prstTxWarp prst="textNoShape">
              <a:avLst/>
            </a:prstTxWarp>
          </a:bodyPr>
          <a:lstStyle/>
          <a:p>
            <a:endParaRPr lang="en-US"/>
          </a:p>
        </p:txBody>
      </p:sp>
      <p:graphicFrame>
        <p:nvGraphicFramePr>
          <p:cNvPr id="58389" name="Object 21"/>
          <p:cNvGraphicFramePr>
            <a:graphicFrameLocks noGrp="1" noChangeAspect="1"/>
          </p:cNvGraphicFramePr>
          <p:nvPr>
            <p:ph sz="quarter" idx="1"/>
          </p:nvPr>
        </p:nvGraphicFramePr>
        <p:xfrm>
          <a:off x="2516188" y="2862263"/>
          <a:ext cx="2233612" cy="962025"/>
        </p:xfrm>
        <a:graphic>
          <a:graphicData uri="http://schemas.openxmlformats.org/presentationml/2006/ole">
            <p:oleObj spid="_x0000_s68621" name="Visio" r:id="rId14" imgW="2260600" imgH="927100" progId="">
              <p:embed/>
            </p:oleObj>
          </a:graphicData>
        </a:graphic>
      </p:graphicFrame>
      <p:graphicFrame>
        <p:nvGraphicFramePr>
          <p:cNvPr id="58376" name="Object 8"/>
          <p:cNvGraphicFramePr>
            <a:graphicFrameLocks noChangeAspect="1"/>
          </p:cNvGraphicFramePr>
          <p:nvPr/>
        </p:nvGraphicFramePr>
        <p:xfrm>
          <a:off x="2590800" y="3810000"/>
          <a:ext cx="619125" cy="962025"/>
        </p:xfrm>
        <a:graphic>
          <a:graphicData uri="http://schemas.openxmlformats.org/presentationml/2006/ole">
            <p:oleObj spid="_x0000_s68622" name="Visio" r:id="rId15" imgW="749300" imgH="1155700" progId="">
              <p:embed/>
            </p:oleObj>
          </a:graphicData>
        </a:graphic>
      </p:graphicFrame>
      <p:sp>
        <p:nvSpPr>
          <p:cNvPr id="58424" name="Text Box 56"/>
          <p:cNvSpPr txBox="1">
            <a:spLocks noChangeArrowheads="1"/>
          </p:cNvSpPr>
          <p:nvPr/>
        </p:nvSpPr>
        <p:spPr bwMode="auto">
          <a:xfrm>
            <a:off x="1828800" y="1371600"/>
            <a:ext cx="838200" cy="336550"/>
          </a:xfrm>
          <a:prstGeom prst="rect">
            <a:avLst/>
          </a:prstGeom>
          <a:noFill/>
          <a:ln w="9525">
            <a:noFill/>
            <a:miter lim="800000"/>
            <a:headEnd/>
            <a:tailEnd/>
          </a:ln>
          <a:effectLst/>
        </p:spPr>
        <p:txBody>
          <a:bodyPr wrap="none">
            <a:prstTxWarp prst="textNoShape">
              <a:avLst/>
            </a:prstTxWarp>
            <a:spAutoFit/>
          </a:bodyPr>
          <a:lstStyle/>
          <a:p>
            <a:pPr eaLnBrk="0" hangingPunct="0"/>
            <a:r>
              <a:rPr lang="en-US" sz="1600"/>
              <a:t>node </a:t>
            </a:r>
            <a:r>
              <a:rPr lang="en-US" sz="1600" b="1"/>
              <a:t>A</a:t>
            </a:r>
          </a:p>
        </p:txBody>
      </p:sp>
      <p:sp>
        <p:nvSpPr>
          <p:cNvPr id="58426" name="Text Box 58"/>
          <p:cNvSpPr txBox="1">
            <a:spLocks noChangeArrowheads="1"/>
          </p:cNvSpPr>
          <p:nvPr/>
        </p:nvSpPr>
        <p:spPr bwMode="auto">
          <a:xfrm>
            <a:off x="4267200" y="5791200"/>
            <a:ext cx="838200" cy="336550"/>
          </a:xfrm>
          <a:prstGeom prst="rect">
            <a:avLst/>
          </a:prstGeom>
          <a:noFill/>
          <a:ln w="9525">
            <a:noFill/>
            <a:miter lim="800000"/>
            <a:headEnd/>
            <a:tailEnd/>
          </a:ln>
          <a:effectLst/>
        </p:spPr>
        <p:txBody>
          <a:bodyPr wrap="none">
            <a:prstTxWarp prst="textNoShape">
              <a:avLst/>
            </a:prstTxWarp>
            <a:spAutoFit/>
          </a:bodyPr>
          <a:lstStyle/>
          <a:p>
            <a:pPr eaLnBrk="0" hangingPunct="0"/>
            <a:r>
              <a:rPr lang="en-US" sz="1600"/>
              <a:t>node </a:t>
            </a:r>
            <a:r>
              <a:rPr lang="en-US" sz="1600" b="1"/>
              <a:t>D</a:t>
            </a:r>
          </a:p>
        </p:txBody>
      </p:sp>
      <p:sp>
        <p:nvSpPr>
          <p:cNvPr id="58427" name="Text Box 59"/>
          <p:cNvSpPr txBox="1">
            <a:spLocks noChangeArrowheads="1"/>
          </p:cNvSpPr>
          <p:nvPr/>
        </p:nvSpPr>
        <p:spPr bwMode="auto">
          <a:xfrm>
            <a:off x="4953000" y="1371600"/>
            <a:ext cx="827088" cy="336550"/>
          </a:xfrm>
          <a:prstGeom prst="rect">
            <a:avLst/>
          </a:prstGeom>
          <a:noFill/>
          <a:ln w="9525">
            <a:noFill/>
            <a:miter lim="800000"/>
            <a:headEnd/>
            <a:tailEnd/>
          </a:ln>
          <a:effectLst/>
        </p:spPr>
        <p:txBody>
          <a:bodyPr wrap="none">
            <a:prstTxWarp prst="textNoShape">
              <a:avLst/>
            </a:prstTxWarp>
            <a:spAutoFit/>
          </a:bodyPr>
          <a:lstStyle/>
          <a:p>
            <a:pPr eaLnBrk="0" hangingPunct="0"/>
            <a:r>
              <a:rPr lang="en-US" sz="1600"/>
              <a:t>node </a:t>
            </a:r>
            <a:r>
              <a:rPr lang="en-US" sz="1600" b="1"/>
              <a:t>E</a:t>
            </a:r>
          </a:p>
        </p:txBody>
      </p:sp>
      <p:sp>
        <p:nvSpPr>
          <p:cNvPr id="42" name="TextBox 41"/>
          <p:cNvSpPr txBox="1"/>
          <p:nvPr/>
        </p:nvSpPr>
        <p:spPr>
          <a:xfrm>
            <a:off x="0" y="6593815"/>
            <a:ext cx="995059" cy="276999"/>
          </a:xfrm>
          <a:prstGeom prst="rect">
            <a:avLst/>
          </a:prstGeom>
          <a:noFill/>
        </p:spPr>
        <p:txBody>
          <a:bodyPr wrap="none" rtlCol="0">
            <a:spAutoFit/>
          </a:bodyPr>
          <a:lstStyle/>
          <a:p>
            <a:r>
              <a:rPr lang="en-US" sz="1200" dirty="0" err="1" smtClean="0">
                <a:solidFill>
                  <a:schemeClr val="accent6">
                    <a:lumMod val="60000"/>
                    <a:lumOff val="40000"/>
                  </a:schemeClr>
                </a:solidFill>
              </a:rPr>
              <a:t>Salman</a:t>
            </a:r>
            <a:r>
              <a:rPr lang="en-US" sz="1200" dirty="0" smtClean="0">
                <a:solidFill>
                  <a:schemeClr val="accent6">
                    <a:lumMod val="60000"/>
                    <a:lumOff val="40000"/>
                  </a:schemeClr>
                </a:solidFill>
              </a:rPr>
              <a:t> </a:t>
            </a:r>
            <a:r>
              <a:rPr lang="en-US" sz="1200" dirty="0" err="1" smtClean="0">
                <a:solidFill>
                  <a:schemeClr val="accent6">
                    <a:lumMod val="60000"/>
                    <a:lumOff val="40000"/>
                  </a:schemeClr>
                </a:solidFill>
              </a:rPr>
              <a:t>Baset</a:t>
            </a:r>
            <a:endParaRPr lang="en-US" sz="1200" dirty="0">
              <a:solidFill>
                <a:schemeClr val="accent6">
                  <a:lumMod val="60000"/>
                  <a:lumOff val="40000"/>
                </a:schemeClr>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0" y="274638"/>
            <a:ext cx="9144000" cy="1143000"/>
          </a:xfrm>
        </p:spPr>
        <p:txBody>
          <a:bodyPr/>
          <a:lstStyle/>
          <a:p>
            <a:r>
              <a:rPr lang="en-US" sz="4000"/>
              <a:t>Peer-to-peer communication systems</a:t>
            </a:r>
          </a:p>
        </p:txBody>
      </p:sp>
      <p:graphicFrame>
        <p:nvGraphicFramePr>
          <p:cNvPr id="183309" name="Object 13"/>
          <p:cNvGraphicFramePr>
            <a:graphicFrameLocks noChangeAspect="1"/>
          </p:cNvGraphicFramePr>
          <p:nvPr>
            <p:ph sz="half" idx="1"/>
          </p:nvPr>
        </p:nvGraphicFramePr>
        <p:xfrm>
          <a:off x="685800" y="3429000"/>
          <a:ext cx="1604963" cy="3124200"/>
        </p:xfrm>
        <a:graphic>
          <a:graphicData uri="http://schemas.openxmlformats.org/presentationml/2006/ole">
            <p:oleObj spid="_x0000_s46082" name="Visio" r:id="rId3" imgW="2400300" imgH="4673600" progId="">
              <p:embed/>
            </p:oleObj>
          </a:graphicData>
        </a:graphic>
      </p:graphicFrame>
      <p:graphicFrame>
        <p:nvGraphicFramePr>
          <p:cNvPr id="183311" name="Object 15"/>
          <p:cNvGraphicFramePr>
            <a:graphicFrameLocks noChangeAspect="1"/>
          </p:cNvGraphicFramePr>
          <p:nvPr>
            <p:ph sz="half" idx="2"/>
          </p:nvPr>
        </p:nvGraphicFramePr>
        <p:xfrm>
          <a:off x="6172200" y="3352800"/>
          <a:ext cx="2489200" cy="622300"/>
        </p:xfrm>
        <a:graphic>
          <a:graphicData uri="http://schemas.openxmlformats.org/presentationml/2006/ole">
            <p:oleObj spid="_x0000_s46083" name="Equation" r:id="rId4" imgW="1726920" imgH="431640" progId="Equation.3">
              <p:embed/>
            </p:oleObj>
          </a:graphicData>
        </a:graphic>
      </p:graphicFrame>
      <p:sp>
        <p:nvSpPr>
          <p:cNvPr id="14" name="Slide Number Placeholder 6"/>
          <p:cNvSpPr>
            <a:spLocks noGrp="1"/>
          </p:cNvSpPr>
          <p:nvPr>
            <p:ph type="sldNum" sz="quarter" idx="12"/>
          </p:nvPr>
        </p:nvSpPr>
        <p:spPr/>
        <p:txBody>
          <a:bodyPr/>
          <a:lstStyle/>
          <a:p>
            <a:fld id="{D6BA58EA-2BF3-E74E-A0F6-11C8DB777941}" type="slidenum">
              <a:rPr lang="en-US"/>
              <a:pPr/>
              <a:t>29</a:t>
            </a:fld>
            <a:endParaRPr lang="en-US"/>
          </a:p>
        </p:txBody>
      </p:sp>
      <p:sp>
        <p:nvSpPr>
          <p:cNvPr id="183301" name="Oval 5"/>
          <p:cNvSpPr>
            <a:spLocks noChangeArrowheads="1"/>
          </p:cNvSpPr>
          <p:nvPr/>
        </p:nvSpPr>
        <p:spPr bwMode="auto">
          <a:xfrm>
            <a:off x="2895600" y="1447800"/>
            <a:ext cx="1600200" cy="762000"/>
          </a:xfrm>
          <a:prstGeom prst="ellipse">
            <a:avLst/>
          </a:prstGeom>
          <a:noFill/>
          <a:ln w="9525">
            <a:solidFill>
              <a:schemeClr val="tx1"/>
            </a:solidFill>
            <a:round/>
            <a:headEnd/>
            <a:tailEnd/>
          </a:ln>
          <a:effectLst/>
        </p:spPr>
        <p:txBody>
          <a:bodyPr wrap="none" anchor="ctr">
            <a:prstTxWarp prst="textNoShape">
              <a:avLst/>
            </a:prstTxWarp>
          </a:bodyPr>
          <a:lstStyle/>
          <a:p>
            <a:pPr algn="ctr"/>
            <a:r>
              <a:rPr lang="en-US">
                <a:solidFill>
                  <a:srgbClr val="0033CC"/>
                </a:solidFill>
              </a:rPr>
              <a:t>Reliability</a:t>
            </a:r>
          </a:p>
        </p:txBody>
      </p:sp>
      <p:sp>
        <p:nvSpPr>
          <p:cNvPr id="183302" name="Oval 6"/>
          <p:cNvSpPr>
            <a:spLocks noChangeArrowheads="1"/>
          </p:cNvSpPr>
          <p:nvPr/>
        </p:nvSpPr>
        <p:spPr bwMode="auto">
          <a:xfrm>
            <a:off x="4800600" y="1447800"/>
            <a:ext cx="1752600" cy="762000"/>
          </a:xfrm>
          <a:prstGeom prst="ellipse">
            <a:avLst/>
          </a:prstGeom>
          <a:noFill/>
          <a:ln w="9525">
            <a:solidFill>
              <a:schemeClr val="tx1"/>
            </a:solidFill>
            <a:round/>
            <a:headEnd/>
            <a:tailEnd/>
          </a:ln>
          <a:effectLst/>
        </p:spPr>
        <p:txBody>
          <a:bodyPr wrap="none" anchor="ctr">
            <a:prstTxWarp prst="textNoShape">
              <a:avLst/>
            </a:prstTxWarp>
          </a:bodyPr>
          <a:lstStyle/>
          <a:p>
            <a:pPr algn="ctr"/>
            <a:r>
              <a:rPr lang="en-US">
                <a:solidFill>
                  <a:srgbClr val="CC6600"/>
                </a:solidFill>
              </a:rPr>
              <a:t>Session quality</a:t>
            </a:r>
          </a:p>
        </p:txBody>
      </p:sp>
      <p:sp>
        <p:nvSpPr>
          <p:cNvPr id="183303" name="Oval 7"/>
          <p:cNvSpPr>
            <a:spLocks noChangeArrowheads="1"/>
          </p:cNvSpPr>
          <p:nvPr/>
        </p:nvSpPr>
        <p:spPr bwMode="auto">
          <a:xfrm>
            <a:off x="2743200" y="2286000"/>
            <a:ext cx="1905000" cy="762000"/>
          </a:xfrm>
          <a:prstGeom prst="ellipse">
            <a:avLst/>
          </a:prstGeom>
          <a:noFill/>
          <a:ln w="9525">
            <a:solidFill>
              <a:schemeClr val="tx1"/>
            </a:solidFill>
            <a:round/>
            <a:headEnd/>
            <a:tailEnd/>
          </a:ln>
          <a:effectLst/>
        </p:spPr>
        <p:txBody>
          <a:bodyPr wrap="none" anchor="ctr">
            <a:prstTxWarp prst="textNoShape">
              <a:avLst/>
            </a:prstTxWarp>
          </a:bodyPr>
          <a:lstStyle/>
          <a:p>
            <a:pPr algn="ctr"/>
            <a:r>
              <a:rPr lang="en-US">
                <a:solidFill>
                  <a:srgbClr val="006600"/>
                </a:solidFill>
              </a:rPr>
              <a:t>Protocol and </a:t>
            </a:r>
          </a:p>
          <a:p>
            <a:pPr algn="ctr"/>
            <a:r>
              <a:rPr lang="en-US">
                <a:solidFill>
                  <a:srgbClr val="006600"/>
                </a:solidFill>
              </a:rPr>
              <a:t>system design</a:t>
            </a:r>
          </a:p>
        </p:txBody>
      </p:sp>
      <p:sp>
        <p:nvSpPr>
          <p:cNvPr id="183304" name="Oval 8"/>
          <p:cNvSpPr>
            <a:spLocks noChangeArrowheads="1"/>
          </p:cNvSpPr>
          <p:nvPr/>
        </p:nvSpPr>
        <p:spPr bwMode="auto">
          <a:xfrm>
            <a:off x="4876800" y="2286000"/>
            <a:ext cx="1600200" cy="762000"/>
          </a:xfrm>
          <a:prstGeom prst="ellipse">
            <a:avLst/>
          </a:prstGeom>
          <a:noFill/>
          <a:ln w="9525">
            <a:solidFill>
              <a:schemeClr val="tx1"/>
            </a:solidFill>
            <a:round/>
            <a:headEnd/>
            <a:tailEnd/>
          </a:ln>
          <a:effectLst/>
        </p:spPr>
        <p:txBody>
          <a:bodyPr wrap="none" anchor="ctr">
            <a:prstTxWarp prst="textNoShape">
              <a:avLst/>
            </a:prstTxWarp>
          </a:bodyPr>
          <a:lstStyle/>
          <a:p>
            <a:pPr algn="ctr"/>
            <a:r>
              <a:rPr lang="en-US">
                <a:solidFill>
                  <a:srgbClr val="CC0000"/>
                </a:solidFill>
              </a:rPr>
              <a:t>Measurement</a:t>
            </a:r>
          </a:p>
        </p:txBody>
      </p:sp>
      <p:sp>
        <p:nvSpPr>
          <p:cNvPr id="183306" name="Rectangle 10"/>
          <p:cNvSpPr>
            <a:spLocks noChangeArrowheads="1"/>
          </p:cNvSpPr>
          <p:nvPr/>
        </p:nvSpPr>
        <p:spPr bwMode="auto">
          <a:xfrm>
            <a:off x="2514600" y="3429000"/>
            <a:ext cx="3962400" cy="3352800"/>
          </a:xfrm>
          <a:prstGeom prst="rect">
            <a:avLst/>
          </a:prstGeom>
          <a:noFill/>
          <a:ln w="9525">
            <a:noFill/>
            <a:miter lim="800000"/>
            <a:headEnd/>
            <a:tailEnd/>
          </a:ln>
          <a:effectLst/>
        </p:spPr>
        <p:txBody>
          <a:bodyPr>
            <a:prstTxWarp prst="textNoShape">
              <a:avLst/>
            </a:prstTxWarp>
          </a:bodyPr>
          <a:lstStyle/>
          <a:p>
            <a:pPr marL="342900" indent="-342900">
              <a:lnSpc>
                <a:spcPct val="90000"/>
              </a:lnSpc>
              <a:spcBef>
                <a:spcPct val="20000"/>
              </a:spcBef>
            </a:pPr>
            <a:r>
              <a:rPr lang="en-US" sz="2400"/>
              <a:t>Approach</a:t>
            </a:r>
          </a:p>
          <a:p>
            <a:pPr marL="742950" lvl="1" indent="-285750">
              <a:lnSpc>
                <a:spcPct val="90000"/>
              </a:lnSpc>
              <a:spcBef>
                <a:spcPct val="20000"/>
              </a:spcBef>
              <a:buFontTx/>
              <a:buChar char="–"/>
            </a:pPr>
            <a:r>
              <a:rPr lang="en-US" sz="2000">
                <a:ea typeface="ＭＳ Ｐゴシック" charset="-128"/>
              </a:rPr>
              <a:t>Analytical modeling</a:t>
            </a:r>
          </a:p>
          <a:p>
            <a:pPr marL="742950" lvl="1" indent="-285750">
              <a:lnSpc>
                <a:spcPct val="90000"/>
              </a:lnSpc>
              <a:spcBef>
                <a:spcPct val="20000"/>
              </a:spcBef>
              <a:buFontTx/>
              <a:buChar char="–"/>
            </a:pPr>
            <a:r>
              <a:rPr lang="en-US" sz="2000">
                <a:ea typeface="ＭＳ Ｐゴシック" charset="-128"/>
              </a:rPr>
              <a:t>Simulations</a:t>
            </a:r>
          </a:p>
          <a:p>
            <a:pPr marL="742950" lvl="1" indent="-285750">
              <a:lnSpc>
                <a:spcPct val="90000"/>
              </a:lnSpc>
              <a:spcBef>
                <a:spcPct val="20000"/>
              </a:spcBef>
              <a:buFontTx/>
              <a:buChar char="–"/>
            </a:pPr>
            <a:r>
              <a:rPr lang="en-US" sz="2000">
                <a:ea typeface="ＭＳ Ｐゴシック" charset="-128"/>
              </a:rPr>
              <a:t>Building system</a:t>
            </a:r>
          </a:p>
          <a:p>
            <a:pPr marL="742950" lvl="1" indent="-285750">
              <a:lnSpc>
                <a:spcPct val="90000"/>
              </a:lnSpc>
              <a:spcBef>
                <a:spcPct val="20000"/>
              </a:spcBef>
              <a:buFontTx/>
              <a:buChar char="–"/>
            </a:pPr>
            <a:r>
              <a:rPr lang="en-US" sz="2000">
                <a:ea typeface="ＭＳ Ｐゴシック" charset="-128"/>
              </a:rPr>
              <a:t>Measurement</a:t>
            </a:r>
          </a:p>
          <a:p>
            <a:pPr marL="742950" lvl="1" indent="-285750">
              <a:lnSpc>
                <a:spcPct val="90000"/>
              </a:lnSpc>
              <a:spcBef>
                <a:spcPct val="20000"/>
              </a:spcBef>
              <a:buFontTx/>
              <a:buChar char="–"/>
            </a:pPr>
            <a:endParaRPr lang="en-US" sz="2000">
              <a:ea typeface="ＭＳ Ｐゴシック" charset="-128"/>
            </a:endParaRPr>
          </a:p>
        </p:txBody>
      </p:sp>
      <p:sp>
        <p:nvSpPr>
          <p:cNvPr id="183307" name="Rectangle 11"/>
          <p:cNvSpPr>
            <a:spLocks noChangeArrowheads="1"/>
          </p:cNvSpPr>
          <p:nvPr/>
        </p:nvSpPr>
        <p:spPr bwMode="auto">
          <a:xfrm>
            <a:off x="685800" y="1905000"/>
            <a:ext cx="1981200" cy="685800"/>
          </a:xfrm>
          <a:prstGeom prst="rect">
            <a:avLst/>
          </a:prstGeom>
          <a:noFill/>
          <a:ln w="9525">
            <a:noFill/>
            <a:miter lim="800000"/>
            <a:headEnd/>
            <a:tailEnd/>
          </a:ln>
          <a:effectLst/>
        </p:spPr>
        <p:txBody>
          <a:bodyPr>
            <a:prstTxWarp prst="textNoShape">
              <a:avLst/>
            </a:prstTxWarp>
          </a:bodyPr>
          <a:lstStyle/>
          <a:p>
            <a:pPr marL="342900" indent="-342900">
              <a:lnSpc>
                <a:spcPct val="90000"/>
              </a:lnSpc>
              <a:spcBef>
                <a:spcPct val="20000"/>
              </a:spcBef>
            </a:pPr>
            <a:r>
              <a:rPr lang="en-US" sz="2800"/>
              <a:t>Challenges</a:t>
            </a:r>
          </a:p>
        </p:txBody>
      </p:sp>
      <p:sp>
        <p:nvSpPr>
          <p:cNvPr id="183308" name="Oval 12"/>
          <p:cNvSpPr>
            <a:spLocks noChangeArrowheads="1"/>
          </p:cNvSpPr>
          <p:nvPr/>
        </p:nvSpPr>
        <p:spPr bwMode="auto">
          <a:xfrm>
            <a:off x="6781800" y="1447800"/>
            <a:ext cx="1905000" cy="762000"/>
          </a:xfrm>
          <a:prstGeom prst="ellipse">
            <a:avLst/>
          </a:prstGeom>
          <a:noFill/>
          <a:ln w="9525">
            <a:solidFill>
              <a:schemeClr val="tx1"/>
            </a:solidFill>
            <a:round/>
            <a:headEnd/>
            <a:tailEnd/>
          </a:ln>
          <a:effectLst/>
        </p:spPr>
        <p:txBody>
          <a:bodyPr wrap="none" anchor="ctr">
            <a:prstTxWarp prst="textNoShape">
              <a:avLst/>
            </a:prstTxWarp>
          </a:bodyPr>
          <a:lstStyle/>
          <a:p>
            <a:pPr algn="ctr"/>
            <a:r>
              <a:rPr lang="en-US">
                <a:solidFill>
                  <a:srgbClr val="006600"/>
                </a:solidFill>
              </a:rPr>
              <a:t>Video </a:t>
            </a:r>
          </a:p>
          <a:p>
            <a:pPr algn="ctr"/>
            <a:r>
              <a:rPr lang="en-US">
                <a:solidFill>
                  <a:srgbClr val="006600"/>
                </a:solidFill>
              </a:rPr>
              <a:t>conferencing</a:t>
            </a:r>
          </a:p>
        </p:txBody>
      </p:sp>
      <p:pic>
        <p:nvPicPr>
          <p:cNvPr id="183313" name="Picture 17"/>
          <p:cNvPicPr>
            <a:picLocks noChangeAspect="1" noChangeArrowheads="1"/>
          </p:cNvPicPr>
          <p:nvPr/>
        </p:nvPicPr>
        <p:blipFill>
          <a:blip r:embed="rId5"/>
          <a:srcRect/>
          <a:stretch>
            <a:fillRect/>
          </a:stretch>
        </p:blipFill>
        <p:spPr bwMode="auto">
          <a:xfrm>
            <a:off x="5715000" y="4572000"/>
            <a:ext cx="3200400" cy="147955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Selected other recent projects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Mobile networks</a:t>
            </a:r>
          </a:p>
          <a:p>
            <a:pPr lvl="1"/>
            <a:r>
              <a:rPr lang="en-US" dirty="0" smtClean="0"/>
              <a:t>fast 802.11 hand-off</a:t>
            </a:r>
          </a:p>
          <a:p>
            <a:pPr lvl="1"/>
            <a:r>
              <a:rPr lang="en-US" dirty="0" smtClean="0"/>
              <a:t>802.11 MAC layers for VoIP</a:t>
            </a:r>
          </a:p>
          <a:p>
            <a:pPr lvl="1"/>
            <a:r>
              <a:rPr lang="en-US" dirty="0" smtClean="0"/>
              <a:t>802.11 measurement-based admission control</a:t>
            </a:r>
          </a:p>
          <a:p>
            <a:pPr lvl="1"/>
            <a:r>
              <a:rPr lang="en-US" dirty="0" smtClean="0"/>
              <a:t>cooperative wireless nodes</a:t>
            </a:r>
          </a:p>
          <a:p>
            <a:pPr lvl="1"/>
            <a:r>
              <a:rPr lang="en-US" dirty="0" err="1" smtClean="0"/>
              <a:t>LoST</a:t>
            </a:r>
            <a:r>
              <a:rPr lang="en-US" dirty="0" smtClean="0"/>
              <a:t>: location + service </a:t>
            </a:r>
            <a:r>
              <a:rPr lang="en-US" dirty="0" err="1" smtClean="0">
                <a:sym typeface="Wingdings"/>
              </a:rPr>
              <a:t></a:t>
            </a:r>
            <a:r>
              <a:rPr lang="en-US" dirty="0" smtClean="0">
                <a:sym typeface="Wingdings"/>
              </a:rPr>
              <a:t> URL + area</a:t>
            </a:r>
            <a:endParaRPr lang="en-US" dirty="0" smtClean="0"/>
          </a:p>
          <a:p>
            <a:r>
              <a:rPr lang="en-US" dirty="0" smtClean="0"/>
              <a:t>Transport layer</a:t>
            </a:r>
          </a:p>
          <a:p>
            <a:pPr lvl="1"/>
            <a:r>
              <a:rPr lang="en-US" dirty="0" smtClean="0"/>
              <a:t>TCP for multimedia applications</a:t>
            </a:r>
          </a:p>
          <a:p>
            <a:r>
              <a:rPr lang="en-US" dirty="0" smtClean="0"/>
              <a:t>Applications &amp; middleware</a:t>
            </a:r>
          </a:p>
          <a:p>
            <a:pPr lvl="1"/>
            <a:r>
              <a:rPr lang="en-US" dirty="0" smtClean="0"/>
              <a:t>DNS performance</a:t>
            </a:r>
          </a:p>
          <a:p>
            <a:pPr lvl="1"/>
            <a:r>
              <a:rPr lang="en-US" dirty="0" err="1" smtClean="0"/>
              <a:t>DotSlash</a:t>
            </a:r>
            <a:r>
              <a:rPr lang="en-US" dirty="0" smtClean="0"/>
              <a:t>: self-scaling LAMP infrastructure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p:txBody>
          <a:bodyPr>
            <a:normAutofit fontScale="90000"/>
          </a:bodyPr>
          <a:lstStyle/>
          <a:p>
            <a:r>
              <a:rPr lang="en-US" smtClean="0"/>
              <a:t>CURESPIT: Controlling Unsolicited Requests against SPIT</a:t>
            </a:r>
            <a:endParaRPr lang="en-US" dirty="0"/>
          </a:p>
        </p:txBody>
      </p:sp>
      <p:sp>
        <p:nvSpPr>
          <p:cNvPr id="28" name="Content Placeholder 27"/>
          <p:cNvSpPr>
            <a:spLocks noGrp="1"/>
          </p:cNvSpPr>
          <p:nvPr>
            <p:ph idx="1"/>
          </p:nvPr>
        </p:nvSpPr>
        <p:spPr>
          <a:xfrm>
            <a:off x="1435608" y="1539595"/>
            <a:ext cx="7498080" cy="2224080"/>
          </a:xfrm>
        </p:spPr>
        <p:txBody>
          <a:bodyPr>
            <a:normAutofit fontScale="85000" lnSpcReduction="20000"/>
          </a:bodyPr>
          <a:lstStyle/>
          <a:p>
            <a:pPr>
              <a:tabLst>
                <a:tab pos="0" algn="l"/>
                <a:tab pos="643006" algn="l"/>
                <a:tab pos="1286012" algn="l"/>
                <a:tab pos="1929018" algn="l"/>
                <a:tab pos="2572024" algn="l"/>
                <a:tab pos="3215030" algn="l"/>
                <a:tab pos="3858036" algn="l"/>
                <a:tab pos="4501043" algn="l"/>
                <a:tab pos="5144049" algn="l"/>
                <a:tab pos="5787055" algn="l"/>
                <a:tab pos="6430061" algn="l"/>
                <a:tab pos="7073067" algn="l"/>
                <a:tab pos="7126651" algn="l"/>
                <a:tab pos="7635697" algn="l"/>
              </a:tabLst>
            </a:pPr>
            <a:r>
              <a:rPr lang="en-US" dirty="0" smtClean="0">
                <a:solidFill>
                  <a:srgbClr val="000000"/>
                </a:solidFill>
                <a:ea typeface="Gill Sans" charset="0"/>
                <a:cs typeface="Gill Sans" charset="0"/>
              </a:rPr>
              <a:t>Black/white-list SPIT filtering incurs false positives</a:t>
            </a:r>
          </a:p>
          <a:p>
            <a:pPr>
              <a:tabLst>
                <a:tab pos="0" algn="l"/>
                <a:tab pos="643006" algn="l"/>
                <a:tab pos="1286012" algn="l"/>
                <a:tab pos="1929018" algn="l"/>
                <a:tab pos="2572024" algn="l"/>
                <a:tab pos="3215030" algn="l"/>
                <a:tab pos="3858036" algn="l"/>
                <a:tab pos="4501043" algn="l"/>
                <a:tab pos="5144049" algn="l"/>
                <a:tab pos="5787055" algn="l"/>
                <a:tab pos="6430061" algn="l"/>
                <a:tab pos="7073067" algn="l"/>
                <a:tab pos="7126651" algn="l"/>
                <a:tab pos="7635697" algn="l"/>
              </a:tabLst>
            </a:pPr>
            <a:r>
              <a:rPr lang="en-US" dirty="0" smtClean="0">
                <a:solidFill>
                  <a:srgbClr val="000000"/>
                </a:solidFill>
                <a:ea typeface="Gill Sans" charset="0"/>
                <a:cs typeface="Gill Sans" charset="0"/>
              </a:rPr>
              <a:t>The more convenient communications we have, the more vulnerable to unsolicited bulk communications we are. It is crucial to differentiate incoming requests from those with “weak social ties” from SPIT.</a:t>
            </a:r>
          </a:p>
          <a:p>
            <a:endParaRPr lang="en-US" dirty="0"/>
          </a:p>
        </p:txBody>
      </p:sp>
      <p:pic>
        <p:nvPicPr>
          <p:cNvPr id="19458" name="Picture 2"/>
          <p:cNvPicPr>
            <a:picLocks noChangeAspect="1" noChangeArrowheads="1"/>
          </p:cNvPicPr>
          <p:nvPr/>
        </p:nvPicPr>
        <p:blipFill>
          <a:blip r:embed="rId3"/>
          <a:srcRect/>
          <a:stretch>
            <a:fillRect/>
          </a:stretch>
        </p:blipFill>
        <p:spPr bwMode="auto">
          <a:xfrm>
            <a:off x="151823" y="4813885"/>
            <a:ext cx="1009178" cy="1009219"/>
          </a:xfrm>
          <a:prstGeom prst="rect">
            <a:avLst/>
          </a:prstGeom>
          <a:noFill/>
          <a:ln w="9525">
            <a:noFill/>
            <a:round/>
            <a:headEnd/>
            <a:tailEnd/>
          </a:ln>
          <a:effectLst/>
        </p:spPr>
      </p:pic>
      <p:sp>
        <p:nvSpPr>
          <p:cNvPr id="19459" name="Rectangle 3"/>
          <p:cNvSpPr>
            <a:spLocks noChangeArrowheads="1"/>
          </p:cNvSpPr>
          <p:nvPr/>
        </p:nvSpPr>
        <p:spPr bwMode="auto">
          <a:xfrm>
            <a:off x="6349782" y="5769517"/>
            <a:ext cx="1419994" cy="321521"/>
          </a:xfrm>
          <a:prstGeom prst="rect">
            <a:avLst/>
          </a:prstGeom>
          <a:noFill/>
          <a:ln w="9525">
            <a:noFill/>
            <a:round/>
            <a:headEnd/>
            <a:tailEnd/>
          </a:ln>
          <a:effectLst/>
        </p:spPr>
        <p:txBody>
          <a:bodyPr lIns="0" tIns="0" rIns="0" bIns="0" anchor="ctr">
            <a:prstTxWarp prst="textNoShape">
              <a:avLst/>
            </a:prstTxWarp>
          </a:bodyPr>
          <a:lstStyle/>
          <a:p>
            <a:pPr algn="ctr">
              <a:tabLst>
                <a:tab pos="0" algn="l"/>
                <a:tab pos="643006" algn="l"/>
                <a:tab pos="1286012" algn="l"/>
                <a:tab pos="1929018" algn="l"/>
                <a:tab pos="2572024" algn="l"/>
                <a:tab pos="3215030" algn="l"/>
                <a:tab pos="3858036" algn="l"/>
                <a:tab pos="4501043" algn="l"/>
                <a:tab pos="5144049" algn="l"/>
                <a:tab pos="5787055" algn="l"/>
                <a:tab pos="6430061" algn="l"/>
                <a:tab pos="7073067" algn="l"/>
              </a:tabLst>
            </a:pPr>
            <a:r>
              <a:rPr lang="en-US" sz="1700" b="1" dirty="0">
                <a:solidFill>
                  <a:srgbClr val="000000"/>
                </a:solidFill>
                <a:ea typeface="Gill Sans" charset="0"/>
                <a:cs typeface="Gill Sans" charset="0"/>
              </a:rPr>
              <a:t>Callee</a:t>
            </a:r>
          </a:p>
        </p:txBody>
      </p:sp>
      <p:pic>
        <p:nvPicPr>
          <p:cNvPr id="19460" name="Picture 4"/>
          <p:cNvPicPr>
            <a:picLocks noChangeAspect="1" noChangeArrowheads="1"/>
          </p:cNvPicPr>
          <p:nvPr/>
        </p:nvPicPr>
        <p:blipFill>
          <a:blip r:embed="rId4"/>
          <a:srcRect/>
          <a:stretch>
            <a:fillRect/>
          </a:stretch>
        </p:blipFill>
        <p:spPr bwMode="auto">
          <a:xfrm>
            <a:off x="6814183" y="4938921"/>
            <a:ext cx="732324" cy="732354"/>
          </a:xfrm>
          <a:prstGeom prst="rect">
            <a:avLst/>
          </a:prstGeom>
          <a:noFill/>
          <a:ln w="9525">
            <a:noFill/>
            <a:round/>
            <a:headEnd/>
            <a:tailEnd/>
          </a:ln>
          <a:effectLst/>
        </p:spPr>
      </p:pic>
      <p:sp>
        <p:nvSpPr>
          <p:cNvPr id="19461" name="Rectangle 5"/>
          <p:cNvSpPr>
            <a:spLocks noChangeArrowheads="1"/>
          </p:cNvSpPr>
          <p:nvPr/>
        </p:nvSpPr>
        <p:spPr bwMode="auto">
          <a:xfrm>
            <a:off x="7546507" y="4867472"/>
            <a:ext cx="1607540" cy="1804090"/>
          </a:xfrm>
          <a:prstGeom prst="rect">
            <a:avLst/>
          </a:prstGeom>
          <a:solidFill>
            <a:srgbClr val="FFFCAB"/>
          </a:solidFill>
          <a:ln w="9525">
            <a:noFill/>
            <a:round/>
            <a:headEnd/>
            <a:tailEnd/>
          </a:ln>
          <a:effectLst/>
        </p:spPr>
        <p:txBody>
          <a:bodyPr lIns="0" tIns="0" rIns="0" bIns="0" anchor="ctr">
            <a:prstTxWarp prst="textNoShape">
              <a:avLst/>
            </a:prstTxWarp>
          </a:bodyPr>
          <a:lstStyle/>
          <a:p>
            <a:pPr>
              <a:tabLst>
                <a:tab pos="0" algn="l"/>
                <a:tab pos="643006" algn="l"/>
                <a:tab pos="1286012" algn="l"/>
                <a:tab pos="1929018" algn="l"/>
                <a:tab pos="2572024" algn="l"/>
                <a:tab pos="3215030" algn="l"/>
                <a:tab pos="3858036" algn="l"/>
                <a:tab pos="4501043" algn="l"/>
                <a:tab pos="5144049" algn="l"/>
                <a:tab pos="5787055" algn="l"/>
                <a:tab pos="6430061" algn="l"/>
                <a:tab pos="7073067" algn="l"/>
              </a:tabLst>
            </a:pPr>
            <a:r>
              <a:rPr lang="en-US" sz="1700" dirty="0">
                <a:solidFill>
                  <a:srgbClr val="000000"/>
                </a:solidFill>
                <a:effectLst>
                  <a:outerShdw blurRad="38100" dist="38100" dir="2700000" algn="tl">
                    <a:srgbClr val="FFFFFF"/>
                  </a:outerShdw>
                </a:effectLst>
                <a:ea typeface="Gill Sans" charset="0"/>
                <a:cs typeface="Gill Sans" charset="0"/>
              </a:rPr>
              <a:t>Address book:</a:t>
            </a:r>
          </a:p>
          <a:p>
            <a:pPr>
              <a:tabLst>
                <a:tab pos="0" algn="l"/>
                <a:tab pos="643006" algn="l"/>
                <a:tab pos="1286012" algn="l"/>
                <a:tab pos="1929018" algn="l"/>
                <a:tab pos="2572024" algn="l"/>
                <a:tab pos="3215030" algn="l"/>
                <a:tab pos="3858036" algn="l"/>
                <a:tab pos="4501043" algn="l"/>
                <a:tab pos="5144049" algn="l"/>
                <a:tab pos="5787055" algn="l"/>
                <a:tab pos="6430061" algn="l"/>
                <a:tab pos="7073067" algn="l"/>
              </a:tabLst>
            </a:pPr>
            <a:r>
              <a:rPr lang="en-US" sz="1700" dirty="0">
                <a:solidFill>
                  <a:srgbClr val="000000"/>
                </a:solidFill>
                <a:effectLst>
                  <a:outerShdw blurRad="38100" dist="38100" dir="2700000" algn="tl">
                    <a:srgbClr val="FFFFFF"/>
                  </a:outerShdw>
                </a:effectLst>
                <a:ea typeface="Gill Sans" charset="0"/>
                <a:cs typeface="Gill Sans" charset="0"/>
              </a:rPr>
              <a:t>List of caller IDs of those with strong ties</a:t>
            </a:r>
          </a:p>
          <a:p>
            <a:pPr>
              <a:tabLst>
                <a:tab pos="0" algn="l"/>
                <a:tab pos="643006" algn="l"/>
                <a:tab pos="1286012" algn="l"/>
                <a:tab pos="1929018" algn="l"/>
                <a:tab pos="2572024" algn="l"/>
                <a:tab pos="3215030" algn="l"/>
                <a:tab pos="3858036" algn="l"/>
                <a:tab pos="4501043" algn="l"/>
                <a:tab pos="5144049" algn="l"/>
                <a:tab pos="5787055" algn="l"/>
                <a:tab pos="6430061" algn="l"/>
                <a:tab pos="7073067" algn="l"/>
              </a:tabLst>
            </a:pPr>
            <a:r>
              <a:rPr lang="en-US" sz="1700" dirty="0">
                <a:solidFill>
                  <a:srgbClr val="000000"/>
                </a:solidFill>
                <a:effectLst>
                  <a:outerShdw blurRad="38100" dist="38100" dir="2700000" algn="tl">
                    <a:srgbClr val="FFFFFF"/>
                  </a:outerShdw>
                </a:effectLst>
                <a:ea typeface="Gill Sans" charset="0"/>
                <a:cs typeface="Gill Sans" charset="0"/>
              </a:rPr>
              <a:t>- family</a:t>
            </a:r>
          </a:p>
          <a:p>
            <a:pPr>
              <a:tabLst>
                <a:tab pos="0" algn="l"/>
                <a:tab pos="643006" algn="l"/>
                <a:tab pos="1286012" algn="l"/>
                <a:tab pos="1929018" algn="l"/>
                <a:tab pos="2572024" algn="l"/>
                <a:tab pos="3215030" algn="l"/>
                <a:tab pos="3858036" algn="l"/>
                <a:tab pos="4501043" algn="l"/>
                <a:tab pos="5144049" algn="l"/>
                <a:tab pos="5787055" algn="l"/>
                <a:tab pos="6430061" algn="l"/>
                <a:tab pos="7073067" algn="l"/>
              </a:tabLst>
            </a:pPr>
            <a:r>
              <a:rPr lang="en-US" sz="1700" dirty="0">
                <a:solidFill>
                  <a:srgbClr val="000000"/>
                </a:solidFill>
                <a:effectLst>
                  <a:outerShdw blurRad="38100" dist="38100" dir="2700000" algn="tl">
                    <a:srgbClr val="FFFFFF"/>
                  </a:outerShdw>
                </a:effectLst>
                <a:ea typeface="Gill Sans" charset="0"/>
                <a:cs typeface="Gill Sans" charset="0"/>
              </a:rPr>
              <a:t>- friends</a:t>
            </a:r>
          </a:p>
          <a:p>
            <a:pPr>
              <a:tabLst>
                <a:tab pos="0" algn="l"/>
                <a:tab pos="643006" algn="l"/>
                <a:tab pos="1286012" algn="l"/>
                <a:tab pos="1929018" algn="l"/>
                <a:tab pos="2572024" algn="l"/>
                <a:tab pos="3215030" algn="l"/>
                <a:tab pos="3858036" algn="l"/>
                <a:tab pos="4501043" algn="l"/>
                <a:tab pos="5144049" algn="l"/>
                <a:tab pos="5787055" algn="l"/>
                <a:tab pos="6430061" algn="l"/>
                <a:tab pos="7073067" algn="l"/>
              </a:tabLst>
            </a:pPr>
            <a:r>
              <a:rPr lang="en-US" sz="1700" dirty="0">
                <a:solidFill>
                  <a:srgbClr val="000000"/>
                </a:solidFill>
                <a:effectLst>
                  <a:outerShdw blurRad="38100" dist="38100" dir="2700000" algn="tl">
                    <a:srgbClr val="FFFFFF"/>
                  </a:outerShdw>
                </a:effectLst>
                <a:ea typeface="Gill Sans" charset="0"/>
                <a:cs typeface="Gill Sans" charset="0"/>
              </a:rPr>
              <a:t>- colleagues etc.</a:t>
            </a:r>
          </a:p>
        </p:txBody>
      </p:sp>
      <p:grpSp>
        <p:nvGrpSpPr>
          <p:cNvPr id="2" name="Group 6"/>
          <p:cNvGrpSpPr>
            <a:grpSpLocks/>
          </p:cNvGrpSpPr>
          <p:nvPr/>
        </p:nvGrpSpPr>
        <p:grpSpPr bwMode="auto">
          <a:xfrm>
            <a:off x="1241378" y="4292527"/>
            <a:ext cx="5638671" cy="714490"/>
            <a:chOff x="1112" y="3845"/>
            <a:chExt cx="5051" cy="640"/>
          </a:xfrm>
        </p:grpSpPr>
        <p:sp>
          <p:nvSpPr>
            <p:cNvPr id="19463" name="Rectangle 7"/>
            <p:cNvSpPr>
              <a:spLocks noChangeArrowheads="1"/>
            </p:cNvSpPr>
            <p:nvPr/>
          </p:nvSpPr>
          <p:spPr bwMode="auto">
            <a:xfrm>
              <a:off x="1112" y="3912"/>
              <a:ext cx="1272" cy="512"/>
            </a:xfrm>
            <a:prstGeom prst="rect">
              <a:avLst/>
            </a:prstGeom>
            <a:noFill/>
            <a:ln w="9525">
              <a:noFill/>
              <a:round/>
              <a:headEnd/>
              <a:tailEnd/>
            </a:ln>
            <a:effectLst/>
          </p:spPr>
          <p:txBody>
            <a:bodyPr lIns="0" tIns="0" rIns="0" bIns="0" anchor="ctr">
              <a:prstTxWarp prst="textNoShape">
                <a:avLst/>
              </a:prstTxWarp>
            </a:bodyPr>
            <a:lstStyle/>
            <a:p>
              <a:pPr algn="ctr">
                <a:tabLst>
                  <a:tab pos="0" algn="l"/>
                  <a:tab pos="643006" algn="l"/>
                  <a:tab pos="1286012" algn="l"/>
                  <a:tab pos="1929018" algn="l"/>
                  <a:tab pos="2572024" algn="l"/>
                  <a:tab pos="3215030" algn="l"/>
                  <a:tab pos="3858036" algn="l"/>
                  <a:tab pos="4501043" algn="l"/>
                  <a:tab pos="5144049" algn="l"/>
                  <a:tab pos="5787055" algn="l"/>
                  <a:tab pos="6430061" algn="l"/>
                  <a:tab pos="7073067" algn="l"/>
                </a:tabLst>
              </a:pPr>
              <a:r>
                <a:rPr lang="en-US" sz="1700" dirty="0">
                  <a:solidFill>
                    <a:srgbClr val="000000"/>
                  </a:solidFill>
                  <a:ea typeface="Gill Sans" charset="0"/>
                  <a:cs typeface="Gill Sans" charset="0"/>
                </a:rPr>
                <a:t>Strong social ties</a:t>
              </a:r>
            </a:p>
          </p:txBody>
        </p:sp>
        <p:grpSp>
          <p:nvGrpSpPr>
            <p:cNvPr id="3" name="Group 8"/>
            <p:cNvGrpSpPr>
              <a:grpSpLocks/>
            </p:cNvGrpSpPr>
            <p:nvPr/>
          </p:nvGrpSpPr>
          <p:grpSpPr bwMode="auto">
            <a:xfrm>
              <a:off x="2479" y="3845"/>
              <a:ext cx="3684" cy="640"/>
              <a:chOff x="2479" y="3845"/>
              <a:chExt cx="3684" cy="640"/>
            </a:xfrm>
          </p:grpSpPr>
          <p:sp>
            <p:nvSpPr>
              <p:cNvPr id="19465" name="Line 9"/>
              <p:cNvSpPr>
                <a:spLocks noChangeShapeType="1"/>
              </p:cNvSpPr>
              <p:nvPr/>
            </p:nvSpPr>
            <p:spPr bwMode="auto">
              <a:xfrm flipH="1" flipV="1">
                <a:off x="2479" y="4360"/>
                <a:ext cx="3076" cy="6"/>
              </a:xfrm>
              <a:prstGeom prst="line">
                <a:avLst/>
              </a:prstGeom>
              <a:noFill/>
              <a:ln w="38160">
                <a:solidFill>
                  <a:srgbClr val="676767"/>
                </a:solidFill>
                <a:miter lim="800000"/>
                <a:headEnd type="triangle" w="med" len="med"/>
                <a:tailEnd/>
              </a:ln>
              <a:effectLst/>
            </p:spPr>
            <p:txBody>
              <a:bodyPr>
                <a:prstTxWarp prst="textNoShape">
                  <a:avLst/>
                </a:prstTxWarp>
              </a:bodyPr>
              <a:lstStyle/>
              <a:p>
                <a:endParaRPr lang="en-US"/>
              </a:p>
            </p:txBody>
          </p:sp>
          <p:sp>
            <p:nvSpPr>
              <p:cNvPr id="19466" name="Rectangle 10"/>
              <p:cNvSpPr>
                <a:spLocks noChangeArrowheads="1"/>
              </p:cNvSpPr>
              <p:nvPr/>
            </p:nvSpPr>
            <p:spPr bwMode="auto">
              <a:xfrm>
                <a:off x="2515" y="3845"/>
                <a:ext cx="1875" cy="469"/>
              </a:xfrm>
              <a:prstGeom prst="rect">
                <a:avLst/>
              </a:prstGeom>
              <a:noFill/>
              <a:ln w="9525">
                <a:noFill/>
                <a:round/>
                <a:headEnd/>
                <a:tailEnd/>
              </a:ln>
              <a:effectLst/>
            </p:spPr>
            <p:txBody>
              <a:bodyPr wrap="none" lIns="0" tIns="0" rIns="0" bIns="0" anchor="ctr">
                <a:prstTxWarp prst="textNoShape">
                  <a:avLst/>
                </a:prstTxWarp>
                <a:spAutoFit/>
              </a:bodyPr>
              <a:lstStyle/>
              <a:p>
                <a:pPr>
                  <a:tabLst>
                    <a:tab pos="0" algn="l"/>
                    <a:tab pos="643006" algn="l"/>
                    <a:tab pos="1286012" algn="l"/>
                    <a:tab pos="1929018" algn="l"/>
                    <a:tab pos="2572024" algn="l"/>
                    <a:tab pos="3215030" algn="l"/>
                    <a:tab pos="3858036" algn="l"/>
                    <a:tab pos="4501043" algn="l"/>
                    <a:tab pos="5144049" algn="l"/>
                    <a:tab pos="5787055" algn="l"/>
                    <a:tab pos="6430061" algn="l"/>
                    <a:tab pos="7073067" algn="l"/>
                  </a:tabLst>
                </a:pPr>
                <a:r>
                  <a:rPr lang="en-US" sz="1700" dirty="0">
                    <a:solidFill>
                      <a:srgbClr val="000000"/>
                    </a:solidFill>
                    <a:ea typeface="Gill Sans" charset="0"/>
                    <a:cs typeface="Gill Sans" charset="0"/>
                  </a:rPr>
                  <a:t>INVITE</a:t>
                </a:r>
              </a:p>
              <a:p>
                <a:pPr>
                  <a:tabLst>
                    <a:tab pos="0" algn="l"/>
                    <a:tab pos="643006" algn="l"/>
                    <a:tab pos="1286012" algn="l"/>
                    <a:tab pos="1929018" algn="l"/>
                    <a:tab pos="2572024" algn="l"/>
                    <a:tab pos="3215030" algn="l"/>
                    <a:tab pos="3858036" algn="l"/>
                    <a:tab pos="4501043" algn="l"/>
                    <a:tab pos="5144049" algn="l"/>
                    <a:tab pos="5787055" algn="l"/>
                    <a:tab pos="6430061" algn="l"/>
                    <a:tab pos="7073067" algn="l"/>
                  </a:tabLst>
                </a:pPr>
                <a:r>
                  <a:rPr lang="en-US" sz="1700" dirty="0">
                    <a:solidFill>
                      <a:srgbClr val="000000"/>
                    </a:solidFill>
                    <a:ea typeface="Gill Sans" charset="0"/>
                    <a:cs typeface="Gill Sans" charset="0"/>
                  </a:rPr>
                  <a:t>From: &lt;</a:t>
                </a:r>
                <a:r>
                  <a:rPr lang="en-US" sz="1700" dirty="0" err="1">
                    <a:solidFill>
                      <a:srgbClr val="000000"/>
                    </a:solidFill>
                    <a:ea typeface="Gill Sans" charset="0"/>
                    <a:cs typeface="Gill Sans" charset="0"/>
                  </a:rPr>
                  <a:t>friend_callerID</a:t>
                </a:r>
                <a:r>
                  <a:rPr lang="en-US" sz="1700" dirty="0">
                    <a:solidFill>
                      <a:srgbClr val="000000"/>
                    </a:solidFill>
                    <a:ea typeface="Gill Sans" charset="0"/>
                    <a:cs typeface="Gill Sans" charset="0"/>
                  </a:rPr>
                  <a:t>&gt;</a:t>
                </a:r>
              </a:p>
            </p:txBody>
          </p:sp>
          <p:sp>
            <p:nvSpPr>
              <p:cNvPr id="19467" name="Rectangle 11"/>
              <p:cNvSpPr>
                <a:spLocks noChangeArrowheads="1"/>
              </p:cNvSpPr>
              <p:nvPr/>
            </p:nvSpPr>
            <p:spPr bwMode="auto">
              <a:xfrm>
                <a:off x="5612" y="4251"/>
                <a:ext cx="551" cy="234"/>
              </a:xfrm>
              <a:prstGeom prst="rect">
                <a:avLst/>
              </a:prstGeom>
              <a:noFill/>
              <a:ln w="9525">
                <a:noFill/>
                <a:round/>
                <a:headEnd/>
                <a:tailEnd/>
              </a:ln>
              <a:effectLst/>
            </p:spPr>
            <p:txBody>
              <a:bodyPr wrap="none" lIns="0" tIns="0" rIns="0" bIns="0" anchor="ctr">
                <a:prstTxWarp prst="textNoShape">
                  <a:avLst/>
                </a:prstTxWarp>
                <a:spAutoFit/>
              </a:bodyPr>
              <a:lstStyle/>
              <a:p>
                <a:pPr>
                  <a:tabLst>
                    <a:tab pos="0" algn="l"/>
                    <a:tab pos="643006" algn="l"/>
                    <a:tab pos="1286012" algn="l"/>
                    <a:tab pos="1929018" algn="l"/>
                    <a:tab pos="2572024" algn="l"/>
                    <a:tab pos="3215030" algn="l"/>
                    <a:tab pos="3858036" algn="l"/>
                    <a:tab pos="4501043" algn="l"/>
                    <a:tab pos="5144049" algn="l"/>
                    <a:tab pos="5787055" algn="l"/>
                    <a:tab pos="6430061" algn="l"/>
                    <a:tab pos="7073067" algn="l"/>
                  </a:tabLst>
                </a:pPr>
                <a:r>
                  <a:rPr lang="en-US" sz="1700" dirty="0">
                    <a:solidFill>
                      <a:srgbClr val="000000"/>
                    </a:solidFill>
                    <a:ea typeface="Gill Sans" charset="0"/>
                    <a:cs typeface="Gill Sans" charset="0"/>
                  </a:rPr>
                  <a:t>Accept</a:t>
                </a:r>
              </a:p>
            </p:txBody>
          </p:sp>
        </p:grpSp>
      </p:grpSp>
      <p:sp>
        <p:nvSpPr>
          <p:cNvPr id="19468" name="Rectangle 12"/>
          <p:cNvSpPr>
            <a:spLocks noChangeArrowheads="1"/>
          </p:cNvSpPr>
          <p:nvPr/>
        </p:nvSpPr>
        <p:spPr bwMode="auto">
          <a:xfrm>
            <a:off x="-53585" y="5948140"/>
            <a:ext cx="1419994" cy="321521"/>
          </a:xfrm>
          <a:prstGeom prst="rect">
            <a:avLst/>
          </a:prstGeom>
          <a:noFill/>
          <a:ln w="9525">
            <a:noFill/>
            <a:round/>
            <a:headEnd/>
            <a:tailEnd/>
          </a:ln>
          <a:effectLst/>
        </p:spPr>
        <p:txBody>
          <a:bodyPr lIns="0" tIns="0" rIns="0" bIns="0" anchor="ctr">
            <a:prstTxWarp prst="textNoShape">
              <a:avLst/>
            </a:prstTxWarp>
          </a:bodyPr>
          <a:lstStyle/>
          <a:p>
            <a:pPr algn="ctr">
              <a:tabLst>
                <a:tab pos="0" algn="l"/>
                <a:tab pos="643006" algn="l"/>
                <a:tab pos="1286012" algn="l"/>
                <a:tab pos="1929018" algn="l"/>
                <a:tab pos="2572024" algn="l"/>
                <a:tab pos="3215030" algn="l"/>
                <a:tab pos="3858036" algn="l"/>
                <a:tab pos="4501043" algn="l"/>
                <a:tab pos="5144049" algn="l"/>
                <a:tab pos="5787055" algn="l"/>
                <a:tab pos="6430061" algn="l"/>
                <a:tab pos="7073067" algn="l"/>
              </a:tabLst>
            </a:pPr>
            <a:r>
              <a:rPr lang="en-US" sz="1700" b="1" dirty="0">
                <a:solidFill>
                  <a:srgbClr val="000000"/>
                </a:solidFill>
                <a:ea typeface="Gill Sans" charset="0"/>
                <a:cs typeface="Gill Sans" charset="0"/>
              </a:rPr>
              <a:t>Callers</a:t>
            </a:r>
          </a:p>
        </p:txBody>
      </p:sp>
      <p:grpSp>
        <p:nvGrpSpPr>
          <p:cNvPr id="4" name="Group 13"/>
          <p:cNvGrpSpPr>
            <a:grpSpLocks/>
          </p:cNvGrpSpPr>
          <p:nvPr/>
        </p:nvGrpSpPr>
        <p:grpSpPr bwMode="auto">
          <a:xfrm>
            <a:off x="1286032" y="5185645"/>
            <a:ext cx="5221157" cy="682116"/>
            <a:chOff x="1152" y="4645"/>
            <a:chExt cx="4677" cy="611"/>
          </a:xfrm>
        </p:grpSpPr>
        <p:grpSp>
          <p:nvGrpSpPr>
            <p:cNvPr id="5" name="Group 14"/>
            <p:cNvGrpSpPr>
              <a:grpSpLocks/>
            </p:cNvGrpSpPr>
            <p:nvPr/>
          </p:nvGrpSpPr>
          <p:grpSpPr bwMode="auto">
            <a:xfrm>
              <a:off x="2470" y="4645"/>
              <a:ext cx="3359" cy="528"/>
              <a:chOff x="2470" y="4645"/>
              <a:chExt cx="3359" cy="528"/>
            </a:xfrm>
          </p:grpSpPr>
          <p:sp>
            <p:nvSpPr>
              <p:cNvPr id="19471" name="Line 15"/>
              <p:cNvSpPr>
                <a:spLocks noChangeShapeType="1"/>
              </p:cNvSpPr>
              <p:nvPr/>
            </p:nvSpPr>
            <p:spPr bwMode="auto">
              <a:xfrm flipH="1">
                <a:off x="2470" y="5119"/>
                <a:ext cx="3075" cy="26"/>
              </a:xfrm>
              <a:prstGeom prst="line">
                <a:avLst/>
              </a:prstGeom>
              <a:noFill/>
              <a:ln w="38160">
                <a:solidFill>
                  <a:srgbClr val="676767"/>
                </a:solidFill>
                <a:miter lim="800000"/>
                <a:headEnd type="triangle" w="med" len="med"/>
                <a:tailEnd/>
              </a:ln>
              <a:effectLst/>
            </p:spPr>
            <p:txBody>
              <a:bodyPr>
                <a:prstTxWarp prst="textNoShape">
                  <a:avLst/>
                </a:prstTxWarp>
              </a:bodyPr>
              <a:lstStyle/>
              <a:p>
                <a:endParaRPr lang="en-US"/>
              </a:p>
            </p:txBody>
          </p:sp>
          <p:sp>
            <p:nvSpPr>
              <p:cNvPr id="19472" name="Rectangle 16"/>
              <p:cNvSpPr>
                <a:spLocks noChangeArrowheads="1"/>
              </p:cNvSpPr>
              <p:nvPr/>
            </p:nvSpPr>
            <p:spPr bwMode="auto">
              <a:xfrm>
                <a:off x="2514" y="4645"/>
                <a:ext cx="2338" cy="469"/>
              </a:xfrm>
              <a:prstGeom prst="rect">
                <a:avLst/>
              </a:prstGeom>
              <a:noFill/>
              <a:ln w="9525">
                <a:noFill/>
                <a:round/>
                <a:headEnd/>
                <a:tailEnd/>
              </a:ln>
              <a:effectLst/>
            </p:spPr>
            <p:txBody>
              <a:bodyPr wrap="none" lIns="0" tIns="0" rIns="0" bIns="0" anchor="ctr">
                <a:prstTxWarp prst="textNoShape">
                  <a:avLst/>
                </a:prstTxWarp>
                <a:spAutoFit/>
              </a:bodyPr>
              <a:lstStyle/>
              <a:p>
                <a:pPr>
                  <a:tabLst>
                    <a:tab pos="0" algn="l"/>
                    <a:tab pos="643006" algn="l"/>
                    <a:tab pos="1286012" algn="l"/>
                    <a:tab pos="1929018" algn="l"/>
                    <a:tab pos="2572024" algn="l"/>
                    <a:tab pos="3215030" algn="l"/>
                    <a:tab pos="3858036" algn="l"/>
                    <a:tab pos="4501043" algn="l"/>
                    <a:tab pos="5144049" algn="l"/>
                    <a:tab pos="5787055" algn="l"/>
                    <a:tab pos="6430061" algn="l"/>
                    <a:tab pos="7073067" algn="l"/>
                  </a:tabLst>
                </a:pPr>
                <a:r>
                  <a:rPr lang="en-US" sz="1700" dirty="0">
                    <a:solidFill>
                      <a:srgbClr val="000000"/>
                    </a:solidFill>
                    <a:ea typeface="Gill Sans" charset="0"/>
                    <a:cs typeface="Gill Sans" charset="0"/>
                  </a:rPr>
                  <a:t>INVITE</a:t>
                </a:r>
              </a:p>
              <a:p>
                <a:pPr>
                  <a:tabLst>
                    <a:tab pos="0" algn="l"/>
                    <a:tab pos="643006" algn="l"/>
                    <a:tab pos="1286012" algn="l"/>
                    <a:tab pos="1929018" algn="l"/>
                    <a:tab pos="2572024" algn="l"/>
                    <a:tab pos="3215030" algn="l"/>
                    <a:tab pos="3858036" algn="l"/>
                    <a:tab pos="4501043" algn="l"/>
                    <a:tab pos="5144049" algn="l"/>
                    <a:tab pos="5787055" algn="l"/>
                    <a:tab pos="6430061" algn="l"/>
                    <a:tab pos="7073067" algn="l"/>
                  </a:tabLst>
                </a:pPr>
                <a:r>
                  <a:rPr lang="en-US" sz="1700" dirty="0">
                    <a:solidFill>
                      <a:srgbClr val="000000"/>
                    </a:solidFill>
                    <a:ea typeface="Gill Sans" charset="0"/>
                    <a:cs typeface="Gill Sans" charset="0"/>
                  </a:rPr>
                  <a:t>From: &lt;unknown_callerID#1&gt;</a:t>
                </a:r>
              </a:p>
            </p:txBody>
          </p:sp>
          <p:sp>
            <p:nvSpPr>
              <p:cNvPr id="19473" name="Rectangle 17"/>
              <p:cNvSpPr>
                <a:spLocks noChangeArrowheads="1"/>
              </p:cNvSpPr>
              <p:nvPr/>
            </p:nvSpPr>
            <p:spPr bwMode="auto">
              <a:xfrm>
                <a:off x="5739" y="4939"/>
                <a:ext cx="90" cy="234"/>
              </a:xfrm>
              <a:prstGeom prst="rect">
                <a:avLst/>
              </a:prstGeom>
              <a:noFill/>
              <a:ln w="9525">
                <a:noFill/>
                <a:round/>
                <a:headEnd/>
                <a:tailEnd/>
              </a:ln>
              <a:effectLst/>
            </p:spPr>
            <p:txBody>
              <a:bodyPr wrap="none" lIns="0" tIns="0" rIns="0" bIns="0" anchor="ctr">
                <a:prstTxWarp prst="textNoShape">
                  <a:avLst/>
                </a:prstTxWarp>
                <a:spAutoFit/>
              </a:bodyPr>
              <a:lstStyle/>
              <a:p>
                <a:pPr>
                  <a:tabLst>
                    <a:tab pos="0" algn="l"/>
                    <a:tab pos="643006" algn="l"/>
                    <a:tab pos="1286012" algn="l"/>
                    <a:tab pos="1929018" algn="l"/>
                    <a:tab pos="2572024" algn="l"/>
                    <a:tab pos="3215030" algn="l"/>
                    <a:tab pos="3858036" algn="l"/>
                    <a:tab pos="4501043" algn="l"/>
                    <a:tab pos="5144049" algn="l"/>
                    <a:tab pos="5787055" algn="l"/>
                    <a:tab pos="6430061" algn="l"/>
                    <a:tab pos="7073067" algn="l"/>
                  </a:tabLst>
                </a:pPr>
                <a:r>
                  <a:rPr lang="en-US" sz="1700" dirty="0">
                    <a:solidFill>
                      <a:srgbClr val="000000"/>
                    </a:solidFill>
                    <a:ea typeface="Gill Sans" charset="0"/>
                    <a:cs typeface="Gill Sans" charset="0"/>
                  </a:rPr>
                  <a:t>?</a:t>
                </a:r>
              </a:p>
            </p:txBody>
          </p:sp>
        </p:grpSp>
        <p:sp>
          <p:nvSpPr>
            <p:cNvPr id="19474" name="Rectangle 18"/>
            <p:cNvSpPr>
              <a:spLocks noChangeArrowheads="1"/>
            </p:cNvSpPr>
            <p:nvPr/>
          </p:nvSpPr>
          <p:spPr bwMode="auto">
            <a:xfrm>
              <a:off x="1152" y="4744"/>
              <a:ext cx="1152" cy="512"/>
            </a:xfrm>
            <a:prstGeom prst="rect">
              <a:avLst/>
            </a:prstGeom>
            <a:noFill/>
            <a:ln w="9525">
              <a:noFill/>
              <a:round/>
              <a:headEnd/>
              <a:tailEnd/>
            </a:ln>
            <a:effectLst/>
          </p:spPr>
          <p:txBody>
            <a:bodyPr lIns="0" tIns="0" rIns="0" bIns="0" anchor="ctr">
              <a:prstTxWarp prst="textNoShape">
                <a:avLst/>
              </a:prstTxWarp>
            </a:bodyPr>
            <a:lstStyle/>
            <a:p>
              <a:pPr algn="ctr">
                <a:tabLst>
                  <a:tab pos="0" algn="l"/>
                  <a:tab pos="643006" algn="l"/>
                  <a:tab pos="1286012" algn="l"/>
                  <a:tab pos="1929018" algn="l"/>
                  <a:tab pos="2572024" algn="l"/>
                  <a:tab pos="3215030" algn="l"/>
                  <a:tab pos="3858036" algn="l"/>
                  <a:tab pos="4501043" algn="l"/>
                  <a:tab pos="5144049" algn="l"/>
                  <a:tab pos="5787055" algn="l"/>
                  <a:tab pos="6430061" algn="l"/>
                  <a:tab pos="7073067" algn="l"/>
                </a:tabLst>
              </a:pPr>
              <a:r>
                <a:rPr lang="en-US" sz="1700" dirty="0">
                  <a:solidFill>
                    <a:srgbClr val="000000"/>
                  </a:solidFill>
                  <a:ea typeface="Gill Sans" charset="0"/>
                  <a:cs typeface="Gill Sans" charset="0"/>
                </a:rPr>
                <a:t>Weak social ties</a:t>
              </a:r>
            </a:p>
          </p:txBody>
        </p:sp>
      </p:grpSp>
      <p:sp>
        <p:nvSpPr>
          <p:cNvPr id="19475" name="Rectangle 19"/>
          <p:cNvSpPr>
            <a:spLocks noChangeArrowheads="1"/>
          </p:cNvSpPr>
          <p:nvPr/>
        </p:nvSpPr>
        <p:spPr bwMode="auto">
          <a:xfrm>
            <a:off x="1989073" y="2464992"/>
            <a:ext cx="7876946" cy="1902333"/>
          </a:xfrm>
          <a:prstGeom prst="rect">
            <a:avLst/>
          </a:prstGeom>
          <a:noFill/>
          <a:ln w="9525">
            <a:noFill/>
            <a:round/>
            <a:headEnd/>
            <a:tailEnd/>
          </a:ln>
          <a:effectLst/>
        </p:spPr>
        <p:txBody>
          <a:bodyPr lIns="0" tIns="0" rIns="0" bIns="0" anchor="ctr">
            <a:prstTxWarp prst="textNoShape">
              <a:avLst/>
            </a:prstTxWarp>
          </a:bodyPr>
          <a:lstStyle/>
          <a:p>
            <a:pPr>
              <a:tabLst>
                <a:tab pos="0" algn="l"/>
                <a:tab pos="643006" algn="l"/>
                <a:tab pos="1286012" algn="l"/>
                <a:tab pos="1929018" algn="l"/>
                <a:tab pos="2572024" algn="l"/>
                <a:tab pos="3215030" algn="l"/>
                <a:tab pos="3858036" algn="l"/>
                <a:tab pos="4501043" algn="l"/>
                <a:tab pos="5144049" algn="l"/>
                <a:tab pos="5787055" algn="l"/>
                <a:tab pos="6430061" algn="l"/>
                <a:tab pos="7073067" algn="l"/>
                <a:tab pos="7126651" algn="l"/>
                <a:tab pos="7635697" algn="l"/>
              </a:tabLst>
            </a:pPr>
            <a:endParaRPr lang="en-US" sz="2500" dirty="0">
              <a:solidFill>
                <a:srgbClr val="000000"/>
              </a:solidFill>
              <a:ea typeface="Gill Sans" charset="0"/>
              <a:cs typeface="Gill Sans" charset="0"/>
            </a:endParaRPr>
          </a:p>
        </p:txBody>
      </p:sp>
      <p:grpSp>
        <p:nvGrpSpPr>
          <p:cNvPr id="6" name="Group 20"/>
          <p:cNvGrpSpPr>
            <a:grpSpLocks/>
          </p:cNvGrpSpPr>
          <p:nvPr/>
        </p:nvGrpSpPr>
        <p:grpSpPr bwMode="auto">
          <a:xfrm>
            <a:off x="1366409" y="5971585"/>
            <a:ext cx="4849412" cy="557080"/>
            <a:chOff x="1224" y="5349"/>
            <a:chExt cx="4344" cy="499"/>
          </a:xfrm>
        </p:grpSpPr>
        <p:grpSp>
          <p:nvGrpSpPr>
            <p:cNvPr id="7" name="Group 21"/>
            <p:cNvGrpSpPr>
              <a:grpSpLocks/>
            </p:cNvGrpSpPr>
            <p:nvPr/>
          </p:nvGrpSpPr>
          <p:grpSpPr bwMode="auto">
            <a:xfrm>
              <a:off x="2493" y="5349"/>
              <a:ext cx="3075" cy="484"/>
              <a:chOff x="2493" y="5349"/>
              <a:chExt cx="3075" cy="484"/>
            </a:xfrm>
          </p:grpSpPr>
          <p:sp>
            <p:nvSpPr>
              <p:cNvPr id="19478" name="Line 22"/>
              <p:cNvSpPr>
                <a:spLocks noChangeShapeType="1"/>
              </p:cNvSpPr>
              <p:nvPr/>
            </p:nvSpPr>
            <p:spPr bwMode="auto">
              <a:xfrm flipH="1">
                <a:off x="2493" y="5807"/>
                <a:ext cx="3075" cy="26"/>
              </a:xfrm>
              <a:prstGeom prst="line">
                <a:avLst/>
              </a:prstGeom>
              <a:noFill/>
              <a:ln w="38160">
                <a:solidFill>
                  <a:srgbClr val="676767"/>
                </a:solidFill>
                <a:miter lim="800000"/>
                <a:headEnd type="triangle" w="med" len="med"/>
                <a:tailEnd/>
              </a:ln>
              <a:effectLst/>
            </p:spPr>
            <p:txBody>
              <a:bodyPr>
                <a:prstTxWarp prst="textNoShape">
                  <a:avLst/>
                </a:prstTxWarp>
              </a:bodyPr>
              <a:lstStyle/>
              <a:p>
                <a:endParaRPr lang="en-US"/>
              </a:p>
            </p:txBody>
          </p:sp>
          <p:sp>
            <p:nvSpPr>
              <p:cNvPr id="19479" name="Rectangle 23"/>
              <p:cNvSpPr>
                <a:spLocks noChangeArrowheads="1"/>
              </p:cNvSpPr>
              <p:nvPr/>
            </p:nvSpPr>
            <p:spPr bwMode="auto">
              <a:xfrm>
                <a:off x="2531" y="5349"/>
                <a:ext cx="2338" cy="469"/>
              </a:xfrm>
              <a:prstGeom prst="rect">
                <a:avLst/>
              </a:prstGeom>
              <a:noFill/>
              <a:ln w="9525">
                <a:noFill/>
                <a:round/>
                <a:headEnd/>
                <a:tailEnd/>
              </a:ln>
              <a:effectLst/>
            </p:spPr>
            <p:txBody>
              <a:bodyPr wrap="none" lIns="0" tIns="0" rIns="0" bIns="0" anchor="ctr">
                <a:prstTxWarp prst="textNoShape">
                  <a:avLst/>
                </a:prstTxWarp>
                <a:spAutoFit/>
              </a:bodyPr>
              <a:lstStyle/>
              <a:p>
                <a:pPr>
                  <a:tabLst>
                    <a:tab pos="0" algn="l"/>
                    <a:tab pos="643006" algn="l"/>
                    <a:tab pos="1286012" algn="l"/>
                    <a:tab pos="1929018" algn="l"/>
                    <a:tab pos="2572024" algn="l"/>
                    <a:tab pos="3215030" algn="l"/>
                    <a:tab pos="3858036" algn="l"/>
                    <a:tab pos="4501043" algn="l"/>
                    <a:tab pos="5144049" algn="l"/>
                    <a:tab pos="5787055" algn="l"/>
                    <a:tab pos="6430061" algn="l"/>
                    <a:tab pos="7073067" algn="l"/>
                  </a:tabLst>
                </a:pPr>
                <a:r>
                  <a:rPr lang="en-US" sz="1700" dirty="0">
                    <a:solidFill>
                      <a:srgbClr val="000000"/>
                    </a:solidFill>
                    <a:ea typeface="Gill Sans" charset="0"/>
                    <a:cs typeface="Gill Sans" charset="0"/>
                  </a:rPr>
                  <a:t>INVITE</a:t>
                </a:r>
              </a:p>
              <a:p>
                <a:pPr>
                  <a:tabLst>
                    <a:tab pos="0" algn="l"/>
                    <a:tab pos="643006" algn="l"/>
                    <a:tab pos="1286012" algn="l"/>
                    <a:tab pos="1929018" algn="l"/>
                    <a:tab pos="2572024" algn="l"/>
                    <a:tab pos="3215030" algn="l"/>
                    <a:tab pos="3858036" algn="l"/>
                    <a:tab pos="4501043" algn="l"/>
                    <a:tab pos="5144049" algn="l"/>
                    <a:tab pos="5787055" algn="l"/>
                    <a:tab pos="6430061" algn="l"/>
                    <a:tab pos="7073067" algn="l"/>
                  </a:tabLst>
                </a:pPr>
                <a:r>
                  <a:rPr lang="en-US" sz="1700" dirty="0">
                    <a:solidFill>
                      <a:srgbClr val="000000"/>
                    </a:solidFill>
                    <a:ea typeface="Gill Sans" charset="0"/>
                    <a:cs typeface="Gill Sans" charset="0"/>
                  </a:rPr>
                  <a:t>From: &lt;unknown_callerID#2&gt;</a:t>
                </a:r>
              </a:p>
            </p:txBody>
          </p:sp>
        </p:grpSp>
        <p:sp>
          <p:nvSpPr>
            <p:cNvPr id="19480" name="Rectangle 24"/>
            <p:cNvSpPr>
              <a:spLocks noChangeArrowheads="1"/>
            </p:cNvSpPr>
            <p:nvPr/>
          </p:nvSpPr>
          <p:spPr bwMode="auto">
            <a:xfrm>
              <a:off x="1224" y="5560"/>
              <a:ext cx="1152" cy="288"/>
            </a:xfrm>
            <a:prstGeom prst="rect">
              <a:avLst/>
            </a:prstGeom>
            <a:noFill/>
            <a:ln w="9525">
              <a:noFill/>
              <a:round/>
              <a:headEnd/>
              <a:tailEnd/>
            </a:ln>
            <a:effectLst/>
          </p:spPr>
          <p:txBody>
            <a:bodyPr lIns="0" tIns="0" rIns="0" bIns="0" anchor="ctr">
              <a:prstTxWarp prst="textNoShape">
                <a:avLst/>
              </a:prstTxWarp>
            </a:bodyPr>
            <a:lstStyle/>
            <a:p>
              <a:pPr algn="ctr">
                <a:tabLst>
                  <a:tab pos="0" algn="l"/>
                  <a:tab pos="643006" algn="l"/>
                  <a:tab pos="1286012" algn="l"/>
                  <a:tab pos="1929018" algn="l"/>
                  <a:tab pos="2572024" algn="l"/>
                  <a:tab pos="3215030" algn="l"/>
                  <a:tab pos="3858036" algn="l"/>
                  <a:tab pos="4501043" algn="l"/>
                  <a:tab pos="5144049" algn="l"/>
                  <a:tab pos="5787055" algn="l"/>
                  <a:tab pos="6430061" algn="l"/>
                  <a:tab pos="7073067" algn="l"/>
                </a:tabLst>
              </a:pPr>
              <a:r>
                <a:rPr lang="en-US" sz="1700" dirty="0">
                  <a:solidFill>
                    <a:srgbClr val="000000"/>
                  </a:solidFill>
                  <a:ea typeface="Gill Sans" charset="0"/>
                  <a:cs typeface="Gill Sans" charset="0"/>
                </a:rPr>
                <a:t>No social ties</a:t>
              </a:r>
            </a:p>
          </p:txBody>
        </p:sp>
      </p:grpSp>
      <p:sp>
        <p:nvSpPr>
          <p:cNvPr id="19481" name="Rectangle 25"/>
          <p:cNvSpPr>
            <a:spLocks noChangeArrowheads="1"/>
          </p:cNvSpPr>
          <p:nvPr/>
        </p:nvSpPr>
        <p:spPr bwMode="auto">
          <a:xfrm>
            <a:off x="6406717" y="6255519"/>
            <a:ext cx="101020" cy="261610"/>
          </a:xfrm>
          <a:prstGeom prst="rect">
            <a:avLst/>
          </a:prstGeom>
          <a:noFill/>
          <a:ln w="9525">
            <a:noFill/>
            <a:round/>
            <a:headEnd/>
            <a:tailEnd/>
          </a:ln>
          <a:effectLst/>
        </p:spPr>
        <p:txBody>
          <a:bodyPr wrap="none" lIns="0" tIns="0" rIns="0" bIns="0" anchor="ctr">
            <a:prstTxWarp prst="textNoShape">
              <a:avLst/>
            </a:prstTxWarp>
            <a:spAutoFit/>
          </a:bodyPr>
          <a:lstStyle/>
          <a:p>
            <a:pPr>
              <a:tabLst>
                <a:tab pos="0" algn="l"/>
                <a:tab pos="643006" algn="l"/>
                <a:tab pos="1286012" algn="l"/>
                <a:tab pos="1929018" algn="l"/>
                <a:tab pos="2572024" algn="l"/>
                <a:tab pos="3215030" algn="l"/>
                <a:tab pos="3858036" algn="l"/>
                <a:tab pos="4501043" algn="l"/>
                <a:tab pos="5144049" algn="l"/>
                <a:tab pos="5787055" algn="l"/>
                <a:tab pos="6430061" algn="l"/>
                <a:tab pos="7073067" algn="l"/>
              </a:tabLst>
            </a:pPr>
            <a:r>
              <a:rPr lang="en-US" sz="1700" dirty="0">
                <a:solidFill>
                  <a:srgbClr val="000000"/>
                </a:solidFill>
                <a:ea typeface="Gill Sans" charset="0"/>
                <a:cs typeface="Gill Sans" charset="0"/>
              </a:rPr>
              <a:t>?</a:t>
            </a:r>
          </a:p>
        </p:txBody>
      </p:sp>
      <p:sp>
        <p:nvSpPr>
          <p:cNvPr id="29" name="TextBox 28"/>
          <p:cNvSpPr txBox="1"/>
          <p:nvPr/>
        </p:nvSpPr>
        <p:spPr>
          <a:xfrm>
            <a:off x="0" y="6533062"/>
            <a:ext cx="992579" cy="276999"/>
          </a:xfrm>
          <a:prstGeom prst="rect">
            <a:avLst/>
          </a:prstGeom>
          <a:noFill/>
        </p:spPr>
        <p:txBody>
          <a:bodyPr wrap="none" rtlCol="0">
            <a:spAutoFit/>
          </a:bodyPr>
          <a:lstStyle/>
          <a:p>
            <a:r>
              <a:rPr lang="en-US" sz="1200" dirty="0" err="1" smtClean="0">
                <a:solidFill>
                  <a:schemeClr val="accent6">
                    <a:lumMod val="60000"/>
                    <a:lumOff val="40000"/>
                  </a:schemeClr>
                </a:solidFill>
              </a:rPr>
              <a:t>Kumiko</a:t>
            </a:r>
            <a:r>
              <a:rPr lang="en-US" sz="1200" dirty="0" smtClean="0">
                <a:solidFill>
                  <a:schemeClr val="accent6">
                    <a:lumMod val="60000"/>
                    <a:lumOff val="40000"/>
                  </a:schemeClr>
                </a:solidFill>
              </a:rPr>
              <a:t> Ono</a:t>
            </a:r>
            <a:endParaRPr lang="en-US" sz="1200" dirty="0">
              <a:solidFill>
                <a:schemeClr val="accent6">
                  <a:lumMod val="60000"/>
                  <a:lumOff val="4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additive="repl">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additive="repl">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p:txBody>
          <a:bodyPr>
            <a:normAutofit fontScale="90000"/>
          </a:bodyPr>
          <a:lstStyle/>
          <a:p>
            <a:r>
              <a:rPr lang="en-US" smtClean="0"/>
              <a:t>CURESPIT: Controlling Unsolicited Requests against SPIT</a:t>
            </a:r>
            <a:endParaRPr lang="en-US" dirty="0"/>
          </a:p>
        </p:txBody>
      </p:sp>
      <p:sp>
        <p:nvSpPr>
          <p:cNvPr id="17" name="Content Placeholder 16"/>
          <p:cNvSpPr>
            <a:spLocks noGrp="1"/>
          </p:cNvSpPr>
          <p:nvPr>
            <p:ph idx="1"/>
          </p:nvPr>
        </p:nvSpPr>
        <p:spPr>
          <a:xfrm>
            <a:off x="1435608" y="1447800"/>
            <a:ext cx="7498080" cy="1520303"/>
          </a:xfrm>
        </p:spPr>
        <p:txBody>
          <a:bodyPr>
            <a:normAutofit lnSpcReduction="10000"/>
          </a:bodyPr>
          <a:lstStyle/>
          <a:p>
            <a:r>
              <a:rPr lang="en-US" dirty="0" err="1" smtClean="0">
                <a:solidFill>
                  <a:srgbClr val="000000"/>
                </a:solidFill>
                <a:ea typeface="Gill Sans" charset="0"/>
                <a:cs typeface="Gill Sans" charset="0"/>
                <a:sym typeface="Wingdings"/>
              </a:rPr>
              <a:t></a:t>
            </a:r>
            <a:r>
              <a:rPr lang="en-US" dirty="0" smtClean="0">
                <a:solidFill>
                  <a:srgbClr val="000000"/>
                </a:solidFill>
                <a:ea typeface="Gill Sans" charset="0"/>
                <a:cs typeface="Gill Sans" charset="0"/>
                <a:sym typeface="Wingdings"/>
              </a:rPr>
              <a:t> </a:t>
            </a:r>
            <a:r>
              <a:rPr lang="en-US" dirty="0" smtClean="0">
                <a:solidFill>
                  <a:srgbClr val="000000"/>
                </a:solidFill>
                <a:ea typeface="Gill Sans" charset="0"/>
                <a:cs typeface="Gill Sans" charset="0"/>
              </a:rPr>
              <a:t>Label incoming requests using cross-media relations from earlier communications </a:t>
            </a:r>
          </a:p>
          <a:p>
            <a:endParaRPr lang="en-US" dirty="0"/>
          </a:p>
        </p:txBody>
      </p:sp>
      <p:pic>
        <p:nvPicPr>
          <p:cNvPr id="20482" name="Picture 2"/>
          <p:cNvPicPr>
            <a:picLocks noChangeAspect="1" noChangeArrowheads="1"/>
          </p:cNvPicPr>
          <p:nvPr/>
        </p:nvPicPr>
        <p:blipFill>
          <a:blip r:embed="rId3"/>
          <a:srcRect/>
          <a:stretch>
            <a:fillRect/>
          </a:stretch>
        </p:blipFill>
        <p:spPr bwMode="auto">
          <a:xfrm>
            <a:off x="931019" y="4309275"/>
            <a:ext cx="1009178" cy="1009219"/>
          </a:xfrm>
          <a:prstGeom prst="rect">
            <a:avLst/>
          </a:prstGeom>
          <a:noFill/>
          <a:ln w="9525">
            <a:noFill/>
            <a:round/>
            <a:headEnd/>
            <a:tailEnd/>
          </a:ln>
          <a:effectLst/>
        </p:spPr>
      </p:pic>
      <p:sp>
        <p:nvSpPr>
          <p:cNvPr id="20483" name="Rectangle 3"/>
          <p:cNvSpPr>
            <a:spLocks noChangeArrowheads="1"/>
          </p:cNvSpPr>
          <p:nvPr/>
        </p:nvSpPr>
        <p:spPr bwMode="auto">
          <a:xfrm>
            <a:off x="5751421" y="3849322"/>
            <a:ext cx="2875710" cy="571593"/>
          </a:xfrm>
          <a:prstGeom prst="rect">
            <a:avLst/>
          </a:prstGeom>
          <a:noFill/>
          <a:ln w="9525">
            <a:noFill/>
            <a:round/>
            <a:headEnd/>
            <a:tailEnd/>
          </a:ln>
          <a:effectLst/>
        </p:spPr>
        <p:txBody>
          <a:bodyPr lIns="0" tIns="0" rIns="0" bIns="0" anchor="ctr">
            <a:prstTxWarp prst="textNoShape">
              <a:avLst/>
            </a:prstTxWarp>
          </a:bodyPr>
          <a:lstStyle/>
          <a:p>
            <a:pPr algn="ctr">
              <a:tabLst>
                <a:tab pos="0" algn="l"/>
                <a:tab pos="643006" algn="l"/>
                <a:tab pos="1286012" algn="l"/>
                <a:tab pos="1929018" algn="l"/>
                <a:tab pos="2572024" algn="l"/>
                <a:tab pos="3215030" algn="l"/>
                <a:tab pos="3858036" algn="l"/>
                <a:tab pos="4501043" algn="l"/>
                <a:tab pos="5144049" algn="l"/>
                <a:tab pos="5787055" algn="l"/>
                <a:tab pos="6430061" algn="l"/>
                <a:tab pos="7073067" algn="l"/>
              </a:tabLst>
            </a:pPr>
            <a:r>
              <a:rPr lang="en-US" sz="1700" dirty="0">
                <a:solidFill>
                  <a:srgbClr val="000000"/>
                </a:solidFill>
                <a:ea typeface="Gill Sans" charset="0"/>
                <a:cs typeface="Gill Sans" charset="0"/>
              </a:rPr>
              <a:t>2. Store cross-media relations</a:t>
            </a:r>
          </a:p>
          <a:p>
            <a:pPr algn="ctr">
              <a:tabLst>
                <a:tab pos="0" algn="l"/>
                <a:tab pos="643006" algn="l"/>
                <a:tab pos="1286012" algn="l"/>
                <a:tab pos="1929018" algn="l"/>
                <a:tab pos="2572024" algn="l"/>
                <a:tab pos="3215030" algn="l"/>
                <a:tab pos="3858036" algn="l"/>
                <a:tab pos="4501043" algn="l"/>
                <a:tab pos="5144049" algn="l"/>
                <a:tab pos="5787055" algn="l"/>
                <a:tab pos="6430061" algn="l"/>
                <a:tab pos="7073067" algn="l"/>
              </a:tabLst>
            </a:pPr>
            <a:r>
              <a:rPr lang="en-US" sz="1700" dirty="0">
                <a:solidFill>
                  <a:srgbClr val="000000"/>
                </a:solidFill>
                <a:ea typeface="Gill Sans" charset="0"/>
                <a:cs typeface="Gill Sans" charset="0"/>
              </a:rPr>
              <a:t>as references to prior comm.</a:t>
            </a:r>
          </a:p>
        </p:txBody>
      </p:sp>
      <p:pic>
        <p:nvPicPr>
          <p:cNvPr id="20484" name="Picture 4"/>
          <p:cNvPicPr>
            <a:picLocks noChangeAspect="1" noChangeArrowheads="1"/>
          </p:cNvPicPr>
          <p:nvPr/>
        </p:nvPicPr>
        <p:blipFill>
          <a:blip r:embed="rId4"/>
          <a:srcRect/>
          <a:stretch>
            <a:fillRect/>
          </a:stretch>
        </p:blipFill>
        <p:spPr bwMode="auto">
          <a:xfrm>
            <a:off x="8377069" y="5001439"/>
            <a:ext cx="732324" cy="732354"/>
          </a:xfrm>
          <a:prstGeom prst="rect">
            <a:avLst/>
          </a:prstGeom>
          <a:noFill/>
          <a:ln w="9525">
            <a:noFill/>
            <a:round/>
            <a:headEnd/>
            <a:tailEnd/>
          </a:ln>
          <a:effectLst/>
        </p:spPr>
      </p:pic>
      <p:sp>
        <p:nvSpPr>
          <p:cNvPr id="20485" name="Rectangle 5"/>
          <p:cNvSpPr>
            <a:spLocks noChangeArrowheads="1"/>
          </p:cNvSpPr>
          <p:nvPr/>
        </p:nvSpPr>
        <p:spPr bwMode="auto">
          <a:xfrm>
            <a:off x="5894313" y="4501295"/>
            <a:ext cx="2125525" cy="1116393"/>
          </a:xfrm>
          <a:prstGeom prst="rect">
            <a:avLst/>
          </a:prstGeom>
          <a:solidFill>
            <a:srgbClr val="FFFCAB"/>
          </a:solidFill>
          <a:ln w="9525">
            <a:noFill/>
            <a:round/>
            <a:headEnd/>
            <a:tailEnd/>
          </a:ln>
          <a:effectLst/>
        </p:spPr>
        <p:txBody>
          <a:bodyPr lIns="0" tIns="0" rIns="0" bIns="0" anchor="ctr">
            <a:prstTxWarp prst="textNoShape">
              <a:avLst/>
            </a:prstTxWarp>
          </a:bodyPr>
          <a:lstStyle/>
          <a:p>
            <a:pPr>
              <a:tabLst>
                <a:tab pos="0" algn="l"/>
                <a:tab pos="643006" algn="l"/>
                <a:tab pos="1286012" algn="l"/>
                <a:tab pos="1929018" algn="l"/>
                <a:tab pos="2572024" algn="l"/>
                <a:tab pos="3215030" algn="l"/>
                <a:tab pos="3858036" algn="l"/>
                <a:tab pos="4501043" algn="l"/>
                <a:tab pos="5144049" algn="l"/>
                <a:tab pos="5787055" algn="l"/>
                <a:tab pos="6430061" algn="l"/>
                <a:tab pos="7073067" algn="l"/>
              </a:tabLst>
            </a:pPr>
            <a:r>
              <a:rPr lang="en-US" sz="1700" dirty="0">
                <a:solidFill>
                  <a:srgbClr val="000000"/>
                </a:solidFill>
                <a:effectLst>
                  <a:outerShdw blurRad="38100" dist="38100" dir="2700000" algn="tl">
                    <a:srgbClr val="FFFFFF"/>
                  </a:outerShdw>
                </a:effectLst>
                <a:ea typeface="Gill Sans" charset="0"/>
                <a:cs typeface="Gill Sans" charset="0"/>
              </a:rPr>
              <a:t>Cross-media relations:</a:t>
            </a:r>
          </a:p>
          <a:p>
            <a:pPr>
              <a:tabLst>
                <a:tab pos="0" algn="l"/>
                <a:tab pos="643006" algn="l"/>
                <a:tab pos="1286012" algn="l"/>
                <a:tab pos="1929018" algn="l"/>
                <a:tab pos="2572024" algn="l"/>
                <a:tab pos="3215030" algn="l"/>
                <a:tab pos="3858036" algn="l"/>
                <a:tab pos="4501043" algn="l"/>
                <a:tab pos="5144049" algn="l"/>
                <a:tab pos="5787055" algn="l"/>
                <a:tab pos="6430061" algn="l"/>
                <a:tab pos="7073067" algn="l"/>
              </a:tabLst>
            </a:pPr>
            <a:r>
              <a:rPr lang="en-US" sz="1700" dirty="0">
                <a:solidFill>
                  <a:srgbClr val="000000"/>
                </a:solidFill>
                <a:effectLst>
                  <a:outerShdw blurRad="38100" dist="38100" dir="2700000" algn="tl">
                    <a:srgbClr val="FFFFFF"/>
                  </a:outerShdw>
                </a:effectLst>
                <a:ea typeface="Gill Sans" charset="0"/>
                <a:cs typeface="Gill Sans" charset="0"/>
              </a:rPr>
              <a:t>- Message-ID of emails</a:t>
            </a:r>
          </a:p>
          <a:p>
            <a:pPr>
              <a:tabLst>
                <a:tab pos="0" algn="l"/>
                <a:tab pos="643006" algn="l"/>
                <a:tab pos="1286012" algn="l"/>
                <a:tab pos="1929018" algn="l"/>
                <a:tab pos="2572024" algn="l"/>
                <a:tab pos="3215030" algn="l"/>
                <a:tab pos="3858036" algn="l"/>
                <a:tab pos="4501043" algn="l"/>
                <a:tab pos="5144049" algn="l"/>
                <a:tab pos="5787055" algn="l"/>
                <a:tab pos="6430061" algn="l"/>
                <a:tab pos="7073067" algn="l"/>
              </a:tabLst>
            </a:pPr>
            <a:r>
              <a:rPr lang="en-US" sz="1700" dirty="0">
                <a:solidFill>
                  <a:srgbClr val="000000"/>
                </a:solidFill>
                <a:effectLst>
                  <a:outerShdw blurRad="38100" dist="38100" dir="2700000" algn="tl">
                    <a:srgbClr val="FFFFFF"/>
                  </a:outerShdw>
                </a:effectLst>
                <a:ea typeface="Gill Sans" charset="0"/>
                <a:cs typeface="Gill Sans" charset="0"/>
              </a:rPr>
              <a:t>- Call-ID of dialogs</a:t>
            </a:r>
          </a:p>
          <a:p>
            <a:pPr>
              <a:tabLst>
                <a:tab pos="0" algn="l"/>
                <a:tab pos="643006" algn="l"/>
                <a:tab pos="1286012" algn="l"/>
                <a:tab pos="1929018" algn="l"/>
                <a:tab pos="2572024" algn="l"/>
                <a:tab pos="3215030" algn="l"/>
                <a:tab pos="3858036" algn="l"/>
                <a:tab pos="4501043" algn="l"/>
                <a:tab pos="5144049" algn="l"/>
                <a:tab pos="5787055" algn="l"/>
                <a:tab pos="6430061" algn="l"/>
                <a:tab pos="7073067" algn="l"/>
              </a:tabLst>
            </a:pPr>
            <a:r>
              <a:rPr lang="en-US" sz="1700" dirty="0">
                <a:solidFill>
                  <a:srgbClr val="000000"/>
                </a:solidFill>
                <a:effectLst>
                  <a:outerShdw blurRad="38100" dist="38100" dir="2700000" algn="tl">
                    <a:srgbClr val="FFFFFF"/>
                  </a:outerShdw>
                </a:effectLst>
                <a:ea typeface="Gill Sans" charset="0"/>
                <a:cs typeface="Gill Sans" charset="0"/>
              </a:rPr>
              <a:t>-</a:t>
            </a:r>
            <a:r>
              <a:rPr lang="en-US" sz="1700" dirty="0" smtClean="0">
                <a:solidFill>
                  <a:srgbClr val="000000"/>
                </a:solidFill>
                <a:effectLst>
                  <a:outerShdw blurRad="38100" dist="38100" dir="2700000" algn="tl">
                    <a:srgbClr val="FFFFFF"/>
                  </a:outerShdw>
                </a:effectLst>
                <a:ea typeface="Gill Sans" charset="0"/>
                <a:cs typeface="Gill Sans" charset="0"/>
              </a:rPr>
              <a:t> email on web page</a:t>
            </a:r>
            <a:endParaRPr lang="en-US" sz="1700" dirty="0">
              <a:solidFill>
                <a:srgbClr val="000000"/>
              </a:solidFill>
              <a:effectLst>
                <a:outerShdw blurRad="38100" dist="38100" dir="2700000" algn="tl">
                  <a:srgbClr val="FFFFFF"/>
                </a:outerShdw>
              </a:effectLst>
              <a:ea typeface="Gill Sans" charset="0"/>
              <a:cs typeface="Gill Sans" charset="0"/>
            </a:endParaRPr>
          </a:p>
        </p:txBody>
      </p:sp>
      <p:sp>
        <p:nvSpPr>
          <p:cNvPr id="20486" name="Rectangle 6"/>
          <p:cNvSpPr>
            <a:spLocks noChangeArrowheads="1"/>
          </p:cNvSpPr>
          <p:nvPr/>
        </p:nvSpPr>
        <p:spPr bwMode="auto">
          <a:xfrm>
            <a:off x="241131" y="5501582"/>
            <a:ext cx="1839740" cy="571593"/>
          </a:xfrm>
          <a:prstGeom prst="rect">
            <a:avLst/>
          </a:prstGeom>
          <a:noFill/>
          <a:ln w="9525">
            <a:noFill/>
            <a:round/>
            <a:headEnd/>
            <a:tailEnd/>
          </a:ln>
          <a:effectLst/>
        </p:spPr>
        <p:txBody>
          <a:bodyPr lIns="0" tIns="0" rIns="0" bIns="0" anchor="ctr">
            <a:prstTxWarp prst="textNoShape">
              <a:avLst/>
            </a:prstTxWarp>
          </a:bodyPr>
          <a:lstStyle/>
          <a:p>
            <a:pPr algn="ctr">
              <a:tabLst>
                <a:tab pos="0" algn="l"/>
                <a:tab pos="643006" algn="l"/>
                <a:tab pos="1286012" algn="l"/>
                <a:tab pos="1929018" algn="l"/>
                <a:tab pos="2572024" algn="l"/>
                <a:tab pos="3215030" algn="l"/>
                <a:tab pos="3858036" algn="l"/>
                <a:tab pos="4501043" algn="l"/>
                <a:tab pos="5144049" algn="l"/>
                <a:tab pos="5787055" algn="l"/>
                <a:tab pos="6430061" algn="l"/>
                <a:tab pos="7073067" algn="l"/>
              </a:tabLst>
            </a:pPr>
            <a:r>
              <a:rPr lang="en-US" sz="1700" b="1" dirty="0">
                <a:solidFill>
                  <a:srgbClr val="000000"/>
                </a:solidFill>
                <a:ea typeface="Gill Sans" charset="0"/>
                <a:cs typeface="Gill Sans" charset="0"/>
              </a:rPr>
              <a:t>Callers with weak social ties</a:t>
            </a:r>
          </a:p>
        </p:txBody>
      </p:sp>
      <p:sp>
        <p:nvSpPr>
          <p:cNvPr id="20487" name="Line 7"/>
          <p:cNvSpPr>
            <a:spLocks noChangeShapeType="1"/>
          </p:cNvSpPr>
          <p:nvPr/>
        </p:nvSpPr>
        <p:spPr bwMode="auto">
          <a:xfrm flipH="1">
            <a:off x="2160133" y="5884506"/>
            <a:ext cx="3430534" cy="29026"/>
          </a:xfrm>
          <a:prstGeom prst="line">
            <a:avLst/>
          </a:prstGeom>
          <a:noFill/>
          <a:ln w="38160">
            <a:solidFill>
              <a:srgbClr val="676767"/>
            </a:solidFill>
            <a:miter lim="800000"/>
            <a:headEnd type="triangle" w="med" len="med"/>
            <a:tailEnd/>
          </a:ln>
          <a:effectLst/>
        </p:spPr>
        <p:txBody>
          <a:bodyPr lIns="64301" tIns="32150" rIns="64301" bIns="32150">
            <a:prstTxWarp prst="textNoShape">
              <a:avLst/>
            </a:prstTxWarp>
          </a:bodyPr>
          <a:lstStyle/>
          <a:p>
            <a:endParaRPr lang="en-US"/>
          </a:p>
        </p:txBody>
      </p:sp>
      <p:sp>
        <p:nvSpPr>
          <p:cNvPr id="20488" name="Rectangle 8"/>
          <p:cNvSpPr>
            <a:spLocks noChangeArrowheads="1"/>
          </p:cNvSpPr>
          <p:nvPr/>
        </p:nvSpPr>
        <p:spPr bwMode="auto">
          <a:xfrm>
            <a:off x="2200320" y="4844396"/>
            <a:ext cx="2705869" cy="1046440"/>
          </a:xfrm>
          <a:prstGeom prst="rect">
            <a:avLst/>
          </a:prstGeom>
          <a:noFill/>
          <a:ln w="9525">
            <a:noFill/>
            <a:round/>
            <a:headEnd/>
            <a:tailEnd/>
          </a:ln>
          <a:effectLst/>
        </p:spPr>
        <p:txBody>
          <a:bodyPr wrap="none" lIns="0" tIns="0" rIns="0" bIns="0" anchor="ctr">
            <a:prstTxWarp prst="textNoShape">
              <a:avLst/>
            </a:prstTxWarp>
            <a:spAutoFit/>
          </a:bodyPr>
          <a:lstStyle/>
          <a:p>
            <a:pPr>
              <a:tabLst>
                <a:tab pos="0" algn="l"/>
                <a:tab pos="643006" algn="l"/>
                <a:tab pos="1286012" algn="l"/>
                <a:tab pos="1929018" algn="l"/>
                <a:tab pos="2572024" algn="l"/>
                <a:tab pos="3215030" algn="l"/>
                <a:tab pos="3858036" algn="l"/>
                <a:tab pos="4501043" algn="l"/>
                <a:tab pos="5144049" algn="l"/>
                <a:tab pos="5787055" algn="l"/>
                <a:tab pos="6430061" algn="l"/>
                <a:tab pos="7073067" algn="l"/>
              </a:tabLst>
            </a:pPr>
            <a:r>
              <a:rPr lang="en-US" sz="1700" dirty="0">
                <a:solidFill>
                  <a:srgbClr val="000000"/>
                </a:solidFill>
                <a:ea typeface="Gill Sans" charset="0"/>
                <a:cs typeface="Gill Sans" charset="0"/>
              </a:rPr>
              <a:t>3.</a:t>
            </a:r>
          </a:p>
          <a:p>
            <a:pPr>
              <a:tabLst>
                <a:tab pos="0" algn="l"/>
                <a:tab pos="643006" algn="l"/>
                <a:tab pos="1286012" algn="l"/>
                <a:tab pos="1929018" algn="l"/>
                <a:tab pos="2572024" algn="l"/>
                <a:tab pos="3215030" algn="l"/>
                <a:tab pos="3858036" algn="l"/>
                <a:tab pos="4501043" algn="l"/>
                <a:tab pos="5144049" algn="l"/>
                <a:tab pos="5787055" algn="l"/>
                <a:tab pos="6430061" algn="l"/>
                <a:tab pos="7073067" algn="l"/>
              </a:tabLst>
            </a:pPr>
            <a:r>
              <a:rPr lang="en-US" sz="1700" dirty="0">
                <a:solidFill>
                  <a:srgbClr val="000000"/>
                </a:solidFill>
                <a:ea typeface="Gill Sans" charset="0"/>
                <a:cs typeface="Gill Sans" charset="0"/>
              </a:rPr>
              <a:t>INVITE</a:t>
            </a:r>
          </a:p>
          <a:p>
            <a:pPr>
              <a:tabLst>
                <a:tab pos="0" algn="l"/>
                <a:tab pos="643006" algn="l"/>
                <a:tab pos="1286012" algn="l"/>
                <a:tab pos="1929018" algn="l"/>
                <a:tab pos="2572024" algn="l"/>
                <a:tab pos="3215030" algn="l"/>
                <a:tab pos="3858036" algn="l"/>
                <a:tab pos="4501043" algn="l"/>
                <a:tab pos="5144049" algn="l"/>
                <a:tab pos="5787055" algn="l"/>
                <a:tab pos="6430061" algn="l"/>
                <a:tab pos="7073067" algn="l"/>
              </a:tabLst>
            </a:pPr>
            <a:r>
              <a:rPr lang="en-US" sz="1700" dirty="0">
                <a:solidFill>
                  <a:srgbClr val="000000"/>
                </a:solidFill>
                <a:ea typeface="Gill Sans" charset="0"/>
                <a:cs typeface="Gill Sans" charset="0"/>
              </a:rPr>
              <a:t>From: &lt;unknown_callerID#1&gt;</a:t>
            </a:r>
          </a:p>
          <a:p>
            <a:pPr>
              <a:tabLst>
                <a:tab pos="0" algn="l"/>
                <a:tab pos="643006" algn="l"/>
                <a:tab pos="1286012" algn="l"/>
                <a:tab pos="1929018" algn="l"/>
                <a:tab pos="2572024" algn="l"/>
                <a:tab pos="3215030" algn="l"/>
                <a:tab pos="3858036" algn="l"/>
                <a:tab pos="4501043" algn="l"/>
                <a:tab pos="5144049" algn="l"/>
                <a:tab pos="5787055" algn="l"/>
                <a:tab pos="6430061" algn="l"/>
                <a:tab pos="7073067" algn="l"/>
              </a:tabLst>
            </a:pPr>
            <a:r>
              <a:rPr lang="en-US" sz="1700" dirty="0">
                <a:solidFill>
                  <a:srgbClr val="000000"/>
                </a:solidFill>
                <a:ea typeface="Gill Sans" charset="0"/>
                <a:cs typeface="Gill Sans" charset="0"/>
              </a:rPr>
              <a:t>with </a:t>
            </a:r>
            <a:r>
              <a:rPr lang="en-US" sz="1700" dirty="0" smtClean="0">
                <a:solidFill>
                  <a:srgbClr val="000000"/>
                </a:solidFill>
                <a:ea typeface="Gill Sans" charset="0"/>
                <a:cs typeface="Gill Sans" charset="0"/>
              </a:rPr>
              <a:t>reference </a:t>
            </a:r>
            <a:r>
              <a:rPr lang="en-US" sz="1700" dirty="0">
                <a:solidFill>
                  <a:srgbClr val="000000"/>
                </a:solidFill>
                <a:ea typeface="Gill Sans" charset="0"/>
                <a:cs typeface="Gill Sans" charset="0"/>
              </a:rPr>
              <a:t>to prior comm.</a:t>
            </a:r>
          </a:p>
        </p:txBody>
      </p:sp>
      <p:sp>
        <p:nvSpPr>
          <p:cNvPr id="20489" name="Rectangle 9"/>
          <p:cNvSpPr>
            <a:spLocks noChangeArrowheads="1"/>
          </p:cNvSpPr>
          <p:nvPr/>
        </p:nvSpPr>
        <p:spPr bwMode="auto">
          <a:xfrm>
            <a:off x="500123" y="1951454"/>
            <a:ext cx="7876946" cy="803803"/>
          </a:xfrm>
          <a:prstGeom prst="rect">
            <a:avLst/>
          </a:prstGeom>
          <a:noFill/>
          <a:ln w="9525">
            <a:noFill/>
            <a:round/>
            <a:headEnd/>
            <a:tailEnd/>
          </a:ln>
          <a:effectLst/>
        </p:spPr>
        <p:txBody>
          <a:bodyPr lIns="0" tIns="0" rIns="0" bIns="0" anchor="ctr">
            <a:prstTxWarp prst="textNoShape">
              <a:avLst/>
            </a:prstTxWarp>
          </a:bodyPr>
          <a:lstStyle/>
          <a:p>
            <a:pPr>
              <a:tabLst>
                <a:tab pos="0" algn="l"/>
                <a:tab pos="643006" algn="l"/>
                <a:tab pos="1286012" algn="l"/>
                <a:tab pos="1929018" algn="l"/>
                <a:tab pos="2572024" algn="l"/>
                <a:tab pos="3215030" algn="l"/>
                <a:tab pos="3858036" algn="l"/>
                <a:tab pos="4501043" algn="l"/>
                <a:tab pos="5144049" algn="l"/>
                <a:tab pos="5787055" algn="l"/>
                <a:tab pos="6430061" algn="l"/>
                <a:tab pos="7073067" algn="l"/>
                <a:tab pos="7126651" algn="l"/>
                <a:tab pos="7635697" algn="l"/>
              </a:tabLst>
            </a:pPr>
            <a:endParaRPr lang="en-US" sz="2500" dirty="0">
              <a:solidFill>
                <a:srgbClr val="000000"/>
              </a:solidFill>
              <a:ea typeface="Gill Sans" charset="0"/>
              <a:cs typeface="Gill Sans" charset="0"/>
            </a:endParaRPr>
          </a:p>
        </p:txBody>
      </p:sp>
      <p:sp>
        <p:nvSpPr>
          <p:cNvPr id="20490" name="Line 10"/>
          <p:cNvSpPr>
            <a:spLocks noChangeShapeType="1"/>
          </p:cNvSpPr>
          <p:nvPr/>
        </p:nvSpPr>
        <p:spPr bwMode="auto">
          <a:xfrm>
            <a:off x="2157900" y="3706424"/>
            <a:ext cx="3417138" cy="5582"/>
          </a:xfrm>
          <a:prstGeom prst="line">
            <a:avLst/>
          </a:prstGeom>
          <a:noFill/>
          <a:ln w="38160">
            <a:solidFill>
              <a:srgbClr val="676767"/>
            </a:solidFill>
            <a:miter lim="800000"/>
            <a:headEnd type="triangle" w="med" len="med"/>
            <a:tailEnd/>
          </a:ln>
          <a:effectLst/>
        </p:spPr>
        <p:txBody>
          <a:bodyPr lIns="64301" tIns="32150" rIns="64301" bIns="32150">
            <a:prstTxWarp prst="textNoShape">
              <a:avLst/>
            </a:prstTxWarp>
          </a:bodyPr>
          <a:lstStyle/>
          <a:p>
            <a:endParaRPr lang="en-US"/>
          </a:p>
        </p:txBody>
      </p:sp>
      <p:sp>
        <p:nvSpPr>
          <p:cNvPr id="20491" name="Rectangle 11"/>
          <p:cNvSpPr>
            <a:spLocks noChangeArrowheads="1"/>
          </p:cNvSpPr>
          <p:nvPr/>
        </p:nvSpPr>
        <p:spPr bwMode="auto">
          <a:xfrm>
            <a:off x="2080871" y="3313453"/>
            <a:ext cx="4170673" cy="321521"/>
          </a:xfrm>
          <a:prstGeom prst="rect">
            <a:avLst/>
          </a:prstGeom>
          <a:noFill/>
          <a:ln w="9525">
            <a:noFill/>
            <a:round/>
            <a:headEnd/>
            <a:tailEnd/>
          </a:ln>
          <a:effectLst/>
        </p:spPr>
        <p:txBody>
          <a:bodyPr lIns="0" tIns="0" rIns="0" bIns="0" anchor="ctr">
            <a:prstTxWarp prst="textNoShape">
              <a:avLst/>
            </a:prstTxWarp>
          </a:bodyPr>
          <a:lstStyle/>
          <a:p>
            <a:pPr>
              <a:tabLst>
                <a:tab pos="0" algn="l"/>
                <a:tab pos="643006" algn="l"/>
                <a:tab pos="1286012" algn="l"/>
                <a:tab pos="1929018" algn="l"/>
                <a:tab pos="2572024" algn="l"/>
                <a:tab pos="3215030" algn="l"/>
                <a:tab pos="3858036" algn="l"/>
                <a:tab pos="4501043" algn="l"/>
                <a:tab pos="5144049" algn="l"/>
                <a:tab pos="5787055" algn="l"/>
                <a:tab pos="6430061" algn="l"/>
                <a:tab pos="7073067" algn="l"/>
              </a:tabLst>
            </a:pPr>
            <a:r>
              <a:rPr lang="en-US" sz="1700" dirty="0">
                <a:solidFill>
                  <a:srgbClr val="000000"/>
                </a:solidFill>
                <a:ea typeface="Gill Sans" charset="0"/>
                <a:cs typeface="Gill Sans" charset="0"/>
              </a:rPr>
              <a:t>1. An outgoing message via HTTP,</a:t>
            </a:r>
            <a:r>
              <a:rPr lang="en-US" sz="1700" dirty="0" smtClean="0">
                <a:solidFill>
                  <a:srgbClr val="000000"/>
                </a:solidFill>
                <a:ea typeface="Gill Sans" charset="0"/>
                <a:cs typeface="Gill Sans" charset="0"/>
              </a:rPr>
              <a:t>  email </a:t>
            </a:r>
            <a:r>
              <a:rPr lang="en-US" sz="1700" dirty="0">
                <a:solidFill>
                  <a:srgbClr val="000000"/>
                </a:solidFill>
                <a:ea typeface="Gill Sans" charset="0"/>
                <a:cs typeface="Gill Sans" charset="0"/>
              </a:rPr>
              <a:t>or SIP </a:t>
            </a:r>
          </a:p>
        </p:txBody>
      </p:sp>
      <p:sp>
        <p:nvSpPr>
          <p:cNvPr id="20492" name="Rectangle 12"/>
          <p:cNvSpPr>
            <a:spLocks noChangeArrowheads="1"/>
          </p:cNvSpPr>
          <p:nvPr/>
        </p:nvSpPr>
        <p:spPr bwMode="auto">
          <a:xfrm>
            <a:off x="8118077" y="5787379"/>
            <a:ext cx="1009178" cy="321521"/>
          </a:xfrm>
          <a:prstGeom prst="rect">
            <a:avLst/>
          </a:prstGeom>
          <a:noFill/>
          <a:ln w="9525">
            <a:noFill/>
            <a:round/>
            <a:headEnd/>
            <a:tailEnd/>
          </a:ln>
          <a:effectLst/>
        </p:spPr>
        <p:txBody>
          <a:bodyPr lIns="0" tIns="0" rIns="0" bIns="0" anchor="ctr">
            <a:prstTxWarp prst="textNoShape">
              <a:avLst/>
            </a:prstTxWarp>
          </a:bodyPr>
          <a:lstStyle/>
          <a:p>
            <a:pPr algn="ctr">
              <a:tabLst>
                <a:tab pos="0" algn="l"/>
                <a:tab pos="643006" algn="l"/>
                <a:tab pos="1286012" algn="l"/>
                <a:tab pos="1929018" algn="l"/>
                <a:tab pos="2572024" algn="l"/>
                <a:tab pos="3215030" algn="l"/>
                <a:tab pos="3858036" algn="l"/>
                <a:tab pos="4501043" algn="l"/>
                <a:tab pos="5144049" algn="l"/>
                <a:tab pos="5787055" algn="l"/>
                <a:tab pos="6430061" algn="l"/>
                <a:tab pos="7073067" algn="l"/>
              </a:tabLst>
            </a:pPr>
            <a:r>
              <a:rPr lang="en-US" sz="1700" b="1" dirty="0">
                <a:solidFill>
                  <a:srgbClr val="000000"/>
                </a:solidFill>
                <a:ea typeface="Gill Sans" charset="0"/>
                <a:cs typeface="Gill Sans" charset="0"/>
              </a:rPr>
              <a:t>Callee</a:t>
            </a:r>
          </a:p>
        </p:txBody>
      </p:sp>
      <p:sp>
        <p:nvSpPr>
          <p:cNvPr id="20493" name="Freeform 13"/>
          <p:cNvSpPr>
            <a:spLocks/>
          </p:cNvSpPr>
          <p:nvPr/>
        </p:nvSpPr>
        <p:spPr bwMode="auto">
          <a:xfrm>
            <a:off x="5617459" y="5742723"/>
            <a:ext cx="651947" cy="366177"/>
          </a:xfrm>
          <a:custGeom>
            <a:avLst/>
            <a:gdLst/>
            <a:ahLst/>
            <a:cxnLst>
              <a:cxn ang="0">
                <a:pos x="21600" y="0"/>
              </a:cxn>
              <a:cxn ang="0">
                <a:pos x="14524" y="16590"/>
              </a:cxn>
              <a:cxn ang="0">
                <a:pos x="0" y="8767"/>
              </a:cxn>
            </a:cxnLst>
            <a:rect l="0" t="0" r="r" b="b"/>
            <a:pathLst>
              <a:path w="21600" h="19536">
                <a:moveTo>
                  <a:pt x="21600" y="0"/>
                </a:moveTo>
                <a:cubicBezTo>
                  <a:pt x="18982" y="6304"/>
                  <a:pt x="19738" y="12038"/>
                  <a:pt x="14524" y="16590"/>
                </a:cubicBezTo>
                <a:cubicBezTo>
                  <a:pt x="9221" y="21220"/>
                  <a:pt x="559" y="21600"/>
                  <a:pt x="0" y="8767"/>
                </a:cubicBezTo>
              </a:path>
            </a:pathLst>
          </a:custGeom>
          <a:noFill/>
          <a:ln w="54720">
            <a:solidFill>
              <a:srgbClr val="000000"/>
            </a:solidFill>
            <a:miter lim="800000"/>
            <a:headEnd type="triangle" w="med" len="med"/>
            <a:tailEnd/>
          </a:ln>
          <a:effectLst/>
        </p:spPr>
        <p:txBody>
          <a:bodyPr wrap="none" lIns="64301" tIns="32150" rIns="64301" bIns="32150" anchor="ctr">
            <a:prstTxWarp prst="textNoShape">
              <a:avLst/>
            </a:prstTxWarp>
          </a:bodyPr>
          <a:lstStyle/>
          <a:p>
            <a:endParaRPr lang="en-US"/>
          </a:p>
        </p:txBody>
      </p:sp>
      <p:sp>
        <p:nvSpPr>
          <p:cNvPr id="20494" name="Rectangle 14"/>
          <p:cNvSpPr>
            <a:spLocks noChangeArrowheads="1"/>
          </p:cNvSpPr>
          <p:nvPr/>
        </p:nvSpPr>
        <p:spPr bwMode="auto">
          <a:xfrm>
            <a:off x="5242366" y="6198212"/>
            <a:ext cx="3420488" cy="321521"/>
          </a:xfrm>
          <a:prstGeom prst="rect">
            <a:avLst/>
          </a:prstGeom>
          <a:noFill/>
          <a:ln w="9525">
            <a:noFill/>
            <a:round/>
            <a:headEnd/>
            <a:tailEnd/>
          </a:ln>
          <a:effectLst/>
        </p:spPr>
        <p:txBody>
          <a:bodyPr lIns="0" tIns="0" rIns="0" bIns="0" anchor="ctr">
            <a:prstTxWarp prst="textNoShape">
              <a:avLst/>
            </a:prstTxWarp>
          </a:bodyPr>
          <a:lstStyle/>
          <a:p>
            <a:pPr algn="ctr">
              <a:tabLst>
                <a:tab pos="0" algn="l"/>
                <a:tab pos="643006" algn="l"/>
                <a:tab pos="1286012" algn="l"/>
                <a:tab pos="1929018" algn="l"/>
                <a:tab pos="2572024" algn="l"/>
                <a:tab pos="3215030" algn="l"/>
                <a:tab pos="3858036" algn="l"/>
                <a:tab pos="4501043" algn="l"/>
                <a:tab pos="5144049" algn="l"/>
                <a:tab pos="5787055" algn="l"/>
                <a:tab pos="6430061" algn="l"/>
                <a:tab pos="7073067" algn="l"/>
              </a:tabLst>
            </a:pPr>
            <a:r>
              <a:rPr lang="en-US" sz="1700" dirty="0">
                <a:solidFill>
                  <a:srgbClr val="000000"/>
                </a:solidFill>
                <a:ea typeface="Gill Sans" charset="0"/>
                <a:cs typeface="Gill Sans" charset="0"/>
              </a:rPr>
              <a:t>4. Labeling by referencing prior comm.</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a:t>SIP Server Overload Control (I)</a:t>
            </a:r>
          </a:p>
        </p:txBody>
      </p:sp>
      <p:sp>
        <p:nvSpPr>
          <p:cNvPr id="4099" name="Date Placeholder 3"/>
          <p:cNvSpPr>
            <a:spLocks noGrp="1"/>
          </p:cNvSpPr>
          <p:nvPr>
            <p:ph type="dt" sz="quarter" idx="10"/>
          </p:nvPr>
        </p:nvSpPr>
        <p:spPr>
          <a:noFill/>
        </p:spPr>
        <p:txBody>
          <a:bodyPr/>
          <a:lstStyle/>
          <a:p>
            <a:r>
              <a:rPr lang="en-US">
                <a:cs typeface="MS PGothic" pitchFamily="34" charset="-128"/>
              </a:rPr>
              <a:t>10/05/2009</a:t>
            </a:r>
          </a:p>
        </p:txBody>
      </p:sp>
      <p:sp>
        <p:nvSpPr>
          <p:cNvPr id="5" name="Slide Number Placeholder 4"/>
          <p:cNvSpPr>
            <a:spLocks noGrp="1"/>
          </p:cNvSpPr>
          <p:nvPr>
            <p:ph type="sldNum" sz="quarter" idx="12"/>
          </p:nvPr>
        </p:nvSpPr>
        <p:spPr/>
        <p:txBody>
          <a:bodyPr/>
          <a:lstStyle/>
          <a:p>
            <a:fld id="{34C6727A-F900-A044-B3E1-E44B5D1DA993}" type="slidenum">
              <a:rPr lang="en-US"/>
              <a:pPr/>
              <a:t>32</a:t>
            </a:fld>
            <a:endParaRPr lang="en-US"/>
          </a:p>
        </p:txBody>
      </p:sp>
      <p:grpSp>
        <p:nvGrpSpPr>
          <p:cNvPr id="2" name="Group 25"/>
          <p:cNvGrpSpPr>
            <a:grpSpLocks/>
          </p:cNvGrpSpPr>
          <p:nvPr/>
        </p:nvGrpSpPr>
        <p:grpSpPr bwMode="auto">
          <a:xfrm>
            <a:off x="1066800" y="3276600"/>
            <a:ext cx="6975475" cy="2971800"/>
            <a:chOff x="914400" y="1905000"/>
            <a:chExt cx="6974996" cy="3352800"/>
          </a:xfrm>
        </p:grpSpPr>
        <p:sp>
          <p:nvSpPr>
            <p:cNvPr id="6" name="Oval 5"/>
            <p:cNvSpPr/>
            <p:nvPr/>
          </p:nvSpPr>
          <p:spPr bwMode="auto">
            <a:xfrm>
              <a:off x="5203530" y="2881110"/>
              <a:ext cx="1384205" cy="1226852"/>
            </a:xfrm>
            <a:prstGeom prst="ellipse">
              <a:avLst/>
            </a:prstGeom>
            <a:solidFill>
              <a:schemeClr val="bg1">
                <a:lumMod val="85000"/>
              </a:schemeClr>
            </a:solidFill>
            <a:ln w="9525" cap="flat" cmpd="sng" algn="ctr">
              <a:noFill/>
              <a:prstDash val="solid"/>
              <a:round/>
              <a:headEnd type="none" w="med" len="med"/>
              <a:tailEnd type="none" w="med" len="med"/>
            </a:ln>
            <a:effectLst/>
          </p:spPr>
          <p:txBody>
            <a:bodyPr anchor="ctr">
              <a:prstTxWarp prst="textNoShape">
                <a:avLst/>
              </a:prstTxWarp>
            </a:bodyPr>
            <a:lstStyle/>
            <a:p>
              <a:pPr algn="ctr"/>
              <a:endParaRPr lang="en-US" sz="4400">
                <a:solidFill>
                  <a:schemeClr val="tx2"/>
                </a:solidFill>
                <a:ea typeface="Arial" charset="0"/>
                <a:cs typeface="Arial" charset="0"/>
              </a:endParaRPr>
            </a:p>
          </p:txBody>
        </p:sp>
        <p:pic>
          <p:nvPicPr>
            <p:cNvPr id="4105" name="Picture 8" descr="sipd"/>
            <p:cNvPicPr>
              <a:picLocks noChangeAspect="1" noChangeArrowheads="1"/>
            </p:cNvPicPr>
            <p:nvPr/>
          </p:nvPicPr>
          <p:blipFill>
            <a:blip r:embed="rId2"/>
            <a:srcRect/>
            <a:stretch>
              <a:fillRect/>
            </a:stretch>
          </p:blipFill>
          <p:spPr bwMode="auto">
            <a:xfrm>
              <a:off x="5416654" y="3164997"/>
              <a:ext cx="958039" cy="773281"/>
            </a:xfrm>
            <a:prstGeom prst="rect">
              <a:avLst/>
            </a:prstGeom>
            <a:noFill/>
            <a:ln w="9525">
              <a:noFill/>
              <a:miter lim="800000"/>
              <a:headEnd/>
              <a:tailEnd/>
            </a:ln>
          </p:spPr>
        </p:pic>
        <p:sp>
          <p:nvSpPr>
            <p:cNvPr id="8" name="Line 12"/>
            <p:cNvSpPr>
              <a:spLocks noChangeShapeType="1"/>
            </p:cNvSpPr>
            <p:nvPr/>
          </p:nvSpPr>
          <p:spPr bwMode="auto">
            <a:xfrm>
              <a:off x="3505022" y="3352149"/>
              <a:ext cx="1698508" cy="1792"/>
            </a:xfrm>
            <a:prstGeom prst="line">
              <a:avLst/>
            </a:prstGeom>
            <a:noFill/>
            <a:ln w="50800">
              <a:solidFill>
                <a:srgbClr val="FF0000"/>
              </a:solidFill>
              <a:round/>
              <a:headEnd/>
              <a:tailEnd type="triangle" w="med" len="med"/>
            </a:ln>
            <a:effectLst/>
          </p:spPr>
          <p:txBody>
            <a:bodyPr/>
            <a:lstStyle/>
            <a:p>
              <a:pPr algn="ctr">
                <a:defRPr/>
              </a:pPr>
              <a:endParaRPr lang="en-US" sz="2400" dirty="0">
                <a:solidFill>
                  <a:srgbClr val="000000"/>
                </a:solidFill>
                <a:latin typeface="Tahoma" pitchFamily="34" charset="0"/>
                <a:ea typeface="+mn-ea"/>
                <a:cs typeface="+mn-cs"/>
              </a:endParaRPr>
            </a:p>
          </p:txBody>
        </p:sp>
        <p:sp>
          <p:nvSpPr>
            <p:cNvPr id="4107" name="TextBox 8"/>
            <p:cNvSpPr txBox="1">
              <a:spLocks noChangeArrowheads="1"/>
            </p:cNvSpPr>
            <p:nvPr/>
          </p:nvSpPr>
          <p:spPr bwMode="auto">
            <a:xfrm>
              <a:off x="5715000" y="4114800"/>
              <a:ext cx="533400" cy="307777"/>
            </a:xfrm>
            <a:prstGeom prst="rect">
              <a:avLst/>
            </a:prstGeom>
            <a:noFill/>
            <a:ln w="9525">
              <a:noFill/>
              <a:miter lim="800000"/>
              <a:headEnd/>
              <a:tailEnd/>
            </a:ln>
          </p:spPr>
          <p:txBody>
            <a:bodyPr>
              <a:prstTxWarp prst="textNoShape">
                <a:avLst/>
              </a:prstTxWarp>
              <a:spAutoFit/>
            </a:bodyPr>
            <a:lstStyle/>
            <a:p>
              <a:pPr>
                <a:spcBef>
                  <a:spcPct val="50000"/>
                </a:spcBef>
              </a:pPr>
              <a:r>
                <a:rPr lang="en-US" sz="1400" b="1">
                  <a:latin typeface="Comic Sans MS" charset="0"/>
                </a:rPr>
                <a:t>RE</a:t>
              </a:r>
            </a:p>
          </p:txBody>
        </p:sp>
        <p:pic>
          <p:nvPicPr>
            <p:cNvPr id="4108" name="Picture 8" descr="sipd"/>
            <p:cNvPicPr>
              <a:picLocks noChangeAspect="1" noChangeArrowheads="1"/>
            </p:cNvPicPr>
            <p:nvPr/>
          </p:nvPicPr>
          <p:blipFill>
            <a:blip r:embed="rId2"/>
            <a:srcRect/>
            <a:stretch>
              <a:fillRect/>
            </a:stretch>
          </p:blipFill>
          <p:spPr bwMode="auto">
            <a:xfrm>
              <a:off x="2450635" y="3102568"/>
              <a:ext cx="958039" cy="773281"/>
            </a:xfrm>
            <a:prstGeom prst="rect">
              <a:avLst/>
            </a:prstGeom>
            <a:noFill/>
            <a:ln w="9525">
              <a:noFill/>
              <a:miter lim="800000"/>
              <a:headEnd/>
              <a:tailEnd/>
            </a:ln>
          </p:spPr>
        </p:pic>
        <p:sp>
          <p:nvSpPr>
            <p:cNvPr id="11" name="Line 12"/>
            <p:cNvSpPr>
              <a:spLocks noChangeShapeType="1"/>
            </p:cNvSpPr>
            <p:nvPr/>
          </p:nvSpPr>
          <p:spPr bwMode="auto">
            <a:xfrm flipV="1">
              <a:off x="3505022" y="3730056"/>
              <a:ext cx="1698508" cy="3582"/>
            </a:xfrm>
            <a:prstGeom prst="line">
              <a:avLst/>
            </a:prstGeom>
            <a:noFill/>
            <a:ln w="101600">
              <a:solidFill>
                <a:schemeClr val="accent6"/>
              </a:solidFill>
              <a:round/>
              <a:headEnd/>
              <a:tailEnd type="triangle" w="med" len="med"/>
            </a:ln>
            <a:effectLst/>
          </p:spPr>
          <p:txBody>
            <a:bodyPr/>
            <a:lstStyle/>
            <a:p>
              <a:pPr algn="ctr">
                <a:defRPr/>
              </a:pPr>
              <a:endParaRPr lang="en-US" sz="2400" dirty="0">
                <a:solidFill>
                  <a:srgbClr val="000000"/>
                </a:solidFill>
                <a:latin typeface="Tahoma" pitchFamily="34" charset="0"/>
                <a:ea typeface="+mn-ea"/>
                <a:cs typeface="+mn-cs"/>
              </a:endParaRPr>
            </a:p>
          </p:txBody>
        </p:sp>
        <p:pic>
          <p:nvPicPr>
            <p:cNvPr id="4110" name="Picture 11"/>
            <p:cNvPicPr>
              <a:picLocks noChangeAspect="1" noChangeArrowheads="1"/>
            </p:cNvPicPr>
            <p:nvPr/>
          </p:nvPicPr>
          <p:blipFill>
            <a:blip r:embed="rId3"/>
            <a:srcRect/>
            <a:stretch>
              <a:fillRect/>
            </a:stretch>
          </p:blipFill>
          <p:spPr bwMode="auto">
            <a:xfrm>
              <a:off x="7226284" y="2693050"/>
              <a:ext cx="622316" cy="566336"/>
            </a:xfrm>
            <a:prstGeom prst="rect">
              <a:avLst/>
            </a:prstGeom>
            <a:noFill/>
            <a:ln w="9525">
              <a:noFill/>
              <a:miter lim="800000"/>
              <a:headEnd/>
              <a:tailEnd/>
            </a:ln>
          </p:spPr>
        </p:pic>
        <p:sp>
          <p:nvSpPr>
            <p:cNvPr id="13" name="Line 12"/>
            <p:cNvSpPr>
              <a:spLocks noChangeShapeType="1"/>
            </p:cNvSpPr>
            <p:nvPr/>
          </p:nvSpPr>
          <p:spPr bwMode="auto">
            <a:xfrm flipV="1">
              <a:off x="6705202" y="3504386"/>
              <a:ext cx="533363" cy="0"/>
            </a:xfrm>
            <a:prstGeom prst="line">
              <a:avLst/>
            </a:prstGeom>
            <a:noFill/>
            <a:ln w="101600">
              <a:solidFill>
                <a:schemeClr val="accent6"/>
              </a:solidFill>
              <a:round/>
              <a:headEnd/>
              <a:tailEnd type="triangle" w="med" len="med"/>
            </a:ln>
            <a:effectLst/>
          </p:spPr>
          <p:txBody>
            <a:bodyPr/>
            <a:lstStyle/>
            <a:p>
              <a:pPr algn="ctr">
                <a:defRPr/>
              </a:pPr>
              <a:endParaRPr lang="en-US" sz="2400" dirty="0">
                <a:solidFill>
                  <a:srgbClr val="000000"/>
                </a:solidFill>
                <a:latin typeface="Tahoma" pitchFamily="34" charset="0"/>
                <a:ea typeface="+mn-ea"/>
                <a:cs typeface="+mn-cs"/>
              </a:endParaRPr>
            </a:p>
          </p:txBody>
        </p:sp>
        <p:pic>
          <p:nvPicPr>
            <p:cNvPr id="4112" name="Picture 11"/>
            <p:cNvPicPr>
              <a:picLocks noChangeAspect="1" noChangeArrowheads="1"/>
            </p:cNvPicPr>
            <p:nvPr/>
          </p:nvPicPr>
          <p:blipFill>
            <a:blip r:embed="rId3"/>
            <a:srcRect/>
            <a:stretch>
              <a:fillRect/>
            </a:stretch>
          </p:blipFill>
          <p:spPr bwMode="auto">
            <a:xfrm>
              <a:off x="7226284" y="3731332"/>
              <a:ext cx="622316" cy="566336"/>
            </a:xfrm>
            <a:prstGeom prst="rect">
              <a:avLst/>
            </a:prstGeom>
            <a:noFill/>
            <a:ln w="9525">
              <a:noFill/>
              <a:miter lim="800000"/>
              <a:headEnd/>
              <a:tailEnd/>
            </a:ln>
          </p:spPr>
        </p:pic>
        <p:cxnSp>
          <p:nvCxnSpPr>
            <p:cNvPr id="4113" name="Straight Connector 14"/>
            <p:cNvCxnSpPr>
              <a:cxnSpLocks noChangeShapeType="1"/>
            </p:cNvCxnSpPr>
            <p:nvPr/>
          </p:nvCxnSpPr>
          <p:spPr bwMode="auto">
            <a:xfrm rot="16200000" flipH="1">
              <a:off x="7352758" y="3444070"/>
              <a:ext cx="377556" cy="8188"/>
            </a:xfrm>
            <a:prstGeom prst="line">
              <a:avLst/>
            </a:prstGeom>
            <a:noFill/>
            <a:ln w="38100">
              <a:solidFill>
                <a:srgbClr val="FF9900"/>
              </a:solidFill>
              <a:prstDash val="sysDot"/>
              <a:round/>
              <a:headEnd/>
              <a:tailEnd/>
            </a:ln>
          </p:spPr>
        </p:cxnSp>
        <p:sp>
          <p:nvSpPr>
            <p:cNvPr id="4114" name="TextBox 15"/>
            <p:cNvSpPr txBox="1">
              <a:spLocks noChangeArrowheads="1"/>
            </p:cNvSpPr>
            <p:nvPr/>
          </p:nvSpPr>
          <p:spPr bwMode="auto">
            <a:xfrm>
              <a:off x="2667000" y="3886200"/>
              <a:ext cx="457200" cy="307777"/>
            </a:xfrm>
            <a:prstGeom prst="rect">
              <a:avLst/>
            </a:prstGeom>
            <a:noFill/>
            <a:ln w="9525">
              <a:noFill/>
              <a:miter lim="800000"/>
              <a:headEnd/>
              <a:tailEnd/>
            </a:ln>
          </p:spPr>
          <p:txBody>
            <a:bodyPr>
              <a:prstTxWarp prst="textNoShape">
                <a:avLst/>
              </a:prstTxWarp>
              <a:spAutoFit/>
            </a:bodyPr>
            <a:lstStyle/>
            <a:p>
              <a:pPr>
                <a:spcBef>
                  <a:spcPct val="50000"/>
                </a:spcBef>
              </a:pPr>
              <a:r>
                <a:rPr lang="en-US" sz="1400" b="1">
                  <a:latin typeface="Comic Sans MS" charset="0"/>
                </a:rPr>
                <a:t>SE</a:t>
              </a:r>
            </a:p>
          </p:txBody>
        </p:sp>
        <p:pic>
          <p:nvPicPr>
            <p:cNvPr id="4115" name="Picture 4"/>
            <p:cNvPicPr>
              <a:picLocks noChangeAspect="1" noChangeArrowheads="1"/>
            </p:cNvPicPr>
            <p:nvPr/>
          </p:nvPicPr>
          <p:blipFill>
            <a:blip r:embed="rId4"/>
            <a:srcRect/>
            <a:stretch>
              <a:fillRect/>
            </a:stretch>
          </p:blipFill>
          <p:spPr bwMode="auto">
            <a:xfrm>
              <a:off x="1066800" y="2819400"/>
              <a:ext cx="608398" cy="467222"/>
            </a:xfrm>
            <a:prstGeom prst="rect">
              <a:avLst/>
            </a:prstGeom>
            <a:noFill/>
            <a:ln w="9525">
              <a:noFill/>
              <a:miter lim="800000"/>
              <a:headEnd/>
              <a:tailEnd/>
            </a:ln>
          </p:spPr>
        </p:pic>
        <p:pic>
          <p:nvPicPr>
            <p:cNvPr id="4116" name="Picture 4"/>
            <p:cNvPicPr>
              <a:picLocks noChangeAspect="1" noChangeArrowheads="1"/>
            </p:cNvPicPr>
            <p:nvPr/>
          </p:nvPicPr>
          <p:blipFill>
            <a:blip r:embed="rId4"/>
            <a:srcRect/>
            <a:stretch>
              <a:fillRect/>
            </a:stretch>
          </p:blipFill>
          <p:spPr bwMode="auto">
            <a:xfrm>
              <a:off x="1066800" y="3763293"/>
              <a:ext cx="608398" cy="467222"/>
            </a:xfrm>
            <a:prstGeom prst="rect">
              <a:avLst/>
            </a:prstGeom>
            <a:noFill/>
            <a:ln w="9525">
              <a:noFill/>
              <a:miter lim="800000"/>
              <a:headEnd/>
              <a:tailEnd/>
            </a:ln>
          </p:spPr>
        </p:pic>
        <p:cxnSp>
          <p:nvCxnSpPr>
            <p:cNvPr id="4117" name="Straight Connector 18"/>
            <p:cNvCxnSpPr>
              <a:cxnSpLocks noChangeShapeType="1"/>
            </p:cNvCxnSpPr>
            <p:nvPr/>
          </p:nvCxnSpPr>
          <p:spPr bwMode="auto">
            <a:xfrm rot="16200000" flipH="1">
              <a:off x="1187431" y="3470189"/>
              <a:ext cx="382282" cy="15147"/>
            </a:xfrm>
            <a:prstGeom prst="line">
              <a:avLst/>
            </a:prstGeom>
            <a:noFill/>
            <a:ln w="38100">
              <a:solidFill>
                <a:srgbClr val="C00000"/>
              </a:solidFill>
              <a:prstDash val="sysDot"/>
              <a:round/>
              <a:headEnd/>
              <a:tailEnd/>
            </a:ln>
          </p:spPr>
        </p:cxnSp>
        <p:sp>
          <p:nvSpPr>
            <p:cNvPr id="20" name="Line 12"/>
            <p:cNvSpPr>
              <a:spLocks noChangeShapeType="1"/>
            </p:cNvSpPr>
            <p:nvPr/>
          </p:nvSpPr>
          <p:spPr bwMode="auto">
            <a:xfrm>
              <a:off x="1676348" y="3429163"/>
              <a:ext cx="609558" cy="0"/>
            </a:xfrm>
            <a:prstGeom prst="line">
              <a:avLst/>
            </a:prstGeom>
            <a:noFill/>
            <a:ln w="101600">
              <a:solidFill>
                <a:schemeClr val="accent6"/>
              </a:solidFill>
              <a:round/>
              <a:headEnd/>
              <a:tailEnd type="triangle" w="med" len="med"/>
            </a:ln>
            <a:effectLst/>
          </p:spPr>
          <p:txBody>
            <a:bodyPr/>
            <a:lstStyle/>
            <a:p>
              <a:pPr algn="ctr">
                <a:defRPr/>
              </a:pPr>
              <a:endParaRPr lang="en-US" sz="2400" dirty="0">
                <a:solidFill>
                  <a:srgbClr val="000000"/>
                </a:solidFill>
                <a:latin typeface="Tahoma" pitchFamily="34" charset="0"/>
                <a:ea typeface="+mn-ea"/>
                <a:cs typeface="+mn-cs"/>
              </a:endParaRPr>
            </a:p>
          </p:txBody>
        </p:sp>
        <p:sp>
          <p:nvSpPr>
            <p:cNvPr id="4119" name="Oval Callout 20"/>
            <p:cNvSpPr>
              <a:spLocks noChangeArrowheads="1"/>
            </p:cNvSpPr>
            <p:nvPr/>
          </p:nvSpPr>
          <p:spPr bwMode="auto">
            <a:xfrm>
              <a:off x="3352800" y="2057400"/>
              <a:ext cx="2667000" cy="914400"/>
            </a:xfrm>
            <a:prstGeom prst="wedgeEllipseCallout">
              <a:avLst>
                <a:gd name="adj1" fmla="val -20833"/>
                <a:gd name="adj2" fmla="val 62500"/>
              </a:avLst>
            </a:prstGeom>
            <a:solidFill>
              <a:srgbClr val="FFFF99"/>
            </a:solidFill>
            <a:ln w="12700">
              <a:solidFill>
                <a:srgbClr val="FFC000"/>
              </a:solidFill>
              <a:round/>
              <a:headEnd/>
              <a:tailEnd/>
            </a:ln>
          </p:spPr>
          <p:txBody>
            <a:bodyPr wrap="none" anchor="ctr">
              <a:prstTxWarp prst="textNoShape">
                <a:avLst/>
              </a:prstTxWarp>
            </a:bodyPr>
            <a:lstStyle/>
            <a:p>
              <a:pPr algn="ctr"/>
              <a:r>
                <a:rPr lang="en-US" sz="1600" b="1">
                  <a:latin typeface="Trebuchet MS" charset="0"/>
                </a:rPr>
                <a:t>Special connection for </a:t>
              </a:r>
            </a:p>
            <a:p>
              <a:pPr algn="ctr"/>
              <a:r>
                <a:rPr lang="en-US" sz="1600" b="1">
                  <a:latin typeface="Trebuchet MS" charset="0"/>
                </a:rPr>
                <a:t>INVITE requests</a:t>
              </a:r>
            </a:p>
          </p:txBody>
        </p:sp>
        <p:sp>
          <p:nvSpPr>
            <p:cNvPr id="4120" name="Oval Callout 21"/>
            <p:cNvSpPr>
              <a:spLocks noChangeArrowheads="1"/>
            </p:cNvSpPr>
            <p:nvPr/>
          </p:nvSpPr>
          <p:spPr bwMode="auto">
            <a:xfrm>
              <a:off x="3429000" y="4419600"/>
              <a:ext cx="2286000" cy="838200"/>
            </a:xfrm>
            <a:prstGeom prst="wedgeEllipseCallout">
              <a:avLst>
                <a:gd name="adj1" fmla="val -15625"/>
                <a:gd name="adj2" fmla="val -87713"/>
              </a:avLst>
            </a:prstGeom>
            <a:solidFill>
              <a:srgbClr val="FFFF99"/>
            </a:solidFill>
            <a:ln w="12700">
              <a:solidFill>
                <a:srgbClr val="FFC000"/>
              </a:solidFill>
              <a:round/>
              <a:headEnd/>
              <a:tailEnd/>
            </a:ln>
          </p:spPr>
          <p:txBody>
            <a:bodyPr wrap="none" anchor="ctr">
              <a:prstTxWarp prst="textNoShape">
                <a:avLst/>
              </a:prstTxWarp>
            </a:bodyPr>
            <a:lstStyle/>
            <a:p>
              <a:pPr algn="ctr"/>
              <a:r>
                <a:rPr lang="en-US" sz="1600" b="1">
                  <a:latin typeface="Trebuchet MS" charset="0"/>
                </a:rPr>
                <a:t>Normal connection for </a:t>
              </a:r>
            </a:p>
            <a:p>
              <a:pPr algn="ctr"/>
              <a:r>
                <a:rPr lang="en-US" sz="1600" b="1">
                  <a:latin typeface="Trebuchet MS" charset="0"/>
                </a:rPr>
                <a:t>non-INVITE requests </a:t>
              </a:r>
            </a:p>
          </p:txBody>
        </p:sp>
        <p:sp>
          <p:nvSpPr>
            <p:cNvPr id="4121" name="TextBox 22"/>
            <p:cNvSpPr txBox="1">
              <a:spLocks noChangeArrowheads="1"/>
            </p:cNvSpPr>
            <p:nvPr/>
          </p:nvSpPr>
          <p:spPr bwMode="auto">
            <a:xfrm>
              <a:off x="1066800" y="4267200"/>
              <a:ext cx="559769" cy="307777"/>
            </a:xfrm>
            <a:prstGeom prst="rect">
              <a:avLst/>
            </a:prstGeom>
            <a:noFill/>
            <a:ln w="9525">
              <a:noFill/>
              <a:miter lim="800000"/>
              <a:headEnd/>
              <a:tailEnd/>
            </a:ln>
          </p:spPr>
          <p:txBody>
            <a:bodyPr>
              <a:prstTxWarp prst="textNoShape">
                <a:avLst/>
              </a:prstTxWarp>
              <a:spAutoFit/>
            </a:bodyPr>
            <a:lstStyle/>
            <a:p>
              <a:pPr>
                <a:spcBef>
                  <a:spcPct val="50000"/>
                </a:spcBef>
              </a:pPr>
              <a:r>
                <a:rPr lang="en-US" sz="1400" b="1">
                  <a:latin typeface="Comic Sans MS" charset="0"/>
                </a:rPr>
                <a:t>UAC</a:t>
              </a:r>
            </a:p>
          </p:txBody>
        </p:sp>
        <p:sp>
          <p:nvSpPr>
            <p:cNvPr id="4122" name="TextBox 23"/>
            <p:cNvSpPr txBox="1">
              <a:spLocks noChangeArrowheads="1"/>
            </p:cNvSpPr>
            <p:nvPr/>
          </p:nvSpPr>
          <p:spPr bwMode="auto">
            <a:xfrm>
              <a:off x="7315200" y="4343400"/>
              <a:ext cx="574196" cy="307777"/>
            </a:xfrm>
            <a:prstGeom prst="rect">
              <a:avLst/>
            </a:prstGeom>
            <a:noFill/>
            <a:ln w="9525">
              <a:noFill/>
              <a:miter lim="800000"/>
              <a:headEnd/>
              <a:tailEnd/>
            </a:ln>
          </p:spPr>
          <p:txBody>
            <a:bodyPr>
              <a:prstTxWarp prst="textNoShape">
                <a:avLst/>
              </a:prstTxWarp>
              <a:spAutoFit/>
            </a:bodyPr>
            <a:lstStyle/>
            <a:p>
              <a:pPr>
                <a:spcBef>
                  <a:spcPct val="50000"/>
                </a:spcBef>
              </a:pPr>
              <a:r>
                <a:rPr lang="en-US" sz="1400" b="1">
                  <a:latin typeface="Comic Sans MS" charset="0"/>
                </a:rPr>
                <a:t>UAS</a:t>
              </a:r>
            </a:p>
          </p:txBody>
        </p:sp>
        <p:sp>
          <p:nvSpPr>
            <p:cNvPr id="4123" name="Oval Callout 24"/>
            <p:cNvSpPr>
              <a:spLocks noChangeArrowheads="1"/>
            </p:cNvSpPr>
            <p:nvPr/>
          </p:nvSpPr>
          <p:spPr bwMode="auto">
            <a:xfrm>
              <a:off x="914400" y="1905000"/>
              <a:ext cx="2362200" cy="838200"/>
            </a:xfrm>
            <a:prstGeom prst="wedgeEllipseCallout">
              <a:avLst>
                <a:gd name="adj1" fmla="val 32120"/>
                <a:gd name="adj2" fmla="val 83690"/>
              </a:avLst>
            </a:prstGeom>
            <a:solidFill>
              <a:srgbClr val="FFFF99"/>
            </a:solidFill>
            <a:ln w="12700">
              <a:solidFill>
                <a:srgbClr val="FFC000"/>
              </a:solidFill>
              <a:round/>
              <a:headEnd/>
              <a:tailEnd/>
            </a:ln>
          </p:spPr>
          <p:txBody>
            <a:bodyPr wrap="none" anchor="ctr">
              <a:prstTxWarp prst="textNoShape">
                <a:avLst/>
              </a:prstTxWarp>
            </a:bodyPr>
            <a:lstStyle/>
            <a:p>
              <a:pPr algn="ctr"/>
              <a:r>
                <a:rPr lang="en-US" sz="1600" b="1">
                  <a:latin typeface="Trebuchet MS" charset="0"/>
                </a:rPr>
                <a:t>Smart INVITE </a:t>
              </a:r>
            </a:p>
            <a:p>
              <a:pPr algn="ctr"/>
              <a:r>
                <a:rPr lang="en-US" sz="1600" b="1">
                  <a:latin typeface="Trebuchet MS" charset="0"/>
                </a:rPr>
                <a:t>request forwarding</a:t>
              </a:r>
            </a:p>
          </p:txBody>
        </p:sp>
      </p:grpSp>
      <p:sp>
        <p:nvSpPr>
          <p:cNvPr id="4102" name="TextBox 28"/>
          <p:cNvSpPr txBox="1">
            <a:spLocks noChangeArrowheads="1"/>
          </p:cNvSpPr>
          <p:nvPr/>
        </p:nvSpPr>
        <p:spPr bwMode="auto">
          <a:xfrm>
            <a:off x="346075" y="1143000"/>
            <a:ext cx="7796213" cy="923925"/>
          </a:xfrm>
          <a:prstGeom prst="rect">
            <a:avLst/>
          </a:prstGeom>
          <a:noFill/>
          <a:ln w="9525">
            <a:noFill/>
            <a:miter lim="800000"/>
            <a:headEnd/>
            <a:tailEnd/>
          </a:ln>
        </p:spPr>
        <p:txBody>
          <a:bodyPr wrap="none">
            <a:prstTxWarp prst="textNoShape">
              <a:avLst/>
            </a:prstTxWarp>
            <a:spAutoFit/>
          </a:bodyPr>
          <a:lstStyle/>
          <a:p>
            <a:r>
              <a:rPr lang="en-US"/>
              <a:t>Problem statement: </a:t>
            </a:r>
          </a:p>
          <a:p>
            <a:pPr lvl="1">
              <a:buFont typeface="Wingdings" charset="2"/>
              <a:buChar char="q"/>
            </a:pPr>
            <a:r>
              <a:rPr lang="en-US"/>
              <a:t> SIP server overload during emergency, call-in TV programs, etc. </a:t>
            </a:r>
          </a:p>
          <a:p>
            <a:pPr lvl="1">
              <a:buFont typeface="Wingdings" charset="2"/>
              <a:buChar char="q"/>
            </a:pPr>
            <a:r>
              <a:rPr lang="en-US"/>
              <a:t> Default TCP configurations cause performance collapse </a:t>
            </a:r>
          </a:p>
        </p:txBody>
      </p:sp>
      <p:sp>
        <p:nvSpPr>
          <p:cNvPr id="4103" name="TextBox 29"/>
          <p:cNvSpPr txBox="1">
            <a:spLocks noChangeArrowheads="1"/>
          </p:cNvSpPr>
          <p:nvPr/>
        </p:nvSpPr>
        <p:spPr bwMode="auto">
          <a:xfrm>
            <a:off x="381000" y="2133600"/>
            <a:ext cx="7494588" cy="923925"/>
          </a:xfrm>
          <a:prstGeom prst="rect">
            <a:avLst/>
          </a:prstGeom>
          <a:noFill/>
          <a:ln w="9525">
            <a:noFill/>
            <a:miter lim="800000"/>
            <a:headEnd/>
            <a:tailEnd/>
          </a:ln>
        </p:spPr>
        <p:txBody>
          <a:bodyPr wrap="none">
            <a:prstTxWarp prst="textNoShape">
              <a:avLst/>
            </a:prstTxWarp>
            <a:spAutoFit/>
          </a:bodyPr>
          <a:lstStyle/>
          <a:p>
            <a:r>
              <a:rPr lang="en-US"/>
              <a:t>Approach: </a:t>
            </a:r>
          </a:p>
          <a:p>
            <a:pPr lvl="1">
              <a:buFont typeface="Wingdings" charset="2"/>
              <a:buChar char="q"/>
            </a:pPr>
            <a:r>
              <a:rPr lang="en-US"/>
              <a:t> Virtually split the TCP connection into two</a:t>
            </a:r>
          </a:p>
          <a:p>
            <a:pPr lvl="1">
              <a:buFont typeface="Wingdings" charset="2"/>
              <a:buChar char="q"/>
            </a:pPr>
            <a:r>
              <a:rPr lang="en-US"/>
              <a:t> Upstream server conducts smart forwarding to release pressure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t>SIP Server Overload Control (II)</a:t>
            </a:r>
          </a:p>
        </p:txBody>
      </p:sp>
      <p:sp>
        <p:nvSpPr>
          <p:cNvPr id="5123" name="Date Placeholder 3"/>
          <p:cNvSpPr>
            <a:spLocks noGrp="1"/>
          </p:cNvSpPr>
          <p:nvPr>
            <p:ph type="dt" sz="quarter" idx="10"/>
          </p:nvPr>
        </p:nvSpPr>
        <p:spPr>
          <a:noFill/>
        </p:spPr>
        <p:txBody>
          <a:bodyPr/>
          <a:lstStyle/>
          <a:p>
            <a:r>
              <a:rPr lang="en-US">
                <a:cs typeface="MS PGothic" pitchFamily="34" charset="-128"/>
              </a:rPr>
              <a:t>10/05/2009</a:t>
            </a:r>
          </a:p>
        </p:txBody>
      </p:sp>
      <p:sp>
        <p:nvSpPr>
          <p:cNvPr id="5" name="Slide Number Placeholder 4"/>
          <p:cNvSpPr>
            <a:spLocks noGrp="1"/>
          </p:cNvSpPr>
          <p:nvPr>
            <p:ph type="sldNum" sz="quarter" idx="12"/>
          </p:nvPr>
        </p:nvSpPr>
        <p:spPr/>
        <p:txBody>
          <a:bodyPr/>
          <a:lstStyle/>
          <a:p>
            <a:fld id="{7AA3C68A-15F0-954D-ABD2-9B2603D12ABA}" type="slidenum">
              <a:rPr lang="en-US"/>
              <a:pPr/>
              <a:t>33</a:t>
            </a:fld>
            <a:endParaRPr lang="en-US"/>
          </a:p>
        </p:txBody>
      </p:sp>
      <p:sp>
        <p:nvSpPr>
          <p:cNvPr id="5125" name="TextBox 6"/>
          <p:cNvSpPr txBox="1">
            <a:spLocks noChangeArrowheads="1"/>
          </p:cNvSpPr>
          <p:nvPr/>
        </p:nvSpPr>
        <p:spPr bwMode="auto">
          <a:xfrm>
            <a:off x="685800" y="1371600"/>
            <a:ext cx="7620000" cy="923925"/>
          </a:xfrm>
          <a:prstGeom prst="rect">
            <a:avLst/>
          </a:prstGeom>
          <a:noFill/>
          <a:ln w="9525">
            <a:noFill/>
            <a:miter lim="800000"/>
            <a:headEnd/>
            <a:tailEnd/>
          </a:ln>
        </p:spPr>
        <p:txBody>
          <a:bodyPr>
            <a:prstTxWarp prst="textNoShape">
              <a:avLst/>
            </a:prstTxWarp>
            <a:spAutoFit/>
          </a:bodyPr>
          <a:lstStyle/>
          <a:p>
            <a:r>
              <a:rPr lang="en-US"/>
              <a:t>Results: </a:t>
            </a:r>
          </a:p>
          <a:p>
            <a:pPr lvl="1">
              <a:buFont typeface="Wingdings" charset="2"/>
              <a:buChar char="q"/>
            </a:pPr>
            <a:r>
              <a:rPr lang="en-US"/>
              <a:t> Under our mechanism, the throughput under heavy overload remains close to the capacity</a:t>
            </a:r>
          </a:p>
        </p:txBody>
      </p:sp>
      <p:pic>
        <p:nvPicPr>
          <p:cNvPr id="5126" name="Picture 2"/>
          <p:cNvPicPr>
            <a:picLocks noChangeAspect="1" noChangeArrowheads="1"/>
          </p:cNvPicPr>
          <p:nvPr/>
        </p:nvPicPr>
        <p:blipFill>
          <a:blip r:embed="rId2"/>
          <a:srcRect/>
          <a:stretch>
            <a:fillRect/>
          </a:stretch>
        </p:blipFill>
        <p:spPr bwMode="auto">
          <a:xfrm>
            <a:off x="1295400" y="2209800"/>
            <a:ext cx="6718300" cy="403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4" name="Rectangle 4"/>
          <p:cNvSpPr>
            <a:spLocks noGrp="1" noChangeArrowheads="1"/>
          </p:cNvSpPr>
          <p:nvPr>
            <p:ph type="title"/>
          </p:nvPr>
        </p:nvSpPr>
        <p:spPr/>
        <p:txBody>
          <a:bodyPr>
            <a:normAutofit fontScale="90000"/>
          </a:bodyPr>
          <a:lstStyle/>
          <a:p>
            <a:r>
              <a:rPr lang="en-US" dirty="0" smtClean="0"/>
              <a:t>NG911: Emergency calling using IP</a:t>
            </a:r>
            <a:endParaRPr lang="en-US" dirty="0"/>
          </a:p>
        </p:txBody>
      </p:sp>
      <p:sp>
        <p:nvSpPr>
          <p:cNvPr id="5125" name="Rectangle 5"/>
          <p:cNvSpPr>
            <a:spLocks noGrp="1" noChangeArrowheads="1"/>
          </p:cNvSpPr>
          <p:nvPr>
            <p:ph type="body" sz="half" idx="1"/>
          </p:nvPr>
        </p:nvSpPr>
        <p:spPr/>
        <p:txBody>
          <a:bodyPr/>
          <a:lstStyle/>
          <a:p>
            <a:r>
              <a:rPr lang="en-US" altLang="ko-KR" sz="2400"/>
              <a:t>Problem</a:t>
            </a:r>
          </a:p>
          <a:p>
            <a:pPr lvl="1"/>
            <a:r>
              <a:rPr lang="en-US" altLang="ko-KR" sz="2000"/>
              <a:t>Is it possible to offer emergency calling services on an all-IP network?</a:t>
            </a:r>
          </a:p>
          <a:p>
            <a:endParaRPr lang="en-US" altLang="ko-KR" sz="2400"/>
          </a:p>
          <a:p>
            <a:r>
              <a:rPr lang="en-US" altLang="ko-KR" sz="2400"/>
              <a:t>Benefits of an all-IP network</a:t>
            </a:r>
          </a:p>
          <a:p>
            <a:pPr lvl="1"/>
            <a:r>
              <a:rPr lang="en-US" altLang="ko-KR" sz="2000"/>
              <a:t>Multimedia</a:t>
            </a:r>
          </a:p>
          <a:p>
            <a:pPr lvl="1"/>
            <a:r>
              <a:rPr lang="en-US" altLang="ko-KR" sz="2000"/>
              <a:t>Data integration </a:t>
            </a:r>
          </a:p>
          <a:p>
            <a:pPr lvl="1"/>
            <a:r>
              <a:rPr lang="en-US" altLang="ko-KR" sz="2000"/>
              <a:t>Flexible routing during massive disasters</a:t>
            </a:r>
            <a:endParaRPr lang="en-US" sz="2000"/>
          </a:p>
        </p:txBody>
      </p:sp>
      <p:sp>
        <p:nvSpPr>
          <p:cNvPr id="5126" name="Rectangle 6"/>
          <p:cNvSpPr>
            <a:spLocks noGrp="1" noChangeArrowheads="1"/>
          </p:cNvSpPr>
          <p:nvPr>
            <p:ph type="body" sz="half" idx="2"/>
          </p:nvPr>
        </p:nvSpPr>
        <p:spPr/>
        <p:txBody>
          <a:bodyPr/>
          <a:lstStyle/>
          <a:p>
            <a:endParaRPr lang="en-US" altLang="ko-KR" sz="2400"/>
          </a:p>
          <a:p>
            <a:endParaRPr lang="en-US" altLang="ko-KR" sz="2400"/>
          </a:p>
          <a:p>
            <a:endParaRPr lang="en-US" altLang="ko-KR" sz="2400"/>
          </a:p>
          <a:p>
            <a:endParaRPr lang="en-US" altLang="ko-KR" sz="2400"/>
          </a:p>
          <a:p>
            <a:r>
              <a:rPr lang="en-US" altLang="ko-KR" sz="2400"/>
              <a:t>Challenges</a:t>
            </a:r>
            <a:endParaRPr lang="en-US" sz="2400"/>
          </a:p>
          <a:p>
            <a:pPr lvl="1"/>
            <a:r>
              <a:rPr lang="en-US" altLang="ko-KR" sz="2000"/>
              <a:t>How to determine the location of the calling device?</a:t>
            </a:r>
          </a:p>
          <a:p>
            <a:pPr lvl="1"/>
            <a:r>
              <a:rPr lang="en-US" altLang="ko-KR" sz="2000"/>
              <a:t>How to route calls based on location information?</a:t>
            </a:r>
          </a:p>
          <a:p>
            <a:pPr lvl="1"/>
            <a:r>
              <a:rPr lang="en-US" altLang="ko-KR" sz="2000"/>
              <a:t>How to use multimedia and add data to call?</a:t>
            </a:r>
            <a:endParaRPr lang="en-US" sz="2000"/>
          </a:p>
        </p:txBody>
      </p:sp>
      <p:sp>
        <p:nvSpPr>
          <p:cNvPr id="5129" name="Text Box 9"/>
          <p:cNvSpPr txBox="1">
            <a:spLocks noChangeArrowheads="1"/>
          </p:cNvSpPr>
          <p:nvPr/>
        </p:nvSpPr>
        <p:spPr bwMode="auto">
          <a:xfrm>
            <a:off x="4953000" y="6202363"/>
            <a:ext cx="2971800" cy="274637"/>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a:t>* </a:t>
            </a:r>
            <a:r>
              <a:rPr lang="en-US" altLang="ko-KR" sz="1200"/>
              <a:t>Figure: </a:t>
            </a:r>
            <a:r>
              <a:rPr lang="en-US" sz="1200"/>
              <a:t>NYC PSAP in Brooklyn</a:t>
            </a:r>
          </a:p>
        </p:txBody>
      </p:sp>
      <p:pic>
        <p:nvPicPr>
          <p:cNvPr id="5131" name="Picture 11" descr="911 call center 2"/>
          <p:cNvPicPr>
            <a:picLocks noChangeAspect="1" noChangeArrowheads="1"/>
          </p:cNvPicPr>
          <p:nvPr/>
        </p:nvPicPr>
        <p:blipFill>
          <a:blip r:embed="rId2"/>
          <a:srcRect t="3279" b="52458"/>
          <a:stretch>
            <a:fillRect/>
          </a:stretch>
        </p:blipFill>
        <p:spPr bwMode="auto">
          <a:xfrm>
            <a:off x="4800600" y="1295400"/>
            <a:ext cx="3557588" cy="205740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ko-KR" dirty="0" smtClean="0"/>
              <a:t>NG911</a:t>
            </a:r>
            <a:endParaRPr lang="en-US" dirty="0"/>
          </a:p>
        </p:txBody>
      </p:sp>
      <p:graphicFrame>
        <p:nvGraphicFramePr>
          <p:cNvPr id="7181" name="Object 13"/>
          <p:cNvGraphicFramePr>
            <a:graphicFrameLocks noChangeAspect="1"/>
          </p:cNvGraphicFramePr>
          <p:nvPr>
            <p:ph idx="1"/>
          </p:nvPr>
        </p:nvGraphicFramePr>
        <p:xfrm>
          <a:off x="1435100" y="1633538"/>
          <a:ext cx="7499350" cy="4427537"/>
        </p:xfrm>
        <a:graphic>
          <a:graphicData uri="http://schemas.openxmlformats.org/presentationml/2006/ole">
            <p:oleObj spid="_x0000_s97282" name="Visio" r:id="rId3" imgW="10388600" imgH="6134100" progId="">
              <p:embed/>
            </p:oleObj>
          </a:graphicData>
        </a:graphic>
      </p:graphicFrame>
      <p:sp>
        <p:nvSpPr>
          <p:cNvPr id="7182" name="Rectangle 14"/>
          <p:cNvSpPr>
            <a:spLocks noGrp="1" noChangeArrowheads="1"/>
          </p:cNvSpPr>
          <p:nvPr>
            <p:ph type="body" sz="half" idx="4294967295"/>
          </p:nvPr>
        </p:nvSpPr>
        <p:spPr>
          <a:xfrm>
            <a:off x="0" y="1371600"/>
            <a:ext cx="8229600" cy="2185988"/>
          </a:xfrm>
        </p:spPr>
        <p:txBody>
          <a:bodyPr/>
          <a:lstStyle/>
          <a:p>
            <a:pPr algn="ctr">
              <a:buFontTx/>
              <a:buNone/>
            </a:pPr>
            <a:r>
              <a:rPr lang="en-US" altLang="ko-KR" sz="2800"/>
              <a:t>A </a:t>
            </a:r>
            <a:r>
              <a:rPr lang="en-US" altLang="ko-KR" sz="2800">
                <a:solidFill>
                  <a:srgbClr val="FF0000"/>
                </a:solidFill>
              </a:rPr>
              <a:t>SIP-based</a:t>
            </a:r>
            <a:r>
              <a:rPr lang="en-US" altLang="ko-KR" sz="2800"/>
              <a:t> emergency calling infrastructure</a:t>
            </a:r>
          </a:p>
          <a:p>
            <a:pPr>
              <a:buFontTx/>
              <a:buNone/>
            </a:pPr>
            <a:endParaRPr lang="en-US" sz="2800"/>
          </a:p>
        </p:txBody>
      </p:sp>
      <p:sp>
        <p:nvSpPr>
          <p:cNvPr id="7183" name="Text Box 15"/>
          <p:cNvSpPr txBox="1">
            <a:spLocks noChangeArrowheads="1"/>
          </p:cNvSpPr>
          <p:nvPr/>
        </p:nvSpPr>
        <p:spPr bwMode="auto">
          <a:xfrm>
            <a:off x="533400" y="4279900"/>
            <a:ext cx="2590800" cy="641350"/>
          </a:xfrm>
          <a:prstGeom prst="rect">
            <a:avLst/>
          </a:prstGeom>
          <a:noFill/>
          <a:ln w="9525">
            <a:noFill/>
            <a:miter lim="800000"/>
            <a:headEnd/>
            <a:tailEnd/>
          </a:ln>
          <a:effectLst/>
        </p:spPr>
        <p:txBody>
          <a:bodyPr>
            <a:prstTxWarp prst="textNoShape">
              <a:avLst/>
            </a:prstTxWarp>
            <a:spAutoFit/>
          </a:bodyPr>
          <a:lstStyle/>
          <a:p>
            <a:pPr algn="ctr"/>
            <a:r>
              <a:rPr lang="en-US" altLang="ko-KR" dirty="0">
                <a:solidFill>
                  <a:srgbClr val="FF0000"/>
                </a:solidFill>
              </a:rPr>
              <a:t>Location determination </a:t>
            </a:r>
          </a:p>
          <a:p>
            <a:pPr algn="ctr"/>
            <a:r>
              <a:rPr lang="en-US" altLang="ko-KR" dirty="0">
                <a:solidFill>
                  <a:srgbClr val="FF0000"/>
                </a:solidFill>
              </a:rPr>
              <a:t>at the call source</a:t>
            </a:r>
            <a:endParaRPr lang="en-US" dirty="0">
              <a:solidFill>
                <a:srgbClr val="FF0000"/>
              </a:solidFill>
            </a:endParaRPr>
          </a:p>
        </p:txBody>
      </p:sp>
      <p:sp>
        <p:nvSpPr>
          <p:cNvPr id="7186" name="Freeform 18"/>
          <p:cNvSpPr>
            <a:spLocks/>
          </p:cNvSpPr>
          <p:nvPr/>
        </p:nvSpPr>
        <p:spPr bwMode="auto">
          <a:xfrm>
            <a:off x="317500" y="2895600"/>
            <a:ext cx="1117600" cy="1676400"/>
          </a:xfrm>
          <a:custGeom>
            <a:avLst/>
            <a:gdLst/>
            <a:ahLst/>
            <a:cxnLst>
              <a:cxn ang="0">
                <a:pos x="224" y="1056"/>
              </a:cxn>
              <a:cxn ang="0">
                <a:pos x="80" y="384"/>
              </a:cxn>
              <a:cxn ang="0">
                <a:pos x="704" y="0"/>
              </a:cxn>
            </a:cxnLst>
            <a:rect l="0" t="0" r="r" b="b"/>
            <a:pathLst>
              <a:path w="704" h="1056">
                <a:moveTo>
                  <a:pt x="224" y="1056"/>
                </a:moveTo>
                <a:cubicBezTo>
                  <a:pt x="112" y="808"/>
                  <a:pt x="0" y="560"/>
                  <a:pt x="80" y="384"/>
                </a:cubicBezTo>
                <a:cubicBezTo>
                  <a:pt x="160" y="208"/>
                  <a:pt x="432" y="104"/>
                  <a:pt x="704" y="0"/>
                </a:cubicBezTo>
              </a:path>
            </a:pathLst>
          </a:custGeom>
          <a:noFill/>
          <a:ln w="9525">
            <a:solidFill>
              <a:srgbClr val="FF0000"/>
            </a:solidFill>
            <a:round/>
            <a:headEnd/>
            <a:tailEnd type="triangle" w="med" len="med"/>
          </a:ln>
          <a:effectLst/>
        </p:spPr>
        <p:txBody>
          <a:bodyPr>
            <a:prstTxWarp prst="textNoShape">
              <a:avLst/>
            </a:prstTxWarp>
          </a:bodyPr>
          <a:lstStyle/>
          <a:p>
            <a:endParaRPr lang="en-US"/>
          </a:p>
        </p:txBody>
      </p:sp>
      <p:sp>
        <p:nvSpPr>
          <p:cNvPr id="7188" name="Text Box 20"/>
          <p:cNvSpPr txBox="1">
            <a:spLocks noChangeArrowheads="1"/>
          </p:cNvSpPr>
          <p:nvPr/>
        </p:nvSpPr>
        <p:spPr bwMode="auto">
          <a:xfrm>
            <a:off x="4038600" y="4279900"/>
            <a:ext cx="2590800" cy="641350"/>
          </a:xfrm>
          <a:prstGeom prst="rect">
            <a:avLst/>
          </a:prstGeom>
          <a:noFill/>
          <a:ln w="9525">
            <a:noFill/>
            <a:miter lim="800000"/>
            <a:headEnd/>
            <a:tailEnd/>
          </a:ln>
          <a:effectLst/>
        </p:spPr>
        <p:txBody>
          <a:bodyPr>
            <a:prstTxWarp prst="textNoShape">
              <a:avLst/>
            </a:prstTxWarp>
            <a:spAutoFit/>
          </a:bodyPr>
          <a:lstStyle/>
          <a:p>
            <a:pPr algn="ctr"/>
            <a:r>
              <a:rPr lang="en-US" altLang="ko-KR" dirty="0">
                <a:solidFill>
                  <a:srgbClr val="FF0000"/>
                </a:solidFill>
              </a:rPr>
              <a:t>Location-based routing</a:t>
            </a:r>
          </a:p>
          <a:p>
            <a:pPr algn="ctr"/>
            <a:r>
              <a:rPr lang="en-US" altLang="ko-KR" dirty="0">
                <a:solidFill>
                  <a:srgbClr val="FF0000"/>
                </a:solidFill>
              </a:rPr>
              <a:t>using </a:t>
            </a:r>
            <a:r>
              <a:rPr lang="en-US" altLang="ko-KR" dirty="0" err="1">
                <a:solidFill>
                  <a:srgbClr val="FF0000"/>
                </a:solidFill>
              </a:rPr>
              <a:t>LoST</a:t>
            </a:r>
            <a:endParaRPr lang="en-US" dirty="0">
              <a:solidFill>
                <a:srgbClr val="FF0000"/>
              </a:solidFill>
            </a:endParaRPr>
          </a:p>
        </p:txBody>
      </p:sp>
      <p:sp>
        <p:nvSpPr>
          <p:cNvPr id="7191" name="Text Box 23"/>
          <p:cNvSpPr txBox="1">
            <a:spLocks noChangeArrowheads="1"/>
          </p:cNvSpPr>
          <p:nvPr/>
        </p:nvSpPr>
        <p:spPr bwMode="auto">
          <a:xfrm>
            <a:off x="7848600" y="3886200"/>
            <a:ext cx="1295400" cy="1739900"/>
          </a:xfrm>
          <a:prstGeom prst="rect">
            <a:avLst/>
          </a:prstGeom>
          <a:noFill/>
          <a:ln w="9525">
            <a:noFill/>
            <a:miter lim="800000"/>
            <a:headEnd/>
            <a:tailEnd/>
          </a:ln>
          <a:effectLst/>
        </p:spPr>
        <p:txBody>
          <a:bodyPr>
            <a:prstTxWarp prst="textNoShape">
              <a:avLst/>
            </a:prstTxWarp>
            <a:spAutoFit/>
          </a:bodyPr>
          <a:lstStyle/>
          <a:p>
            <a:pPr algn="ctr"/>
            <a:r>
              <a:rPr lang="en-US" altLang="ko-KR">
                <a:solidFill>
                  <a:srgbClr val="FF0000"/>
                </a:solidFill>
              </a:rPr>
              <a:t>IP-based PSAPs</a:t>
            </a:r>
          </a:p>
          <a:p>
            <a:pPr algn="ctr"/>
            <a:r>
              <a:rPr lang="en-US" altLang="ko-KR">
                <a:solidFill>
                  <a:srgbClr val="FF0000"/>
                </a:solidFill>
              </a:rPr>
              <a:t>for</a:t>
            </a:r>
          </a:p>
          <a:p>
            <a:pPr algn="ctr"/>
            <a:r>
              <a:rPr lang="en-US" altLang="ko-KR">
                <a:solidFill>
                  <a:srgbClr val="FF0000"/>
                </a:solidFill>
              </a:rPr>
              <a:t>multimedia</a:t>
            </a:r>
          </a:p>
          <a:p>
            <a:pPr algn="ctr"/>
            <a:r>
              <a:rPr lang="en-US" altLang="ko-KR">
                <a:solidFill>
                  <a:srgbClr val="FF0000"/>
                </a:solidFill>
              </a:rPr>
              <a:t>and</a:t>
            </a:r>
          </a:p>
          <a:p>
            <a:pPr algn="ctr"/>
            <a:r>
              <a:rPr lang="en-US" altLang="ko-KR">
                <a:solidFill>
                  <a:srgbClr val="FF0000"/>
                </a:solidFill>
              </a:rPr>
              <a:t>data</a:t>
            </a:r>
            <a:endParaRPr lang="en-US">
              <a:solidFill>
                <a:srgbClr val="FF0000"/>
              </a:solidFill>
            </a:endParaRPr>
          </a:p>
        </p:txBody>
      </p:sp>
      <p:sp>
        <p:nvSpPr>
          <p:cNvPr id="7192" name="Freeform 24"/>
          <p:cNvSpPr>
            <a:spLocks/>
          </p:cNvSpPr>
          <p:nvPr/>
        </p:nvSpPr>
        <p:spPr bwMode="auto">
          <a:xfrm>
            <a:off x="7696200" y="3340100"/>
            <a:ext cx="787400" cy="546100"/>
          </a:xfrm>
          <a:custGeom>
            <a:avLst/>
            <a:gdLst/>
            <a:ahLst/>
            <a:cxnLst>
              <a:cxn ang="0">
                <a:pos x="384" y="344"/>
              </a:cxn>
              <a:cxn ang="0">
                <a:pos x="336" y="56"/>
              </a:cxn>
              <a:cxn ang="0">
                <a:pos x="0" y="8"/>
              </a:cxn>
            </a:cxnLst>
            <a:rect l="0" t="0" r="r" b="b"/>
            <a:pathLst>
              <a:path w="400" h="344">
                <a:moveTo>
                  <a:pt x="384" y="344"/>
                </a:moveTo>
                <a:cubicBezTo>
                  <a:pt x="392" y="228"/>
                  <a:pt x="400" y="112"/>
                  <a:pt x="336" y="56"/>
                </a:cubicBezTo>
                <a:cubicBezTo>
                  <a:pt x="272" y="0"/>
                  <a:pt x="136" y="4"/>
                  <a:pt x="0" y="8"/>
                </a:cubicBezTo>
              </a:path>
            </a:pathLst>
          </a:custGeom>
          <a:noFill/>
          <a:ln w="9525">
            <a:solidFill>
              <a:srgbClr val="FF0000"/>
            </a:solidFill>
            <a:round/>
            <a:headEnd/>
            <a:tailEnd type="triangle" w="med" len="med"/>
          </a:ln>
          <a:effectLst/>
        </p:spPr>
        <p:txBody>
          <a:bodyPr>
            <a:prstTxWarp prst="textNoShape">
              <a:avLst/>
            </a:prstTxWarp>
          </a:bodyPr>
          <a:lstStyle/>
          <a:p>
            <a:endParaRPr lang="en-US"/>
          </a:p>
        </p:txBody>
      </p:sp>
      <p:sp>
        <p:nvSpPr>
          <p:cNvPr id="7193" name="Freeform 25"/>
          <p:cNvSpPr>
            <a:spLocks/>
          </p:cNvSpPr>
          <p:nvPr/>
        </p:nvSpPr>
        <p:spPr bwMode="auto">
          <a:xfrm flipV="1">
            <a:off x="7696200" y="5562600"/>
            <a:ext cx="787400" cy="546100"/>
          </a:xfrm>
          <a:custGeom>
            <a:avLst/>
            <a:gdLst/>
            <a:ahLst/>
            <a:cxnLst>
              <a:cxn ang="0">
                <a:pos x="384" y="344"/>
              </a:cxn>
              <a:cxn ang="0">
                <a:pos x="336" y="56"/>
              </a:cxn>
              <a:cxn ang="0">
                <a:pos x="0" y="8"/>
              </a:cxn>
            </a:cxnLst>
            <a:rect l="0" t="0" r="r" b="b"/>
            <a:pathLst>
              <a:path w="400" h="344">
                <a:moveTo>
                  <a:pt x="384" y="344"/>
                </a:moveTo>
                <a:cubicBezTo>
                  <a:pt x="392" y="228"/>
                  <a:pt x="400" y="112"/>
                  <a:pt x="336" y="56"/>
                </a:cubicBezTo>
                <a:cubicBezTo>
                  <a:pt x="272" y="0"/>
                  <a:pt x="136" y="4"/>
                  <a:pt x="0" y="8"/>
                </a:cubicBezTo>
              </a:path>
            </a:pathLst>
          </a:custGeom>
          <a:noFill/>
          <a:ln w="9525">
            <a:solidFill>
              <a:srgbClr val="FF0000"/>
            </a:solidFill>
            <a:round/>
            <a:headEnd/>
            <a:tailEnd type="triangle" w="med" len="med"/>
          </a:ln>
          <a:effectLst/>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smtClean="0"/>
              <a:t>Location-based services</a:t>
            </a:r>
            <a:endParaRPr lang="en-US" dirty="0"/>
          </a:p>
        </p:txBody>
      </p:sp>
      <p:sp>
        <p:nvSpPr>
          <p:cNvPr id="16387" name="Rectangle 3"/>
          <p:cNvSpPr>
            <a:spLocks noGrp="1"/>
          </p:cNvSpPr>
          <p:nvPr>
            <p:ph type="body" idx="1"/>
          </p:nvPr>
        </p:nvSpPr>
        <p:spPr/>
        <p:txBody>
          <a:bodyPr>
            <a:normAutofit fontScale="77500" lnSpcReduction="20000"/>
          </a:bodyPr>
          <a:lstStyle/>
          <a:p>
            <a:r>
              <a:rPr lang="en-US" dirty="0" smtClean="0"/>
              <a:t>Location-based services: services bound to a user physical location (gas stations, restaurants, indoor directions, …)</a:t>
            </a:r>
          </a:p>
          <a:p>
            <a:r>
              <a:rPr lang="en-US" dirty="0" smtClean="0"/>
              <a:t>Location determination</a:t>
            </a:r>
          </a:p>
          <a:p>
            <a:pPr lvl="1"/>
            <a:r>
              <a:rPr lang="en-US" dirty="0" smtClean="0"/>
              <a:t>GPS, cellular triangulation</a:t>
            </a:r>
          </a:p>
          <a:p>
            <a:r>
              <a:rPr lang="en-US" dirty="0" smtClean="0"/>
              <a:t>Location delivery</a:t>
            </a:r>
          </a:p>
          <a:p>
            <a:pPr lvl="1"/>
            <a:r>
              <a:rPr lang="en-US" dirty="0" smtClean="0"/>
              <a:t>HELD, PIDF-LO</a:t>
            </a:r>
          </a:p>
          <a:p>
            <a:r>
              <a:rPr lang="en-US" dirty="0" smtClean="0"/>
              <a:t>Service type representation</a:t>
            </a:r>
          </a:p>
          <a:p>
            <a:pPr lvl="1"/>
            <a:r>
              <a:rPr lang="en-US" dirty="0" smtClean="0"/>
              <a:t>Service </a:t>
            </a:r>
            <a:r>
              <a:rPr lang="en-US" dirty="0" err="1" smtClean="0"/>
              <a:t>URNs</a:t>
            </a:r>
            <a:r>
              <a:rPr lang="en-US" dirty="0" smtClean="0"/>
              <a:t> (draft-forte-ecrit-service-classification-02)</a:t>
            </a:r>
          </a:p>
          <a:p>
            <a:r>
              <a:rPr lang="en-US" dirty="0" smtClean="0"/>
              <a:t>Service discovery</a:t>
            </a:r>
          </a:p>
          <a:p>
            <a:pPr lvl="1"/>
            <a:r>
              <a:rPr lang="en-US" dirty="0" err="1" smtClean="0"/>
              <a:t>LoST</a:t>
            </a:r>
            <a:r>
              <a:rPr lang="en-US" dirty="0" smtClean="0"/>
              <a:t>, </a:t>
            </a:r>
            <a:r>
              <a:rPr lang="en-US" dirty="0" err="1" smtClean="0"/>
              <a:t>LoST</a:t>
            </a:r>
            <a:r>
              <a:rPr lang="en-US" dirty="0" smtClean="0"/>
              <a:t> extensions (draft-forte-ecrit-lost-extensions-02)</a:t>
            </a:r>
            <a:br>
              <a:rPr lang="en-US" dirty="0" smtClean="0"/>
            </a:b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t>LoST Extensions</a:t>
            </a:r>
          </a:p>
        </p:txBody>
      </p:sp>
      <p:sp>
        <p:nvSpPr>
          <p:cNvPr id="12291" name="Content Placeholder 2"/>
          <p:cNvSpPr>
            <a:spLocks noGrp="1"/>
          </p:cNvSpPr>
          <p:nvPr>
            <p:ph idx="1"/>
          </p:nvPr>
        </p:nvSpPr>
        <p:spPr/>
        <p:txBody>
          <a:bodyPr/>
          <a:lstStyle/>
          <a:p>
            <a:r>
              <a:rPr lang="en-US"/>
              <a:t>LoST: particular attention given to emergency service requirements</a:t>
            </a:r>
            <a:br>
              <a:rPr lang="en-US"/>
            </a:br>
            <a:endParaRPr lang="en-US"/>
          </a:p>
          <a:p>
            <a:r>
              <a:rPr lang="en-US"/>
              <a:t>We define two new queries </a:t>
            </a:r>
          </a:p>
          <a:p>
            <a:pPr lvl="1"/>
            <a:r>
              <a:rPr lang="en-US"/>
              <a:t>Within distance X</a:t>
            </a:r>
          </a:p>
          <a:p>
            <a:pPr lvl="2"/>
            <a:r>
              <a:rPr lang="en-US"/>
              <a:t>New use of circular shape used in &lt;findService&gt; queries</a:t>
            </a:r>
          </a:p>
          <a:p>
            <a:pPr lvl="1"/>
            <a:r>
              <a:rPr lang="en-US"/>
              <a:t>N closest</a:t>
            </a:r>
          </a:p>
          <a:p>
            <a:pPr lvl="2"/>
            <a:r>
              <a:rPr lang="en-US"/>
              <a:t>New attribute ‘limit’ to &lt;findService&gt; element</a:t>
            </a: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t>Service URNs</a:t>
            </a:r>
          </a:p>
        </p:txBody>
      </p:sp>
      <p:sp>
        <p:nvSpPr>
          <p:cNvPr id="18435" name="Content Placeholder 2"/>
          <p:cNvSpPr>
            <a:spLocks noGrp="1"/>
          </p:cNvSpPr>
          <p:nvPr>
            <p:ph idx="1"/>
          </p:nvPr>
        </p:nvSpPr>
        <p:spPr>
          <a:xfrm>
            <a:off x="1435608" y="1447800"/>
            <a:ext cx="3593592" cy="4800600"/>
          </a:xfrm>
        </p:spPr>
        <p:txBody>
          <a:bodyPr/>
          <a:lstStyle/>
          <a:p>
            <a:r>
              <a:rPr lang="en-US" sz="2400" dirty="0"/>
              <a:t>How to describe services?</a:t>
            </a:r>
          </a:p>
          <a:p>
            <a:pPr lvl="1"/>
            <a:r>
              <a:rPr lang="en-US" sz="2000" dirty="0"/>
              <a:t>List of service </a:t>
            </a:r>
            <a:r>
              <a:rPr lang="en-US" sz="2000" dirty="0" err="1"/>
              <a:t>URNs</a:t>
            </a:r>
            <a:r>
              <a:rPr lang="en-US" sz="2000" dirty="0"/>
              <a:t> </a:t>
            </a:r>
          </a:p>
          <a:p>
            <a:pPr lvl="2"/>
            <a:r>
              <a:rPr lang="en-US" sz="1800" dirty="0"/>
              <a:t>(draft-forte-ecrit-service-classification-02)</a:t>
            </a:r>
          </a:p>
          <a:p>
            <a:pPr lvl="1"/>
            <a:r>
              <a:rPr lang="en-US" sz="2000" dirty="0"/>
              <a:t>How to define new top-level service labels?</a:t>
            </a:r>
          </a:p>
          <a:p>
            <a:pPr lvl="2"/>
            <a:r>
              <a:rPr lang="en-US" sz="1800" dirty="0"/>
              <a:t>Non standard action </a:t>
            </a:r>
            <a:br>
              <a:rPr lang="en-US" sz="1800" dirty="0"/>
            </a:br>
            <a:r>
              <a:rPr lang="en-US" sz="1800" dirty="0"/>
              <a:t>(draft-forte-ecrit-service-urn-policy-00)</a:t>
            </a:r>
          </a:p>
        </p:txBody>
      </p:sp>
      <p:sp>
        <p:nvSpPr>
          <p:cNvPr id="18436" name="Rectangle 4"/>
          <p:cNvSpPr>
            <a:spLocks noChangeArrowheads="1"/>
          </p:cNvSpPr>
          <p:nvPr/>
        </p:nvSpPr>
        <p:spPr bwMode="auto">
          <a:xfrm>
            <a:off x="5029200" y="1676400"/>
            <a:ext cx="3810000" cy="3810000"/>
          </a:xfrm>
          <a:prstGeom prst="rect">
            <a:avLst/>
          </a:prstGeom>
          <a:noFill/>
          <a:ln w="9525">
            <a:solidFill>
              <a:schemeClr val="tx1"/>
            </a:solidFill>
            <a:miter lim="800000"/>
            <a:headEnd/>
            <a:tailEnd/>
          </a:ln>
          <a:effectLst/>
        </p:spPr>
        <p:txBody>
          <a:bodyPr>
            <a:prstTxWarp prst="textNoShape">
              <a:avLst/>
            </a:prstTxWarp>
          </a:bodyPr>
          <a:lstStyle/>
          <a:p>
            <a:pPr marL="342900" indent="-342900">
              <a:lnSpc>
                <a:spcPct val="80000"/>
              </a:lnSpc>
              <a:spcBef>
                <a:spcPct val="20000"/>
              </a:spcBef>
              <a:buFont typeface="Arial" charset="0"/>
              <a:buNone/>
            </a:pPr>
            <a:r>
              <a:rPr lang="en-US" sz="2000">
                <a:latin typeface="Calibri" charset="0"/>
              </a:rPr>
              <a:t>EXAMPLE:</a:t>
            </a:r>
            <a:br>
              <a:rPr lang="en-US" sz="2000">
                <a:latin typeface="Calibri" charset="0"/>
              </a:rPr>
            </a:br>
            <a:endParaRPr lang="en-US" sz="2000">
              <a:latin typeface="Calibri" charset="0"/>
            </a:endParaRPr>
          </a:p>
          <a:p>
            <a:pPr marL="342900" indent="-342900">
              <a:lnSpc>
                <a:spcPct val="80000"/>
              </a:lnSpc>
              <a:spcBef>
                <a:spcPct val="20000"/>
              </a:spcBef>
              <a:buFont typeface="Arial" charset="0"/>
              <a:buChar char="•"/>
            </a:pPr>
            <a:r>
              <a:rPr lang="en-US" sz="2000">
                <a:latin typeface="Calibri" charset="0"/>
              </a:rPr>
              <a:t>urn:service:cultural </a:t>
            </a:r>
          </a:p>
          <a:p>
            <a:pPr marL="742950" lvl="1" indent="-285750">
              <a:lnSpc>
                <a:spcPct val="80000"/>
              </a:lnSpc>
              <a:spcBef>
                <a:spcPct val="20000"/>
              </a:spcBef>
              <a:buFont typeface="Arial" charset="0"/>
              <a:buChar char="–"/>
            </a:pPr>
            <a:r>
              <a:rPr lang="en-US">
                <a:latin typeface="Calibri" charset="0"/>
                <a:ea typeface="ＭＳ Ｐゴシック" charset="-128"/>
              </a:rPr>
              <a:t>cultural.art-gallery </a:t>
            </a:r>
          </a:p>
          <a:p>
            <a:pPr marL="742950" lvl="1" indent="-285750">
              <a:lnSpc>
                <a:spcPct val="80000"/>
              </a:lnSpc>
              <a:spcBef>
                <a:spcPct val="20000"/>
              </a:spcBef>
              <a:buFont typeface="Arial" charset="0"/>
              <a:buChar char="–"/>
            </a:pPr>
            <a:r>
              <a:rPr lang="en-US">
                <a:latin typeface="Calibri" charset="0"/>
                <a:ea typeface="ＭＳ Ｐゴシック" charset="-128"/>
              </a:rPr>
              <a:t>cultural.library </a:t>
            </a:r>
          </a:p>
          <a:p>
            <a:pPr marL="742950" lvl="1" indent="-285750">
              <a:lnSpc>
                <a:spcPct val="80000"/>
              </a:lnSpc>
              <a:spcBef>
                <a:spcPct val="20000"/>
              </a:spcBef>
              <a:buFont typeface="Arial" charset="0"/>
              <a:buChar char="–"/>
            </a:pPr>
            <a:r>
              <a:rPr lang="en-US">
                <a:latin typeface="Calibri" charset="0"/>
                <a:ea typeface="ＭＳ Ｐゴシック" charset="-128"/>
              </a:rPr>
              <a:t>cultural.monument </a:t>
            </a:r>
          </a:p>
          <a:p>
            <a:pPr marL="742950" lvl="1" indent="-285750">
              <a:lnSpc>
                <a:spcPct val="80000"/>
              </a:lnSpc>
              <a:spcBef>
                <a:spcPct val="20000"/>
              </a:spcBef>
              <a:buFont typeface="Arial" charset="0"/>
              <a:buChar char="–"/>
            </a:pPr>
            <a:r>
              <a:rPr lang="en-US">
                <a:latin typeface="Calibri" charset="0"/>
                <a:ea typeface="ＭＳ Ｐゴシック" charset="-128"/>
              </a:rPr>
              <a:t>cultural.museum </a:t>
            </a:r>
          </a:p>
          <a:p>
            <a:pPr marL="742950" lvl="1" indent="-285750">
              <a:lnSpc>
                <a:spcPct val="80000"/>
              </a:lnSpc>
              <a:spcBef>
                <a:spcPct val="20000"/>
              </a:spcBef>
              <a:buFont typeface="Arial" charset="0"/>
              <a:buChar char="–"/>
            </a:pPr>
            <a:r>
              <a:rPr lang="en-US">
                <a:latin typeface="Calibri" charset="0"/>
                <a:ea typeface="ＭＳ Ｐゴシック" charset="-128"/>
              </a:rPr>
              <a:t>cultural.theater </a:t>
            </a:r>
          </a:p>
          <a:p>
            <a:pPr marL="342900" indent="-342900">
              <a:lnSpc>
                <a:spcPct val="80000"/>
              </a:lnSpc>
              <a:spcBef>
                <a:spcPct val="20000"/>
              </a:spcBef>
              <a:buFont typeface="Arial" charset="0"/>
              <a:buChar char="•"/>
            </a:pPr>
            <a:r>
              <a:rPr lang="en-US" sz="2000">
                <a:latin typeface="Calibri" charset="0"/>
              </a:rPr>
              <a:t>urn:service:education </a:t>
            </a:r>
          </a:p>
          <a:p>
            <a:pPr marL="742950" lvl="1" indent="-285750">
              <a:lnSpc>
                <a:spcPct val="80000"/>
              </a:lnSpc>
              <a:spcBef>
                <a:spcPct val="20000"/>
              </a:spcBef>
              <a:buFont typeface="Arial" charset="0"/>
              <a:buChar char="–"/>
            </a:pPr>
            <a:r>
              <a:rPr lang="en-US">
                <a:latin typeface="Calibri" charset="0"/>
                <a:ea typeface="ＭＳ Ｐゴシック" charset="-128"/>
              </a:rPr>
              <a:t>education.classroom </a:t>
            </a:r>
          </a:p>
          <a:p>
            <a:pPr marL="742950" lvl="1" indent="-285750">
              <a:lnSpc>
                <a:spcPct val="80000"/>
              </a:lnSpc>
              <a:spcBef>
                <a:spcPct val="20000"/>
              </a:spcBef>
              <a:buFont typeface="Arial" charset="0"/>
              <a:buChar char="–"/>
            </a:pPr>
            <a:r>
              <a:rPr lang="en-US">
                <a:latin typeface="Calibri" charset="0"/>
                <a:ea typeface="ＭＳ Ｐゴシック" charset="-128"/>
              </a:rPr>
              <a:t>education.day-care-center </a:t>
            </a:r>
          </a:p>
          <a:p>
            <a:pPr marL="742950" lvl="1" indent="-285750">
              <a:lnSpc>
                <a:spcPct val="80000"/>
              </a:lnSpc>
              <a:spcBef>
                <a:spcPct val="20000"/>
              </a:spcBef>
              <a:buFont typeface="Arial" charset="0"/>
              <a:buChar char="–"/>
            </a:pPr>
            <a:r>
              <a:rPr lang="en-US">
                <a:latin typeface="Calibri" charset="0"/>
                <a:ea typeface="ＭＳ Ｐゴシック" charset="-128"/>
              </a:rPr>
              <a:t>education.nursery </a:t>
            </a:r>
          </a:p>
          <a:p>
            <a:pPr marL="742950" lvl="1" indent="-285750">
              <a:lnSpc>
                <a:spcPct val="80000"/>
              </a:lnSpc>
              <a:spcBef>
                <a:spcPct val="20000"/>
              </a:spcBef>
              <a:buFont typeface="Arial" charset="0"/>
              <a:buChar char="–"/>
            </a:pPr>
            <a:r>
              <a:rPr lang="en-US">
                <a:latin typeface="Calibri" charset="0"/>
                <a:ea typeface="ＭＳ Ｐゴシック" charset="-128"/>
              </a:rPr>
              <a:t>education.school</a:t>
            </a: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smtClean="0"/>
              <a:t>Presence-enabled rule language</a:t>
            </a:r>
            <a:endParaRPr lang="en-US"/>
          </a:p>
        </p:txBody>
      </p:sp>
      <p:sp>
        <p:nvSpPr>
          <p:cNvPr id="3075" name="Rectangle 3"/>
          <p:cNvSpPr>
            <a:spLocks noGrp="1" noChangeArrowheads="1"/>
          </p:cNvSpPr>
          <p:nvPr>
            <p:ph type="body" idx="1"/>
          </p:nvPr>
        </p:nvSpPr>
        <p:spPr/>
        <p:txBody>
          <a:bodyPr>
            <a:normAutofit fontScale="62500" lnSpcReduction="20000"/>
          </a:bodyPr>
          <a:lstStyle/>
          <a:p>
            <a:r>
              <a:rPr lang="en-US" smtClean="0"/>
              <a:t>The future Fixed Mobile Convergence will provide ubiquitous always-on communication services</a:t>
            </a:r>
          </a:p>
          <a:p>
            <a:endParaRPr lang="en-US" smtClean="0"/>
          </a:p>
          <a:p>
            <a:r>
              <a:rPr lang="en-US" smtClean="0"/>
              <a:t>User personalization is a key factor in the success of FMC services </a:t>
            </a:r>
            <a:r>
              <a:rPr lang="en-US" smtClean="0">
                <a:sym typeface="Wingdings" charset="2"/>
              </a:rPr>
              <a:t> </a:t>
            </a:r>
            <a:r>
              <a:rPr lang="en-US" smtClean="0"/>
              <a:t>Presence information: preferences on communications, device capabilities, privacy rules, calendar information, location information</a:t>
            </a:r>
          </a:p>
          <a:p>
            <a:endParaRPr lang="en-US" smtClean="0"/>
          </a:p>
          <a:p>
            <a:r>
              <a:rPr lang="en-US" smtClean="0"/>
              <a:t>IETF SIP for Instant Messaging and Presence Leveraging Extensions (SIMPLE ) framework:</a:t>
            </a:r>
          </a:p>
          <a:p>
            <a:pPr lvl="1"/>
            <a:r>
              <a:rPr lang="en-US" smtClean="0"/>
              <a:t>Users publish their presence documents to a Presence Server (PS) </a:t>
            </a:r>
          </a:p>
          <a:p>
            <a:pPr lvl="1"/>
            <a:r>
              <a:rPr lang="en-US" smtClean="0"/>
              <a:t>The PS notifies the proper presence information to the users’ watchers</a:t>
            </a:r>
          </a:p>
          <a:p>
            <a:pPr lvl="1"/>
            <a:endParaRPr lang="en-US" smtClean="0"/>
          </a:p>
          <a:p>
            <a:r>
              <a:rPr lang="en-US" smtClean="0"/>
              <a:t>Our objective: The design of a rule-based language enhanced with presence information and the implementation of a prototype.</a:t>
            </a:r>
          </a:p>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infrastructure</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Presence-enabled rule language</a:t>
            </a:r>
            <a:endParaRPr lang="en-US"/>
          </a:p>
        </p:txBody>
      </p:sp>
      <p:sp>
        <p:nvSpPr>
          <p:cNvPr id="4099" name="Rectangle 3"/>
          <p:cNvSpPr>
            <a:spLocks noGrp="1" noChangeArrowheads="1"/>
          </p:cNvSpPr>
          <p:nvPr>
            <p:ph type="body" idx="1"/>
          </p:nvPr>
        </p:nvSpPr>
        <p:spPr/>
        <p:txBody>
          <a:bodyPr>
            <a:normAutofit fontScale="55000" lnSpcReduction="20000"/>
          </a:bodyPr>
          <a:lstStyle/>
          <a:p>
            <a:r>
              <a:rPr lang="en-US" smtClean="0"/>
              <a:t>The language allows users to set rules based on their presence information </a:t>
            </a:r>
            <a:r>
              <a:rPr lang="en-US" smtClean="0">
                <a:sym typeface="Wingdings" charset="2"/>
              </a:rPr>
              <a:t> just some examples….</a:t>
            </a:r>
            <a:endParaRPr lang="en-US" smtClean="0"/>
          </a:p>
          <a:p>
            <a:pPr lvl="1"/>
            <a:r>
              <a:rPr lang="en-US" smtClean="0"/>
              <a:t>“Accept only calls from my boss when I am working”</a:t>
            </a:r>
          </a:p>
          <a:p>
            <a:pPr lvl="1"/>
            <a:r>
              <a:rPr lang="en-US" smtClean="0"/>
              <a:t>“Send me an instant message when my son get home”</a:t>
            </a:r>
          </a:p>
          <a:p>
            <a:pPr lvl="1"/>
            <a:r>
              <a:rPr lang="en-US" smtClean="0"/>
              <a:t>“Reject any call from a friend when I am in a meeting, and send him or her the message ‘I am busy, I will call you back later’”</a:t>
            </a:r>
          </a:p>
          <a:p>
            <a:pPr lvl="1"/>
            <a:endParaRPr lang="en-US" smtClean="0"/>
          </a:p>
          <a:p>
            <a:r>
              <a:rPr lang="en-US" smtClean="0"/>
              <a:t>The language allows to save memory and processing resources on the client devices and bandwidth</a:t>
            </a:r>
          </a:p>
          <a:p>
            <a:pPr lvl="1"/>
            <a:r>
              <a:rPr lang="en-US" smtClean="0"/>
              <a:t>“If I am connected to my self phone, send me any presence notification as an email but don’t notify me”</a:t>
            </a:r>
          </a:p>
          <a:p>
            <a:pPr lvl="1"/>
            <a:r>
              <a:rPr lang="en-US" smtClean="0"/>
              <a:t>“If my memory resources are scarce, save only the most important presence information about my work mates”</a:t>
            </a:r>
          </a:p>
          <a:p>
            <a:pPr lvl="1"/>
            <a:r>
              <a:rPr lang="en-US" smtClean="0"/>
              <a:t>“If the bandwidth is limited, publish only my activity and status information”</a:t>
            </a:r>
          </a:p>
          <a:p>
            <a:pPr lvl="1"/>
            <a:endParaRPr lang="en-US" smtClean="0"/>
          </a:p>
          <a:p>
            <a:r>
              <a:rPr lang="en-US" smtClean="0"/>
              <a:t>Other functions are also possible: filtering information, privacy filtering, remote control of applications….</a:t>
            </a:r>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TextBox 1"/>
          <p:cNvSpPr txBox="1">
            <a:spLocks noChangeArrowheads="1"/>
          </p:cNvSpPr>
          <p:nvPr/>
        </p:nvSpPr>
        <p:spPr bwMode="auto">
          <a:xfrm>
            <a:off x="3124200" y="2286000"/>
            <a:ext cx="3276600" cy="584200"/>
          </a:xfrm>
          <a:prstGeom prst="rect">
            <a:avLst/>
          </a:prstGeom>
          <a:noFill/>
          <a:ln w="9525">
            <a:noFill/>
            <a:miter lim="800000"/>
            <a:headEnd/>
            <a:tailEnd/>
          </a:ln>
        </p:spPr>
        <p:txBody>
          <a:bodyPr>
            <a:prstTxWarp prst="textNoShape">
              <a:avLst/>
            </a:prstTxWarp>
            <a:spAutoFit/>
          </a:bodyPr>
          <a:lstStyle/>
          <a:p>
            <a:r>
              <a:rPr lang="en-US" sz="3200"/>
              <a:t>Backup slides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Title 1"/>
          <p:cNvSpPr>
            <a:spLocks noGrp="1"/>
          </p:cNvSpPr>
          <p:nvPr>
            <p:ph type="title"/>
          </p:nvPr>
        </p:nvSpPr>
        <p:spPr>
          <a:xfrm>
            <a:off x="612775" y="228600"/>
            <a:ext cx="8153400" cy="990600"/>
          </a:xfrm>
        </p:spPr>
        <p:txBody>
          <a:bodyPr/>
          <a:lstStyle/>
          <a:p>
            <a:pPr eaLnBrk="1" hangingPunct="1"/>
            <a:r>
              <a:rPr lang="en-US" sz="2800"/>
              <a:t>DoS attacks</a:t>
            </a:r>
          </a:p>
        </p:txBody>
      </p:sp>
      <p:sp>
        <p:nvSpPr>
          <p:cNvPr id="9219" name="Slide Number Placeholder 2"/>
          <p:cNvSpPr>
            <a:spLocks noGrp="1"/>
          </p:cNvSpPr>
          <p:nvPr>
            <p:ph type="sldNum" sz="quarter" idx="12"/>
          </p:nvPr>
        </p:nvSpPr>
        <p:spPr>
          <a:noFill/>
        </p:spPr>
        <p:txBody>
          <a:bodyPr/>
          <a:lstStyle/>
          <a:p>
            <a:pPr>
              <a:lnSpc>
                <a:spcPct val="80000"/>
              </a:lnSpc>
            </a:pPr>
            <a:fld id="{ABA82C61-BDAF-BB43-8BA9-6225ADE4058B}" type="slidenum">
              <a:rPr lang="en-US" sz="1200"/>
              <a:pPr>
                <a:lnSpc>
                  <a:spcPct val="80000"/>
                </a:lnSpc>
              </a:pPr>
              <a:t>42</a:t>
            </a:fld>
            <a:endParaRPr lang="en-US" sz="1200"/>
          </a:p>
        </p:txBody>
      </p:sp>
      <p:graphicFrame>
        <p:nvGraphicFramePr>
          <p:cNvPr id="9" name="Chart 8"/>
          <p:cNvGraphicFramePr/>
          <p:nvPr/>
        </p:nvGraphicFramePr>
        <p:xfrm>
          <a:off x="4038600" y="990600"/>
          <a:ext cx="4876800" cy="4419600"/>
        </p:xfrm>
        <a:graphic>
          <a:graphicData uri="http://schemas.openxmlformats.org/drawingml/2006/chart">
            <c:chart xmlns:c="http://schemas.openxmlformats.org/drawingml/2006/chart" xmlns:r="http://schemas.openxmlformats.org/officeDocument/2006/relationships" r:id="rId3"/>
          </a:graphicData>
        </a:graphic>
      </p:graphicFrame>
      <p:sp>
        <p:nvSpPr>
          <p:cNvPr id="9221" name="Rectangle 5"/>
          <p:cNvSpPr>
            <a:spLocks noChangeArrowheads="1"/>
          </p:cNvSpPr>
          <p:nvPr/>
        </p:nvSpPr>
        <p:spPr bwMode="auto">
          <a:xfrm>
            <a:off x="3810000" y="5334000"/>
            <a:ext cx="5334000" cy="830263"/>
          </a:xfrm>
          <a:prstGeom prst="rect">
            <a:avLst/>
          </a:prstGeom>
          <a:noFill/>
          <a:ln w="9525">
            <a:noFill/>
            <a:miter lim="800000"/>
            <a:headEnd/>
            <a:tailEnd/>
          </a:ln>
        </p:spPr>
        <p:txBody>
          <a:bodyPr>
            <a:prstTxWarp prst="textNoShape">
              <a:avLst/>
            </a:prstTxWarp>
            <a:spAutoFit/>
          </a:bodyPr>
          <a:lstStyle/>
          <a:p>
            <a:pPr lvl="1"/>
            <a:r>
              <a:rPr lang="en-US" sz="1600"/>
              <a:t>From 40,000 sensors monitoring networks in over 180 countries through Symantec products and services and third-party sources.</a:t>
            </a:r>
          </a:p>
        </p:txBody>
      </p:sp>
      <p:sp>
        <p:nvSpPr>
          <p:cNvPr id="9222" name="TextBox 6"/>
          <p:cNvSpPr txBox="1">
            <a:spLocks noChangeArrowheads="1"/>
          </p:cNvSpPr>
          <p:nvPr/>
        </p:nvSpPr>
        <p:spPr bwMode="auto">
          <a:xfrm>
            <a:off x="228600" y="1600200"/>
            <a:ext cx="3689350" cy="3387725"/>
          </a:xfrm>
          <a:prstGeom prst="rect">
            <a:avLst/>
          </a:prstGeom>
          <a:noFill/>
          <a:ln w="9525">
            <a:noFill/>
            <a:miter lim="800000"/>
            <a:headEnd/>
            <a:tailEnd/>
          </a:ln>
        </p:spPr>
        <p:txBody>
          <a:bodyPr>
            <a:prstTxWarp prst="textNoShape">
              <a:avLst/>
            </a:prstTxWarp>
            <a:spAutoFit/>
          </a:bodyPr>
          <a:lstStyle/>
          <a:p>
            <a:pPr>
              <a:buFont typeface="Wingdings" charset="2"/>
              <a:buChar char="q"/>
            </a:pPr>
            <a:r>
              <a:rPr lang="en-US"/>
              <a:t>The largest DDoS attack size:</a:t>
            </a:r>
          </a:p>
          <a:p>
            <a:pPr marL="457200" lvl="3">
              <a:buFont typeface="Wingdings" charset="2"/>
              <a:buNone/>
            </a:pPr>
            <a:r>
              <a:rPr lang="en-US"/>
              <a:t>   40 Gb/sec, 2007</a:t>
            </a:r>
          </a:p>
          <a:p>
            <a:pPr marL="0" lvl="2">
              <a:buFont typeface="Wingdings" charset="2"/>
              <a:buChar char="q"/>
            </a:pPr>
            <a:endParaRPr lang="en-US"/>
          </a:p>
          <a:p>
            <a:pPr marL="0" lvl="2">
              <a:buFont typeface="Wingdings" charset="2"/>
              <a:buChar char="q"/>
            </a:pPr>
            <a:r>
              <a:rPr lang="en-US"/>
              <a:t>Cyberweapons</a:t>
            </a:r>
          </a:p>
          <a:p>
            <a:pPr marL="457200" lvl="3">
              <a:buFont typeface="Wingdings" charset="2"/>
              <a:buChar char="§"/>
            </a:pPr>
            <a:r>
              <a:rPr lang="en-US"/>
              <a:t>Political and military conflicts</a:t>
            </a:r>
          </a:p>
          <a:p>
            <a:pPr marL="457200" lvl="3">
              <a:buFont typeface="Wingdings" charset="2"/>
              <a:buChar char="§"/>
            </a:pPr>
            <a:r>
              <a:rPr lang="en-US"/>
              <a:t>Political fight between </a:t>
            </a:r>
          </a:p>
          <a:p>
            <a:pPr marL="457200" lvl="3"/>
            <a:r>
              <a:rPr lang="en-US"/>
              <a:t>  Estonia and Russia, 2007</a:t>
            </a:r>
          </a:p>
          <a:p>
            <a:pPr marL="457200" lvl="3">
              <a:buFont typeface="Wingdings" charset="2"/>
              <a:buChar char="§"/>
            </a:pPr>
            <a:r>
              <a:rPr lang="en-US"/>
              <a:t>Georgian-Russian war, 2008</a:t>
            </a:r>
          </a:p>
          <a:p>
            <a:pPr marL="457200" lvl="3">
              <a:buFont typeface="Wingdings" charset="2"/>
              <a:buChar char="§"/>
            </a:pPr>
            <a:r>
              <a:rPr lang="en-US"/>
              <a:t>“Internet Attacks Grow </a:t>
            </a:r>
          </a:p>
          <a:p>
            <a:pPr marL="457200" lvl="3"/>
            <a:r>
              <a:rPr lang="en-US"/>
              <a:t>  More Potent”, NY Times, </a:t>
            </a:r>
          </a:p>
          <a:p>
            <a:pPr marL="457200" lvl="3"/>
            <a:r>
              <a:rPr lang="en-US"/>
              <a:t>  Nov 9, 2008</a:t>
            </a:r>
          </a:p>
          <a:p>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19" name="Slide Number Placeholder 53"/>
          <p:cNvSpPr>
            <a:spLocks noGrp="1"/>
          </p:cNvSpPr>
          <p:nvPr>
            <p:ph type="sldNum" sz="quarter" idx="12"/>
          </p:nvPr>
        </p:nvSpPr>
        <p:spPr>
          <a:noFill/>
        </p:spPr>
        <p:txBody>
          <a:bodyPr/>
          <a:lstStyle/>
          <a:p>
            <a:fld id="{C698A7C9-0DAE-5D4D-975E-114D8F668EF1}" type="slidenum">
              <a:rPr lang="en-US"/>
              <a:pPr/>
              <a:t>43</a:t>
            </a:fld>
            <a:endParaRPr lang="en-US"/>
          </a:p>
        </p:txBody>
      </p:sp>
      <p:sp>
        <p:nvSpPr>
          <p:cNvPr id="7170" name="Title 44"/>
          <p:cNvSpPr>
            <a:spLocks noGrp="1"/>
          </p:cNvSpPr>
          <p:nvPr>
            <p:ph type="title" idx="4294967295"/>
          </p:nvPr>
        </p:nvSpPr>
        <p:spPr>
          <a:xfrm>
            <a:off x="990600" y="228600"/>
            <a:ext cx="8153400" cy="990600"/>
          </a:xfrm>
        </p:spPr>
        <p:txBody>
          <a:bodyPr/>
          <a:lstStyle/>
          <a:p>
            <a:pPr eaLnBrk="1" hangingPunct="1"/>
            <a:r>
              <a:rPr lang="en-US" sz="2800">
                <a:ea typeface="MS PGothic" pitchFamily="34" charset="-128"/>
                <a:cs typeface="MS PGothic" pitchFamily="34" charset="-128"/>
              </a:rPr>
              <a:t>PBS implementation structure</a:t>
            </a:r>
            <a:endParaRPr lang="en-US" sz="2800"/>
          </a:p>
        </p:txBody>
      </p:sp>
      <p:sp>
        <p:nvSpPr>
          <p:cNvPr id="7171" name="Slide Number Placeholder 3"/>
          <p:cNvSpPr txBox="1">
            <a:spLocks noGrp="1"/>
          </p:cNvSpPr>
          <p:nvPr/>
        </p:nvSpPr>
        <p:spPr bwMode="auto">
          <a:xfrm>
            <a:off x="6553200" y="6245225"/>
            <a:ext cx="2133600" cy="476250"/>
          </a:xfrm>
          <a:prstGeom prst="rect">
            <a:avLst/>
          </a:prstGeom>
          <a:noFill/>
          <a:ln w="9525">
            <a:noFill/>
            <a:miter lim="800000"/>
            <a:headEnd/>
            <a:tailEnd/>
          </a:ln>
        </p:spPr>
        <p:txBody>
          <a:bodyPr>
            <a:prstTxWarp prst="textNoShape">
              <a:avLst/>
            </a:prstTxWarp>
          </a:bodyPr>
          <a:lstStyle/>
          <a:p>
            <a:pPr algn="r"/>
            <a:fld id="{2C7A74B9-D60F-C548-89E8-E5806D9A69DC}" type="slidenum">
              <a:rPr lang="en-US" sz="1400"/>
              <a:pPr algn="r"/>
              <a:t>43</a:t>
            </a:fld>
            <a:endParaRPr lang="en-US" sz="1400"/>
          </a:p>
        </p:txBody>
      </p:sp>
      <p:sp>
        <p:nvSpPr>
          <p:cNvPr id="5" name="Rectangle 4"/>
          <p:cNvSpPr>
            <a:spLocks noChangeArrowheads="1"/>
          </p:cNvSpPr>
          <p:nvPr/>
        </p:nvSpPr>
        <p:spPr bwMode="auto">
          <a:xfrm>
            <a:off x="5686425" y="1371600"/>
            <a:ext cx="1476375" cy="243840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nchor="ctr">
            <a:prstTxWarp prst="textNoShape">
              <a:avLst/>
            </a:prstTxWarp>
          </a:bodyPr>
          <a:lstStyle/>
          <a:p>
            <a:pPr algn="ctr"/>
            <a:endParaRPr lang="de-DE" sz="1400">
              <a:solidFill>
                <a:srgbClr val="FFFFFF"/>
              </a:solidFill>
              <a:ea typeface="MS PGothic" pitchFamily="34" charset="-128"/>
              <a:cs typeface="MS PGothic" pitchFamily="34" charset="-128"/>
            </a:endParaRPr>
          </a:p>
        </p:txBody>
      </p:sp>
      <p:cxnSp>
        <p:nvCxnSpPr>
          <p:cNvPr id="7173" name="Straight Arrow Connector 6"/>
          <p:cNvCxnSpPr>
            <a:cxnSpLocks noChangeShapeType="1"/>
          </p:cNvCxnSpPr>
          <p:nvPr/>
        </p:nvCxnSpPr>
        <p:spPr bwMode="auto">
          <a:xfrm flipH="1">
            <a:off x="3427413" y="3733800"/>
            <a:ext cx="1587" cy="533400"/>
          </a:xfrm>
          <a:prstGeom prst="straightConnector1">
            <a:avLst/>
          </a:prstGeom>
          <a:noFill/>
          <a:ln w="9525">
            <a:solidFill>
              <a:srgbClr val="000000"/>
            </a:solidFill>
            <a:prstDash val="lgDashDotDot"/>
            <a:round/>
            <a:headEnd type="arrow" w="med" len="med"/>
            <a:tailEnd type="arrow" w="med" len="med"/>
          </a:ln>
        </p:spPr>
      </p:cxnSp>
      <p:grpSp>
        <p:nvGrpSpPr>
          <p:cNvPr id="2" name="Gruppieren 55"/>
          <p:cNvGrpSpPr>
            <a:grpSpLocks/>
          </p:cNvGrpSpPr>
          <p:nvPr/>
        </p:nvGrpSpPr>
        <p:grpSpPr bwMode="auto">
          <a:xfrm>
            <a:off x="184150" y="3657600"/>
            <a:ext cx="8224838" cy="609600"/>
            <a:chOff x="233361" y="4275138"/>
            <a:chExt cx="8224839" cy="609599"/>
          </a:xfrm>
        </p:grpSpPr>
        <p:cxnSp>
          <p:nvCxnSpPr>
            <p:cNvPr id="8" name="Straight Connector 7"/>
            <p:cNvCxnSpPr>
              <a:cxnSpLocks noChangeShapeType="1"/>
            </p:cNvCxnSpPr>
            <p:nvPr/>
          </p:nvCxnSpPr>
          <p:spPr bwMode="auto">
            <a:xfrm flipV="1">
              <a:off x="371474" y="4564063"/>
              <a:ext cx="8086726" cy="15875"/>
            </a:xfrm>
            <a:prstGeom prst="line">
              <a:avLst/>
            </a:prstGeom>
            <a:noFill/>
            <a:ln w="25400">
              <a:solidFill>
                <a:schemeClr val="tx1"/>
              </a:solidFill>
              <a:round/>
              <a:headEnd/>
              <a:tailEnd/>
            </a:ln>
            <a:effectLst>
              <a:outerShdw blurRad="63500" dist="20000" dir="5400000" rotWithShape="0">
                <a:srgbClr val="000000">
                  <a:alpha val="37999"/>
                </a:srgbClr>
              </a:outerShdw>
            </a:effectLst>
          </p:spPr>
        </p:cxnSp>
        <p:sp>
          <p:nvSpPr>
            <p:cNvPr id="7221" name="TextBox 14"/>
            <p:cNvSpPr txBox="1">
              <a:spLocks noChangeArrowheads="1"/>
            </p:cNvSpPr>
            <p:nvPr/>
          </p:nvSpPr>
          <p:spPr bwMode="auto">
            <a:xfrm>
              <a:off x="295274" y="4275138"/>
              <a:ext cx="900112" cy="304800"/>
            </a:xfrm>
            <a:prstGeom prst="rect">
              <a:avLst/>
            </a:prstGeom>
            <a:noFill/>
            <a:ln w="9525">
              <a:noFill/>
              <a:miter lim="800000"/>
              <a:headEnd/>
              <a:tailEnd/>
            </a:ln>
          </p:spPr>
          <p:txBody>
            <a:bodyPr wrap="none">
              <a:prstTxWarp prst="textNoShape">
                <a:avLst/>
              </a:prstTxWarp>
              <a:spAutoFit/>
            </a:bodyPr>
            <a:lstStyle/>
            <a:p>
              <a:r>
                <a:rPr lang="en-US" sz="1400">
                  <a:latin typeface="Calibri" charset="0"/>
                </a:rPr>
                <a:t>User level</a:t>
              </a:r>
            </a:p>
          </p:txBody>
        </p:sp>
        <p:sp>
          <p:nvSpPr>
            <p:cNvPr id="7222" name="TextBox 15"/>
            <p:cNvSpPr txBox="1">
              <a:spLocks noChangeArrowheads="1"/>
            </p:cNvSpPr>
            <p:nvPr/>
          </p:nvSpPr>
          <p:spPr bwMode="auto">
            <a:xfrm>
              <a:off x="233361" y="4579938"/>
              <a:ext cx="1031875" cy="304799"/>
            </a:xfrm>
            <a:prstGeom prst="rect">
              <a:avLst/>
            </a:prstGeom>
            <a:noFill/>
            <a:ln w="9525">
              <a:noFill/>
              <a:miter lim="800000"/>
              <a:headEnd/>
              <a:tailEnd/>
            </a:ln>
          </p:spPr>
          <p:txBody>
            <a:bodyPr wrap="none">
              <a:prstTxWarp prst="textNoShape">
                <a:avLst/>
              </a:prstTxWarp>
              <a:spAutoFit/>
            </a:bodyPr>
            <a:lstStyle/>
            <a:p>
              <a:r>
                <a:rPr lang="en-US" sz="1400">
                  <a:latin typeface="Calibri" charset="0"/>
                </a:rPr>
                <a:t>Kernel level</a:t>
              </a:r>
            </a:p>
          </p:txBody>
        </p:sp>
      </p:grpSp>
      <p:sp>
        <p:nvSpPr>
          <p:cNvPr id="7175" name="TextBox 12"/>
          <p:cNvSpPr txBox="1">
            <a:spLocks noChangeArrowheads="1"/>
          </p:cNvSpPr>
          <p:nvPr/>
        </p:nvSpPr>
        <p:spPr bwMode="auto">
          <a:xfrm>
            <a:off x="5686425" y="1371600"/>
            <a:ext cx="1552575" cy="304800"/>
          </a:xfrm>
          <a:prstGeom prst="rect">
            <a:avLst/>
          </a:prstGeom>
          <a:noFill/>
          <a:ln w="9525">
            <a:noFill/>
            <a:miter lim="800000"/>
            <a:headEnd/>
            <a:tailEnd/>
          </a:ln>
        </p:spPr>
        <p:txBody>
          <a:bodyPr>
            <a:prstTxWarp prst="textNoShape">
              <a:avLst/>
            </a:prstTxWarp>
            <a:spAutoFit/>
          </a:bodyPr>
          <a:lstStyle/>
          <a:p>
            <a:r>
              <a:rPr lang="en-US" sz="1400" b="1">
                <a:latin typeface="Calibri" charset="0"/>
              </a:rPr>
              <a:t>On-path signaling</a:t>
            </a:r>
          </a:p>
        </p:txBody>
      </p:sp>
      <p:cxnSp>
        <p:nvCxnSpPr>
          <p:cNvPr id="7176" name="Straight Arrow Connector 11"/>
          <p:cNvCxnSpPr>
            <a:cxnSpLocks noChangeShapeType="1"/>
          </p:cNvCxnSpPr>
          <p:nvPr/>
        </p:nvCxnSpPr>
        <p:spPr bwMode="auto">
          <a:xfrm>
            <a:off x="6400800" y="2514600"/>
            <a:ext cx="0" cy="457200"/>
          </a:xfrm>
          <a:prstGeom prst="straightConnector1">
            <a:avLst/>
          </a:prstGeom>
          <a:noFill/>
          <a:ln w="9525">
            <a:solidFill>
              <a:srgbClr val="000000"/>
            </a:solidFill>
            <a:prstDash val="lgDashDotDot"/>
            <a:round/>
            <a:headEnd type="arrow" w="med" len="med"/>
            <a:tailEnd type="arrow" w="med" len="med"/>
          </a:ln>
        </p:spPr>
      </p:cxnSp>
      <p:cxnSp>
        <p:nvCxnSpPr>
          <p:cNvPr id="13" name="Straight Arrow Connector 12"/>
          <p:cNvCxnSpPr/>
          <p:nvPr/>
        </p:nvCxnSpPr>
        <p:spPr>
          <a:xfrm rot="5400000">
            <a:off x="6112669" y="3961606"/>
            <a:ext cx="609600" cy="1588"/>
          </a:xfrm>
          <a:prstGeom prst="straightConnector1">
            <a:avLst/>
          </a:prstGeom>
          <a:ln>
            <a:prstDash val="lgDashDotDot"/>
            <a:headEnd type="arrow"/>
            <a:tailEnd type="arrow"/>
          </a:ln>
        </p:spPr>
        <p:style>
          <a:lnRef idx="1">
            <a:schemeClr val="dk1"/>
          </a:lnRef>
          <a:fillRef idx="0">
            <a:schemeClr val="dk1"/>
          </a:fillRef>
          <a:effectRef idx="0">
            <a:schemeClr val="dk1"/>
          </a:effectRef>
          <a:fontRef idx="minor">
            <a:schemeClr val="tx1"/>
          </a:fontRef>
        </p:style>
      </p:cxnSp>
      <p:sp>
        <p:nvSpPr>
          <p:cNvPr id="7178" name="Rectangle 4"/>
          <p:cNvSpPr>
            <a:spLocks noChangeArrowheads="1"/>
          </p:cNvSpPr>
          <p:nvPr/>
        </p:nvSpPr>
        <p:spPr bwMode="auto">
          <a:xfrm>
            <a:off x="5884863" y="1790700"/>
            <a:ext cx="1066800" cy="7239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eaLnBrk="0" hangingPunct="0"/>
            <a:r>
              <a:rPr lang="en-US" sz="1400">
                <a:latin typeface="Calibri" charset="0"/>
              </a:rPr>
              <a:t>PBS NSLP</a:t>
            </a:r>
          </a:p>
          <a:p>
            <a:pPr algn="ctr" eaLnBrk="0" hangingPunct="0"/>
            <a:r>
              <a:rPr lang="en-US" sz="1400">
                <a:latin typeface="Calibri" charset="0"/>
              </a:rPr>
              <a:t>Processing</a:t>
            </a:r>
          </a:p>
          <a:p>
            <a:pPr algn="ctr" eaLnBrk="0" hangingPunct="0"/>
            <a:r>
              <a:rPr lang="en-US" sz="1400">
                <a:latin typeface="Calibri" charset="0"/>
              </a:rPr>
              <a:t>(OpenSSL)</a:t>
            </a:r>
          </a:p>
        </p:txBody>
      </p:sp>
      <p:sp>
        <p:nvSpPr>
          <p:cNvPr id="7179" name="Rectangle 9"/>
          <p:cNvSpPr>
            <a:spLocks noChangeArrowheads="1"/>
          </p:cNvSpPr>
          <p:nvPr/>
        </p:nvSpPr>
        <p:spPr bwMode="auto">
          <a:xfrm>
            <a:off x="5876925" y="3025775"/>
            <a:ext cx="1047750" cy="59055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eaLnBrk="0" hangingPunct="0"/>
            <a:r>
              <a:rPr lang="en-US" sz="1400">
                <a:latin typeface="Calibri" charset="0"/>
              </a:rPr>
              <a:t>NTLP (GIST)</a:t>
            </a:r>
          </a:p>
          <a:p>
            <a:pPr algn="ctr" eaLnBrk="0" hangingPunct="0"/>
            <a:r>
              <a:rPr lang="en-US" sz="1400">
                <a:latin typeface="Calibri" charset="0"/>
              </a:rPr>
              <a:t>Processing</a:t>
            </a:r>
          </a:p>
        </p:txBody>
      </p:sp>
      <p:sp>
        <p:nvSpPr>
          <p:cNvPr id="7180" name="Rectangle 9"/>
          <p:cNvSpPr>
            <a:spLocks noChangeArrowheads="1"/>
          </p:cNvSpPr>
          <p:nvPr/>
        </p:nvSpPr>
        <p:spPr bwMode="auto">
          <a:xfrm>
            <a:off x="5656263" y="4267200"/>
            <a:ext cx="1371600" cy="6858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eaLnBrk="0" hangingPunct="0"/>
            <a:r>
              <a:rPr lang="en-US" sz="1400">
                <a:latin typeface="Calibri" charset="0"/>
              </a:rPr>
              <a:t>Linux kernel </a:t>
            </a:r>
          </a:p>
          <a:p>
            <a:pPr algn="ctr" eaLnBrk="0" hangingPunct="0"/>
            <a:r>
              <a:rPr lang="en-US" sz="1400">
                <a:latin typeface="Calibri" charset="0"/>
              </a:rPr>
              <a:t>routing table</a:t>
            </a:r>
          </a:p>
          <a:p>
            <a:pPr algn="ctr" eaLnBrk="0" hangingPunct="0"/>
            <a:r>
              <a:rPr lang="en-US" sz="1400">
                <a:latin typeface="Calibri" charset="0"/>
              </a:rPr>
              <a:t>(route)</a:t>
            </a:r>
          </a:p>
        </p:txBody>
      </p:sp>
      <p:sp>
        <p:nvSpPr>
          <p:cNvPr id="7181" name="Rectangle 9"/>
          <p:cNvSpPr>
            <a:spLocks noChangeArrowheads="1"/>
          </p:cNvSpPr>
          <p:nvPr/>
        </p:nvSpPr>
        <p:spPr bwMode="auto">
          <a:xfrm>
            <a:off x="2455863" y="4267200"/>
            <a:ext cx="2057400" cy="6096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eaLnBrk="0" hangingPunct="0"/>
            <a:r>
              <a:rPr lang="en-US" sz="1400">
                <a:latin typeface="Calibri" charset="0"/>
              </a:rPr>
              <a:t>Netfilter IP packet filtering</a:t>
            </a:r>
          </a:p>
          <a:p>
            <a:pPr algn="ctr" eaLnBrk="0" hangingPunct="0"/>
            <a:r>
              <a:rPr lang="en-US" sz="1400">
                <a:latin typeface="Calibri" charset="0"/>
              </a:rPr>
              <a:t>(iptables)</a:t>
            </a:r>
          </a:p>
        </p:txBody>
      </p:sp>
      <p:cxnSp>
        <p:nvCxnSpPr>
          <p:cNvPr id="19" name="Straight Arrow Connector 18"/>
          <p:cNvCxnSpPr>
            <a:cxnSpLocks noChangeShapeType="1"/>
          </p:cNvCxnSpPr>
          <p:nvPr/>
        </p:nvCxnSpPr>
        <p:spPr bwMode="auto">
          <a:xfrm rot="10800000">
            <a:off x="703263" y="4418013"/>
            <a:ext cx="590550" cy="1587"/>
          </a:xfrm>
          <a:prstGeom prst="straightConnector1">
            <a:avLst/>
          </a:prstGeom>
          <a:noFill/>
          <a:ln w="25400">
            <a:solidFill>
              <a:schemeClr val="hlink"/>
            </a:solidFill>
            <a:prstDash val="sysDash"/>
            <a:round/>
            <a:headEnd type="arrow" w="med" len="med"/>
            <a:tailEnd/>
          </a:ln>
          <a:effectLst>
            <a:outerShdw dist="20000" dir="5400000" rotWithShape="0">
              <a:srgbClr val="808080">
                <a:alpha val="37999"/>
              </a:srgbClr>
            </a:outerShdw>
          </a:effectLst>
        </p:spPr>
      </p:cxnSp>
      <p:cxnSp>
        <p:nvCxnSpPr>
          <p:cNvPr id="20" name="Straight Arrow Connector 19"/>
          <p:cNvCxnSpPr>
            <a:cxnSpLocks noChangeShapeType="1"/>
          </p:cNvCxnSpPr>
          <p:nvPr/>
        </p:nvCxnSpPr>
        <p:spPr bwMode="auto">
          <a:xfrm>
            <a:off x="703263" y="4648200"/>
            <a:ext cx="592137" cy="1588"/>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cxnSp>
        <p:nvCxnSpPr>
          <p:cNvPr id="21" name="Straight Arrow Connector 20"/>
          <p:cNvCxnSpPr>
            <a:cxnSpLocks noChangeShapeType="1"/>
          </p:cNvCxnSpPr>
          <p:nvPr/>
        </p:nvCxnSpPr>
        <p:spPr bwMode="auto">
          <a:xfrm>
            <a:off x="4513263" y="4648200"/>
            <a:ext cx="1143000" cy="1588"/>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cxnSp>
        <p:nvCxnSpPr>
          <p:cNvPr id="22" name="Straight Arrow Connector 21"/>
          <p:cNvCxnSpPr>
            <a:cxnSpLocks noChangeShapeType="1"/>
          </p:cNvCxnSpPr>
          <p:nvPr/>
        </p:nvCxnSpPr>
        <p:spPr bwMode="auto">
          <a:xfrm flipH="1" flipV="1">
            <a:off x="4513263" y="4418013"/>
            <a:ext cx="1143000" cy="1587"/>
          </a:xfrm>
          <a:prstGeom prst="straightConnector1">
            <a:avLst/>
          </a:prstGeom>
          <a:noFill/>
          <a:ln w="25400">
            <a:solidFill>
              <a:schemeClr val="hlink"/>
            </a:solidFill>
            <a:prstDash val="sysDash"/>
            <a:round/>
            <a:headEnd type="arrow" w="med" len="med"/>
            <a:tailEnd/>
          </a:ln>
          <a:effectLst>
            <a:outerShdw dist="20000" dir="5400000" rotWithShape="0">
              <a:srgbClr val="808080">
                <a:alpha val="37999"/>
              </a:srgbClr>
            </a:outerShdw>
          </a:effectLst>
        </p:spPr>
      </p:cxnSp>
      <p:cxnSp>
        <p:nvCxnSpPr>
          <p:cNvPr id="23" name="Straight Arrow Connector 22"/>
          <p:cNvCxnSpPr>
            <a:cxnSpLocks noChangeShapeType="1"/>
          </p:cNvCxnSpPr>
          <p:nvPr/>
        </p:nvCxnSpPr>
        <p:spPr bwMode="auto">
          <a:xfrm rot="10800000">
            <a:off x="8170863" y="4419600"/>
            <a:ext cx="439737" cy="1588"/>
          </a:xfrm>
          <a:prstGeom prst="straightConnector1">
            <a:avLst/>
          </a:prstGeom>
          <a:noFill/>
          <a:ln w="25400">
            <a:solidFill>
              <a:schemeClr val="hlink"/>
            </a:solidFill>
            <a:prstDash val="sysDash"/>
            <a:round/>
            <a:headEnd type="arrow" w="med" len="med"/>
            <a:tailEnd/>
          </a:ln>
          <a:effectLst>
            <a:outerShdw dist="20000" dir="5400000" rotWithShape="0">
              <a:srgbClr val="808080">
                <a:alpha val="37999"/>
              </a:srgbClr>
            </a:outerShdw>
          </a:effectLst>
        </p:spPr>
      </p:cxnSp>
      <p:cxnSp>
        <p:nvCxnSpPr>
          <p:cNvPr id="24" name="Straight Arrow Connector 23"/>
          <p:cNvCxnSpPr>
            <a:cxnSpLocks noChangeShapeType="1"/>
          </p:cNvCxnSpPr>
          <p:nvPr/>
        </p:nvCxnSpPr>
        <p:spPr bwMode="auto">
          <a:xfrm>
            <a:off x="8170863" y="4648200"/>
            <a:ext cx="439737" cy="1588"/>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cxnSp>
        <p:nvCxnSpPr>
          <p:cNvPr id="25" name="Straight Arrow Connector 24"/>
          <p:cNvCxnSpPr>
            <a:cxnSpLocks noChangeShapeType="1"/>
          </p:cNvCxnSpPr>
          <p:nvPr/>
        </p:nvCxnSpPr>
        <p:spPr bwMode="auto">
          <a:xfrm rot="5400000">
            <a:off x="5805488" y="3919538"/>
            <a:ext cx="576262" cy="4762"/>
          </a:xfrm>
          <a:prstGeom prst="straightConnector1">
            <a:avLst/>
          </a:prstGeom>
          <a:noFill/>
          <a:ln w="25400">
            <a:solidFill>
              <a:schemeClr val="hlink"/>
            </a:solidFill>
            <a:prstDash val="sysDash"/>
            <a:round/>
            <a:headEnd type="arrow" w="med" len="med"/>
            <a:tailEnd/>
          </a:ln>
          <a:effectLst>
            <a:outerShdw dist="20000" dir="5400000" rotWithShape="0">
              <a:srgbClr val="808080">
                <a:alpha val="37999"/>
              </a:srgbClr>
            </a:outerShdw>
          </a:effectLst>
        </p:spPr>
      </p:cxnSp>
      <p:cxnSp>
        <p:nvCxnSpPr>
          <p:cNvPr id="26" name="Straight Arrow Connector 25"/>
          <p:cNvCxnSpPr>
            <a:cxnSpLocks noChangeShapeType="1"/>
          </p:cNvCxnSpPr>
          <p:nvPr/>
        </p:nvCxnSpPr>
        <p:spPr bwMode="auto">
          <a:xfrm>
            <a:off x="6113463" y="2514600"/>
            <a:ext cx="1587" cy="533400"/>
          </a:xfrm>
          <a:prstGeom prst="straightConnector1">
            <a:avLst/>
          </a:prstGeom>
          <a:noFill/>
          <a:ln w="25400">
            <a:solidFill>
              <a:schemeClr val="hlink"/>
            </a:solidFill>
            <a:prstDash val="sysDash"/>
            <a:round/>
            <a:headEnd type="arrow" w="med" len="med"/>
            <a:tailEnd/>
          </a:ln>
          <a:effectLst>
            <a:outerShdw dist="20000" dir="5400000" rotWithShape="0">
              <a:srgbClr val="808080">
                <a:alpha val="37999"/>
              </a:srgbClr>
            </a:outerShdw>
          </a:effectLst>
        </p:spPr>
      </p:cxnSp>
      <p:cxnSp>
        <p:nvCxnSpPr>
          <p:cNvPr id="27" name="Straight Arrow Connector 26"/>
          <p:cNvCxnSpPr>
            <a:cxnSpLocks noChangeShapeType="1"/>
          </p:cNvCxnSpPr>
          <p:nvPr/>
        </p:nvCxnSpPr>
        <p:spPr bwMode="auto">
          <a:xfrm flipV="1">
            <a:off x="6723063" y="2514600"/>
            <a:ext cx="0" cy="473075"/>
          </a:xfrm>
          <a:prstGeom prst="straightConnector1">
            <a:avLst/>
          </a:prstGeom>
          <a:noFill/>
          <a:ln w="25400">
            <a:solidFill>
              <a:schemeClr val="hlink"/>
            </a:solidFill>
            <a:prstDash val="sysDash"/>
            <a:round/>
            <a:headEnd type="arrow" w="med" len="med"/>
            <a:tailEnd/>
          </a:ln>
          <a:effectLst>
            <a:outerShdw dist="20000" dir="5400000" rotWithShape="0">
              <a:srgbClr val="808080">
                <a:alpha val="37999"/>
              </a:srgbClr>
            </a:outerShdw>
          </a:effectLst>
        </p:spPr>
      </p:cxnSp>
      <p:cxnSp>
        <p:nvCxnSpPr>
          <p:cNvPr id="28" name="Straight Arrow Connector 27"/>
          <p:cNvCxnSpPr>
            <a:cxnSpLocks noChangeShapeType="1"/>
          </p:cNvCxnSpPr>
          <p:nvPr/>
        </p:nvCxnSpPr>
        <p:spPr bwMode="auto">
          <a:xfrm flipV="1">
            <a:off x="6705600" y="3657600"/>
            <a:ext cx="0" cy="609600"/>
          </a:xfrm>
          <a:prstGeom prst="straightConnector1">
            <a:avLst/>
          </a:prstGeom>
          <a:noFill/>
          <a:ln w="25400">
            <a:solidFill>
              <a:schemeClr val="hlink"/>
            </a:solidFill>
            <a:prstDash val="sysDash"/>
            <a:round/>
            <a:headEnd type="arrow" w="med" len="med"/>
            <a:tailEnd/>
          </a:ln>
          <a:effectLst>
            <a:outerShdw dist="20000" dir="5400000" rotWithShape="0">
              <a:srgbClr val="808080">
                <a:alpha val="37999"/>
              </a:srgbClr>
            </a:outerShdw>
          </a:effectLst>
        </p:spPr>
      </p:cxnSp>
      <p:sp>
        <p:nvSpPr>
          <p:cNvPr id="7192" name="Text Box 23"/>
          <p:cNvSpPr txBox="1">
            <a:spLocks noChangeArrowheads="1"/>
          </p:cNvSpPr>
          <p:nvPr/>
        </p:nvSpPr>
        <p:spPr bwMode="auto">
          <a:xfrm>
            <a:off x="6443663" y="5410200"/>
            <a:ext cx="2047875" cy="304800"/>
          </a:xfrm>
          <a:prstGeom prst="rect">
            <a:avLst/>
          </a:prstGeom>
          <a:noFill/>
          <a:ln w="9525">
            <a:noFill/>
            <a:miter lim="800000"/>
            <a:headEnd/>
            <a:tailEnd/>
          </a:ln>
        </p:spPr>
        <p:txBody>
          <a:bodyPr wrap="none">
            <a:prstTxWarp prst="textNoShape">
              <a:avLst/>
            </a:prstTxWarp>
            <a:spAutoFit/>
          </a:bodyPr>
          <a:lstStyle/>
          <a:p>
            <a:pPr eaLnBrk="0" hangingPunct="0"/>
            <a:r>
              <a:rPr lang="en-US" sz="1400">
                <a:latin typeface="Calibri" charset="0"/>
              </a:rPr>
              <a:t>Control and configuration</a:t>
            </a:r>
          </a:p>
        </p:txBody>
      </p:sp>
      <p:cxnSp>
        <p:nvCxnSpPr>
          <p:cNvPr id="30" name="Straight Arrow Connector 29"/>
          <p:cNvCxnSpPr>
            <a:cxnSpLocks noChangeShapeType="1"/>
          </p:cNvCxnSpPr>
          <p:nvPr/>
        </p:nvCxnSpPr>
        <p:spPr bwMode="auto">
          <a:xfrm>
            <a:off x="5675313" y="5562600"/>
            <a:ext cx="742950" cy="1588"/>
          </a:xfrm>
          <a:prstGeom prst="straightConnector1">
            <a:avLst/>
          </a:prstGeom>
          <a:noFill/>
          <a:ln w="12700">
            <a:solidFill>
              <a:schemeClr val="tx1"/>
            </a:solidFill>
            <a:prstDash val="lgDashDotDot"/>
            <a:round/>
            <a:headEnd type="arrow" w="med" len="med"/>
            <a:tailEnd type="arrow" w="med" len="med"/>
          </a:ln>
          <a:effectLst>
            <a:outerShdw dist="20000" dir="5400000" rotWithShape="0">
              <a:srgbClr val="808080">
                <a:alpha val="37999"/>
              </a:srgbClr>
            </a:outerShdw>
          </a:effectLst>
        </p:spPr>
      </p:cxnSp>
      <p:cxnSp>
        <p:nvCxnSpPr>
          <p:cNvPr id="31" name="Straight Arrow Connector 30"/>
          <p:cNvCxnSpPr>
            <a:cxnSpLocks noChangeShapeType="1"/>
          </p:cNvCxnSpPr>
          <p:nvPr/>
        </p:nvCxnSpPr>
        <p:spPr bwMode="auto">
          <a:xfrm>
            <a:off x="3992563" y="5562600"/>
            <a:ext cx="749300" cy="1588"/>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cxnSp>
        <p:nvCxnSpPr>
          <p:cNvPr id="32" name="Straight Arrow Connector 31"/>
          <p:cNvCxnSpPr>
            <a:cxnSpLocks noChangeShapeType="1"/>
          </p:cNvCxnSpPr>
          <p:nvPr/>
        </p:nvCxnSpPr>
        <p:spPr bwMode="auto">
          <a:xfrm>
            <a:off x="2151063" y="5562600"/>
            <a:ext cx="742950" cy="1588"/>
          </a:xfrm>
          <a:prstGeom prst="straightConnector1">
            <a:avLst/>
          </a:prstGeom>
          <a:noFill/>
          <a:ln w="25400">
            <a:solidFill>
              <a:schemeClr val="hlink"/>
            </a:solidFill>
            <a:prstDash val="sysDash"/>
            <a:round/>
            <a:headEnd/>
            <a:tailEnd type="arrow" w="med" len="med"/>
          </a:ln>
          <a:effectLst>
            <a:outerShdw dist="20000" dir="5400000" rotWithShape="0">
              <a:srgbClr val="808080">
                <a:alpha val="37999"/>
              </a:srgbClr>
            </a:outerShdw>
          </a:effectLst>
        </p:spPr>
      </p:cxnSp>
      <p:sp>
        <p:nvSpPr>
          <p:cNvPr id="7196" name="TextBox 57"/>
          <p:cNvSpPr txBox="1">
            <a:spLocks noChangeArrowheads="1"/>
          </p:cNvSpPr>
          <p:nvPr/>
        </p:nvSpPr>
        <p:spPr bwMode="auto">
          <a:xfrm>
            <a:off x="4737100" y="5410200"/>
            <a:ext cx="1147763" cy="304800"/>
          </a:xfrm>
          <a:prstGeom prst="rect">
            <a:avLst/>
          </a:prstGeom>
          <a:noFill/>
          <a:ln w="9525">
            <a:noFill/>
            <a:miter lim="800000"/>
            <a:headEnd/>
            <a:tailEnd/>
          </a:ln>
        </p:spPr>
        <p:txBody>
          <a:bodyPr>
            <a:prstTxWarp prst="textNoShape">
              <a:avLst/>
            </a:prstTxWarp>
            <a:spAutoFit/>
          </a:bodyPr>
          <a:lstStyle/>
          <a:p>
            <a:r>
              <a:rPr lang="en-US" sz="1400">
                <a:latin typeface="Calibri" charset="0"/>
              </a:rPr>
              <a:t>Data flow</a:t>
            </a:r>
          </a:p>
        </p:txBody>
      </p:sp>
      <p:sp>
        <p:nvSpPr>
          <p:cNvPr id="7197" name="TextBox 57"/>
          <p:cNvSpPr txBox="1">
            <a:spLocks noChangeArrowheads="1"/>
          </p:cNvSpPr>
          <p:nvPr/>
        </p:nvSpPr>
        <p:spPr bwMode="auto">
          <a:xfrm>
            <a:off x="2913063" y="5410200"/>
            <a:ext cx="1136650" cy="304800"/>
          </a:xfrm>
          <a:prstGeom prst="rect">
            <a:avLst/>
          </a:prstGeom>
          <a:noFill/>
          <a:ln w="9525">
            <a:noFill/>
            <a:miter lim="800000"/>
            <a:headEnd/>
            <a:tailEnd/>
          </a:ln>
        </p:spPr>
        <p:txBody>
          <a:bodyPr>
            <a:prstTxWarp prst="textNoShape">
              <a:avLst/>
            </a:prstTxWarp>
            <a:spAutoFit/>
          </a:bodyPr>
          <a:lstStyle/>
          <a:p>
            <a:r>
              <a:rPr lang="en-US" sz="1400">
                <a:latin typeface="Calibri" charset="0"/>
              </a:rPr>
              <a:t>Signal flow</a:t>
            </a:r>
          </a:p>
        </p:txBody>
      </p:sp>
      <p:sp>
        <p:nvSpPr>
          <p:cNvPr id="7198" name="Rectangle 9"/>
          <p:cNvSpPr>
            <a:spLocks noChangeArrowheads="1"/>
          </p:cNvSpPr>
          <p:nvPr/>
        </p:nvSpPr>
        <p:spPr bwMode="auto">
          <a:xfrm>
            <a:off x="1371600" y="1905000"/>
            <a:ext cx="3048000" cy="5334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eaLnBrk="0" hangingPunct="0"/>
            <a:r>
              <a:rPr lang="en-US" sz="1400">
                <a:latin typeface="Calibri" charset="0"/>
              </a:rPr>
              <a:t>State table: permission state, IPsec state</a:t>
            </a:r>
          </a:p>
          <a:p>
            <a:pPr algn="ctr" eaLnBrk="0" hangingPunct="0"/>
            <a:r>
              <a:rPr lang="en-US" sz="1400">
                <a:latin typeface="Calibri" charset="0"/>
              </a:rPr>
              <a:t>(Hashtable)</a:t>
            </a:r>
          </a:p>
        </p:txBody>
      </p:sp>
      <p:sp>
        <p:nvSpPr>
          <p:cNvPr id="7199" name="Rectangle 4"/>
          <p:cNvSpPr>
            <a:spLocks noChangeArrowheads="1"/>
          </p:cNvSpPr>
          <p:nvPr/>
        </p:nvSpPr>
        <p:spPr bwMode="auto">
          <a:xfrm>
            <a:off x="1524000" y="3048000"/>
            <a:ext cx="3124200" cy="6858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eaLnBrk="0" hangingPunct="0"/>
            <a:r>
              <a:rPr lang="en-US" sz="1400">
                <a:latin typeface="Calibri" charset="0"/>
              </a:rPr>
              <a:t>Userspace IPsec module</a:t>
            </a:r>
          </a:p>
          <a:p>
            <a:pPr algn="ctr" eaLnBrk="0" hangingPunct="0"/>
            <a:r>
              <a:rPr lang="en-US" sz="1400">
                <a:latin typeface="Calibri" charset="0"/>
              </a:rPr>
              <a:t>(netfilter queue module, libiptc, OpenSSL)</a:t>
            </a:r>
          </a:p>
        </p:txBody>
      </p:sp>
      <p:sp>
        <p:nvSpPr>
          <p:cNvPr id="7200" name="Rectangle 4"/>
          <p:cNvSpPr>
            <a:spLocks noChangeArrowheads="1"/>
          </p:cNvSpPr>
          <p:nvPr/>
        </p:nvSpPr>
        <p:spPr bwMode="auto">
          <a:xfrm>
            <a:off x="1312863" y="4267200"/>
            <a:ext cx="762000" cy="6096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eaLnBrk="0" hangingPunct="0"/>
            <a:r>
              <a:rPr lang="en-US" sz="1400">
                <a:latin typeface="Calibri" charset="0"/>
              </a:rPr>
              <a:t>Network</a:t>
            </a:r>
          </a:p>
          <a:p>
            <a:pPr algn="ctr" eaLnBrk="0" hangingPunct="0"/>
            <a:r>
              <a:rPr lang="en-US" sz="1400">
                <a:latin typeface="Calibri" charset="0"/>
              </a:rPr>
              <a:t>device</a:t>
            </a:r>
          </a:p>
        </p:txBody>
      </p:sp>
      <p:cxnSp>
        <p:nvCxnSpPr>
          <p:cNvPr id="7201" name="Straight Arrow Connector 74"/>
          <p:cNvCxnSpPr>
            <a:cxnSpLocks noChangeShapeType="1"/>
          </p:cNvCxnSpPr>
          <p:nvPr/>
        </p:nvCxnSpPr>
        <p:spPr bwMode="auto">
          <a:xfrm flipH="1">
            <a:off x="4419600" y="2133600"/>
            <a:ext cx="1447800" cy="1588"/>
          </a:xfrm>
          <a:prstGeom prst="straightConnector1">
            <a:avLst/>
          </a:prstGeom>
          <a:noFill/>
          <a:ln w="9525">
            <a:solidFill>
              <a:srgbClr val="000000"/>
            </a:solidFill>
            <a:prstDash val="lgDashDotDot"/>
            <a:round/>
            <a:headEnd type="arrow" w="med" len="med"/>
            <a:tailEnd type="arrow" w="med" len="med"/>
          </a:ln>
        </p:spPr>
      </p:cxnSp>
      <p:sp>
        <p:nvSpPr>
          <p:cNvPr id="7202" name="Rectangle 4"/>
          <p:cNvSpPr>
            <a:spLocks noChangeArrowheads="1"/>
          </p:cNvSpPr>
          <p:nvPr/>
        </p:nvSpPr>
        <p:spPr bwMode="auto">
          <a:xfrm>
            <a:off x="7408863" y="4267200"/>
            <a:ext cx="762000" cy="6096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eaLnBrk="0" hangingPunct="0"/>
            <a:r>
              <a:rPr lang="en-US" sz="1400">
                <a:latin typeface="Calibri" charset="0"/>
              </a:rPr>
              <a:t>Network</a:t>
            </a:r>
          </a:p>
          <a:p>
            <a:pPr algn="ctr" eaLnBrk="0" hangingPunct="0"/>
            <a:r>
              <a:rPr lang="en-US" sz="1400">
                <a:latin typeface="Calibri" charset="0"/>
              </a:rPr>
              <a:t>device</a:t>
            </a:r>
          </a:p>
        </p:txBody>
      </p:sp>
      <p:cxnSp>
        <p:nvCxnSpPr>
          <p:cNvPr id="81" name="Straight Arrow Connector 80"/>
          <p:cNvCxnSpPr>
            <a:cxnSpLocks noChangeShapeType="1"/>
          </p:cNvCxnSpPr>
          <p:nvPr/>
        </p:nvCxnSpPr>
        <p:spPr bwMode="auto">
          <a:xfrm rot="10800000">
            <a:off x="7027863" y="4418013"/>
            <a:ext cx="381000" cy="1587"/>
          </a:xfrm>
          <a:prstGeom prst="straightConnector1">
            <a:avLst/>
          </a:prstGeom>
          <a:noFill/>
          <a:ln w="25400">
            <a:solidFill>
              <a:schemeClr val="hlink"/>
            </a:solidFill>
            <a:prstDash val="sysDash"/>
            <a:round/>
            <a:headEnd type="arrow" w="med" len="med"/>
            <a:tailEnd/>
          </a:ln>
          <a:effectLst>
            <a:outerShdw dist="20000" dir="5400000" rotWithShape="0">
              <a:srgbClr val="808080">
                <a:alpha val="37999"/>
              </a:srgbClr>
            </a:outerShdw>
          </a:effectLst>
        </p:spPr>
      </p:cxnSp>
      <p:cxnSp>
        <p:nvCxnSpPr>
          <p:cNvPr id="88" name="Straight Arrow Connector 87"/>
          <p:cNvCxnSpPr>
            <a:cxnSpLocks noChangeShapeType="1"/>
          </p:cNvCxnSpPr>
          <p:nvPr/>
        </p:nvCxnSpPr>
        <p:spPr bwMode="auto">
          <a:xfrm>
            <a:off x="7027863" y="4648200"/>
            <a:ext cx="381000" cy="1588"/>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cxnSp>
        <p:nvCxnSpPr>
          <p:cNvPr id="93" name="Straight Arrow Connector 92"/>
          <p:cNvCxnSpPr>
            <a:cxnSpLocks noChangeShapeType="1"/>
          </p:cNvCxnSpPr>
          <p:nvPr/>
        </p:nvCxnSpPr>
        <p:spPr bwMode="auto">
          <a:xfrm rot="10800000">
            <a:off x="2074863" y="4418013"/>
            <a:ext cx="381000" cy="1587"/>
          </a:xfrm>
          <a:prstGeom prst="straightConnector1">
            <a:avLst/>
          </a:prstGeom>
          <a:noFill/>
          <a:ln w="25400">
            <a:solidFill>
              <a:schemeClr val="hlink"/>
            </a:solidFill>
            <a:prstDash val="sysDash"/>
            <a:round/>
            <a:headEnd type="arrow" w="med" len="med"/>
            <a:tailEnd/>
          </a:ln>
          <a:effectLst>
            <a:outerShdw dist="20000" dir="5400000" rotWithShape="0">
              <a:srgbClr val="808080">
                <a:alpha val="37999"/>
              </a:srgbClr>
            </a:outerShdw>
          </a:effectLst>
        </p:spPr>
      </p:cxnSp>
      <p:cxnSp>
        <p:nvCxnSpPr>
          <p:cNvPr id="94" name="Straight Arrow Connector 93"/>
          <p:cNvCxnSpPr>
            <a:cxnSpLocks noChangeShapeType="1"/>
          </p:cNvCxnSpPr>
          <p:nvPr/>
        </p:nvCxnSpPr>
        <p:spPr bwMode="auto">
          <a:xfrm>
            <a:off x="2074863" y="4648200"/>
            <a:ext cx="381000" cy="1588"/>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cxnSp>
        <p:nvCxnSpPr>
          <p:cNvPr id="7207" name="Straight Arrow Connector 103"/>
          <p:cNvCxnSpPr>
            <a:cxnSpLocks noChangeShapeType="1"/>
          </p:cNvCxnSpPr>
          <p:nvPr/>
        </p:nvCxnSpPr>
        <p:spPr bwMode="auto">
          <a:xfrm>
            <a:off x="3124200" y="2438400"/>
            <a:ext cx="1588" cy="609600"/>
          </a:xfrm>
          <a:prstGeom prst="straightConnector1">
            <a:avLst/>
          </a:prstGeom>
          <a:noFill/>
          <a:ln w="9525">
            <a:solidFill>
              <a:srgbClr val="000000"/>
            </a:solidFill>
            <a:prstDash val="lgDashDotDot"/>
            <a:round/>
            <a:headEnd type="arrow" w="med" len="med"/>
            <a:tailEnd type="arrow" w="med" len="med"/>
          </a:ln>
        </p:spPr>
      </p:cxnSp>
      <p:cxnSp>
        <p:nvCxnSpPr>
          <p:cNvPr id="113" name="Straight Arrow Connector 112"/>
          <p:cNvCxnSpPr>
            <a:cxnSpLocks noChangeShapeType="1"/>
          </p:cNvCxnSpPr>
          <p:nvPr/>
        </p:nvCxnSpPr>
        <p:spPr bwMode="auto">
          <a:xfrm flipV="1">
            <a:off x="2895600" y="3733800"/>
            <a:ext cx="3175" cy="533400"/>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cxnSp>
        <p:nvCxnSpPr>
          <p:cNvPr id="115" name="Straight Arrow Connector 114"/>
          <p:cNvCxnSpPr>
            <a:cxnSpLocks noChangeShapeType="1"/>
          </p:cNvCxnSpPr>
          <p:nvPr/>
        </p:nvCxnSpPr>
        <p:spPr bwMode="auto">
          <a:xfrm>
            <a:off x="3886200" y="3733800"/>
            <a:ext cx="0" cy="533400"/>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sp>
        <p:nvSpPr>
          <p:cNvPr id="123" name="Rectangle 122"/>
          <p:cNvSpPr>
            <a:spLocks noChangeArrowheads="1"/>
          </p:cNvSpPr>
          <p:nvPr/>
        </p:nvSpPr>
        <p:spPr bwMode="auto">
          <a:xfrm>
            <a:off x="1160463" y="1600200"/>
            <a:ext cx="3716337" cy="990600"/>
          </a:xfrm>
          <a:prstGeom prst="rect">
            <a:avLst/>
          </a:prstGeom>
          <a:noFill/>
          <a:ln>
            <a:headEnd/>
            <a:tailEnd/>
          </a:ln>
        </p:spPr>
        <p:style>
          <a:lnRef idx="2">
            <a:schemeClr val="accent2"/>
          </a:lnRef>
          <a:fillRef idx="1">
            <a:schemeClr val="lt1"/>
          </a:fillRef>
          <a:effectRef idx="0">
            <a:schemeClr val="accent2"/>
          </a:effectRef>
          <a:fontRef idx="minor">
            <a:schemeClr val="dk1"/>
          </a:fontRef>
        </p:style>
        <p:txBody>
          <a:bodyPr anchor="ctr">
            <a:prstTxWarp prst="textNoShape">
              <a:avLst/>
            </a:prstTxWarp>
          </a:bodyPr>
          <a:lstStyle/>
          <a:p>
            <a:pPr algn="ctr"/>
            <a:endParaRPr lang="de-DE" sz="1400">
              <a:solidFill>
                <a:srgbClr val="FFFFFF"/>
              </a:solidFill>
              <a:ea typeface="MS PGothic" pitchFamily="34" charset="-128"/>
              <a:cs typeface="MS PGothic" pitchFamily="34" charset="-128"/>
            </a:endParaRPr>
          </a:p>
        </p:txBody>
      </p:sp>
      <p:sp>
        <p:nvSpPr>
          <p:cNvPr id="7211" name="TextBox 12"/>
          <p:cNvSpPr txBox="1">
            <a:spLocks noChangeArrowheads="1"/>
          </p:cNvSpPr>
          <p:nvPr/>
        </p:nvSpPr>
        <p:spPr bwMode="auto">
          <a:xfrm>
            <a:off x="1160463" y="1600200"/>
            <a:ext cx="1203325" cy="304800"/>
          </a:xfrm>
          <a:prstGeom prst="rect">
            <a:avLst/>
          </a:prstGeom>
          <a:noFill/>
          <a:ln w="9525">
            <a:noFill/>
            <a:miter lim="800000"/>
            <a:headEnd/>
            <a:tailEnd/>
          </a:ln>
        </p:spPr>
        <p:txBody>
          <a:bodyPr wrap="none">
            <a:prstTxWarp prst="textNoShape">
              <a:avLst/>
            </a:prstTxWarp>
            <a:spAutoFit/>
          </a:bodyPr>
          <a:lstStyle/>
          <a:p>
            <a:r>
              <a:rPr lang="en-US" sz="1400" b="1">
                <a:latin typeface="Calibri" charset="0"/>
              </a:rPr>
              <a:t>Authorization</a:t>
            </a:r>
          </a:p>
        </p:txBody>
      </p:sp>
      <p:cxnSp>
        <p:nvCxnSpPr>
          <p:cNvPr id="127" name="Straight Connector 126"/>
          <p:cNvCxnSpPr>
            <a:cxnSpLocks noChangeShapeType="1"/>
          </p:cNvCxnSpPr>
          <p:nvPr/>
        </p:nvCxnSpPr>
        <p:spPr bwMode="auto">
          <a:xfrm>
            <a:off x="1160463" y="2741613"/>
            <a:ext cx="3733800" cy="1587"/>
          </a:xfrm>
          <a:prstGeom prst="line">
            <a:avLst/>
          </a:prstGeom>
          <a:noFill/>
          <a:ln w="25400">
            <a:solidFill>
              <a:srgbClr val="2D2D8A"/>
            </a:solidFill>
            <a:round/>
            <a:headEnd/>
            <a:tailEnd/>
          </a:ln>
          <a:effectLst>
            <a:outerShdw blurRad="63500" dist="20000" dir="5400000" rotWithShape="0">
              <a:srgbClr val="000000">
                <a:alpha val="37999"/>
              </a:srgbClr>
            </a:outerShdw>
          </a:effectLst>
        </p:spPr>
      </p:cxnSp>
      <p:cxnSp>
        <p:nvCxnSpPr>
          <p:cNvPr id="129" name="Straight Connector 128"/>
          <p:cNvCxnSpPr>
            <a:cxnSpLocks noChangeShapeType="1"/>
          </p:cNvCxnSpPr>
          <p:nvPr/>
        </p:nvCxnSpPr>
        <p:spPr bwMode="auto">
          <a:xfrm rot="5400000">
            <a:off x="-22225" y="3924300"/>
            <a:ext cx="2363788" cy="1588"/>
          </a:xfrm>
          <a:prstGeom prst="line">
            <a:avLst/>
          </a:prstGeom>
          <a:noFill/>
          <a:ln w="25400">
            <a:solidFill>
              <a:srgbClr val="2D2D8A"/>
            </a:solidFill>
            <a:round/>
            <a:headEnd/>
            <a:tailEnd/>
          </a:ln>
          <a:effectLst>
            <a:outerShdw blurRad="63500" dist="20000" dir="5400000" rotWithShape="0">
              <a:srgbClr val="000000">
                <a:alpha val="37999"/>
              </a:srgbClr>
            </a:outerShdw>
          </a:effectLst>
        </p:spPr>
      </p:cxnSp>
      <p:cxnSp>
        <p:nvCxnSpPr>
          <p:cNvPr id="132" name="Straight Connector 131"/>
          <p:cNvCxnSpPr>
            <a:cxnSpLocks noChangeShapeType="1"/>
          </p:cNvCxnSpPr>
          <p:nvPr/>
        </p:nvCxnSpPr>
        <p:spPr bwMode="auto">
          <a:xfrm rot="5400000">
            <a:off x="4206875" y="3429000"/>
            <a:ext cx="1373188" cy="1588"/>
          </a:xfrm>
          <a:prstGeom prst="line">
            <a:avLst/>
          </a:prstGeom>
          <a:noFill/>
          <a:ln w="25400">
            <a:solidFill>
              <a:srgbClr val="2D2D8A"/>
            </a:solidFill>
            <a:round/>
            <a:headEnd/>
            <a:tailEnd/>
          </a:ln>
          <a:effectLst>
            <a:outerShdw blurRad="63500" dist="20000" dir="5400000" rotWithShape="0">
              <a:srgbClr val="000000">
                <a:alpha val="37999"/>
              </a:srgbClr>
            </a:outerShdw>
          </a:effectLst>
        </p:spPr>
      </p:cxnSp>
      <p:cxnSp>
        <p:nvCxnSpPr>
          <p:cNvPr id="134" name="Straight Connector 133"/>
          <p:cNvCxnSpPr>
            <a:cxnSpLocks noChangeShapeType="1"/>
          </p:cNvCxnSpPr>
          <p:nvPr/>
        </p:nvCxnSpPr>
        <p:spPr bwMode="auto">
          <a:xfrm>
            <a:off x="4894263" y="4114800"/>
            <a:ext cx="3505200" cy="1588"/>
          </a:xfrm>
          <a:prstGeom prst="line">
            <a:avLst/>
          </a:prstGeom>
          <a:noFill/>
          <a:ln w="25400">
            <a:solidFill>
              <a:srgbClr val="2D2D8A"/>
            </a:solidFill>
            <a:round/>
            <a:headEnd/>
            <a:tailEnd/>
          </a:ln>
          <a:effectLst>
            <a:outerShdw blurRad="63500" dist="20000" dir="5400000" rotWithShape="0">
              <a:srgbClr val="000000">
                <a:alpha val="37999"/>
              </a:srgbClr>
            </a:outerShdw>
          </a:effectLst>
        </p:spPr>
      </p:cxnSp>
      <p:cxnSp>
        <p:nvCxnSpPr>
          <p:cNvPr id="136" name="Straight Connector 135"/>
          <p:cNvCxnSpPr>
            <a:cxnSpLocks noChangeShapeType="1"/>
          </p:cNvCxnSpPr>
          <p:nvPr/>
        </p:nvCxnSpPr>
        <p:spPr bwMode="auto">
          <a:xfrm rot="5400000">
            <a:off x="7905751" y="4610100"/>
            <a:ext cx="989012" cy="1587"/>
          </a:xfrm>
          <a:prstGeom prst="line">
            <a:avLst/>
          </a:prstGeom>
          <a:noFill/>
          <a:ln w="25400">
            <a:solidFill>
              <a:srgbClr val="2D2D8A"/>
            </a:solidFill>
            <a:round/>
            <a:headEnd/>
            <a:tailEnd/>
          </a:ln>
          <a:effectLst>
            <a:outerShdw blurRad="63500" dist="20000" dir="5400000" rotWithShape="0">
              <a:srgbClr val="000000">
                <a:alpha val="37999"/>
              </a:srgbClr>
            </a:outerShdw>
          </a:effectLst>
        </p:spPr>
      </p:cxnSp>
      <p:cxnSp>
        <p:nvCxnSpPr>
          <p:cNvPr id="138" name="Straight Connector 137"/>
          <p:cNvCxnSpPr>
            <a:cxnSpLocks noChangeShapeType="1"/>
          </p:cNvCxnSpPr>
          <p:nvPr/>
        </p:nvCxnSpPr>
        <p:spPr bwMode="auto">
          <a:xfrm>
            <a:off x="1160463" y="5105400"/>
            <a:ext cx="7239000" cy="1588"/>
          </a:xfrm>
          <a:prstGeom prst="line">
            <a:avLst/>
          </a:prstGeom>
          <a:noFill/>
          <a:ln w="25400">
            <a:solidFill>
              <a:srgbClr val="2D2D8A"/>
            </a:solidFill>
            <a:round/>
            <a:headEnd/>
            <a:tailEnd/>
          </a:ln>
          <a:effectLst>
            <a:outerShdw blurRad="63500" dist="20000" dir="5400000" rotWithShape="0">
              <a:srgbClr val="000000">
                <a:alpha val="37999"/>
              </a:srgbClr>
            </a:outerShdw>
          </a:effectLst>
        </p:spPr>
      </p:cxnSp>
      <p:sp>
        <p:nvSpPr>
          <p:cNvPr id="7218" name="TextBox 12"/>
          <p:cNvSpPr txBox="1">
            <a:spLocks noChangeArrowheads="1"/>
          </p:cNvSpPr>
          <p:nvPr/>
        </p:nvSpPr>
        <p:spPr bwMode="auto">
          <a:xfrm>
            <a:off x="1149350" y="2743200"/>
            <a:ext cx="1670050" cy="304800"/>
          </a:xfrm>
          <a:prstGeom prst="rect">
            <a:avLst/>
          </a:prstGeom>
          <a:noFill/>
          <a:ln w="9525">
            <a:noFill/>
            <a:miter lim="800000"/>
            <a:headEnd/>
            <a:tailEnd/>
          </a:ln>
        </p:spPr>
        <p:txBody>
          <a:bodyPr wrap="none">
            <a:prstTxWarp prst="textNoShape">
              <a:avLst/>
            </a:prstTxWarp>
            <a:spAutoFit/>
          </a:bodyPr>
          <a:lstStyle/>
          <a:p>
            <a:r>
              <a:rPr lang="en-US" sz="1400" b="1">
                <a:latin typeface="Calibri" charset="0"/>
              </a:rPr>
              <a:t>Traffic management</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sz="2800"/>
              <a:t>Testbed</a:t>
            </a:r>
          </a:p>
        </p:txBody>
      </p:sp>
      <p:sp>
        <p:nvSpPr>
          <p:cNvPr id="8195" name="Content Placeholder 2"/>
          <p:cNvSpPr>
            <a:spLocks noGrp="1"/>
          </p:cNvSpPr>
          <p:nvPr>
            <p:ph idx="1"/>
          </p:nvPr>
        </p:nvSpPr>
        <p:spPr/>
        <p:txBody>
          <a:bodyPr/>
          <a:lstStyle/>
          <a:p>
            <a:pPr eaLnBrk="1" hangingPunct="1">
              <a:lnSpc>
                <a:spcPct val="80000"/>
              </a:lnSpc>
            </a:pPr>
            <a:r>
              <a:rPr lang="en-US" sz="2000"/>
              <a:t>AMD Opteron 2.2GHz CPU and 2GB RAM</a:t>
            </a:r>
            <a:endParaRPr lang="en-US" sz="1600"/>
          </a:p>
          <a:p>
            <a:pPr eaLnBrk="1" hangingPunct="1">
              <a:lnSpc>
                <a:spcPct val="80000"/>
              </a:lnSpc>
            </a:pPr>
            <a:r>
              <a:rPr lang="en-US" sz="2000"/>
              <a:t>Linux kernel version 2.6.23</a:t>
            </a:r>
          </a:p>
          <a:p>
            <a:pPr eaLnBrk="1" hangingPunct="1">
              <a:lnSpc>
                <a:spcPct val="80000"/>
              </a:lnSpc>
            </a:pPr>
            <a:endParaRPr lang="en-US" sz="2000"/>
          </a:p>
        </p:txBody>
      </p:sp>
      <p:sp>
        <p:nvSpPr>
          <p:cNvPr id="8196" name="Slide Number Placeholder 5"/>
          <p:cNvSpPr>
            <a:spLocks noGrp="1"/>
          </p:cNvSpPr>
          <p:nvPr>
            <p:ph type="sldNum" sz="quarter" idx="12"/>
          </p:nvPr>
        </p:nvSpPr>
        <p:spPr>
          <a:noFill/>
        </p:spPr>
        <p:txBody>
          <a:bodyPr/>
          <a:lstStyle/>
          <a:p>
            <a:fld id="{16E204F2-A5B0-E748-9CD8-CB5F0500757E}" type="slidenum">
              <a:rPr lang="en-US"/>
              <a:pPr/>
              <a:t>44</a:t>
            </a:fld>
            <a:endParaRPr lang="en-US"/>
          </a:p>
        </p:txBody>
      </p:sp>
      <p:pic>
        <p:nvPicPr>
          <p:cNvPr id="8197" name="Picture 2"/>
          <p:cNvPicPr>
            <a:picLocks noChangeAspect="1" noChangeArrowheads="1"/>
          </p:cNvPicPr>
          <p:nvPr/>
        </p:nvPicPr>
        <p:blipFill>
          <a:blip r:embed="rId2"/>
          <a:srcRect/>
          <a:stretch>
            <a:fillRect/>
          </a:stretch>
        </p:blipFill>
        <p:spPr bwMode="auto">
          <a:xfrm>
            <a:off x="457200" y="2286000"/>
            <a:ext cx="8153400" cy="375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81" name="Rectangle 2"/>
          <p:cNvSpPr>
            <a:spLocks noGrp="1" noChangeArrowheads="1"/>
          </p:cNvSpPr>
          <p:nvPr>
            <p:ph type="title"/>
          </p:nvPr>
        </p:nvSpPr>
        <p:spPr/>
        <p:txBody>
          <a:bodyPr/>
          <a:lstStyle/>
          <a:p>
            <a:pPr eaLnBrk="1" hangingPunct="1"/>
            <a:r>
              <a:rPr lang="en-US" sz="2800"/>
              <a:t>DoS attack</a:t>
            </a:r>
          </a:p>
        </p:txBody>
      </p:sp>
      <p:sp>
        <p:nvSpPr>
          <p:cNvPr id="3078" name="Rectangle 3"/>
          <p:cNvSpPr>
            <a:spLocks noGrp="1" noChangeArrowheads="1"/>
          </p:cNvSpPr>
          <p:nvPr>
            <p:ph idx="1"/>
          </p:nvPr>
        </p:nvSpPr>
        <p:spPr/>
        <p:txBody>
          <a:bodyPr>
            <a:normAutofit fontScale="62500" lnSpcReduction="20000"/>
          </a:bodyPr>
          <a:lstStyle/>
          <a:p>
            <a:pPr eaLnBrk="1" hangingPunct="1">
              <a:lnSpc>
                <a:spcPct val="90000"/>
              </a:lnSpc>
            </a:pPr>
            <a:r>
              <a:rPr lang="en-US" sz="2000"/>
              <a:t>Internet</a:t>
            </a:r>
          </a:p>
          <a:p>
            <a:pPr lvl="1" eaLnBrk="1" hangingPunct="1">
              <a:lnSpc>
                <a:spcPct val="90000"/>
              </a:lnSpc>
            </a:pPr>
            <a:r>
              <a:rPr lang="en-US" sz="1600"/>
              <a:t>Any one can inject any IP packets into the network</a:t>
            </a:r>
          </a:p>
          <a:p>
            <a:pPr lvl="1" eaLnBrk="1" hangingPunct="1">
              <a:lnSpc>
                <a:spcPct val="90000"/>
              </a:lnSpc>
            </a:pPr>
            <a:r>
              <a:rPr lang="en-US" sz="1600"/>
              <a:t>Resource are shared by all users</a:t>
            </a:r>
          </a:p>
          <a:p>
            <a:pPr lvl="1" eaLnBrk="1" hangingPunct="1">
              <a:lnSpc>
                <a:spcPct val="90000"/>
              </a:lnSpc>
            </a:pPr>
            <a:r>
              <a:rPr lang="en-US" sz="1600"/>
              <a:t>Denial-of-Service (DoS) attacks are possible</a:t>
            </a:r>
          </a:p>
          <a:p>
            <a:pPr eaLnBrk="1" hangingPunct="1">
              <a:lnSpc>
                <a:spcPct val="90000"/>
              </a:lnSpc>
            </a:pPr>
            <a:r>
              <a:rPr lang="en-US" sz="2000"/>
              <a:t>DoS attacks </a:t>
            </a:r>
          </a:p>
          <a:p>
            <a:pPr lvl="1" eaLnBrk="1" hangingPunct="1">
              <a:lnSpc>
                <a:spcPct val="90000"/>
              </a:lnSpc>
            </a:pPr>
            <a:r>
              <a:rPr lang="en-US" sz="1600"/>
              <a:t>Aim to disrupt the service provided by a network or server</a:t>
            </a:r>
          </a:p>
          <a:p>
            <a:pPr lvl="1" eaLnBrk="1" hangingPunct="1">
              <a:lnSpc>
                <a:spcPct val="90000"/>
              </a:lnSpc>
            </a:pPr>
            <a:r>
              <a:rPr lang="en-US" sz="1600"/>
              <a:t>Attacker might spoof the source address</a:t>
            </a:r>
          </a:p>
          <a:p>
            <a:pPr lvl="1" eaLnBrk="1" hangingPunct="1">
              <a:lnSpc>
                <a:spcPct val="90000"/>
              </a:lnSpc>
            </a:pPr>
            <a:r>
              <a:rPr lang="en-US" sz="1600"/>
              <a:t>Botnets: The attacker controls the compromised computer by IRC channel</a:t>
            </a:r>
          </a:p>
          <a:p>
            <a:pPr eaLnBrk="1" hangingPunct="1">
              <a:lnSpc>
                <a:spcPct val="90000"/>
              </a:lnSpc>
            </a:pPr>
            <a:endParaRPr lang="en-US" sz="2000"/>
          </a:p>
          <a:p>
            <a:pPr eaLnBrk="1" hangingPunct="1">
              <a:lnSpc>
                <a:spcPct val="90000"/>
              </a:lnSpc>
            </a:pPr>
            <a:endParaRPr lang="en-US" sz="2000"/>
          </a:p>
          <a:p>
            <a:pPr eaLnBrk="1" hangingPunct="1">
              <a:lnSpc>
                <a:spcPct val="90000"/>
              </a:lnSpc>
            </a:pPr>
            <a:endParaRPr lang="en-US" sz="2000"/>
          </a:p>
          <a:p>
            <a:pPr eaLnBrk="1" hangingPunct="1">
              <a:lnSpc>
                <a:spcPct val="90000"/>
              </a:lnSpc>
            </a:pPr>
            <a:endParaRPr lang="en-US" sz="2000"/>
          </a:p>
          <a:p>
            <a:pPr eaLnBrk="1" hangingPunct="1">
              <a:lnSpc>
                <a:spcPct val="90000"/>
              </a:lnSpc>
            </a:pPr>
            <a:endParaRPr lang="en-US" sz="2000"/>
          </a:p>
          <a:p>
            <a:pPr eaLnBrk="1" hangingPunct="1">
              <a:lnSpc>
                <a:spcPct val="90000"/>
              </a:lnSpc>
            </a:pPr>
            <a:endParaRPr lang="en-US" sz="2000"/>
          </a:p>
          <a:p>
            <a:pPr eaLnBrk="1" hangingPunct="1">
              <a:lnSpc>
                <a:spcPct val="90000"/>
              </a:lnSpc>
            </a:pPr>
            <a:endParaRPr lang="en-US" sz="2000"/>
          </a:p>
          <a:p>
            <a:pPr eaLnBrk="1" hangingPunct="1">
              <a:lnSpc>
                <a:spcPct val="90000"/>
              </a:lnSpc>
            </a:pPr>
            <a:endParaRPr lang="en-US" sz="2000"/>
          </a:p>
          <a:p>
            <a:pPr eaLnBrk="1" hangingPunct="1">
              <a:lnSpc>
                <a:spcPct val="90000"/>
              </a:lnSpc>
            </a:pPr>
            <a:endParaRPr lang="en-US" sz="2000"/>
          </a:p>
          <a:p>
            <a:pPr eaLnBrk="1" hangingPunct="1">
              <a:lnSpc>
                <a:spcPct val="90000"/>
              </a:lnSpc>
            </a:pPr>
            <a:endParaRPr lang="en-US" sz="2000"/>
          </a:p>
          <a:p>
            <a:pPr eaLnBrk="1" hangingPunct="1">
              <a:lnSpc>
                <a:spcPct val="90000"/>
              </a:lnSpc>
            </a:pPr>
            <a:endParaRPr lang="en-US" sz="2000"/>
          </a:p>
          <a:p>
            <a:pPr eaLnBrk="1" hangingPunct="1">
              <a:lnSpc>
                <a:spcPct val="90000"/>
              </a:lnSpc>
            </a:pPr>
            <a:endParaRPr lang="en-US" sz="2000"/>
          </a:p>
          <a:p>
            <a:pPr eaLnBrk="1" hangingPunct="1">
              <a:lnSpc>
                <a:spcPct val="90000"/>
              </a:lnSpc>
            </a:pPr>
            <a:r>
              <a:rPr lang="en-US" sz="2000"/>
              <a:t>Botnet</a:t>
            </a:r>
          </a:p>
          <a:p>
            <a:pPr lvl="1" eaLnBrk="1" hangingPunct="1">
              <a:lnSpc>
                <a:spcPct val="90000"/>
              </a:lnSpc>
            </a:pPr>
            <a:r>
              <a:rPr lang="en-US" sz="2000"/>
              <a:t>The attacker controls the compromised computer by IRC (Internet Relay Chat) channel</a:t>
            </a:r>
          </a:p>
          <a:p>
            <a:pPr lvl="1" eaLnBrk="1" hangingPunct="1">
              <a:lnSpc>
                <a:spcPct val="90000"/>
              </a:lnSpc>
            </a:pPr>
            <a:r>
              <a:rPr lang="en-US" sz="2000"/>
              <a:t>SYN flood, ICMP flood and HTTP flood</a:t>
            </a:r>
          </a:p>
          <a:p>
            <a:pPr lvl="1" eaLnBrk="1" hangingPunct="1">
              <a:lnSpc>
                <a:spcPct val="90000"/>
              </a:lnSpc>
            </a:pPr>
            <a:endParaRPr lang="en-US" sz="1600"/>
          </a:p>
          <a:p>
            <a:pPr lvl="1" eaLnBrk="1" hangingPunct="1">
              <a:lnSpc>
                <a:spcPct val="90000"/>
              </a:lnSpc>
            </a:pPr>
            <a:endParaRPr lang="en-US" sz="1600"/>
          </a:p>
          <a:p>
            <a:pPr eaLnBrk="1" hangingPunct="1">
              <a:lnSpc>
                <a:spcPct val="90000"/>
              </a:lnSpc>
            </a:pPr>
            <a:endParaRPr lang="en-US" sz="2000"/>
          </a:p>
          <a:p>
            <a:pPr lvl="1" eaLnBrk="1" hangingPunct="1">
              <a:lnSpc>
                <a:spcPct val="90000"/>
              </a:lnSpc>
            </a:pPr>
            <a:endParaRPr lang="en-US" sz="1200"/>
          </a:p>
          <a:p>
            <a:pPr eaLnBrk="1" hangingPunct="1">
              <a:lnSpc>
                <a:spcPct val="90000"/>
              </a:lnSpc>
            </a:pPr>
            <a:endParaRPr lang="en-US" sz="2000"/>
          </a:p>
          <a:p>
            <a:pPr lvl="1" eaLnBrk="1" hangingPunct="1">
              <a:lnSpc>
                <a:spcPct val="90000"/>
              </a:lnSpc>
            </a:pPr>
            <a:endParaRPr lang="en-US"/>
          </a:p>
          <a:p>
            <a:pPr eaLnBrk="1" hangingPunct="1">
              <a:lnSpc>
                <a:spcPct val="90000"/>
              </a:lnSpc>
              <a:buFontTx/>
              <a:buNone/>
            </a:pPr>
            <a:endParaRPr lang="en-US"/>
          </a:p>
          <a:p>
            <a:pPr eaLnBrk="1" hangingPunct="1">
              <a:lnSpc>
                <a:spcPct val="90000"/>
              </a:lnSpc>
            </a:pPr>
            <a:endParaRPr lang="en-US"/>
          </a:p>
        </p:txBody>
      </p:sp>
      <p:sp>
        <p:nvSpPr>
          <p:cNvPr id="3080" name="Slide Number Placeholder 5"/>
          <p:cNvSpPr>
            <a:spLocks noGrp="1"/>
          </p:cNvSpPr>
          <p:nvPr>
            <p:ph type="sldNum" sz="quarter" idx="12"/>
          </p:nvPr>
        </p:nvSpPr>
        <p:spPr>
          <a:noFill/>
        </p:spPr>
        <p:txBody>
          <a:bodyPr/>
          <a:lstStyle/>
          <a:p>
            <a:fld id="{41676CF9-4845-CB4C-82F6-B11506A06522}" type="slidenum">
              <a:rPr lang="en-US"/>
              <a:pPr/>
              <a:t>45</a:t>
            </a:fld>
            <a:endParaRPr lang="en-US"/>
          </a:p>
        </p:txBody>
      </p:sp>
      <p:sp>
        <p:nvSpPr>
          <p:cNvPr id="82" name="Right Arrow 81"/>
          <p:cNvSpPr>
            <a:spLocks noChangeArrowheads="1"/>
          </p:cNvSpPr>
          <p:nvPr/>
        </p:nvSpPr>
        <p:spPr bwMode="auto">
          <a:xfrm rot="20846255" flipH="1">
            <a:off x="4997450" y="4224338"/>
            <a:ext cx="1136650" cy="1182687"/>
          </a:xfrm>
          <a:prstGeom prst="rightArrow">
            <a:avLst>
              <a:gd name="adj1" fmla="val 50000"/>
              <a:gd name="adj2" fmla="val 50000"/>
            </a:avLst>
          </a:prstGeom>
          <a:solidFill>
            <a:schemeClr val="accent2"/>
          </a:solidFill>
          <a:ln w="10000">
            <a:solidFill>
              <a:schemeClr val="accent2"/>
            </a:solidFill>
            <a:miter lim="800000"/>
            <a:headEnd/>
            <a:tailEnd/>
          </a:ln>
          <a:effectLst>
            <a:outerShdw blurRad="63500" dist="30000" dir="5400000" rotWithShape="0">
              <a:srgbClr val="000000">
                <a:alpha val="45000"/>
              </a:srgbClr>
            </a:outerShdw>
          </a:effectLst>
        </p:spPr>
        <p:txBody>
          <a:bodyPr anchor="ctr">
            <a:prstTxWarp prst="textNoShape">
              <a:avLst/>
            </a:prstTxWarp>
          </a:bodyPr>
          <a:lstStyle/>
          <a:p>
            <a:pPr algn="ctr">
              <a:defRPr/>
            </a:pPr>
            <a:r>
              <a:rPr lang="en-US" dirty="0">
                <a:solidFill>
                  <a:schemeClr val="lt1"/>
                </a:solidFill>
                <a:latin typeface="+mn-lt"/>
              </a:rPr>
              <a:t>Attack</a:t>
            </a:r>
          </a:p>
        </p:txBody>
      </p:sp>
      <p:pic>
        <p:nvPicPr>
          <p:cNvPr id="1034" name="Picture 21"/>
          <p:cNvPicPr>
            <a:picLocks noChangeArrowheads="1"/>
          </p:cNvPicPr>
          <p:nvPr/>
        </p:nvPicPr>
        <p:blipFill>
          <a:blip r:embed="rId4"/>
          <a:srcRect/>
          <a:stretch>
            <a:fillRect/>
          </a:stretch>
        </p:blipFill>
        <p:spPr bwMode="auto">
          <a:xfrm>
            <a:off x="4643438" y="4643438"/>
            <a:ext cx="357187" cy="481012"/>
          </a:xfrm>
          <a:prstGeom prst="rect">
            <a:avLst/>
          </a:prstGeom>
          <a:noFill/>
          <a:ln w="9525">
            <a:noFill/>
            <a:miter lim="800000"/>
            <a:headEnd/>
            <a:tailEnd/>
          </a:ln>
        </p:spPr>
      </p:pic>
      <p:graphicFrame>
        <p:nvGraphicFramePr>
          <p:cNvPr id="32" name="Object 14"/>
          <p:cNvGraphicFramePr>
            <a:graphicFrameLocks noChangeAspect="1"/>
          </p:cNvGraphicFramePr>
          <p:nvPr/>
        </p:nvGraphicFramePr>
        <p:xfrm>
          <a:off x="1236663" y="5710238"/>
          <a:ext cx="614362" cy="614362"/>
        </p:xfrm>
        <a:graphic>
          <a:graphicData uri="http://schemas.openxmlformats.org/presentationml/2006/ole">
            <p:oleObj spid="_x0000_s33794" name="Visio" r:id="rId5" imgW="228600" imgH="292100" progId="">
              <p:embed/>
            </p:oleObj>
          </a:graphicData>
        </a:graphic>
      </p:graphicFrame>
      <p:sp>
        <p:nvSpPr>
          <p:cNvPr id="59" name="Right Arrow 58"/>
          <p:cNvSpPr>
            <a:spLocks noChangeArrowheads="1"/>
          </p:cNvSpPr>
          <p:nvPr/>
        </p:nvSpPr>
        <p:spPr bwMode="auto">
          <a:xfrm rot="-1379668">
            <a:off x="1773238" y="5111750"/>
            <a:ext cx="1501775" cy="863600"/>
          </a:xfrm>
          <a:prstGeom prst="rightArrow">
            <a:avLst>
              <a:gd name="adj1" fmla="val 50000"/>
              <a:gd name="adj2" fmla="val 49995"/>
            </a:avLst>
          </a:prstGeom>
          <a:solidFill>
            <a:schemeClr val="accent2"/>
          </a:solidFill>
          <a:ln w="10000">
            <a:solidFill>
              <a:schemeClr val="accent2"/>
            </a:solidFill>
            <a:miter lim="800000"/>
            <a:headEnd/>
            <a:tailEnd/>
          </a:ln>
          <a:effectLst>
            <a:outerShdw blurRad="63500" dist="30000" dir="5400000" rotWithShape="0">
              <a:srgbClr val="000000">
                <a:alpha val="45000"/>
              </a:srgbClr>
            </a:outerShdw>
          </a:effectLst>
        </p:spPr>
        <p:txBody>
          <a:bodyPr anchor="ctr">
            <a:prstTxWarp prst="textNoShape">
              <a:avLst/>
            </a:prstTxWarp>
          </a:bodyPr>
          <a:lstStyle/>
          <a:p>
            <a:pPr algn="ctr">
              <a:defRPr/>
            </a:pPr>
            <a:r>
              <a:rPr lang="en-US" dirty="0">
                <a:solidFill>
                  <a:schemeClr val="lt1"/>
                </a:solidFill>
                <a:latin typeface="+mn-lt"/>
              </a:rPr>
              <a:t>Attack</a:t>
            </a:r>
          </a:p>
        </p:txBody>
      </p:sp>
      <p:pic>
        <p:nvPicPr>
          <p:cNvPr id="1036" name="Picture 64"/>
          <p:cNvPicPr>
            <a:picLocks noChangeAspect="1"/>
          </p:cNvPicPr>
          <p:nvPr/>
        </p:nvPicPr>
        <p:blipFill>
          <a:blip r:embed="rId6"/>
          <a:srcRect/>
          <a:stretch>
            <a:fillRect/>
          </a:stretch>
        </p:blipFill>
        <p:spPr bwMode="auto">
          <a:xfrm>
            <a:off x="1236663" y="4049713"/>
            <a:ext cx="444500" cy="446087"/>
          </a:xfrm>
          <a:prstGeom prst="rect">
            <a:avLst/>
          </a:prstGeom>
          <a:noFill/>
          <a:ln w="9525">
            <a:noFill/>
            <a:miter lim="800000"/>
            <a:headEnd/>
            <a:tailEnd/>
          </a:ln>
        </p:spPr>
      </p:pic>
      <p:pic>
        <p:nvPicPr>
          <p:cNvPr id="1037" name="Picture 2"/>
          <p:cNvPicPr>
            <a:picLocks noChangeArrowheads="1"/>
          </p:cNvPicPr>
          <p:nvPr/>
        </p:nvPicPr>
        <p:blipFill>
          <a:blip r:embed="rId7"/>
          <a:srcRect/>
          <a:stretch>
            <a:fillRect/>
          </a:stretch>
        </p:blipFill>
        <p:spPr bwMode="auto">
          <a:xfrm>
            <a:off x="2967038" y="4719638"/>
            <a:ext cx="533400" cy="457200"/>
          </a:xfrm>
          <a:prstGeom prst="rect">
            <a:avLst/>
          </a:prstGeom>
          <a:noFill/>
          <a:ln w="9525">
            <a:noFill/>
            <a:miter lim="800000"/>
            <a:headEnd/>
            <a:tailEnd/>
          </a:ln>
        </p:spPr>
      </p:pic>
      <p:pic>
        <p:nvPicPr>
          <p:cNvPr id="1038" name="Picture 2"/>
          <p:cNvPicPr>
            <a:picLocks noChangeArrowheads="1"/>
          </p:cNvPicPr>
          <p:nvPr/>
        </p:nvPicPr>
        <p:blipFill>
          <a:blip r:embed="rId7"/>
          <a:srcRect/>
          <a:stretch>
            <a:fillRect/>
          </a:stretch>
        </p:blipFill>
        <p:spPr bwMode="auto">
          <a:xfrm>
            <a:off x="6167438" y="4491038"/>
            <a:ext cx="533400" cy="457200"/>
          </a:xfrm>
          <a:prstGeom prst="rect">
            <a:avLst/>
          </a:prstGeom>
          <a:noFill/>
          <a:ln w="9525">
            <a:noFill/>
            <a:miter lim="800000"/>
            <a:headEnd/>
            <a:tailEnd/>
          </a:ln>
        </p:spPr>
      </p:pic>
      <p:sp>
        <p:nvSpPr>
          <p:cNvPr id="64" name="Right Arrow 63"/>
          <p:cNvSpPr>
            <a:spLocks noChangeArrowheads="1"/>
          </p:cNvSpPr>
          <p:nvPr/>
        </p:nvSpPr>
        <p:spPr bwMode="auto">
          <a:xfrm>
            <a:off x="3500438" y="4186238"/>
            <a:ext cx="1143000" cy="1219200"/>
          </a:xfrm>
          <a:prstGeom prst="rightArrow">
            <a:avLst>
              <a:gd name="adj1" fmla="val 50000"/>
              <a:gd name="adj2" fmla="val 50000"/>
            </a:avLst>
          </a:prstGeom>
          <a:solidFill>
            <a:schemeClr val="accent2"/>
          </a:solidFill>
          <a:ln w="10000">
            <a:solidFill>
              <a:schemeClr val="accent2"/>
            </a:solidFill>
            <a:miter lim="800000"/>
            <a:headEnd/>
            <a:tailEnd/>
          </a:ln>
          <a:effectLst>
            <a:outerShdw blurRad="63500" dist="30000" dir="5400000" rotWithShape="0">
              <a:srgbClr val="000000">
                <a:alpha val="45000"/>
              </a:srgbClr>
            </a:outerShdw>
          </a:effectLst>
        </p:spPr>
        <p:txBody>
          <a:bodyPr anchor="ctr">
            <a:prstTxWarp prst="textNoShape">
              <a:avLst/>
            </a:prstTxWarp>
          </a:bodyPr>
          <a:lstStyle/>
          <a:p>
            <a:pPr algn="ctr">
              <a:defRPr/>
            </a:pPr>
            <a:r>
              <a:rPr lang="en-US" dirty="0">
                <a:solidFill>
                  <a:schemeClr val="lt1"/>
                </a:solidFill>
                <a:latin typeface="+mn-lt"/>
              </a:rPr>
              <a:t>Attack</a:t>
            </a:r>
          </a:p>
        </p:txBody>
      </p:sp>
      <p:sp>
        <p:nvSpPr>
          <p:cNvPr id="65" name="Right Arrow 64"/>
          <p:cNvSpPr>
            <a:spLocks noChangeArrowheads="1"/>
          </p:cNvSpPr>
          <p:nvPr/>
        </p:nvSpPr>
        <p:spPr bwMode="auto">
          <a:xfrm rot="2047412" flipH="1">
            <a:off x="6643688" y="4821238"/>
            <a:ext cx="1155700" cy="873125"/>
          </a:xfrm>
          <a:prstGeom prst="rightArrow">
            <a:avLst>
              <a:gd name="adj1" fmla="val 50000"/>
              <a:gd name="adj2" fmla="val 49998"/>
            </a:avLst>
          </a:prstGeom>
          <a:solidFill>
            <a:schemeClr val="accent2"/>
          </a:solidFill>
          <a:ln w="10000">
            <a:solidFill>
              <a:schemeClr val="accent2"/>
            </a:solidFill>
            <a:miter lim="800000"/>
            <a:headEnd/>
            <a:tailEnd/>
          </a:ln>
          <a:effectLst>
            <a:outerShdw blurRad="63500" dist="30000" dir="5400000" rotWithShape="0">
              <a:srgbClr val="000000">
                <a:alpha val="45000"/>
              </a:srgbClr>
            </a:outerShdw>
          </a:effectLst>
        </p:spPr>
        <p:txBody>
          <a:bodyPr anchor="ctr">
            <a:prstTxWarp prst="textNoShape">
              <a:avLst/>
            </a:prstTxWarp>
          </a:bodyPr>
          <a:lstStyle/>
          <a:p>
            <a:pPr algn="ctr">
              <a:defRPr/>
            </a:pPr>
            <a:r>
              <a:rPr lang="en-US" dirty="0">
                <a:solidFill>
                  <a:schemeClr val="lt1"/>
                </a:solidFill>
                <a:latin typeface="+mn-lt"/>
              </a:rPr>
              <a:t>Attack</a:t>
            </a:r>
          </a:p>
        </p:txBody>
      </p:sp>
      <p:sp>
        <p:nvSpPr>
          <p:cNvPr id="66" name="Right Arrow 65"/>
          <p:cNvSpPr>
            <a:spLocks noChangeArrowheads="1"/>
          </p:cNvSpPr>
          <p:nvPr/>
        </p:nvSpPr>
        <p:spPr bwMode="auto">
          <a:xfrm rot="1590174">
            <a:off x="1682750" y="4376738"/>
            <a:ext cx="1358900" cy="377825"/>
          </a:xfrm>
          <a:prstGeom prst="rightArrow">
            <a:avLst>
              <a:gd name="adj1" fmla="val 50000"/>
              <a:gd name="adj2" fmla="val 50003"/>
            </a:avLst>
          </a:prstGeom>
          <a:gradFill rotWithShape="1">
            <a:gsLst>
              <a:gs pos="0">
                <a:srgbClr val="000000"/>
              </a:gs>
              <a:gs pos="80000">
                <a:srgbClr val="000000"/>
              </a:gs>
              <a:gs pos="100000">
                <a:srgbClr val="000000"/>
              </a:gs>
            </a:gsLst>
            <a:lin ang="16200000"/>
          </a:gradFill>
          <a:ln w="9525">
            <a:solidFill>
              <a:srgbClr val="000000"/>
            </a:solid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a:defRPr/>
            </a:pPr>
            <a:r>
              <a:rPr lang="en-US" dirty="0">
                <a:solidFill>
                  <a:schemeClr val="lt1"/>
                </a:solidFill>
                <a:latin typeface="+mn-lt"/>
              </a:rPr>
              <a:t>DATA</a:t>
            </a:r>
          </a:p>
        </p:txBody>
      </p:sp>
      <p:graphicFrame>
        <p:nvGraphicFramePr>
          <p:cNvPr id="2" name="Object 8"/>
          <p:cNvGraphicFramePr>
            <a:graphicFrameLocks noChangeAspect="1"/>
          </p:cNvGraphicFramePr>
          <p:nvPr/>
        </p:nvGraphicFramePr>
        <p:xfrm>
          <a:off x="7843838" y="4267200"/>
          <a:ext cx="614362" cy="614363"/>
        </p:xfrm>
        <a:graphic>
          <a:graphicData uri="http://schemas.openxmlformats.org/presentationml/2006/ole">
            <p:oleObj spid="_x0000_s33795" name="Visio" r:id="rId8" imgW="228600" imgH="292100" progId="">
              <p:embed/>
            </p:oleObj>
          </a:graphicData>
        </a:graphic>
      </p:graphicFrame>
      <p:graphicFrame>
        <p:nvGraphicFramePr>
          <p:cNvPr id="3" name="Object 9"/>
          <p:cNvGraphicFramePr>
            <a:graphicFrameLocks noChangeAspect="1"/>
          </p:cNvGraphicFramePr>
          <p:nvPr/>
        </p:nvGraphicFramePr>
        <p:xfrm>
          <a:off x="985838" y="4876800"/>
          <a:ext cx="614362" cy="614363"/>
        </p:xfrm>
        <a:graphic>
          <a:graphicData uri="http://schemas.openxmlformats.org/presentationml/2006/ole">
            <p:oleObj spid="_x0000_s33796" name="Visio" r:id="rId9" imgW="228600" imgH="292100" progId="">
              <p:embed/>
            </p:oleObj>
          </a:graphicData>
        </a:graphic>
      </p:graphicFrame>
      <p:graphicFrame>
        <p:nvGraphicFramePr>
          <p:cNvPr id="4" name="Object 10"/>
          <p:cNvGraphicFramePr>
            <a:graphicFrameLocks noChangeAspect="1"/>
          </p:cNvGraphicFramePr>
          <p:nvPr/>
        </p:nvGraphicFramePr>
        <p:xfrm>
          <a:off x="7620000" y="5334000"/>
          <a:ext cx="614363" cy="614363"/>
        </p:xfrm>
        <a:graphic>
          <a:graphicData uri="http://schemas.openxmlformats.org/presentationml/2006/ole">
            <p:oleObj spid="_x0000_s33797" name="Visio" r:id="rId10" imgW="228600" imgH="292100" progId="">
              <p:embed/>
            </p:oleObj>
          </a:graphicData>
        </a:graphic>
      </p:graphicFrame>
      <p:sp>
        <p:nvSpPr>
          <p:cNvPr id="80" name="Right Arrow 79"/>
          <p:cNvSpPr>
            <a:spLocks noChangeArrowheads="1"/>
          </p:cNvSpPr>
          <p:nvPr/>
        </p:nvSpPr>
        <p:spPr bwMode="auto">
          <a:xfrm rot="21195142" flipH="1">
            <a:off x="6769100" y="4122738"/>
            <a:ext cx="1071563" cy="873125"/>
          </a:xfrm>
          <a:prstGeom prst="rightArrow">
            <a:avLst>
              <a:gd name="adj1" fmla="val 50000"/>
              <a:gd name="adj2" fmla="val 50000"/>
            </a:avLst>
          </a:prstGeom>
          <a:solidFill>
            <a:schemeClr val="accent2"/>
          </a:solidFill>
          <a:ln w="10000">
            <a:solidFill>
              <a:schemeClr val="accent2"/>
            </a:solidFill>
            <a:miter lim="800000"/>
            <a:headEnd/>
            <a:tailEnd/>
          </a:ln>
          <a:effectLst>
            <a:outerShdw blurRad="63500" dist="30000" dir="5400000" rotWithShape="0">
              <a:srgbClr val="000000">
                <a:alpha val="45000"/>
              </a:srgbClr>
            </a:outerShdw>
          </a:effectLst>
        </p:spPr>
        <p:txBody>
          <a:bodyPr anchor="ctr">
            <a:prstTxWarp prst="textNoShape">
              <a:avLst/>
            </a:prstTxWarp>
          </a:bodyPr>
          <a:lstStyle/>
          <a:p>
            <a:pPr algn="ctr">
              <a:defRPr/>
            </a:pPr>
            <a:r>
              <a:rPr lang="en-US" dirty="0">
                <a:solidFill>
                  <a:schemeClr val="lt1"/>
                </a:solidFill>
                <a:latin typeface="+mn-lt"/>
              </a:rPr>
              <a:t>Attack</a:t>
            </a:r>
          </a:p>
        </p:txBody>
      </p:sp>
      <p:sp>
        <p:nvSpPr>
          <p:cNvPr id="81" name="Right Arrow 80"/>
          <p:cNvSpPr>
            <a:spLocks noChangeArrowheads="1"/>
          </p:cNvSpPr>
          <p:nvPr/>
        </p:nvSpPr>
        <p:spPr bwMode="auto">
          <a:xfrm>
            <a:off x="1536700" y="4689475"/>
            <a:ext cx="1206500" cy="873125"/>
          </a:xfrm>
          <a:prstGeom prst="rightArrow">
            <a:avLst>
              <a:gd name="adj1" fmla="val 50000"/>
              <a:gd name="adj2" fmla="val 49995"/>
            </a:avLst>
          </a:prstGeom>
          <a:solidFill>
            <a:schemeClr val="accent2"/>
          </a:solidFill>
          <a:ln w="10000">
            <a:solidFill>
              <a:schemeClr val="accent2"/>
            </a:solidFill>
            <a:miter lim="800000"/>
            <a:headEnd/>
            <a:tailEnd/>
          </a:ln>
          <a:effectLst>
            <a:outerShdw blurRad="63500" dist="30000" dir="5400000" rotWithShape="0">
              <a:srgbClr val="000000">
                <a:alpha val="45000"/>
              </a:srgbClr>
            </a:outerShdw>
          </a:effectLst>
        </p:spPr>
        <p:txBody>
          <a:bodyPr anchor="ctr">
            <a:prstTxWarp prst="textNoShape">
              <a:avLst/>
            </a:prstTxWarp>
          </a:bodyPr>
          <a:lstStyle/>
          <a:p>
            <a:pPr algn="ctr">
              <a:defRPr/>
            </a:pPr>
            <a:r>
              <a:rPr lang="en-US" dirty="0">
                <a:solidFill>
                  <a:schemeClr val="lt1"/>
                </a:solidFill>
                <a:latin typeface="+mn-lt"/>
              </a:rPr>
              <a:t>Attack</a:t>
            </a:r>
          </a:p>
        </p:txBody>
      </p:sp>
      <p:sp>
        <p:nvSpPr>
          <p:cNvPr id="83" name="Explosion 1 82"/>
          <p:cNvSpPr/>
          <p:nvPr/>
        </p:nvSpPr>
        <p:spPr>
          <a:xfrm>
            <a:off x="3505200" y="4038600"/>
            <a:ext cx="2895600" cy="1600200"/>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pic>
        <p:nvPicPr>
          <p:cNvPr id="1048" name="Picture 64"/>
          <p:cNvPicPr>
            <a:picLocks noChangeAspect="1"/>
          </p:cNvPicPr>
          <p:nvPr/>
        </p:nvPicPr>
        <p:blipFill>
          <a:blip r:embed="rId6"/>
          <a:srcRect/>
          <a:stretch>
            <a:fillRect/>
          </a:stretch>
        </p:blipFill>
        <p:spPr bwMode="auto">
          <a:xfrm>
            <a:off x="5715000" y="5562600"/>
            <a:ext cx="444500" cy="446088"/>
          </a:xfrm>
          <a:prstGeom prst="rect">
            <a:avLst/>
          </a:prstGeom>
          <a:noFill/>
          <a:ln w="9525">
            <a:noFill/>
            <a:miter lim="800000"/>
            <a:headEnd/>
            <a:tailEnd/>
          </a:ln>
        </p:spPr>
      </p:pic>
      <p:sp>
        <p:nvSpPr>
          <p:cNvPr id="86" name="Right Arrow 85"/>
          <p:cNvSpPr>
            <a:spLocks noChangeArrowheads="1"/>
          </p:cNvSpPr>
          <p:nvPr/>
        </p:nvSpPr>
        <p:spPr bwMode="auto">
          <a:xfrm rot="2177034" flipH="1">
            <a:off x="4851400" y="5259388"/>
            <a:ext cx="877888" cy="379412"/>
          </a:xfrm>
          <a:prstGeom prst="rightArrow">
            <a:avLst>
              <a:gd name="adj1" fmla="val 50000"/>
              <a:gd name="adj2" fmla="val 50004"/>
            </a:avLst>
          </a:prstGeom>
          <a:gradFill rotWithShape="1">
            <a:gsLst>
              <a:gs pos="0">
                <a:srgbClr val="000000"/>
              </a:gs>
              <a:gs pos="80000">
                <a:srgbClr val="000000"/>
              </a:gs>
              <a:gs pos="100000">
                <a:srgbClr val="000000"/>
              </a:gs>
            </a:gsLst>
            <a:lin ang="16200000"/>
          </a:gradFill>
          <a:ln w="9525">
            <a:solidFill>
              <a:srgbClr val="000000"/>
            </a:solid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a:defRPr/>
            </a:pPr>
            <a:r>
              <a:rPr lang="en-US" dirty="0">
                <a:solidFill>
                  <a:schemeClr val="lt1"/>
                </a:solidFill>
                <a:latin typeface="+mn-lt"/>
              </a:rPr>
              <a:t>DATA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animEffect transition="in" filter="blinds(horizontal)">
                                      <p:cBhvr>
                                        <p:cTn id="7" dur="500"/>
                                        <p:tgtEl>
                                          <p:spTgt spid="1036"/>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linds(horizontal)">
                                      <p:cBhvr>
                                        <p:cTn id="13" dur="500"/>
                                        <p:tgtEl>
                                          <p:spTgt spid="32"/>
                                        </p:tgtEl>
                                      </p:cBhvr>
                                    </p:animEffect>
                                  </p:childTnLst>
                                </p:cTn>
                              </p:par>
                              <p:par>
                                <p:cTn id="14" presetID="3" presetClass="entr" presetSubtype="10" fill="hold" nodeType="withEffect">
                                  <p:stCondLst>
                                    <p:cond delay="0"/>
                                  </p:stCondLst>
                                  <p:childTnLst>
                                    <p:set>
                                      <p:cBhvr>
                                        <p:cTn id="15" dur="1" fill="hold">
                                          <p:stCondLst>
                                            <p:cond delay="0"/>
                                          </p:stCondLst>
                                        </p:cTn>
                                        <p:tgtEl>
                                          <p:spTgt spid="1037"/>
                                        </p:tgtEl>
                                        <p:attrNameLst>
                                          <p:attrName>style.visibility</p:attrName>
                                        </p:attrNameLst>
                                      </p:cBhvr>
                                      <p:to>
                                        <p:strVal val="visible"/>
                                      </p:to>
                                    </p:set>
                                    <p:animEffect transition="in" filter="blinds(horizontal)">
                                      <p:cBhvr>
                                        <p:cTn id="16" dur="500"/>
                                        <p:tgtEl>
                                          <p:spTgt spid="1037"/>
                                        </p:tgtEl>
                                      </p:cBhvr>
                                    </p:animEffect>
                                  </p:childTnLst>
                                </p:cTn>
                              </p:par>
                              <p:par>
                                <p:cTn id="17" presetID="3" presetClass="entr" presetSubtype="10" fill="hold" nodeType="withEffect">
                                  <p:stCondLst>
                                    <p:cond delay="0"/>
                                  </p:stCondLst>
                                  <p:childTnLst>
                                    <p:set>
                                      <p:cBhvr>
                                        <p:cTn id="18" dur="1" fill="hold">
                                          <p:stCondLst>
                                            <p:cond delay="0"/>
                                          </p:stCondLst>
                                        </p:cTn>
                                        <p:tgtEl>
                                          <p:spTgt spid="1034"/>
                                        </p:tgtEl>
                                        <p:attrNameLst>
                                          <p:attrName>style.visibility</p:attrName>
                                        </p:attrNameLst>
                                      </p:cBhvr>
                                      <p:to>
                                        <p:strVal val="visible"/>
                                      </p:to>
                                    </p:set>
                                    <p:animEffect transition="in" filter="blinds(horizontal)">
                                      <p:cBhvr>
                                        <p:cTn id="19" dur="500"/>
                                        <p:tgtEl>
                                          <p:spTgt spid="1034"/>
                                        </p:tgtEl>
                                      </p:cBhvr>
                                    </p:animEffect>
                                  </p:childTnLst>
                                </p:cTn>
                              </p:par>
                              <p:par>
                                <p:cTn id="20" presetID="3" presetClass="entr" presetSubtype="10" fill="hold" nodeType="withEffect">
                                  <p:stCondLst>
                                    <p:cond delay="0"/>
                                  </p:stCondLst>
                                  <p:childTnLst>
                                    <p:set>
                                      <p:cBhvr>
                                        <p:cTn id="21" dur="1" fill="hold">
                                          <p:stCondLst>
                                            <p:cond delay="0"/>
                                          </p:stCondLst>
                                        </p:cTn>
                                        <p:tgtEl>
                                          <p:spTgt spid="1048"/>
                                        </p:tgtEl>
                                        <p:attrNameLst>
                                          <p:attrName>style.visibility</p:attrName>
                                        </p:attrNameLst>
                                      </p:cBhvr>
                                      <p:to>
                                        <p:strVal val="visible"/>
                                      </p:to>
                                    </p:set>
                                    <p:animEffect transition="in" filter="blinds(horizontal)">
                                      <p:cBhvr>
                                        <p:cTn id="22" dur="500"/>
                                        <p:tgtEl>
                                          <p:spTgt spid="1048"/>
                                        </p:tgtEl>
                                      </p:cBhvr>
                                    </p:animEffect>
                                  </p:childTnLst>
                                </p:cTn>
                              </p:par>
                              <p:par>
                                <p:cTn id="23" presetID="3" presetClass="entr" presetSubtype="10" fill="hold" nodeType="withEffect">
                                  <p:stCondLst>
                                    <p:cond delay="0"/>
                                  </p:stCondLst>
                                  <p:childTnLst>
                                    <p:set>
                                      <p:cBhvr>
                                        <p:cTn id="24" dur="1" fill="hold">
                                          <p:stCondLst>
                                            <p:cond delay="0"/>
                                          </p:stCondLst>
                                        </p:cTn>
                                        <p:tgtEl>
                                          <p:spTgt spid="1038"/>
                                        </p:tgtEl>
                                        <p:attrNameLst>
                                          <p:attrName>style.visibility</p:attrName>
                                        </p:attrNameLst>
                                      </p:cBhvr>
                                      <p:to>
                                        <p:strVal val="visible"/>
                                      </p:to>
                                    </p:set>
                                    <p:animEffect transition="in" filter="blinds(horizontal)">
                                      <p:cBhvr>
                                        <p:cTn id="25" dur="500"/>
                                        <p:tgtEl>
                                          <p:spTgt spid="1038"/>
                                        </p:tgtEl>
                                      </p:cBhvr>
                                    </p:animEffect>
                                  </p:childTnLst>
                                </p:cTn>
                              </p:par>
                              <p:par>
                                <p:cTn id="26" presetID="3" presetClass="entr" presetSubtype="1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linds(horizontal)">
                                      <p:cBhvr>
                                        <p:cTn id="28" dur="500"/>
                                        <p:tgtEl>
                                          <p:spTgt spid="2"/>
                                        </p:tgtEl>
                                      </p:cBhvr>
                                    </p:animEffect>
                                  </p:childTnLst>
                                </p:cTn>
                              </p:par>
                              <p:par>
                                <p:cTn id="29" presetID="3" presetClass="entr" presetSubtype="1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linds(horizontal)">
                                      <p:cBhvr>
                                        <p:cTn id="31" dur="500"/>
                                        <p:tgtEl>
                                          <p:spTgt spid="4"/>
                                        </p:tgtEl>
                                      </p:cBhvr>
                                    </p:animEffect>
                                  </p:childTnLst>
                                </p:cTn>
                              </p:par>
                            </p:childTnLst>
                          </p:cTn>
                        </p:par>
                        <p:par>
                          <p:cTn id="32" fill="hold">
                            <p:stCondLst>
                              <p:cond delay="500"/>
                            </p:stCondLst>
                            <p:childTnLst>
                              <p:par>
                                <p:cTn id="33" presetID="3" presetClass="entr" presetSubtype="10" fill="hold" grpId="0" nodeType="after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blinds(horizontal)">
                                      <p:cBhvr>
                                        <p:cTn id="35" dur="2000"/>
                                        <p:tgtEl>
                                          <p:spTgt spid="59"/>
                                        </p:tgtEl>
                                      </p:cBhvr>
                                    </p:animEffect>
                                  </p:childTnLst>
                                </p:cTn>
                              </p:par>
                            </p:childTnLst>
                          </p:cTn>
                        </p:par>
                        <p:par>
                          <p:cTn id="36" fill="hold">
                            <p:stCondLst>
                              <p:cond delay="2500"/>
                            </p:stCondLst>
                            <p:childTnLst>
                              <p:par>
                                <p:cTn id="37" presetID="3" presetClass="entr" presetSubtype="10" fill="hold" grpId="0" nodeType="afterEffect">
                                  <p:stCondLst>
                                    <p:cond delay="0"/>
                                  </p:stCondLst>
                                  <p:childTnLst>
                                    <p:set>
                                      <p:cBhvr>
                                        <p:cTn id="38" dur="1" fill="hold">
                                          <p:stCondLst>
                                            <p:cond delay="0"/>
                                          </p:stCondLst>
                                        </p:cTn>
                                        <p:tgtEl>
                                          <p:spTgt spid="81"/>
                                        </p:tgtEl>
                                        <p:attrNameLst>
                                          <p:attrName>style.visibility</p:attrName>
                                        </p:attrNameLst>
                                      </p:cBhvr>
                                      <p:to>
                                        <p:strVal val="visible"/>
                                      </p:to>
                                    </p:set>
                                    <p:animEffect transition="in" filter="blinds(horizontal)">
                                      <p:cBhvr>
                                        <p:cTn id="39" dur="1000"/>
                                        <p:tgtEl>
                                          <p:spTgt spid="81"/>
                                        </p:tgtEl>
                                      </p:cBhvr>
                                    </p:animEffect>
                                  </p:childTnLst>
                                </p:cTn>
                              </p:par>
                            </p:childTnLst>
                          </p:cTn>
                        </p:par>
                        <p:par>
                          <p:cTn id="40" fill="hold">
                            <p:stCondLst>
                              <p:cond delay="3500"/>
                            </p:stCondLst>
                            <p:childTnLst>
                              <p:par>
                                <p:cTn id="41" presetID="3" presetClass="entr" presetSubtype="10" fill="hold" grpId="0"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blinds(horizontal)">
                                      <p:cBhvr>
                                        <p:cTn id="43" dur="1000"/>
                                        <p:tgtEl>
                                          <p:spTgt spid="64"/>
                                        </p:tgtEl>
                                      </p:cBhvr>
                                    </p:animEffect>
                                  </p:childTnLst>
                                </p:cTn>
                              </p:par>
                            </p:childTnLst>
                          </p:cTn>
                        </p:par>
                        <p:par>
                          <p:cTn id="44" fill="hold">
                            <p:stCondLst>
                              <p:cond delay="4500"/>
                            </p:stCondLst>
                            <p:childTnLst>
                              <p:par>
                                <p:cTn id="45" presetID="3" presetClass="entr" presetSubtype="10" fill="hold" grpId="0" nodeType="afterEffect">
                                  <p:stCondLst>
                                    <p:cond delay="0"/>
                                  </p:stCondLst>
                                  <p:childTnLst>
                                    <p:set>
                                      <p:cBhvr>
                                        <p:cTn id="46" dur="1" fill="hold">
                                          <p:stCondLst>
                                            <p:cond delay="0"/>
                                          </p:stCondLst>
                                        </p:cTn>
                                        <p:tgtEl>
                                          <p:spTgt spid="80"/>
                                        </p:tgtEl>
                                        <p:attrNameLst>
                                          <p:attrName>style.visibility</p:attrName>
                                        </p:attrNameLst>
                                      </p:cBhvr>
                                      <p:to>
                                        <p:strVal val="visible"/>
                                      </p:to>
                                    </p:set>
                                    <p:animEffect transition="in" filter="blinds(horizontal)">
                                      <p:cBhvr>
                                        <p:cTn id="47" dur="1000"/>
                                        <p:tgtEl>
                                          <p:spTgt spid="80"/>
                                        </p:tgtEl>
                                      </p:cBhvr>
                                    </p:animEffect>
                                  </p:childTnLst>
                                </p:cTn>
                              </p:par>
                            </p:childTnLst>
                          </p:cTn>
                        </p:par>
                        <p:par>
                          <p:cTn id="48" fill="hold">
                            <p:stCondLst>
                              <p:cond delay="5500"/>
                            </p:stCondLst>
                            <p:childTnLst>
                              <p:par>
                                <p:cTn id="49" presetID="3" presetClass="entr" presetSubtype="10" fill="hold" grpId="0" nodeType="afterEffect">
                                  <p:stCondLst>
                                    <p:cond delay="0"/>
                                  </p:stCondLst>
                                  <p:childTnLst>
                                    <p:set>
                                      <p:cBhvr>
                                        <p:cTn id="50" dur="1" fill="hold">
                                          <p:stCondLst>
                                            <p:cond delay="0"/>
                                          </p:stCondLst>
                                        </p:cTn>
                                        <p:tgtEl>
                                          <p:spTgt spid="65"/>
                                        </p:tgtEl>
                                        <p:attrNameLst>
                                          <p:attrName>style.visibility</p:attrName>
                                        </p:attrNameLst>
                                      </p:cBhvr>
                                      <p:to>
                                        <p:strVal val="visible"/>
                                      </p:to>
                                    </p:set>
                                    <p:animEffect transition="in" filter="blinds(horizontal)">
                                      <p:cBhvr>
                                        <p:cTn id="51" dur="1000"/>
                                        <p:tgtEl>
                                          <p:spTgt spid="65"/>
                                        </p:tgtEl>
                                      </p:cBhvr>
                                    </p:animEffect>
                                  </p:childTnLst>
                                </p:cTn>
                              </p:par>
                            </p:childTnLst>
                          </p:cTn>
                        </p:par>
                        <p:par>
                          <p:cTn id="52" fill="hold">
                            <p:stCondLst>
                              <p:cond delay="6500"/>
                            </p:stCondLst>
                            <p:childTnLst>
                              <p:par>
                                <p:cTn id="53" presetID="3" presetClass="entr" presetSubtype="10" fill="hold" grpId="0" nodeType="afterEffect">
                                  <p:stCondLst>
                                    <p:cond delay="0"/>
                                  </p:stCondLst>
                                  <p:childTnLst>
                                    <p:set>
                                      <p:cBhvr>
                                        <p:cTn id="54" dur="1" fill="hold">
                                          <p:stCondLst>
                                            <p:cond delay="0"/>
                                          </p:stCondLst>
                                        </p:cTn>
                                        <p:tgtEl>
                                          <p:spTgt spid="82"/>
                                        </p:tgtEl>
                                        <p:attrNameLst>
                                          <p:attrName>style.visibility</p:attrName>
                                        </p:attrNameLst>
                                      </p:cBhvr>
                                      <p:to>
                                        <p:strVal val="visible"/>
                                      </p:to>
                                    </p:set>
                                    <p:animEffect transition="in" filter="blinds(horizontal)">
                                      <p:cBhvr>
                                        <p:cTn id="55" dur="1000"/>
                                        <p:tgtEl>
                                          <p:spTgt spid="82"/>
                                        </p:tgtEl>
                                      </p:cBhvr>
                                    </p:animEffect>
                                  </p:childTnLst>
                                </p:cTn>
                              </p:par>
                            </p:childTnLst>
                          </p:cTn>
                        </p:par>
                        <p:par>
                          <p:cTn id="56" fill="hold">
                            <p:stCondLst>
                              <p:cond delay="7500"/>
                            </p:stCondLst>
                            <p:childTnLst>
                              <p:par>
                                <p:cTn id="57" presetID="3" presetClass="entr" presetSubtype="10" fill="hold" grpId="0" nodeType="afterEffect">
                                  <p:stCondLst>
                                    <p:cond delay="0"/>
                                  </p:stCondLst>
                                  <p:childTnLst>
                                    <p:set>
                                      <p:cBhvr>
                                        <p:cTn id="58" dur="1" fill="hold">
                                          <p:stCondLst>
                                            <p:cond delay="0"/>
                                          </p:stCondLst>
                                        </p:cTn>
                                        <p:tgtEl>
                                          <p:spTgt spid="83"/>
                                        </p:tgtEl>
                                        <p:attrNameLst>
                                          <p:attrName>style.visibility</p:attrName>
                                        </p:attrNameLst>
                                      </p:cBhvr>
                                      <p:to>
                                        <p:strVal val="visible"/>
                                      </p:to>
                                    </p:set>
                                    <p:animEffect transition="in" filter="blinds(horizontal)">
                                      <p:cBhvr>
                                        <p:cTn id="59" dur="2000"/>
                                        <p:tgtEl>
                                          <p:spTgt spid="83"/>
                                        </p:tgtEl>
                                      </p:cBhvr>
                                    </p:animEffect>
                                  </p:childTnLst>
                                </p:cTn>
                              </p:par>
                            </p:childTnLst>
                          </p:cTn>
                        </p:par>
                        <p:par>
                          <p:cTn id="60" fill="hold">
                            <p:stCondLst>
                              <p:cond delay="9500"/>
                            </p:stCondLst>
                            <p:childTnLst>
                              <p:par>
                                <p:cTn id="61" presetID="3" presetClass="entr" presetSubtype="10" fill="hold" grpId="0" nodeType="afterEffect">
                                  <p:stCondLst>
                                    <p:cond delay="0"/>
                                  </p:stCondLst>
                                  <p:childTnLst>
                                    <p:set>
                                      <p:cBhvr>
                                        <p:cTn id="62" dur="1" fill="hold">
                                          <p:stCondLst>
                                            <p:cond delay="0"/>
                                          </p:stCondLst>
                                        </p:cTn>
                                        <p:tgtEl>
                                          <p:spTgt spid="66"/>
                                        </p:tgtEl>
                                        <p:attrNameLst>
                                          <p:attrName>style.visibility</p:attrName>
                                        </p:attrNameLst>
                                      </p:cBhvr>
                                      <p:to>
                                        <p:strVal val="visible"/>
                                      </p:to>
                                    </p:set>
                                    <p:animEffect transition="in" filter="blinds(horizontal)">
                                      <p:cBhvr>
                                        <p:cTn id="63" dur="2000"/>
                                        <p:tgtEl>
                                          <p:spTgt spid="66"/>
                                        </p:tgtEl>
                                      </p:cBhvr>
                                    </p:animEffect>
                                  </p:childTnLst>
                                </p:cTn>
                              </p:par>
                            </p:childTnLst>
                          </p:cTn>
                        </p:par>
                        <p:par>
                          <p:cTn id="64" fill="hold">
                            <p:stCondLst>
                              <p:cond delay="11500"/>
                            </p:stCondLst>
                            <p:childTnLst>
                              <p:par>
                                <p:cTn id="65" presetID="2" presetClass="exit" presetSubtype="4" fill="hold" grpId="1" nodeType="afterEffect">
                                  <p:stCondLst>
                                    <p:cond delay="0"/>
                                  </p:stCondLst>
                                  <p:childTnLst>
                                    <p:anim calcmode="lin" valueType="num">
                                      <p:cBhvr additive="base">
                                        <p:cTn id="66" dur="1000"/>
                                        <p:tgtEl>
                                          <p:spTgt spid="66"/>
                                        </p:tgtEl>
                                        <p:attrNameLst>
                                          <p:attrName>ppt_x</p:attrName>
                                        </p:attrNameLst>
                                      </p:cBhvr>
                                      <p:tavLst>
                                        <p:tav tm="0">
                                          <p:val>
                                            <p:strVal val="ppt_x"/>
                                          </p:val>
                                        </p:tav>
                                        <p:tav tm="100000">
                                          <p:val>
                                            <p:strVal val="ppt_x"/>
                                          </p:val>
                                        </p:tav>
                                      </p:tavLst>
                                    </p:anim>
                                    <p:anim calcmode="lin" valueType="num">
                                      <p:cBhvr additive="base">
                                        <p:cTn id="67" dur="1000"/>
                                        <p:tgtEl>
                                          <p:spTgt spid="66"/>
                                        </p:tgtEl>
                                        <p:attrNameLst>
                                          <p:attrName>ppt_y</p:attrName>
                                        </p:attrNameLst>
                                      </p:cBhvr>
                                      <p:tavLst>
                                        <p:tav tm="0">
                                          <p:val>
                                            <p:strVal val="ppt_y"/>
                                          </p:val>
                                        </p:tav>
                                        <p:tav tm="100000">
                                          <p:val>
                                            <p:strVal val="1+ppt_h/2"/>
                                          </p:val>
                                        </p:tav>
                                      </p:tavLst>
                                    </p:anim>
                                    <p:set>
                                      <p:cBhvr>
                                        <p:cTn id="68" dur="1" fill="hold">
                                          <p:stCondLst>
                                            <p:cond delay="999"/>
                                          </p:stCondLst>
                                        </p:cTn>
                                        <p:tgtEl>
                                          <p:spTgt spid="66"/>
                                        </p:tgtEl>
                                        <p:attrNameLst>
                                          <p:attrName>style.visibility</p:attrName>
                                        </p:attrNameLst>
                                      </p:cBhvr>
                                      <p:to>
                                        <p:strVal val="hidden"/>
                                      </p:to>
                                    </p:set>
                                  </p:childTnLst>
                                </p:cTn>
                              </p:par>
                            </p:childTnLst>
                          </p:cTn>
                        </p:par>
                        <p:par>
                          <p:cTn id="69" fill="hold">
                            <p:stCondLst>
                              <p:cond delay="12500"/>
                            </p:stCondLst>
                            <p:childTnLst>
                              <p:par>
                                <p:cTn id="70" presetID="3" presetClass="entr" presetSubtype="10" fill="hold" grpId="0" nodeType="afterEffect">
                                  <p:stCondLst>
                                    <p:cond delay="0"/>
                                  </p:stCondLst>
                                  <p:childTnLst>
                                    <p:set>
                                      <p:cBhvr>
                                        <p:cTn id="71" dur="1" fill="hold">
                                          <p:stCondLst>
                                            <p:cond delay="0"/>
                                          </p:stCondLst>
                                        </p:cTn>
                                        <p:tgtEl>
                                          <p:spTgt spid="86"/>
                                        </p:tgtEl>
                                        <p:attrNameLst>
                                          <p:attrName>style.visibility</p:attrName>
                                        </p:attrNameLst>
                                      </p:cBhvr>
                                      <p:to>
                                        <p:strVal val="visible"/>
                                      </p:to>
                                    </p:set>
                                    <p:animEffect transition="in" filter="blinds(horizontal)">
                                      <p:cBhvr>
                                        <p:cTn id="72" dur="2000"/>
                                        <p:tgtEl>
                                          <p:spTgt spid="86"/>
                                        </p:tgtEl>
                                      </p:cBhvr>
                                    </p:animEffect>
                                  </p:childTnLst>
                                </p:cTn>
                              </p:par>
                            </p:childTnLst>
                          </p:cTn>
                        </p:par>
                        <p:par>
                          <p:cTn id="73" fill="hold">
                            <p:stCondLst>
                              <p:cond delay="14500"/>
                            </p:stCondLst>
                            <p:childTnLst>
                              <p:par>
                                <p:cTn id="74" presetID="2" presetClass="exit" presetSubtype="4" fill="hold" grpId="1" nodeType="afterEffect">
                                  <p:stCondLst>
                                    <p:cond delay="0"/>
                                  </p:stCondLst>
                                  <p:childTnLst>
                                    <p:anim calcmode="lin" valueType="num">
                                      <p:cBhvr additive="base">
                                        <p:cTn id="75" dur="1000"/>
                                        <p:tgtEl>
                                          <p:spTgt spid="86"/>
                                        </p:tgtEl>
                                        <p:attrNameLst>
                                          <p:attrName>ppt_x</p:attrName>
                                        </p:attrNameLst>
                                      </p:cBhvr>
                                      <p:tavLst>
                                        <p:tav tm="0">
                                          <p:val>
                                            <p:strVal val="ppt_x"/>
                                          </p:val>
                                        </p:tav>
                                        <p:tav tm="100000">
                                          <p:val>
                                            <p:strVal val="ppt_x"/>
                                          </p:val>
                                        </p:tav>
                                      </p:tavLst>
                                    </p:anim>
                                    <p:anim calcmode="lin" valueType="num">
                                      <p:cBhvr additive="base">
                                        <p:cTn id="76" dur="1000"/>
                                        <p:tgtEl>
                                          <p:spTgt spid="86"/>
                                        </p:tgtEl>
                                        <p:attrNameLst>
                                          <p:attrName>ppt_y</p:attrName>
                                        </p:attrNameLst>
                                      </p:cBhvr>
                                      <p:tavLst>
                                        <p:tav tm="0">
                                          <p:val>
                                            <p:strVal val="ppt_y"/>
                                          </p:val>
                                        </p:tav>
                                        <p:tav tm="100000">
                                          <p:val>
                                            <p:strVal val="1+ppt_h/2"/>
                                          </p:val>
                                        </p:tav>
                                      </p:tavLst>
                                    </p:anim>
                                    <p:set>
                                      <p:cBhvr>
                                        <p:cTn id="77" dur="1" fill="hold">
                                          <p:stCondLst>
                                            <p:cond delay="999"/>
                                          </p:stCondLst>
                                        </p:cTn>
                                        <p:tgtEl>
                                          <p:spTgt spid="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59" grpId="0" animBg="1"/>
      <p:bldP spid="64" grpId="0" animBg="1"/>
      <p:bldP spid="65" grpId="0" animBg="1"/>
      <p:bldP spid="66" grpId="0" animBg="1"/>
      <p:bldP spid="66" grpId="1" animBg="1"/>
      <p:bldP spid="80" grpId="0" animBg="1"/>
      <p:bldP spid="81" grpId="0" animBg="1"/>
      <p:bldP spid="83" grpId="0" animBg="1"/>
      <p:bldP spid="86" grpId="0" animBg="1"/>
      <p:bldP spid="86" grpId="1" animBg="1"/>
    </p:bld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3" name="Title 1"/>
          <p:cNvSpPr>
            <a:spLocks noGrp="1"/>
          </p:cNvSpPr>
          <p:nvPr>
            <p:ph type="title"/>
          </p:nvPr>
        </p:nvSpPr>
        <p:spPr/>
        <p:txBody>
          <a:bodyPr/>
          <a:lstStyle/>
          <a:p>
            <a:pPr eaLnBrk="1" hangingPunct="1"/>
            <a:r>
              <a:rPr lang="en-US" sz="2800"/>
              <a:t>CPU usage for signaling</a:t>
            </a:r>
          </a:p>
        </p:txBody>
      </p:sp>
      <p:sp>
        <p:nvSpPr>
          <p:cNvPr id="2054" name="Content Placeholder 2"/>
          <p:cNvSpPr>
            <a:spLocks noGrp="1"/>
          </p:cNvSpPr>
          <p:nvPr>
            <p:ph idx="1"/>
          </p:nvPr>
        </p:nvSpPr>
        <p:spPr/>
        <p:txBody>
          <a:bodyPr/>
          <a:lstStyle/>
          <a:p>
            <a:pPr eaLnBrk="1" hangingPunct="1">
              <a:lnSpc>
                <a:spcPct val="80000"/>
              </a:lnSpc>
            </a:pPr>
            <a:endParaRPr lang="en-US" sz="1600"/>
          </a:p>
          <a:p>
            <a:pPr eaLnBrk="1" hangingPunct="1">
              <a:lnSpc>
                <a:spcPct val="80000"/>
              </a:lnSpc>
            </a:pPr>
            <a:endParaRPr lang="en-US" sz="2000"/>
          </a:p>
        </p:txBody>
      </p:sp>
      <p:sp>
        <p:nvSpPr>
          <p:cNvPr id="2055" name="Slide Number Placeholder 5"/>
          <p:cNvSpPr>
            <a:spLocks noGrp="1"/>
          </p:cNvSpPr>
          <p:nvPr>
            <p:ph type="sldNum" sz="quarter" idx="12"/>
          </p:nvPr>
        </p:nvSpPr>
        <p:spPr>
          <a:noFill/>
        </p:spPr>
        <p:txBody>
          <a:bodyPr/>
          <a:lstStyle/>
          <a:p>
            <a:fld id="{640B0C3F-E7E3-0A44-9608-89EC7EA10F77}" type="slidenum">
              <a:rPr lang="en-US"/>
              <a:pPr/>
              <a:t>46</a:t>
            </a:fld>
            <a:endParaRPr lang="en-US"/>
          </a:p>
        </p:txBody>
      </p:sp>
      <p:graphicFrame>
        <p:nvGraphicFramePr>
          <p:cNvPr id="2050" name="Object 4"/>
          <p:cNvGraphicFramePr>
            <a:graphicFrameLocks noChangeAspect="1"/>
          </p:cNvGraphicFramePr>
          <p:nvPr/>
        </p:nvGraphicFramePr>
        <p:xfrm>
          <a:off x="457200" y="1281113"/>
          <a:ext cx="4206875" cy="2605087"/>
        </p:xfrm>
        <a:graphic>
          <a:graphicData uri="http://schemas.openxmlformats.org/presentationml/2006/ole">
            <p:oleObj spid="_x0000_s32770" name="Chart" r:id="rId3" imgW="5537200" imgH="3022600" progId="Excel.Sheet.8">
              <p:embed/>
            </p:oleObj>
          </a:graphicData>
        </a:graphic>
      </p:graphicFrame>
      <p:graphicFrame>
        <p:nvGraphicFramePr>
          <p:cNvPr id="2051" name="Object 7"/>
          <p:cNvGraphicFramePr>
            <a:graphicFrameLocks noChangeAspect="1"/>
          </p:cNvGraphicFramePr>
          <p:nvPr/>
        </p:nvGraphicFramePr>
        <p:xfrm>
          <a:off x="4637088" y="1274763"/>
          <a:ext cx="4278312" cy="2611437"/>
        </p:xfrm>
        <a:graphic>
          <a:graphicData uri="http://schemas.openxmlformats.org/presentationml/2006/ole">
            <p:oleObj spid="_x0000_s32771" name="Chart" r:id="rId4" imgW="5537200" imgH="3022600" progId="Excel.Sheet.8">
              <p:embed/>
            </p:oleObj>
          </a:graphicData>
        </a:graphic>
      </p:graphicFrame>
      <p:graphicFrame>
        <p:nvGraphicFramePr>
          <p:cNvPr id="2052" name="Object 10"/>
          <p:cNvGraphicFramePr>
            <a:graphicFrameLocks noChangeAspect="1"/>
          </p:cNvGraphicFramePr>
          <p:nvPr/>
        </p:nvGraphicFramePr>
        <p:xfrm>
          <a:off x="457200" y="3838575"/>
          <a:ext cx="4267200" cy="2608263"/>
        </p:xfrm>
        <a:graphic>
          <a:graphicData uri="http://schemas.openxmlformats.org/presentationml/2006/ole">
            <p:oleObj spid="_x0000_s32772" name="Worksheet" r:id="rId5" imgW="5295900" imgH="2540000" progId="Excel.Sheet.8">
              <p:embed/>
            </p:oleObj>
          </a:graphicData>
        </a:graphic>
      </p:graphicFrame>
      <p:sp>
        <p:nvSpPr>
          <p:cNvPr id="2056" name="Text Box 6"/>
          <p:cNvSpPr txBox="1">
            <a:spLocks noChangeArrowheads="1"/>
          </p:cNvSpPr>
          <p:nvPr/>
        </p:nvSpPr>
        <p:spPr bwMode="auto">
          <a:xfrm>
            <a:off x="4876800" y="4191000"/>
            <a:ext cx="3851275" cy="1477963"/>
          </a:xfrm>
          <a:prstGeom prst="rect">
            <a:avLst/>
          </a:prstGeom>
          <a:noFill/>
          <a:ln w="9525">
            <a:noFill/>
            <a:miter lim="800000"/>
            <a:headEnd/>
            <a:tailEnd/>
          </a:ln>
        </p:spPr>
        <p:txBody>
          <a:bodyPr>
            <a:prstTxWarp prst="textNoShape">
              <a:avLst/>
            </a:prstTxWarp>
            <a:spAutoFit/>
          </a:bodyPr>
          <a:lstStyle/>
          <a:p>
            <a:pPr>
              <a:buFont typeface="Arial" charset="0"/>
              <a:buChar char="•"/>
            </a:pPr>
            <a:r>
              <a:rPr lang="en-US"/>
              <a:t> Number of concurrent sessions that can be handled</a:t>
            </a:r>
          </a:p>
          <a:p>
            <a:pPr>
              <a:buFont typeface="Wingdings" charset="2"/>
              <a:buChar char="q"/>
            </a:pPr>
            <a:r>
              <a:rPr lang="en-US"/>
              <a:t> 600 (Q, P) messages /sec </a:t>
            </a:r>
          </a:p>
          <a:p>
            <a:r>
              <a:rPr lang="en-US">
                <a:sym typeface="Wingdings" charset="2"/>
              </a:rPr>
              <a:t> </a:t>
            </a:r>
            <a:r>
              <a:rPr lang="en-US"/>
              <a:t>36,000 concurrent flows with 60 sec refresh period with fair queue</a:t>
            </a:r>
          </a:p>
        </p:txBody>
      </p:sp>
      <p:sp>
        <p:nvSpPr>
          <p:cNvPr id="2057" name="Rectangle 10"/>
          <p:cNvSpPr>
            <a:spLocks noChangeArrowheads="1"/>
          </p:cNvSpPr>
          <p:nvPr/>
        </p:nvSpPr>
        <p:spPr bwMode="auto">
          <a:xfrm>
            <a:off x="2057400" y="4343400"/>
            <a:ext cx="304800" cy="1600200"/>
          </a:xfrm>
          <a:prstGeom prst="rect">
            <a:avLst/>
          </a:prstGeom>
          <a:solidFill>
            <a:srgbClr val="FF0000">
              <a:alpha val="0"/>
            </a:srgbClr>
          </a:solidFill>
          <a:ln w="9525">
            <a:solidFill>
              <a:srgbClr val="FF0000"/>
            </a:solid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sz="2800"/>
              <a:t>Permission-based sending (PBS)</a:t>
            </a:r>
          </a:p>
        </p:txBody>
      </p:sp>
      <p:sp>
        <p:nvSpPr>
          <p:cNvPr id="5123" name="Rectangle 3"/>
          <p:cNvSpPr>
            <a:spLocks noGrp="1" noChangeArrowheads="1"/>
          </p:cNvSpPr>
          <p:nvPr>
            <p:ph idx="1"/>
          </p:nvPr>
        </p:nvSpPr>
        <p:spPr/>
        <p:txBody>
          <a:bodyPr>
            <a:normAutofit fontScale="92500" lnSpcReduction="10000"/>
          </a:bodyPr>
          <a:lstStyle/>
          <a:p>
            <a:pPr eaLnBrk="1" hangingPunct="1">
              <a:lnSpc>
                <a:spcPct val="90000"/>
              </a:lnSpc>
            </a:pPr>
            <a:r>
              <a:rPr lang="en-US" sz="2000" dirty="0"/>
              <a:t>Objective</a:t>
            </a:r>
            <a:r>
              <a:rPr lang="en-US" sz="1600" dirty="0"/>
              <a:t> </a:t>
            </a:r>
          </a:p>
          <a:p>
            <a:pPr lvl="1" eaLnBrk="1" hangingPunct="1">
              <a:lnSpc>
                <a:spcPct val="90000"/>
              </a:lnSpc>
            </a:pPr>
            <a:r>
              <a:rPr lang="en-US" sz="1600" dirty="0"/>
              <a:t>Preventing </a:t>
            </a:r>
            <a:r>
              <a:rPr lang="en-US" sz="1600" dirty="0" err="1"/>
              <a:t>DoS</a:t>
            </a:r>
            <a:r>
              <a:rPr lang="en-US" sz="1600" dirty="0"/>
              <a:t> attacks and other forms of unauthorized traffic.</a:t>
            </a:r>
          </a:p>
          <a:p>
            <a:pPr eaLnBrk="1" hangingPunct="1">
              <a:lnSpc>
                <a:spcPct val="90000"/>
              </a:lnSpc>
            </a:pPr>
            <a:r>
              <a:rPr lang="en-US" sz="2000" dirty="0"/>
              <a:t>Network traffic authorization</a:t>
            </a:r>
          </a:p>
          <a:p>
            <a:pPr lvl="1" eaLnBrk="1" hangingPunct="1">
              <a:lnSpc>
                <a:spcPct val="90000"/>
              </a:lnSpc>
            </a:pPr>
            <a:r>
              <a:rPr lang="en-US" sz="1600" dirty="0"/>
              <a:t>Permission is granted by the intended receiver.</a:t>
            </a:r>
          </a:p>
          <a:p>
            <a:pPr lvl="1" eaLnBrk="1" hangingPunct="1">
              <a:lnSpc>
                <a:spcPct val="90000"/>
              </a:lnSpc>
            </a:pPr>
            <a:r>
              <a:rPr lang="en-US" sz="1600" dirty="0"/>
              <a:t>Permission represents the authority to send data.</a:t>
            </a:r>
          </a:p>
          <a:p>
            <a:pPr eaLnBrk="1" hangingPunct="1">
              <a:lnSpc>
                <a:spcPct val="90000"/>
              </a:lnSpc>
            </a:pPr>
            <a:r>
              <a:rPr lang="en-US" sz="2000" dirty="0"/>
              <a:t>Deny-by-default</a:t>
            </a:r>
          </a:p>
          <a:p>
            <a:pPr lvl="1" eaLnBrk="1" hangingPunct="1">
              <a:lnSpc>
                <a:spcPct val="90000"/>
              </a:lnSpc>
            </a:pPr>
            <a:r>
              <a:rPr lang="en-US" sz="1600" dirty="0"/>
              <a:t>Unauthorized traffic without permission is dropped at the first router by default.</a:t>
            </a:r>
          </a:p>
          <a:p>
            <a:pPr eaLnBrk="1" hangingPunct="1">
              <a:lnSpc>
                <a:spcPct val="90000"/>
              </a:lnSpc>
            </a:pPr>
            <a:r>
              <a:rPr lang="en-US" sz="2000" dirty="0"/>
              <a:t>Hybrid approach</a:t>
            </a:r>
          </a:p>
          <a:p>
            <a:pPr lvl="1" eaLnBrk="1" hangingPunct="1">
              <a:lnSpc>
                <a:spcPct val="90000"/>
              </a:lnSpc>
            </a:pPr>
            <a:r>
              <a:rPr lang="en-US" sz="1600" dirty="0"/>
              <a:t>Proactive approach</a:t>
            </a:r>
          </a:p>
          <a:p>
            <a:pPr lvl="2" eaLnBrk="1" hangingPunct="1">
              <a:lnSpc>
                <a:spcPct val="90000"/>
              </a:lnSpc>
            </a:pPr>
            <a:r>
              <a:rPr lang="en-US" sz="1400" dirty="0"/>
              <a:t>Explicit permission by on-path signaling</a:t>
            </a:r>
          </a:p>
          <a:p>
            <a:pPr lvl="2" eaLnBrk="1" hangingPunct="1">
              <a:lnSpc>
                <a:spcPct val="90000"/>
              </a:lnSpc>
            </a:pPr>
            <a:r>
              <a:rPr lang="en-US" sz="1400" dirty="0"/>
              <a:t>NSIS protocol suites (GIST and PBS NSLP)</a:t>
            </a:r>
          </a:p>
          <a:p>
            <a:pPr lvl="1" eaLnBrk="1" hangingPunct="1">
              <a:lnSpc>
                <a:spcPct val="90000"/>
              </a:lnSpc>
            </a:pPr>
            <a:r>
              <a:rPr lang="en-US" sz="1600" dirty="0"/>
              <a:t>Reactive approach</a:t>
            </a:r>
          </a:p>
          <a:p>
            <a:pPr lvl="2" eaLnBrk="1" hangingPunct="1">
              <a:lnSpc>
                <a:spcPct val="90000"/>
              </a:lnSpc>
            </a:pPr>
            <a:r>
              <a:rPr lang="en-US" sz="1400" dirty="0"/>
              <a:t>Monitoring traffics using periodic signaling</a:t>
            </a:r>
          </a:p>
          <a:p>
            <a:pPr lvl="2" eaLnBrk="1" hangingPunct="1">
              <a:lnSpc>
                <a:spcPct val="90000"/>
              </a:lnSpc>
            </a:pPr>
            <a:r>
              <a:rPr lang="en-US" sz="1400" dirty="0"/>
              <a:t>PBS detection algorithm (PDA)</a:t>
            </a:r>
          </a:p>
          <a:p>
            <a:pPr eaLnBrk="1" hangingPunct="1">
              <a:lnSpc>
                <a:spcPct val="90000"/>
              </a:lnSpc>
            </a:pPr>
            <a:r>
              <a:rPr lang="en-US" sz="2500" dirty="0"/>
              <a:t>Secure mechanism</a:t>
            </a:r>
          </a:p>
          <a:p>
            <a:pPr lvl="1" eaLnBrk="1" hangingPunct="1">
              <a:lnSpc>
                <a:spcPct val="90000"/>
              </a:lnSpc>
            </a:pPr>
            <a:r>
              <a:rPr lang="en-US" sz="1600" dirty="0"/>
              <a:t>Secure permission state setup using public key cryptography</a:t>
            </a:r>
          </a:p>
          <a:p>
            <a:pPr lvl="1" eaLnBrk="1" hangingPunct="1">
              <a:lnSpc>
                <a:spcPct val="90000"/>
              </a:lnSpc>
            </a:pPr>
            <a:r>
              <a:rPr lang="en-US" sz="1600" dirty="0"/>
              <a:t>Protect the authentication of data packets using </a:t>
            </a:r>
            <a:r>
              <a:rPr lang="en-US" sz="1600" dirty="0" err="1"/>
              <a:t>IPsec</a:t>
            </a:r>
            <a:endParaRPr lang="en-US" sz="1800" dirty="0"/>
          </a:p>
          <a:p>
            <a:pPr lvl="1" eaLnBrk="1" hangingPunct="1">
              <a:lnSpc>
                <a:spcPct val="90000"/>
              </a:lnSpc>
            </a:pPr>
            <a:endParaRPr lang="en-US" dirty="0"/>
          </a:p>
          <a:p>
            <a:pPr eaLnBrk="1" hangingPunct="1">
              <a:lnSpc>
                <a:spcPct val="90000"/>
              </a:lnSpc>
              <a:buFontTx/>
              <a:buNone/>
            </a:pPr>
            <a:endParaRPr lang="en-US" dirty="0"/>
          </a:p>
          <a:p>
            <a:pPr eaLnBrk="1" hangingPunct="1">
              <a:lnSpc>
                <a:spcPct val="90000"/>
              </a:lnSpc>
            </a:pPr>
            <a:endParaRPr lang="en-US" dirty="0"/>
          </a:p>
        </p:txBody>
      </p:sp>
      <p:sp>
        <p:nvSpPr>
          <p:cNvPr id="4" name="TextBox 3"/>
          <p:cNvSpPr txBox="1"/>
          <p:nvPr/>
        </p:nvSpPr>
        <p:spPr>
          <a:xfrm>
            <a:off x="0" y="6565702"/>
            <a:ext cx="858979" cy="276999"/>
          </a:xfrm>
          <a:prstGeom prst="rect">
            <a:avLst/>
          </a:prstGeom>
          <a:noFill/>
        </p:spPr>
        <p:txBody>
          <a:bodyPr wrap="none" rtlCol="0">
            <a:spAutoFit/>
          </a:bodyPr>
          <a:lstStyle/>
          <a:p>
            <a:r>
              <a:rPr lang="en-US" sz="1200" dirty="0" err="1" smtClean="0">
                <a:solidFill>
                  <a:schemeClr val="accent6">
                    <a:lumMod val="60000"/>
                    <a:lumOff val="40000"/>
                  </a:schemeClr>
                </a:solidFill>
              </a:rPr>
              <a:t>SeGi</a:t>
            </a:r>
            <a:r>
              <a:rPr lang="en-US" sz="1200" dirty="0" smtClean="0">
                <a:solidFill>
                  <a:schemeClr val="accent6">
                    <a:lumMod val="60000"/>
                    <a:lumOff val="40000"/>
                  </a:schemeClr>
                </a:solidFill>
              </a:rPr>
              <a:t> Hong</a:t>
            </a:r>
            <a:endParaRPr lang="en-US" sz="1200" dirty="0">
              <a:solidFill>
                <a:schemeClr val="accent6">
                  <a:lumMod val="60000"/>
                  <a:lumOff val="40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7" name="Rectangle 2"/>
          <p:cNvSpPr>
            <a:spLocks noGrp="1" noChangeArrowheads="1"/>
          </p:cNvSpPr>
          <p:nvPr>
            <p:ph type="title" idx="4294967295"/>
          </p:nvPr>
        </p:nvSpPr>
        <p:spPr>
          <a:xfrm>
            <a:off x="914400" y="76200"/>
            <a:ext cx="8229600" cy="1143000"/>
          </a:xfrm>
        </p:spPr>
        <p:txBody>
          <a:bodyPr/>
          <a:lstStyle/>
          <a:p>
            <a:pPr eaLnBrk="1" hangingPunct="1"/>
            <a:r>
              <a:rPr lang="en-US" sz="2800" dirty="0" smtClean="0"/>
              <a:t>Permission-based sending (PBS)</a:t>
            </a:r>
            <a:endParaRPr lang="en-US" sz="2800" dirty="0"/>
          </a:p>
        </p:txBody>
      </p:sp>
      <p:pic>
        <p:nvPicPr>
          <p:cNvPr id="1028" name="Picture 2"/>
          <p:cNvPicPr>
            <a:picLocks noChangeArrowheads="1"/>
          </p:cNvPicPr>
          <p:nvPr/>
        </p:nvPicPr>
        <p:blipFill>
          <a:blip r:embed="rId4"/>
          <a:srcRect/>
          <a:stretch>
            <a:fillRect/>
          </a:stretch>
        </p:blipFill>
        <p:spPr bwMode="auto">
          <a:xfrm>
            <a:off x="3124200" y="1433513"/>
            <a:ext cx="533400" cy="457200"/>
          </a:xfrm>
          <a:prstGeom prst="rect">
            <a:avLst/>
          </a:prstGeom>
          <a:noFill/>
          <a:ln w="9525">
            <a:noFill/>
            <a:miter lim="800000"/>
            <a:headEnd/>
            <a:tailEnd/>
          </a:ln>
        </p:spPr>
      </p:pic>
      <p:pic>
        <p:nvPicPr>
          <p:cNvPr id="1029" name="Picture 2"/>
          <p:cNvPicPr>
            <a:picLocks noChangeArrowheads="1"/>
          </p:cNvPicPr>
          <p:nvPr/>
        </p:nvPicPr>
        <p:blipFill>
          <a:blip r:embed="rId4"/>
          <a:srcRect/>
          <a:stretch>
            <a:fillRect/>
          </a:stretch>
        </p:blipFill>
        <p:spPr bwMode="auto">
          <a:xfrm>
            <a:off x="5486400" y="1433513"/>
            <a:ext cx="533400" cy="457200"/>
          </a:xfrm>
          <a:prstGeom prst="rect">
            <a:avLst/>
          </a:prstGeom>
          <a:noFill/>
          <a:ln w="9525">
            <a:noFill/>
            <a:miter lim="800000"/>
            <a:headEnd/>
            <a:tailEnd/>
          </a:ln>
        </p:spPr>
      </p:pic>
      <p:pic>
        <p:nvPicPr>
          <p:cNvPr id="1030" name="Picture 4"/>
          <p:cNvPicPr>
            <a:picLocks noChangeArrowheads="1"/>
          </p:cNvPicPr>
          <p:nvPr/>
        </p:nvPicPr>
        <p:blipFill>
          <a:blip r:embed="rId5"/>
          <a:srcRect/>
          <a:stretch>
            <a:fillRect/>
          </a:stretch>
        </p:blipFill>
        <p:spPr bwMode="auto">
          <a:xfrm>
            <a:off x="8001000" y="1438275"/>
            <a:ext cx="304800" cy="457200"/>
          </a:xfrm>
          <a:prstGeom prst="rect">
            <a:avLst/>
          </a:prstGeom>
          <a:noFill/>
          <a:ln w="9525">
            <a:noFill/>
            <a:miter lim="800000"/>
            <a:headEnd/>
            <a:tailEnd/>
          </a:ln>
        </p:spPr>
      </p:pic>
      <p:cxnSp>
        <p:nvCxnSpPr>
          <p:cNvPr id="63" name="Straight Connector 62"/>
          <p:cNvCxnSpPr>
            <a:cxnSpLocks noChangeShapeType="1"/>
          </p:cNvCxnSpPr>
          <p:nvPr/>
        </p:nvCxnSpPr>
        <p:spPr bwMode="auto">
          <a:xfrm rot="5400000">
            <a:off x="-793750" y="3689350"/>
            <a:ext cx="3581400" cy="12700"/>
          </a:xfrm>
          <a:prstGeom prst="line">
            <a:avLst/>
          </a:prstGeom>
          <a:noFill/>
          <a:ln w="25400">
            <a:solidFill>
              <a:schemeClr val="tx1"/>
            </a:solidFill>
            <a:round/>
            <a:headEnd/>
            <a:tailEnd/>
          </a:ln>
          <a:effectLst>
            <a:outerShdw dist="20000" dir="5400000" rotWithShape="0">
              <a:srgbClr val="808080">
                <a:alpha val="37999"/>
              </a:srgbClr>
            </a:outerShdw>
          </a:effectLst>
        </p:spPr>
      </p:cxnSp>
      <p:cxnSp>
        <p:nvCxnSpPr>
          <p:cNvPr id="64" name="Straight Connector 63"/>
          <p:cNvCxnSpPr>
            <a:cxnSpLocks noChangeShapeType="1"/>
          </p:cNvCxnSpPr>
          <p:nvPr/>
        </p:nvCxnSpPr>
        <p:spPr bwMode="auto">
          <a:xfrm rot="5400000">
            <a:off x="6361907" y="3694906"/>
            <a:ext cx="3581400" cy="1587"/>
          </a:xfrm>
          <a:prstGeom prst="line">
            <a:avLst/>
          </a:prstGeom>
          <a:noFill/>
          <a:ln w="25400">
            <a:solidFill>
              <a:schemeClr val="tx1"/>
            </a:solidFill>
            <a:round/>
            <a:headEnd/>
            <a:tailEnd/>
          </a:ln>
          <a:effectLst>
            <a:outerShdw dist="20000" dir="5400000" rotWithShape="0">
              <a:srgbClr val="808080">
                <a:alpha val="37999"/>
              </a:srgbClr>
            </a:outerShdw>
          </a:effectLst>
        </p:spPr>
      </p:cxnSp>
      <p:cxnSp>
        <p:nvCxnSpPr>
          <p:cNvPr id="65" name="Straight Connector 64"/>
          <p:cNvCxnSpPr>
            <a:cxnSpLocks noChangeShapeType="1"/>
          </p:cNvCxnSpPr>
          <p:nvPr/>
        </p:nvCxnSpPr>
        <p:spPr bwMode="auto">
          <a:xfrm rot="5400000">
            <a:off x="3925887" y="3684588"/>
            <a:ext cx="3592513" cy="14288"/>
          </a:xfrm>
          <a:prstGeom prst="line">
            <a:avLst/>
          </a:prstGeom>
          <a:noFill/>
          <a:ln w="25400">
            <a:solidFill>
              <a:schemeClr val="tx1"/>
            </a:solidFill>
            <a:round/>
            <a:headEnd/>
            <a:tailEnd/>
          </a:ln>
          <a:effectLst>
            <a:outerShdw dist="20000" dir="5400000" rotWithShape="0">
              <a:srgbClr val="808080">
                <a:alpha val="37999"/>
              </a:srgbClr>
            </a:outerShdw>
          </a:effectLst>
        </p:spPr>
      </p:cxnSp>
      <p:cxnSp>
        <p:nvCxnSpPr>
          <p:cNvPr id="66" name="Straight Connector 65"/>
          <p:cNvCxnSpPr>
            <a:cxnSpLocks noChangeShapeType="1"/>
          </p:cNvCxnSpPr>
          <p:nvPr/>
        </p:nvCxnSpPr>
        <p:spPr bwMode="auto">
          <a:xfrm rot="5400000">
            <a:off x="1574007" y="3685381"/>
            <a:ext cx="3581400" cy="23813"/>
          </a:xfrm>
          <a:prstGeom prst="line">
            <a:avLst/>
          </a:prstGeom>
          <a:noFill/>
          <a:ln w="25400">
            <a:solidFill>
              <a:schemeClr val="tx1"/>
            </a:solidFill>
            <a:round/>
            <a:headEnd/>
            <a:tailEnd/>
          </a:ln>
          <a:effectLst>
            <a:outerShdw dist="20000" dir="5400000" rotWithShape="0">
              <a:srgbClr val="808080">
                <a:alpha val="37999"/>
              </a:srgbClr>
            </a:outerShdw>
          </a:effectLst>
        </p:spPr>
      </p:cxnSp>
      <p:cxnSp>
        <p:nvCxnSpPr>
          <p:cNvPr id="67" name="Straight Arrow Connector 66"/>
          <p:cNvCxnSpPr>
            <a:cxnSpLocks noChangeShapeType="1"/>
          </p:cNvCxnSpPr>
          <p:nvPr/>
        </p:nvCxnSpPr>
        <p:spPr bwMode="auto">
          <a:xfrm flipV="1">
            <a:off x="990600" y="2355850"/>
            <a:ext cx="2362200" cy="6350"/>
          </a:xfrm>
          <a:prstGeom prst="straightConnector1">
            <a:avLst/>
          </a:prstGeom>
          <a:noFill/>
          <a:ln w="25400">
            <a:solidFill>
              <a:schemeClr val="hlink"/>
            </a:solidFill>
            <a:prstDash val="sysDash"/>
            <a:round/>
            <a:headEnd/>
            <a:tailEnd type="arrow" w="med" len="med"/>
          </a:ln>
          <a:effectLst>
            <a:outerShdw dist="20000" dir="5400000" rotWithShape="0">
              <a:srgbClr val="808080">
                <a:alpha val="37999"/>
              </a:srgbClr>
            </a:outerShdw>
          </a:effectLst>
        </p:spPr>
      </p:cxnSp>
      <p:cxnSp>
        <p:nvCxnSpPr>
          <p:cNvPr id="69" name="Straight Arrow Connector 68"/>
          <p:cNvCxnSpPr>
            <a:cxnSpLocks noChangeShapeType="1"/>
          </p:cNvCxnSpPr>
          <p:nvPr/>
        </p:nvCxnSpPr>
        <p:spPr bwMode="auto">
          <a:xfrm>
            <a:off x="3352800" y="2362200"/>
            <a:ext cx="2362200" cy="0"/>
          </a:xfrm>
          <a:prstGeom prst="straightConnector1">
            <a:avLst/>
          </a:prstGeom>
          <a:noFill/>
          <a:ln w="25400">
            <a:solidFill>
              <a:schemeClr val="hlink"/>
            </a:solidFill>
            <a:prstDash val="sysDash"/>
            <a:round/>
            <a:headEnd/>
            <a:tailEnd type="arrow" w="med" len="med"/>
          </a:ln>
          <a:effectLst>
            <a:outerShdw dist="20000" dir="5400000" rotWithShape="0">
              <a:srgbClr val="808080">
                <a:alpha val="37999"/>
              </a:srgbClr>
            </a:outerShdw>
          </a:effectLst>
        </p:spPr>
      </p:cxnSp>
      <p:cxnSp>
        <p:nvCxnSpPr>
          <p:cNvPr id="71" name="Straight Arrow Connector 70"/>
          <p:cNvCxnSpPr>
            <a:cxnSpLocks noChangeShapeType="1"/>
          </p:cNvCxnSpPr>
          <p:nvPr/>
        </p:nvCxnSpPr>
        <p:spPr bwMode="auto">
          <a:xfrm flipV="1">
            <a:off x="5715000" y="2362200"/>
            <a:ext cx="2438400" cy="6350"/>
          </a:xfrm>
          <a:prstGeom prst="straightConnector1">
            <a:avLst/>
          </a:prstGeom>
          <a:noFill/>
          <a:ln w="25400">
            <a:solidFill>
              <a:schemeClr val="hlink"/>
            </a:solidFill>
            <a:prstDash val="sysDash"/>
            <a:round/>
            <a:headEnd/>
            <a:tailEnd type="arrow" w="med" len="med"/>
          </a:ln>
          <a:effectLst>
            <a:outerShdw dist="20000" dir="5400000" rotWithShape="0">
              <a:srgbClr val="808080">
                <a:alpha val="37999"/>
              </a:srgbClr>
            </a:outerShdw>
          </a:effectLst>
        </p:spPr>
      </p:cxnSp>
      <p:cxnSp>
        <p:nvCxnSpPr>
          <p:cNvPr id="72" name="Straight Arrow Connector 71"/>
          <p:cNvCxnSpPr>
            <a:cxnSpLocks noChangeShapeType="1"/>
          </p:cNvCxnSpPr>
          <p:nvPr/>
        </p:nvCxnSpPr>
        <p:spPr bwMode="auto">
          <a:xfrm flipH="1">
            <a:off x="5715000" y="2819400"/>
            <a:ext cx="2438400" cy="1588"/>
          </a:xfrm>
          <a:prstGeom prst="straightConnector1">
            <a:avLst/>
          </a:prstGeom>
          <a:noFill/>
          <a:ln w="25400">
            <a:solidFill>
              <a:schemeClr val="hlink"/>
            </a:solidFill>
            <a:prstDash val="sysDash"/>
            <a:round/>
            <a:headEnd/>
            <a:tailEnd type="arrow" w="med" len="med"/>
          </a:ln>
          <a:effectLst>
            <a:outerShdw dist="20000" dir="5400000" rotWithShape="0">
              <a:srgbClr val="808080">
                <a:alpha val="37999"/>
              </a:srgbClr>
            </a:outerShdw>
          </a:effectLst>
        </p:spPr>
      </p:cxnSp>
      <p:cxnSp>
        <p:nvCxnSpPr>
          <p:cNvPr id="74" name="Straight Arrow Connector 73"/>
          <p:cNvCxnSpPr>
            <a:cxnSpLocks noChangeShapeType="1"/>
          </p:cNvCxnSpPr>
          <p:nvPr/>
        </p:nvCxnSpPr>
        <p:spPr bwMode="auto">
          <a:xfrm flipH="1">
            <a:off x="3352800" y="2819400"/>
            <a:ext cx="2362200" cy="3175"/>
          </a:xfrm>
          <a:prstGeom prst="straightConnector1">
            <a:avLst/>
          </a:prstGeom>
          <a:noFill/>
          <a:ln w="25400">
            <a:solidFill>
              <a:schemeClr val="hlink"/>
            </a:solidFill>
            <a:prstDash val="sysDash"/>
            <a:round/>
            <a:headEnd/>
            <a:tailEnd type="arrow" w="med" len="med"/>
          </a:ln>
          <a:effectLst>
            <a:outerShdw dist="20000" dir="5400000" rotWithShape="0">
              <a:srgbClr val="808080">
                <a:alpha val="37999"/>
              </a:srgbClr>
            </a:outerShdw>
          </a:effectLst>
        </p:spPr>
      </p:cxnSp>
      <p:sp>
        <p:nvSpPr>
          <p:cNvPr id="1040" name="TextBox 49"/>
          <p:cNvSpPr txBox="1">
            <a:spLocks noChangeArrowheads="1"/>
          </p:cNvSpPr>
          <p:nvPr/>
        </p:nvSpPr>
        <p:spPr bwMode="auto">
          <a:xfrm>
            <a:off x="1600200" y="2057400"/>
            <a:ext cx="1981200" cy="304800"/>
          </a:xfrm>
          <a:prstGeom prst="rect">
            <a:avLst/>
          </a:prstGeom>
          <a:noFill/>
          <a:ln w="9525">
            <a:noFill/>
            <a:miter lim="800000"/>
            <a:headEnd/>
            <a:tailEnd/>
          </a:ln>
        </p:spPr>
        <p:txBody>
          <a:bodyPr>
            <a:prstTxWarp prst="textNoShape">
              <a:avLst/>
            </a:prstTxWarp>
            <a:spAutoFit/>
          </a:bodyPr>
          <a:lstStyle/>
          <a:p>
            <a:r>
              <a:rPr lang="en-US" sz="1400">
                <a:latin typeface="Calibri" charset="0"/>
              </a:rPr>
              <a:t>Q (FID,PKey,Auth)</a:t>
            </a:r>
          </a:p>
        </p:txBody>
      </p:sp>
      <p:sp>
        <p:nvSpPr>
          <p:cNvPr id="1041" name="Rectangle 59"/>
          <p:cNvSpPr>
            <a:spLocks noChangeArrowheads="1"/>
          </p:cNvSpPr>
          <p:nvPr/>
        </p:nvSpPr>
        <p:spPr bwMode="auto">
          <a:xfrm>
            <a:off x="685800" y="1143000"/>
            <a:ext cx="755650" cy="304800"/>
          </a:xfrm>
          <a:prstGeom prst="rect">
            <a:avLst/>
          </a:prstGeom>
          <a:noFill/>
          <a:ln w="9525">
            <a:noFill/>
            <a:miter lim="800000"/>
            <a:headEnd/>
            <a:tailEnd/>
          </a:ln>
        </p:spPr>
        <p:txBody>
          <a:bodyPr wrap="none">
            <a:prstTxWarp prst="textNoShape">
              <a:avLst/>
            </a:prstTxWarp>
            <a:spAutoFit/>
          </a:bodyPr>
          <a:lstStyle/>
          <a:p>
            <a:r>
              <a:rPr lang="en-US" sz="1400"/>
              <a:t>Sender</a:t>
            </a:r>
          </a:p>
        </p:txBody>
      </p:sp>
      <p:sp>
        <p:nvSpPr>
          <p:cNvPr id="1042" name="Rectangle 61"/>
          <p:cNvSpPr>
            <a:spLocks noChangeArrowheads="1"/>
          </p:cNvSpPr>
          <p:nvPr/>
        </p:nvSpPr>
        <p:spPr bwMode="auto">
          <a:xfrm>
            <a:off x="3170238" y="1143000"/>
            <a:ext cx="411162" cy="304800"/>
          </a:xfrm>
          <a:prstGeom prst="rect">
            <a:avLst/>
          </a:prstGeom>
          <a:noFill/>
          <a:ln w="9525">
            <a:noFill/>
            <a:miter lim="800000"/>
            <a:headEnd/>
            <a:tailEnd/>
          </a:ln>
        </p:spPr>
        <p:txBody>
          <a:bodyPr wrap="none">
            <a:prstTxWarp prst="textNoShape">
              <a:avLst/>
            </a:prstTxWarp>
            <a:spAutoFit/>
          </a:bodyPr>
          <a:lstStyle/>
          <a:p>
            <a:r>
              <a:rPr lang="en-US" sz="1400"/>
              <a:t>R1</a:t>
            </a:r>
          </a:p>
        </p:txBody>
      </p:sp>
      <p:sp>
        <p:nvSpPr>
          <p:cNvPr id="1043" name="Rectangle 62"/>
          <p:cNvSpPr>
            <a:spLocks noChangeArrowheads="1"/>
          </p:cNvSpPr>
          <p:nvPr/>
        </p:nvSpPr>
        <p:spPr bwMode="auto">
          <a:xfrm>
            <a:off x="5567363" y="1173163"/>
            <a:ext cx="411162" cy="304800"/>
          </a:xfrm>
          <a:prstGeom prst="rect">
            <a:avLst/>
          </a:prstGeom>
          <a:noFill/>
          <a:ln w="9525">
            <a:noFill/>
            <a:miter lim="800000"/>
            <a:headEnd/>
            <a:tailEnd/>
          </a:ln>
        </p:spPr>
        <p:txBody>
          <a:bodyPr wrap="none">
            <a:prstTxWarp prst="textNoShape">
              <a:avLst/>
            </a:prstTxWarp>
            <a:spAutoFit/>
          </a:bodyPr>
          <a:lstStyle/>
          <a:p>
            <a:r>
              <a:rPr lang="en-US" sz="1400"/>
              <a:t>R2</a:t>
            </a:r>
          </a:p>
        </p:txBody>
      </p:sp>
      <p:sp>
        <p:nvSpPr>
          <p:cNvPr id="1044" name="Rectangle 64"/>
          <p:cNvSpPr>
            <a:spLocks noChangeArrowheads="1"/>
          </p:cNvSpPr>
          <p:nvPr/>
        </p:nvSpPr>
        <p:spPr bwMode="auto">
          <a:xfrm>
            <a:off x="7650163" y="1152525"/>
            <a:ext cx="884237" cy="304800"/>
          </a:xfrm>
          <a:prstGeom prst="rect">
            <a:avLst/>
          </a:prstGeom>
          <a:noFill/>
          <a:ln w="9525">
            <a:noFill/>
            <a:miter lim="800000"/>
            <a:headEnd/>
            <a:tailEnd/>
          </a:ln>
        </p:spPr>
        <p:txBody>
          <a:bodyPr wrap="none">
            <a:prstTxWarp prst="textNoShape">
              <a:avLst/>
            </a:prstTxWarp>
            <a:spAutoFit/>
          </a:bodyPr>
          <a:lstStyle/>
          <a:p>
            <a:r>
              <a:rPr lang="en-US" sz="1400"/>
              <a:t>Receiver</a:t>
            </a:r>
          </a:p>
        </p:txBody>
      </p:sp>
      <p:pic>
        <p:nvPicPr>
          <p:cNvPr id="1045" name="Picture 64"/>
          <p:cNvPicPr>
            <a:picLocks noChangeAspect="1"/>
          </p:cNvPicPr>
          <p:nvPr/>
        </p:nvPicPr>
        <p:blipFill>
          <a:blip r:embed="rId6"/>
          <a:srcRect/>
          <a:stretch>
            <a:fillRect/>
          </a:stretch>
        </p:blipFill>
        <p:spPr bwMode="auto">
          <a:xfrm>
            <a:off x="762000" y="1449388"/>
            <a:ext cx="444500" cy="446087"/>
          </a:xfrm>
          <a:prstGeom prst="rect">
            <a:avLst/>
          </a:prstGeom>
          <a:noFill/>
          <a:ln w="9525">
            <a:noFill/>
            <a:miter lim="800000"/>
            <a:headEnd/>
            <a:tailEnd/>
          </a:ln>
        </p:spPr>
      </p:pic>
      <p:cxnSp>
        <p:nvCxnSpPr>
          <p:cNvPr id="84" name="Straight Arrow Connector 83"/>
          <p:cNvCxnSpPr>
            <a:cxnSpLocks noChangeShapeType="1"/>
          </p:cNvCxnSpPr>
          <p:nvPr/>
        </p:nvCxnSpPr>
        <p:spPr bwMode="auto">
          <a:xfrm flipV="1">
            <a:off x="990600" y="3276600"/>
            <a:ext cx="2362200" cy="11113"/>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cxnSp>
        <p:nvCxnSpPr>
          <p:cNvPr id="85" name="Straight Arrow Connector 84"/>
          <p:cNvCxnSpPr>
            <a:cxnSpLocks noChangeShapeType="1"/>
          </p:cNvCxnSpPr>
          <p:nvPr/>
        </p:nvCxnSpPr>
        <p:spPr bwMode="auto">
          <a:xfrm>
            <a:off x="3352800" y="3276600"/>
            <a:ext cx="2362200" cy="0"/>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cxnSp>
        <p:nvCxnSpPr>
          <p:cNvPr id="86" name="Straight Arrow Connector 85"/>
          <p:cNvCxnSpPr>
            <a:cxnSpLocks noChangeShapeType="1"/>
          </p:cNvCxnSpPr>
          <p:nvPr/>
        </p:nvCxnSpPr>
        <p:spPr bwMode="auto">
          <a:xfrm>
            <a:off x="5791200" y="3276600"/>
            <a:ext cx="2362200" cy="0"/>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sp>
        <p:nvSpPr>
          <p:cNvPr id="1049" name="TextBox 88"/>
          <p:cNvSpPr txBox="1">
            <a:spLocks noChangeArrowheads="1"/>
          </p:cNvSpPr>
          <p:nvPr/>
        </p:nvSpPr>
        <p:spPr bwMode="auto">
          <a:xfrm>
            <a:off x="990600" y="2971800"/>
            <a:ext cx="2362200" cy="307975"/>
          </a:xfrm>
          <a:prstGeom prst="rect">
            <a:avLst/>
          </a:prstGeom>
          <a:noFill/>
          <a:ln w="9525">
            <a:noFill/>
            <a:miter lim="800000"/>
            <a:headEnd/>
            <a:tailEnd/>
          </a:ln>
        </p:spPr>
        <p:txBody>
          <a:bodyPr>
            <a:prstTxWarp prst="textNoShape">
              <a:avLst/>
            </a:prstTxWarp>
            <a:spAutoFit/>
          </a:bodyPr>
          <a:lstStyle/>
          <a:p>
            <a:r>
              <a:rPr lang="en-US" sz="1400">
                <a:latin typeface="Calibri" charset="0"/>
              </a:rPr>
              <a:t>Data flow (size = 1MB) / IPsec</a:t>
            </a:r>
          </a:p>
        </p:txBody>
      </p:sp>
      <p:cxnSp>
        <p:nvCxnSpPr>
          <p:cNvPr id="82" name="Straight Arrow Connector 81"/>
          <p:cNvCxnSpPr>
            <a:cxnSpLocks noChangeShapeType="1"/>
          </p:cNvCxnSpPr>
          <p:nvPr/>
        </p:nvCxnSpPr>
        <p:spPr bwMode="auto">
          <a:xfrm>
            <a:off x="2362200" y="4191000"/>
            <a:ext cx="990600" cy="1588"/>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sp>
        <p:nvSpPr>
          <p:cNvPr id="1051" name="TextBox 57"/>
          <p:cNvSpPr txBox="1">
            <a:spLocks noChangeArrowheads="1"/>
          </p:cNvSpPr>
          <p:nvPr/>
        </p:nvSpPr>
        <p:spPr bwMode="auto">
          <a:xfrm>
            <a:off x="2239963" y="4191000"/>
            <a:ext cx="1570037" cy="517525"/>
          </a:xfrm>
          <a:prstGeom prst="rect">
            <a:avLst/>
          </a:prstGeom>
          <a:noFill/>
          <a:ln w="9525">
            <a:noFill/>
            <a:miter lim="800000"/>
            <a:headEnd/>
            <a:tailEnd/>
          </a:ln>
        </p:spPr>
        <p:txBody>
          <a:bodyPr>
            <a:prstTxWarp prst="textNoShape">
              <a:avLst/>
            </a:prstTxWarp>
            <a:spAutoFit/>
          </a:bodyPr>
          <a:lstStyle/>
          <a:p>
            <a:pPr defTabSz="457200"/>
            <a:r>
              <a:rPr lang="en-US" sz="1400">
                <a:latin typeface="Calibri" charset="0"/>
                <a:ea typeface="MS PGothic" pitchFamily="34" charset="-128"/>
                <a:cs typeface="MS PGothic" pitchFamily="34" charset="-128"/>
              </a:rPr>
              <a:t>Attack flow</a:t>
            </a:r>
          </a:p>
          <a:p>
            <a:pPr defTabSz="457200"/>
            <a:r>
              <a:rPr lang="en-US" sz="1400">
                <a:latin typeface="Calibri" charset="0"/>
                <a:ea typeface="MS PGothic" pitchFamily="34" charset="-128"/>
                <a:cs typeface="MS PGothic" pitchFamily="34" charset="-128"/>
              </a:rPr>
              <a:t>(w/o IPsec)</a:t>
            </a:r>
          </a:p>
        </p:txBody>
      </p:sp>
      <p:sp>
        <p:nvSpPr>
          <p:cNvPr id="6173" name="AutoShape 57"/>
          <p:cNvSpPr>
            <a:spLocks noChangeArrowheads="1"/>
          </p:cNvSpPr>
          <p:nvPr/>
        </p:nvSpPr>
        <p:spPr bwMode="auto">
          <a:xfrm>
            <a:off x="1295400" y="3429000"/>
            <a:ext cx="1905000" cy="533400"/>
          </a:xfrm>
          <a:prstGeom prst="wedgeRoundRectCallout">
            <a:avLst>
              <a:gd name="adj1" fmla="val 47833"/>
              <a:gd name="adj2" fmla="val 69046"/>
              <a:gd name="adj3" fmla="val 16667"/>
            </a:avLst>
          </a:prstGeom>
          <a:solidFill>
            <a:schemeClr val="accent2"/>
          </a:solidFill>
          <a:ln w="25400" algn="ctr">
            <a:solidFill>
              <a:srgbClr val="23236F"/>
            </a:solidFill>
            <a:miter lim="800000"/>
            <a:headEnd/>
            <a:tailEnd/>
          </a:ln>
        </p:spPr>
        <p:txBody>
          <a:bodyPr/>
          <a:lstStyle/>
          <a:p>
            <a:pPr algn="ctr">
              <a:defRPr/>
            </a:pPr>
            <a:r>
              <a:rPr lang="en-US" sz="1400" dirty="0" err="1">
                <a:solidFill>
                  <a:schemeClr val="lt1"/>
                </a:solidFill>
                <a:latin typeface="+mn-lt"/>
              </a:rPr>
              <a:t>IPsec</a:t>
            </a:r>
            <a:r>
              <a:rPr lang="en-US" sz="1400" dirty="0">
                <a:solidFill>
                  <a:schemeClr val="lt1"/>
                </a:solidFill>
                <a:latin typeface="+mn-lt"/>
              </a:rPr>
              <a:t> verification failed</a:t>
            </a:r>
          </a:p>
        </p:txBody>
      </p:sp>
      <p:sp>
        <p:nvSpPr>
          <p:cNvPr id="1053" name="TextBox 56"/>
          <p:cNvSpPr txBox="1">
            <a:spLocks noChangeArrowheads="1"/>
          </p:cNvSpPr>
          <p:nvPr/>
        </p:nvSpPr>
        <p:spPr bwMode="auto">
          <a:xfrm>
            <a:off x="5715000" y="2514600"/>
            <a:ext cx="2590800" cy="304800"/>
          </a:xfrm>
          <a:prstGeom prst="rect">
            <a:avLst/>
          </a:prstGeom>
          <a:noFill/>
          <a:ln w="9525">
            <a:noFill/>
            <a:miter lim="800000"/>
            <a:headEnd/>
            <a:tailEnd/>
          </a:ln>
        </p:spPr>
        <p:txBody>
          <a:bodyPr>
            <a:prstTxWarp prst="textNoShape">
              <a:avLst/>
            </a:prstTxWarp>
            <a:spAutoFit/>
          </a:bodyPr>
          <a:lstStyle/>
          <a:p>
            <a:r>
              <a:rPr lang="en-US" sz="1400">
                <a:latin typeface="Calibri" charset="0"/>
              </a:rPr>
              <a:t>P (10MB, FID, Pkey, Skey, Auth)</a:t>
            </a:r>
          </a:p>
        </p:txBody>
      </p:sp>
      <p:sp>
        <p:nvSpPr>
          <p:cNvPr id="6175" name="AutoShape 68"/>
          <p:cNvSpPr>
            <a:spLocks noChangeArrowheads="1"/>
          </p:cNvSpPr>
          <p:nvPr/>
        </p:nvSpPr>
        <p:spPr bwMode="auto">
          <a:xfrm>
            <a:off x="3581400" y="3657600"/>
            <a:ext cx="1905000" cy="533400"/>
          </a:xfrm>
          <a:prstGeom prst="wedgeRoundRectCallout">
            <a:avLst>
              <a:gd name="adj1" fmla="val -60833"/>
              <a:gd name="adj2" fmla="val -120537"/>
              <a:gd name="adj3" fmla="val 16667"/>
            </a:avLst>
          </a:prstGeom>
          <a:ln>
            <a:headEnd/>
            <a:tailEnd/>
          </a:ln>
        </p:spPr>
        <p:style>
          <a:lnRef idx="2">
            <a:schemeClr val="accent4"/>
          </a:lnRef>
          <a:fillRef idx="1">
            <a:schemeClr val="lt1"/>
          </a:fillRef>
          <a:effectRef idx="0">
            <a:schemeClr val="accent4"/>
          </a:effectRef>
          <a:fontRef idx="minor">
            <a:schemeClr val="dk1"/>
          </a:fontRef>
        </p:style>
        <p:txBody>
          <a:bodyPr/>
          <a:lstStyle/>
          <a:p>
            <a:pPr algn="ctr">
              <a:defRPr/>
            </a:pPr>
            <a:r>
              <a:rPr lang="en-US" sz="1400" dirty="0" err="1"/>
              <a:t>IPsec</a:t>
            </a:r>
            <a:r>
              <a:rPr lang="en-US" sz="1400" dirty="0"/>
              <a:t> verification success</a:t>
            </a:r>
          </a:p>
        </p:txBody>
      </p:sp>
      <p:sp>
        <p:nvSpPr>
          <p:cNvPr id="1055" name="TextBox 49"/>
          <p:cNvSpPr txBox="1">
            <a:spLocks noChangeArrowheads="1"/>
          </p:cNvSpPr>
          <p:nvPr/>
        </p:nvSpPr>
        <p:spPr bwMode="auto">
          <a:xfrm>
            <a:off x="3886200" y="2057400"/>
            <a:ext cx="1981200" cy="304800"/>
          </a:xfrm>
          <a:prstGeom prst="rect">
            <a:avLst/>
          </a:prstGeom>
          <a:noFill/>
          <a:ln w="9525">
            <a:noFill/>
            <a:miter lim="800000"/>
            <a:headEnd/>
            <a:tailEnd/>
          </a:ln>
        </p:spPr>
        <p:txBody>
          <a:bodyPr>
            <a:prstTxWarp prst="textNoShape">
              <a:avLst/>
            </a:prstTxWarp>
            <a:spAutoFit/>
          </a:bodyPr>
          <a:lstStyle/>
          <a:p>
            <a:r>
              <a:rPr lang="en-US" sz="1400">
                <a:latin typeface="Calibri" charset="0"/>
              </a:rPr>
              <a:t>Q ( FID,Pkey,Auth)</a:t>
            </a:r>
          </a:p>
        </p:txBody>
      </p:sp>
      <p:sp>
        <p:nvSpPr>
          <p:cNvPr id="1056" name="TextBox 49"/>
          <p:cNvSpPr txBox="1">
            <a:spLocks noChangeArrowheads="1"/>
          </p:cNvSpPr>
          <p:nvPr/>
        </p:nvSpPr>
        <p:spPr bwMode="auto">
          <a:xfrm>
            <a:off x="6172200" y="2057400"/>
            <a:ext cx="1981200" cy="304800"/>
          </a:xfrm>
          <a:prstGeom prst="rect">
            <a:avLst/>
          </a:prstGeom>
          <a:noFill/>
          <a:ln w="9525">
            <a:noFill/>
            <a:miter lim="800000"/>
            <a:headEnd/>
            <a:tailEnd/>
          </a:ln>
        </p:spPr>
        <p:txBody>
          <a:bodyPr>
            <a:prstTxWarp prst="textNoShape">
              <a:avLst/>
            </a:prstTxWarp>
            <a:spAutoFit/>
          </a:bodyPr>
          <a:lstStyle/>
          <a:p>
            <a:r>
              <a:rPr lang="en-US" sz="1400">
                <a:latin typeface="Calibri" charset="0"/>
              </a:rPr>
              <a:t>Q (FID,Pkey,Auth)</a:t>
            </a:r>
          </a:p>
        </p:txBody>
      </p:sp>
      <p:sp>
        <p:nvSpPr>
          <p:cNvPr id="1057" name="TextBox 56"/>
          <p:cNvSpPr txBox="1">
            <a:spLocks noChangeArrowheads="1"/>
          </p:cNvSpPr>
          <p:nvPr/>
        </p:nvSpPr>
        <p:spPr bwMode="auto">
          <a:xfrm>
            <a:off x="3352800" y="2514600"/>
            <a:ext cx="2590800" cy="304800"/>
          </a:xfrm>
          <a:prstGeom prst="rect">
            <a:avLst/>
          </a:prstGeom>
          <a:noFill/>
          <a:ln w="9525">
            <a:noFill/>
            <a:miter lim="800000"/>
            <a:headEnd/>
            <a:tailEnd/>
          </a:ln>
        </p:spPr>
        <p:txBody>
          <a:bodyPr>
            <a:prstTxWarp prst="textNoShape">
              <a:avLst/>
            </a:prstTxWarp>
            <a:spAutoFit/>
          </a:bodyPr>
          <a:lstStyle/>
          <a:p>
            <a:r>
              <a:rPr lang="en-US" sz="1400">
                <a:latin typeface="Calibri" charset="0"/>
              </a:rPr>
              <a:t>P (10MB, FID,Pkey, Skey, Auth)</a:t>
            </a:r>
          </a:p>
        </p:txBody>
      </p:sp>
      <p:sp>
        <p:nvSpPr>
          <p:cNvPr id="1058" name="TextBox 56"/>
          <p:cNvSpPr txBox="1">
            <a:spLocks noChangeArrowheads="1"/>
          </p:cNvSpPr>
          <p:nvPr/>
        </p:nvSpPr>
        <p:spPr bwMode="auto">
          <a:xfrm>
            <a:off x="990600" y="2514600"/>
            <a:ext cx="2514600" cy="304800"/>
          </a:xfrm>
          <a:prstGeom prst="rect">
            <a:avLst/>
          </a:prstGeom>
          <a:noFill/>
          <a:ln w="9525">
            <a:noFill/>
            <a:miter lim="800000"/>
            <a:headEnd/>
            <a:tailEnd/>
          </a:ln>
        </p:spPr>
        <p:txBody>
          <a:bodyPr>
            <a:prstTxWarp prst="textNoShape">
              <a:avLst/>
            </a:prstTxWarp>
            <a:spAutoFit/>
          </a:bodyPr>
          <a:lstStyle/>
          <a:p>
            <a:r>
              <a:rPr lang="en-US" sz="1400">
                <a:latin typeface="Calibri" charset="0"/>
              </a:rPr>
              <a:t>P (10MB, FID, Pkey, Skey, Auth)</a:t>
            </a:r>
          </a:p>
        </p:txBody>
      </p:sp>
      <p:graphicFrame>
        <p:nvGraphicFramePr>
          <p:cNvPr id="1026" name="Object 13"/>
          <p:cNvGraphicFramePr>
            <a:graphicFrameLocks noChangeAspect="1"/>
          </p:cNvGraphicFramePr>
          <p:nvPr/>
        </p:nvGraphicFramePr>
        <p:xfrm>
          <a:off x="1905000" y="3962400"/>
          <a:ext cx="457200" cy="457200"/>
        </p:xfrm>
        <a:graphic>
          <a:graphicData uri="http://schemas.openxmlformats.org/presentationml/2006/ole">
            <p:oleObj spid="_x0000_s27650" name="Visio" r:id="rId7" imgW="228600" imgH="292100" progId="">
              <p:embed/>
            </p:oleObj>
          </a:graphicData>
        </a:graphic>
      </p:graphicFrame>
      <p:sp>
        <p:nvSpPr>
          <p:cNvPr id="6182" name="AutoShape 76"/>
          <p:cNvSpPr>
            <a:spLocks noChangeArrowheads="1"/>
          </p:cNvSpPr>
          <p:nvPr/>
        </p:nvSpPr>
        <p:spPr bwMode="auto">
          <a:xfrm>
            <a:off x="3657600" y="1295400"/>
            <a:ext cx="1600200" cy="533400"/>
          </a:xfrm>
          <a:prstGeom prst="wedgeRoundRectCallout">
            <a:avLst>
              <a:gd name="adj1" fmla="val -67162"/>
              <a:gd name="adj2" fmla="val 150597"/>
              <a:gd name="adj3" fmla="val 16667"/>
            </a:avLst>
          </a:prstGeom>
          <a:ln>
            <a:headEnd/>
            <a:tailEnd/>
          </a:ln>
        </p:spPr>
        <p:style>
          <a:lnRef idx="2">
            <a:schemeClr val="accent4"/>
          </a:lnRef>
          <a:fillRef idx="1">
            <a:schemeClr val="lt1"/>
          </a:fillRef>
          <a:effectRef idx="0">
            <a:schemeClr val="accent4"/>
          </a:effectRef>
          <a:fontRef idx="minor">
            <a:schemeClr val="dk1"/>
          </a:fontRef>
        </p:style>
        <p:txBody>
          <a:bodyPr/>
          <a:lstStyle/>
          <a:p>
            <a:pPr algn="ctr">
              <a:defRPr/>
            </a:pPr>
            <a:r>
              <a:rPr lang="en-US" sz="1400" dirty="0"/>
              <a:t>Auth verification success</a:t>
            </a:r>
          </a:p>
        </p:txBody>
      </p:sp>
      <p:sp>
        <p:nvSpPr>
          <p:cNvPr id="1060" name="AutoShape 77"/>
          <p:cNvSpPr>
            <a:spLocks noChangeArrowheads="1"/>
          </p:cNvSpPr>
          <p:nvPr/>
        </p:nvSpPr>
        <p:spPr bwMode="auto">
          <a:xfrm>
            <a:off x="5791200" y="3581400"/>
            <a:ext cx="2133600" cy="609600"/>
          </a:xfrm>
          <a:prstGeom prst="wedgeRoundRectCallout">
            <a:avLst>
              <a:gd name="adj1" fmla="val -49926"/>
              <a:gd name="adj2" fmla="val -164843"/>
              <a:gd name="adj3" fmla="val 16667"/>
            </a:avLst>
          </a:prstGeom>
          <a:solidFill>
            <a:schemeClr val="bg1"/>
          </a:solidFill>
          <a:ln w="25400">
            <a:solidFill>
              <a:srgbClr val="000000"/>
            </a:solidFill>
            <a:miter lim="800000"/>
            <a:headEnd/>
            <a:tailEnd/>
          </a:ln>
        </p:spPr>
        <p:txBody>
          <a:bodyPr>
            <a:prstTxWarp prst="textNoShape">
              <a:avLst/>
            </a:prstTxWarp>
          </a:bodyPr>
          <a:lstStyle/>
          <a:p>
            <a:pPr>
              <a:buFontTx/>
              <a:buChar char="•"/>
            </a:pPr>
            <a:r>
              <a:rPr lang="en-US" sz="1200">
                <a:solidFill>
                  <a:srgbClr val="000000"/>
                </a:solidFill>
              </a:rPr>
              <a:t>Auth verification success</a:t>
            </a:r>
          </a:p>
          <a:p>
            <a:pPr>
              <a:buFontTx/>
              <a:buChar char="•"/>
            </a:pPr>
            <a:r>
              <a:rPr lang="en-US" sz="1200">
                <a:solidFill>
                  <a:srgbClr val="000000"/>
                </a:solidFill>
              </a:rPr>
              <a:t>Install permission state</a:t>
            </a:r>
          </a:p>
        </p:txBody>
      </p:sp>
      <p:cxnSp>
        <p:nvCxnSpPr>
          <p:cNvPr id="2" name="Straight Arrow Connector 73"/>
          <p:cNvCxnSpPr>
            <a:cxnSpLocks noChangeShapeType="1"/>
          </p:cNvCxnSpPr>
          <p:nvPr/>
        </p:nvCxnSpPr>
        <p:spPr bwMode="auto">
          <a:xfrm flipH="1">
            <a:off x="990600" y="2819400"/>
            <a:ext cx="2352675" cy="0"/>
          </a:xfrm>
          <a:prstGeom prst="straightConnector1">
            <a:avLst/>
          </a:prstGeom>
          <a:noFill/>
          <a:ln w="25400">
            <a:solidFill>
              <a:schemeClr val="hlink"/>
            </a:solidFill>
            <a:prstDash val="sysDash"/>
            <a:round/>
            <a:headEnd/>
            <a:tailEnd type="arrow" w="med" len="med"/>
          </a:ln>
          <a:effectLst>
            <a:outerShdw dist="20000" dir="5400000" rotWithShape="0">
              <a:srgbClr val="808080">
                <a:alpha val="37999"/>
              </a:srgbClr>
            </a:outerShdw>
          </a:effectLst>
        </p:spPr>
      </p:cxnSp>
      <p:sp>
        <p:nvSpPr>
          <p:cNvPr id="1062" name="TextBox 40"/>
          <p:cNvSpPr txBox="1">
            <a:spLocks noChangeArrowheads="1"/>
          </p:cNvSpPr>
          <p:nvPr/>
        </p:nvSpPr>
        <p:spPr bwMode="auto">
          <a:xfrm>
            <a:off x="457200" y="5559425"/>
            <a:ext cx="4554538" cy="1570038"/>
          </a:xfrm>
          <a:prstGeom prst="rect">
            <a:avLst/>
          </a:prstGeom>
          <a:noFill/>
          <a:ln w="9525">
            <a:noFill/>
            <a:miter lim="800000"/>
            <a:headEnd/>
            <a:tailEnd/>
          </a:ln>
        </p:spPr>
        <p:txBody>
          <a:bodyPr wrap="none">
            <a:prstTxWarp prst="textNoShape">
              <a:avLst/>
            </a:prstTxWarp>
            <a:spAutoFit/>
          </a:bodyPr>
          <a:lstStyle/>
          <a:p>
            <a:pPr>
              <a:buFontTx/>
              <a:buChar char="•"/>
            </a:pPr>
            <a:r>
              <a:rPr lang="en-US" sz="1600"/>
              <a:t>FID: 5-tuple based flow identification</a:t>
            </a:r>
          </a:p>
          <a:p>
            <a:pPr>
              <a:buFontTx/>
              <a:buChar char="•"/>
            </a:pPr>
            <a:r>
              <a:rPr lang="en-US" sz="1600"/>
              <a:t>TTL: permission state time limit for the flow </a:t>
            </a:r>
          </a:p>
          <a:p>
            <a:pPr>
              <a:buFontTx/>
              <a:buChar char="•"/>
            </a:pPr>
            <a:r>
              <a:rPr lang="en-US" sz="1600"/>
              <a:t>T: Soft-state period</a:t>
            </a:r>
          </a:p>
          <a:p>
            <a:pPr>
              <a:buFontTx/>
              <a:buChar char="•"/>
            </a:pPr>
            <a:r>
              <a:rPr lang="en-US" sz="1600"/>
              <a:t>V: total volume of data that the sender has sent</a:t>
            </a:r>
          </a:p>
          <a:p>
            <a:pPr>
              <a:buFontTx/>
              <a:buChar char="•"/>
            </a:pPr>
            <a:endParaRPr lang="en-US" sz="1600"/>
          </a:p>
          <a:p>
            <a:endParaRPr lang="en-US" sz="1600"/>
          </a:p>
        </p:txBody>
      </p:sp>
      <p:cxnSp>
        <p:nvCxnSpPr>
          <p:cNvPr id="97" name="Straight Arrow Connector 96"/>
          <p:cNvCxnSpPr>
            <a:cxnSpLocks noChangeShapeType="1"/>
          </p:cNvCxnSpPr>
          <p:nvPr/>
        </p:nvCxnSpPr>
        <p:spPr bwMode="auto">
          <a:xfrm flipH="1">
            <a:off x="685800" y="2357438"/>
            <a:ext cx="1588" cy="2595562"/>
          </a:xfrm>
          <a:prstGeom prst="straightConnector1">
            <a:avLst/>
          </a:prstGeom>
          <a:noFill/>
          <a:ln w="25400">
            <a:solidFill>
              <a:schemeClr val="tx1"/>
            </a:solidFill>
            <a:round/>
            <a:headEnd type="arrow" w="med" len="med"/>
            <a:tailEnd type="arrow" w="med" len="med"/>
          </a:ln>
          <a:effectLst>
            <a:outerShdw dist="20000" dir="5400000" rotWithShape="0">
              <a:srgbClr val="808080">
                <a:alpha val="37999"/>
              </a:srgbClr>
            </a:outerShdw>
          </a:effectLst>
        </p:spPr>
      </p:cxnSp>
      <p:cxnSp>
        <p:nvCxnSpPr>
          <p:cNvPr id="95" name="Straight Connector 94"/>
          <p:cNvCxnSpPr>
            <a:cxnSpLocks noChangeShapeType="1"/>
          </p:cNvCxnSpPr>
          <p:nvPr/>
        </p:nvCxnSpPr>
        <p:spPr bwMode="auto">
          <a:xfrm flipV="1">
            <a:off x="457200" y="2344738"/>
            <a:ext cx="512763" cy="12700"/>
          </a:xfrm>
          <a:prstGeom prst="line">
            <a:avLst/>
          </a:prstGeom>
          <a:noFill/>
          <a:ln w="25400">
            <a:solidFill>
              <a:schemeClr val="tx1"/>
            </a:solidFill>
            <a:round/>
            <a:headEnd/>
            <a:tailEnd/>
          </a:ln>
          <a:effectLst>
            <a:outerShdw dist="20000" dir="5400000" rotWithShape="0">
              <a:srgbClr val="808080">
                <a:alpha val="37999"/>
              </a:srgbClr>
            </a:outerShdw>
          </a:effectLst>
        </p:spPr>
      </p:cxnSp>
      <p:cxnSp>
        <p:nvCxnSpPr>
          <p:cNvPr id="96" name="Straight Connector 95"/>
          <p:cNvCxnSpPr>
            <a:cxnSpLocks noChangeShapeType="1"/>
          </p:cNvCxnSpPr>
          <p:nvPr/>
        </p:nvCxnSpPr>
        <p:spPr bwMode="auto">
          <a:xfrm>
            <a:off x="457200" y="4945063"/>
            <a:ext cx="519113" cy="7937"/>
          </a:xfrm>
          <a:prstGeom prst="line">
            <a:avLst/>
          </a:prstGeom>
          <a:noFill/>
          <a:ln w="25400">
            <a:solidFill>
              <a:schemeClr val="tx1"/>
            </a:solidFill>
            <a:round/>
            <a:headEnd/>
            <a:tailEnd/>
          </a:ln>
          <a:effectLst>
            <a:outerShdw dist="20000" dir="5400000" rotWithShape="0">
              <a:srgbClr val="808080">
                <a:alpha val="37999"/>
              </a:srgbClr>
            </a:outerShdw>
          </a:effectLst>
        </p:spPr>
      </p:cxnSp>
      <p:cxnSp>
        <p:nvCxnSpPr>
          <p:cNvPr id="3" name="Straight Arrow Connector 66"/>
          <p:cNvCxnSpPr>
            <a:cxnSpLocks noChangeShapeType="1"/>
          </p:cNvCxnSpPr>
          <p:nvPr/>
        </p:nvCxnSpPr>
        <p:spPr bwMode="auto">
          <a:xfrm flipV="1">
            <a:off x="990600" y="4946650"/>
            <a:ext cx="2362200" cy="6350"/>
          </a:xfrm>
          <a:prstGeom prst="straightConnector1">
            <a:avLst/>
          </a:prstGeom>
          <a:noFill/>
          <a:ln w="25400">
            <a:solidFill>
              <a:schemeClr val="hlink"/>
            </a:solidFill>
            <a:prstDash val="sysDash"/>
            <a:round/>
            <a:headEnd/>
            <a:tailEnd type="arrow" w="med" len="med"/>
          </a:ln>
          <a:effectLst>
            <a:outerShdw dist="20000" dir="5400000" rotWithShape="0">
              <a:srgbClr val="808080">
                <a:alpha val="37999"/>
              </a:srgbClr>
            </a:outerShdw>
          </a:effectLst>
        </p:spPr>
      </p:cxnSp>
      <p:cxnSp>
        <p:nvCxnSpPr>
          <p:cNvPr id="4" name="Straight Arrow Connector 68"/>
          <p:cNvCxnSpPr>
            <a:cxnSpLocks noChangeShapeType="1"/>
          </p:cNvCxnSpPr>
          <p:nvPr/>
        </p:nvCxnSpPr>
        <p:spPr bwMode="auto">
          <a:xfrm>
            <a:off x="3352800" y="4953000"/>
            <a:ext cx="2362200" cy="0"/>
          </a:xfrm>
          <a:prstGeom prst="straightConnector1">
            <a:avLst/>
          </a:prstGeom>
          <a:noFill/>
          <a:ln w="25400">
            <a:solidFill>
              <a:schemeClr val="hlink"/>
            </a:solidFill>
            <a:prstDash val="sysDash"/>
            <a:round/>
            <a:headEnd/>
            <a:tailEnd type="arrow" w="med" len="med"/>
          </a:ln>
          <a:effectLst>
            <a:outerShdw dist="20000" dir="5400000" rotWithShape="0">
              <a:srgbClr val="808080">
                <a:alpha val="37999"/>
              </a:srgbClr>
            </a:outerShdw>
          </a:effectLst>
        </p:spPr>
      </p:cxnSp>
      <p:cxnSp>
        <p:nvCxnSpPr>
          <p:cNvPr id="5" name="Straight Arrow Connector 70"/>
          <p:cNvCxnSpPr>
            <a:cxnSpLocks noChangeShapeType="1"/>
          </p:cNvCxnSpPr>
          <p:nvPr/>
        </p:nvCxnSpPr>
        <p:spPr bwMode="auto">
          <a:xfrm flipV="1">
            <a:off x="5715000" y="4946650"/>
            <a:ext cx="2438400" cy="6350"/>
          </a:xfrm>
          <a:prstGeom prst="straightConnector1">
            <a:avLst/>
          </a:prstGeom>
          <a:noFill/>
          <a:ln w="25400">
            <a:solidFill>
              <a:schemeClr val="hlink"/>
            </a:solidFill>
            <a:prstDash val="sysDash"/>
            <a:round/>
            <a:headEnd/>
            <a:tailEnd type="arrow" w="med" len="med"/>
          </a:ln>
          <a:effectLst>
            <a:outerShdw dist="20000" dir="5400000" rotWithShape="0">
              <a:srgbClr val="808080">
                <a:alpha val="37999"/>
              </a:srgbClr>
            </a:outerShdw>
          </a:effectLst>
        </p:spPr>
      </p:cxnSp>
      <p:cxnSp>
        <p:nvCxnSpPr>
          <p:cNvPr id="6" name="Straight Arrow Connector 71"/>
          <p:cNvCxnSpPr>
            <a:cxnSpLocks noChangeShapeType="1"/>
          </p:cNvCxnSpPr>
          <p:nvPr/>
        </p:nvCxnSpPr>
        <p:spPr bwMode="auto">
          <a:xfrm flipH="1">
            <a:off x="5715000" y="5334000"/>
            <a:ext cx="2438400" cy="1588"/>
          </a:xfrm>
          <a:prstGeom prst="straightConnector1">
            <a:avLst/>
          </a:prstGeom>
          <a:noFill/>
          <a:ln w="25400">
            <a:solidFill>
              <a:schemeClr val="hlink"/>
            </a:solidFill>
            <a:prstDash val="sysDash"/>
            <a:round/>
            <a:headEnd/>
            <a:tailEnd type="arrow" w="med" len="med"/>
          </a:ln>
          <a:effectLst>
            <a:outerShdw dist="20000" dir="5400000" rotWithShape="0">
              <a:srgbClr val="808080">
                <a:alpha val="37999"/>
              </a:srgbClr>
            </a:outerShdw>
          </a:effectLst>
        </p:spPr>
      </p:cxnSp>
      <p:cxnSp>
        <p:nvCxnSpPr>
          <p:cNvPr id="7" name="Straight Arrow Connector 73"/>
          <p:cNvCxnSpPr>
            <a:cxnSpLocks noChangeShapeType="1"/>
          </p:cNvCxnSpPr>
          <p:nvPr/>
        </p:nvCxnSpPr>
        <p:spPr bwMode="auto">
          <a:xfrm flipH="1">
            <a:off x="3352800" y="5334000"/>
            <a:ext cx="2362200" cy="3175"/>
          </a:xfrm>
          <a:prstGeom prst="straightConnector1">
            <a:avLst/>
          </a:prstGeom>
          <a:noFill/>
          <a:ln w="25400">
            <a:solidFill>
              <a:schemeClr val="hlink"/>
            </a:solidFill>
            <a:prstDash val="sysDash"/>
            <a:round/>
            <a:headEnd/>
            <a:tailEnd type="arrow" w="med" len="med"/>
          </a:ln>
          <a:effectLst>
            <a:outerShdw dist="20000" dir="5400000" rotWithShape="0">
              <a:srgbClr val="808080">
                <a:alpha val="37999"/>
              </a:srgbClr>
            </a:outerShdw>
          </a:effectLst>
        </p:spPr>
      </p:cxnSp>
      <p:sp>
        <p:nvSpPr>
          <p:cNvPr id="1071" name="TextBox 56"/>
          <p:cNvSpPr txBox="1">
            <a:spLocks noChangeArrowheads="1"/>
          </p:cNvSpPr>
          <p:nvPr/>
        </p:nvSpPr>
        <p:spPr bwMode="auto">
          <a:xfrm>
            <a:off x="5715000" y="5029200"/>
            <a:ext cx="2590800" cy="304800"/>
          </a:xfrm>
          <a:prstGeom prst="rect">
            <a:avLst/>
          </a:prstGeom>
          <a:noFill/>
          <a:ln w="9525">
            <a:noFill/>
            <a:miter lim="800000"/>
            <a:headEnd/>
            <a:tailEnd/>
          </a:ln>
        </p:spPr>
        <p:txBody>
          <a:bodyPr>
            <a:prstTxWarp prst="textNoShape">
              <a:avLst/>
            </a:prstTxWarp>
            <a:spAutoFit/>
          </a:bodyPr>
          <a:lstStyle/>
          <a:p>
            <a:r>
              <a:rPr lang="en-US" sz="1400">
                <a:latin typeface="Calibri" charset="0"/>
              </a:rPr>
              <a:t>P (10MB, FID, Pkey, Skey, Auth)</a:t>
            </a:r>
          </a:p>
        </p:txBody>
      </p:sp>
      <p:sp>
        <p:nvSpPr>
          <p:cNvPr id="1072" name="TextBox 56"/>
          <p:cNvSpPr txBox="1">
            <a:spLocks noChangeArrowheads="1"/>
          </p:cNvSpPr>
          <p:nvPr/>
        </p:nvSpPr>
        <p:spPr bwMode="auto">
          <a:xfrm>
            <a:off x="3352800" y="5029200"/>
            <a:ext cx="2590800" cy="304800"/>
          </a:xfrm>
          <a:prstGeom prst="rect">
            <a:avLst/>
          </a:prstGeom>
          <a:noFill/>
          <a:ln w="9525">
            <a:noFill/>
            <a:miter lim="800000"/>
            <a:headEnd/>
            <a:tailEnd/>
          </a:ln>
        </p:spPr>
        <p:txBody>
          <a:bodyPr>
            <a:prstTxWarp prst="textNoShape">
              <a:avLst/>
            </a:prstTxWarp>
            <a:spAutoFit/>
          </a:bodyPr>
          <a:lstStyle/>
          <a:p>
            <a:r>
              <a:rPr lang="en-US" sz="1400">
                <a:latin typeface="Calibri" charset="0"/>
              </a:rPr>
              <a:t>P (10MB, FID,Pkey, Skey, Auth)</a:t>
            </a:r>
          </a:p>
        </p:txBody>
      </p:sp>
      <p:sp>
        <p:nvSpPr>
          <p:cNvPr id="1073" name="TextBox 56"/>
          <p:cNvSpPr txBox="1">
            <a:spLocks noChangeArrowheads="1"/>
          </p:cNvSpPr>
          <p:nvPr/>
        </p:nvSpPr>
        <p:spPr bwMode="auto">
          <a:xfrm>
            <a:off x="990600" y="5029200"/>
            <a:ext cx="2514600" cy="304800"/>
          </a:xfrm>
          <a:prstGeom prst="rect">
            <a:avLst/>
          </a:prstGeom>
          <a:noFill/>
          <a:ln w="9525">
            <a:noFill/>
            <a:miter lim="800000"/>
            <a:headEnd/>
            <a:tailEnd/>
          </a:ln>
        </p:spPr>
        <p:txBody>
          <a:bodyPr>
            <a:prstTxWarp prst="textNoShape">
              <a:avLst/>
            </a:prstTxWarp>
            <a:spAutoFit/>
          </a:bodyPr>
          <a:lstStyle/>
          <a:p>
            <a:r>
              <a:rPr lang="en-US" sz="1400">
                <a:latin typeface="Calibri" charset="0"/>
              </a:rPr>
              <a:t>P (10MB, FID, Pkey, Skey, Auth)</a:t>
            </a:r>
          </a:p>
        </p:txBody>
      </p:sp>
      <p:cxnSp>
        <p:nvCxnSpPr>
          <p:cNvPr id="8" name="Straight Arrow Connector 73"/>
          <p:cNvCxnSpPr>
            <a:cxnSpLocks noChangeShapeType="1"/>
          </p:cNvCxnSpPr>
          <p:nvPr/>
        </p:nvCxnSpPr>
        <p:spPr bwMode="auto">
          <a:xfrm flipH="1">
            <a:off x="990600" y="5334000"/>
            <a:ext cx="2352675" cy="0"/>
          </a:xfrm>
          <a:prstGeom prst="straightConnector1">
            <a:avLst/>
          </a:prstGeom>
          <a:noFill/>
          <a:ln w="25400">
            <a:solidFill>
              <a:schemeClr val="hlink"/>
            </a:solidFill>
            <a:prstDash val="sysDash"/>
            <a:round/>
            <a:headEnd/>
            <a:tailEnd type="arrow" w="med" len="med"/>
          </a:ln>
          <a:effectLst>
            <a:outerShdw dist="20000" dir="5400000" rotWithShape="0">
              <a:srgbClr val="808080">
                <a:alpha val="37999"/>
              </a:srgbClr>
            </a:outerShdw>
          </a:effectLst>
        </p:spPr>
      </p:cxnSp>
      <p:sp>
        <p:nvSpPr>
          <p:cNvPr id="1075" name="TextBox 49"/>
          <p:cNvSpPr txBox="1">
            <a:spLocks noChangeArrowheads="1"/>
          </p:cNvSpPr>
          <p:nvPr/>
        </p:nvSpPr>
        <p:spPr bwMode="auto">
          <a:xfrm>
            <a:off x="1066800" y="4648200"/>
            <a:ext cx="2209800" cy="307975"/>
          </a:xfrm>
          <a:prstGeom prst="rect">
            <a:avLst/>
          </a:prstGeom>
          <a:noFill/>
          <a:ln w="9525">
            <a:noFill/>
            <a:miter lim="800000"/>
            <a:headEnd/>
            <a:tailEnd/>
          </a:ln>
        </p:spPr>
        <p:txBody>
          <a:bodyPr>
            <a:prstTxWarp prst="textNoShape">
              <a:avLst/>
            </a:prstTxWarp>
            <a:spAutoFit/>
          </a:bodyPr>
          <a:lstStyle/>
          <a:p>
            <a:r>
              <a:rPr lang="en-US" sz="1400">
                <a:latin typeface="Calibri" charset="0"/>
              </a:rPr>
              <a:t>Q (FID,PKey,Auth, V=1MB)</a:t>
            </a:r>
          </a:p>
        </p:txBody>
      </p:sp>
      <p:sp>
        <p:nvSpPr>
          <p:cNvPr id="1076" name="TextBox 61"/>
          <p:cNvSpPr txBox="1">
            <a:spLocks noChangeArrowheads="1"/>
          </p:cNvSpPr>
          <p:nvPr/>
        </p:nvSpPr>
        <p:spPr bwMode="auto">
          <a:xfrm>
            <a:off x="309563" y="3352800"/>
            <a:ext cx="300037" cy="304800"/>
          </a:xfrm>
          <a:prstGeom prst="rect">
            <a:avLst/>
          </a:prstGeom>
          <a:noFill/>
          <a:ln w="9525">
            <a:noFill/>
            <a:miter lim="800000"/>
            <a:headEnd/>
            <a:tailEnd/>
          </a:ln>
        </p:spPr>
        <p:txBody>
          <a:bodyPr>
            <a:prstTxWarp prst="textNoShape">
              <a:avLst/>
            </a:prstTxWarp>
            <a:spAutoFit/>
          </a:bodyPr>
          <a:lstStyle/>
          <a:p>
            <a:r>
              <a:rPr lang="en-US" sz="1400">
                <a:latin typeface="Calibri" charset="0"/>
              </a:rPr>
              <a:t>T</a:t>
            </a:r>
          </a:p>
        </p:txBody>
      </p:sp>
      <p:sp>
        <p:nvSpPr>
          <p:cNvPr id="1077" name="TextBox 40"/>
          <p:cNvSpPr txBox="1">
            <a:spLocks noChangeArrowheads="1"/>
          </p:cNvSpPr>
          <p:nvPr/>
        </p:nvSpPr>
        <p:spPr bwMode="auto">
          <a:xfrm>
            <a:off x="4876800" y="5575300"/>
            <a:ext cx="3003550" cy="1069975"/>
          </a:xfrm>
          <a:prstGeom prst="rect">
            <a:avLst/>
          </a:prstGeom>
          <a:noFill/>
          <a:ln w="9525">
            <a:noFill/>
            <a:miter lim="800000"/>
            <a:headEnd/>
            <a:tailEnd/>
          </a:ln>
        </p:spPr>
        <p:txBody>
          <a:bodyPr wrap="none">
            <a:prstTxWarp prst="textNoShape">
              <a:avLst/>
            </a:prstTxWarp>
            <a:spAutoFit/>
          </a:bodyPr>
          <a:lstStyle/>
          <a:p>
            <a:pPr>
              <a:buFontTx/>
              <a:buChar char="•"/>
            </a:pPr>
            <a:r>
              <a:rPr lang="en-US" sz="1600"/>
              <a:t>Pkey: public key</a:t>
            </a:r>
          </a:p>
          <a:p>
            <a:pPr>
              <a:buFontTx/>
              <a:buChar char="•"/>
            </a:pPr>
            <a:r>
              <a:rPr lang="en-US" sz="1600"/>
              <a:t>Auth: authentication field for</a:t>
            </a:r>
          </a:p>
          <a:p>
            <a:r>
              <a:rPr lang="en-US" sz="1600"/>
              <a:t>              the signaling message</a:t>
            </a:r>
          </a:p>
          <a:p>
            <a:pPr>
              <a:buFontTx/>
              <a:buChar char="•"/>
            </a:pPr>
            <a:r>
              <a:rPr lang="en-US" sz="1600"/>
              <a:t>Skey: shared key for IPsec</a:t>
            </a:r>
          </a:p>
        </p:txBody>
      </p:sp>
      <p:sp>
        <p:nvSpPr>
          <p:cNvPr id="1078" name="TextBox 88"/>
          <p:cNvSpPr txBox="1">
            <a:spLocks noChangeArrowheads="1"/>
          </p:cNvSpPr>
          <p:nvPr/>
        </p:nvSpPr>
        <p:spPr bwMode="auto">
          <a:xfrm>
            <a:off x="3352800" y="2971800"/>
            <a:ext cx="2362200" cy="307975"/>
          </a:xfrm>
          <a:prstGeom prst="rect">
            <a:avLst/>
          </a:prstGeom>
          <a:noFill/>
          <a:ln w="9525">
            <a:noFill/>
            <a:miter lim="800000"/>
            <a:headEnd/>
            <a:tailEnd/>
          </a:ln>
        </p:spPr>
        <p:txBody>
          <a:bodyPr>
            <a:prstTxWarp prst="textNoShape">
              <a:avLst/>
            </a:prstTxWarp>
            <a:spAutoFit/>
          </a:bodyPr>
          <a:lstStyle/>
          <a:p>
            <a:r>
              <a:rPr lang="en-US" sz="1400">
                <a:latin typeface="Calibri" charset="0"/>
              </a:rPr>
              <a:t>Data flow (size = 1MB) / IPsec</a:t>
            </a:r>
          </a:p>
        </p:txBody>
      </p:sp>
      <p:sp>
        <p:nvSpPr>
          <p:cNvPr id="1079" name="TextBox 88"/>
          <p:cNvSpPr txBox="1">
            <a:spLocks noChangeArrowheads="1"/>
          </p:cNvSpPr>
          <p:nvPr/>
        </p:nvSpPr>
        <p:spPr bwMode="auto">
          <a:xfrm>
            <a:off x="5791200" y="2971800"/>
            <a:ext cx="2362200" cy="307975"/>
          </a:xfrm>
          <a:prstGeom prst="rect">
            <a:avLst/>
          </a:prstGeom>
          <a:noFill/>
          <a:ln w="9525">
            <a:noFill/>
            <a:miter lim="800000"/>
            <a:headEnd/>
            <a:tailEnd/>
          </a:ln>
        </p:spPr>
        <p:txBody>
          <a:bodyPr>
            <a:prstTxWarp prst="textNoShape">
              <a:avLst/>
            </a:prstTxWarp>
            <a:spAutoFit/>
          </a:bodyPr>
          <a:lstStyle/>
          <a:p>
            <a:r>
              <a:rPr lang="en-US" sz="1400">
                <a:latin typeface="Calibri" charset="0"/>
              </a:rPr>
              <a:t>Data flow (size = 1MB) / IPsec</a:t>
            </a:r>
          </a:p>
        </p:txBody>
      </p:sp>
      <p:sp>
        <p:nvSpPr>
          <p:cNvPr id="1080" name="AutoShape 78"/>
          <p:cNvSpPr>
            <a:spLocks noChangeArrowheads="1"/>
          </p:cNvSpPr>
          <p:nvPr/>
        </p:nvSpPr>
        <p:spPr bwMode="auto">
          <a:xfrm>
            <a:off x="7772400" y="3581400"/>
            <a:ext cx="1143000" cy="457200"/>
          </a:xfrm>
          <a:prstGeom prst="wedgeRoundRectCallout">
            <a:avLst>
              <a:gd name="adj1" fmla="val -21176"/>
              <a:gd name="adj2" fmla="val -105579"/>
              <a:gd name="adj3" fmla="val 16667"/>
            </a:avLst>
          </a:prstGeom>
          <a:solidFill>
            <a:schemeClr val="accent1"/>
          </a:solidFill>
          <a:ln w="9525">
            <a:solidFill>
              <a:schemeClr val="tx1"/>
            </a:solidFill>
            <a:miter lim="800000"/>
            <a:headEnd/>
            <a:tailEnd/>
          </a:ln>
        </p:spPr>
        <p:txBody>
          <a:bodyPr>
            <a:prstTxWarp prst="textNoShape">
              <a:avLst/>
            </a:prstTxWarp>
          </a:bodyPr>
          <a:lstStyle/>
          <a:p>
            <a:pPr algn="ctr"/>
            <a:r>
              <a:rPr lang="en-US" sz="1200"/>
              <a:t>RV = Total 1MB</a:t>
            </a:r>
          </a:p>
        </p:txBody>
      </p:sp>
      <p:sp>
        <p:nvSpPr>
          <p:cNvPr id="1081" name="TextBox 49"/>
          <p:cNvSpPr txBox="1">
            <a:spLocks noChangeArrowheads="1"/>
          </p:cNvSpPr>
          <p:nvPr/>
        </p:nvSpPr>
        <p:spPr bwMode="auto">
          <a:xfrm>
            <a:off x="3429000" y="4648200"/>
            <a:ext cx="2209800" cy="307975"/>
          </a:xfrm>
          <a:prstGeom prst="rect">
            <a:avLst/>
          </a:prstGeom>
          <a:noFill/>
          <a:ln w="9525">
            <a:noFill/>
            <a:miter lim="800000"/>
            <a:headEnd/>
            <a:tailEnd/>
          </a:ln>
        </p:spPr>
        <p:txBody>
          <a:bodyPr>
            <a:prstTxWarp prst="textNoShape">
              <a:avLst/>
            </a:prstTxWarp>
            <a:spAutoFit/>
          </a:bodyPr>
          <a:lstStyle/>
          <a:p>
            <a:r>
              <a:rPr lang="en-US" sz="1400">
                <a:latin typeface="Calibri" charset="0"/>
              </a:rPr>
              <a:t>Q (FID,PKey,Auth, V=1MB)</a:t>
            </a:r>
          </a:p>
        </p:txBody>
      </p:sp>
      <p:sp>
        <p:nvSpPr>
          <p:cNvPr id="1082" name="TextBox 49"/>
          <p:cNvSpPr txBox="1">
            <a:spLocks noChangeArrowheads="1"/>
          </p:cNvSpPr>
          <p:nvPr/>
        </p:nvSpPr>
        <p:spPr bwMode="auto">
          <a:xfrm>
            <a:off x="5791200" y="4648200"/>
            <a:ext cx="2209800" cy="307975"/>
          </a:xfrm>
          <a:prstGeom prst="rect">
            <a:avLst/>
          </a:prstGeom>
          <a:noFill/>
          <a:ln w="9525">
            <a:noFill/>
            <a:miter lim="800000"/>
            <a:headEnd/>
            <a:tailEnd/>
          </a:ln>
        </p:spPr>
        <p:txBody>
          <a:bodyPr>
            <a:prstTxWarp prst="textNoShape">
              <a:avLst/>
            </a:prstTxWarp>
            <a:spAutoFit/>
          </a:bodyPr>
          <a:lstStyle/>
          <a:p>
            <a:r>
              <a:rPr lang="en-US" sz="1400">
                <a:latin typeface="Calibri" charset="0"/>
              </a:rPr>
              <a:t>Q (FID,PKey,Auth, V=1MB)</a:t>
            </a:r>
          </a:p>
        </p:txBody>
      </p:sp>
      <p:sp>
        <p:nvSpPr>
          <p:cNvPr id="1083" name="AutoShape 78"/>
          <p:cNvSpPr>
            <a:spLocks noChangeArrowheads="1"/>
          </p:cNvSpPr>
          <p:nvPr/>
        </p:nvSpPr>
        <p:spPr bwMode="auto">
          <a:xfrm>
            <a:off x="7467600" y="5410200"/>
            <a:ext cx="1371600" cy="457200"/>
          </a:xfrm>
          <a:prstGeom prst="wedgeRoundRectCallout">
            <a:avLst>
              <a:gd name="adj1" fmla="val -769"/>
              <a:gd name="adj2" fmla="val -144352"/>
              <a:gd name="adj3" fmla="val 16667"/>
            </a:avLst>
          </a:prstGeom>
          <a:solidFill>
            <a:schemeClr val="accent1"/>
          </a:solidFill>
          <a:ln w="9525">
            <a:solidFill>
              <a:schemeClr val="tx1"/>
            </a:solidFill>
            <a:miter lim="800000"/>
            <a:headEnd/>
            <a:tailEnd/>
          </a:ln>
        </p:spPr>
        <p:txBody>
          <a:bodyPr>
            <a:prstTxWarp prst="textNoShape">
              <a:avLst/>
            </a:prstTxWarp>
          </a:bodyPr>
          <a:lstStyle/>
          <a:p>
            <a:pPr algn="ctr"/>
            <a:r>
              <a:rPr lang="en-US" sz="1200"/>
              <a:t>Monitoring traffic (RV=V=1 MB)</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p:txBody>
          <a:bodyPr>
            <a:normAutofit fontScale="90000"/>
          </a:bodyPr>
          <a:lstStyle/>
          <a:p>
            <a:r>
              <a:rPr lang="en-US" dirty="0" err="1" smtClean="0"/>
              <a:t>NetServ</a:t>
            </a:r>
            <a:r>
              <a:rPr lang="en-US" dirty="0" smtClean="0"/>
              <a:t>: programming network elements</a:t>
            </a:r>
            <a:endParaRPr lang="en-US" dirty="0"/>
          </a:p>
        </p:txBody>
      </p:sp>
      <p:sp>
        <p:nvSpPr>
          <p:cNvPr id="2072" name="Rectangle 24"/>
          <p:cNvSpPr>
            <a:spLocks noGrp="1" noChangeArrowheads="1"/>
          </p:cNvSpPr>
          <p:nvPr>
            <p:ph type="body" idx="1"/>
          </p:nvPr>
        </p:nvSpPr>
        <p:spPr/>
        <p:txBody>
          <a:bodyPr/>
          <a:lstStyle/>
          <a:p>
            <a:pPr>
              <a:lnSpc>
                <a:spcPct val="80000"/>
              </a:lnSpc>
            </a:pPr>
            <a:r>
              <a:rPr lang="en-US" sz="2400"/>
              <a:t>Problem: </a:t>
            </a:r>
          </a:p>
          <a:p>
            <a:pPr lvl="1">
              <a:lnSpc>
                <a:spcPct val="80000"/>
              </a:lnSpc>
            </a:pPr>
            <a:r>
              <a:rPr lang="en-US" sz="2000"/>
              <a:t>Ossification in the Internet</a:t>
            </a:r>
          </a:p>
          <a:p>
            <a:pPr>
              <a:lnSpc>
                <a:spcPct val="80000"/>
              </a:lnSpc>
            </a:pPr>
            <a:r>
              <a:rPr lang="en-US" sz="2400"/>
              <a:t>Approach:</a:t>
            </a:r>
          </a:p>
          <a:p>
            <a:pPr lvl="1">
              <a:lnSpc>
                <a:spcPct val="80000"/>
              </a:lnSpc>
            </a:pPr>
            <a:r>
              <a:rPr lang="en-US" sz="2000"/>
              <a:t>Extensible architecture for core network services</a:t>
            </a:r>
          </a:p>
          <a:p>
            <a:pPr lvl="2">
              <a:lnSpc>
                <a:spcPct val="80000"/>
              </a:lnSpc>
            </a:pPr>
            <a:r>
              <a:rPr lang="en-US" sz="1800" b="1"/>
              <a:t>Modularity:</a:t>
            </a:r>
            <a:r>
              <a:rPr lang="en-US" sz="1800"/>
              <a:t> Building Blocks, Service Modules</a:t>
            </a:r>
          </a:p>
          <a:p>
            <a:pPr lvl="2">
              <a:lnSpc>
                <a:spcPct val="80000"/>
              </a:lnSpc>
            </a:pPr>
            <a:r>
              <a:rPr lang="en-US" sz="1800" b="1"/>
              <a:t>Virtual services framework:</a:t>
            </a:r>
            <a:r>
              <a:rPr lang="en-US" sz="1800"/>
              <a:t> security, portability</a:t>
            </a:r>
          </a:p>
          <a:p>
            <a:pPr>
              <a:lnSpc>
                <a:spcPct val="80000"/>
              </a:lnSpc>
            </a:pPr>
            <a:r>
              <a:rPr lang="en-US" sz="2400"/>
              <a:t>Current results: </a:t>
            </a:r>
          </a:p>
          <a:p>
            <a:pPr lvl="1">
              <a:lnSpc>
                <a:spcPct val="80000"/>
              </a:lnSpc>
            </a:pPr>
            <a:r>
              <a:rPr lang="en-US" sz="2000"/>
              <a:t>Prototype using Click router &amp; Java OSGi framework</a:t>
            </a:r>
          </a:p>
          <a:p>
            <a:pPr lvl="1">
              <a:lnSpc>
                <a:spcPct val="80000"/>
              </a:lnSpc>
            </a:pPr>
            <a:r>
              <a:rPr lang="en-US" sz="2000"/>
              <a:t>Measurements indicating overhead from Java is acceptable</a:t>
            </a:r>
          </a:p>
          <a:p>
            <a:pPr>
              <a:lnSpc>
                <a:spcPct val="80000"/>
              </a:lnSpc>
            </a:pPr>
            <a:r>
              <a:rPr lang="en-US" sz="2400"/>
              <a:t>Future Work: </a:t>
            </a:r>
          </a:p>
          <a:p>
            <a:pPr lvl="1">
              <a:lnSpc>
                <a:spcPct val="80000"/>
              </a:lnSpc>
            </a:pPr>
            <a:r>
              <a:rPr lang="en-US" sz="2000"/>
              <a:t>Content Distribution Network (CDN) application</a:t>
            </a:r>
          </a:p>
          <a:p>
            <a:pPr lvl="1">
              <a:lnSpc>
                <a:spcPct val="80000"/>
              </a:lnSpc>
            </a:pPr>
            <a:r>
              <a:rPr lang="en-US" sz="2000"/>
              <a:t>Security and resource control (AAA)</a:t>
            </a:r>
          </a:p>
          <a:p>
            <a:pPr lvl="1">
              <a:lnSpc>
                <a:spcPct val="80000"/>
              </a:lnSpc>
            </a:pPr>
            <a:r>
              <a:rPr lang="en-US" sz="2000"/>
              <a:t>Implementation on a real router</a:t>
            </a:r>
          </a:p>
        </p:txBody>
      </p:sp>
      <p:sp>
        <p:nvSpPr>
          <p:cNvPr id="4" name="TextBox 3"/>
          <p:cNvSpPr txBox="1"/>
          <p:nvPr/>
        </p:nvSpPr>
        <p:spPr>
          <a:xfrm>
            <a:off x="0" y="6409149"/>
            <a:ext cx="1259680" cy="461665"/>
          </a:xfrm>
          <a:prstGeom prst="rect">
            <a:avLst/>
          </a:prstGeom>
          <a:noFill/>
        </p:spPr>
        <p:txBody>
          <a:bodyPr wrap="none" rtlCol="0">
            <a:spAutoFit/>
          </a:bodyPr>
          <a:lstStyle/>
          <a:p>
            <a:r>
              <a:rPr lang="en-US" sz="1200" dirty="0" smtClean="0">
                <a:solidFill>
                  <a:schemeClr val="accent6">
                    <a:lumMod val="60000"/>
                    <a:lumOff val="40000"/>
                  </a:schemeClr>
                </a:solidFill>
              </a:rPr>
              <a:t>Jae Woo Lee &amp;</a:t>
            </a:r>
          </a:p>
          <a:p>
            <a:r>
              <a:rPr lang="en-US" sz="1200" dirty="0" err="1" smtClean="0">
                <a:solidFill>
                  <a:schemeClr val="accent6">
                    <a:lumMod val="60000"/>
                    <a:lumOff val="40000"/>
                  </a:schemeClr>
                </a:solidFill>
              </a:rPr>
              <a:t>Suman</a:t>
            </a:r>
            <a:r>
              <a:rPr lang="en-US" sz="1200" dirty="0" smtClean="0">
                <a:solidFill>
                  <a:schemeClr val="accent6">
                    <a:lumMod val="60000"/>
                    <a:lumOff val="40000"/>
                  </a:schemeClr>
                </a:solidFill>
              </a:rPr>
              <a:t> </a:t>
            </a:r>
            <a:r>
              <a:rPr lang="en-US" sz="1200" dirty="0" err="1" smtClean="0">
                <a:solidFill>
                  <a:schemeClr val="accent6">
                    <a:lumMod val="60000"/>
                    <a:lumOff val="40000"/>
                  </a:schemeClr>
                </a:solidFill>
              </a:rPr>
              <a:t>Srinivasan</a:t>
            </a:r>
            <a:endParaRPr lang="en-US" sz="1200" dirty="0">
              <a:solidFill>
                <a:schemeClr val="accent6">
                  <a:lumMod val="60000"/>
                  <a:lumOff val="40000"/>
                </a:schemeClr>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t>NetServ - prototype</a:t>
            </a:r>
          </a:p>
        </p:txBody>
      </p:sp>
      <p:sp>
        <p:nvSpPr>
          <p:cNvPr id="7176" name="Rectangle 8"/>
          <p:cNvSpPr>
            <a:spLocks noGrp="1" noChangeArrowheads="1"/>
          </p:cNvSpPr>
          <p:nvPr>
            <p:ph type="body" sz="half" idx="1"/>
          </p:nvPr>
        </p:nvSpPr>
        <p:spPr>
          <a:xfrm>
            <a:off x="457200" y="4419600"/>
            <a:ext cx="4038600" cy="1706563"/>
          </a:xfrm>
        </p:spPr>
        <p:txBody>
          <a:bodyPr/>
          <a:lstStyle/>
          <a:p>
            <a:pPr>
              <a:lnSpc>
                <a:spcPct val="80000"/>
              </a:lnSpc>
              <a:buFontTx/>
              <a:buNone/>
            </a:pPr>
            <a:r>
              <a:rPr lang="en-US" sz="1800" b="1"/>
              <a:t>Prototype</a:t>
            </a:r>
            <a:endParaRPr lang="en-US" sz="1800"/>
          </a:p>
          <a:p>
            <a:pPr>
              <a:lnSpc>
                <a:spcPct val="80000"/>
              </a:lnSpc>
            </a:pPr>
            <a:r>
              <a:rPr lang="en-US" sz="1800"/>
              <a:t>Java OSGi on top of Click</a:t>
            </a:r>
          </a:p>
          <a:p>
            <a:pPr>
              <a:lnSpc>
                <a:spcPct val="80000"/>
              </a:lnSpc>
            </a:pPr>
            <a:r>
              <a:rPr lang="en-US" sz="1800" b="1"/>
              <a:t>Click</a:t>
            </a:r>
            <a:r>
              <a:rPr lang="en-US" sz="1800"/>
              <a:t>: Modular router platform</a:t>
            </a:r>
          </a:p>
          <a:p>
            <a:pPr>
              <a:lnSpc>
                <a:spcPct val="80000"/>
              </a:lnSpc>
            </a:pPr>
            <a:r>
              <a:rPr lang="en-US" sz="1800" b="1"/>
              <a:t>OSGi</a:t>
            </a:r>
            <a:r>
              <a:rPr lang="en-US" sz="1800"/>
              <a:t>: dynamic loading and unloading of modules</a:t>
            </a:r>
          </a:p>
        </p:txBody>
      </p:sp>
      <p:sp>
        <p:nvSpPr>
          <p:cNvPr id="7177" name="Rectangle 9"/>
          <p:cNvSpPr>
            <a:spLocks noGrp="1" noChangeArrowheads="1"/>
          </p:cNvSpPr>
          <p:nvPr>
            <p:ph type="body" sz="half" idx="2"/>
          </p:nvPr>
        </p:nvSpPr>
        <p:spPr>
          <a:xfrm>
            <a:off x="4648200" y="4419600"/>
            <a:ext cx="4038600" cy="1706563"/>
          </a:xfrm>
        </p:spPr>
        <p:txBody>
          <a:bodyPr>
            <a:normAutofit lnSpcReduction="10000"/>
          </a:bodyPr>
          <a:lstStyle/>
          <a:p>
            <a:pPr>
              <a:lnSpc>
                <a:spcPct val="80000"/>
              </a:lnSpc>
              <a:buFontTx/>
              <a:buNone/>
            </a:pPr>
            <a:r>
              <a:rPr lang="en-US" sz="1800" b="1"/>
              <a:t>Measurement</a:t>
            </a:r>
          </a:p>
          <a:p>
            <a:pPr>
              <a:lnSpc>
                <a:spcPct val="80000"/>
              </a:lnSpc>
              <a:buFontTx/>
              <a:buAutoNum type="arabicParenR"/>
            </a:pPr>
            <a:r>
              <a:rPr lang="en-US" sz="1800"/>
              <a:t>Bare Linux vs. Plain Click</a:t>
            </a:r>
          </a:p>
          <a:p>
            <a:pPr marL="762000" lvl="1" indent="-304800">
              <a:lnSpc>
                <a:spcPct val="80000"/>
              </a:lnSpc>
            </a:pPr>
            <a:r>
              <a:rPr lang="en-US" sz="1600"/>
              <a:t>Penalty for kernel-user transition</a:t>
            </a:r>
          </a:p>
          <a:p>
            <a:pPr>
              <a:lnSpc>
                <a:spcPct val="80000"/>
              </a:lnSpc>
              <a:buFontTx/>
              <a:buAutoNum type="arabicParenR"/>
            </a:pPr>
            <a:r>
              <a:rPr lang="en-US" sz="1800"/>
              <a:t>Plain Click vs. NetServ</a:t>
            </a:r>
          </a:p>
          <a:p>
            <a:pPr marL="762000" lvl="1" indent="-304800">
              <a:lnSpc>
                <a:spcPct val="80000"/>
              </a:lnSpc>
            </a:pPr>
            <a:r>
              <a:rPr lang="en-US" sz="1600"/>
              <a:t>Java overhead</a:t>
            </a:r>
          </a:p>
          <a:p>
            <a:pPr>
              <a:lnSpc>
                <a:spcPct val="80000"/>
              </a:lnSpc>
              <a:buFontTx/>
              <a:buNone/>
            </a:pPr>
            <a:r>
              <a:rPr lang="en-US" sz="1800" b="1" i="1"/>
              <a:t>2) is small compared to 1)</a:t>
            </a:r>
          </a:p>
        </p:txBody>
      </p:sp>
      <p:graphicFrame>
        <p:nvGraphicFramePr>
          <p:cNvPr id="7172" name="Object 4"/>
          <p:cNvGraphicFramePr>
            <a:graphicFrameLocks noChangeAspect="1"/>
          </p:cNvGraphicFramePr>
          <p:nvPr>
            <p:ph sz="half" idx="4294967295"/>
          </p:nvPr>
        </p:nvGraphicFramePr>
        <p:xfrm>
          <a:off x="152400" y="1447800"/>
          <a:ext cx="4267200" cy="2565400"/>
        </p:xfrm>
        <a:graphic>
          <a:graphicData uri="http://schemas.openxmlformats.org/presentationml/2006/ole">
            <p:oleObj spid="_x0000_s70658" name="Bitmap Image" r:id="rId3" imgW="7830643" imgH="4704762" progId="">
              <p:embed/>
            </p:oleObj>
          </a:graphicData>
        </a:graphic>
      </p:graphicFrame>
      <p:pic>
        <p:nvPicPr>
          <p:cNvPr id="7174" name="Picture 6" descr="MLFFR-Chart4"/>
          <p:cNvPicPr>
            <a:picLocks noGrp="1" noChangeAspect="1" noChangeArrowheads="1"/>
          </p:cNvPicPr>
          <p:nvPr>
            <p:ph sz="half" idx="4294967295"/>
          </p:nvPr>
        </p:nvPicPr>
        <p:blipFill>
          <a:blip r:embed="rId4"/>
          <a:srcRect t="3421" b="4829"/>
          <a:stretch>
            <a:fillRect/>
          </a:stretch>
        </p:blipFill>
        <p:spPr>
          <a:xfrm>
            <a:off x="4724400" y="1371600"/>
            <a:ext cx="3581400" cy="2895600"/>
          </a:xfrm>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Title 1"/>
          <p:cNvSpPr>
            <a:spLocks noGrp="1"/>
          </p:cNvSpPr>
          <p:nvPr>
            <p:ph type="title"/>
          </p:nvPr>
        </p:nvSpPr>
        <p:spPr/>
        <p:txBody>
          <a:bodyPr/>
          <a:lstStyle/>
          <a:p>
            <a:r>
              <a:rPr lang="en-US" smtClean="0"/>
              <a:t>AAA on virtualized environment</a:t>
            </a:r>
            <a:endParaRPr lang="en-US"/>
          </a:p>
        </p:txBody>
      </p:sp>
      <p:sp>
        <p:nvSpPr>
          <p:cNvPr id="3" name="Content Placeholder 2"/>
          <p:cNvSpPr>
            <a:spLocks noGrp="1"/>
          </p:cNvSpPr>
          <p:nvPr>
            <p:ph idx="1"/>
          </p:nvPr>
        </p:nvSpPr>
        <p:spPr>
          <a:xfrm>
            <a:off x="1435608" y="1447800"/>
            <a:ext cx="4355592" cy="4800600"/>
          </a:xfrm>
        </p:spPr>
        <p:txBody>
          <a:bodyPr>
            <a:normAutofit fontScale="70000" lnSpcReduction="20000"/>
          </a:bodyPr>
          <a:lstStyle/>
          <a:p>
            <a:r>
              <a:rPr lang="en-US" dirty="0" smtClean="0"/>
              <a:t>Problem</a:t>
            </a:r>
          </a:p>
          <a:p>
            <a:pPr lvl="1"/>
            <a:r>
              <a:rPr lang="en-US" dirty="0" smtClean="0"/>
              <a:t>Traditional </a:t>
            </a:r>
          </a:p>
          <a:p>
            <a:pPr lvl="2"/>
            <a:r>
              <a:rPr lang="en-US" dirty="0" smtClean="0"/>
              <a:t> user access to one service</a:t>
            </a:r>
          </a:p>
          <a:p>
            <a:pPr lvl="2"/>
            <a:r>
              <a:rPr lang="en-US" dirty="0" smtClean="0"/>
              <a:t>theory model consider access to centralized resource only </a:t>
            </a:r>
          </a:p>
          <a:p>
            <a:pPr lvl="1"/>
            <a:r>
              <a:rPr lang="en-US" dirty="0" smtClean="0"/>
              <a:t>Now and future</a:t>
            </a:r>
          </a:p>
          <a:p>
            <a:pPr lvl="2"/>
            <a:r>
              <a:rPr lang="en-US" dirty="0" smtClean="0"/>
              <a:t>Application integration: </a:t>
            </a:r>
            <a:r>
              <a:rPr lang="en-US" dirty="0" err="1" smtClean="0"/>
              <a:t>mashup</a:t>
            </a:r>
            <a:endParaRPr lang="en-US" dirty="0" smtClean="0"/>
          </a:p>
          <a:p>
            <a:pPr lvl="2"/>
            <a:r>
              <a:rPr lang="en-US" dirty="0" smtClean="0"/>
              <a:t>Cloud computing</a:t>
            </a:r>
          </a:p>
          <a:p>
            <a:pPr lvl="2"/>
            <a:r>
              <a:rPr lang="en-US" dirty="0" err="1" smtClean="0"/>
              <a:t>NetServ</a:t>
            </a:r>
            <a:r>
              <a:rPr lang="en-US" dirty="0" smtClean="0"/>
              <a:t>: may need many building </a:t>
            </a:r>
            <a:r>
              <a:rPr lang="en-US" dirty="0" smtClean="0"/>
              <a:t>b</a:t>
            </a:r>
            <a:r>
              <a:rPr lang="en-US" dirty="0" smtClean="0"/>
              <a:t>locks to build a service</a:t>
            </a:r>
          </a:p>
          <a:p>
            <a:r>
              <a:rPr lang="en-US" dirty="0" smtClean="0"/>
              <a:t>Approach and result</a:t>
            </a:r>
          </a:p>
          <a:p>
            <a:pPr lvl="1"/>
            <a:r>
              <a:rPr lang="en-US" dirty="0" smtClean="0"/>
              <a:t>Establish theory model</a:t>
            </a:r>
          </a:p>
          <a:p>
            <a:pPr lvl="1"/>
            <a:r>
              <a:rPr lang="en-US" dirty="0" smtClean="0"/>
              <a:t>Special problems to be solved</a:t>
            </a:r>
          </a:p>
          <a:p>
            <a:pPr lvl="2"/>
            <a:r>
              <a:rPr lang="en-US" dirty="0" smtClean="0"/>
              <a:t>performance</a:t>
            </a:r>
          </a:p>
          <a:p>
            <a:pPr lvl="2"/>
            <a:r>
              <a:rPr lang="en-US" dirty="0" smtClean="0"/>
              <a:t>a</a:t>
            </a:r>
            <a:r>
              <a:rPr lang="en-US" dirty="0" smtClean="0"/>
              <a:t>uthoritative model</a:t>
            </a:r>
          </a:p>
          <a:p>
            <a:pPr lvl="1"/>
            <a:r>
              <a:rPr lang="en-US" dirty="0" smtClean="0"/>
              <a:t>Secure AAA protocol</a:t>
            </a:r>
          </a:p>
          <a:p>
            <a:pPr lvl="2"/>
            <a:endParaRPr lang="en-US" dirty="0" smtClean="0"/>
          </a:p>
          <a:p>
            <a:endParaRPr lang="en-US" dirty="0" smtClean="0"/>
          </a:p>
          <a:p>
            <a:endParaRPr lang="en-US" dirty="0"/>
          </a:p>
        </p:txBody>
      </p:sp>
      <p:grpSp>
        <p:nvGrpSpPr>
          <p:cNvPr id="2" name="Group 22"/>
          <p:cNvGrpSpPr>
            <a:grpSpLocks/>
          </p:cNvGrpSpPr>
          <p:nvPr/>
        </p:nvGrpSpPr>
        <p:grpSpPr bwMode="auto">
          <a:xfrm>
            <a:off x="5791200" y="1600200"/>
            <a:ext cx="3352800" cy="1131888"/>
            <a:chOff x="990600" y="5486400"/>
            <a:chExt cx="3352800" cy="1131332"/>
          </a:xfrm>
        </p:grpSpPr>
        <p:sp>
          <p:nvSpPr>
            <p:cNvPr id="16" name="Oval 15"/>
            <p:cNvSpPr/>
            <p:nvPr/>
          </p:nvSpPr>
          <p:spPr>
            <a:xfrm>
              <a:off x="1219200" y="6019538"/>
              <a:ext cx="228600" cy="152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2067" name="TextBox 16"/>
            <p:cNvSpPr txBox="1">
              <a:spLocks noChangeArrowheads="1"/>
            </p:cNvSpPr>
            <p:nvPr/>
          </p:nvSpPr>
          <p:spPr bwMode="auto">
            <a:xfrm>
              <a:off x="990600" y="5486400"/>
              <a:ext cx="1066800" cy="369332"/>
            </a:xfrm>
            <a:prstGeom prst="rect">
              <a:avLst/>
            </a:prstGeom>
            <a:noFill/>
            <a:ln w="9525">
              <a:noFill/>
              <a:miter lim="800000"/>
              <a:headEnd/>
              <a:tailEnd/>
            </a:ln>
          </p:spPr>
          <p:txBody>
            <a:bodyPr>
              <a:prstTxWarp prst="textNoShape">
                <a:avLst/>
              </a:prstTxWarp>
              <a:spAutoFit/>
            </a:bodyPr>
            <a:lstStyle/>
            <a:p>
              <a:r>
                <a:rPr lang="en-US">
                  <a:latin typeface="Calibri" charset="0"/>
                </a:rPr>
                <a:t>user</a:t>
              </a:r>
            </a:p>
          </p:txBody>
        </p:sp>
        <p:cxnSp>
          <p:nvCxnSpPr>
            <p:cNvPr id="18" name="Straight Arrow Connector 17"/>
            <p:cNvCxnSpPr/>
            <p:nvPr/>
          </p:nvCxnSpPr>
          <p:spPr>
            <a:xfrm>
              <a:off x="1828800" y="6171863"/>
              <a:ext cx="9906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3200400" y="6095701"/>
              <a:ext cx="228600" cy="152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2070" name="TextBox 19"/>
            <p:cNvSpPr txBox="1">
              <a:spLocks noChangeArrowheads="1"/>
            </p:cNvSpPr>
            <p:nvPr/>
          </p:nvSpPr>
          <p:spPr bwMode="auto">
            <a:xfrm>
              <a:off x="2895600" y="5486400"/>
              <a:ext cx="1447800" cy="369332"/>
            </a:xfrm>
            <a:prstGeom prst="rect">
              <a:avLst/>
            </a:prstGeom>
            <a:noFill/>
            <a:ln w="9525">
              <a:noFill/>
              <a:miter lim="800000"/>
              <a:headEnd/>
              <a:tailEnd/>
            </a:ln>
          </p:spPr>
          <p:txBody>
            <a:bodyPr>
              <a:prstTxWarp prst="textNoShape">
                <a:avLst/>
              </a:prstTxWarp>
              <a:spAutoFit/>
            </a:bodyPr>
            <a:lstStyle/>
            <a:p>
              <a:r>
                <a:rPr lang="en-US">
                  <a:latin typeface="Calibri" charset="0"/>
                </a:rPr>
                <a:t>resource</a:t>
              </a:r>
            </a:p>
          </p:txBody>
        </p:sp>
        <p:sp>
          <p:nvSpPr>
            <p:cNvPr id="2071" name="Rectangle 20"/>
            <p:cNvSpPr>
              <a:spLocks noChangeArrowheads="1"/>
            </p:cNvSpPr>
            <p:nvPr/>
          </p:nvSpPr>
          <p:spPr bwMode="auto">
            <a:xfrm>
              <a:off x="1752600" y="6248400"/>
              <a:ext cx="1180323" cy="369332"/>
            </a:xfrm>
            <a:prstGeom prst="rect">
              <a:avLst/>
            </a:prstGeom>
            <a:noFill/>
            <a:ln w="9525">
              <a:noFill/>
              <a:miter lim="800000"/>
              <a:headEnd/>
              <a:tailEnd/>
            </a:ln>
          </p:spPr>
          <p:txBody>
            <a:bodyPr wrap="none">
              <a:prstTxWarp prst="textNoShape">
                <a:avLst/>
              </a:prstTxWarp>
              <a:spAutoFit/>
            </a:bodyPr>
            <a:lstStyle/>
            <a:p>
              <a:r>
                <a:rPr lang="en-US">
                  <a:latin typeface="Calibri" charset="0"/>
                </a:rPr>
                <a:t>Traditional</a:t>
              </a:r>
            </a:p>
          </p:txBody>
        </p:sp>
      </p:grpSp>
      <p:grpSp>
        <p:nvGrpSpPr>
          <p:cNvPr id="10" name="Group 23"/>
          <p:cNvGrpSpPr>
            <a:grpSpLocks/>
          </p:cNvGrpSpPr>
          <p:nvPr/>
        </p:nvGrpSpPr>
        <p:grpSpPr bwMode="auto">
          <a:xfrm>
            <a:off x="5791200" y="3200400"/>
            <a:ext cx="3352800" cy="1371600"/>
            <a:chOff x="4876800" y="5334000"/>
            <a:chExt cx="3581400" cy="1283732"/>
          </a:xfrm>
        </p:grpSpPr>
        <p:grpSp>
          <p:nvGrpSpPr>
            <p:cNvPr id="12" name="Group 9"/>
            <p:cNvGrpSpPr>
              <a:grpSpLocks/>
            </p:cNvGrpSpPr>
            <p:nvPr/>
          </p:nvGrpSpPr>
          <p:grpSpPr bwMode="auto">
            <a:xfrm>
              <a:off x="6934200" y="5791200"/>
              <a:ext cx="1447800" cy="533400"/>
              <a:chOff x="6019800" y="5105400"/>
              <a:chExt cx="1752600" cy="762000"/>
            </a:xfrm>
          </p:grpSpPr>
          <p:sp>
            <p:nvSpPr>
              <p:cNvPr id="4" name="Oval 3"/>
              <p:cNvSpPr/>
              <p:nvPr/>
            </p:nvSpPr>
            <p:spPr>
              <a:xfrm>
                <a:off x="6019232" y="5106010"/>
                <a:ext cx="1753037" cy="68559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5" name="Oval 4"/>
              <p:cNvSpPr/>
              <p:nvPr/>
            </p:nvSpPr>
            <p:spPr>
              <a:xfrm>
                <a:off x="6552944" y="5106010"/>
                <a:ext cx="75951" cy="76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6" name="Oval 5"/>
              <p:cNvSpPr/>
              <p:nvPr/>
            </p:nvSpPr>
            <p:spPr>
              <a:xfrm>
                <a:off x="7238558" y="5106010"/>
                <a:ext cx="75951" cy="76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7" name="Oval 6"/>
              <p:cNvSpPr/>
              <p:nvPr/>
            </p:nvSpPr>
            <p:spPr>
              <a:xfrm>
                <a:off x="6856749" y="5791601"/>
                <a:ext cx="78004" cy="76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8" name="Oval 7"/>
              <p:cNvSpPr/>
              <p:nvPr/>
            </p:nvSpPr>
            <p:spPr>
              <a:xfrm>
                <a:off x="7544415" y="5562363"/>
                <a:ext cx="75952" cy="76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9" name="Oval 8"/>
              <p:cNvSpPr/>
              <p:nvPr/>
            </p:nvSpPr>
            <p:spPr>
              <a:xfrm>
                <a:off x="6247085" y="5715189"/>
                <a:ext cx="78004" cy="76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grpSp>
        <p:sp>
          <p:nvSpPr>
            <p:cNvPr id="11" name="Oval 10"/>
            <p:cNvSpPr/>
            <p:nvPr/>
          </p:nvSpPr>
          <p:spPr>
            <a:xfrm>
              <a:off x="5105725" y="5943178"/>
              <a:ext cx="228924" cy="1530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2056" name="TextBox 11"/>
            <p:cNvSpPr txBox="1">
              <a:spLocks noChangeArrowheads="1"/>
            </p:cNvSpPr>
            <p:nvPr/>
          </p:nvSpPr>
          <p:spPr bwMode="auto">
            <a:xfrm>
              <a:off x="4876800" y="5410200"/>
              <a:ext cx="1066800" cy="369332"/>
            </a:xfrm>
            <a:prstGeom prst="rect">
              <a:avLst/>
            </a:prstGeom>
            <a:noFill/>
            <a:ln w="9525">
              <a:noFill/>
              <a:miter lim="800000"/>
              <a:headEnd/>
              <a:tailEnd/>
            </a:ln>
          </p:spPr>
          <p:txBody>
            <a:bodyPr>
              <a:prstTxWarp prst="textNoShape">
                <a:avLst/>
              </a:prstTxWarp>
              <a:spAutoFit/>
            </a:bodyPr>
            <a:lstStyle/>
            <a:p>
              <a:r>
                <a:rPr lang="en-US">
                  <a:latin typeface="Calibri" charset="0"/>
                </a:rPr>
                <a:t>user</a:t>
              </a:r>
            </a:p>
          </p:txBody>
        </p:sp>
        <p:sp>
          <p:nvSpPr>
            <p:cNvPr id="2057" name="TextBox 12"/>
            <p:cNvSpPr txBox="1">
              <a:spLocks noChangeArrowheads="1"/>
            </p:cNvSpPr>
            <p:nvPr/>
          </p:nvSpPr>
          <p:spPr bwMode="auto">
            <a:xfrm>
              <a:off x="7010400" y="5334000"/>
              <a:ext cx="1447800" cy="369332"/>
            </a:xfrm>
            <a:prstGeom prst="rect">
              <a:avLst/>
            </a:prstGeom>
            <a:noFill/>
            <a:ln w="9525">
              <a:noFill/>
              <a:miter lim="800000"/>
              <a:headEnd/>
              <a:tailEnd/>
            </a:ln>
          </p:spPr>
          <p:txBody>
            <a:bodyPr>
              <a:prstTxWarp prst="textNoShape">
                <a:avLst/>
              </a:prstTxWarp>
              <a:spAutoFit/>
            </a:bodyPr>
            <a:lstStyle/>
            <a:p>
              <a:r>
                <a:rPr lang="en-US">
                  <a:latin typeface="Calibri" charset="0"/>
                </a:rPr>
                <a:t>resource</a:t>
              </a:r>
            </a:p>
          </p:txBody>
        </p:sp>
        <p:cxnSp>
          <p:nvCxnSpPr>
            <p:cNvPr id="15" name="Straight Arrow Connector 14"/>
            <p:cNvCxnSpPr/>
            <p:nvPr/>
          </p:nvCxnSpPr>
          <p:spPr>
            <a:xfrm>
              <a:off x="5714495" y="6096216"/>
              <a:ext cx="990311" cy="14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59" name="Rectangle 21"/>
            <p:cNvSpPr>
              <a:spLocks noChangeArrowheads="1"/>
            </p:cNvSpPr>
            <p:nvPr/>
          </p:nvSpPr>
          <p:spPr bwMode="auto">
            <a:xfrm>
              <a:off x="5334000" y="6248400"/>
              <a:ext cx="2125197" cy="369332"/>
            </a:xfrm>
            <a:prstGeom prst="rect">
              <a:avLst/>
            </a:prstGeom>
            <a:noFill/>
            <a:ln w="9525">
              <a:noFill/>
              <a:miter lim="800000"/>
              <a:headEnd/>
              <a:tailEnd/>
            </a:ln>
          </p:spPr>
          <p:txBody>
            <a:bodyPr wrap="none">
              <a:prstTxWarp prst="textNoShape">
                <a:avLst/>
              </a:prstTxWarp>
              <a:spAutoFit/>
            </a:bodyPr>
            <a:lstStyle/>
            <a:p>
              <a:pPr lvl="1"/>
              <a:r>
                <a:rPr lang="en-US">
                  <a:latin typeface="Calibri" charset="0"/>
                </a:rPr>
                <a:t>Now and future</a:t>
              </a:r>
            </a:p>
          </p:txBody>
        </p:sp>
      </p:gr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Solstice.thmx</Template>
  <TotalTime>363</TotalTime>
  <Words>3232</Words>
  <Application>Microsoft Macintosh PowerPoint</Application>
  <PresentationFormat>On-screen Show (4:3)</PresentationFormat>
  <Paragraphs>621</Paragraphs>
  <Slides>46</Slides>
  <Notes>9</Notes>
  <HiddenSlides>0</HiddenSlides>
  <MMClips>0</MMClips>
  <ScaleCrop>false</ScaleCrop>
  <HeadingPairs>
    <vt:vector size="6" baseType="variant">
      <vt:variant>
        <vt:lpstr>Design Template</vt:lpstr>
      </vt:variant>
      <vt:variant>
        <vt:i4>1</vt:i4>
      </vt:variant>
      <vt:variant>
        <vt:lpstr>Embedded OLE Servers</vt:lpstr>
      </vt:variant>
      <vt:variant>
        <vt:i4>6</vt:i4>
      </vt:variant>
      <vt:variant>
        <vt:lpstr>Slide Titles</vt:lpstr>
      </vt:variant>
      <vt:variant>
        <vt:i4>46</vt:i4>
      </vt:variant>
    </vt:vector>
  </HeadingPairs>
  <TitlesOfParts>
    <vt:vector size="53" baseType="lpstr">
      <vt:lpstr>Solstice</vt:lpstr>
      <vt:lpstr>Visio</vt:lpstr>
      <vt:lpstr>Bitmap Image</vt:lpstr>
      <vt:lpstr>Slide</vt:lpstr>
      <vt:lpstr>Equation</vt:lpstr>
      <vt:lpstr>Chart</vt:lpstr>
      <vt:lpstr>Worksheet</vt:lpstr>
      <vt:lpstr>IRT Research Overview</vt:lpstr>
      <vt:lpstr>Overview</vt:lpstr>
      <vt:lpstr>Selected other recent projects</vt:lpstr>
      <vt:lpstr>Network infrastructure</vt:lpstr>
      <vt:lpstr>Permission-based sending (PBS)</vt:lpstr>
      <vt:lpstr>Permission-based sending (PBS)</vt:lpstr>
      <vt:lpstr>NetServ: programming network elements</vt:lpstr>
      <vt:lpstr>NetServ - prototype</vt:lpstr>
      <vt:lpstr>AAA on virtualized environment</vt:lpstr>
      <vt:lpstr>Mobile networks &amp; applications</vt:lpstr>
      <vt:lpstr>Mobility systems modeling using Timed Petri net</vt:lpstr>
      <vt:lpstr>Petri net modeling results </vt:lpstr>
      <vt:lpstr>7DS – Disruption-tolerant networks</vt:lpstr>
      <vt:lpstr>BonAHA framework for opportunistic networks</vt:lpstr>
      <vt:lpstr>Mobility behavior</vt:lpstr>
      <vt:lpstr>Periodic Model to Predict User’s next Location</vt:lpstr>
      <vt:lpstr>Network management &amp; measurement</vt:lpstr>
      <vt:lpstr>DYSWIS: What’s wrong with the network?</vt:lpstr>
      <vt:lpstr>DYSWIS</vt:lpstr>
      <vt:lpstr>vDelay:  Measuring capture-to-display latency and frame rate</vt:lpstr>
      <vt:lpstr>vDelay</vt:lpstr>
      <vt:lpstr>Performance of video chat applications under congestion</vt:lpstr>
      <vt:lpstr>Performance of video chat under congestion</vt:lpstr>
      <vt:lpstr>Experimental Setup</vt:lpstr>
      <vt:lpstr>Results: X-Lite</vt:lpstr>
      <vt:lpstr>Video chat</vt:lpstr>
      <vt:lpstr>Applications &amp; middleware</vt:lpstr>
      <vt:lpstr>Peer-to-peer communication systems</vt:lpstr>
      <vt:lpstr>Peer-to-peer communication systems</vt:lpstr>
      <vt:lpstr>CURESPIT: Controlling Unsolicited Requests against SPIT</vt:lpstr>
      <vt:lpstr>CURESPIT: Controlling Unsolicited Requests against SPIT</vt:lpstr>
      <vt:lpstr>SIP Server Overload Control (I)</vt:lpstr>
      <vt:lpstr>SIP Server Overload Control (II)</vt:lpstr>
      <vt:lpstr>NG911: Emergency calling using IP</vt:lpstr>
      <vt:lpstr>NG911</vt:lpstr>
      <vt:lpstr>Location-based services</vt:lpstr>
      <vt:lpstr>LoST Extensions</vt:lpstr>
      <vt:lpstr>Service URNs</vt:lpstr>
      <vt:lpstr>Presence-enabled rule language</vt:lpstr>
      <vt:lpstr>Presence-enabled rule language</vt:lpstr>
      <vt:lpstr>Slide 41</vt:lpstr>
      <vt:lpstr>DoS attacks</vt:lpstr>
      <vt:lpstr>PBS implementation structure</vt:lpstr>
      <vt:lpstr>Testbed</vt:lpstr>
      <vt:lpstr>DoS attack</vt:lpstr>
      <vt:lpstr>CPU usage for signaling</vt:lpstr>
    </vt:vector>
  </TitlesOfParts>
  <Company>Columbia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IRT research</dc:title>
  <dc:creator>Henning Schulzrinne</dc:creator>
  <cp:lastModifiedBy>Henning Schulzrinne</cp:lastModifiedBy>
  <cp:revision>8</cp:revision>
  <dcterms:created xsi:type="dcterms:W3CDTF">2009-10-06T20:06:39Z</dcterms:created>
  <dcterms:modified xsi:type="dcterms:W3CDTF">2009-10-06T20:25:05Z</dcterms:modified>
</cp:coreProperties>
</file>